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tags/tag1.xml" ContentType="application/vnd.openxmlformats-officedocument.presentationml.tags+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50"/>
  </p:notesMasterIdLst>
  <p:sldIdLst>
    <p:sldId id="256" r:id="rId2"/>
    <p:sldId id="389" r:id="rId3"/>
    <p:sldId id="379" r:id="rId4"/>
    <p:sldId id="420" r:id="rId5"/>
    <p:sldId id="391" r:id="rId6"/>
    <p:sldId id="392" r:id="rId7"/>
    <p:sldId id="409" r:id="rId8"/>
    <p:sldId id="424" r:id="rId9"/>
    <p:sldId id="416" r:id="rId10"/>
    <p:sldId id="417" r:id="rId11"/>
    <p:sldId id="418" r:id="rId12"/>
    <p:sldId id="423" r:id="rId13"/>
    <p:sldId id="425" r:id="rId14"/>
    <p:sldId id="426" r:id="rId15"/>
    <p:sldId id="419" r:id="rId16"/>
    <p:sldId id="396" r:id="rId17"/>
    <p:sldId id="397" r:id="rId18"/>
    <p:sldId id="398" r:id="rId19"/>
    <p:sldId id="399" r:id="rId20"/>
    <p:sldId id="400" r:id="rId21"/>
    <p:sldId id="401" r:id="rId22"/>
    <p:sldId id="402" r:id="rId23"/>
    <p:sldId id="403" r:id="rId24"/>
    <p:sldId id="404" r:id="rId25"/>
    <p:sldId id="405" r:id="rId26"/>
    <p:sldId id="406" r:id="rId27"/>
    <p:sldId id="407" r:id="rId28"/>
    <p:sldId id="387" r:id="rId29"/>
    <p:sldId id="355" r:id="rId30"/>
    <p:sldId id="421" r:id="rId31"/>
    <p:sldId id="422" r:id="rId32"/>
    <p:sldId id="372" r:id="rId33"/>
    <p:sldId id="361" r:id="rId34"/>
    <p:sldId id="362" r:id="rId35"/>
    <p:sldId id="374" r:id="rId36"/>
    <p:sldId id="267" r:id="rId37"/>
    <p:sldId id="268" r:id="rId38"/>
    <p:sldId id="269" r:id="rId39"/>
    <p:sldId id="277" r:id="rId40"/>
    <p:sldId id="278" r:id="rId41"/>
    <p:sldId id="279" r:id="rId42"/>
    <p:sldId id="270" r:id="rId43"/>
    <p:sldId id="271" r:id="rId44"/>
    <p:sldId id="272" r:id="rId45"/>
    <p:sldId id="276" r:id="rId46"/>
    <p:sldId id="280" r:id="rId47"/>
    <p:sldId id="281" r:id="rId48"/>
    <p:sldId id="282" r:id="rId49"/>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Default Section" id="{E51C459E-8AFD-4C88-A45E-D59C9A3879A0}">
          <p14:sldIdLst>
            <p14:sldId id="256"/>
            <p14:sldId id="389"/>
            <p14:sldId id="379"/>
            <p14:sldId id="420"/>
            <p14:sldId id="391"/>
            <p14:sldId id="392"/>
            <p14:sldId id="409"/>
            <p14:sldId id="424"/>
            <p14:sldId id="416"/>
            <p14:sldId id="417"/>
            <p14:sldId id="418"/>
            <p14:sldId id="423"/>
            <p14:sldId id="425"/>
            <p14:sldId id="426"/>
            <p14:sldId id="419"/>
            <p14:sldId id="396"/>
            <p14:sldId id="397"/>
            <p14:sldId id="398"/>
            <p14:sldId id="399"/>
            <p14:sldId id="400"/>
            <p14:sldId id="401"/>
            <p14:sldId id="402"/>
            <p14:sldId id="403"/>
            <p14:sldId id="404"/>
            <p14:sldId id="405"/>
            <p14:sldId id="406"/>
            <p14:sldId id="407"/>
            <p14:sldId id="387"/>
            <p14:sldId id="355"/>
            <p14:sldId id="421"/>
            <p14:sldId id="422"/>
            <p14:sldId id="372"/>
            <p14:sldId id="361"/>
            <p14:sldId id="362"/>
            <p14:sldId id="374"/>
            <p14:sldId id="267"/>
            <p14:sldId id="268"/>
            <p14:sldId id="269"/>
            <p14:sldId id="277"/>
            <p14:sldId id="278"/>
            <p14:sldId id="279"/>
            <p14:sldId id="270"/>
            <p14:sldId id="271"/>
            <p14:sldId id="272"/>
            <p14:sldId id="276"/>
            <p14:sldId id="280"/>
            <p14:sldId id="281"/>
            <p14:sldId id="282"/>
          </p14:sldIdLst>
        </p14:section>
      </p14:sectionLst>
    </p:ext>
    <p:ext uri="{EFAFB233-063F-42B5-8137-9DF3F51BA10A}">
      <p15:sldGuideLst xmlns:p15="http://schemas.microsoft.com/office/powerpoint/2012/main"/>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FFFF"/>
    <a:srgbClr val="FF0066"/>
    <a:srgbClr val="92D050"/>
    <a:srgbClr val="1CADE4"/>
    <a:srgbClr val="99CC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2" autoAdjust="0"/>
    <p:restoredTop sz="94625" autoAdjust="0"/>
  </p:normalViewPr>
  <p:slideViewPr>
    <p:cSldViewPr snapToGrid="0">
      <p:cViewPr varScale="1">
        <p:scale>
          <a:sx n="113" d="100"/>
          <a:sy n="113" d="100"/>
        </p:scale>
        <p:origin x="474" y="96"/>
      </p:cViewPr>
      <p:guideLst/>
    </p:cSldViewPr>
  </p:slideViewPr>
  <p:outlineViewPr>
    <p:cViewPr>
      <p:scale>
        <a:sx n="33" d="100"/>
        <a:sy n="33" d="100"/>
      </p:scale>
      <p:origin x="0" y="-4260"/>
    </p:cViewPr>
  </p:outlineViewPr>
  <p:notesTextViewPr>
    <p:cViewPr>
      <p:scale>
        <a:sx n="1" d="1"/>
        <a:sy n="1" d="1"/>
      </p:scale>
      <p:origin x="0" y="0"/>
    </p:cViewPr>
  </p:notesTextViewPr>
  <p:notesViewPr>
    <p:cSldViewPr snapToGrid="0">
      <p:cViewPr varScale="1">
        <p:scale>
          <a:sx n="88" d="100"/>
          <a:sy n="88" d="100"/>
        </p:scale>
        <p:origin x="3822" y="72"/>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notesMaster" Target="notesMasters/notesMaster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theme" Target="theme/theme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8" Type="http://schemas.openxmlformats.org/officeDocument/2006/relationships/slide" Target="slides/slide7.xml"/><Relationship Id="rId51" Type="http://schemas.openxmlformats.org/officeDocument/2006/relationships/presProps" Target="pres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FA30579A-B1E4-47EB-8BA9-D99CA9E7BA07}" type="datetimeFigureOut">
              <a:rPr lang="en-US" smtClean="0"/>
              <a:t>1/30/2020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DACDC88A-CD66-4609-884B-39722DAC333B}" type="slidenum">
              <a:rPr lang="en-US" smtClean="0"/>
              <a:t>‹#›</a:t>
            </a:fld>
            <a:endParaRPr lang="en-US"/>
          </a:p>
        </p:txBody>
      </p:sp>
    </p:spTree>
    <p:extLst>
      <p:ext uri="{BB962C8B-B14F-4D97-AF65-F5344CB8AC3E}">
        <p14:creationId xmlns:p14="http://schemas.microsoft.com/office/powerpoint/2010/main" val="75324678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a:t>
            </a:fld>
            <a:endParaRPr lang="en-US"/>
          </a:p>
        </p:txBody>
      </p:sp>
    </p:spTree>
    <p:extLst>
      <p:ext uri="{BB962C8B-B14F-4D97-AF65-F5344CB8AC3E}">
        <p14:creationId xmlns:p14="http://schemas.microsoft.com/office/powerpoint/2010/main" val="77086026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Azure is a bit like a Swiss watch, with a LOT of moving parts that all cooperate.  For example, many elements use Cosmos DB and yet we didn’t actually see how they use it in this graphic (we will learn more later in the class).  Similarly, for the standard Azure image processing service.  Meanwhile, some are harder to build than others.  Cornell’s “Derecho” software library is intended to help you create new specialized IoT services with machine intelligence, and Microsoft encourages this.  Just the same, it is easier to build such a service with Derecho than to install it cleanly into Azure (we recommend using the Azure Hybrid Cloud tools, and these in turn would automatically know how to set up the Azure App Service to run your Derecho solution – but even that takes multiple steps).  Most of these others will be discussed in future lectures.</a:t>
            </a:r>
          </a:p>
        </p:txBody>
      </p:sp>
      <p:sp>
        <p:nvSpPr>
          <p:cNvPr id="4" name="Slide Number Placeholder 3"/>
          <p:cNvSpPr>
            <a:spLocks noGrp="1"/>
          </p:cNvSpPr>
          <p:nvPr>
            <p:ph type="sldNum" sz="quarter" idx="5"/>
          </p:nvPr>
        </p:nvSpPr>
        <p:spPr/>
        <p:txBody>
          <a:bodyPr/>
          <a:lstStyle/>
          <a:p>
            <a:fld id="{DACDC88A-CD66-4609-884B-39722DAC333B}" type="slidenum">
              <a:rPr lang="en-US" smtClean="0"/>
              <a:t>13</a:t>
            </a:fld>
            <a:endParaRPr lang="en-US"/>
          </a:p>
        </p:txBody>
      </p:sp>
    </p:spTree>
    <p:extLst>
      <p:ext uri="{BB962C8B-B14F-4D97-AF65-F5344CB8AC3E}">
        <p14:creationId xmlns:p14="http://schemas.microsoft.com/office/powerpoint/2010/main" val="416306316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And they receive arguments via command line, just as if you were launching them on your desktop, or via a framework that turns that into a procedure call in Python or C# or some other programming language.</a:t>
            </a:r>
          </a:p>
        </p:txBody>
      </p:sp>
      <p:sp>
        <p:nvSpPr>
          <p:cNvPr id="4" name="Slide Number Placeholder 3"/>
          <p:cNvSpPr>
            <a:spLocks noGrp="1"/>
          </p:cNvSpPr>
          <p:nvPr>
            <p:ph type="sldNum" sz="quarter" idx="10"/>
          </p:nvPr>
        </p:nvSpPr>
        <p:spPr/>
        <p:txBody>
          <a:bodyPr/>
          <a:lstStyle/>
          <a:p>
            <a:fld id="{DACDC88A-CD66-4609-884B-39722DAC333B}" type="slidenum">
              <a:rPr lang="en-US" smtClean="0"/>
              <a:t>17</a:t>
            </a:fld>
            <a:endParaRPr lang="en-US"/>
          </a:p>
        </p:txBody>
      </p:sp>
    </p:spTree>
    <p:extLst>
      <p:ext uri="{BB962C8B-B14F-4D97-AF65-F5344CB8AC3E}">
        <p14:creationId xmlns:p14="http://schemas.microsoft.com/office/powerpoint/2010/main" val="401010765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DACDC88A-CD66-4609-884B-39722DAC333B}" type="slidenum">
              <a:rPr lang="en-US" smtClean="0"/>
              <a:t>18</a:t>
            </a:fld>
            <a:endParaRPr lang="en-US"/>
          </a:p>
        </p:txBody>
      </p:sp>
    </p:spTree>
    <p:extLst>
      <p:ext uri="{BB962C8B-B14F-4D97-AF65-F5344CB8AC3E}">
        <p14:creationId xmlns:p14="http://schemas.microsoft.com/office/powerpoint/2010/main" val="43426985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19</a:t>
            </a:fld>
            <a:endParaRPr lang="en-US"/>
          </a:p>
        </p:txBody>
      </p:sp>
    </p:spTree>
    <p:extLst>
      <p:ext uri="{BB962C8B-B14F-4D97-AF65-F5344CB8AC3E}">
        <p14:creationId xmlns:p14="http://schemas.microsoft.com/office/powerpoint/2010/main" val="244661673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function is valuable as a way to shed load (like if the event can be handled</a:t>
            </a:r>
            <a:r>
              <a:rPr lang="en-US" baseline="0" dirty="0"/>
              <a:t> quickly).</a:t>
            </a:r>
          </a:p>
          <a:p>
            <a:endParaRPr lang="en-US" baseline="0" dirty="0"/>
          </a:p>
          <a:p>
            <a:r>
              <a:rPr lang="en-US" baseline="0" dirty="0"/>
              <a:t>This definitely can involve pulling data from some set of </a:t>
            </a:r>
            <a:r>
              <a:rPr lang="en-US" baseline="0" dirty="0" err="1"/>
              <a:t>microservices</a:t>
            </a:r>
            <a:r>
              <a:rPr lang="en-US" baseline="0" dirty="0"/>
              <a:t>.  You “bind” the function to them, and then it can issue RPC requests.</a:t>
            </a:r>
          </a:p>
          <a:p>
            <a:endParaRPr lang="en-US" baseline="0" dirty="0"/>
          </a:p>
          <a:p>
            <a:r>
              <a:rPr lang="en-US" baseline="0" dirty="0"/>
              <a:t>We use a message bus for notifications: “If anyone is interested, IBM shares just spiked 10%”.   The publisher is basically not aware of who the subscribers are or even if there are any.  These often use some form of topics (like “sudden stock movements”).</a:t>
            </a:r>
          </a:p>
          <a:p>
            <a:endParaRPr lang="en-US" baseline="0" dirty="0"/>
          </a:p>
          <a:p>
            <a:r>
              <a:rPr lang="en-US" baseline="0" dirty="0"/>
              <a:t>We use a message queue for delayed, batched operations.  “When you get a chance, credit $100 to Ken’s meal card account.”  This is mostly used if the sender knows the target but it might be busy or not even running right </a:t>
            </a:r>
            <a:r>
              <a:rPr lang="en-US" baseline="0"/>
              <a:t>this second.</a:t>
            </a:r>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20</a:t>
            </a:fld>
            <a:endParaRPr lang="en-US"/>
          </a:p>
        </p:txBody>
      </p:sp>
    </p:spTree>
    <p:extLst>
      <p:ext uri="{BB962C8B-B14F-4D97-AF65-F5344CB8AC3E}">
        <p14:creationId xmlns:p14="http://schemas.microsoft.com/office/powerpoint/2010/main" val="3015064869"/>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 oversimplified when I told you about Put when we first touched on the key-value concept.  A normal get/put solution wouldn’t easily be able to support this type of conditional update, at least not without locking.</a:t>
            </a:r>
          </a:p>
          <a:p>
            <a:endParaRPr lang="en-US" dirty="0"/>
          </a:p>
          <a:p>
            <a:r>
              <a:rPr lang="en-US" dirty="0"/>
              <a:t>But in fact there are versions of Get that track version numbers for the state they fetch.  And then Put makes sure to only overwrite the proper version.</a:t>
            </a:r>
          </a:p>
          <a:p>
            <a:endParaRPr lang="en-US" dirty="0"/>
          </a:p>
          <a:p>
            <a:r>
              <a:rPr lang="en-US" dirty="0"/>
              <a:t>This allows you to code a program that (1) reads the state, and at the same time, learns the current version number.  (2) updates the state “in place”.  (3) Conditionally rewrites the state.  The key-value server checks to see if the version you are writing is actually numbered correctly.  If so, the update goes through.</a:t>
            </a:r>
          </a:p>
          <a:p>
            <a:endParaRPr lang="en-US" dirty="0"/>
          </a:p>
          <a:p>
            <a:r>
              <a:rPr lang="en-US" dirty="0"/>
              <a:t>Now if two processes manage to end up in a race, one will succeed, but the other will fail: it will try to write “version 18” and yet there already is a version 18.  The key-value service would reject the update and the process can recompute the update (reread, recompute, retry the write but now with version number 19) and it works!</a:t>
            </a:r>
          </a:p>
          <a:p>
            <a:br>
              <a:rPr lang="en-US" dirty="0"/>
            </a:br>
            <a:r>
              <a:rPr lang="en-US" dirty="0"/>
              <a:t>This avoids locks but still provides consistency.</a:t>
            </a:r>
          </a:p>
        </p:txBody>
      </p:sp>
      <p:sp>
        <p:nvSpPr>
          <p:cNvPr id="4" name="Slide Number Placeholder 3"/>
          <p:cNvSpPr>
            <a:spLocks noGrp="1"/>
          </p:cNvSpPr>
          <p:nvPr>
            <p:ph type="sldNum" sz="quarter" idx="10"/>
          </p:nvPr>
        </p:nvSpPr>
        <p:spPr/>
        <p:txBody>
          <a:bodyPr/>
          <a:lstStyle/>
          <a:p>
            <a:fld id="{DACDC88A-CD66-4609-884B-39722DAC333B}" type="slidenum">
              <a:rPr lang="en-US" smtClean="0"/>
              <a:t>25</a:t>
            </a:fld>
            <a:endParaRPr lang="en-US"/>
          </a:p>
        </p:txBody>
      </p:sp>
    </p:spTree>
    <p:extLst>
      <p:ext uri="{BB962C8B-B14F-4D97-AF65-F5344CB8AC3E}">
        <p14:creationId xmlns:p14="http://schemas.microsoft.com/office/powerpoint/2010/main" val="42846762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the conditional put checked and found that the (</a:t>
            </a:r>
            <a:r>
              <a:rPr lang="en-US" dirty="0" err="1"/>
              <a:t>key,value</a:t>
            </a:r>
            <a:r>
              <a:rPr lang="en-US" dirty="0"/>
              <a:t>) version wasn’t 16 when the </a:t>
            </a:r>
            <a:r>
              <a:rPr lang="en-US" dirty="0" err="1"/>
              <a:t>CPut</a:t>
            </a:r>
            <a:r>
              <a:rPr lang="en-US" dirty="0"/>
              <a:t> was attempted.  The application will need to retry.</a:t>
            </a:r>
          </a:p>
        </p:txBody>
      </p:sp>
      <p:sp>
        <p:nvSpPr>
          <p:cNvPr id="4" name="Slide Number Placeholder 3"/>
          <p:cNvSpPr>
            <a:spLocks noGrp="1"/>
          </p:cNvSpPr>
          <p:nvPr>
            <p:ph type="sldNum" sz="quarter" idx="10"/>
          </p:nvPr>
        </p:nvSpPr>
        <p:spPr/>
        <p:txBody>
          <a:bodyPr/>
          <a:lstStyle/>
          <a:p>
            <a:fld id="{DACDC88A-CD66-4609-884B-39722DAC333B}" type="slidenum">
              <a:rPr lang="en-US" smtClean="0"/>
              <a:t>26</a:t>
            </a:fld>
            <a:endParaRPr lang="en-US"/>
          </a:p>
        </p:txBody>
      </p:sp>
    </p:spTree>
    <p:extLst>
      <p:ext uri="{BB962C8B-B14F-4D97-AF65-F5344CB8AC3E}">
        <p14:creationId xmlns:p14="http://schemas.microsoft.com/office/powerpoint/2010/main" val="406351678"/>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 oversimplified when I told you about Put when we first touched on the key-value concept.  A normal get/put solution wouldn’t easily be able to support this type of conditional update, at least not without locking.</a:t>
            </a:r>
          </a:p>
          <a:p>
            <a:endParaRPr lang="en-US" dirty="0"/>
          </a:p>
          <a:p>
            <a:r>
              <a:rPr lang="en-US" dirty="0"/>
              <a:t>But in fact there are versions of Get that track version numbers for the state they fetch.  And then Put makes sure to only overwrite the proper version.</a:t>
            </a:r>
          </a:p>
          <a:p>
            <a:endParaRPr lang="en-US" dirty="0"/>
          </a:p>
          <a:p>
            <a:r>
              <a:rPr lang="en-US" dirty="0"/>
              <a:t>This allows you to code a program that (1) reads the state, and at the same time, learns the current version number.  (2) updates the state “in place”.  (3) Conditionally rewrites the state.  The key-value server checks to see if the version you are writing is actually numbered correctly.  If so, the update goes through.</a:t>
            </a:r>
          </a:p>
          <a:p>
            <a:endParaRPr lang="en-US" dirty="0"/>
          </a:p>
          <a:p>
            <a:r>
              <a:rPr lang="en-US" dirty="0"/>
              <a:t>Now if two processes manage to end up in a race, one will succeed, but the other will fail: it will try to write “version 18” and yet there already is a version 18.  The key-value service would reject the update and the process can recompute the update (reread, recompute, retry the write but now with version number 19) and it works!</a:t>
            </a:r>
          </a:p>
          <a:p>
            <a:br>
              <a:rPr lang="en-US" dirty="0"/>
            </a:br>
            <a:r>
              <a:rPr lang="en-US" dirty="0"/>
              <a:t>This avoids locks but still provides consistency.</a:t>
            </a:r>
          </a:p>
        </p:txBody>
      </p:sp>
      <p:sp>
        <p:nvSpPr>
          <p:cNvPr id="4" name="Slide Number Placeholder 3"/>
          <p:cNvSpPr>
            <a:spLocks noGrp="1"/>
          </p:cNvSpPr>
          <p:nvPr>
            <p:ph type="sldNum" sz="quarter" idx="10"/>
          </p:nvPr>
        </p:nvSpPr>
        <p:spPr/>
        <p:txBody>
          <a:bodyPr/>
          <a:lstStyle/>
          <a:p>
            <a:fld id="{DACDC88A-CD66-4609-884B-39722DAC333B}" type="slidenum">
              <a:rPr lang="en-US" smtClean="0"/>
              <a:t>27</a:t>
            </a:fld>
            <a:endParaRPr lang="en-US"/>
          </a:p>
        </p:txBody>
      </p:sp>
    </p:spTree>
    <p:extLst>
      <p:ext uri="{BB962C8B-B14F-4D97-AF65-F5344CB8AC3E}">
        <p14:creationId xmlns:p14="http://schemas.microsoft.com/office/powerpoint/2010/main" val="369614247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29</a:t>
            </a:fld>
            <a:endParaRPr lang="en-US"/>
          </a:p>
        </p:txBody>
      </p:sp>
    </p:spTree>
    <p:extLst>
      <p:ext uri="{BB962C8B-B14F-4D97-AF65-F5344CB8AC3E}">
        <p14:creationId xmlns:p14="http://schemas.microsoft.com/office/powerpoint/2010/main" val="222739248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32</a:t>
            </a:fld>
            <a:endParaRPr lang="en-US"/>
          </a:p>
        </p:txBody>
      </p:sp>
    </p:spTree>
    <p:extLst>
      <p:ext uri="{BB962C8B-B14F-4D97-AF65-F5344CB8AC3E}">
        <p14:creationId xmlns:p14="http://schemas.microsoft.com/office/powerpoint/2010/main" val="68280645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DACDC88A-CD66-4609-884B-39722DAC333B}" type="slidenum">
              <a:rPr lang="en-US" smtClean="0"/>
              <a:t>33</a:t>
            </a:fld>
            <a:endParaRPr lang="en-US"/>
          </a:p>
        </p:txBody>
      </p:sp>
    </p:spTree>
    <p:extLst>
      <p:ext uri="{BB962C8B-B14F-4D97-AF65-F5344CB8AC3E}">
        <p14:creationId xmlns:p14="http://schemas.microsoft.com/office/powerpoint/2010/main" val="3284186814"/>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DACDC88A-CD66-4609-884B-39722DAC333B}" type="slidenum">
              <a:rPr lang="en-US" smtClean="0"/>
              <a:t>34</a:t>
            </a:fld>
            <a:endParaRPr lang="en-US"/>
          </a:p>
        </p:txBody>
      </p:sp>
    </p:spTree>
    <p:extLst>
      <p:ext uri="{BB962C8B-B14F-4D97-AF65-F5344CB8AC3E}">
        <p14:creationId xmlns:p14="http://schemas.microsoft.com/office/powerpoint/2010/main" val="365399728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 posed that question to get you thinking about the sense in which consistency within a system (“are all the sensors using the same plan”) needs to match with physical consistency obligations.</a:t>
            </a:r>
          </a:p>
          <a:p>
            <a:endParaRPr lang="en-US" dirty="0"/>
          </a:p>
          <a:p>
            <a:r>
              <a:rPr lang="en-US" dirty="0"/>
              <a:t>If we allowed a drone to switch to plan B while some other drone is still using plan A, we end up with a risk of problems, such as collisions.</a:t>
            </a:r>
          </a:p>
          <a:p>
            <a:endParaRPr lang="en-US" dirty="0"/>
          </a:p>
          <a:p>
            <a:r>
              <a:rPr lang="en-US" dirty="0"/>
              <a:t>This forces us to briefly pause our drones.  To make the pause delay as small as feasible, we would upload plan B while continuing to use plan A.  Then when every drone has B available (and is accessible via wireless) we ask all drones to pause.  When every drone has paused, all can switch to the new plan and resume the search.</a:t>
            </a:r>
          </a:p>
        </p:txBody>
      </p:sp>
      <p:sp>
        <p:nvSpPr>
          <p:cNvPr id="4" name="Slide Number Placeholder 3"/>
          <p:cNvSpPr>
            <a:spLocks noGrp="1"/>
          </p:cNvSpPr>
          <p:nvPr>
            <p:ph type="sldNum" sz="quarter" idx="10"/>
          </p:nvPr>
        </p:nvSpPr>
        <p:spPr/>
        <p:txBody>
          <a:bodyPr/>
          <a:lstStyle/>
          <a:p>
            <a:fld id="{DACDC88A-CD66-4609-884B-39722DAC333B}" type="slidenum">
              <a:rPr lang="en-US" smtClean="0"/>
              <a:t>35</a:t>
            </a:fld>
            <a:endParaRPr lang="en-US"/>
          </a:p>
        </p:txBody>
      </p:sp>
    </p:spTree>
    <p:extLst>
      <p:ext uri="{BB962C8B-B14F-4D97-AF65-F5344CB8AC3E}">
        <p14:creationId xmlns:p14="http://schemas.microsoft.com/office/powerpoint/2010/main" val="404351429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10" name="Rectangle 9"/>
          <p:cNvSpPr/>
          <p:nvPr/>
        </p:nvSpPr>
        <p:spPr>
          <a:xfrm>
            <a:off x="0" y="0"/>
            <a:ext cx="12192000" cy="4572001"/>
          </a:xfrm>
          <a:prstGeom prst="rect">
            <a:avLst/>
          </a:prstGeom>
          <a:solidFill>
            <a:schemeClr val="accent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ctrTitle"/>
          </p:nvPr>
        </p:nvSpPr>
        <p:spPr>
          <a:xfrm>
            <a:off x="457200" y="4960137"/>
            <a:ext cx="7772400" cy="1463040"/>
          </a:xfrm>
        </p:spPr>
        <p:txBody>
          <a:bodyPr anchor="ctr">
            <a:normAutofit/>
          </a:bodyPr>
          <a:lstStyle>
            <a:lvl1pPr algn="r">
              <a:defRPr sz="5000" b="1" spc="200" baseline="0">
                <a:solidFill>
                  <a:srgbClr val="C00000"/>
                </a:solidFill>
              </a:defRPr>
            </a:lvl1pPr>
          </a:lstStyle>
          <a:p>
            <a:r>
              <a:rPr lang="en-US" dirty="0"/>
              <a:t>Click to edit Master title style</a:t>
            </a:r>
          </a:p>
        </p:txBody>
      </p:sp>
      <p:sp>
        <p:nvSpPr>
          <p:cNvPr id="3" name="Subtitle 2"/>
          <p:cNvSpPr>
            <a:spLocks noGrp="1"/>
          </p:cNvSpPr>
          <p:nvPr>
            <p:ph type="subTitle" idx="1"/>
          </p:nvPr>
        </p:nvSpPr>
        <p:spPr>
          <a:xfrm>
            <a:off x="8610600" y="4960137"/>
            <a:ext cx="3200400" cy="1463040"/>
          </a:xfrm>
        </p:spPr>
        <p:txBody>
          <a:bodyPr lIns="91440" rIns="91440" anchor="ctr">
            <a:normAutofit/>
          </a:bodyPr>
          <a:lstStyle>
            <a:lvl1pPr marL="0" indent="0" algn="l">
              <a:lnSpc>
                <a:spcPct val="100000"/>
              </a:lnSpc>
              <a:spcBef>
                <a:spcPts val="0"/>
              </a:spcBef>
              <a:buNone/>
              <a:defRPr sz="2400" b="1">
                <a:solidFill>
                  <a:srgbClr val="C00000"/>
                </a:solidFill>
              </a:defRPr>
            </a:lvl1pPr>
            <a:lvl2pPr marL="457200" indent="0" algn="ctr">
              <a:buNone/>
              <a:defRPr sz="1800"/>
            </a:lvl2pPr>
            <a:lvl3pPr marL="914400" indent="0" algn="ctr">
              <a:buNone/>
              <a:defRPr sz="1800"/>
            </a:lvl3pPr>
            <a:lvl4pPr marL="1371600" indent="0" algn="ctr">
              <a:buNone/>
              <a:defRPr sz="1800"/>
            </a:lvl4pPr>
            <a:lvl5pPr marL="1828800" indent="0" algn="ctr">
              <a:buNone/>
              <a:defRPr sz="1800"/>
            </a:lvl5pPr>
            <a:lvl6pPr marL="2286000" indent="0" algn="ctr">
              <a:buNone/>
              <a:defRPr sz="1800"/>
            </a:lvl6pPr>
            <a:lvl7pPr marL="2743200" indent="0" algn="ctr">
              <a:buNone/>
              <a:defRPr sz="1800"/>
            </a:lvl7pPr>
            <a:lvl8pPr marL="3200400" indent="0" algn="ctr">
              <a:buNone/>
              <a:defRPr sz="1800"/>
            </a:lvl8pPr>
            <a:lvl9pPr marL="3657600" indent="0" algn="ctr">
              <a:buNone/>
              <a:defRPr sz="1800"/>
            </a:lvl9pPr>
          </a:lstStyle>
          <a:p>
            <a:r>
              <a:rPr lang="en-US" dirty="0"/>
              <a:t>Click to edit Master subtitle style</a:t>
            </a:r>
          </a:p>
        </p:txBody>
      </p:sp>
      <p:sp>
        <p:nvSpPr>
          <p:cNvPr id="4" name="Date Placeholder 3"/>
          <p:cNvSpPr>
            <a:spLocks noGrp="1"/>
          </p:cNvSpPr>
          <p:nvPr>
            <p:ph type="dt" sz="half" idx="10"/>
          </p:nvPr>
        </p:nvSpPr>
        <p:spPr/>
        <p:txBody>
          <a:bodyPr/>
          <a:lstStyle>
            <a:lvl1pPr algn="l">
              <a:defRPr/>
            </a:lvl1pPr>
          </a:lstStyle>
          <a:p>
            <a:fld id="{4B6A7A6F-7AE1-4AD3-94AD-CFCF9D150C00}" type="datetime1">
              <a:rPr lang="en-US" smtClean="0"/>
              <a:t>1/30/2020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319201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10786872" cy="1499616"/>
          </a:xfrm>
        </p:spPr>
        <p:txBody>
          <a:bodyPr/>
          <a:lstStyle>
            <a:lvl1pPr>
              <a:defRPr b="1">
                <a:solidFill>
                  <a:srgbClr val="C00000"/>
                </a:solidFill>
              </a:defRPr>
            </a:lvl1pPr>
          </a:lstStyle>
          <a:p>
            <a:r>
              <a:rPr lang="en-US" dirty="0"/>
              <a:t>Click to edit Master title style</a:t>
            </a:r>
          </a:p>
        </p:txBody>
      </p:sp>
      <p:sp>
        <p:nvSpPr>
          <p:cNvPr id="3" name="Content Placeholder 2"/>
          <p:cNvSpPr>
            <a:spLocks noGrp="1"/>
          </p:cNvSpPr>
          <p:nvPr>
            <p:ph idx="1"/>
          </p:nvPr>
        </p:nvSpPr>
        <p:spPr>
          <a:xfrm>
            <a:off x="1024128" y="2286000"/>
            <a:ext cx="10786872" cy="4023360"/>
          </a:xfrm>
        </p:spPr>
        <p:txBody>
          <a:bodyPr>
            <a:normAutofit/>
          </a:bodyPr>
          <a:lstStyle>
            <a:lvl1pPr>
              <a:defRPr sz="2800"/>
            </a:lvl1pPr>
            <a:lvl2pPr>
              <a:defRPr sz="2400"/>
            </a:lvl2pPr>
            <a:lvl3pPr>
              <a:defRPr sz="1800"/>
            </a:lvl3pPr>
            <a:lvl4pPr>
              <a:defRPr sz="1800"/>
            </a:lvl4pPr>
            <a:lvl5pPr>
              <a:defRPr sz="1800"/>
            </a:lvl5pPr>
          </a:lstStyle>
          <a:p>
            <a:pPr lvl="0"/>
            <a:r>
              <a:rPr lang="en-US" dirty="0"/>
              <a:t>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p>
            <a:fld id="{36CE6212-AD26-4560-8CAC-0D78F3482D14}" type="datetime1">
              <a:rPr lang="en-US" smtClean="0"/>
              <a:t>1/30/2020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79149178"/>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9" name="Rectangle 8"/>
          <p:cNvSpPr/>
          <p:nvPr/>
        </p:nvSpPr>
        <p:spPr>
          <a:xfrm>
            <a:off x="0" y="0"/>
            <a:ext cx="12192000" cy="4572001"/>
          </a:xfrm>
          <a:prstGeom prst="rect">
            <a:avLst/>
          </a:prstGeom>
          <a:solidFill>
            <a:schemeClr val="accent3">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11" name="Oval 5"/>
          <p:cNvSpPr/>
          <p:nvPr/>
        </p:nvSpPr>
        <p:spPr>
          <a:xfrm>
            <a:off x="-1" y="0"/>
            <a:ext cx="12192000" cy="4572001"/>
          </a:xfrm>
          <a:custGeom>
            <a:avLst/>
            <a:gdLst/>
            <a:ahLst/>
            <a:cxnLst/>
            <a:rect l="l" t="t" r="r" b="b"/>
            <a:pathLst>
              <a:path w="12192000" h="4572001">
                <a:moveTo>
                  <a:pt x="12192000" y="4387986"/>
                </a:moveTo>
                <a:lnTo>
                  <a:pt x="12192000" y="4572001"/>
                </a:lnTo>
                <a:lnTo>
                  <a:pt x="12013927" y="4572001"/>
                </a:lnTo>
                <a:cubicBezTo>
                  <a:pt x="12084901" y="4522707"/>
                  <a:pt x="12145198" y="4460004"/>
                  <a:pt x="12192000" y="4387986"/>
                </a:cubicBezTo>
                <a:close/>
                <a:moveTo>
                  <a:pt x="12192000" y="4041440"/>
                </a:moveTo>
                <a:lnTo>
                  <a:pt x="12192000" y="4174488"/>
                </a:lnTo>
                <a:cubicBezTo>
                  <a:pt x="12005469" y="4244657"/>
                  <a:pt x="11857227" y="4389538"/>
                  <a:pt x="11786673" y="4572001"/>
                </a:cubicBezTo>
                <a:lnTo>
                  <a:pt x="11649784" y="4572001"/>
                </a:lnTo>
                <a:cubicBezTo>
                  <a:pt x="11730542" y="4320085"/>
                  <a:pt x="11933879" y="4121396"/>
                  <a:pt x="12192000" y="4041440"/>
                </a:cubicBezTo>
                <a:close/>
                <a:moveTo>
                  <a:pt x="10767111" y="3999419"/>
                </a:moveTo>
                <a:lnTo>
                  <a:pt x="10784198" y="4001042"/>
                </a:lnTo>
                <a:cubicBezTo>
                  <a:pt x="10816584" y="4001569"/>
                  <a:pt x="10848477" y="4004550"/>
                  <a:pt x="10879660" y="4010107"/>
                </a:cubicBezTo>
                <a:cubicBezTo>
                  <a:pt x="10885236" y="4009688"/>
                  <a:pt x="10890564" y="4010636"/>
                  <a:pt x="10895873" y="4011646"/>
                </a:cubicBezTo>
                <a:lnTo>
                  <a:pt x="10895990" y="4012794"/>
                </a:lnTo>
                <a:cubicBezTo>
                  <a:pt x="11208069" y="4064450"/>
                  <a:pt x="11461298" y="4283539"/>
                  <a:pt x="11554662" y="4572001"/>
                </a:cubicBezTo>
                <a:lnTo>
                  <a:pt x="11417114" y="4572001"/>
                </a:lnTo>
                <a:cubicBezTo>
                  <a:pt x="11333731" y="4357380"/>
                  <a:pt x="11143362" y="4194541"/>
                  <a:pt x="10909360" y="4144250"/>
                </a:cubicBezTo>
                <a:cubicBezTo>
                  <a:pt x="10943854" y="4319651"/>
                  <a:pt x="11046077" y="4471530"/>
                  <a:pt x="11189175" y="4572001"/>
                </a:cubicBezTo>
                <a:lnTo>
                  <a:pt x="10994934" y="4572001"/>
                </a:lnTo>
                <a:cubicBezTo>
                  <a:pt x="10878802" y="4452596"/>
                  <a:pt x="10800240" y="4298519"/>
                  <a:pt x="10775875" y="4127511"/>
                </a:cubicBezTo>
                <a:cubicBezTo>
                  <a:pt x="10775707" y="4127458"/>
                  <a:pt x="10775539" y="4127453"/>
                  <a:pt x="10775369" y="4127448"/>
                </a:cubicBezTo>
                <a:lnTo>
                  <a:pt x="10774831" y="4120772"/>
                </a:lnTo>
                <a:cubicBezTo>
                  <a:pt x="10769772" y="4090522"/>
                  <a:pt x="10767321" y="4059631"/>
                  <a:pt x="10767364" y="4028296"/>
                </a:cubicBezTo>
                <a:cubicBezTo>
                  <a:pt x="10766052" y="4022668"/>
                  <a:pt x="10765993" y="4017001"/>
                  <a:pt x="10765993" y="4011320"/>
                </a:cubicBezTo>
                <a:lnTo>
                  <a:pt x="10766587" y="3999880"/>
                </a:lnTo>
                <a:lnTo>
                  <a:pt x="10767085" y="3999913"/>
                </a:lnTo>
                <a:close/>
                <a:moveTo>
                  <a:pt x="10744358" y="3999419"/>
                </a:moveTo>
                <a:lnTo>
                  <a:pt x="10744384" y="3999913"/>
                </a:lnTo>
                <a:lnTo>
                  <a:pt x="10744882" y="3999880"/>
                </a:lnTo>
                <a:lnTo>
                  <a:pt x="10745476" y="4011320"/>
                </a:lnTo>
                <a:cubicBezTo>
                  <a:pt x="10745476" y="4017001"/>
                  <a:pt x="10745417" y="4022668"/>
                  <a:pt x="10744105" y="4028296"/>
                </a:cubicBezTo>
                <a:cubicBezTo>
                  <a:pt x="10744148" y="4059631"/>
                  <a:pt x="10741697" y="4090522"/>
                  <a:pt x="10736638" y="4120772"/>
                </a:cubicBezTo>
                <a:lnTo>
                  <a:pt x="10736100" y="4127448"/>
                </a:lnTo>
                <a:cubicBezTo>
                  <a:pt x="10735930" y="4127453"/>
                  <a:pt x="10735762" y="4127458"/>
                  <a:pt x="10735594" y="4127511"/>
                </a:cubicBezTo>
                <a:cubicBezTo>
                  <a:pt x="10711229" y="4298519"/>
                  <a:pt x="10632667" y="4452596"/>
                  <a:pt x="10516535" y="4572001"/>
                </a:cubicBezTo>
                <a:lnTo>
                  <a:pt x="10322294" y="4572001"/>
                </a:lnTo>
                <a:cubicBezTo>
                  <a:pt x="10465392" y="4471530"/>
                  <a:pt x="10567615" y="4319650"/>
                  <a:pt x="10602109" y="4144250"/>
                </a:cubicBezTo>
                <a:cubicBezTo>
                  <a:pt x="10368107" y="4194541"/>
                  <a:pt x="10177738" y="4357380"/>
                  <a:pt x="10094355" y="4572001"/>
                </a:cubicBezTo>
                <a:lnTo>
                  <a:pt x="9956808" y="4572001"/>
                </a:lnTo>
                <a:cubicBezTo>
                  <a:pt x="10050171" y="4283539"/>
                  <a:pt x="10303400" y="4064450"/>
                  <a:pt x="10615479" y="4012794"/>
                </a:cubicBezTo>
                <a:lnTo>
                  <a:pt x="10615596" y="4011646"/>
                </a:lnTo>
                <a:cubicBezTo>
                  <a:pt x="10620905" y="4010636"/>
                  <a:pt x="10626233" y="4009688"/>
                  <a:pt x="10631809" y="4010107"/>
                </a:cubicBezTo>
                <a:cubicBezTo>
                  <a:pt x="10662992" y="4004550"/>
                  <a:pt x="10694885" y="4001569"/>
                  <a:pt x="10727271" y="4001042"/>
                </a:cubicBezTo>
                <a:close/>
                <a:moveTo>
                  <a:pt x="9074958" y="3999419"/>
                </a:moveTo>
                <a:lnTo>
                  <a:pt x="9092045" y="4001042"/>
                </a:lnTo>
                <a:cubicBezTo>
                  <a:pt x="9124431" y="4001569"/>
                  <a:pt x="9156324" y="4004550"/>
                  <a:pt x="9187507" y="4010107"/>
                </a:cubicBezTo>
                <a:cubicBezTo>
                  <a:pt x="9193083" y="4009688"/>
                  <a:pt x="9198411" y="4010636"/>
                  <a:pt x="9203720" y="4011646"/>
                </a:cubicBezTo>
                <a:lnTo>
                  <a:pt x="9203837" y="4012794"/>
                </a:lnTo>
                <a:cubicBezTo>
                  <a:pt x="9515916" y="4064450"/>
                  <a:pt x="9769145" y="4283539"/>
                  <a:pt x="9862508" y="4572001"/>
                </a:cubicBezTo>
                <a:lnTo>
                  <a:pt x="9724961" y="4572001"/>
                </a:lnTo>
                <a:cubicBezTo>
                  <a:pt x="9641578" y="4357380"/>
                  <a:pt x="9451209" y="4194541"/>
                  <a:pt x="9217207" y="4144250"/>
                </a:cubicBezTo>
                <a:cubicBezTo>
                  <a:pt x="9251701" y="4319651"/>
                  <a:pt x="9353924" y="4471530"/>
                  <a:pt x="9497022" y="4572001"/>
                </a:cubicBezTo>
                <a:lnTo>
                  <a:pt x="9302781" y="4572001"/>
                </a:lnTo>
                <a:cubicBezTo>
                  <a:pt x="9186649" y="4452596"/>
                  <a:pt x="9108087" y="4298519"/>
                  <a:pt x="9083722" y="4127511"/>
                </a:cubicBezTo>
                <a:cubicBezTo>
                  <a:pt x="9083554" y="4127458"/>
                  <a:pt x="9083386" y="4127453"/>
                  <a:pt x="9083216" y="4127448"/>
                </a:cubicBezTo>
                <a:lnTo>
                  <a:pt x="9082678" y="4120772"/>
                </a:lnTo>
                <a:cubicBezTo>
                  <a:pt x="9077619" y="4090522"/>
                  <a:pt x="9075168" y="4059631"/>
                  <a:pt x="9075211" y="4028296"/>
                </a:cubicBezTo>
                <a:cubicBezTo>
                  <a:pt x="9073899" y="4022668"/>
                  <a:pt x="9073840" y="4017001"/>
                  <a:pt x="9073840" y="4011320"/>
                </a:cubicBezTo>
                <a:lnTo>
                  <a:pt x="9074434" y="3999880"/>
                </a:lnTo>
                <a:lnTo>
                  <a:pt x="9074932" y="3999913"/>
                </a:lnTo>
                <a:close/>
                <a:moveTo>
                  <a:pt x="9052207" y="3999419"/>
                </a:moveTo>
                <a:lnTo>
                  <a:pt x="9052233" y="3999913"/>
                </a:lnTo>
                <a:lnTo>
                  <a:pt x="9052731" y="3999880"/>
                </a:lnTo>
                <a:lnTo>
                  <a:pt x="9053325" y="4011320"/>
                </a:lnTo>
                <a:cubicBezTo>
                  <a:pt x="9053325" y="4017001"/>
                  <a:pt x="9053266" y="4022668"/>
                  <a:pt x="9051954" y="4028296"/>
                </a:cubicBezTo>
                <a:cubicBezTo>
                  <a:pt x="9051997" y="4059631"/>
                  <a:pt x="9049546" y="4090522"/>
                  <a:pt x="9044487" y="4120772"/>
                </a:cubicBezTo>
                <a:lnTo>
                  <a:pt x="9043949" y="4127448"/>
                </a:lnTo>
                <a:cubicBezTo>
                  <a:pt x="9043779" y="4127453"/>
                  <a:pt x="9043611" y="4127458"/>
                  <a:pt x="9043443" y="4127511"/>
                </a:cubicBezTo>
                <a:cubicBezTo>
                  <a:pt x="9019078" y="4298519"/>
                  <a:pt x="8940516" y="4452596"/>
                  <a:pt x="8824384" y="4572001"/>
                </a:cubicBezTo>
                <a:lnTo>
                  <a:pt x="8630143" y="4572001"/>
                </a:lnTo>
                <a:cubicBezTo>
                  <a:pt x="8773241" y="4471530"/>
                  <a:pt x="8875464" y="4319651"/>
                  <a:pt x="8909958" y="4144250"/>
                </a:cubicBezTo>
                <a:cubicBezTo>
                  <a:pt x="8675956" y="4194541"/>
                  <a:pt x="8485587" y="4357380"/>
                  <a:pt x="8402204" y="4572001"/>
                </a:cubicBezTo>
                <a:lnTo>
                  <a:pt x="8264656" y="4572001"/>
                </a:lnTo>
                <a:cubicBezTo>
                  <a:pt x="8358019" y="4283539"/>
                  <a:pt x="8611249" y="4064450"/>
                  <a:pt x="8923328" y="4012794"/>
                </a:cubicBezTo>
                <a:lnTo>
                  <a:pt x="8923445" y="4011646"/>
                </a:lnTo>
                <a:cubicBezTo>
                  <a:pt x="8928754" y="4010636"/>
                  <a:pt x="8934082" y="4009688"/>
                  <a:pt x="8939658" y="4010107"/>
                </a:cubicBezTo>
                <a:cubicBezTo>
                  <a:pt x="8970841" y="4004550"/>
                  <a:pt x="9002734" y="4001569"/>
                  <a:pt x="9035120" y="4001042"/>
                </a:cubicBezTo>
                <a:close/>
                <a:moveTo>
                  <a:pt x="7382807" y="3999419"/>
                </a:moveTo>
                <a:lnTo>
                  <a:pt x="7399895" y="4001042"/>
                </a:lnTo>
                <a:cubicBezTo>
                  <a:pt x="7432280" y="4001569"/>
                  <a:pt x="7464173" y="4004550"/>
                  <a:pt x="7495356" y="4010107"/>
                </a:cubicBezTo>
                <a:cubicBezTo>
                  <a:pt x="7500932" y="4009688"/>
                  <a:pt x="7506260" y="4010636"/>
                  <a:pt x="7511569" y="4011646"/>
                </a:cubicBezTo>
                <a:lnTo>
                  <a:pt x="7511686" y="4012794"/>
                </a:lnTo>
                <a:cubicBezTo>
                  <a:pt x="7823765" y="4064450"/>
                  <a:pt x="8076994" y="4283539"/>
                  <a:pt x="8170358" y="4572001"/>
                </a:cubicBezTo>
                <a:lnTo>
                  <a:pt x="8032809" y="4572001"/>
                </a:lnTo>
                <a:cubicBezTo>
                  <a:pt x="7949426" y="4357380"/>
                  <a:pt x="7759058" y="4194541"/>
                  <a:pt x="7525056" y="4144250"/>
                </a:cubicBezTo>
                <a:cubicBezTo>
                  <a:pt x="7559550" y="4319650"/>
                  <a:pt x="7661773" y="4471530"/>
                  <a:pt x="7804870" y="4572001"/>
                </a:cubicBezTo>
                <a:lnTo>
                  <a:pt x="7610630" y="4572001"/>
                </a:lnTo>
                <a:cubicBezTo>
                  <a:pt x="7494498" y="4452596"/>
                  <a:pt x="7415935" y="4298519"/>
                  <a:pt x="7391571" y="4127511"/>
                </a:cubicBezTo>
                <a:cubicBezTo>
                  <a:pt x="7391403" y="4127458"/>
                  <a:pt x="7391235" y="4127453"/>
                  <a:pt x="7391065" y="4127448"/>
                </a:cubicBezTo>
                <a:lnTo>
                  <a:pt x="7390527" y="4120772"/>
                </a:lnTo>
                <a:cubicBezTo>
                  <a:pt x="7385468" y="4090522"/>
                  <a:pt x="7383018" y="4059631"/>
                  <a:pt x="7383060" y="4028296"/>
                </a:cubicBezTo>
                <a:cubicBezTo>
                  <a:pt x="7381748" y="4022668"/>
                  <a:pt x="7381689" y="4017001"/>
                  <a:pt x="7381689" y="4011320"/>
                </a:cubicBezTo>
                <a:lnTo>
                  <a:pt x="7382283" y="3999880"/>
                </a:lnTo>
                <a:lnTo>
                  <a:pt x="7382781" y="3999913"/>
                </a:lnTo>
                <a:close/>
                <a:moveTo>
                  <a:pt x="7360056" y="3999419"/>
                </a:moveTo>
                <a:lnTo>
                  <a:pt x="7360082" y="3999913"/>
                </a:lnTo>
                <a:lnTo>
                  <a:pt x="7360580" y="3999880"/>
                </a:lnTo>
                <a:lnTo>
                  <a:pt x="7361174" y="4011320"/>
                </a:lnTo>
                <a:cubicBezTo>
                  <a:pt x="7361174" y="4017001"/>
                  <a:pt x="7361115" y="4022668"/>
                  <a:pt x="7359803" y="4028296"/>
                </a:cubicBezTo>
                <a:cubicBezTo>
                  <a:pt x="7359845" y="4059631"/>
                  <a:pt x="7357395" y="4090522"/>
                  <a:pt x="7352336" y="4120772"/>
                </a:cubicBezTo>
                <a:lnTo>
                  <a:pt x="7351798" y="4127448"/>
                </a:lnTo>
                <a:cubicBezTo>
                  <a:pt x="7351628" y="4127453"/>
                  <a:pt x="7351460" y="4127458"/>
                  <a:pt x="7351292" y="4127511"/>
                </a:cubicBezTo>
                <a:cubicBezTo>
                  <a:pt x="7326927" y="4298519"/>
                  <a:pt x="7248364" y="4452596"/>
                  <a:pt x="7132233" y="4572001"/>
                </a:cubicBezTo>
                <a:lnTo>
                  <a:pt x="6937992" y="4572001"/>
                </a:lnTo>
                <a:cubicBezTo>
                  <a:pt x="7081090" y="4471530"/>
                  <a:pt x="7183313" y="4319650"/>
                  <a:pt x="7217807" y="4144250"/>
                </a:cubicBezTo>
                <a:cubicBezTo>
                  <a:pt x="6983804" y="4194541"/>
                  <a:pt x="6793436" y="4357380"/>
                  <a:pt x="6710053" y="4572001"/>
                </a:cubicBezTo>
                <a:lnTo>
                  <a:pt x="6572505" y="4572001"/>
                </a:lnTo>
                <a:cubicBezTo>
                  <a:pt x="6665868" y="4283539"/>
                  <a:pt x="6919098" y="4064450"/>
                  <a:pt x="7231177" y="4012794"/>
                </a:cubicBezTo>
                <a:lnTo>
                  <a:pt x="7231294" y="4011646"/>
                </a:lnTo>
                <a:cubicBezTo>
                  <a:pt x="7236603" y="4010636"/>
                  <a:pt x="7241931" y="4009688"/>
                  <a:pt x="7247507" y="4010107"/>
                </a:cubicBezTo>
                <a:cubicBezTo>
                  <a:pt x="7278690" y="4004550"/>
                  <a:pt x="7310583" y="4001569"/>
                  <a:pt x="7342968" y="4001042"/>
                </a:cubicBezTo>
                <a:close/>
                <a:moveTo>
                  <a:pt x="5690656" y="3999419"/>
                </a:moveTo>
                <a:lnTo>
                  <a:pt x="5707743" y="4001042"/>
                </a:lnTo>
                <a:cubicBezTo>
                  <a:pt x="5740129" y="4001569"/>
                  <a:pt x="5772021" y="4004550"/>
                  <a:pt x="5803205" y="4010107"/>
                </a:cubicBezTo>
                <a:cubicBezTo>
                  <a:pt x="5808781" y="4009688"/>
                  <a:pt x="5814109" y="4010636"/>
                  <a:pt x="5819417" y="4011646"/>
                </a:cubicBezTo>
                <a:lnTo>
                  <a:pt x="5819534" y="4012794"/>
                </a:lnTo>
                <a:cubicBezTo>
                  <a:pt x="6131614" y="4064450"/>
                  <a:pt x="6384843" y="4283539"/>
                  <a:pt x="6478206" y="4572001"/>
                </a:cubicBezTo>
                <a:lnTo>
                  <a:pt x="6340658" y="4572001"/>
                </a:lnTo>
                <a:cubicBezTo>
                  <a:pt x="6257275" y="4357380"/>
                  <a:pt x="6066907" y="4194541"/>
                  <a:pt x="5832905" y="4144250"/>
                </a:cubicBezTo>
                <a:cubicBezTo>
                  <a:pt x="5867399" y="4319651"/>
                  <a:pt x="5969622" y="4471530"/>
                  <a:pt x="6112719" y="4572001"/>
                </a:cubicBezTo>
                <a:lnTo>
                  <a:pt x="5918478" y="4572001"/>
                </a:lnTo>
                <a:cubicBezTo>
                  <a:pt x="5802347" y="4452596"/>
                  <a:pt x="5723784" y="4298519"/>
                  <a:pt x="5699419" y="4127511"/>
                </a:cubicBezTo>
                <a:cubicBezTo>
                  <a:pt x="5699252" y="4127458"/>
                  <a:pt x="5699083" y="4127453"/>
                  <a:pt x="5698914" y="4127448"/>
                </a:cubicBezTo>
                <a:lnTo>
                  <a:pt x="5698375" y="4120772"/>
                </a:lnTo>
                <a:cubicBezTo>
                  <a:pt x="5693317" y="4090522"/>
                  <a:pt x="5690866" y="4059631"/>
                  <a:pt x="5690908" y="4028296"/>
                </a:cubicBezTo>
                <a:cubicBezTo>
                  <a:pt x="5689596" y="4022668"/>
                  <a:pt x="5689538" y="4017001"/>
                  <a:pt x="5689538" y="4011320"/>
                </a:cubicBezTo>
                <a:lnTo>
                  <a:pt x="5690132" y="3999880"/>
                </a:lnTo>
                <a:lnTo>
                  <a:pt x="5690630" y="3999913"/>
                </a:lnTo>
                <a:close/>
                <a:moveTo>
                  <a:pt x="5667905" y="3999419"/>
                </a:moveTo>
                <a:lnTo>
                  <a:pt x="5667931" y="3999913"/>
                </a:lnTo>
                <a:lnTo>
                  <a:pt x="5668429" y="3999880"/>
                </a:lnTo>
                <a:lnTo>
                  <a:pt x="5669023" y="4011320"/>
                </a:lnTo>
                <a:cubicBezTo>
                  <a:pt x="5669023" y="4017001"/>
                  <a:pt x="5668964" y="4022668"/>
                  <a:pt x="5667652" y="4028296"/>
                </a:cubicBezTo>
                <a:cubicBezTo>
                  <a:pt x="5667694" y="4059631"/>
                  <a:pt x="5665244" y="4090522"/>
                  <a:pt x="5660185" y="4120772"/>
                </a:cubicBezTo>
                <a:lnTo>
                  <a:pt x="5659647" y="4127448"/>
                </a:lnTo>
                <a:cubicBezTo>
                  <a:pt x="5659477" y="4127453"/>
                  <a:pt x="5659309" y="4127458"/>
                  <a:pt x="5659141" y="4127511"/>
                </a:cubicBezTo>
                <a:cubicBezTo>
                  <a:pt x="5634776" y="4298519"/>
                  <a:pt x="5556213" y="4452596"/>
                  <a:pt x="5440082" y="4572001"/>
                </a:cubicBezTo>
                <a:lnTo>
                  <a:pt x="5245841" y="4572001"/>
                </a:lnTo>
                <a:cubicBezTo>
                  <a:pt x="5388939" y="4471530"/>
                  <a:pt x="5491162" y="4319651"/>
                  <a:pt x="5525656" y="4144250"/>
                </a:cubicBezTo>
                <a:cubicBezTo>
                  <a:pt x="5291653" y="4194541"/>
                  <a:pt x="5101285" y="4357380"/>
                  <a:pt x="5017902" y="4572001"/>
                </a:cubicBezTo>
                <a:lnTo>
                  <a:pt x="4880354" y="4572001"/>
                </a:lnTo>
                <a:cubicBezTo>
                  <a:pt x="4973717" y="4283539"/>
                  <a:pt x="5226947" y="4064450"/>
                  <a:pt x="5539026" y="4012794"/>
                </a:cubicBezTo>
                <a:lnTo>
                  <a:pt x="5539143" y="4011646"/>
                </a:lnTo>
                <a:cubicBezTo>
                  <a:pt x="5544452" y="4010636"/>
                  <a:pt x="5549780" y="4009688"/>
                  <a:pt x="5555356" y="4010107"/>
                </a:cubicBezTo>
                <a:cubicBezTo>
                  <a:pt x="5586539" y="4004550"/>
                  <a:pt x="5618432" y="4001569"/>
                  <a:pt x="5650817" y="4001042"/>
                </a:cubicBezTo>
                <a:close/>
                <a:moveTo>
                  <a:pt x="3998505" y="3999419"/>
                </a:moveTo>
                <a:lnTo>
                  <a:pt x="4015592" y="4001042"/>
                </a:lnTo>
                <a:cubicBezTo>
                  <a:pt x="4047978" y="4001569"/>
                  <a:pt x="4079870" y="4004550"/>
                  <a:pt x="4111054" y="4010107"/>
                </a:cubicBezTo>
                <a:cubicBezTo>
                  <a:pt x="4116630" y="4009688"/>
                  <a:pt x="4121958" y="4010636"/>
                  <a:pt x="4127266" y="4011646"/>
                </a:cubicBezTo>
                <a:lnTo>
                  <a:pt x="4127384" y="4012794"/>
                </a:lnTo>
                <a:cubicBezTo>
                  <a:pt x="4439463" y="4064450"/>
                  <a:pt x="4692692" y="4283539"/>
                  <a:pt x="4786055" y="4572001"/>
                </a:cubicBezTo>
                <a:lnTo>
                  <a:pt x="4648508" y="4572001"/>
                </a:lnTo>
                <a:cubicBezTo>
                  <a:pt x="4565124" y="4357380"/>
                  <a:pt x="4374756" y="4194541"/>
                  <a:pt x="4140754" y="4144250"/>
                </a:cubicBezTo>
                <a:cubicBezTo>
                  <a:pt x="4175248" y="4319650"/>
                  <a:pt x="4277471" y="4471530"/>
                  <a:pt x="4420568" y="4572001"/>
                </a:cubicBezTo>
                <a:lnTo>
                  <a:pt x="4226327" y="4572001"/>
                </a:lnTo>
                <a:cubicBezTo>
                  <a:pt x="4110196" y="4452596"/>
                  <a:pt x="4031633" y="4298519"/>
                  <a:pt x="4007268" y="4127511"/>
                </a:cubicBezTo>
                <a:cubicBezTo>
                  <a:pt x="4007101" y="4127458"/>
                  <a:pt x="4006932" y="4127453"/>
                  <a:pt x="4006763" y="4127448"/>
                </a:cubicBezTo>
                <a:lnTo>
                  <a:pt x="4006225" y="4120772"/>
                </a:lnTo>
                <a:cubicBezTo>
                  <a:pt x="4001166" y="4090522"/>
                  <a:pt x="3998715" y="4059631"/>
                  <a:pt x="3998757" y="4028296"/>
                </a:cubicBezTo>
                <a:cubicBezTo>
                  <a:pt x="3997445" y="4022668"/>
                  <a:pt x="3997387" y="4017001"/>
                  <a:pt x="3997387" y="4011320"/>
                </a:cubicBezTo>
                <a:lnTo>
                  <a:pt x="3997981" y="3999880"/>
                </a:lnTo>
                <a:lnTo>
                  <a:pt x="3998479" y="3999913"/>
                </a:lnTo>
                <a:close/>
                <a:moveTo>
                  <a:pt x="3975754" y="3999419"/>
                </a:moveTo>
                <a:lnTo>
                  <a:pt x="3975780" y="3999913"/>
                </a:lnTo>
                <a:lnTo>
                  <a:pt x="3976278" y="3999880"/>
                </a:lnTo>
                <a:lnTo>
                  <a:pt x="3976872" y="4011320"/>
                </a:lnTo>
                <a:cubicBezTo>
                  <a:pt x="3976872" y="4017001"/>
                  <a:pt x="3976813" y="4022668"/>
                  <a:pt x="3975501" y="4028296"/>
                </a:cubicBezTo>
                <a:cubicBezTo>
                  <a:pt x="3975543" y="4059631"/>
                  <a:pt x="3973093" y="4090522"/>
                  <a:pt x="3968034" y="4120772"/>
                </a:cubicBezTo>
                <a:lnTo>
                  <a:pt x="3967496" y="4127448"/>
                </a:lnTo>
                <a:cubicBezTo>
                  <a:pt x="3967326" y="4127453"/>
                  <a:pt x="3967158" y="4127458"/>
                  <a:pt x="3966990" y="4127511"/>
                </a:cubicBezTo>
                <a:cubicBezTo>
                  <a:pt x="3942625" y="4298519"/>
                  <a:pt x="3864063" y="4452596"/>
                  <a:pt x="3747931" y="4572001"/>
                </a:cubicBezTo>
                <a:lnTo>
                  <a:pt x="3553690" y="4572001"/>
                </a:lnTo>
                <a:cubicBezTo>
                  <a:pt x="3696788" y="4471530"/>
                  <a:pt x="3799011" y="4319651"/>
                  <a:pt x="3833505" y="4144250"/>
                </a:cubicBezTo>
                <a:cubicBezTo>
                  <a:pt x="3599503" y="4194541"/>
                  <a:pt x="3409134" y="4357380"/>
                  <a:pt x="3325751" y="4572001"/>
                </a:cubicBezTo>
                <a:lnTo>
                  <a:pt x="3188203" y="4572001"/>
                </a:lnTo>
                <a:cubicBezTo>
                  <a:pt x="3281566" y="4283539"/>
                  <a:pt x="3534796" y="4064450"/>
                  <a:pt x="3846875" y="4012794"/>
                </a:cubicBezTo>
                <a:lnTo>
                  <a:pt x="3846992" y="4011646"/>
                </a:lnTo>
                <a:cubicBezTo>
                  <a:pt x="3852301" y="4010636"/>
                  <a:pt x="3857629" y="4009688"/>
                  <a:pt x="3863205" y="4010107"/>
                </a:cubicBezTo>
                <a:cubicBezTo>
                  <a:pt x="3894388" y="4004550"/>
                  <a:pt x="3926281" y="4001569"/>
                  <a:pt x="3958666" y="4001042"/>
                </a:cubicBezTo>
                <a:close/>
                <a:moveTo>
                  <a:pt x="2306354" y="3999419"/>
                </a:moveTo>
                <a:lnTo>
                  <a:pt x="2323441" y="4001042"/>
                </a:lnTo>
                <a:cubicBezTo>
                  <a:pt x="2355827" y="4001569"/>
                  <a:pt x="2387719" y="4004550"/>
                  <a:pt x="2418903" y="4010107"/>
                </a:cubicBezTo>
                <a:cubicBezTo>
                  <a:pt x="2424479" y="4009688"/>
                  <a:pt x="2429807" y="4010636"/>
                  <a:pt x="2435115" y="4011646"/>
                </a:cubicBezTo>
                <a:lnTo>
                  <a:pt x="2435233" y="4012794"/>
                </a:lnTo>
                <a:cubicBezTo>
                  <a:pt x="2747312" y="4064450"/>
                  <a:pt x="3000542" y="4283539"/>
                  <a:pt x="3093904" y="4572001"/>
                </a:cubicBezTo>
                <a:lnTo>
                  <a:pt x="2956357" y="4572001"/>
                </a:lnTo>
                <a:cubicBezTo>
                  <a:pt x="2872974" y="4357380"/>
                  <a:pt x="2682605" y="4194541"/>
                  <a:pt x="2448603" y="4144250"/>
                </a:cubicBezTo>
                <a:cubicBezTo>
                  <a:pt x="2483097" y="4319651"/>
                  <a:pt x="2585320" y="4471530"/>
                  <a:pt x="2728418" y="4572001"/>
                </a:cubicBezTo>
                <a:lnTo>
                  <a:pt x="2534177" y="4572001"/>
                </a:lnTo>
                <a:cubicBezTo>
                  <a:pt x="2418045" y="4452596"/>
                  <a:pt x="2339482" y="4298519"/>
                  <a:pt x="2315117" y="4127511"/>
                </a:cubicBezTo>
                <a:cubicBezTo>
                  <a:pt x="2314950" y="4127458"/>
                  <a:pt x="2314781" y="4127453"/>
                  <a:pt x="2314612" y="4127448"/>
                </a:cubicBezTo>
                <a:lnTo>
                  <a:pt x="2314074" y="4120772"/>
                </a:lnTo>
                <a:cubicBezTo>
                  <a:pt x="2309015" y="4090522"/>
                  <a:pt x="2306564" y="4059631"/>
                  <a:pt x="2306606" y="4028296"/>
                </a:cubicBezTo>
                <a:cubicBezTo>
                  <a:pt x="2305294" y="4022668"/>
                  <a:pt x="2305236" y="4017001"/>
                  <a:pt x="2305236" y="4011320"/>
                </a:cubicBezTo>
                <a:lnTo>
                  <a:pt x="2305830" y="3999880"/>
                </a:lnTo>
                <a:lnTo>
                  <a:pt x="2306328" y="3999913"/>
                </a:lnTo>
                <a:close/>
                <a:moveTo>
                  <a:pt x="2283603" y="3999419"/>
                </a:moveTo>
                <a:lnTo>
                  <a:pt x="2283629" y="3999913"/>
                </a:lnTo>
                <a:lnTo>
                  <a:pt x="2284127" y="3999880"/>
                </a:lnTo>
                <a:lnTo>
                  <a:pt x="2284721" y="4011320"/>
                </a:lnTo>
                <a:cubicBezTo>
                  <a:pt x="2284721" y="4017001"/>
                  <a:pt x="2284662" y="4022668"/>
                  <a:pt x="2283350" y="4028296"/>
                </a:cubicBezTo>
                <a:cubicBezTo>
                  <a:pt x="2283392" y="4059631"/>
                  <a:pt x="2280942" y="4090522"/>
                  <a:pt x="2275883" y="4120772"/>
                </a:cubicBezTo>
                <a:lnTo>
                  <a:pt x="2275345" y="4127448"/>
                </a:lnTo>
                <a:cubicBezTo>
                  <a:pt x="2275175" y="4127453"/>
                  <a:pt x="2275007" y="4127458"/>
                  <a:pt x="2274839" y="4127511"/>
                </a:cubicBezTo>
                <a:cubicBezTo>
                  <a:pt x="2250474" y="4298519"/>
                  <a:pt x="2171912" y="4452596"/>
                  <a:pt x="2055780" y="4572001"/>
                </a:cubicBezTo>
                <a:lnTo>
                  <a:pt x="1861539" y="4572001"/>
                </a:lnTo>
                <a:cubicBezTo>
                  <a:pt x="2004637" y="4471530"/>
                  <a:pt x="2106860" y="4319650"/>
                  <a:pt x="2141354" y="4144250"/>
                </a:cubicBezTo>
                <a:cubicBezTo>
                  <a:pt x="1907352" y="4194541"/>
                  <a:pt x="1716983" y="4357380"/>
                  <a:pt x="1633600" y="4572001"/>
                </a:cubicBezTo>
                <a:lnTo>
                  <a:pt x="1496052" y="4572001"/>
                </a:lnTo>
                <a:cubicBezTo>
                  <a:pt x="1589416" y="4283539"/>
                  <a:pt x="1842645" y="4064450"/>
                  <a:pt x="2154724" y="4012794"/>
                </a:cubicBezTo>
                <a:lnTo>
                  <a:pt x="2154841" y="4011646"/>
                </a:lnTo>
                <a:cubicBezTo>
                  <a:pt x="2160150" y="4010636"/>
                  <a:pt x="2165478" y="4009688"/>
                  <a:pt x="2171054" y="4010107"/>
                </a:cubicBezTo>
                <a:cubicBezTo>
                  <a:pt x="2202237" y="4004550"/>
                  <a:pt x="2234130" y="4001569"/>
                  <a:pt x="2266515" y="4001042"/>
                </a:cubicBezTo>
                <a:close/>
                <a:moveTo>
                  <a:pt x="614203" y="3999419"/>
                </a:moveTo>
                <a:lnTo>
                  <a:pt x="631290" y="4001042"/>
                </a:lnTo>
                <a:cubicBezTo>
                  <a:pt x="663676" y="4001569"/>
                  <a:pt x="695568" y="4004550"/>
                  <a:pt x="726752" y="4010107"/>
                </a:cubicBezTo>
                <a:cubicBezTo>
                  <a:pt x="732328" y="4009688"/>
                  <a:pt x="737656" y="4010636"/>
                  <a:pt x="742964" y="4011646"/>
                </a:cubicBezTo>
                <a:lnTo>
                  <a:pt x="743081" y="4012794"/>
                </a:lnTo>
                <a:cubicBezTo>
                  <a:pt x="1055161" y="4064450"/>
                  <a:pt x="1308390" y="4283539"/>
                  <a:pt x="1401754" y="4572001"/>
                </a:cubicBezTo>
                <a:lnTo>
                  <a:pt x="1264205" y="4572001"/>
                </a:lnTo>
                <a:cubicBezTo>
                  <a:pt x="1180823" y="4357380"/>
                  <a:pt x="990454" y="4194541"/>
                  <a:pt x="756452" y="4144250"/>
                </a:cubicBezTo>
                <a:cubicBezTo>
                  <a:pt x="790946" y="4319651"/>
                  <a:pt x="893169" y="4471530"/>
                  <a:pt x="1036266" y="4572001"/>
                </a:cubicBezTo>
                <a:lnTo>
                  <a:pt x="842026" y="4572001"/>
                </a:lnTo>
                <a:cubicBezTo>
                  <a:pt x="725894" y="4452596"/>
                  <a:pt x="647331" y="4298519"/>
                  <a:pt x="622966" y="4127511"/>
                </a:cubicBezTo>
                <a:cubicBezTo>
                  <a:pt x="622799" y="4127458"/>
                  <a:pt x="622630" y="4127453"/>
                  <a:pt x="622461" y="4127448"/>
                </a:cubicBezTo>
                <a:lnTo>
                  <a:pt x="621923" y="4120772"/>
                </a:lnTo>
                <a:cubicBezTo>
                  <a:pt x="616864" y="4090522"/>
                  <a:pt x="614413" y="4059631"/>
                  <a:pt x="614455" y="4028296"/>
                </a:cubicBezTo>
                <a:cubicBezTo>
                  <a:pt x="613143" y="4022668"/>
                  <a:pt x="613085" y="4017001"/>
                  <a:pt x="613085" y="4011320"/>
                </a:cubicBezTo>
                <a:lnTo>
                  <a:pt x="613679" y="3999880"/>
                </a:lnTo>
                <a:lnTo>
                  <a:pt x="614177" y="3999913"/>
                </a:lnTo>
                <a:close/>
                <a:moveTo>
                  <a:pt x="591452" y="3999419"/>
                </a:moveTo>
                <a:lnTo>
                  <a:pt x="591478" y="3999913"/>
                </a:lnTo>
                <a:lnTo>
                  <a:pt x="591976" y="3999880"/>
                </a:lnTo>
                <a:lnTo>
                  <a:pt x="592570" y="4011320"/>
                </a:lnTo>
                <a:cubicBezTo>
                  <a:pt x="592570" y="4017001"/>
                  <a:pt x="592511" y="4022668"/>
                  <a:pt x="591199" y="4028296"/>
                </a:cubicBezTo>
                <a:cubicBezTo>
                  <a:pt x="591242" y="4059631"/>
                  <a:pt x="588791" y="4090522"/>
                  <a:pt x="583732" y="4120772"/>
                </a:cubicBezTo>
                <a:lnTo>
                  <a:pt x="583194" y="4127448"/>
                </a:lnTo>
                <a:cubicBezTo>
                  <a:pt x="583024" y="4127453"/>
                  <a:pt x="582856" y="4127458"/>
                  <a:pt x="582689" y="4127511"/>
                </a:cubicBezTo>
                <a:cubicBezTo>
                  <a:pt x="558275" y="4298863"/>
                  <a:pt x="479445" y="4453216"/>
                  <a:pt x="362360" y="4572001"/>
                </a:cubicBezTo>
                <a:lnTo>
                  <a:pt x="169811" y="4572001"/>
                </a:lnTo>
                <a:cubicBezTo>
                  <a:pt x="312603" y="4471357"/>
                  <a:pt x="414729" y="4319551"/>
                  <a:pt x="449203" y="4144250"/>
                </a:cubicBezTo>
                <a:cubicBezTo>
                  <a:pt x="258971" y="4185134"/>
                  <a:pt x="97576" y="4300399"/>
                  <a:pt x="0" y="4458139"/>
                </a:cubicBezTo>
                <a:lnTo>
                  <a:pt x="0" y="4251345"/>
                </a:lnTo>
                <a:cubicBezTo>
                  <a:pt x="121484" y="4128438"/>
                  <a:pt x="282199" y="4042650"/>
                  <a:pt x="462573" y="4012794"/>
                </a:cubicBezTo>
                <a:lnTo>
                  <a:pt x="462690" y="4011646"/>
                </a:lnTo>
                <a:cubicBezTo>
                  <a:pt x="467999" y="4010636"/>
                  <a:pt x="473327" y="4009688"/>
                  <a:pt x="478903" y="4010107"/>
                </a:cubicBezTo>
                <a:cubicBezTo>
                  <a:pt x="510086" y="4004550"/>
                  <a:pt x="541979" y="4001569"/>
                  <a:pt x="574365" y="4001042"/>
                </a:cubicBezTo>
                <a:close/>
                <a:moveTo>
                  <a:pt x="11452667" y="3304913"/>
                </a:moveTo>
                <a:cubicBezTo>
                  <a:pt x="11177477" y="3363591"/>
                  <a:pt x="10962633" y="3576701"/>
                  <a:pt x="10909358" y="3845480"/>
                </a:cubicBezTo>
                <a:cubicBezTo>
                  <a:pt x="11184548" y="3786801"/>
                  <a:pt x="11399391" y="3573691"/>
                  <a:pt x="11452667" y="3304913"/>
                </a:cubicBezTo>
                <a:close/>
                <a:moveTo>
                  <a:pt x="10058800" y="3304913"/>
                </a:moveTo>
                <a:cubicBezTo>
                  <a:pt x="10112076" y="3573691"/>
                  <a:pt x="10326919" y="3786801"/>
                  <a:pt x="10602109" y="3845480"/>
                </a:cubicBezTo>
                <a:cubicBezTo>
                  <a:pt x="10548834" y="3576701"/>
                  <a:pt x="10333990" y="3363591"/>
                  <a:pt x="10058800" y="3304913"/>
                </a:cubicBezTo>
                <a:close/>
                <a:moveTo>
                  <a:pt x="9760514" y="3304913"/>
                </a:moveTo>
                <a:cubicBezTo>
                  <a:pt x="9485324" y="3363591"/>
                  <a:pt x="9270480" y="3576701"/>
                  <a:pt x="9217205" y="3845480"/>
                </a:cubicBezTo>
                <a:cubicBezTo>
                  <a:pt x="9492395" y="3786801"/>
                  <a:pt x="9707238" y="3573691"/>
                  <a:pt x="9760514" y="3304913"/>
                </a:cubicBezTo>
                <a:close/>
                <a:moveTo>
                  <a:pt x="8366649" y="3304913"/>
                </a:moveTo>
                <a:cubicBezTo>
                  <a:pt x="8419925" y="3573691"/>
                  <a:pt x="8634768" y="3786801"/>
                  <a:pt x="8909958" y="3845480"/>
                </a:cubicBezTo>
                <a:cubicBezTo>
                  <a:pt x="8856683" y="3576701"/>
                  <a:pt x="8641839" y="3363591"/>
                  <a:pt x="8366649" y="3304913"/>
                </a:cubicBezTo>
                <a:close/>
                <a:moveTo>
                  <a:pt x="8068363" y="3304913"/>
                </a:moveTo>
                <a:cubicBezTo>
                  <a:pt x="7793173" y="3363591"/>
                  <a:pt x="7578329" y="3576701"/>
                  <a:pt x="7525054" y="3845480"/>
                </a:cubicBezTo>
                <a:cubicBezTo>
                  <a:pt x="7800244" y="3786801"/>
                  <a:pt x="8015087" y="3573691"/>
                  <a:pt x="8068363" y="3304913"/>
                </a:cubicBezTo>
                <a:close/>
                <a:moveTo>
                  <a:pt x="6674498" y="3304913"/>
                </a:moveTo>
                <a:cubicBezTo>
                  <a:pt x="6727774" y="3573691"/>
                  <a:pt x="6942617" y="3786801"/>
                  <a:pt x="7217807" y="3845480"/>
                </a:cubicBezTo>
                <a:cubicBezTo>
                  <a:pt x="7164532" y="3576701"/>
                  <a:pt x="6949688" y="3363591"/>
                  <a:pt x="6674498" y="3304913"/>
                </a:cubicBezTo>
                <a:close/>
                <a:moveTo>
                  <a:pt x="6376212" y="3304913"/>
                </a:moveTo>
                <a:cubicBezTo>
                  <a:pt x="6101022" y="3363591"/>
                  <a:pt x="5886178" y="3576701"/>
                  <a:pt x="5832903" y="3845480"/>
                </a:cubicBezTo>
                <a:cubicBezTo>
                  <a:pt x="6108093" y="3786801"/>
                  <a:pt x="6322936" y="3573691"/>
                  <a:pt x="6376212" y="3304913"/>
                </a:cubicBezTo>
                <a:close/>
                <a:moveTo>
                  <a:pt x="4982347" y="3304913"/>
                </a:moveTo>
                <a:cubicBezTo>
                  <a:pt x="5035623" y="3573691"/>
                  <a:pt x="5250466" y="3786801"/>
                  <a:pt x="5525656" y="3845480"/>
                </a:cubicBezTo>
                <a:cubicBezTo>
                  <a:pt x="5472381" y="3576701"/>
                  <a:pt x="5257537" y="3363591"/>
                  <a:pt x="4982347" y="3304913"/>
                </a:cubicBezTo>
                <a:close/>
                <a:moveTo>
                  <a:pt x="4684061" y="3304913"/>
                </a:moveTo>
                <a:cubicBezTo>
                  <a:pt x="4408871" y="3363591"/>
                  <a:pt x="4194027" y="3576701"/>
                  <a:pt x="4140752" y="3845480"/>
                </a:cubicBezTo>
                <a:cubicBezTo>
                  <a:pt x="4415942" y="3786801"/>
                  <a:pt x="4630785" y="3573691"/>
                  <a:pt x="4684061" y="3304913"/>
                </a:cubicBezTo>
                <a:close/>
                <a:moveTo>
                  <a:pt x="3290196" y="3304913"/>
                </a:moveTo>
                <a:cubicBezTo>
                  <a:pt x="3343472" y="3573691"/>
                  <a:pt x="3558315" y="3786801"/>
                  <a:pt x="3833505" y="3845480"/>
                </a:cubicBezTo>
                <a:cubicBezTo>
                  <a:pt x="3780230" y="3576701"/>
                  <a:pt x="3565386" y="3363591"/>
                  <a:pt x="3290196" y="3304913"/>
                </a:cubicBezTo>
                <a:close/>
                <a:moveTo>
                  <a:pt x="2991910" y="3304913"/>
                </a:moveTo>
                <a:cubicBezTo>
                  <a:pt x="2716720" y="3363591"/>
                  <a:pt x="2501876" y="3576701"/>
                  <a:pt x="2448601" y="3845480"/>
                </a:cubicBezTo>
                <a:cubicBezTo>
                  <a:pt x="2723791" y="3786801"/>
                  <a:pt x="2938634" y="3573691"/>
                  <a:pt x="2991910" y="3304913"/>
                </a:cubicBezTo>
                <a:close/>
                <a:moveTo>
                  <a:pt x="1598045" y="3304913"/>
                </a:moveTo>
                <a:cubicBezTo>
                  <a:pt x="1651321" y="3573691"/>
                  <a:pt x="1866164" y="3786801"/>
                  <a:pt x="2141354" y="3845480"/>
                </a:cubicBezTo>
                <a:cubicBezTo>
                  <a:pt x="2088079" y="3576701"/>
                  <a:pt x="1873235" y="3363591"/>
                  <a:pt x="1598045" y="3304913"/>
                </a:cubicBezTo>
                <a:close/>
                <a:moveTo>
                  <a:pt x="1299759" y="3304913"/>
                </a:moveTo>
                <a:cubicBezTo>
                  <a:pt x="1024569" y="3363591"/>
                  <a:pt x="809725" y="3576701"/>
                  <a:pt x="756450" y="3845480"/>
                </a:cubicBezTo>
                <a:cubicBezTo>
                  <a:pt x="1031640" y="3786801"/>
                  <a:pt x="1246483" y="3573691"/>
                  <a:pt x="1299759" y="3304913"/>
                </a:cubicBezTo>
                <a:close/>
                <a:moveTo>
                  <a:pt x="0" y="3200906"/>
                </a:moveTo>
                <a:cubicBezTo>
                  <a:pt x="306658" y="3291386"/>
                  <a:pt x="537576" y="3547942"/>
                  <a:pt x="582690" y="3862087"/>
                </a:cubicBezTo>
                <a:cubicBezTo>
                  <a:pt x="582857" y="3862140"/>
                  <a:pt x="583026" y="3862145"/>
                  <a:pt x="583195" y="3862150"/>
                </a:cubicBezTo>
                <a:lnTo>
                  <a:pt x="583735" y="3868787"/>
                </a:lnTo>
                <a:cubicBezTo>
                  <a:pt x="588792" y="3898794"/>
                  <a:pt x="591242" y="3929436"/>
                  <a:pt x="591199" y="3960518"/>
                </a:cubicBezTo>
                <a:cubicBezTo>
                  <a:pt x="592511" y="3966104"/>
                  <a:pt x="592570" y="3971728"/>
                  <a:pt x="592570" y="3977366"/>
                </a:cubicBezTo>
                <a:cubicBezTo>
                  <a:pt x="592570" y="3981158"/>
                  <a:pt x="592543" y="3984944"/>
                  <a:pt x="591977" y="3988716"/>
                </a:cubicBezTo>
                <a:lnTo>
                  <a:pt x="591478" y="3988683"/>
                </a:lnTo>
                <a:lnTo>
                  <a:pt x="591452" y="3989174"/>
                </a:lnTo>
                <a:lnTo>
                  <a:pt x="574334" y="3987561"/>
                </a:lnTo>
                <a:cubicBezTo>
                  <a:pt x="541959" y="3987038"/>
                  <a:pt x="510079" y="3984080"/>
                  <a:pt x="478907" y="3978570"/>
                </a:cubicBezTo>
                <a:cubicBezTo>
                  <a:pt x="473330" y="3978986"/>
                  <a:pt x="468001" y="3978045"/>
                  <a:pt x="462690" y="3977042"/>
                </a:cubicBezTo>
                <a:lnTo>
                  <a:pt x="462574" y="3975903"/>
                </a:lnTo>
                <a:cubicBezTo>
                  <a:pt x="282200" y="3946281"/>
                  <a:pt x="121485" y="3861168"/>
                  <a:pt x="0" y="3739225"/>
                </a:cubicBezTo>
                <a:lnTo>
                  <a:pt x="0" y="3534056"/>
                </a:lnTo>
                <a:cubicBezTo>
                  <a:pt x="97584" y="3690562"/>
                  <a:pt x="258975" y="3804918"/>
                  <a:pt x="449203" y="3845480"/>
                </a:cubicBezTo>
                <a:cubicBezTo>
                  <a:pt x="402182" y="3608252"/>
                  <a:pt x="229297" y="3414390"/>
                  <a:pt x="0" y="3332205"/>
                </a:cubicBezTo>
                <a:close/>
                <a:moveTo>
                  <a:pt x="11608704" y="3161219"/>
                </a:moveTo>
                <a:lnTo>
                  <a:pt x="11625791" y="3162829"/>
                </a:lnTo>
                <a:cubicBezTo>
                  <a:pt x="11658177" y="3163352"/>
                  <a:pt x="11690070" y="3166310"/>
                  <a:pt x="11721253" y="3171823"/>
                </a:cubicBezTo>
                <a:cubicBezTo>
                  <a:pt x="11726829" y="3171407"/>
                  <a:pt x="11732157" y="3172348"/>
                  <a:pt x="11737466" y="3173350"/>
                </a:cubicBezTo>
                <a:lnTo>
                  <a:pt x="11737583" y="3174489"/>
                </a:lnTo>
                <a:cubicBezTo>
                  <a:pt x="11914088" y="3203476"/>
                  <a:pt x="12071767" y="3285599"/>
                  <a:pt x="12192000" y="3403667"/>
                </a:cubicBezTo>
                <a:lnTo>
                  <a:pt x="12192000" y="3603658"/>
                </a:lnTo>
                <a:cubicBezTo>
                  <a:pt x="12093732" y="3453636"/>
                  <a:pt x="11935983" y="3344367"/>
                  <a:pt x="11750953" y="3304913"/>
                </a:cubicBezTo>
                <a:cubicBezTo>
                  <a:pt x="11797422" y="3539349"/>
                  <a:pt x="11966808" y="3731433"/>
                  <a:pt x="12192000" y="3815480"/>
                </a:cubicBezTo>
                <a:lnTo>
                  <a:pt x="12192000" y="3947482"/>
                </a:lnTo>
                <a:cubicBezTo>
                  <a:pt x="11889465" y="3854506"/>
                  <a:pt x="11662185" y="3599697"/>
                  <a:pt x="11617468" y="3288305"/>
                </a:cubicBezTo>
                <a:cubicBezTo>
                  <a:pt x="11617300" y="3288253"/>
                  <a:pt x="11617132" y="3288248"/>
                  <a:pt x="11616962" y="3288243"/>
                </a:cubicBezTo>
                <a:lnTo>
                  <a:pt x="11616424" y="3281619"/>
                </a:lnTo>
                <a:cubicBezTo>
                  <a:pt x="11611365" y="3251607"/>
                  <a:pt x="11608914" y="3220958"/>
                  <a:pt x="11608957" y="3189869"/>
                </a:cubicBezTo>
                <a:cubicBezTo>
                  <a:pt x="11607645" y="3184286"/>
                  <a:pt x="11607586" y="3178663"/>
                  <a:pt x="11607586" y="3173027"/>
                </a:cubicBezTo>
                <a:lnTo>
                  <a:pt x="11608180" y="3161677"/>
                </a:lnTo>
                <a:lnTo>
                  <a:pt x="11608678" y="3161709"/>
                </a:lnTo>
                <a:close/>
                <a:moveTo>
                  <a:pt x="11594916" y="3161219"/>
                </a:moveTo>
                <a:lnTo>
                  <a:pt x="11594942" y="3161709"/>
                </a:lnTo>
                <a:lnTo>
                  <a:pt x="11595440" y="3161677"/>
                </a:lnTo>
                <a:lnTo>
                  <a:pt x="11596034" y="3173027"/>
                </a:lnTo>
                <a:cubicBezTo>
                  <a:pt x="11596034" y="3178663"/>
                  <a:pt x="11595975" y="3184286"/>
                  <a:pt x="11594663" y="3189869"/>
                </a:cubicBezTo>
                <a:cubicBezTo>
                  <a:pt x="11594706" y="3220958"/>
                  <a:pt x="11592255" y="3251607"/>
                  <a:pt x="11587196" y="3281619"/>
                </a:cubicBezTo>
                <a:lnTo>
                  <a:pt x="11586658" y="3288243"/>
                </a:lnTo>
                <a:cubicBezTo>
                  <a:pt x="11586488" y="3288248"/>
                  <a:pt x="11586320" y="3288253"/>
                  <a:pt x="11586152" y="3288305"/>
                </a:cubicBezTo>
                <a:cubicBezTo>
                  <a:pt x="11535877" y="3638399"/>
                  <a:pt x="11254838" y="3916971"/>
                  <a:pt x="10895987" y="3975903"/>
                </a:cubicBezTo>
                <a:lnTo>
                  <a:pt x="10895871" y="3977042"/>
                </a:lnTo>
                <a:cubicBezTo>
                  <a:pt x="10890560" y="3978045"/>
                  <a:pt x="10885231" y="3978986"/>
                  <a:pt x="10879654" y="3978570"/>
                </a:cubicBezTo>
                <a:cubicBezTo>
                  <a:pt x="10848482" y="3984080"/>
                  <a:pt x="10816602" y="3987038"/>
                  <a:pt x="10784227" y="3987561"/>
                </a:cubicBezTo>
                <a:lnTo>
                  <a:pt x="10767109" y="3989174"/>
                </a:lnTo>
                <a:lnTo>
                  <a:pt x="10767083" y="3988683"/>
                </a:lnTo>
                <a:lnTo>
                  <a:pt x="10766584" y="3988716"/>
                </a:lnTo>
                <a:cubicBezTo>
                  <a:pt x="10766018" y="3984944"/>
                  <a:pt x="10765991" y="3981158"/>
                  <a:pt x="10765991" y="3977366"/>
                </a:cubicBezTo>
                <a:cubicBezTo>
                  <a:pt x="10765991" y="3971728"/>
                  <a:pt x="10766050" y="3966104"/>
                  <a:pt x="10767362" y="3960518"/>
                </a:cubicBezTo>
                <a:cubicBezTo>
                  <a:pt x="10767319" y="3929436"/>
                  <a:pt x="10769769" y="3898794"/>
                  <a:pt x="10774826" y="3868787"/>
                </a:cubicBezTo>
                <a:lnTo>
                  <a:pt x="10775366" y="3862150"/>
                </a:lnTo>
                <a:cubicBezTo>
                  <a:pt x="10775535" y="3862145"/>
                  <a:pt x="10775704" y="3862140"/>
                  <a:pt x="10775872" y="3862087"/>
                </a:cubicBezTo>
                <a:cubicBezTo>
                  <a:pt x="10826148" y="3511992"/>
                  <a:pt x="11107187" y="3233421"/>
                  <a:pt x="11466037" y="3174489"/>
                </a:cubicBezTo>
                <a:lnTo>
                  <a:pt x="11466154" y="3173350"/>
                </a:lnTo>
                <a:cubicBezTo>
                  <a:pt x="11471463" y="3172348"/>
                  <a:pt x="11476791" y="3171407"/>
                  <a:pt x="11482367" y="3171823"/>
                </a:cubicBezTo>
                <a:cubicBezTo>
                  <a:pt x="11513550" y="3166310"/>
                  <a:pt x="11545443" y="3163352"/>
                  <a:pt x="11577829" y="3162829"/>
                </a:cubicBezTo>
                <a:close/>
                <a:moveTo>
                  <a:pt x="9916551" y="3161219"/>
                </a:moveTo>
                <a:lnTo>
                  <a:pt x="9933638" y="3162829"/>
                </a:lnTo>
                <a:cubicBezTo>
                  <a:pt x="9966024" y="3163352"/>
                  <a:pt x="9997917" y="3166310"/>
                  <a:pt x="10029100" y="3171823"/>
                </a:cubicBezTo>
                <a:cubicBezTo>
                  <a:pt x="10034676" y="3171407"/>
                  <a:pt x="10040004" y="3172348"/>
                  <a:pt x="10045313" y="3173350"/>
                </a:cubicBezTo>
                <a:lnTo>
                  <a:pt x="10045430" y="3174489"/>
                </a:lnTo>
                <a:cubicBezTo>
                  <a:pt x="10404280" y="3233421"/>
                  <a:pt x="10685319" y="3511992"/>
                  <a:pt x="10735596" y="3862087"/>
                </a:cubicBezTo>
                <a:cubicBezTo>
                  <a:pt x="10735763" y="3862140"/>
                  <a:pt x="10735932" y="3862145"/>
                  <a:pt x="10736101" y="3862150"/>
                </a:cubicBezTo>
                <a:lnTo>
                  <a:pt x="10736641" y="3868787"/>
                </a:lnTo>
                <a:cubicBezTo>
                  <a:pt x="10741698" y="3898794"/>
                  <a:pt x="10744148" y="3929436"/>
                  <a:pt x="10744105" y="3960518"/>
                </a:cubicBezTo>
                <a:cubicBezTo>
                  <a:pt x="10745417" y="3966104"/>
                  <a:pt x="10745476" y="3971728"/>
                  <a:pt x="10745476" y="3977366"/>
                </a:cubicBezTo>
                <a:cubicBezTo>
                  <a:pt x="10745476" y="3981158"/>
                  <a:pt x="10745449" y="3984944"/>
                  <a:pt x="10744883" y="3988716"/>
                </a:cubicBezTo>
                <a:lnTo>
                  <a:pt x="10744384" y="3988683"/>
                </a:lnTo>
                <a:lnTo>
                  <a:pt x="10744358" y="3989174"/>
                </a:lnTo>
                <a:lnTo>
                  <a:pt x="10727240" y="3987561"/>
                </a:lnTo>
                <a:cubicBezTo>
                  <a:pt x="10694865" y="3987038"/>
                  <a:pt x="10662985" y="3984080"/>
                  <a:pt x="10631813" y="3978570"/>
                </a:cubicBezTo>
                <a:cubicBezTo>
                  <a:pt x="10626236" y="3978986"/>
                  <a:pt x="10620907" y="3978045"/>
                  <a:pt x="10615596" y="3977042"/>
                </a:cubicBezTo>
                <a:lnTo>
                  <a:pt x="10615480" y="3975903"/>
                </a:lnTo>
                <a:cubicBezTo>
                  <a:pt x="10256629" y="3916971"/>
                  <a:pt x="9975590" y="3638399"/>
                  <a:pt x="9925315" y="3288305"/>
                </a:cubicBezTo>
                <a:cubicBezTo>
                  <a:pt x="9925147" y="3288253"/>
                  <a:pt x="9924979" y="3288248"/>
                  <a:pt x="9924809" y="3288243"/>
                </a:cubicBezTo>
                <a:lnTo>
                  <a:pt x="9924271" y="3281619"/>
                </a:lnTo>
                <a:cubicBezTo>
                  <a:pt x="9919212" y="3251607"/>
                  <a:pt x="9916761" y="3220958"/>
                  <a:pt x="9916804" y="3189869"/>
                </a:cubicBezTo>
                <a:cubicBezTo>
                  <a:pt x="9915492" y="3184286"/>
                  <a:pt x="9915433" y="3178663"/>
                  <a:pt x="9915433" y="3173027"/>
                </a:cubicBezTo>
                <a:lnTo>
                  <a:pt x="9916027" y="3161677"/>
                </a:lnTo>
                <a:lnTo>
                  <a:pt x="9916525" y="3161709"/>
                </a:lnTo>
                <a:close/>
                <a:moveTo>
                  <a:pt x="9902763" y="3161219"/>
                </a:moveTo>
                <a:lnTo>
                  <a:pt x="9902789" y="3161709"/>
                </a:lnTo>
                <a:lnTo>
                  <a:pt x="9903287" y="3161677"/>
                </a:lnTo>
                <a:lnTo>
                  <a:pt x="9903881" y="3173027"/>
                </a:lnTo>
                <a:cubicBezTo>
                  <a:pt x="9903881" y="3178663"/>
                  <a:pt x="9903822" y="3184286"/>
                  <a:pt x="9902510" y="3189869"/>
                </a:cubicBezTo>
                <a:cubicBezTo>
                  <a:pt x="9902553" y="3220958"/>
                  <a:pt x="9900102" y="3251607"/>
                  <a:pt x="9895043" y="3281619"/>
                </a:cubicBezTo>
                <a:lnTo>
                  <a:pt x="9894505" y="3288243"/>
                </a:lnTo>
                <a:cubicBezTo>
                  <a:pt x="9894335" y="3288248"/>
                  <a:pt x="9894167" y="3288253"/>
                  <a:pt x="9893999" y="3288305"/>
                </a:cubicBezTo>
                <a:cubicBezTo>
                  <a:pt x="9843724" y="3638399"/>
                  <a:pt x="9562685" y="3916971"/>
                  <a:pt x="9203834" y="3975903"/>
                </a:cubicBezTo>
                <a:lnTo>
                  <a:pt x="9203718" y="3977042"/>
                </a:lnTo>
                <a:cubicBezTo>
                  <a:pt x="9198407" y="3978045"/>
                  <a:pt x="9193078" y="3978986"/>
                  <a:pt x="9187501" y="3978570"/>
                </a:cubicBezTo>
                <a:cubicBezTo>
                  <a:pt x="9156329" y="3984080"/>
                  <a:pt x="9124449" y="3987038"/>
                  <a:pt x="9092074" y="3987561"/>
                </a:cubicBezTo>
                <a:lnTo>
                  <a:pt x="9074956" y="3989174"/>
                </a:lnTo>
                <a:lnTo>
                  <a:pt x="9074930" y="3988683"/>
                </a:lnTo>
                <a:lnTo>
                  <a:pt x="9074431" y="3988716"/>
                </a:lnTo>
                <a:cubicBezTo>
                  <a:pt x="9073865" y="3984944"/>
                  <a:pt x="9073838" y="3981158"/>
                  <a:pt x="9073838" y="3977366"/>
                </a:cubicBezTo>
                <a:cubicBezTo>
                  <a:pt x="9073838" y="3971728"/>
                  <a:pt x="9073897" y="3966104"/>
                  <a:pt x="9075209" y="3960518"/>
                </a:cubicBezTo>
                <a:cubicBezTo>
                  <a:pt x="9075166" y="3929436"/>
                  <a:pt x="9077616" y="3898794"/>
                  <a:pt x="9082673" y="3868787"/>
                </a:cubicBezTo>
                <a:lnTo>
                  <a:pt x="9083213" y="3862150"/>
                </a:lnTo>
                <a:cubicBezTo>
                  <a:pt x="9083382" y="3862145"/>
                  <a:pt x="9083551" y="3862140"/>
                  <a:pt x="9083718" y="3862087"/>
                </a:cubicBezTo>
                <a:cubicBezTo>
                  <a:pt x="9133995" y="3511992"/>
                  <a:pt x="9415034" y="3233421"/>
                  <a:pt x="9773884" y="3174489"/>
                </a:cubicBezTo>
                <a:lnTo>
                  <a:pt x="9774001" y="3173350"/>
                </a:lnTo>
                <a:cubicBezTo>
                  <a:pt x="9779310" y="3172348"/>
                  <a:pt x="9784638" y="3171407"/>
                  <a:pt x="9790214" y="3171823"/>
                </a:cubicBezTo>
                <a:cubicBezTo>
                  <a:pt x="9821397" y="3166310"/>
                  <a:pt x="9853290" y="3163352"/>
                  <a:pt x="9885676" y="3162829"/>
                </a:cubicBezTo>
                <a:close/>
                <a:moveTo>
                  <a:pt x="8224400" y="3161219"/>
                </a:moveTo>
                <a:lnTo>
                  <a:pt x="8241488" y="3162829"/>
                </a:lnTo>
                <a:cubicBezTo>
                  <a:pt x="8273873" y="3163352"/>
                  <a:pt x="8305766" y="3166310"/>
                  <a:pt x="8336949" y="3171823"/>
                </a:cubicBezTo>
                <a:cubicBezTo>
                  <a:pt x="8342525" y="3171407"/>
                  <a:pt x="8347853" y="3172348"/>
                  <a:pt x="8353162" y="3173350"/>
                </a:cubicBezTo>
                <a:lnTo>
                  <a:pt x="8353279" y="3174489"/>
                </a:lnTo>
                <a:cubicBezTo>
                  <a:pt x="8712129" y="3233421"/>
                  <a:pt x="8993168" y="3511992"/>
                  <a:pt x="9043444" y="3862087"/>
                </a:cubicBezTo>
                <a:cubicBezTo>
                  <a:pt x="9043612" y="3862140"/>
                  <a:pt x="9043781" y="3862145"/>
                  <a:pt x="9043950" y="3862150"/>
                </a:cubicBezTo>
                <a:lnTo>
                  <a:pt x="9044490" y="3868787"/>
                </a:lnTo>
                <a:cubicBezTo>
                  <a:pt x="9049547" y="3898794"/>
                  <a:pt x="9051997" y="3929436"/>
                  <a:pt x="9051954" y="3960518"/>
                </a:cubicBezTo>
                <a:cubicBezTo>
                  <a:pt x="9053266" y="3966104"/>
                  <a:pt x="9053325" y="3971728"/>
                  <a:pt x="9053325" y="3977366"/>
                </a:cubicBezTo>
                <a:cubicBezTo>
                  <a:pt x="9053325" y="3981158"/>
                  <a:pt x="9053298" y="3984944"/>
                  <a:pt x="9052732" y="3988716"/>
                </a:cubicBezTo>
                <a:lnTo>
                  <a:pt x="9052233" y="3988683"/>
                </a:lnTo>
                <a:lnTo>
                  <a:pt x="9052207" y="3989174"/>
                </a:lnTo>
                <a:lnTo>
                  <a:pt x="9035089" y="3987561"/>
                </a:lnTo>
                <a:cubicBezTo>
                  <a:pt x="9002714" y="3987038"/>
                  <a:pt x="8970834" y="3984080"/>
                  <a:pt x="8939662" y="3978570"/>
                </a:cubicBezTo>
                <a:cubicBezTo>
                  <a:pt x="8934085" y="3978986"/>
                  <a:pt x="8928756" y="3978045"/>
                  <a:pt x="8923445" y="3977042"/>
                </a:cubicBezTo>
                <a:lnTo>
                  <a:pt x="8923329" y="3975903"/>
                </a:lnTo>
                <a:cubicBezTo>
                  <a:pt x="8564478" y="3916971"/>
                  <a:pt x="8283439" y="3638399"/>
                  <a:pt x="8233164" y="3288305"/>
                </a:cubicBezTo>
                <a:cubicBezTo>
                  <a:pt x="8232996" y="3288253"/>
                  <a:pt x="8232828" y="3288248"/>
                  <a:pt x="8232658" y="3288243"/>
                </a:cubicBezTo>
                <a:lnTo>
                  <a:pt x="8232120" y="3281619"/>
                </a:lnTo>
                <a:cubicBezTo>
                  <a:pt x="8227061" y="3251607"/>
                  <a:pt x="8224611" y="3220958"/>
                  <a:pt x="8224653" y="3189869"/>
                </a:cubicBezTo>
                <a:cubicBezTo>
                  <a:pt x="8223341" y="3184286"/>
                  <a:pt x="8223282" y="3178663"/>
                  <a:pt x="8223282" y="3173027"/>
                </a:cubicBezTo>
                <a:lnTo>
                  <a:pt x="8223876" y="3161677"/>
                </a:lnTo>
                <a:lnTo>
                  <a:pt x="8224374" y="3161709"/>
                </a:lnTo>
                <a:close/>
                <a:moveTo>
                  <a:pt x="8210612" y="3161219"/>
                </a:moveTo>
                <a:lnTo>
                  <a:pt x="8210638" y="3161709"/>
                </a:lnTo>
                <a:lnTo>
                  <a:pt x="8211136" y="3161677"/>
                </a:lnTo>
                <a:lnTo>
                  <a:pt x="8211730" y="3173027"/>
                </a:lnTo>
                <a:cubicBezTo>
                  <a:pt x="8211730" y="3178663"/>
                  <a:pt x="8211672" y="3184286"/>
                  <a:pt x="8210360" y="3189869"/>
                </a:cubicBezTo>
                <a:cubicBezTo>
                  <a:pt x="8210402" y="3220958"/>
                  <a:pt x="8207951" y="3251607"/>
                  <a:pt x="8202893" y="3281619"/>
                </a:cubicBezTo>
                <a:lnTo>
                  <a:pt x="8202354" y="3288243"/>
                </a:lnTo>
                <a:cubicBezTo>
                  <a:pt x="8202185" y="3288248"/>
                  <a:pt x="8202016" y="3288253"/>
                  <a:pt x="8201849" y="3288305"/>
                </a:cubicBezTo>
                <a:cubicBezTo>
                  <a:pt x="8151573" y="3638399"/>
                  <a:pt x="7870534" y="3916971"/>
                  <a:pt x="7511683" y="3975903"/>
                </a:cubicBezTo>
                <a:lnTo>
                  <a:pt x="7511567" y="3977042"/>
                </a:lnTo>
                <a:cubicBezTo>
                  <a:pt x="7506256" y="3978045"/>
                  <a:pt x="7500927" y="3978986"/>
                  <a:pt x="7495350" y="3978570"/>
                </a:cubicBezTo>
                <a:cubicBezTo>
                  <a:pt x="7464178" y="3984080"/>
                  <a:pt x="7432298" y="3987038"/>
                  <a:pt x="7399924" y="3987561"/>
                </a:cubicBezTo>
                <a:lnTo>
                  <a:pt x="7382805" y="3989174"/>
                </a:lnTo>
                <a:lnTo>
                  <a:pt x="7382779" y="3988683"/>
                </a:lnTo>
                <a:lnTo>
                  <a:pt x="7382280" y="3988716"/>
                </a:lnTo>
                <a:cubicBezTo>
                  <a:pt x="7381714" y="3984944"/>
                  <a:pt x="7381687" y="3981158"/>
                  <a:pt x="7381687" y="3977366"/>
                </a:cubicBezTo>
                <a:cubicBezTo>
                  <a:pt x="7381687" y="3971728"/>
                  <a:pt x="7381746" y="3966104"/>
                  <a:pt x="7383058" y="3960518"/>
                </a:cubicBezTo>
                <a:cubicBezTo>
                  <a:pt x="7383016" y="3929436"/>
                  <a:pt x="7385465" y="3898794"/>
                  <a:pt x="7390522" y="3868787"/>
                </a:cubicBezTo>
                <a:lnTo>
                  <a:pt x="7391062" y="3862150"/>
                </a:lnTo>
                <a:cubicBezTo>
                  <a:pt x="7391231" y="3862145"/>
                  <a:pt x="7391400" y="3862140"/>
                  <a:pt x="7391568" y="3862087"/>
                </a:cubicBezTo>
                <a:cubicBezTo>
                  <a:pt x="7441844" y="3511992"/>
                  <a:pt x="7722883" y="3233421"/>
                  <a:pt x="8081734" y="3174489"/>
                </a:cubicBezTo>
                <a:lnTo>
                  <a:pt x="8081851" y="3173350"/>
                </a:lnTo>
                <a:cubicBezTo>
                  <a:pt x="8087159" y="3172348"/>
                  <a:pt x="8092487" y="3171407"/>
                  <a:pt x="8098063" y="3171823"/>
                </a:cubicBezTo>
                <a:cubicBezTo>
                  <a:pt x="8129247" y="3166310"/>
                  <a:pt x="8161139" y="3163352"/>
                  <a:pt x="8193525" y="3162829"/>
                </a:cubicBezTo>
                <a:close/>
                <a:moveTo>
                  <a:pt x="6532249" y="3161219"/>
                </a:moveTo>
                <a:lnTo>
                  <a:pt x="6549337" y="3162829"/>
                </a:lnTo>
                <a:cubicBezTo>
                  <a:pt x="6581722" y="3163352"/>
                  <a:pt x="6613615" y="3166310"/>
                  <a:pt x="6644798" y="3171823"/>
                </a:cubicBezTo>
                <a:cubicBezTo>
                  <a:pt x="6650374" y="3171407"/>
                  <a:pt x="6655702" y="3172348"/>
                  <a:pt x="6661011" y="3173350"/>
                </a:cubicBezTo>
                <a:lnTo>
                  <a:pt x="6661128" y="3174489"/>
                </a:lnTo>
                <a:cubicBezTo>
                  <a:pt x="7019978" y="3233421"/>
                  <a:pt x="7301017" y="3511992"/>
                  <a:pt x="7351294" y="3862087"/>
                </a:cubicBezTo>
                <a:cubicBezTo>
                  <a:pt x="7351461" y="3862140"/>
                  <a:pt x="7351631" y="3862145"/>
                  <a:pt x="7351799" y="3862150"/>
                </a:cubicBezTo>
                <a:lnTo>
                  <a:pt x="7352340" y="3868787"/>
                </a:lnTo>
                <a:cubicBezTo>
                  <a:pt x="7357396" y="3898794"/>
                  <a:pt x="7359846" y="3929436"/>
                  <a:pt x="7359804" y="3960518"/>
                </a:cubicBezTo>
                <a:cubicBezTo>
                  <a:pt x="7361116" y="3966104"/>
                  <a:pt x="7361174" y="3971728"/>
                  <a:pt x="7361174" y="3977366"/>
                </a:cubicBezTo>
                <a:cubicBezTo>
                  <a:pt x="7361174" y="3981158"/>
                  <a:pt x="7361147" y="3984944"/>
                  <a:pt x="7360581" y="3988716"/>
                </a:cubicBezTo>
                <a:lnTo>
                  <a:pt x="7360082" y="3988683"/>
                </a:lnTo>
                <a:lnTo>
                  <a:pt x="7360056" y="3989174"/>
                </a:lnTo>
                <a:lnTo>
                  <a:pt x="7342938" y="3987561"/>
                </a:lnTo>
                <a:cubicBezTo>
                  <a:pt x="7310564" y="3987038"/>
                  <a:pt x="7278683" y="3984080"/>
                  <a:pt x="7247511" y="3978570"/>
                </a:cubicBezTo>
                <a:cubicBezTo>
                  <a:pt x="7241934" y="3978986"/>
                  <a:pt x="7236605" y="3978045"/>
                  <a:pt x="7231295" y="3977042"/>
                </a:cubicBezTo>
                <a:lnTo>
                  <a:pt x="7231179" y="3975903"/>
                </a:lnTo>
                <a:cubicBezTo>
                  <a:pt x="6872327" y="3916971"/>
                  <a:pt x="6591288" y="3638399"/>
                  <a:pt x="6541013" y="3288305"/>
                </a:cubicBezTo>
                <a:cubicBezTo>
                  <a:pt x="6540845" y="3288253"/>
                  <a:pt x="6540677" y="3288248"/>
                  <a:pt x="6540507" y="3288243"/>
                </a:cubicBezTo>
                <a:lnTo>
                  <a:pt x="6539969" y="3281619"/>
                </a:lnTo>
                <a:cubicBezTo>
                  <a:pt x="6534910" y="3251607"/>
                  <a:pt x="6532460" y="3220958"/>
                  <a:pt x="6532502" y="3189869"/>
                </a:cubicBezTo>
                <a:cubicBezTo>
                  <a:pt x="6531190" y="3184286"/>
                  <a:pt x="6531131" y="3178663"/>
                  <a:pt x="6531131" y="3173027"/>
                </a:cubicBezTo>
                <a:lnTo>
                  <a:pt x="6531725" y="3161677"/>
                </a:lnTo>
                <a:lnTo>
                  <a:pt x="6532223" y="3161709"/>
                </a:lnTo>
                <a:close/>
                <a:moveTo>
                  <a:pt x="6518461" y="3161219"/>
                </a:moveTo>
                <a:lnTo>
                  <a:pt x="6518487" y="3161709"/>
                </a:lnTo>
                <a:lnTo>
                  <a:pt x="6518985" y="3161677"/>
                </a:lnTo>
                <a:lnTo>
                  <a:pt x="6519579" y="3173027"/>
                </a:lnTo>
                <a:cubicBezTo>
                  <a:pt x="6519579" y="3178663"/>
                  <a:pt x="6519520" y="3184286"/>
                  <a:pt x="6518208" y="3189869"/>
                </a:cubicBezTo>
                <a:cubicBezTo>
                  <a:pt x="6518250" y="3220958"/>
                  <a:pt x="6515800" y="3251607"/>
                  <a:pt x="6510741" y="3281619"/>
                </a:cubicBezTo>
                <a:lnTo>
                  <a:pt x="6510203" y="3288243"/>
                </a:lnTo>
                <a:cubicBezTo>
                  <a:pt x="6510033" y="3288248"/>
                  <a:pt x="6509865" y="3288253"/>
                  <a:pt x="6509697" y="3288305"/>
                </a:cubicBezTo>
                <a:cubicBezTo>
                  <a:pt x="6459422" y="3638399"/>
                  <a:pt x="6178383" y="3916971"/>
                  <a:pt x="5819531" y="3975903"/>
                </a:cubicBezTo>
                <a:lnTo>
                  <a:pt x="5819415" y="3977042"/>
                </a:lnTo>
                <a:cubicBezTo>
                  <a:pt x="5814105" y="3978045"/>
                  <a:pt x="5808776" y="3978986"/>
                  <a:pt x="5803199" y="3978570"/>
                </a:cubicBezTo>
                <a:cubicBezTo>
                  <a:pt x="5772027" y="3984080"/>
                  <a:pt x="5740146" y="3987038"/>
                  <a:pt x="5707772" y="3987561"/>
                </a:cubicBezTo>
                <a:lnTo>
                  <a:pt x="5690654" y="3989174"/>
                </a:lnTo>
                <a:lnTo>
                  <a:pt x="5690628" y="3988683"/>
                </a:lnTo>
                <a:lnTo>
                  <a:pt x="5690129" y="3988716"/>
                </a:lnTo>
                <a:cubicBezTo>
                  <a:pt x="5689563" y="3984944"/>
                  <a:pt x="5689536" y="3981158"/>
                  <a:pt x="5689536" y="3977366"/>
                </a:cubicBezTo>
                <a:cubicBezTo>
                  <a:pt x="5689536" y="3971728"/>
                  <a:pt x="5689594" y="3966104"/>
                  <a:pt x="5690906" y="3960518"/>
                </a:cubicBezTo>
                <a:cubicBezTo>
                  <a:pt x="5690864" y="3929436"/>
                  <a:pt x="5693314" y="3898794"/>
                  <a:pt x="5698370" y="3868787"/>
                </a:cubicBezTo>
                <a:lnTo>
                  <a:pt x="5698911" y="3862150"/>
                </a:lnTo>
                <a:cubicBezTo>
                  <a:pt x="5699079" y="3862145"/>
                  <a:pt x="5699249" y="3862140"/>
                  <a:pt x="5699416" y="3862087"/>
                </a:cubicBezTo>
                <a:cubicBezTo>
                  <a:pt x="5749693" y="3511992"/>
                  <a:pt x="6030732" y="3233421"/>
                  <a:pt x="6389582" y="3174489"/>
                </a:cubicBezTo>
                <a:lnTo>
                  <a:pt x="6389699" y="3173350"/>
                </a:lnTo>
                <a:cubicBezTo>
                  <a:pt x="6395008" y="3172348"/>
                  <a:pt x="6400336" y="3171407"/>
                  <a:pt x="6405912" y="3171823"/>
                </a:cubicBezTo>
                <a:cubicBezTo>
                  <a:pt x="6437095" y="3166310"/>
                  <a:pt x="6468988" y="3163352"/>
                  <a:pt x="6501373" y="3162829"/>
                </a:cubicBezTo>
                <a:close/>
                <a:moveTo>
                  <a:pt x="4840098" y="3161219"/>
                </a:moveTo>
                <a:lnTo>
                  <a:pt x="4857185" y="3162829"/>
                </a:lnTo>
                <a:cubicBezTo>
                  <a:pt x="4889571" y="3163352"/>
                  <a:pt x="4921463" y="3166310"/>
                  <a:pt x="4952647" y="3171823"/>
                </a:cubicBezTo>
                <a:cubicBezTo>
                  <a:pt x="4958223" y="3171407"/>
                  <a:pt x="4963551" y="3172348"/>
                  <a:pt x="4968859" y="3173350"/>
                </a:cubicBezTo>
                <a:lnTo>
                  <a:pt x="4968976" y="3174489"/>
                </a:lnTo>
                <a:cubicBezTo>
                  <a:pt x="5327827" y="3233421"/>
                  <a:pt x="5608866" y="3511992"/>
                  <a:pt x="5659142" y="3862087"/>
                </a:cubicBezTo>
                <a:cubicBezTo>
                  <a:pt x="5659310" y="3862140"/>
                  <a:pt x="5659479" y="3862145"/>
                  <a:pt x="5659648" y="3862150"/>
                </a:cubicBezTo>
                <a:lnTo>
                  <a:pt x="5660188" y="3868787"/>
                </a:lnTo>
                <a:cubicBezTo>
                  <a:pt x="5665245" y="3898794"/>
                  <a:pt x="5667694" y="3929436"/>
                  <a:pt x="5667652" y="3960518"/>
                </a:cubicBezTo>
                <a:cubicBezTo>
                  <a:pt x="5668964" y="3966104"/>
                  <a:pt x="5669023" y="3971728"/>
                  <a:pt x="5669023" y="3977366"/>
                </a:cubicBezTo>
                <a:cubicBezTo>
                  <a:pt x="5669023" y="3981158"/>
                  <a:pt x="5668996" y="3984944"/>
                  <a:pt x="5668430" y="3988716"/>
                </a:cubicBezTo>
                <a:lnTo>
                  <a:pt x="5667931" y="3988683"/>
                </a:lnTo>
                <a:lnTo>
                  <a:pt x="5667905" y="3989174"/>
                </a:lnTo>
                <a:lnTo>
                  <a:pt x="5650786" y="3987561"/>
                </a:lnTo>
                <a:cubicBezTo>
                  <a:pt x="5618412" y="3987038"/>
                  <a:pt x="5586532" y="3984080"/>
                  <a:pt x="5555360" y="3978570"/>
                </a:cubicBezTo>
                <a:cubicBezTo>
                  <a:pt x="5549783" y="3978986"/>
                  <a:pt x="5544454" y="3978045"/>
                  <a:pt x="5539143" y="3977042"/>
                </a:cubicBezTo>
                <a:lnTo>
                  <a:pt x="5539027" y="3975903"/>
                </a:lnTo>
                <a:cubicBezTo>
                  <a:pt x="5180176" y="3916971"/>
                  <a:pt x="4899137" y="3638399"/>
                  <a:pt x="4848861" y="3288305"/>
                </a:cubicBezTo>
                <a:cubicBezTo>
                  <a:pt x="4848694" y="3288253"/>
                  <a:pt x="4848525" y="3288248"/>
                  <a:pt x="4848356" y="3288243"/>
                </a:cubicBezTo>
                <a:lnTo>
                  <a:pt x="4847817" y="3281619"/>
                </a:lnTo>
                <a:cubicBezTo>
                  <a:pt x="4842759" y="3251607"/>
                  <a:pt x="4840308" y="3220958"/>
                  <a:pt x="4840350" y="3189869"/>
                </a:cubicBezTo>
                <a:cubicBezTo>
                  <a:pt x="4839038" y="3184286"/>
                  <a:pt x="4838980" y="3178663"/>
                  <a:pt x="4838980" y="3173027"/>
                </a:cubicBezTo>
                <a:lnTo>
                  <a:pt x="4839574" y="3161677"/>
                </a:lnTo>
                <a:lnTo>
                  <a:pt x="4840072" y="3161709"/>
                </a:lnTo>
                <a:close/>
                <a:moveTo>
                  <a:pt x="4826310" y="3161219"/>
                </a:moveTo>
                <a:lnTo>
                  <a:pt x="4826336" y="3161709"/>
                </a:lnTo>
                <a:lnTo>
                  <a:pt x="4826834" y="3161677"/>
                </a:lnTo>
                <a:lnTo>
                  <a:pt x="4827428" y="3173027"/>
                </a:lnTo>
                <a:cubicBezTo>
                  <a:pt x="4827428" y="3178663"/>
                  <a:pt x="4827369" y="3184286"/>
                  <a:pt x="4826057" y="3189869"/>
                </a:cubicBezTo>
                <a:cubicBezTo>
                  <a:pt x="4826099" y="3220958"/>
                  <a:pt x="4823649" y="3251607"/>
                  <a:pt x="4818590" y="3281619"/>
                </a:cubicBezTo>
                <a:lnTo>
                  <a:pt x="4818052" y="3288243"/>
                </a:lnTo>
                <a:cubicBezTo>
                  <a:pt x="4817882" y="3288248"/>
                  <a:pt x="4817714" y="3288253"/>
                  <a:pt x="4817546" y="3288305"/>
                </a:cubicBezTo>
                <a:cubicBezTo>
                  <a:pt x="4767271" y="3638399"/>
                  <a:pt x="4486232" y="3916971"/>
                  <a:pt x="4127381" y="3975903"/>
                </a:cubicBezTo>
                <a:lnTo>
                  <a:pt x="4127264" y="3977042"/>
                </a:lnTo>
                <a:cubicBezTo>
                  <a:pt x="4121954" y="3978045"/>
                  <a:pt x="4116625" y="3978986"/>
                  <a:pt x="4111048" y="3978570"/>
                </a:cubicBezTo>
                <a:cubicBezTo>
                  <a:pt x="4079876" y="3984080"/>
                  <a:pt x="4047996" y="3987038"/>
                  <a:pt x="4015621" y="3987561"/>
                </a:cubicBezTo>
                <a:lnTo>
                  <a:pt x="3998503" y="3989174"/>
                </a:lnTo>
                <a:lnTo>
                  <a:pt x="3998477" y="3988683"/>
                </a:lnTo>
                <a:lnTo>
                  <a:pt x="3997978" y="3988716"/>
                </a:lnTo>
                <a:cubicBezTo>
                  <a:pt x="3997412" y="3984944"/>
                  <a:pt x="3997385" y="3981158"/>
                  <a:pt x="3997385" y="3977366"/>
                </a:cubicBezTo>
                <a:cubicBezTo>
                  <a:pt x="3997385" y="3971728"/>
                  <a:pt x="3997443" y="3966104"/>
                  <a:pt x="3998755" y="3960518"/>
                </a:cubicBezTo>
                <a:cubicBezTo>
                  <a:pt x="3998713" y="3929436"/>
                  <a:pt x="4001163" y="3898794"/>
                  <a:pt x="4006219" y="3868787"/>
                </a:cubicBezTo>
                <a:lnTo>
                  <a:pt x="4006760" y="3862150"/>
                </a:lnTo>
                <a:cubicBezTo>
                  <a:pt x="4006928" y="3862145"/>
                  <a:pt x="4007098" y="3862140"/>
                  <a:pt x="4007265" y="3862087"/>
                </a:cubicBezTo>
                <a:cubicBezTo>
                  <a:pt x="4057542" y="3511992"/>
                  <a:pt x="4338581" y="3233421"/>
                  <a:pt x="4697431" y="3174489"/>
                </a:cubicBezTo>
                <a:lnTo>
                  <a:pt x="4697548" y="3173350"/>
                </a:lnTo>
                <a:cubicBezTo>
                  <a:pt x="4702857" y="3172348"/>
                  <a:pt x="4708185" y="3171407"/>
                  <a:pt x="4713761" y="3171823"/>
                </a:cubicBezTo>
                <a:cubicBezTo>
                  <a:pt x="4744944" y="3166310"/>
                  <a:pt x="4776837" y="3163352"/>
                  <a:pt x="4809222" y="3162829"/>
                </a:cubicBezTo>
                <a:close/>
                <a:moveTo>
                  <a:pt x="3147947" y="3161219"/>
                </a:moveTo>
                <a:lnTo>
                  <a:pt x="3165034" y="3162829"/>
                </a:lnTo>
                <a:cubicBezTo>
                  <a:pt x="3197420" y="3163352"/>
                  <a:pt x="3229312" y="3166310"/>
                  <a:pt x="3260496" y="3171823"/>
                </a:cubicBezTo>
                <a:cubicBezTo>
                  <a:pt x="3266072" y="3171407"/>
                  <a:pt x="3271400" y="3172348"/>
                  <a:pt x="3276708" y="3173350"/>
                </a:cubicBezTo>
                <a:lnTo>
                  <a:pt x="3276826" y="3174489"/>
                </a:lnTo>
                <a:cubicBezTo>
                  <a:pt x="3635676" y="3233421"/>
                  <a:pt x="3916715" y="3511992"/>
                  <a:pt x="3966991" y="3862087"/>
                </a:cubicBezTo>
                <a:cubicBezTo>
                  <a:pt x="3967159" y="3862140"/>
                  <a:pt x="3967328" y="3862145"/>
                  <a:pt x="3967497" y="3862150"/>
                </a:cubicBezTo>
                <a:lnTo>
                  <a:pt x="3968037" y="3868787"/>
                </a:lnTo>
                <a:cubicBezTo>
                  <a:pt x="3973094" y="3898794"/>
                  <a:pt x="3975543" y="3929436"/>
                  <a:pt x="3975501" y="3960518"/>
                </a:cubicBezTo>
                <a:cubicBezTo>
                  <a:pt x="3976813" y="3966104"/>
                  <a:pt x="3976872" y="3971728"/>
                  <a:pt x="3976872" y="3977366"/>
                </a:cubicBezTo>
                <a:cubicBezTo>
                  <a:pt x="3976872" y="3981158"/>
                  <a:pt x="3976845" y="3984944"/>
                  <a:pt x="3976279" y="3988716"/>
                </a:cubicBezTo>
                <a:lnTo>
                  <a:pt x="3975780" y="3988683"/>
                </a:lnTo>
                <a:lnTo>
                  <a:pt x="3975754" y="3989174"/>
                </a:lnTo>
                <a:lnTo>
                  <a:pt x="3958635" y="3987561"/>
                </a:lnTo>
                <a:cubicBezTo>
                  <a:pt x="3926261" y="3987038"/>
                  <a:pt x="3894381" y="3984080"/>
                  <a:pt x="3863209" y="3978570"/>
                </a:cubicBezTo>
                <a:cubicBezTo>
                  <a:pt x="3857632" y="3978986"/>
                  <a:pt x="3852303" y="3978045"/>
                  <a:pt x="3846992" y="3977042"/>
                </a:cubicBezTo>
                <a:lnTo>
                  <a:pt x="3846876" y="3975903"/>
                </a:lnTo>
                <a:cubicBezTo>
                  <a:pt x="3488025" y="3916971"/>
                  <a:pt x="3206986" y="3638399"/>
                  <a:pt x="3156710" y="3288305"/>
                </a:cubicBezTo>
                <a:cubicBezTo>
                  <a:pt x="3156543" y="3288253"/>
                  <a:pt x="3156374" y="3288248"/>
                  <a:pt x="3156205" y="3288243"/>
                </a:cubicBezTo>
                <a:lnTo>
                  <a:pt x="3155667" y="3281619"/>
                </a:lnTo>
                <a:cubicBezTo>
                  <a:pt x="3150608" y="3251607"/>
                  <a:pt x="3148157" y="3220958"/>
                  <a:pt x="3148199" y="3189869"/>
                </a:cubicBezTo>
                <a:cubicBezTo>
                  <a:pt x="3146887" y="3184286"/>
                  <a:pt x="3146829" y="3178663"/>
                  <a:pt x="3146829" y="3173027"/>
                </a:cubicBezTo>
                <a:lnTo>
                  <a:pt x="3147423" y="3161677"/>
                </a:lnTo>
                <a:lnTo>
                  <a:pt x="3147921" y="3161709"/>
                </a:lnTo>
                <a:close/>
                <a:moveTo>
                  <a:pt x="3134159" y="3161219"/>
                </a:moveTo>
                <a:lnTo>
                  <a:pt x="3134185" y="3161709"/>
                </a:lnTo>
                <a:lnTo>
                  <a:pt x="3134683" y="3161677"/>
                </a:lnTo>
                <a:lnTo>
                  <a:pt x="3135277" y="3173027"/>
                </a:lnTo>
                <a:cubicBezTo>
                  <a:pt x="3135277" y="3178663"/>
                  <a:pt x="3135218" y="3184286"/>
                  <a:pt x="3133906" y="3189869"/>
                </a:cubicBezTo>
                <a:cubicBezTo>
                  <a:pt x="3133948" y="3220958"/>
                  <a:pt x="3131498" y="3251607"/>
                  <a:pt x="3126439" y="3281619"/>
                </a:cubicBezTo>
                <a:lnTo>
                  <a:pt x="3125901" y="3288243"/>
                </a:lnTo>
                <a:cubicBezTo>
                  <a:pt x="3125731" y="3288248"/>
                  <a:pt x="3125563" y="3288253"/>
                  <a:pt x="3125395" y="3288305"/>
                </a:cubicBezTo>
                <a:cubicBezTo>
                  <a:pt x="3075120" y="3638399"/>
                  <a:pt x="2794081" y="3916971"/>
                  <a:pt x="2435230" y="3975903"/>
                </a:cubicBezTo>
                <a:lnTo>
                  <a:pt x="2435113" y="3977042"/>
                </a:lnTo>
                <a:cubicBezTo>
                  <a:pt x="2429803" y="3978045"/>
                  <a:pt x="2424474" y="3978986"/>
                  <a:pt x="2418897" y="3978570"/>
                </a:cubicBezTo>
                <a:cubicBezTo>
                  <a:pt x="2387725" y="3984080"/>
                  <a:pt x="2355845" y="3987038"/>
                  <a:pt x="2323470" y="3987561"/>
                </a:cubicBezTo>
                <a:lnTo>
                  <a:pt x="2306352" y="3989174"/>
                </a:lnTo>
                <a:lnTo>
                  <a:pt x="2306326" y="3988683"/>
                </a:lnTo>
                <a:lnTo>
                  <a:pt x="2305827" y="3988716"/>
                </a:lnTo>
                <a:cubicBezTo>
                  <a:pt x="2305261" y="3984944"/>
                  <a:pt x="2305234" y="3981158"/>
                  <a:pt x="2305234" y="3977366"/>
                </a:cubicBezTo>
                <a:cubicBezTo>
                  <a:pt x="2305234" y="3971728"/>
                  <a:pt x="2305292" y="3966104"/>
                  <a:pt x="2306604" y="3960518"/>
                </a:cubicBezTo>
                <a:cubicBezTo>
                  <a:pt x="2306562" y="3929436"/>
                  <a:pt x="2309012" y="3898794"/>
                  <a:pt x="2314068" y="3868787"/>
                </a:cubicBezTo>
                <a:lnTo>
                  <a:pt x="2314609" y="3862150"/>
                </a:lnTo>
                <a:cubicBezTo>
                  <a:pt x="2314777" y="3862145"/>
                  <a:pt x="2314947" y="3862140"/>
                  <a:pt x="2315114" y="3862087"/>
                </a:cubicBezTo>
                <a:cubicBezTo>
                  <a:pt x="2365391" y="3511992"/>
                  <a:pt x="2646430" y="3233421"/>
                  <a:pt x="3005280" y="3174489"/>
                </a:cubicBezTo>
                <a:lnTo>
                  <a:pt x="3005397" y="3173350"/>
                </a:lnTo>
                <a:cubicBezTo>
                  <a:pt x="3010706" y="3172348"/>
                  <a:pt x="3016034" y="3171407"/>
                  <a:pt x="3021610" y="3171823"/>
                </a:cubicBezTo>
                <a:cubicBezTo>
                  <a:pt x="3052793" y="3166310"/>
                  <a:pt x="3084686" y="3163352"/>
                  <a:pt x="3117071" y="3162829"/>
                </a:cubicBezTo>
                <a:close/>
                <a:moveTo>
                  <a:pt x="1455796" y="3161219"/>
                </a:moveTo>
                <a:lnTo>
                  <a:pt x="1472883" y="3162829"/>
                </a:lnTo>
                <a:cubicBezTo>
                  <a:pt x="1505269" y="3163352"/>
                  <a:pt x="1537161" y="3166310"/>
                  <a:pt x="1568345" y="3171823"/>
                </a:cubicBezTo>
                <a:cubicBezTo>
                  <a:pt x="1573921" y="3171407"/>
                  <a:pt x="1579249" y="3172348"/>
                  <a:pt x="1584557" y="3173350"/>
                </a:cubicBezTo>
                <a:lnTo>
                  <a:pt x="1584675" y="3174489"/>
                </a:lnTo>
                <a:cubicBezTo>
                  <a:pt x="1943525" y="3233421"/>
                  <a:pt x="2224564" y="3511992"/>
                  <a:pt x="2274840" y="3862087"/>
                </a:cubicBezTo>
                <a:cubicBezTo>
                  <a:pt x="2275008" y="3862140"/>
                  <a:pt x="2275177" y="3862145"/>
                  <a:pt x="2275346" y="3862150"/>
                </a:cubicBezTo>
                <a:lnTo>
                  <a:pt x="2275886" y="3868787"/>
                </a:lnTo>
                <a:cubicBezTo>
                  <a:pt x="2280943" y="3898794"/>
                  <a:pt x="2283392" y="3929436"/>
                  <a:pt x="2283350" y="3960518"/>
                </a:cubicBezTo>
                <a:cubicBezTo>
                  <a:pt x="2284662" y="3966104"/>
                  <a:pt x="2284721" y="3971728"/>
                  <a:pt x="2284721" y="3977366"/>
                </a:cubicBezTo>
                <a:cubicBezTo>
                  <a:pt x="2284721" y="3981158"/>
                  <a:pt x="2284694" y="3984944"/>
                  <a:pt x="2284128" y="3988716"/>
                </a:cubicBezTo>
                <a:lnTo>
                  <a:pt x="2283629" y="3988683"/>
                </a:lnTo>
                <a:lnTo>
                  <a:pt x="2283603" y="3989174"/>
                </a:lnTo>
                <a:lnTo>
                  <a:pt x="2266484" y="3987561"/>
                </a:lnTo>
                <a:cubicBezTo>
                  <a:pt x="2234110" y="3987038"/>
                  <a:pt x="2202230" y="3984080"/>
                  <a:pt x="2171058" y="3978570"/>
                </a:cubicBezTo>
                <a:cubicBezTo>
                  <a:pt x="2165481" y="3978986"/>
                  <a:pt x="2160152" y="3978045"/>
                  <a:pt x="2154841" y="3977042"/>
                </a:cubicBezTo>
                <a:lnTo>
                  <a:pt x="2154725" y="3975903"/>
                </a:lnTo>
                <a:cubicBezTo>
                  <a:pt x="1795874" y="3916971"/>
                  <a:pt x="1514835" y="3638399"/>
                  <a:pt x="1464559" y="3288305"/>
                </a:cubicBezTo>
                <a:cubicBezTo>
                  <a:pt x="1464392" y="3288253"/>
                  <a:pt x="1464223" y="3288248"/>
                  <a:pt x="1464054" y="3288243"/>
                </a:cubicBezTo>
                <a:lnTo>
                  <a:pt x="1463515" y="3281619"/>
                </a:lnTo>
                <a:cubicBezTo>
                  <a:pt x="1458457" y="3251607"/>
                  <a:pt x="1456006" y="3220958"/>
                  <a:pt x="1456048" y="3189869"/>
                </a:cubicBezTo>
                <a:cubicBezTo>
                  <a:pt x="1454736" y="3184286"/>
                  <a:pt x="1454678" y="3178663"/>
                  <a:pt x="1454678" y="3173027"/>
                </a:cubicBezTo>
                <a:lnTo>
                  <a:pt x="1455272" y="3161677"/>
                </a:lnTo>
                <a:lnTo>
                  <a:pt x="1455770" y="3161709"/>
                </a:lnTo>
                <a:close/>
                <a:moveTo>
                  <a:pt x="1442008" y="3161219"/>
                </a:moveTo>
                <a:lnTo>
                  <a:pt x="1442034" y="3161709"/>
                </a:lnTo>
                <a:lnTo>
                  <a:pt x="1442532" y="3161677"/>
                </a:lnTo>
                <a:lnTo>
                  <a:pt x="1443126" y="3173027"/>
                </a:lnTo>
                <a:cubicBezTo>
                  <a:pt x="1443126" y="3178663"/>
                  <a:pt x="1443067" y="3184286"/>
                  <a:pt x="1441755" y="3189869"/>
                </a:cubicBezTo>
                <a:cubicBezTo>
                  <a:pt x="1441797" y="3220958"/>
                  <a:pt x="1439347" y="3251607"/>
                  <a:pt x="1434288" y="3281619"/>
                </a:cubicBezTo>
                <a:lnTo>
                  <a:pt x="1433750" y="3288243"/>
                </a:lnTo>
                <a:cubicBezTo>
                  <a:pt x="1433580" y="3288248"/>
                  <a:pt x="1433412" y="3288253"/>
                  <a:pt x="1433244" y="3288305"/>
                </a:cubicBezTo>
                <a:cubicBezTo>
                  <a:pt x="1382969" y="3638399"/>
                  <a:pt x="1101930" y="3916971"/>
                  <a:pt x="743079" y="3975903"/>
                </a:cubicBezTo>
                <a:lnTo>
                  <a:pt x="742962" y="3977042"/>
                </a:lnTo>
                <a:cubicBezTo>
                  <a:pt x="737652" y="3978045"/>
                  <a:pt x="732323" y="3978986"/>
                  <a:pt x="726746" y="3978570"/>
                </a:cubicBezTo>
                <a:cubicBezTo>
                  <a:pt x="695574" y="3984080"/>
                  <a:pt x="663693" y="3987038"/>
                  <a:pt x="631319" y="3987561"/>
                </a:cubicBezTo>
                <a:lnTo>
                  <a:pt x="614201" y="3989174"/>
                </a:lnTo>
                <a:lnTo>
                  <a:pt x="614175" y="3988683"/>
                </a:lnTo>
                <a:lnTo>
                  <a:pt x="613676" y="3988716"/>
                </a:lnTo>
                <a:cubicBezTo>
                  <a:pt x="613110" y="3984944"/>
                  <a:pt x="613083" y="3981158"/>
                  <a:pt x="613083" y="3977366"/>
                </a:cubicBezTo>
                <a:cubicBezTo>
                  <a:pt x="613083" y="3971728"/>
                  <a:pt x="613141" y="3966104"/>
                  <a:pt x="614453" y="3960518"/>
                </a:cubicBezTo>
                <a:cubicBezTo>
                  <a:pt x="614411" y="3929436"/>
                  <a:pt x="616861" y="3898794"/>
                  <a:pt x="621917" y="3868787"/>
                </a:cubicBezTo>
                <a:lnTo>
                  <a:pt x="622458" y="3862150"/>
                </a:lnTo>
                <a:cubicBezTo>
                  <a:pt x="622626" y="3862145"/>
                  <a:pt x="622796" y="3862140"/>
                  <a:pt x="622963" y="3862087"/>
                </a:cubicBezTo>
                <a:cubicBezTo>
                  <a:pt x="673240" y="3511992"/>
                  <a:pt x="954279" y="3233421"/>
                  <a:pt x="1313129" y="3174489"/>
                </a:cubicBezTo>
                <a:lnTo>
                  <a:pt x="1313246" y="3173350"/>
                </a:lnTo>
                <a:cubicBezTo>
                  <a:pt x="1318555" y="3172348"/>
                  <a:pt x="1323883" y="3171407"/>
                  <a:pt x="1329459" y="3171823"/>
                </a:cubicBezTo>
                <a:cubicBezTo>
                  <a:pt x="1360642" y="3166310"/>
                  <a:pt x="1392535" y="3163352"/>
                  <a:pt x="1424920" y="3162829"/>
                </a:cubicBezTo>
                <a:close/>
                <a:moveTo>
                  <a:pt x="10909360" y="2447425"/>
                </a:moveTo>
                <a:cubicBezTo>
                  <a:pt x="10962636" y="2718331"/>
                  <a:pt x="11177479" y="2933128"/>
                  <a:pt x="11452669" y="2992271"/>
                </a:cubicBezTo>
                <a:cubicBezTo>
                  <a:pt x="11399394" y="2721365"/>
                  <a:pt x="11184550" y="2506568"/>
                  <a:pt x="10909360" y="2447425"/>
                </a:cubicBezTo>
                <a:close/>
                <a:moveTo>
                  <a:pt x="10602109" y="2447425"/>
                </a:moveTo>
                <a:cubicBezTo>
                  <a:pt x="10326919" y="2506568"/>
                  <a:pt x="10112075" y="2721365"/>
                  <a:pt x="10058800" y="2992271"/>
                </a:cubicBezTo>
                <a:cubicBezTo>
                  <a:pt x="10333990" y="2933128"/>
                  <a:pt x="10548833" y="2718331"/>
                  <a:pt x="10602109" y="2447425"/>
                </a:cubicBezTo>
                <a:close/>
                <a:moveTo>
                  <a:pt x="9217207" y="2447425"/>
                </a:moveTo>
                <a:cubicBezTo>
                  <a:pt x="9270483" y="2718331"/>
                  <a:pt x="9485326" y="2933128"/>
                  <a:pt x="9760516" y="2992271"/>
                </a:cubicBezTo>
                <a:cubicBezTo>
                  <a:pt x="9707241" y="2721365"/>
                  <a:pt x="9492397" y="2506568"/>
                  <a:pt x="9217207" y="2447425"/>
                </a:cubicBezTo>
                <a:close/>
                <a:moveTo>
                  <a:pt x="8909958" y="2447425"/>
                </a:moveTo>
                <a:cubicBezTo>
                  <a:pt x="8634768" y="2506568"/>
                  <a:pt x="8419924" y="2721365"/>
                  <a:pt x="8366649" y="2992271"/>
                </a:cubicBezTo>
                <a:cubicBezTo>
                  <a:pt x="8641839" y="2933128"/>
                  <a:pt x="8856682" y="2718331"/>
                  <a:pt x="8909958" y="2447425"/>
                </a:cubicBezTo>
                <a:close/>
                <a:moveTo>
                  <a:pt x="7525056" y="2447425"/>
                </a:moveTo>
                <a:cubicBezTo>
                  <a:pt x="7578332" y="2718331"/>
                  <a:pt x="7793175" y="2933128"/>
                  <a:pt x="8068365" y="2992271"/>
                </a:cubicBezTo>
                <a:cubicBezTo>
                  <a:pt x="8015090" y="2721365"/>
                  <a:pt x="7800246" y="2506568"/>
                  <a:pt x="7525056" y="2447425"/>
                </a:cubicBezTo>
                <a:close/>
                <a:moveTo>
                  <a:pt x="7217807" y="2447425"/>
                </a:moveTo>
                <a:cubicBezTo>
                  <a:pt x="6942617" y="2506568"/>
                  <a:pt x="6727773" y="2721365"/>
                  <a:pt x="6674498" y="2992271"/>
                </a:cubicBezTo>
                <a:cubicBezTo>
                  <a:pt x="6949688" y="2933128"/>
                  <a:pt x="7164531" y="2718331"/>
                  <a:pt x="7217807" y="2447425"/>
                </a:cubicBezTo>
                <a:close/>
                <a:moveTo>
                  <a:pt x="5832905" y="2447425"/>
                </a:moveTo>
                <a:cubicBezTo>
                  <a:pt x="5886181" y="2718331"/>
                  <a:pt x="6101024" y="2933128"/>
                  <a:pt x="6376214" y="2992271"/>
                </a:cubicBezTo>
                <a:cubicBezTo>
                  <a:pt x="6322939" y="2721365"/>
                  <a:pt x="6108095" y="2506568"/>
                  <a:pt x="5832905" y="2447425"/>
                </a:cubicBezTo>
                <a:close/>
                <a:moveTo>
                  <a:pt x="5525656" y="2447425"/>
                </a:moveTo>
                <a:cubicBezTo>
                  <a:pt x="5250466" y="2506568"/>
                  <a:pt x="5035622" y="2721365"/>
                  <a:pt x="4982347" y="2992271"/>
                </a:cubicBezTo>
                <a:cubicBezTo>
                  <a:pt x="5257537" y="2933128"/>
                  <a:pt x="5472380" y="2718331"/>
                  <a:pt x="5525656" y="2447425"/>
                </a:cubicBezTo>
                <a:close/>
                <a:moveTo>
                  <a:pt x="4140754" y="2447425"/>
                </a:moveTo>
                <a:cubicBezTo>
                  <a:pt x="4194030" y="2718331"/>
                  <a:pt x="4408873" y="2933128"/>
                  <a:pt x="4684063" y="2992271"/>
                </a:cubicBezTo>
                <a:cubicBezTo>
                  <a:pt x="4630788" y="2721365"/>
                  <a:pt x="4415944" y="2506568"/>
                  <a:pt x="4140754" y="2447425"/>
                </a:cubicBezTo>
                <a:close/>
                <a:moveTo>
                  <a:pt x="3833505" y="2447425"/>
                </a:moveTo>
                <a:cubicBezTo>
                  <a:pt x="3558315" y="2506568"/>
                  <a:pt x="3343471" y="2721365"/>
                  <a:pt x="3290196" y="2992271"/>
                </a:cubicBezTo>
                <a:cubicBezTo>
                  <a:pt x="3565386" y="2933128"/>
                  <a:pt x="3780229" y="2718331"/>
                  <a:pt x="3833505" y="2447425"/>
                </a:cubicBezTo>
                <a:close/>
                <a:moveTo>
                  <a:pt x="2448603" y="2447425"/>
                </a:moveTo>
                <a:cubicBezTo>
                  <a:pt x="2501879" y="2718331"/>
                  <a:pt x="2716722" y="2933128"/>
                  <a:pt x="2991912" y="2992271"/>
                </a:cubicBezTo>
                <a:cubicBezTo>
                  <a:pt x="2938637" y="2721365"/>
                  <a:pt x="2723793" y="2506568"/>
                  <a:pt x="2448603" y="2447425"/>
                </a:cubicBezTo>
                <a:close/>
                <a:moveTo>
                  <a:pt x="2141354" y="2447425"/>
                </a:moveTo>
                <a:cubicBezTo>
                  <a:pt x="1866164" y="2506568"/>
                  <a:pt x="1651320" y="2721365"/>
                  <a:pt x="1598045" y="2992271"/>
                </a:cubicBezTo>
                <a:cubicBezTo>
                  <a:pt x="1873235" y="2933128"/>
                  <a:pt x="2088078" y="2718331"/>
                  <a:pt x="2141354" y="2447425"/>
                </a:cubicBezTo>
                <a:close/>
                <a:moveTo>
                  <a:pt x="756452" y="2447425"/>
                </a:moveTo>
                <a:cubicBezTo>
                  <a:pt x="809728" y="2718331"/>
                  <a:pt x="1024571" y="2933128"/>
                  <a:pt x="1299761" y="2992271"/>
                </a:cubicBezTo>
                <a:cubicBezTo>
                  <a:pt x="1246486" y="2721365"/>
                  <a:pt x="1031642" y="2506568"/>
                  <a:pt x="756452" y="2447425"/>
                </a:cubicBezTo>
                <a:close/>
                <a:moveTo>
                  <a:pt x="12192000" y="2344615"/>
                </a:moveTo>
                <a:lnTo>
                  <a:pt x="12192000" y="2477663"/>
                </a:lnTo>
                <a:cubicBezTo>
                  <a:pt x="11966807" y="2562375"/>
                  <a:pt x="11797421" y="2755980"/>
                  <a:pt x="11750953" y="2992271"/>
                </a:cubicBezTo>
                <a:cubicBezTo>
                  <a:pt x="11935988" y="2952504"/>
                  <a:pt x="12093739" y="2842365"/>
                  <a:pt x="12192000" y="2691161"/>
                </a:cubicBezTo>
                <a:lnTo>
                  <a:pt x="12192000" y="2892735"/>
                </a:lnTo>
                <a:cubicBezTo>
                  <a:pt x="12071770" y="3011736"/>
                  <a:pt x="11914089" y="3094511"/>
                  <a:pt x="11737582" y="3123727"/>
                </a:cubicBezTo>
                <a:lnTo>
                  <a:pt x="11737466" y="3124875"/>
                </a:lnTo>
                <a:cubicBezTo>
                  <a:pt x="11732155" y="3125886"/>
                  <a:pt x="11726826" y="3126834"/>
                  <a:pt x="11721249" y="3126415"/>
                </a:cubicBezTo>
                <a:cubicBezTo>
                  <a:pt x="11690077" y="3131969"/>
                  <a:pt x="11658197" y="3134950"/>
                  <a:pt x="11625822" y="3135477"/>
                </a:cubicBezTo>
                <a:lnTo>
                  <a:pt x="11608704" y="3137103"/>
                </a:lnTo>
                <a:lnTo>
                  <a:pt x="11608678" y="3136608"/>
                </a:lnTo>
                <a:lnTo>
                  <a:pt x="11608179" y="3136641"/>
                </a:lnTo>
                <a:cubicBezTo>
                  <a:pt x="11607613" y="3132839"/>
                  <a:pt x="11607586" y="3129023"/>
                  <a:pt x="11607586" y="3125201"/>
                </a:cubicBezTo>
                <a:cubicBezTo>
                  <a:pt x="11607586" y="3119519"/>
                  <a:pt x="11607645" y="3113850"/>
                  <a:pt x="11608957" y="3108220"/>
                </a:cubicBezTo>
                <a:cubicBezTo>
                  <a:pt x="11608914" y="3076892"/>
                  <a:pt x="11611364" y="3046007"/>
                  <a:pt x="11616421" y="3015763"/>
                </a:cubicBezTo>
                <a:lnTo>
                  <a:pt x="11616961" y="3009073"/>
                </a:lnTo>
                <a:cubicBezTo>
                  <a:pt x="11617130" y="3009068"/>
                  <a:pt x="11617299" y="3009063"/>
                  <a:pt x="11617466" y="3009010"/>
                </a:cubicBezTo>
                <a:cubicBezTo>
                  <a:pt x="11662185" y="2695154"/>
                  <a:pt x="11889463" y="2438329"/>
                  <a:pt x="12192000" y="2344615"/>
                </a:cubicBezTo>
                <a:close/>
                <a:moveTo>
                  <a:pt x="10767111" y="2302594"/>
                </a:moveTo>
                <a:lnTo>
                  <a:pt x="10784198" y="2304217"/>
                </a:lnTo>
                <a:cubicBezTo>
                  <a:pt x="10816584" y="2304744"/>
                  <a:pt x="10848477" y="2307725"/>
                  <a:pt x="10879660" y="2313282"/>
                </a:cubicBezTo>
                <a:cubicBezTo>
                  <a:pt x="10885236" y="2312863"/>
                  <a:pt x="10890564" y="2313811"/>
                  <a:pt x="10895873" y="2314821"/>
                </a:cubicBezTo>
                <a:lnTo>
                  <a:pt x="10895990" y="2315969"/>
                </a:lnTo>
                <a:cubicBezTo>
                  <a:pt x="11254840" y="2375367"/>
                  <a:pt x="11535879" y="2656144"/>
                  <a:pt x="11586156" y="3009010"/>
                </a:cubicBezTo>
                <a:cubicBezTo>
                  <a:pt x="11586323" y="3009063"/>
                  <a:pt x="11586492" y="3009068"/>
                  <a:pt x="11586661" y="3009073"/>
                </a:cubicBezTo>
                <a:lnTo>
                  <a:pt x="11587201" y="3015763"/>
                </a:lnTo>
                <a:cubicBezTo>
                  <a:pt x="11592258" y="3046007"/>
                  <a:pt x="11594708" y="3076892"/>
                  <a:pt x="11594665" y="3108220"/>
                </a:cubicBezTo>
                <a:cubicBezTo>
                  <a:pt x="11595977" y="3113850"/>
                  <a:pt x="11596036" y="3119519"/>
                  <a:pt x="11596036" y="3125201"/>
                </a:cubicBezTo>
                <a:cubicBezTo>
                  <a:pt x="11596036" y="3129023"/>
                  <a:pt x="11596009" y="3132839"/>
                  <a:pt x="11595443" y="3136641"/>
                </a:cubicBezTo>
                <a:lnTo>
                  <a:pt x="11594944" y="3136608"/>
                </a:lnTo>
                <a:lnTo>
                  <a:pt x="11594918" y="3137103"/>
                </a:lnTo>
                <a:lnTo>
                  <a:pt x="11577800" y="3135477"/>
                </a:lnTo>
                <a:cubicBezTo>
                  <a:pt x="11545425" y="3134950"/>
                  <a:pt x="11513545" y="3131969"/>
                  <a:pt x="11482373" y="3126415"/>
                </a:cubicBezTo>
                <a:cubicBezTo>
                  <a:pt x="11476796" y="3126834"/>
                  <a:pt x="11471467" y="3125886"/>
                  <a:pt x="11466156" y="3124875"/>
                </a:cubicBezTo>
                <a:lnTo>
                  <a:pt x="11466040" y="3123727"/>
                </a:lnTo>
                <a:cubicBezTo>
                  <a:pt x="11107189" y="3064328"/>
                  <a:pt x="10826150" y="2783551"/>
                  <a:pt x="10775875" y="2430686"/>
                </a:cubicBezTo>
                <a:cubicBezTo>
                  <a:pt x="10775707" y="2430633"/>
                  <a:pt x="10775539" y="2430628"/>
                  <a:pt x="10775369" y="2430623"/>
                </a:cubicBezTo>
                <a:lnTo>
                  <a:pt x="10774831" y="2423947"/>
                </a:lnTo>
                <a:cubicBezTo>
                  <a:pt x="10769772" y="2393697"/>
                  <a:pt x="10767321" y="2362806"/>
                  <a:pt x="10767364" y="2331471"/>
                </a:cubicBezTo>
                <a:cubicBezTo>
                  <a:pt x="10766052" y="2325843"/>
                  <a:pt x="10765993" y="2320176"/>
                  <a:pt x="10765993" y="2314495"/>
                </a:cubicBezTo>
                <a:lnTo>
                  <a:pt x="10766587" y="2303055"/>
                </a:lnTo>
                <a:lnTo>
                  <a:pt x="10767085" y="2303088"/>
                </a:lnTo>
                <a:close/>
                <a:moveTo>
                  <a:pt x="10744358" y="2302594"/>
                </a:moveTo>
                <a:lnTo>
                  <a:pt x="10744384" y="2303088"/>
                </a:lnTo>
                <a:lnTo>
                  <a:pt x="10744882" y="2303055"/>
                </a:lnTo>
                <a:lnTo>
                  <a:pt x="10745476" y="2314495"/>
                </a:lnTo>
                <a:cubicBezTo>
                  <a:pt x="10745476" y="2320176"/>
                  <a:pt x="10745417" y="2325843"/>
                  <a:pt x="10744105" y="2331471"/>
                </a:cubicBezTo>
                <a:cubicBezTo>
                  <a:pt x="10744148" y="2362806"/>
                  <a:pt x="10741697" y="2393697"/>
                  <a:pt x="10736638" y="2423947"/>
                </a:cubicBezTo>
                <a:lnTo>
                  <a:pt x="10736100" y="2430623"/>
                </a:lnTo>
                <a:cubicBezTo>
                  <a:pt x="10735930" y="2430628"/>
                  <a:pt x="10735762" y="2430633"/>
                  <a:pt x="10735594" y="2430686"/>
                </a:cubicBezTo>
                <a:cubicBezTo>
                  <a:pt x="10685319" y="2783551"/>
                  <a:pt x="10404280" y="3064328"/>
                  <a:pt x="10045429" y="3123727"/>
                </a:cubicBezTo>
                <a:lnTo>
                  <a:pt x="10045313" y="3124875"/>
                </a:lnTo>
                <a:cubicBezTo>
                  <a:pt x="10040002" y="3125886"/>
                  <a:pt x="10034673" y="3126834"/>
                  <a:pt x="10029096" y="3126415"/>
                </a:cubicBezTo>
                <a:cubicBezTo>
                  <a:pt x="9997924" y="3131969"/>
                  <a:pt x="9966044" y="3134950"/>
                  <a:pt x="9933669" y="3135477"/>
                </a:cubicBezTo>
                <a:lnTo>
                  <a:pt x="9916551" y="3137103"/>
                </a:lnTo>
                <a:lnTo>
                  <a:pt x="9916525" y="3136608"/>
                </a:lnTo>
                <a:lnTo>
                  <a:pt x="9916026" y="3136641"/>
                </a:lnTo>
                <a:cubicBezTo>
                  <a:pt x="9915460" y="3132839"/>
                  <a:pt x="9915433" y="3129023"/>
                  <a:pt x="9915433" y="3125201"/>
                </a:cubicBezTo>
                <a:cubicBezTo>
                  <a:pt x="9915433" y="3119519"/>
                  <a:pt x="9915492" y="3113850"/>
                  <a:pt x="9916804" y="3108220"/>
                </a:cubicBezTo>
                <a:cubicBezTo>
                  <a:pt x="9916761" y="3076892"/>
                  <a:pt x="9919211" y="3046007"/>
                  <a:pt x="9924268" y="3015763"/>
                </a:cubicBezTo>
                <a:lnTo>
                  <a:pt x="9924808" y="3009073"/>
                </a:lnTo>
                <a:cubicBezTo>
                  <a:pt x="9924977" y="3009068"/>
                  <a:pt x="9925146" y="3009063"/>
                  <a:pt x="9925314" y="3009010"/>
                </a:cubicBezTo>
                <a:cubicBezTo>
                  <a:pt x="9975590" y="2656144"/>
                  <a:pt x="10256629" y="2375367"/>
                  <a:pt x="10615479" y="2315969"/>
                </a:cubicBezTo>
                <a:lnTo>
                  <a:pt x="10615596" y="2314821"/>
                </a:lnTo>
                <a:cubicBezTo>
                  <a:pt x="10620905" y="2313811"/>
                  <a:pt x="10626233" y="2312863"/>
                  <a:pt x="10631809" y="2313282"/>
                </a:cubicBezTo>
                <a:cubicBezTo>
                  <a:pt x="10662992" y="2307725"/>
                  <a:pt x="10694885" y="2304744"/>
                  <a:pt x="10727271" y="2304217"/>
                </a:cubicBezTo>
                <a:close/>
                <a:moveTo>
                  <a:pt x="9074958" y="2302594"/>
                </a:moveTo>
                <a:lnTo>
                  <a:pt x="9092045" y="2304217"/>
                </a:lnTo>
                <a:cubicBezTo>
                  <a:pt x="9124431" y="2304744"/>
                  <a:pt x="9156324" y="2307725"/>
                  <a:pt x="9187507" y="2313282"/>
                </a:cubicBezTo>
                <a:cubicBezTo>
                  <a:pt x="9193083" y="2312863"/>
                  <a:pt x="9198411" y="2313811"/>
                  <a:pt x="9203720" y="2314821"/>
                </a:cubicBezTo>
                <a:lnTo>
                  <a:pt x="9203837" y="2315969"/>
                </a:lnTo>
                <a:cubicBezTo>
                  <a:pt x="9562687" y="2375367"/>
                  <a:pt x="9843726" y="2656144"/>
                  <a:pt x="9894002" y="3009010"/>
                </a:cubicBezTo>
                <a:cubicBezTo>
                  <a:pt x="9894170" y="3009063"/>
                  <a:pt x="9894339" y="3009068"/>
                  <a:pt x="9894508" y="3009073"/>
                </a:cubicBezTo>
                <a:lnTo>
                  <a:pt x="9895048" y="3015763"/>
                </a:lnTo>
                <a:cubicBezTo>
                  <a:pt x="9900105" y="3046007"/>
                  <a:pt x="9902555" y="3076892"/>
                  <a:pt x="9902512" y="3108220"/>
                </a:cubicBezTo>
                <a:cubicBezTo>
                  <a:pt x="9903824" y="3113850"/>
                  <a:pt x="9903883" y="3119519"/>
                  <a:pt x="9903883" y="3125201"/>
                </a:cubicBezTo>
                <a:cubicBezTo>
                  <a:pt x="9903883" y="3129023"/>
                  <a:pt x="9903856" y="3132839"/>
                  <a:pt x="9903290" y="3136641"/>
                </a:cubicBezTo>
                <a:lnTo>
                  <a:pt x="9902791" y="3136608"/>
                </a:lnTo>
                <a:lnTo>
                  <a:pt x="9902765" y="3137103"/>
                </a:lnTo>
                <a:lnTo>
                  <a:pt x="9885647" y="3135477"/>
                </a:lnTo>
                <a:cubicBezTo>
                  <a:pt x="9853272" y="3134950"/>
                  <a:pt x="9821392" y="3131969"/>
                  <a:pt x="9790220" y="3126415"/>
                </a:cubicBezTo>
                <a:cubicBezTo>
                  <a:pt x="9784643" y="3126834"/>
                  <a:pt x="9779314" y="3125886"/>
                  <a:pt x="9774003" y="3124875"/>
                </a:cubicBezTo>
                <a:lnTo>
                  <a:pt x="9773887" y="3123727"/>
                </a:lnTo>
                <a:cubicBezTo>
                  <a:pt x="9415036" y="3064328"/>
                  <a:pt x="9133997" y="2783551"/>
                  <a:pt x="9083722" y="2430686"/>
                </a:cubicBezTo>
                <a:cubicBezTo>
                  <a:pt x="9083554" y="2430633"/>
                  <a:pt x="9083386" y="2430628"/>
                  <a:pt x="9083216" y="2430623"/>
                </a:cubicBezTo>
                <a:lnTo>
                  <a:pt x="9082678" y="2423947"/>
                </a:lnTo>
                <a:cubicBezTo>
                  <a:pt x="9077619" y="2393697"/>
                  <a:pt x="9075168" y="2362806"/>
                  <a:pt x="9075211" y="2331471"/>
                </a:cubicBezTo>
                <a:cubicBezTo>
                  <a:pt x="9073899" y="2325843"/>
                  <a:pt x="9073840" y="2320176"/>
                  <a:pt x="9073840" y="2314495"/>
                </a:cubicBezTo>
                <a:lnTo>
                  <a:pt x="9074434" y="2303055"/>
                </a:lnTo>
                <a:lnTo>
                  <a:pt x="9074932" y="2303088"/>
                </a:lnTo>
                <a:close/>
                <a:moveTo>
                  <a:pt x="9052207" y="2302594"/>
                </a:moveTo>
                <a:lnTo>
                  <a:pt x="9052233" y="2303088"/>
                </a:lnTo>
                <a:lnTo>
                  <a:pt x="9052731" y="2303055"/>
                </a:lnTo>
                <a:lnTo>
                  <a:pt x="9053325" y="2314495"/>
                </a:lnTo>
                <a:cubicBezTo>
                  <a:pt x="9053325" y="2320176"/>
                  <a:pt x="9053266" y="2325843"/>
                  <a:pt x="9051954" y="2331471"/>
                </a:cubicBezTo>
                <a:cubicBezTo>
                  <a:pt x="9051997" y="2362806"/>
                  <a:pt x="9049546" y="2393697"/>
                  <a:pt x="9044487" y="2423947"/>
                </a:cubicBezTo>
                <a:lnTo>
                  <a:pt x="9043949" y="2430623"/>
                </a:lnTo>
                <a:cubicBezTo>
                  <a:pt x="9043779" y="2430628"/>
                  <a:pt x="9043611" y="2430633"/>
                  <a:pt x="9043443" y="2430686"/>
                </a:cubicBezTo>
                <a:cubicBezTo>
                  <a:pt x="8993168" y="2783551"/>
                  <a:pt x="8712129" y="3064328"/>
                  <a:pt x="8353278" y="3123727"/>
                </a:cubicBezTo>
                <a:lnTo>
                  <a:pt x="8353162" y="3124875"/>
                </a:lnTo>
                <a:cubicBezTo>
                  <a:pt x="8347851" y="3125886"/>
                  <a:pt x="8342522" y="3126834"/>
                  <a:pt x="8336945" y="3126415"/>
                </a:cubicBezTo>
                <a:cubicBezTo>
                  <a:pt x="8305773" y="3131969"/>
                  <a:pt x="8273893" y="3134950"/>
                  <a:pt x="8241519" y="3135477"/>
                </a:cubicBezTo>
                <a:lnTo>
                  <a:pt x="8224400" y="3137103"/>
                </a:lnTo>
                <a:lnTo>
                  <a:pt x="8224374" y="3136608"/>
                </a:lnTo>
                <a:lnTo>
                  <a:pt x="8223875" y="3136641"/>
                </a:lnTo>
                <a:cubicBezTo>
                  <a:pt x="8223309" y="3132839"/>
                  <a:pt x="8223282" y="3129023"/>
                  <a:pt x="8223282" y="3125201"/>
                </a:cubicBezTo>
                <a:cubicBezTo>
                  <a:pt x="8223282" y="3119519"/>
                  <a:pt x="8223341" y="3113850"/>
                  <a:pt x="8224653" y="3108220"/>
                </a:cubicBezTo>
                <a:cubicBezTo>
                  <a:pt x="8224611" y="3076892"/>
                  <a:pt x="8227060" y="3046007"/>
                  <a:pt x="8232117" y="3015763"/>
                </a:cubicBezTo>
                <a:lnTo>
                  <a:pt x="8232657" y="3009073"/>
                </a:lnTo>
                <a:cubicBezTo>
                  <a:pt x="8232826" y="3009068"/>
                  <a:pt x="8232995" y="3009063"/>
                  <a:pt x="8233163" y="3009010"/>
                </a:cubicBezTo>
                <a:cubicBezTo>
                  <a:pt x="8283439" y="2656144"/>
                  <a:pt x="8564478" y="2375367"/>
                  <a:pt x="8923328" y="2315969"/>
                </a:cubicBezTo>
                <a:lnTo>
                  <a:pt x="8923445" y="2314821"/>
                </a:lnTo>
                <a:cubicBezTo>
                  <a:pt x="8928754" y="2313811"/>
                  <a:pt x="8934082" y="2312863"/>
                  <a:pt x="8939658" y="2313282"/>
                </a:cubicBezTo>
                <a:cubicBezTo>
                  <a:pt x="8970841" y="2307725"/>
                  <a:pt x="9002734" y="2304744"/>
                  <a:pt x="9035120" y="2304217"/>
                </a:cubicBezTo>
                <a:close/>
                <a:moveTo>
                  <a:pt x="7382807" y="2302594"/>
                </a:moveTo>
                <a:lnTo>
                  <a:pt x="7399895" y="2304217"/>
                </a:lnTo>
                <a:cubicBezTo>
                  <a:pt x="7432280" y="2304744"/>
                  <a:pt x="7464173" y="2307725"/>
                  <a:pt x="7495356" y="2313282"/>
                </a:cubicBezTo>
                <a:cubicBezTo>
                  <a:pt x="7500932" y="2312863"/>
                  <a:pt x="7506260" y="2313811"/>
                  <a:pt x="7511569" y="2314821"/>
                </a:cubicBezTo>
                <a:lnTo>
                  <a:pt x="7511686" y="2315969"/>
                </a:lnTo>
                <a:cubicBezTo>
                  <a:pt x="7870536" y="2375367"/>
                  <a:pt x="8151575" y="2656144"/>
                  <a:pt x="8201852" y="3009010"/>
                </a:cubicBezTo>
                <a:cubicBezTo>
                  <a:pt x="8202019" y="3009063"/>
                  <a:pt x="8202189" y="3009068"/>
                  <a:pt x="8202357" y="3009073"/>
                </a:cubicBezTo>
                <a:lnTo>
                  <a:pt x="8202898" y="3015763"/>
                </a:lnTo>
                <a:cubicBezTo>
                  <a:pt x="8207954" y="3046007"/>
                  <a:pt x="8210404" y="3076892"/>
                  <a:pt x="8210362" y="3108220"/>
                </a:cubicBezTo>
                <a:cubicBezTo>
                  <a:pt x="8211674" y="3113850"/>
                  <a:pt x="8211732" y="3119519"/>
                  <a:pt x="8211732" y="3125201"/>
                </a:cubicBezTo>
                <a:cubicBezTo>
                  <a:pt x="8211732" y="3129023"/>
                  <a:pt x="8211705" y="3132839"/>
                  <a:pt x="8211139" y="3136641"/>
                </a:cubicBezTo>
                <a:lnTo>
                  <a:pt x="8210640" y="3136608"/>
                </a:lnTo>
                <a:lnTo>
                  <a:pt x="8210614" y="3137103"/>
                </a:lnTo>
                <a:lnTo>
                  <a:pt x="8193496" y="3135477"/>
                </a:lnTo>
                <a:cubicBezTo>
                  <a:pt x="8161122" y="3134950"/>
                  <a:pt x="8129241" y="3131969"/>
                  <a:pt x="8098069" y="3126415"/>
                </a:cubicBezTo>
                <a:cubicBezTo>
                  <a:pt x="8092492" y="3126834"/>
                  <a:pt x="8087163" y="3125886"/>
                  <a:pt x="8081853" y="3124875"/>
                </a:cubicBezTo>
                <a:lnTo>
                  <a:pt x="8081737" y="3123727"/>
                </a:lnTo>
                <a:cubicBezTo>
                  <a:pt x="7722885" y="3064328"/>
                  <a:pt x="7441846" y="2783551"/>
                  <a:pt x="7391571" y="2430686"/>
                </a:cubicBezTo>
                <a:cubicBezTo>
                  <a:pt x="7391403" y="2430633"/>
                  <a:pt x="7391235" y="2430628"/>
                  <a:pt x="7391065" y="2430623"/>
                </a:cubicBezTo>
                <a:lnTo>
                  <a:pt x="7390527" y="2423947"/>
                </a:lnTo>
                <a:cubicBezTo>
                  <a:pt x="7385468" y="2393697"/>
                  <a:pt x="7383018" y="2362806"/>
                  <a:pt x="7383060" y="2331471"/>
                </a:cubicBezTo>
                <a:cubicBezTo>
                  <a:pt x="7381748" y="2325843"/>
                  <a:pt x="7381689" y="2320176"/>
                  <a:pt x="7381689" y="2314495"/>
                </a:cubicBezTo>
                <a:lnTo>
                  <a:pt x="7382283" y="2303055"/>
                </a:lnTo>
                <a:lnTo>
                  <a:pt x="7382781" y="2303088"/>
                </a:lnTo>
                <a:close/>
                <a:moveTo>
                  <a:pt x="7360056" y="2302594"/>
                </a:moveTo>
                <a:lnTo>
                  <a:pt x="7360082" y="2303088"/>
                </a:lnTo>
                <a:lnTo>
                  <a:pt x="7360580" y="2303055"/>
                </a:lnTo>
                <a:lnTo>
                  <a:pt x="7361174" y="2314495"/>
                </a:lnTo>
                <a:cubicBezTo>
                  <a:pt x="7361174" y="2320176"/>
                  <a:pt x="7361116" y="2325843"/>
                  <a:pt x="7359804" y="2331471"/>
                </a:cubicBezTo>
                <a:cubicBezTo>
                  <a:pt x="7359846" y="2362806"/>
                  <a:pt x="7357395" y="2393697"/>
                  <a:pt x="7352337" y="2423947"/>
                </a:cubicBezTo>
                <a:lnTo>
                  <a:pt x="7351798" y="2430623"/>
                </a:lnTo>
                <a:cubicBezTo>
                  <a:pt x="7351629" y="2430628"/>
                  <a:pt x="7351460" y="2430633"/>
                  <a:pt x="7351293" y="2430686"/>
                </a:cubicBezTo>
                <a:cubicBezTo>
                  <a:pt x="7301017" y="2783551"/>
                  <a:pt x="7019978" y="3064328"/>
                  <a:pt x="6661127" y="3123727"/>
                </a:cubicBezTo>
                <a:lnTo>
                  <a:pt x="6661011" y="3124875"/>
                </a:lnTo>
                <a:cubicBezTo>
                  <a:pt x="6655700" y="3125886"/>
                  <a:pt x="6650371" y="3126834"/>
                  <a:pt x="6644794" y="3126415"/>
                </a:cubicBezTo>
                <a:cubicBezTo>
                  <a:pt x="6613622" y="3131969"/>
                  <a:pt x="6581742" y="3134950"/>
                  <a:pt x="6549368" y="3135477"/>
                </a:cubicBezTo>
                <a:lnTo>
                  <a:pt x="6532249" y="3137103"/>
                </a:lnTo>
                <a:lnTo>
                  <a:pt x="6532223" y="3136608"/>
                </a:lnTo>
                <a:lnTo>
                  <a:pt x="6531724" y="3136641"/>
                </a:lnTo>
                <a:cubicBezTo>
                  <a:pt x="6531158" y="3132839"/>
                  <a:pt x="6531131" y="3129023"/>
                  <a:pt x="6531131" y="3125201"/>
                </a:cubicBezTo>
                <a:cubicBezTo>
                  <a:pt x="6531131" y="3119519"/>
                  <a:pt x="6531190" y="3113850"/>
                  <a:pt x="6532502" y="3108220"/>
                </a:cubicBezTo>
                <a:cubicBezTo>
                  <a:pt x="6532460" y="3076892"/>
                  <a:pt x="6534909" y="3046007"/>
                  <a:pt x="6539966" y="3015763"/>
                </a:cubicBezTo>
                <a:lnTo>
                  <a:pt x="6540506" y="3009073"/>
                </a:lnTo>
                <a:cubicBezTo>
                  <a:pt x="6540675" y="3009068"/>
                  <a:pt x="6540844" y="3009063"/>
                  <a:pt x="6541012" y="3009010"/>
                </a:cubicBezTo>
                <a:cubicBezTo>
                  <a:pt x="6591288" y="2656144"/>
                  <a:pt x="6872327" y="2375367"/>
                  <a:pt x="7231178" y="2315969"/>
                </a:cubicBezTo>
                <a:lnTo>
                  <a:pt x="7231295" y="2314821"/>
                </a:lnTo>
                <a:cubicBezTo>
                  <a:pt x="7236603" y="2313811"/>
                  <a:pt x="7241931" y="2312863"/>
                  <a:pt x="7247507" y="2313282"/>
                </a:cubicBezTo>
                <a:cubicBezTo>
                  <a:pt x="7278691" y="2307725"/>
                  <a:pt x="7310583" y="2304744"/>
                  <a:pt x="7342969" y="2304217"/>
                </a:cubicBezTo>
                <a:close/>
                <a:moveTo>
                  <a:pt x="5690656" y="2302594"/>
                </a:moveTo>
                <a:lnTo>
                  <a:pt x="5707743" y="2304217"/>
                </a:lnTo>
                <a:cubicBezTo>
                  <a:pt x="5740129" y="2304744"/>
                  <a:pt x="5772021" y="2307725"/>
                  <a:pt x="5803205" y="2313282"/>
                </a:cubicBezTo>
                <a:cubicBezTo>
                  <a:pt x="5808781" y="2312863"/>
                  <a:pt x="5814109" y="2313811"/>
                  <a:pt x="5819417" y="2314821"/>
                </a:cubicBezTo>
                <a:lnTo>
                  <a:pt x="5819534" y="2315969"/>
                </a:lnTo>
                <a:cubicBezTo>
                  <a:pt x="6178385" y="2375367"/>
                  <a:pt x="6459424" y="2656144"/>
                  <a:pt x="6509700" y="3009010"/>
                </a:cubicBezTo>
                <a:cubicBezTo>
                  <a:pt x="6509868" y="3009063"/>
                  <a:pt x="6510037" y="3009068"/>
                  <a:pt x="6510206" y="3009073"/>
                </a:cubicBezTo>
                <a:lnTo>
                  <a:pt x="6510746" y="3015763"/>
                </a:lnTo>
                <a:cubicBezTo>
                  <a:pt x="6515803" y="3046007"/>
                  <a:pt x="6518252" y="3076892"/>
                  <a:pt x="6518210" y="3108220"/>
                </a:cubicBezTo>
                <a:cubicBezTo>
                  <a:pt x="6519522" y="3113850"/>
                  <a:pt x="6519581" y="3119519"/>
                  <a:pt x="6519581" y="3125201"/>
                </a:cubicBezTo>
                <a:cubicBezTo>
                  <a:pt x="6519581" y="3129023"/>
                  <a:pt x="6519554" y="3132839"/>
                  <a:pt x="6518988" y="3136641"/>
                </a:cubicBezTo>
                <a:lnTo>
                  <a:pt x="6518489" y="3136608"/>
                </a:lnTo>
                <a:lnTo>
                  <a:pt x="6518463" y="3137103"/>
                </a:lnTo>
                <a:lnTo>
                  <a:pt x="6501344" y="3135477"/>
                </a:lnTo>
                <a:cubicBezTo>
                  <a:pt x="6468970" y="3134950"/>
                  <a:pt x="6437090" y="3131969"/>
                  <a:pt x="6405918" y="3126415"/>
                </a:cubicBezTo>
                <a:cubicBezTo>
                  <a:pt x="6400341" y="3126834"/>
                  <a:pt x="6395012" y="3125886"/>
                  <a:pt x="6389701" y="3124875"/>
                </a:cubicBezTo>
                <a:lnTo>
                  <a:pt x="6389585" y="3123727"/>
                </a:lnTo>
                <a:cubicBezTo>
                  <a:pt x="6030734" y="3064328"/>
                  <a:pt x="5749695" y="2783551"/>
                  <a:pt x="5699419" y="2430686"/>
                </a:cubicBezTo>
                <a:cubicBezTo>
                  <a:pt x="5699252" y="2430633"/>
                  <a:pt x="5699083" y="2430628"/>
                  <a:pt x="5698914" y="2430623"/>
                </a:cubicBezTo>
                <a:lnTo>
                  <a:pt x="5698375" y="2423947"/>
                </a:lnTo>
                <a:cubicBezTo>
                  <a:pt x="5693317" y="2393697"/>
                  <a:pt x="5690866" y="2362806"/>
                  <a:pt x="5690908" y="2331471"/>
                </a:cubicBezTo>
                <a:cubicBezTo>
                  <a:pt x="5689596" y="2325843"/>
                  <a:pt x="5689538" y="2320176"/>
                  <a:pt x="5689538" y="2314495"/>
                </a:cubicBezTo>
                <a:lnTo>
                  <a:pt x="5690132" y="2303055"/>
                </a:lnTo>
                <a:lnTo>
                  <a:pt x="5690630" y="2303088"/>
                </a:lnTo>
                <a:close/>
                <a:moveTo>
                  <a:pt x="5667905" y="2302594"/>
                </a:moveTo>
                <a:lnTo>
                  <a:pt x="5667931" y="2303088"/>
                </a:lnTo>
                <a:lnTo>
                  <a:pt x="5668429" y="2303055"/>
                </a:lnTo>
                <a:lnTo>
                  <a:pt x="5669023" y="2314495"/>
                </a:lnTo>
                <a:cubicBezTo>
                  <a:pt x="5669023" y="2320176"/>
                  <a:pt x="5668964" y="2325843"/>
                  <a:pt x="5667652" y="2331471"/>
                </a:cubicBezTo>
                <a:cubicBezTo>
                  <a:pt x="5667694" y="2362806"/>
                  <a:pt x="5665244" y="2393697"/>
                  <a:pt x="5660185" y="2423947"/>
                </a:cubicBezTo>
                <a:lnTo>
                  <a:pt x="5659647" y="2430623"/>
                </a:lnTo>
                <a:cubicBezTo>
                  <a:pt x="5659477" y="2430628"/>
                  <a:pt x="5659309" y="2430633"/>
                  <a:pt x="5659141" y="2430686"/>
                </a:cubicBezTo>
                <a:cubicBezTo>
                  <a:pt x="5608866" y="2783551"/>
                  <a:pt x="5327827" y="3064328"/>
                  <a:pt x="4968975" y="3123727"/>
                </a:cubicBezTo>
                <a:lnTo>
                  <a:pt x="4968859" y="3124875"/>
                </a:lnTo>
                <a:cubicBezTo>
                  <a:pt x="4963549" y="3125886"/>
                  <a:pt x="4958220" y="3126834"/>
                  <a:pt x="4952643" y="3126415"/>
                </a:cubicBezTo>
                <a:cubicBezTo>
                  <a:pt x="4921471" y="3131969"/>
                  <a:pt x="4889590" y="3134950"/>
                  <a:pt x="4857216" y="3135477"/>
                </a:cubicBezTo>
                <a:lnTo>
                  <a:pt x="4840098" y="3137103"/>
                </a:lnTo>
                <a:lnTo>
                  <a:pt x="4840072" y="3136608"/>
                </a:lnTo>
                <a:lnTo>
                  <a:pt x="4839573" y="3136641"/>
                </a:lnTo>
                <a:cubicBezTo>
                  <a:pt x="4839007" y="3132839"/>
                  <a:pt x="4838980" y="3129023"/>
                  <a:pt x="4838980" y="3125201"/>
                </a:cubicBezTo>
                <a:cubicBezTo>
                  <a:pt x="4838980" y="3119519"/>
                  <a:pt x="4839038" y="3113850"/>
                  <a:pt x="4840350" y="3108220"/>
                </a:cubicBezTo>
                <a:cubicBezTo>
                  <a:pt x="4840308" y="3076892"/>
                  <a:pt x="4842758" y="3046007"/>
                  <a:pt x="4847814" y="3015763"/>
                </a:cubicBezTo>
                <a:lnTo>
                  <a:pt x="4848355" y="3009073"/>
                </a:lnTo>
                <a:cubicBezTo>
                  <a:pt x="4848523" y="3009068"/>
                  <a:pt x="4848693" y="3009063"/>
                  <a:pt x="4848860" y="3009010"/>
                </a:cubicBezTo>
                <a:cubicBezTo>
                  <a:pt x="4899137" y="2656144"/>
                  <a:pt x="5180176" y="2375367"/>
                  <a:pt x="5539026" y="2315969"/>
                </a:cubicBezTo>
                <a:lnTo>
                  <a:pt x="5539143" y="2314821"/>
                </a:lnTo>
                <a:cubicBezTo>
                  <a:pt x="5544452" y="2313811"/>
                  <a:pt x="5549780" y="2312863"/>
                  <a:pt x="5555356" y="2313282"/>
                </a:cubicBezTo>
                <a:cubicBezTo>
                  <a:pt x="5586539" y="2307725"/>
                  <a:pt x="5618432" y="2304744"/>
                  <a:pt x="5650817" y="2304217"/>
                </a:cubicBezTo>
                <a:close/>
                <a:moveTo>
                  <a:pt x="3998505" y="2302594"/>
                </a:moveTo>
                <a:lnTo>
                  <a:pt x="4015592" y="2304217"/>
                </a:lnTo>
                <a:cubicBezTo>
                  <a:pt x="4047978" y="2304744"/>
                  <a:pt x="4079870" y="2307725"/>
                  <a:pt x="4111054" y="2313282"/>
                </a:cubicBezTo>
                <a:cubicBezTo>
                  <a:pt x="4116630" y="2312863"/>
                  <a:pt x="4121958" y="2313811"/>
                  <a:pt x="4127266" y="2314821"/>
                </a:cubicBezTo>
                <a:lnTo>
                  <a:pt x="4127384" y="2315969"/>
                </a:lnTo>
                <a:cubicBezTo>
                  <a:pt x="4486234" y="2375367"/>
                  <a:pt x="4767273" y="2656144"/>
                  <a:pt x="4817549" y="3009010"/>
                </a:cubicBezTo>
                <a:cubicBezTo>
                  <a:pt x="4817717" y="3009063"/>
                  <a:pt x="4817886" y="3009068"/>
                  <a:pt x="4818055" y="3009073"/>
                </a:cubicBezTo>
                <a:lnTo>
                  <a:pt x="4818595" y="3015763"/>
                </a:lnTo>
                <a:cubicBezTo>
                  <a:pt x="4823652" y="3046007"/>
                  <a:pt x="4826101" y="3076892"/>
                  <a:pt x="4826059" y="3108220"/>
                </a:cubicBezTo>
                <a:cubicBezTo>
                  <a:pt x="4827371" y="3113850"/>
                  <a:pt x="4827430" y="3119519"/>
                  <a:pt x="4827430" y="3125201"/>
                </a:cubicBezTo>
                <a:cubicBezTo>
                  <a:pt x="4827430" y="3129023"/>
                  <a:pt x="4827403" y="3132839"/>
                  <a:pt x="4826837" y="3136641"/>
                </a:cubicBezTo>
                <a:lnTo>
                  <a:pt x="4826338" y="3136608"/>
                </a:lnTo>
                <a:lnTo>
                  <a:pt x="4826312" y="3137103"/>
                </a:lnTo>
                <a:lnTo>
                  <a:pt x="4809193" y="3135477"/>
                </a:lnTo>
                <a:cubicBezTo>
                  <a:pt x="4776819" y="3134950"/>
                  <a:pt x="4744939" y="3131969"/>
                  <a:pt x="4713767" y="3126415"/>
                </a:cubicBezTo>
                <a:cubicBezTo>
                  <a:pt x="4708190" y="3126834"/>
                  <a:pt x="4702861" y="3125886"/>
                  <a:pt x="4697550" y="3124875"/>
                </a:cubicBezTo>
                <a:lnTo>
                  <a:pt x="4697434" y="3123727"/>
                </a:lnTo>
                <a:cubicBezTo>
                  <a:pt x="4338583" y="3064328"/>
                  <a:pt x="4057544" y="2783551"/>
                  <a:pt x="4007268" y="2430686"/>
                </a:cubicBezTo>
                <a:cubicBezTo>
                  <a:pt x="4007101" y="2430633"/>
                  <a:pt x="4006932" y="2430628"/>
                  <a:pt x="4006763" y="2430623"/>
                </a:cubicBezTo>
                <a:lnTo>
                  <a:pt x="4006225" y="2423947"/>
                </a:lnTo>
                <a:cubicBezTo>
                  <a:pt x="4001166" y="2393697"/>
                  <a:pt x="3998715" y="2362806"/>
                  <a:pt x="3998757" y="2331471"/>
                </a:cubicBezTo>
                <a:cubicBezTo>
                  <a:pt x="3997445" y="2325843"/>
                  <a:pt x="3997387" y="2320176"/>
                  <a:pt x="3997387" y="2314495"/>
                </a:cubicBezTo>
                <a:lnTo>
                  <a:pt x="3997981" y="2303055"/>
                </a:lnTo>
                <a:lnTo>
                  <a:pt x="3998479" y="2303088"/>
                </a:lnTo>
                <a:close/>
                <a:moveTo>
                  <a:pt x="3975754" y="2302594"/>
                </a:moveTo>
                <a:lnTo>
                  <a:pt x="3975780" y="2303088"/>
                </a:lnTo>
                <a:lnTo>
                  <a:pt x="3976278" y="2303055"/>
                </a:lnTo>
                <a:lnTo>
                  <a:pt x="3976872" y="2314495"/>
                </a:lnTo>
                <a:cubicBezTo>
                  <a:pt x="3976872" y="2320176"/>
                  <a:pt x="3976813" y="2325843"/>
                  <a:pt x="3975501" y="2331471"/>
                </a:cubicBezTo>
                <a:cubicBezTo>
                  <a:pt x="3975543" y="2362806"/>
                  <a:pt x="3973093" y="2393697"/>
                  <a:pt x="3968034" y="2423947"/>
                </a:cubicBezTo>
                <a:lnTo>
                  <a:pt x="3967496" y="2430623"/>
                </a:lnTo>
                <a:cubicBezTo>
                  <a:pt x="3967326" y="2430628"/>
                  <a:pt x="3967158" y="2430633"/>
                  <a:pt x="3966990" y="2430686"/>
                </a:cubicBezTo>
                <a:cubicBezTo>
                  <a:pt x="3916715" y="2783551"/>
                  <a:pt x="3635676" y="3064328"/>
                  <a:pt x="3276825" y="3123727"/>
                </a:cubicBezTo>
                <a:lnTo>
                  <a:pt x="3276708" y="3124875"/>
                </a:lnTo>
                <a:cubicBezTo>
                  <a:pt x="3271398" y="3125886"/>
                  <a:pt x="3266069" y="3126834"/>
                  <a:pt x="3260492" y="3126415"/>
                </a:cubicBezTo>
                <a:cubicBezTo>
                  <a:pt x="3229320" y="3131969"/>
                  <a:pt x="3197440" y="3134950"/>
                  <a:pt x="3165065" y="3135477"/>
                </a:cubicBezTo>
                <a:lnTo>
                  <a:pt x="3147947" y="3137103"/>
                </a:lnTo>
                <a:lnTo>
                  <a:pt x="3147921" y="3136608"/>
                </a:lnTo>
                <a:lnTo>
                  <a:pt x="3147422" y="3136641"/>
                </a:lnTo>
                <a:cubicBezTo>
                  <a:pt x="3146856" y="3132839"/>
                  <a:pt x="3146829" y="3129023"/>
                  <a:pt x="3146829" y="3125201"/>
                </a:cubicBezTo>
                <a:cubicBezTo>
                  <a:pt x="3146829" y="3119519"/>
                  <a:pt x="3146887" y="3113850"/>
                  <a:pt x="3148199" y="3108220"/>
                </a:cubicBezTo>
                <a:cubicBezTo>
                  <a:pt x="3148157" y="3076892"/>
                  <a:pt x="3150607" y="3046007"/>
                  <a:pt x="3155663" y="3015763"/>
                </a:cubicBezTo>
                <a:lnTo>
                  <a:pt x="3156204" y="3009073"/>
                </a:lnTo>
                <a:cubicBezTo>
                  <a:pt x="3156372" y="3009068"/>
                  <a:pt x="3156542" y="3009063"/>
                  <a:pt x="3156709" y="3009010"/>
                </a:cubicBezTo>
                <a:cubicBezTo>
                  <a:pt x="3206986" y="2656144"/>
                  <a:pt x="3488025" y="2375367"/>
                  <a:pt x="3846875" y="2315969"/>
                </a:cubicBezTo>
                <a:lnTo>
                  <a:pt x="3846992" y="2314821"/>
                </a:lnTo>
                <a:cubicBezTo>
                  <a:pt x="3852301" y="2313811"/>
                  <a:pt x="3857629" y="2312863"/>
                  <a:pt x="3863205" y="2313282"/>
                </a:cubicBezTo>
                <a:cubicBezTo>
                  <a:pt x="3894388" y="2307725"/>
                  <a:pt x="3926281" y="2304744"/>
                  <a:pt x="3958666" y="2304217"/>
                </a:cubicBezTo>
                <a:close/>
                <a:moveTo>
                  <a:pt x="2306354" y="2302594"/>
                </a:moveTo>
                <a:lnTo>
                  <a:pt x="2323441" y="2304217"/>
                </a:lnTo>
                <a:cubicBezTo>
                  <a:pt x="2355827" y="2304744"/>
                  <a:pt x="2387719" y="2307725"/>
                  <a:pt x="2418903" y="2313282"/>
                </a:cubicBezTo>
                <a:cubicBezTo>
                  <a:pt x="2424479" y="2312863"/>
                  <a:pt x="2429807" y="2313811"/>
                  <a:pt x="2435115" y="2314821"/>
                </a:cubicBezTo>
                <a:lnTo>
                  <a:pt x="2435233" y="2315969"/>
                </a:lnTo>
                <a:cubicBezTo>
                  <a:pt x="2794083" y="2375367"/>
                  <a:pt x="3075122" y="2656144"/>
                  <a:pt x="3125398" y="3009010"/>
                </a:cubicBezTo>
                <a:cubicBezTo>
                  <a:pt x="3125566" y="3009063"/>
                  <a:pt x="3125735" y="3009068"/>
                  <a:pt x="3125904" y="3009073"/>
                </a:cubicBezTo>
                <a:lnTo>
                  <a:pt x="3126444" y="3015763"/>
                </a:lnTo>
                <a:cubicBezTo>
                  <a:pt x="3131501" y="3046007"/>
                  <a:pt x="3133950" y="3076892"/>
                  <a:pt x="3133908" y="3108220"/>
                </a:cubicBezTo>
                <a:cubicBezTo>
                  <a:pt x="3135220" y="3113850"/>
                  <a:pt x="3135279" y="3119519"/>
                  <a:pt x="3135279" y="3125201"/>
                </a:cubicBezTo>
                <a:cubicBezTo>
                  <a:pt x="3135279" y="3129023"/>
                  <a:pt x="3135252" y="3132839"/>
                  <a:pt x="3134686" y="3136641"/>
                </a:cubicBezTo>
                <a:lnTo>
                  <a:pt x="3134187" y="3136608"/>
                </a:lnTo>
                <a:lnTo>
                  <a:pt x="3134161" y="3137103"/>
                </a:lnTo>
                <a:lnTo>
                  <a:pt x="3117042" y="3135477"/>
                </a:lnTo>
                <a:cubicBezTo>
                  <a:pt x="3084668" y="3134950"/>
                  <a:pt x="3052788" y="3131969"/>
                  <a:pt x="3021616" y="3126415"/>
                </a:cubicBezTo>
                <a:cubicBezTo>
                  <a:pt x="3016039" y="3126834"/>
                  <a:pt x="3010710" y="3125886"/>
                  <a:pt x="3005399" y="3124875"/>
                </a:cubicBezTo>
                <a:lnTo>
                  <a:pt x="3005283" y="3123727"/>
                </a:lnTo>
                <a:cubicBezTo>
                  <a:pt x="2646432" y="3064328"/>
                  <a:pt x="2365393" y="2783551"/>
                  <a:pt x="2315117" y="2430686"/>
                </a:cubicBezTo>
                <a:cubicBezTo>
                  <a:pt x="2314950" y="2430633"/>
                  <a:pt x="2314781" y="2430628"/>
                  <a:pt x="2314612" y="2430623"/>
                </a:cubicBezTo>
                <a:lnTo>
                  <a:pt x="2314074" y="2423947"/>
                </a:lnTo>
                <a:cubicBezTo>
                  <a:pt x="2309015" y="2393697"/>
                  <a:pt x="2306564" y="2362806"/>
                  <a:pt x="2306606" y="2331471"/>
                </a:cubicBezTo>
                <a:cubicBezTo>
                  <a:pt x="2305294" y="2325843"/>
                  <a:pt x="2305236" y="2320176"/>
                  <a:pt x="2305236" y="2314495"/>
                </a:cubicBezTo>
                <a:lnTo>
                  <a:pt x="2305830" y="2303055"/>
                </a:lnTo>
                <a:lnTo>
                  <a:pt x="2306328" y="2303088"/>
                </a:lnTo>
                <a:close/>
                <a:moveTo>
                  <a:pt x="2283603" y="2302594"/>
                </a:moveTo>
                <a:lnTo>
                  <a:pt x="2283629" y="2303088"/>
                </a:lnTo>
                <a:lnTo>
                  <a:pt x="2284127" y="2303055"/>
                </a:lnTo>
                <a:lnTo>
                  <a:pt x="2284721" y="2314495"/>
                </a:lnTo>
                <a:cubicBezTo>
                  <a:pt x="2284721" y="2320176"/>
                  <a:pt x="2284662" y="2325843"/>
                  <a:pt x="2283350" y="2331471"/>
                </a:cubicBezTo>
                <a:cubicBezTo>
                  <a:pt x="2283392" y="2362806"/>
                  <a:pt x="2280942" y="2393697"/>
                  <a:pt x="2275883" y="2423947"/>
                </a:cubicBezTo>
                <a:lnTo>
                  <a:pt x="2275345" y="2430623"/>
                </a:lnTo>
                <a:cubicBezTo>
                  <a:pt x="2275175" y="2430628"/>
                  <a:pt x="2275007" y="2430633"/>
                  <a:pt x="2274839" y="2430686"/>
                </a:cubicBezTo>
                <a:cubicBezTo>
                  <a:pt x="2224564" y="2783551"/>
                  <a:pt x="1943525" y="3064328"/>
                  <a:pt x="1584673" y="3123727"/>
                </a:cubicBezTo>
                <a:lnTo>
                  <a:pt x="1584557" y="3124875"/>
                </a:lnTo>
                <a:cubicBezTo>
                  <a:pt x="1579247" y="3125886"/>
                  <a:pt x="1573918" y="3126834"/>
                  <a:pt x="1568341" y="3126415"/>
                </a:cubicBezTo>
                <a:cubicBezTo>
                  <a:pt x="1537169" y="3131969"/>
                  <a:pt x="1505289" y="3134950"/>
                  <a:pt x="1472914" y="3135477"/>
                </a:cubicBezTo>
                <a:lnTo>
                  <a:pt x="1455796" y="3137103"/>
                </a:lnTo>
                <a:lnTo>
                  <a:pt x="1455770" y="3136608"/>
                </a:lnTo>
                <a:lnTo>
                  <a:pt x="1455271" y="3136641"/>
                </a:lnTo>
                <a:cubicBezTo>
                  <a:pt x="1454705" y="3132839"/>
                  <a:pt x="1454678" y="3129023"/>
                  <a:pt x="1454678" y="3125201"/>
                </a:cubicBezTo>
                <a:cubicBezTo>
                  <a:pt x="1454678" y="3119519"/>
                  <a:pt x="1454736" y="3113850"/>
                  <a:pt x="1456048" y="3108220"/>
                </a:cubicBezTo>
                <a:cubicBezTo>
                  <a:pt x="1456006" y="3076892"/>
                  <a:pt x="1458456" y="3046007"/>
                  <a:pt x="1463513" y="3015763"/>
                </a:cubicBezTo>
                <a:lnTo>
                  <a:pt x="1464053" y="3009073"/>
                </a:lnTo>
                <a:cubicBezTo>
                  <a:pt x="1464221" y="3009068"/>
                  <a:pt x="1464391" y="3009063"/>
                  <a:pt x="1464558" y="3009010"/>
                </a:cubicBezTo>
                <a:cubicBezTo>
                  <a:pt x="1514835" y="2656144"/>
                  <a:pt x="1795874" y="2375367"/>
                  <a:pt x="2154724" y="2315969"/>
                </a:cubicBezTo>
                <a:lnTo>
                  <a:pt x="2154841" y="2314821"/>
                </a:lnTo>
                <a:cubicBezTo>
                  <a:pt x="2160150" y="2313811"/>
                  <a:pt x="2165478" y="2312863"/>
                  <a:pt x="2171054" y="2313282"/>
                </a:cubicBezTo>
                <a:cubicBezTo>
                  <a:pt x="2202237" y="2307725"/>
                  <a:pt x="2234130" y="2304744"/>
                  <a:pt x="2266515" y="2304217"/>
                </a:cubicBezTo>
                <a:close/>
                <a:moveTo>
                  <a:pt x="614203" y="2302594"/>
                </a:moveTo>
                <a:lnTo>
                  <a:pt x="631290" y="2304217"/>
                </a:lnTo>
                <a:cubicBezTo>
                  <a:pt x="663676" y="2304744"/>
                  <a:pt x="695568" y="2307725"/>
                  <a:pt x="726752" y="2313282"/>
                </a:cubicBezTo>
                <a:cubicBezTo>
                  <a:pt x="732328" y="2312863"/>
                  <a:pt x="737656" y="2313811"/>
                  <a:pt x="742964" y="2314821"/>
                </a:cubicBezTo>
                <a:lnTo>
                  <a:pt x="743081" y="2315969"/>
                </a:lnTo>
                <a:cubicBezTo>
                  <a:pt x="1101932" y="2375367"/>
                  <a:pt x="1382971" y="2656144"/>
                  <a:pt x="1433247" y="3009010"/>
                </a:cubicBezTo>
                <a:cubicBezTo>
                  <a:pt x="1433415" y="3009063"/>
                  <a:pt x="1433584" y="3009068"/>
                  <a:pt x="1433753" y="3009073"/>
                </a:cubicBezTo>
                <a:lnTo>
                  <a:pt x="1434293" y="3015763"/>
                </a:lnTo>
                <a:cubicBezTo>
                  <a:pt x="1439350" y="3046007"/>
                  <a:pt x="1441799" y="3076892"/>
                  <a:pt x="1441757" y="3108220"/>
                </a:cubicBezTo>
                <a:cubicBezTo>
                  <a:pt x="1443069" y="3113850"/>
                  <a:pt x="1443128" y="3119519"/>
                  <a:pt x="1443128" y="3125201"/>
                </a:cubicBezTo>
                <a:cubicBezTo>
                  <a:pt x="1443128" y="3129023"/>
                  <a:pt x="1443101" y="3132839"/>
                  <a:pt x="1442535" y="3136641"/>
                </a:cubicBezTo>
                <a:lnTo>
                  <a:pt x="1442036" y="3136608"/>
                </a:lnTo>
                <a:lnTo>
                  <a:pt x="1442010" y="3137103"/>
                </a:lnTo>
                <a:lnTo>
                  <a:pt x="1424891" y="3135477"/>
                </a:lnTo>
                <a:cubicBezTo>
                  <a:pt x="1392517" y="3134950"/>
                  <a:pt x="1360637" y="3131969"/>
                  <a:pt x="1329465" y="3126415"/>
                </a:cubicBezTo>
                <a:cubicBezTo>
                  <a:pt x="1323888" y="3126834"/>
                  <a:pt x="1318559" y="3125886"/>
                  <a:pt x="1313248" y="3124875"/>
                </a:cubicBezTo>
                <a:lnTo>
                  <a:pt x="1313132" y="3123727"/>
                </a:lnTo>
                <a:cubicBezTo>
                  <a:pt x="954281" y="3064328"/>
                  <a:pt x="673242" y="2783551"/>
                  <a:pt x="622966" y="2430686"/>
                </a:cubicBezTo>
                <a:cubicBezTo>
                  <a:pt x="622799" y="2430633"/>
                  <a:pt x="622630" y="2430628"/>
                  <a:pt x="622461" y="2430623"/>
                </a:cubicBezTo>
                <a:lnTo>
                  <a:pt x="621923" y="2423947"/>
                </a:lnTo>
                <a:cubicBezTo>
                  <a:pt x="616864" y="2393697"/>
                  <a:pt x="614413" y="2362806"/>
                  <a:pt x="614455" y="2331471"/>
                </a:cubicBezTo>
                <a:cubicBezTo>
                  <a:pt x="613143" y="2325843"/>
                  <a:pt x="613085" y="2320176"/>
                  <a:pt x="613085" y="2314495"/>
                </a:cubicBezTo>
                <a:lnTo>
                  <a:pt x="613679" y="2303055"/>
                </a:lnTo>
                <a:lnTo>
                  <a:pt x="614177" y="2303088"/>
                </a:lnTo>
                <a:close/>
                <a:moveTo>
                  <a:pt x="591452" y="2302594"/>
                </a:moveTo>
                <a:lnTo>
                  <a:pt x="591478" y="2303088"/>
                </a:lnTo>
                <a:lnTo>
                  <a:pt x="591976" y="2303055"/>
                </a:lnTo>
                <a:lnTo>
                  <a:pt x="592570" y="2314495"/>
                </a:lnTo>
                <a:cubicBezTo>
                  <a:pt x="592570" y="2320176"/>
                  <a:pt x="592511" y="2325843"/>
                  <a:pt x="591199" y="2331471"/>
                </a:cubicBezTo>
                <a:cubicBezTo>
                  <a:pt x="591242" y="2362806"/>
                  <a:pt x="588791" y="2393697"/>
                  <a:pt x="583732" y="2423947"/>
                </a:cubicBezTo>
                <a:lnTo>
                  <a:pt x="583194" y="2430623"/>
                </a:lnTo>
                <a:cubicBezTo>
                  <a:pt x="583024" y="2430628"/>
                  <a:pt x="582856" y="2430633"/>
                  <a:pt x="582689" y="2430686"/>
                </a:cubicBezTo>
                <a:cubicBezTo>
                  <a:pt x="537576" y="2747315"/>
                  <a:pt x="306662" y="3005901"/>
                  <a:pt x="0" y="3097101"/>
                </a:cubicBezTo>
                <a:lnTo>
                  <a:pt x="0" y="2964763"/>
                </a:lnTo>
                <a:cubicBezTo>
                  <a:pt x="229298" y="2881926"/>
                  <a:pt x="402181" y="2686530"/>
                  <a:pt x="449203" y="2447425"/>
                </a:cubicBezTo>
                <a:cubicBezTo>
                  <a:pt x="258971" y="2488309"/>
                  <a:pt x="97576" y="2603574"/>
                  <a:pt x="0" y="2761314"/>
                </a:cubicBezTo>
                <a:lnTo>
                  <a:pt x="0" y="2554520"/>
                </a:lnTo>
                <a:cubicBezTo>
                  <a:pt x="121484" y="2431613"/>
                  <a:pt x="282199" y="2345825"/>
                  <a:pt x="462573" y="2315969"/>
                </a:cubicBezTo>
                <a:lnTo>
                  <a:pt x="462690" y="2314821"/>
                </a:lnTo>
                <a:cubicBezTo>
                  <a:pt x="467999" y="2313811"/>
                  <a:pt x="473327" y="2312863"/>
                  <a:pt x="478903" y="2313282"/>
                </a:cubicBezTo>
                <a:cubicBezTo>
                  <a:pt x="510086" y="2307725"/>
                  <a:pt x="541979" y="2304744"/>
                  <a:pt x="574365" y="2304217"/>
                </a:cubicBezTo>
                <a:close/>
                <a:moveTo>
                  <a:pt x="11452667" y="1608087"/>
                </a:moveTo>
                <a:cubicBezTo>
                  <a:pt x="11177477" y="1666766"/>
                  <a:pt x="10962633" y="1879876"/>
                  <a:pt x="10909358" y="2148655"/>
                </a:cubicBezTo>
                <a:cubicBezTo>
                  <a:pt x="11184548" y="2089976"/>
                  <a:pt x="11399391" y="1876866"/>
                  <a:pt x="11452667" y="1608087"/>
                </a:cubicBezTo>
                <a:close/>
                <a:moveTo>
                  <a:pt x="10058800" y="1608087"/>
                </a:moveTo>
                <a:cubicBezTo>
                  <a:pt x="10112076" y="1876866"/>
                  <a:pt x="10326919" y="2089976"/>
                  <a:pt x="10602109" y="2148655"/>
                </a:cubicBezTo>
                <a:cubicBezTo>
                  <a:pt x="10548834" y="1879876"/>
                  <a:pt x="10333990" y="1666766"/>
                  <a:pt x="10058800" y="1608087"/>
                </a:cubicBezTo>
                <a:close/>
                <a:moveTo>
                  <a:pt x="9760514" y="1608087"/>
                </a:moveTo>
                <a:cubicBezTo>
                  <a:pt x="9485324" y="1666766"/>
                  <a:pt x="9270480" y="1879876"/>
                  <a:pt x="9217205" y="2148655"/>
                </a:cubicBezTo>
                <a:cubicBezTo>
                  <a:pt x="9492395" y="2089976"/>
                  <a:pt x="9707238" y="1876866"/>
                  <a:pt x="9760514" y="1608087"/>
                </a:cubicBezTo>
                <a:close/>
                <a:moveTo>
                  <a:pt x="8366649" y="1608087"/>
                </a:moveTo>
                <a:cubicBezTo>
                  <a:pt x="8419925" y="1876866"/>
                  <a:pt x="8634768" y="2089976"/>
                  <a:pt x="8909958" y="2148655"/>
                </a:cubicBezTo>
                <a:cubicBezTo>
                  <a:pt x="8856683" y="1879876"/>
                  <a:pt x="8641839" y="1666766"/>
                  <a:pt x="8366649" y="1608087"/>
                </a:cubicBezTo>
                <a:close/>
                <a:moveTo>
                  <a:pt x="8068363" y="1608087"/>
                </a:moveTo>
                <a:cubicBezTo>
                  <a:pt x="7793173" y="1666766"/>
                  <a:pt x="7578329" y="1879876"/>
                  <a:pt x="7525054" y="2148655"/>
                </a:cubicBezTo>
                <a:cubicBezTo>
                  <a:pt x="7800244" y="2089976"/>
                  <a:pt x="8015087" y="1876866"/>
                  <a:pt x="8068363" y="1608087"/>
                </a:cubicBezTo>
                <a:close/>
                <a:moveTo>
                  <a:pt x="6674498" y="1608087"/>
                </a:moveTo>
                <a:cubicBezTo>
                  <a:pt x="6727774" y="1876866"/>
                  <a:pt x="6942617" y="2089976"/>
                  <a:pt x="7217807" y="2148655"/>
                </a:cubicBezTo>
                <a:cubicBezTo>
                  <a:pt x="7164532" y="1879876"/>
                  <a:pt x="6949688" y="1666766"/>
                  <a:pt x="6674498" y="1608087"/>
                </a:cubicBezTo>
                <a:close/>
                <a:moveTo>
                  <a:pt x="6376212" y="1608087"/>
                </a:moveTo>
                <a:cubicBezTo>
                  <a:pt x="6101022" y="1666766"/>
                  <a:pt x="5886178" y="1879876"/>
                  <a:pt x="5832903" y="2148655"/>
                </a:cubicBezTo>
                <a:cubicBezTo>
                  <a:pt x="6108093" y="2089976"/>
                  <a:pt x="6322936" y="1876866"/>
                  <a:pt x="6376212" y="1608087"/>
                </a:cubicBezTo>
                <a:close/>
                <a:moveTo>
                  <a:pt x="4982347" y="1608087"/>
                </a:moveTo>
                <a:cubicBezTo>
                  <a:pt x="5035623" y="1876866"/>
                  <a:pt x="5250466" y="2089976"/>
                  <a:pt x="5525656" y="2148655"/>
                </a:cubicBezTo>
                <a:cubicBezTo>
                  <a:pt x="5472381" y="1879876"/>
                  <a:pt x="5257537" y="1666766"/>
                  <a:pt x="4982347" y="1608087"/>
                </a:cubicBezTo>
                <a:close/>
                <a:moveTo>
                  <a:pt x="4684061" y="1608087"/>
                </a:moveTo>
                <a:cubicBezTo>
                  <a:pt x="4408871" y="1666766"/>
                  <a:pt x="4194027" y="1879876"/>
                  <a:pt x="4140752" y="2148655"/>
                </a:cubicBezTo>
                <a:cubicBezTo>
                  <a:pt x="4415942" y="2089976"/>
                  <a:pt x="4630785" y="1876866"/>
                  <a:pt x="4684061" y="1608087"/>
                </a:cubicBezTo>
                <a:close/>
                <a:moveTo>
                  <a:pt x="3290196" y="1608087"/>
                </a:moveTo>
                <a:cubicBezTo>
                  <a:pt x="3343472" y="1876866"/>
                  <a:pt x="3558315" y="2089976"/>
                  <a:pt x="3833505" y="2148655"/>
                </a:cubicBezTo>
                <a:cubicBezTo>
                  <a:pt x="3780230" y="1879876"/>
                  <a:pt x="3565386" y="1666766"/>
                  <a:pt x="3290196" y="1608087"/>
                </a:cubicBezTo>
                <a:close/>
                <a:moveTo>
                  <a:pt x="2991910" y="1608087"/>
                </a:moveTo>
                <a:cubicBezTo>
                  <a:pt x="2716720" y="1666766"/>
                  <a:pt x="2501876" y="1879876"/>
                  <a:pt x="2448601" y="2148655"/>
                </a:cubicBezTo>
                <a:cubicBezTo>
                  <a:pt x="2723791" y="2089976"/>
                  <a:pt x="2938634" y="1876866"/>
                  <a:pt x="2991910" y="1608087"/>
                </a:cubicBezTo>
                <a:close/>
                <a:moveTo>
                  <a:pt x="1598045" y="1608087"/>
                </a:moveTo>
                <a:cubicBezTo>
                  <a:pt x="1651321" y="1876866"/>
                  <a:pt x="1866164" y="2089976"/>
                  <a:pt x="2141354" y="2148655"/>
                </a:cubicBezTo>
                <a:cubicBezTo>
                  <a:pt x="2088079" y="1879876"/>
                  <a:pt x="1873235" y="1666766"/>
                  <a:pt x="1598045" y="1608087"/>
                </a:cubicBezTo>
                <a:close/>
                <a:moveTo>
                  <a:pt x="1299759" y="1608087"/>
                </a:moveTo>
                <a:cubicBezTo>
                  <a:pt x="1024569" y="1666766"/>
                  <a:pt x="809725" y="1879876"/>
                  <a:pt x="756450" y="2148655"/>
                </a:cubicBezTo>
                <a:cubicBezTo>
                  <a:pt x="1031640" y="2089976"/>
                  <a:pt x="1246483" y="1876866"/>
                  <a:pt x="1299759" y="1608087"/>
                </a:cubicBezTo>
                <a:close/>
                <a:moveTo>
                  <a:pt x="0" y="1504081"/>
                </a:moveTo>
                <a:cubicBezTo>
                  <a:pt x="306658" y="1594561"/>
                  <a:pt x="537576" y="1851117"/>
                  <a:pt x="582690" y="2165262"/>
                </a:cubicBezTo>
                <a:cubicBezTo>
                  <a:pt x="582857" y="2165315"/>
                  <a:pt x="583026" y="2165320"/>
                  <a:pt x="583195" y="2165325"/>
                </a:cubicBezTo>
                <a:lnTo>
                  <a:pt x="583735" y="2171962"/>
                </a:lnTo>
                <a:cubicBezTo>
                  <a:pt x="588792" y="2201969"/>
                  <a:pt x="591242" y="2232611"/>
                  <a:pt x="591199" y="2263693"/>
                </a:cubicBezTo>
                <a:cubicBezTo>
                  <a:pt x="592511" y="2269279"/>
                  <a:pt x="592570" y="2274903"/>
                  <a:pt x="592570" y="2280541"/>
                </a:cubicBezTo>
                <a:cubicBezTo>
                  <a:pt x="592570" y="2284333"/>
                  <a:pt x="592543" y="2288119"/>
                  <a:pt x="591977" y="2291891"/>
                </a:cubicBezTo>
                <a:lnTo>
                  <a:pt x="591478" y="2291858"/>
                </a:lnTo>
                <a:lnTo>
                  <a:pt x="591452" y="2292349"/>
                </a:lnTo>
                <a:lnTo>
                  <a:pt x="574334" y="2290736"/>
                </a:lnTo>
                <a:cubicBezTo>
                  <a:pt x="541959" y="2290213"/>
                  <a:pt x="510079" y="2287255"/>
                  <a:pt x="478907" y="2281745"/>
                </a:cubicBezTo>
                <a:cubicBezTo>
                  <a:pt x="473330" y="2282161"/>
                  <a:pt x="468001" y="2281220"/>
                  <a:pt x="462690" y="2280217"/>
                </a:cubicBezTo>
                <a:lnTo>
                  <a:pt x="462574" y="2279078"/>
                </a:lnTo>
                <a:cubicBezTo>
                  <a:pt x="282200" y="2249456"/>
                  <a:pt x="121485" y="2164343"/>
                  <a:pt x="0" y="2042401"/>
                </a:cubicBezTo>
                <a:lnTo>
                  <a:pt x="0" y="1837231"/>
                </a:lnTo>
                <a:cubicBezTo>
                  <a:pt x="97584" y="1993737"/>
                  <a:pt x="258975" y="2108093"/>
                  <a:pt x="449203" y="2148655"/>
                </a:cubicBezTo>
                <a:cubicBezTo>
                  <a:pt x="402182" y="1911427"/>
                  <a:pt x="229297" y="1717565"/>
                  <a:pt x="0" y="1635380"/>
                </a:cubicBezTo>
                <a:close/>
                <a:moveTo>
                  <a:pt x="11608704" y="1464394"/>
                </a:moveTo>
                <a:lnTo>
                  <a:pt x="11625791" y="1466004"/>
                </a:lnTo>
                <a:cubicBezTo>
                  <a:pt x="11658177" y="1466527"/>
                  <a:pt x="11690070" y="1469485"/>
                  <a:pt x="11721253" y="1474998"/>
                </a:cubicBezTo>
                <a:cubicBezTo>
                  <a:pt x="11726829" y="1474582"/>
                  <a:pt x="11732157" y="1475523"/>
                  <a:pt x="11737466" y="1476525"/>
                </a:cubicBezTo>
                <a:lnTo>
                  <a:pt x="11737583" y="1477664"/>
                </a:lnTo>
                <a:cubicBezTo>
                  <a:pt x="11914088" y="1506650"/>
                  <a:pt x="12071767" y="1588774"/>
                  <a:pt x="12192000" y="1706842"/>
                </a:cubicBezTo>
                <a:lnTo>
                  <a:pt x="12192000" y="1906833"/>
                </a:lnTo>
                <a:cubicBezTo>
                  <a:pt x="12093732" y="1756811"/>
                  <a:pt x="11935983" y="1647542"/>
                  <a:pt x="11750953" y="1608088"/>
                </a:cubicBezTo>
                <a:cubicBezTo>
                  <a:pt x="11797422" y="1842524"/>
                  <a:pt x="11966808" y="2034608"/>
                  <a:pt x="12192000" y="2118654"/>
                </a:cubicBezTo>
                <a:lnTo>
                  <a:pt x="12192000" y="2250657"/>
                </a:lnTo>
                <a:cubicBezTo>
                  <a:pt x="11889465" y="2157681"/>
                  <a:pt x="11662185" y="1902872"/>
                  <a:pt x="11617468" y="1591480"/>
                </a:cubicBezTo>
                <a:cubicBezTo>
                  <a:pt x="11617300" y="1591427"/>
                  <a:pt x="11617132" y="1591423"/>
                  <a:pt x="11616962" y="1591418"/>
                </a:cubicBezTo>
                <a:lnTo>
                  <a:pt x="11616424" y="1584794"/>
                </a:lnTo>
                <a:cubicBezTo>
                  <a:pt x="11611365" y="1554782"/>
                  <a:pt x="11608914" y="1524133"/>
                  <a:pt x="11608957" y="1493044"/>
                </a:cubicBezTo>
                <a:cubicBezTo>
                  <a:pt x="11607645" y="1487460"/>
                  <a:pt x="11607586" y="1481838"/>
                  <a:pt x="11607586" y="1476202"/>
                </a:cubicBezTo>
                <a:lnTo>
                  <a:pt x="11608180" y="1464851"/>
                </a:lnTo>
                <a:lnTo>
                  <a:pt x="11608678" y="1464884"/>
                </a:lnTo>
                <a:close/>
                <a:moveTo>
                  <a:pt x="11594916" y="1464394"/>
                </a:moveTo>
                <a:lnTo>
                  <a:pt x="11594942" y="1464884"/>
                </a:lnTo>
                <a:lnTo>
                  <a:pt x="11595440" y="1464852"/>
                </a:lnTo>
                <a:lnTo>
                  <a:pt x="11596034" y="1476202"/>
                </a:lnTo>
                <a:cubicBezTo>
                  <a:pt x="11596034" y="1481838"/>
                  <a:pt x="11595975" y="1487460"/>
                  <a:pt x="11594663" y="1493044"/>
                </a:cubicBezTo>
                <a:cubicBezTo>
                  <a:pt x="11594706" y="1524133"/>
                  <a:pt x="11592255" y="1554782"/>
                  <a:pt x="11587196" y="1584794"/>
                </a:cubicBezTo>
                <a:lnTo>
                  <a:pt x="11586658" y="1591418"/>
                </a:lnTo>
                <a:cubicBezTo>
                  <a:pt x="11586488" y="1591423"/>
                  <a:pt x="11586320" y="1591427"/>
                  <a:pt x="11586152" y="1591480"/>
                </a:cubicBezTo>
                <a:cubicBezTo>
                  <a:pt x="11535877" y="1941574"/>
                  <a:pt x="11254838" y="2220146"/>
                  <a:pt x="10895987" y="2279078"/>
                </a:cubicBezTo>
                <a:lnTo>
                  <a:pt x="10895871" y="2280217"/>
                </a:lnTo>
                <a:cubicBezTo>
                  <a:pt x="10890560" y="2281220"/>
                  <a:pt x="10885231" y="2282161"/>
                  <a:pt x="10879654" y="2281745"/>
                </a:cubicBezTo>
                <a:cubicBezTo>
                  <a:pt x="10848482" y="2287255"/>
                  <a:pt x="10816602" y="2290213"/>
                  <a:pt x="10784227" y="2290736"/>
                </a:cubicBezTo>
                <a:lnTo>
                  <a:pt x="10767109" y="2292349"/>
                </a:lnTo>
                <a:lnTo>
                  <a:pt x="10767083" y="2291858"/>
                </a:lnTo>
                <a:lnTo>
                  <a:pt x="10766584" y="2291891"/>
                </a:lnTo>
                <a:cubicBezTo>
                  <a:pt x="10766018" y="2288119"/>
                  <a:pt x="10765991" y="2284333"/>
                  <a:pt x="10765991" y="2280541"/>
                </a:cubicBezTo>
                <a:cubicBezTo>
                  <a:pt x="10765991" y="2274903"/>
                  <a:pt x="10766050" y="2269279"/>
                  <a:pt x="10767362" y="2263693"/>
                </a:cubicBezTo>
                <a:cubicBezTo>
                  <a:pt x="10767319" y="2232611"/>
                  <a:pt x="10769769" y="2201969"/>
                  <a:pt x="10774826" y="2171962"/>
                </a:cubicBezTo>
                <a:lnTo>
                  <a:pt x="10775366" y="2165325"/>
                </a:lnTo>
                <a:cubicBezTo>
                  <a:pt x="10775535" y="2165320"/>
                  <a:pt x="10775704" y="2165315"/>
                  <a:pt x="10775872" y="2165262"/>
                </a:cubicBezTo>
                <a:cubicBezTo>
                  <a:pt x="10826148" y="1815167"/>
                  <a:pt x="11107187" y="1536596"/>
                  <a:pt x="11466037" y="1477664"/>
                </a:cubicBezTo>
                <a:lnTo>
                  <a:pt x="11466154" y="1476525"/>
                </a:lnTo>
                <a:cubicBezTo>
                  <a:pt x="11471463" y="1475523"/>
                  <a:pt x="11476791" y="1474582"/>
                  <a:pt x="11482367" y="1474998"/>
                </a:cubicBezTo>
                <a:cubicBezTo>
                  <a:pt x="11513550" y="1469485"/>
                  <a:pt x="11545443" y="1466527"/>
                  <a:pt x="11577829" y="1466004"/>
                </a:cubicBezTo>
                <a:close/>
                <a:moveTo>
                  <a:pt x="9916551" y="1464394"/>
                </a:moveTo>
                <a:lnTo>
                  <a:pt x="9933638" y="1466004"/>
                </a:lnTo>
                <a:cubicBezTo>
                  <a:pt x="9966024" y="1466527"/>
                  <a:pt x="9997917" y="1469485"/>
                  <a:pt x="10029100" y="1474998"/>
                </a:cubicBezTo>
                <a:cubicBezTo>
                  <a:pt x="10034676" y="1474582"/>
                  <a:pt x="10040004" y="1475523"/>
                  <a:pt x="10045313" y="1476525"/>
                </a:cubicBezTo>
                <a:lnTo>
                  <a:pt x="10045430" y="1477664"/>
                </a:lnTo>
                <a:cubicBezTo>
                  <a:pt x="10404280" y="1536596"/>
                  <a:pt x="10685319" y="1815167"/>
                  <a:pt x="10735596" y="2165262"/>
                </a:cubicBezTo>
                <a:cubicBezTo>
                  <a:pt x="10735763" y="2165315"/>
                  <a:pt x="10735932" y="2165320"/>
                  <a:pt x="10736101" y="2165325"/>
                </a:cubicBezTo>
                <a:lnTo>
                  <a:pt x="10736641" y="2171962"/>
                </a:lnTo>
                <a:cubicBezTo>
                  <a:pt x="10741698" y="2201969"/>
                  <a:pt x="10744148" y="2232611"/>
                  <a:pt x="10744105" y="2263693"/>
                </a:cubicBezTo>
                <a:cubicBezTo>
                  <a:pt x="10745417" y="2269279"/>
                  <a:pt x="10745476" y="2274903"/>
                  <a:pt x="10745476" y="2280541"/>
                </a:cubicBezTo>
                <a:cubicBezTo>
                  <a:pt x="10745476" y="2284333"/>
                  <a:pt x="10745449" y="2288119"/>
                  <a:pt x="10744883" y="2291891"/>
                </a:cubicBezTo>
                <a:lnTo>
                  <a:pt x="10744384" y="2291858"/>
                </a:lnTo>
                <a:lnTo>
                  <a:pt x="10744358" y="2292349"/>
                </a:lnTo>
                <a:lnTo>
                  <a:pt x="10727240" y="2290736"/>
                </a:lnTo>
                <a:cubicBezTo>
                  <a:pt x="10694865" y="2290213"/>
                  <a:pt x="10662985" y="2287255"/>
                  <a:pt x="10631813" y="2281745"/>
                </a:cubicBezTo>
                <a:cubicBezTo>
                  <a:pt x="10626236" y="2282161"/>
                  <a:pt x="10620907" y="2281220"/>
                  <a:pt x="10615596" y="2280217"/>
                </a:cubicBezTo>
                <a:lnTo>
                  <a:pt x="10615480" y="2279078"/>
                </a:lnTo>
                <a:cubicBezTo>
                  <a:pt x="10256629" y="2220146"/>
                  <a:pt x="9975590" y="1941574"/>
                  <a:pt x="9925315" y="1591480"/>
                </a:cubicBezTo>
                <a:cubicBezTo>
                  <a:pt x="9925147" y="1591427"/>
                  <a:pt x="9924979" y="1591423"/>
                  <a:pt x="9924809" y="1591418"/>
                </a:cubicBezTo>
                <a:lnTo>
                  <a:pt x="9924271" y="1584794"/>
                </a:lnTo>
                <a:cubicBezTo>
                  <a:pt x="9919212" y="1554782"/>
                  <a:pt x="9916761" y="1524133"/>
                  <a:pt x="9916804" y="1493044"/>
                </a:cubicBezTo>
                <a:cubicBezTo>
                  <a:pt x="9915492" y="1487460"/>
                  <a:pt x="9915433" y="1481838"/>
                  <a:pt x="9915433" y="1476202"/>
                </a:cubicBezTo>
                <a:lnTo>
                  <a:pt x="9916027" y="1464852"/>
                </a:lnTo>
                <a:lnTo>
                  <a:pt x="9916525" y="1464884"/>
                </a:lnTo>
                <a:close/>
                <a:moveTo>
                  <a:pt x="9902763" y="1464394"/>
                </a:moveTo>
                <a:lnTo>
                  <a:pt x="9902789" y="1464884"/>
                </a:lnTo>
                <a:lnTo>
                  <a:pt x="9903287" y="1464852"/>
                </a:lnTo>
                <a:lnTo>
                  <a:pt x="9903881" y="1476202"/>
                </a:lnTo>
                <a:cubicBezTo>
                  <a:pt x="9903881" y="1481838"/>
                  <a:pt x="9903822" y="1487460"/>
                  <a:pt x="9902510" y="1493044"/>
                </a:cubicBezTo>
                <a:cubicBezTo>
                  <a:pt x="9902553" y="1524133"/>
                  <a:pt x="9900102" y="1554782"/>
                  <a:pt x="9895043" y="1584794"/>
                </a:cubicBezTo>
                <a:lnTo>
                  <a:pt x="9894505" y="1591418"/>
                </a:lnTo>
                <a:cubicBezTo>
                  <a:pt x="9894335" y="1591423"/>
                  <a:pt x="9894167" y="1591427"/>
                  <a:pt x="9893999" y="1591480"/>
                </a:cubicBezTo>
                <a:cubicBezTo>
                  <a:pt x="9843724" y="1941574"/>
                  <a:pt x="9562685" y="2220146"/>
                  <a:pt x="9203834" y="2279078"/>
                </a:cubicBezTo>
                <a:lnTo>
                  <a:pt x="9203718" y="2280217"/>
                </a:lnTo>
                <a:cubicBezTo>
                  <a:pt x="9198407" y="2281220"/>
                  <a:pt x="9193078" y="2282161"/>
                  <a:pt x="9187501" y="2281745"/>
                </a:cubicBezTo>
                <a:cubicBezTo>
                  <a:pt x="9156329" y="2287255"/>
                  <a:pt x="9124449" y="2290213"/>
                  <a:pt x="9092074" y="2290736"/>
                </a:cubicBezTo>
                <a:lnTo>
                  <a:pt x="9074956" y="2292349"/>
                </a:lnTo>
                <a:lnTo>
                  <a:pt x="9074930" y="2291858"/>
                </a:lnTo>
                <a:lnTo>
                  <a:pt x="9074431" y="2291891"/>
                </a:lnTo>
                <a:cubicBezTo>
                  <a:pt x="9073865" y="2288119"/>
                  <a:pt x="9073838" y="2284333"/>
                  <a:pt x="9073838" y="2280541"/>
                </a:cubicBezTo>
                <a:cubicBezTo>
                  <a:pt x="9073838" y="2274903"/>
                  <a:pt x="9073897" y="2269279"/>
                  <a:pt x="9075209" y="2263693"/>
                </a:cubicBezTo>
                <a:cubicBezTo>
                  <a:pt x="9075166" y="2232611"/>
                  <a:pt x="9077616" y="2201969"/>
                  <a:pt x="9082673" y="2171962"/>
                </a:cubicBezTo>
                <a:lnTo>
                  <a:pt x="9083213" y="2165325"/>
                </a:lnTo>
                <a:cubicBezTo>
                  <a:pt x="9083382" y="2165320"/>
                  <a:pt x="9083551" y="2165315"/>
                  <a:pt x="9083718" y="2165262"/>
                </a:cubicBezTo>
                <a:cubicBezTo>
                  <a:pt x="9133995" y="1815167"/>
                  <a:pt x="9415034" y="1536596"/>
                  <a:pt x="9773884" y="1477664"/>
                </a:cubicBezTo>
                <a:lnTo>
                  <a:pt x="9774001" y="1476525"/>
                </a:lnTo>
                <a:cubicBezTo>
                  <a:pt x="9779310" y="1475523"/>
                  <a:pt x="9784638" y="1474582"/>
                  <a:pt x="9790214" y="1474998"/>
                </a:cubicBezTo>
                <a:cubicBezTo>
                  <a:pt x="9821397" y="1469485"/>
                  <a:pt x="9853290" y="1466527"/>
                  <a:pt x="9885676" y="1466004"/>
                </a:cubicBezTo>
                <a:close/>
                <a:moveTo>
                  <a:pt x="8224400" y="1464394"/>
                </a:moveTo>
                <a:lnTo>
                  <a:pt x="8241488" y="1466004"/>
                </a:lnTo>
                <a:cubicBezTo>
                  <a:pt x="8273873" y="1466527"/>
                  <a:pt x="8305766" y="1469485"/>
                  <a:pt x="8336949" y="1474998"/>
                </a:cubicBezTo>
                <a:cubicBezTo>
                  <a:pt x="8342525" y="1474582"/>
                  <a:pt x="8347853" y="1475523"/>
                  <a:pt x="8353162" y="1476525"/>
                </a:cubicBezTo>
                <a:lnTo>
                  <a:pt x="8353279" y="1477664"/>
                </a:lnTo>
                <a:cubicBezTo>
                  <a:pt x="8712129" y="1536596"/>
                  <a:pt x="8993168" y="1815167"/>
                  <a:pt x="9043444" y="2165262"/>
                </a:cubicBezTo>
                <a:cubicBezTo>
                  <a:pt x="9043612" y="2165315"/>
                  <a:pt x="9043781" y="2165320"/>
                  <a:pt x="9043950" y="2165325"/>
                </a:cubicBezTo>
                <a:lnTo>
                  <a:pt x="9044490" y="2171962"/>
                </a:lnTo>
                <a:cubicBezTo>
                  <a:pt x="9049547" y="2201969"/>
                  <a:pt x="9051997" y="2232611"/>
                  <a:pt x="9051954" y="2263693"/>
                </a:cubicBezTo>
                <a:cubicBezTo>
                  <a:pt x="9053266" y="2269279"/>
                  <a:pt x="9053325" y="2274903"/>
                  <a:pt x="9053325" y="2280541"/>
                </a:cubicBezTo>
                <a:cubicBezTo>
                  <a:pt x="9053325" y="2284333"/>
                  <a:pt x="9053298" y="2288119"/>
                  <a:pt x="9052732" y="2291891"/>
                </a:cubicBezTo>
                <a:lnTo>
                  <a:pt x="9052233" y="2291858"/>
                </a:lnTo>
                <a:lnTo>
                  <a:pt x="9052207" y="2292349"/>
                </a:lnTo>
                <a:lnTo>
                  <a:pt x="9035089" y="2290736"/>
                </a:lnTo>
                <a:cubicBezTo>
                  <a:pt x="9002714" y="2290213"/>
                  <a:pt x="8970834" y="2287255"/>
                  <a:pt x="8939662" y="2281745"/>
                </a:cubicBezTo>
                <a:cubicBezTo>
                  <a:pt x="8934085" y="2282161"/>
                  <a:pt x="8928756" y="2281220"/>
                  <a:pt x="8923445" y="2280217"/>
                </a:cubicBezTo>
                <a:lnTo>
                  <a:pt x="8923329" y="2279078"/>
                </a:lnTo>
                <a:cubicBezTo>
                  <a:pt x="8564478" y="2220146"/>
                  <a:pt x="8283439" y="1941574"/>
                  <a:pt x="8233164" y="1591480"/>
                </a:cubicBezTo>
                <a:cubicBezTo>
                  <a:pt x="8232996" y="1591427"/>
                  <a:pt x="8232828" y="1591423"/>
                  <a:pt x="8232658" y="1591418"/>
                </a:cubicBezTo>
                <a:lnTo>
                  <a:pt x="8232120" y="1584794"/>
                </a:lnTo>
                <a:cubicBezTo>
                  <a:pt x="8227061" y="1554782"/>
                  <a:pt x="8224611" y="1524133"/>
                  <a:pt x="8224653" y="1493044"/>
                </a:cubicBezTo>
                <a:cubicBezTo>
                  <a:pt x="8223341" y="1487460"/>
                  <a:pt x="8223282" y="1481838"/>
                  <a:pt x="8223282" y="1476202"/>
                </a:cubicBezTo>
                <a:lnTo>
                  <a:pt x="8223876" y="1464852"/>
                </a:lnTo>
                <a:lnTo>
                  <a:pt x="8224374" y="1464884"/>
                </a:lnTo>
                <a:close/>
                <a:moveTo>
                  <a:pt x="8210612" y="1464394"/>
                </a:moveTo>
                <a:lnTo>
                  <a:pt x="8210638" y="1464884"/>
                </a:lnTo>
                <a:lnTo>
                  <a:pt x="8211136" y="1464852"/>
                </a:lnTo>
                <a:lnTo>
                  <a:pt x="8211730" y="1476202"/>
                </a:lnTo>
                <a:cubicBezTo>
                  <a:pt x="8211730" y="1481838"/>
                  <a:pt x="8211672" y="1487460"/>
                  <a:pt x="8210360" y="1493044"/>
                </a:cubicBezTo>
                <a:cubicBezTo>
                  <a:pt x="8210402" y="1524133"/>
                  <a:pt x="8207951" y="1554782"/>
                  <a:pt x="8202893" y="1584794"/>
                </a:cubicBezTo>
                <a:lnTo>
                  <a:pt x="8202354" y="1591418"/>
                </a:lnTo>
                <a:cubicBezTo>
                  <a:pt x="8202185" y="1591423"/>
                  <a:pt x="8202016" y="1591427"/>
                  <a:pt x="8201849" y="1591480"/>
                </a:cubicBezTo>
                <a:cubicBezTo>
                  <a:pt x="8151573" y="1941574"/>
                  <a:pt x="7870534" y="2220146"/>
                  <a:pt x="7511683" y="2279078"/>
                </a:cubicBezTo>
                <a:lnTo>
                  <a:pt x="7511567" y="2280217"/>
                </a:lnTo>
                <a:cubicBezTo>
                  <a:pt x="7506256" y="2281220"/>
                  <a:pt x="7500927" y="2282161"/>
                  <a:pt x="7495350" y="2281745"/>
                </a:cubicBezTo>
                <a:cubicBezTo>
                  <a:pt x="7464178" y="2287255"/>
                  <a:pt x="7432298" y="2290213"/>
                  <a:pt x="7399924" y="2290736"/>
                </a:cubicBezTo>
                <a:lnTo>
                  <a:pt x="7382805" y="2292349"/>
                </a:lnTo>
                <a:lnTo>
                  <a:pt x="7382779" y="2291858"/>
                </a:lnTo>
                <a:lnTo>
                  <a:pt x="7382280" y="2291891"/>
                </a:lnTo>
                <a:cubicBezTo>
                  <a:pt x="7381714" y="2288119"/>
                  <a:pt x="7381687" y="2284333"/>
                  <a:pt x="7381687" y="2280541"/>
                </a:cubicBezTo>
                <a:cubicBezTo>
                  <a:pt x="7381687" y="2274903"/>
                  <a:pt x="7381746" y="2269279"/>
                  <a:pt x="7383058" y="2263693"/>
                </a:cubicBezTo>
                <a:cubicBezTo>
                  <a:pt x="7383016" y="2232611"/>
                  <a:pt x="7385465" y="2201969"/>
                  <a:pt x="7390522" y="2171962"/>
                </a:cubicBezTo>
                <a:lnTo>
                  <a:pt x="7391062" y="2165325"/>
                </a:lnTo>
                <a:cubicBezTo>
                  <a:pt x="7391231" y="2165320"/>
                  <a:pt x="7391400" y="2165315"/>
                  <a:pt x="7391568" y="2165262"/>
                </a:cubicBezTo>
                <a:cubicBezTo>
                  <a:pt x="7441844" y="1815167"/>
                  <a:pt x="7722883" y="1536596"/>
                  <a:pt x="8081734" y="1477664"/>
                </a:cubicBezTo>
                <a:lnTo>
                  <a:pt x="8081851" y="1476525"/>
                </a:lnTo>
                <a:cubicBezTo>
                  <a:pt x="8087159" y="1475523"/>
                  <a:pt x="8092487" y="1474582"/>
                  <a:pt x="8098063" y="1474998"/>
                </a:cubicBezTo>
                <a:cubicBezTo>
                  <a:pt x="8129247" y="1469485"/>
                  <a:pt x="8161139" y="1466527"/>
                  <a:pt x="8193525" y="1466004"/>
                </a:cubicBezTo>
                <a:close/>
                <a:moveTo>
                  <a:pt x="6532249" y="1464394"/>
                </a:moveTo>
                <a:lnTo>
                  <a:pt x="6549337" y="1466004"/>
                </a:lnTo>
                <a:cubicBezTo>
                  <a:pt x="6581722" y="1466527"/>
                  <a:pt x="6613615" y="1469485"/>
                  <a:pt x="6644798" y="1474998"/>
                </a:cubicBezTo>
                <a:cubicBezTo>
                  <a:pt x="6650374" y="1474582"/>
                  <a:pt x="6655702" y="1475523"/>
                  <a:pt x="6661011" y="1476525"/>
                </a:cubicBezTo>
                <a:lnTo>
                  <a:pt x="6661128" y="1477664"/>
                </a:lnTo>
                <a:cubicBezTo>
                  <a:pt x="7019978" y="1536596"/>
                  <a:pt x="7301017" y="1815167"/>
                  <a:pt x="7351294" y="2165262"/>
                </a:cubicBezTo>
                <a:cubicBezTo>
                  <a:pt x="7351461" y="2165315"/>
                  <a:pt x="7351631" y="2165320"/>
                  <a:pt x="7351799" y="2165325"/>
                </a:cubicBezTo>
                <a:lnTo>
                  <a:pt x="7352340" y="2171962"/>
                </a:lnTo>
                <a:cubicBezTo>
                  <a:pt x="7357396" y="2201969"/>
                  <a:pt x="7359846" y="2232611"/>
                  <a:pt x="7359804" y="2263693"/>
                </a:cubicBezTo>
                <a:cubicBezTo>
                  <a:pt x="7361116" y="2269279"/>
                  <a:pt x="7361174" y="2274903"/>
                  <a:pt x="7361174" y="2280541"/>
                </a:cubicBezTo>
                <a:cubicBezTo>
                  <a:pt x="7361174" y="2284333"/>
                  <a:pt x="7361147" y="2288119"/>
                  <a:pt x="7360581" y="2291891"/>
                </a:cubicBezTo>
                <a:lnTo>
                  <a:pt x="7360082" y="2291858"/>
                </a:lnTo>
                <a:lnTo>
                  <a:pt x="7360056" y="2292349"/>
                </a:lnTo>
                <a:lnTo>
                  <a:pt x="7342938" y="2290736"/>
                </a:lnTo>
                <a:cubicBezTo>
                  <a:pt x="7310564" y="2290213"/>
                  <a:pt x="7278683" y="2287255"/>
                  <a:pt x="7247511" y="2281745"/>
                </a:cubicBezTo>
                <a:cubicBezTo>
                  <a:pt x="7241934" y="2282161"/>
                  <a:pt x="7236605" y="2281220"/>
                  <a:pt x="7231295" y="2280217"/>
                </a:cubicBezTo>
                <a:lnTo>
                  <a:pt x="7231179" y="2279078"/>
                </a:lnTo>
                <a:cubicBezTo>
                  <a:pt x="6872327" y="2220146"/>
                  <a:pt x="6591288" y="1941574"/>
                  <a:pt x="6541013" y="1591480"/>
                </a:cubicBezTo>
                <a:cubicBezTo>
                  <a:pt x="6540845" y="1591427"/>
                  <a:pt x="6540677" y="1591423"/>
                  <a:pt x="6540507" y="1591418"/>
                </a:cubicBezTo>
                <a:lnTo>
                  <a:pt x="6539969" y="1584794"/>
                </a:lnTo>
                <a:cubicBezTo>
                  <a:pt x="6534910" y="1554782"/>
                  <a:pt x="6532460" y="1524133"/>
                  <a:pt x="6532502" y="1493044"/>
                </a:cubicBezTo>
                <a:cubicBezTo>
                  <a:pt x="6531190" y="1487460"/>
                  <a:pt x="6531131" y="1481838"/>
                  <a:pt x="6531131" y="1476202"/>
                </a:cubicBezTo>
                <a:lnTo>
                  <a:pt x="6531725" y="1464852"/>
                </a:lnTo>
                <a:lnTo>
                  <a:pt x="6532223" y="1464884"/>
                </a:lnTo>
                <a:close/>
                <a:moveTo>
                  <a:pt x="6518461" y="1464394"/>
                </a:moveTo>
                <a:lnTo>
                  <a:pt x="6518487" y="1464884"/>
                </a:lnTo>
                <a:lnTo>
                  <a:pt x="6518985" y="1464852"/>
                </a:lnTo>
                <a:lnTo>
                  <a:pt x="6519579" y="1476202"/>
                </a:lnTo>
                <a:cubicBezTo>
                  <a:pt x="6519579" y="1481838"/>
                  <a:pt x="6519520" y="1487460"/>
                  <a:pt x="6518208" y="1493044"/>
                </a:cubicBezTo>
                <a:cubicBezTo>
                  <a:pt x="6518250" y="1524133"/>
                  <a:pt x="6515800" y="1554782"/>
                  <a:pt x="6510741" y="1584794"/>
                </a:cubicBezTo>
                <a:lnTo>
                  <a:pt x="6510203" y="1591418"/>
                </a:lnTo>
                <a:cubicBezTo>
                  <a:pt x="6510033" y="1591423"/>
                  <a:pt x="6509865" y="1591427"/>
                  <a:pt x="6509697" y="1591480"/>
                </a:cubicBezTo>
                <a:cubicBezTo>
                  <a:pt x="6459422" y="1941574"/>
                  <a:pt x="6178383" y="2220146"/>
                  <a:pt x="5819531" y="2279078"/>
                </a:cubicBezTo>
                <a:lnTo>
                  <a:pt x="5819415" y="2280217"/>
                </a:lnTo>
                <a:cubicBezTo>
                  <a:pt x="5814105" y="2281220"/>
                  <a:pt x="5808776" y="2282161"/>
                  <a:pt x="5803199" y="2281745"/>
                </a:cubicBezTo>
                <a:cubicBezTo>
                  <a:pt x="5772027" y="2287255"/>
                  <a:pt x="5740146" y="2290213"/>
                  <a:pt x="5707772" y="2290736"/>
                </a:cubicBezTo>
                <a:lnTo>
                  <a:pt x="5690654" y="2292349"/>
                </a:lnTo>
                <a:lnTo>
                  <a:pt x="5690628" y="2291858"/>
                </a:lnTo>
                <a:lnTo>
                  <a:pt x="5690129" y="2291891"/>
                </a:lnTo>
                <a:cubicBezTo>
                  <a:pt x="5689563" y="2288119"/>
                  <a:pt x="5689536" y="2284333"/>
                  <a:pt x="5689536" y="2280541"/>
                </a:cubicBezTo>
                <a:cubicBezTo>
                  <a:pt x="5689536" y="2274903"/>
                  <a:pt x="5689594" y="2269279"/>
                  <a:pt x="5690906" y="2263693"/>
                </a:cubicBezTo>
                <a:cubicBezTo>
                  <a:pt x="5690864" y="2232611"/>
                  <a:pt x="5693314" y="2201969"/>
                  <a:pt x="5698370" y="2171962"/>
                </a:cubicBezTo>
                <a:lnTo>
                  <a:pt x="5698911" y="2165325"/>
                </a:lnTo>
                <a:cubicBezTo>
                  <a:pt x="5699079" y="2165320"/>
                  <a:pt x="5699249" y="2165315"/>
                  <a:pt x="5699416" y="2165262"/>
                </a:cubicBezTo>
                <a:cubicBezTo>
                  <a:pt x="5749693" y="1815167"/>
                  <a:pt x="6030732" y="1536596"/>
                  <a:pt x="6389582" y="1477664"/>
                </a:cubicBezTo>
                <a:lnTo>
                  <a:pt x="6389699" y="1476525"/>
                </a:lnTo>
                <a:cubicBezTo>
                  <a:pt x="6395008" y="1475523"/>
                  <a:pt x="6400336" y="1474582"/>
                  <a:pt x="6405912" y="1474998"/>
                </a:cubicBezTo>
                <a:cubicBezTo>
                  <a:pt x="6437095" y="1469485"/>
                  <a:pt x="6468988" y="1466527"/>
                  <a:pt x="6501373" y="1466004"/>
                </a:cubicBezTo>
                <a:close/>
                <a:moveTo>
                  <a:pt x="4840098" y="1464394"/>
                </a:moveTo>
                <a:lnTo>
                  <a:pt x="4857185" y="1466004"/>
                </a:lnTo>
                <a:cubicBezTo>
                  <a:pt x="4889571" y="1466527"/>
                  <a:pt x="4921463" y="1469485"/>
                  <a:pt x="4952647" y="1474998"/>
                </a:cubicBezTo>
                <a:cubicBezTo>
                  <a:pt x="4958223" y="1474582"/>
                  <a:pt x="4963551" y="1475523"/>
                  <a:pt x="4968859" y="1476525"/>
                </a:cubicBezTo>
                <a:lnTo>
                  <a:pt x="4968976" y="1477664"/>
                </a:lnTo>
                <a:cubicBezTo>
                  <a:pt x="5327827" y="1536596"/>
                  <a:pt x="5608866" y="1815167"/>
                  <a:pt x="5659142" y="2165262"/>
                </a:cubicBezTo>
                <a:cubicBezTo>
                  <a:pt x="5659310" y="2165315"/>
                  <a:pt x="5659479" y="2165320"/>
                  <a:pt x="5659648" y="2165325"/>
                </a:cubicBezTo>
                <a:lnTo>
                  <a:pt x="5660188" y="2171962"/>
                </a:lnTo>
                <a:cubicBezTo>
                  <a:pt x="5665245" y="2201969"/>
                  <a:pt x="5667694" y="2232611"/>
                  <a:pt x="5667652" y="2263693"/>
                </a:cubicBezTo>
                <a:cubicBezTo>
                  <a:pt x="5668964" y="2269279"/>
                  <a:pt x="5669023" y="2274903"/>
                  <a:pt x="5669023" y="2280541"/>
                </a:cubicBezTo>
                <a:cubicBezTo>
                  <a:pt x="5669023" y="2284333"/>
                  <a:pt x="5668996" y="2288119"/>
                  <a:pt x="5668430" y="2291891"/>
                </a:cubicBezTo>
                <a:lnTo>
                  <a:pt x="5667931" y="2291858"/>
                </a:lnTo>
                <a:lnTo>
                  <a:pt x="5667905" y="2292349"/>
                </a:lnTo>
                <a:lnTo>
                  <a:pt x="5650786" y="2290736"/>
                </a:lnTo>
                <a:cubicBezTo>
                  <a:pt x="5618412" y="2290213"/>
                  <a:pt x="5586532" y="2287255"/>
                  <a:pt x="5555360" y="2281745"/>
                </a:cubicBezTo>
                <a:cubicBezTo>
                  <a:pt x="5549783" y="2282161"/>
                  <a:pt x="5544454" y="2281220"/>
                  <a:pt x="5539143" y="2280217"/>
                </a:cubicBezTo>
                <a:lnTo>
                  <a:pt x="5539027" y="2279078"/>
                </a:lnTo>
                <a:cubicBezTo>
                  <a:pt x="5180176" y="2220146"/>
                  <a:pt x="4899137" y="1941574"/>
                  <a:pt x="4848861" y="1591480"/>
                </a:cubicBezTo>
                <a:cubicBezTo>
                  <a:pt x="4848694" y="1591427"/>
                  <a:pt x="4848525" y="1591423"/>
                  <a:pt x="4848356" y="1591418"/>
                </a:cubicBezTo>
                <a:lnTo>
                  <a:pt x="4847817" y="1584794"/>
                </a:lnTo>
                <a:cubicBezTo>
                  <a:pt x="4842759" y="1554782"/>
                  <a:pt x="4840308" y="1524133"/>
                  <a:pt x="4840350" y="1493044"/>
                </a:cubicBezTo>
                <a:cubicBezTo>
                  <a:pt x="4839038" y="1487460"/>
                  <a:pt x="4838980" y="1481838"/>
                  <a:pt x="4838980" y="1476202"/>
                </a:cubicBezTo>
                <a:lnTo>
                  <a:pt x="4839574" y="1464852"/>
                </a:lnTo>
                <a:lnTo>
                  <a:pt x="4840072" y="1464884"/>
                </a:lnTo>
                <a:close/>
                <a:moveTo>
                  <a:pt x="4826310" y="1464394"/>
                </a:moveTo>
                <a:lnTo>
                  <a:pt x="4826336" y="1464884"/>
                </a:lnTo>
                <a:lnTo>
                  <a:pt x="4826834" y="1464852"/>
                </a:lnTo>
                <a:lnTo>
                  <a:pt x="4827428" y="1476202"/>
                </a:lnTo>
                <a:cubicBezTo>
                  <a:pt x="4827428" y="1481838"/>
                  <a:pt x="4827369" y="1487460"/>
                  <a:pt x="4826057" y="1493044"/>
                </a:cubicBezTo>
                <a:cubicBezTo>
                  <a:pt x="4826099" y="1524133"/>
                  <a:pt x="4823649" y="1554782"/>
                  <a:pt x="4818590" y="1584794"/>
                </a:cubicBezTo>
                <a:lnTo>
                  <a:pt x="4818052" y="1591418"/>
                </a:lnTo>
                <a:cubicBezTo>
                  <a:pt x="4817882" y="1591423"/>
                  <a:pt x="4817714" y="1591427"/>
                  <a:pt x="4817546" y="1591480"/>
                </a:cubicBezTo>
                <a:cubicBezTo>
                  <a:pt x="4767271" y="1941574"/>
                  <a:pt x="4486232" y="2220146"/>
                  <a:pt x="4127381" y="2279078"/>
                </a:cubicBezTo>
                <a:lnTo>
                  <a:pt x="4127264" y="2280217"/>
                </a:lnTo>
                <a:cubicBezTo>
                  <a:pt x="4121954" y="2281220"/>
                  <a:pt x="4116625" y="2282161"/>
                  <a:pt x="4111048" y="2281745"/>
                </a:cubicBezTo>
                <a:cubicBezTo>
                  <a:pt x="4079876" y="2287255"/>
                  <a:pt x="4047996" y="2290213"/>
                  <a:pt x="4015621" y="2290736"/>
                </a:cubicBezTo>
                <a:lnTo>
                  <a:pt x="3998503" y="2292349"/>
                </a:lnTo>
                <a:lnTo>
                  <a:pt x="3998477" y="2291858"/>
                </a:lnTo>
                <a:lnTo>
                  <a:pt x="3997978" y="2291891"/>
                </a:lnTo>
                <a:cubicBezTo>
                  <a:pt x="3997412" y="2288119"/>
                  <a:pt x="3997385" y="2284333"/>
                  <a:pt x="3997385" y="2280541"/>
                </a:cubicBezTo>
                <a:cubicBezTo>
                  <a:pt x="3997385" y="2274903"/>
                  <a:pt x="3997443" y="2269279"/>
                  <a:pt x="3998755" y="2263693"/>
                </a:cubicBezTo>
                <a:cubicBezTo>
                  <a:pt x="3998713" y="2232611"/>
                  <a:pt x="4001163" y="2201969"/>
                  <a:pt x="4006219" y="2171962"/>
                </a:cubicBezTo>
                <a:lnTo>
                  <a:pt x="4006760" y="2165325"/>
                </a:lnTo>
                <a:cubicBezTo>
                  <a:pt x="4006928" y="2165320"/>
                  <a:pt x="4007098" y="2165315"/>
                  <a:pt x="4007265" y="2165262"/>
                </a:cubicBezTo>
                <a:cubicBezTo>
                  <a:pt x="4057542" y="1815167"/>
                  <a:pt x="4338581" y="1536596"/>
                  <a:pt x="4697431" y="1477664"/>
                </a:cubicBezTo>
                <a:lnTo>
                  <a:pt x="4697548" y="1476525"/>
                </a:lnTo>
                <a:cubicBezTo>
                  <a:pt x="4702857" y="1475523"/>
                  <a:pt x="4708185" y="1474582"/>
                  <a:pt x="4713761" y="1474998"/>
                </a:cubicBezTo>
                <a:cubicBezTo>
                  <a:pt x="4744944" y="1469485"/>
                  <a:pt x="4776837" y="1466527"/>
                  <a:pt x="4809222" y="1466004"/>
                </a:cubicBezTo>
                <a:close/>
                <a:moveTo>
                  <a:pt x="3147947" y="1464394"/>
                </a:moveTo>
                <a:lnTo>
                  <a:pt x="3165034" y="1466004"/>
                </a:lnTo>
                <a:cubicBezTo>
                  <a:pt x="3197420" y="1466527"/>
                  <a:pt x="3229312" y="1469485"/>
                  <a:pt x="3260496" y="1474998"/>
                </a:cubicBezTo>
                <a:cubicBezTo>
                  <a:pt x="3266072" y="1474582"/>
                  <a:pt x="3271400" y="1475523"/>
                  <a:pt x="3276708" y="1476525"/>
                </a:cubicBezTo>
                <a:lnTo>
                  <a:pt x="3276826" y="1477664"/>
                </a:lnTo>
                <a:cubicBezTo>
                  <a:pt x="3635676" y="1536596"/>
                  <a:pt x="3916715" y="1815167"/>
                  <a:pt x="3966991" y="2165262"/>
                </a:cubicBezTo>
                <a:cubicBezTo>
                  <a:pt x="3967159" y="2165315"/>
                  <a:pt x="3967328" y="2165320"/>
                  <a:pt x="3967497" y="2165325"/>
                </a:cubicBezTo>
                <a:lnTo>
                  <a:pt x="3968037" y="2171962"/>
                </a:lnTo>
                <a:cubicBezTo>
                  <a:pt x="3973094" y="2201969"/>
                  <a:pt x="3975543" y="2232611"/>
                  <a:pt x="3975501" y="2263693"/>
                </a:cubicBezTo>
                <a:cubicBezTo>
                  <a:pt x="3976813" y="2269279"/>
                  <a:pt x="3976872" y="2274903"/>
                  <a:pt x="3976872" y="2280541"/>
                </a:cubicBezTo>
                <a:cubicBezTo>
                  <a:pt x="3976872" y="2284333"/>
                  <a:pt x="3976845" y="2288119"/>
                  <a:pt x="3976279" y="2291891"/>
                </a:cubicBezTo>
                <a:lnTo>
                  <a:pt x="3975780" y="2291858"/>
                </a:lnTo>
                <a:lnTo>
                  <a:pt x="3975754" y="2292349"/>
                </a:lnTo>
                <a:lnTo>
                  <a:pt x="3958635" y="2290736"/>
                </a:lnTo>
                <a:cubicBezTo>
                  <a:pt x="3926261" y="2290213"/>
                  <a:pt x="3894381" y="2287255"/>
                  <a:pt x="3863209" y="2281745"/>
                </a:cubicBezTo>
                <a:cubicBezTo>
                  <a:pt x="3857632" y="2282161"/>
                  <a:pt x="3852303" y="2281220"/>
                  <a:pt x="3846992" y="2280217"/>
                </a:cubicBezTo>
                <a:lnTo>
                  <a:pt x="3846876" y="2279078"/>
                </a:lnTo>
                <a:cubicBezTo>
                  <a:pt x="3488025" y="2220146"/>
                  <a:pt x="3206986" y="1941574"/>
                  <a:pt x="3156710" y="1591480"/>
                </a:cubicBezTo>
                <a:cubicBezTo>
                  <a:pt x="3156543" y="1591427"/>
                  <a:pt x="3156374" y="1591423"/>
                  <a:pt x="3156205" y="1591418"/>
                </a:cubicBezTo>
                <a:lnTo>
                  <a:pt x="3155667" y="1584794"/>
                </a:lnTo>
                <a:cubicBezTo>
                  <a:pt x="3150608" y="1554782"/>
                  <a:pt x="3148157" y="1524133"/>
                  <a:pt x="3148199" y="1493044"/>
                </a:cubicBezTo>
                <a:cubicBezTo>
                  <a:pt x="3146887" y="1487460"/>
                  <a:pt x="3146829" y="1481838"/>
                  <a:pt x="3146829" y="1476202"/>
                </a:cubicBezTo>
                <a:lnTo>
                  <a:pt x="3147423" y="1464852"/>
                </a:lnTo>
                <a:lnTo>
                  <a:pt x="3147921" y="1464884"/>
                </a:lnTo>
                <a:close/>
                <a:moveTo>
                  <a:pt x="3134159" y="1464394"/>
                </a:moveTo>
                <a:lnTo>
                  <a:pt x="3134185" y="1464884"/>
                </a:lnTo>
                <a:lnTo>
                  <a:pt x="3134683" y="1464852"/>
                </a:lnTo>
                <a:lnTo>
                  <a:pt x="3135277" y="1476202"/>
                </a:lnTo>
                <a:cubicBezTo>
                  <a:pt x="3135277" y="1481838"/>
                  <a:pt x="3135218" y="1487460"/>
                  <a:pt x="3133906" y="1493044"/>
                </a:cubicBezTo>
                <a:cubicBezTo>
                  <a:pt x="3133948" y="1524133"/>
                  <a:pt x="3131498" y="1554782"/>
                  <a:pt x="3126439" y="1584794"/>
                </a:cubicBezTo>
                <a:lnTo>
                  <a:pt x="3125901" y="1591418"/>
                </a:lnTo>
                <a:cubicBezTo>
                  <a:pt x="3125731" y="1591423"/>
                  <a:pt x="3125563" y="1591427"/>
                  <a:pt x="3125395" y="1591480"/>
                </a:cubicBezTo>
                <a:cubicBezTo>
                  <a:pt x="3075120" y="1941574"/>
                  <a:pt x="2794081" y="2220146"/>
                  <a:pt x="2435230" y="2279078"/>
                </a:cubicBezTo>
                <a:lnTo>
                  <a:pt x="2435113" y="2280217"/>
                </a:lnTo>
                <a:cubicBezTo>
                  <a:pt x="2429803" y="2281220"/>
                  <a:pt x="2424474" y="2282161"/>
                  <a:pt x="2418897" y="2281745"/>
                </a:cubicBezTo>
                <a:cubicBezTo>
                  <a:pt x="2387725" y="2287255"/>
                  <a:pt x="2355845" y="2290213"/>
                  <a:pt x="2323470" y="2290736"/>
                </a:cubicBezTo>
                <a:lnTo>
                  <a:pt x="2306352" y="2292349"/>
                </a:lnTo>
                <a:lnTo>
                  <a:pt x="2306326" y="2291858"/>
                </a:lnTo>
                <a:lnTo>
                  <a:pt x="2305827" y="2291891"/>
                </a:lnTo>
                <a:cubicBezTo>
                  <a:pt x="2305261" y="2288119"/>
                  <a:pt x="2305234" y="2284333"/>
                  <a:pt x="2305234" y="2280541"/>
                </a:cubicBezTo>
                <a:cubicBezTo>
                  <a:pt x="2305234" y="2274903"/>
                  <a:pt x="2305292" y="2269279"/>
                  <a:pt x="2306604" y="2263693"/>
                </a:cubicBezTo>
                <a:cubicBezTo>
                  <a:pt x="2306562" y="2232611"/>
                  <a:pt x="2309012" y="2201969"/>
                  <a:pt x="2314068" y="2171962"/>
                </a:cubicBezTo>
                <a:lnTo>
                  <a:pt x="2314609" y="2165325"/>
                </a:lnTo>
                <a:cubicBezTo>
                  <a:pt x="2314777" y="2165320"/>
                  <a:pt x="2314947" y="2165315"/>
                  <a:pt x="2315114" y="2165262"/>
                </a:cubicBezTo>
                <a:cubicBezTo>
                  <a:pt x="2365391" y="1815167"/>
                  <a:pt x="2646430" y="1536596"/>
                  <a:pt x="3005280" y="1477664"/>
                </a:cubicBezTo>
                <a:lnTo>
                  <a:pt x="3005397" y="1476525"/>
                </a:lnTo>
                <a:cubicBezTo>
                  <a:pt x="3010706" y="1475523"/>
                  <a:pt x="3016034" y="1474582"/>
                  <a:pt x="3021610" y="1474998"/>
                </a:cubicBezTo>
                <a:cubicBezTo>
                  <a:pt x="3052793" y="1469485"/>
                  <a:pt x="3084686" y="1466527"/>
                  <a:pt x="3117071" y="1466004"/>
                </a:cubicBezTo>
                <a:close/>
                <a:moveTo>
                  <a:pt x="1455796" y="1464394"/>
                </a:moveTo>
                <a:lnTo>
                  <a:pt x="1472883" y="1466004"/>
                </a:lnTo>
                <a:cubicBezTo>
                  <a:pt x="1505269" y="1466527"/>
                  <a:pt x="1537161" y="1469485"/>
                  <a:pt x="1568345" y="1474998"/>
                </a:cubicBezTo>
                <a:cubicBezTo>
                  <a:pt x="1573921" y="1474582"/>
                  <a:pt x="1579249" y="1475523"/>
                  <a:pt x="1584557" y="1476525"/>
                </a:cubicBezTo>
                <a:lnTo>
                  <a:pt x="1584675" y="1477664"/>
                </a:lnTo>
                <a:cubicBezTo>
                  <a:pt x="1943525" y="1536596"/>
                  <a:pt x="2224564" y="1815167"/>
                  <a:pt x="2274840" y="2165262"/>
                </a:cubicBezTo>
                <a:cubicBezTo>
                  <a:pt x="2275008" y="2165315"/>
                  <a:pt x="2275177" y="2165320"/>
                  <a:pt x="2275346" y="2165325"/>
                </a:cubicBezTo>
                <a:lnTo>
                  <a:pt x="2275886" y="2171962"/>
                </a:lnTo>
                <a:cubicBezTo>
                  <a:pt x="2280943" y="2201969"/>
                  <a:pt x="2283392" y="2232611"/>
                  <a:pt x="2283350" y="2263693"/>
                </a:cubicBezTo>
                <a:cubicBezTo>
                  <a:pt x="2284662" y="2269279"/>
                  <a:pt x="2284721" y="2274903"/>
                  <a:pt x="2284721" y="2280541"/>
                </a:cubicBezTo>
                <a:cubicBezTo>
                  <a:pt x="2284721" y="2284333"/>
                  <a:pt x="2284694" y="2288119"/>
                  <a:pt x="2284128" y="2291891"/>
                </a:cubicBezTo>
                <a:lnTo>
                  <a:pt x="2283629" y="2291858"/>
                </a:lnTo>
                <a:lnTo>
                  <a:pt x="2283603" y="2292349"/>
                </a:lnTo>
                <a:lnTo>
                  <a:pt x="2266484" y="2290736"/>
                </a:lnTo>
                <a:cubicBezTo>
                  <a:pt x="2234110" y="2290213"/>
                  <a:pt x="2202230" y="2287255"/>
                  <a:pt x="2171058" y="2281745"/>
                </a:cubicBezTo>
                <a:cubicBezTo>
                  <a:pt x="2165481" y="2282161"/>
                  <a:pt x="2160152" y="2281220"/>
                  <a:pt x="2154841" y="2280217"/>
                </a:cubicBezTo>
                <a:lnTo>
                  <a:pt x="2154725" y="2279078"/>
                </a:lnTo>
                <a:cubicBezTo>
                  <a:pt x="1795874" y="2220146"/>
                  <a:pt x="1514835" y="1941574"/>
                  <a:pt x="1464559" y="1591480"/>
                </a:cubicBezTo>
                <a:cubicBezTo>
                  <a:pt x="1464392" y="1591427"/>
                  <a:pt x="1464223" y="1591423"/>
                  <a:pt x="1464054" y="1591418"/>
                </a:cubicBezTo>
                <a:lnTo>
                  <a:pt x="1463515" y="1584794"/>
                </a:lnTo>
                <a:cubicBezTo>
                  <a:pt x="1458457" y="1554782"/>
                  <a:pt x="1456006" y="1524133"/>
                  <a:pt x="1456048" y="1493044"/>
                </a:cubicBezTo>
                <a:cubicBezTo>
                  <a:pt x="1454736" y="1487460"/>
                  <a:pt x="1454678" y="1481838"/>
                  <a:pt x="1454678" y="1476202"/>
                </a:cubicBezTo>
                <a:lnTo>
                  <a:pt x="1455272" y="1464852"/>
                </a:lnTo>
                <a:lnTo>
                  <a:pt x="1455770" y="1464884"/>
                </a:lnTo>
                <a:close/>
                <a:moveTo>
                  <a:pt x="1442008" y="1464394"/>
                </a:moveTo>
                <a:lnTo>
                  <a:pt x="1442034" y="1464884"/>
                </a:lnTo>
                <a:lnTo>
                  <a:pt x="1442532" y="1464852"/>
                </a:lnTo>
                <a:lnTo>
                  <a:pt x="1443126" y="1476202"/>
                </a:lnTo>
                <a:cubicBezTo>
                  <a:pt x="1443126" y="1481838"/>
                  <a:pt x="1443067" y="1487460"/>
                  <a:pt x="1441755" y="1493044"/>
                </a:cubicBezTo>
                <a:cubicBezTo>
                  <a:pt x="1441797" y="1524133"/>
                  <a:pt x="1439347" y="1554782"/>
                  <a:pt x="1434288" y="1584794"/>
                </a:cubicBezTo>
                <a:lnTo>
                  <a:pt x="1433750" y="1591418"/>
                </a:lnTo>
                <a:cubicBezTo>
                  <a:pt x="1433580" y="1591423"/>
                  <a:pt x="1433412" y="1591427"/>
                  <a:pt x="1433244" y="1591480"/>
                </a:cubicBezTo>
                <a:cubicBezTo>
                  <a:pt x="1382969" y="1941574"/>
                  <a:pt x="1101930" y="2220146"/>
                  <a:pt x="743079" y="2279078"/>
                </a:cubicBezTo>
                <a:lnTo>
                  <a:pt x="742962" y="2280217"/>
                </a:lnTo>
                <a:cubicBezTo>
                  <a:pt x="737652" y="2281220"/>
                  <a:pt x="732323" y="2282161"/>
                  <a:pt x="726746" y="2281745"/>
                </a:cubicBezTo>
                <a:cubicBezTo>
                  <a:pt x="695574" y="2287255"/>
                  <a:pt x="663693" y="2290213"/>
                  <a:pt x="631319" y="2290736"/>
                </a:cubicBezTo>
                <a:lnTo>
                  <a:pt x="614201" y="2292349"/>
                </a:lnTo>
                <a:lnTo>
                  <a:pt x="614175" y="2291858"/>
                </a:lnTo>
                <a:lnTo>
                  <a:pt x="613676" y="2291891"/>
                </a:lnTo>
                <a:cubicBezTo>
                  <a:pt x="613110" y="2288119"/>
                  <a:pt x="613083" y="2284333"/>
                  <a:pt x="613083" y="2280541"/>
                </a:cubicBezTo>
                <a:cubicBezTo>
                  <a:pt x="613083" y="2274903"/>
                  <a:pt x="613141" y="2269279"/>
                  <a:pt x="614453" y="2263693"/>
                </a:cubicBezTo>
                <a:cubicBezTo>
                  <a:pt x="614411" y="2232611"/>
                  <a:pt x="616861" y="2201969"/>
                  <a:pt x="621917" y="2171962"/>
                </a:cubicBezTo>
                <a:lnTo>
                  <a:pt x="622458" y="2165325"/>
                </a:lnTo>
                <a:cubicBezTo>
                  <a:pt x="622626" y="2165320"/>
                  <a:pt x="622796" y="2165315"/>
                  <a:pt x="622963" y="2165262"/>
                </a:cubicBezTo>
                <a:cubicBezTo>
                  <a:pt x="673240" y="1815167"/>
                  <a:pt x="954279" y="1536596"/>
                  <a:pt x="1313129" y="1477664"/>
                </a:cubicBezTo>
                <a:lnTo>
                  <a:pt x="1313246" y="1476525"/>
                </a:lnTo>
                <a:cubicBezTo>
                  <a:pt x="1318555" y="1475523"/>
                  <a:pt x="1323883" y="1474582"/>
                  <a:pt x="1329459" y="1474998"/>
                </a:cubicBezTo>
                <a:cubicBezTo>
                  <a:pt x="1360642" y="1469485"/>
                  <a:pt x="1392535" y="1466527"/>
                  <a:pt x="1424920" y="1466004"/>
                </a:cubicBezTo>
                <a:close/>
                <a:moveTo>
                  <a:pt x="10909360" y="750600"/>
                </a:moveTo>
                <a:cubicBezTo>
                  <a:pt x="10962636" y="1021506"/>
                  <a:pt x="11177479" y="1236303"/>
                  <a:pt x="11452669" y="1295446"/>
                </a:cubicBezTo>
                <a:cubicBezTo>
                  <a:pt x="11399394" y="1024540"/>
                  <a:pt x="11184550" y="809743"/>
                  <a:pt x="10909360" y="750600"/>
                </a:cubicBezTo>
                <a:close/>
                <a:moveTo>
                  <a:pt x="10602109" y="750600"/>
                </a:moveTo>
                <a:cubicBezTo>
                  <a:pt x="10326919" y="809743"/>
                  <a:pt x="10112075" y="1024540"/>
                  <a:pt x="10058800" y="1295446"/>
                </a:cubicBezTo>
                <a:cubicBezTo>
                  <a:pt x="10333990" y="1236303"/>
                  <a:pt x="10548833" y="1021506"/>
                  <a:pt x="10602109" y="750600"/>
                </a:cubicBezTo>
                <a:close/>
                <a:moveTo>
                  <a:pt x="9217207" y="750600"/>
                </a:moveTo>
                <a:cubicBezTo>
                  <a:pt x="9270483" y="1021506"/>
                  <a:pt x="9485326" y="1236303"/>
                  <a:pt x="9760516" y="1295446"/>
                </a:cubicBezTo>
                <a:cubicBezTo>
                  <a:pt x="9707241" y="1024540"/>
                  <a:pt x="9492397" y="809743"/>
                  <a:pt x="9217207" y="750600"/>
                </a:cubicBezTo>
                <a:close/>
                <a:moveTo>
                  <a:pt x="8909958" y="750600"/>
                </a:moveTo>
                <a:cubicBezTo>
                  <a:pt x="8634768" y="809743"/>
                  <a:pt x="8419924" y="1024540"/>
                  <a:pt x="8366649" y="1295446"/>
                </a:cubicBezTo>
                <a:cubicBezTo>
                  <a:pt x="8641839" y="1236303"/>
                  <a:pt x="8856682" y="1021506"/>
                  <a:pt x="8909958" y="750600"/>
                </a:cubicBezTo>
                <a:close/>
                <a:moveTo>
                  <a:pt x="7525056" y="750600"/>
                </a:moveTo>
                <a:cubicBezTo>
                  <a:pt x="7578332" y="1021506"/>
                  <a:pt x="7793175" y="1236303"/>
                  <a:pt x="8068365" y="1295446"/>
                </a:cubicBezTo>
                <a:cubicBezTo>
                  <a:pt x="8015090" y="1024540"/>
                  <a:pt x="7800246" y="809743"/>
                  <a:pt x="7525056" y="750600"/>
                </a:cubicBezTo>
                <a:close/>
                <a:moveTo>
                  <a:pt x="7217807" y="750600"/>
                </a:moveTo>
                <a:cubicBezTo>
                  <a:pt x="6942617" y="809743"/>
                  <a:pt x="6727773" y="1024540"/>
                  <a:pt x="6674498" y="1295446"/>
                </a:cubicBezTo>
                <a:cubicBezTo>
                  <a:pt x="6949688" y="1236303"/>
                  <a:pt x="7164531" y="1021506"/>
                  <a:pt x="7217807" y="750600"/>
                </a:cubicBezTo>
                <a:close/>
                <a:moveTo>
                  <a:pt x="5832905" y="750600"/>
                </a:moveTo>
                <a:cubicBezTo>
                  <a:pt x="5886181" y="1021506"/>
                  <a:pt x="6101024" y="1236303"/>
                  <a:pt x="6376214" y="1295446"/>
                </a:cubicBezTo>
                <a:cubicBezTo>
                  <a:pt x="6322939" y="1024540"/>
                  <a:pt x="6108095" y="809743"/>
                  <a:pt x="5832905" y="750600"/>
                </a:cubicBezTo>
                <a:close/>
                <a:moveTo>
                  <a:pt x="5525656" y="750600"/>
                </a:moveTo>
                <a:cubicBezTo>
                  <a:pt x="5250466" y="809743"/>
                  <a:pt x="5035622" y="1024540"/>
                  <a:pt x="4982347" y="1295446"/>
                </a:cubicBezTo>
                <a:cubicBezTo>
                  <a:pt x="5257537" y="1236303"/>
                  <a:pt x="5472380" y="1021506"/>
                  <a:pt x="5525656" y="750600"/>
                </a:cubicBezTo>
                <a:close/>
                <a:moveTo>
                  <a:pt x="4140754" y="750600"/>
                </a:moveTo>
                <a:cubicBezTo>
                  <a:pt x="4194030" y="1021506"/>
                  <a:pt x="4408873" y="1236303"/>
                  <a:pt x="4684063" y="1295446"/>
                </a:cubicBezTo>
                <a:cubicBezTo>
                  <a:pt x="4630788" y="1024540"/>
                  <a:pt x="4415944" y="809743"/>
                  <a:pt x="4140754" y="750600"/>
                </a:cubicBezTo>
                <a:close/>
                <a:moveTo>
                  <a:pt x="3833505" y="750600"/>
                </a:moveTo>
                <a:cubicBezTo>
                  <a:pt x="3558315" y="809743"/>
                  <a:pt x="3343471" y="1024540"/>
                  <a:pt x="3290196" y="1295446"/>
                </a:cubicBezTo>
                <a:cubicBezTo>
                  <a:pt x="3565386" y="1236303"/>
                  <a:pt x="3780229" y="1021506"/>
                  <a:pt x="3833505" y="750600"/>
                </a:cubicBezTo>
                <a:close/>
                <a:moveTo>
                  <a:pt x="2448603" y="750600"/>
                </a:moveTo>
                <a:cubicBezTo>
                  <a:pt x="2501879" y="1021506"/>
                  <a:pt x="2716722" y="1236303"/>
                  <a:pt x="2991912" y="1295446"/>
                </a:cubicBezTo>
                <a:cubicBezTo>
                  <a:pt x="2938637" y="1024540"/>
                  <a:pt x="2723793" y="809743"/>
                  <a:pt x="2448603" y="750600"/>
                </a:cubicBezTo>
                <a:close/>
                <a:moveTo>
                  <a:pt x="2141354" y="750600"/>
                </a:moveTo>
                <a:cubicBezTo>
                  <a:pt x="1866164" y="809743"/>
                  <a:pt x="1651320" y="1024540"/>
                  <a:pt x="1598045" y="1295446"/>
                </a:cubicBezTo>
                <a:cubicBezTo>
                  <a:pt x="1873235" y="1236303"/>
                  <a:pt x="2088078" y="1021506"/>
                  <a:pt x="2141354" y="750600"/>
                </a:cubicBezTo>
                <a:close/>
                <a:moveTo>
                  <a:pt x="756452" y="750600"/>
                </a:moveTo>
                <a:cubicBezTo>
                  <a:pt x="809728" y="1021506"/>
                  <a:pt x="1024571" y="1236303"/>
                  <a:pt x="1299761" y="1295446"/>
                </a:cubicBezTo>
                <a:cubicBezTo>
                  <a:pt x="1246486" y="1024540"/>
                  <a:pt x="1031642" y="809743"/>
                  <a:pt x="756452" y="750600"/>
                </a:cubicBezTo>
                <a:close/>
                <a:moveTo>
                  <a:pt x="12192000" y="647790"/>
                </a:moveTo>
                <a:lnTo>
                  <a:pt x="12192000" y="780838"/>
                </a:lnTo>
                <a:cubicBezTo>
                  <a:pt x="11966807" y="865550"/>
                  <a:pt x="11797421" y="1059155"/>
                  <a:pt x="11750953" y="1295446"/>
                </a:cubicBezTo>
                <a:cubicBezTo>
                  <a:pt x="11935988" y="1255679"/>
                  <a:pt x="12093739" y="1145540"/>
                  <a:pt x="12192000" y="994335"/>
                </a:cubicBezTo>
                <a:lnTo>
                  <a:pt x="12192000" y="1195909"/>
                </a:lnTo>
                <a:cubicBezTo>
                  <a:pt x="12071770" y="1314911"/>
                  <a:pt x="11914089" y="1397686"/>
                  <a:pt x="11737582" y="1426902"/>
                </a:cubicBezTo>
                <a:lnTo>
                  <a:pt x="11737466" y="1428050"/>
                </a:lnTo>
                <a:cubicBezTo>
                  <a:pt x="11732155" y="1429061"/>
                  <a:pt x="11726826" y="1430009"/>
                  <a:pt x="11721249" y="1429590"/>
                </a:cubicBezTo>
                <a:cubicBezTo>
                  <a:pt x="11690077" y="1435144"/>
                  <a:pt x="11658197" y="1438125"/>
                  <a:pt x="11625822" y="1438652"/>
                </a:cubicBezTo>
                <a:lnTo>
                  <a:pt x="11608704" y="1440278"/>
                </a:lnTo>
                <a:lnTo>
                  <a:pt x="11608678" y="1439783"/>
                </a:lnTo>
                <a:lnTo>
                  <a:pt x="11608179" y="1439816"/>
                </a:lnTo>
                <a:cubicBezTo>
                  <a:pt x="11607613" y="1436014"/>
                  <a:pt x="11607586" y="1432198"/>
                  <a:pt x="11607586" y="1428376"/>
                </a:cubicBezTo>
                <a:cubicBezTo>
                  <a:pt x="11607586" y="1422694"/>
                  <a:pt x="11607645" y="1417025"/>
                  <a:pt x="11608957" y="1411395"/>
                </a:cubicBezTo>
                <a:cubicBezTo>
                  <a:pt x="11608914" y="1380067"/>
                  <a:pt x="11611364" y="1349182"/>
                  <a:pt x="11616421" y="1318938"/>
                </a:cubicBezTo>
                <a:lnTo>
                  <a:pt x="11616961" y="1312248"/>
                </a:lnTo>
                <a:cubicBezTo>
                  <a:pt x="11617130" y="1312243"/>
                  <a:pt x="11617299" y="1312238"/>
                  <a:pt x="11617466" y="1312185"/>
                </a:cubicBezTo>
                <a:cubicBezTo>
                  <a:pt x="11662185" y="998329"/>
                  <a:pt x="11889463" y="741504"/>
                  <a:pt x="12192000" y="647790"/>
                </a:cubicBezTo>
                <a:close/>
                <a:moveTo>
                  <a:pt x="10767111" y="605769"/>
                </a:moveTo>
                <a:lnTo>
                  <a:pt x="10784198" y="607392"/>
                </a:lnTo>
                <a:cubicBezTo>
                  <a:pt x="10816584" y="607919"/>
                  <a:pt x="10848477" y="610900"/>
                  <a:pt x="10879660" y="616457"/>
                </a:cubicBezTo>
                <a:cubicBezTo>
                  <a:pt x="10885236" y="616038"/>
                  <a:pt x="10890564" y="616986"/>
                  <a:pt x="10895873" y="617996"/>
                </a:cubicBezTo>
                <a:lnTo>
                  <a:pt x="10895990" y="619144"/>
                </a:lnTo>
                <a:cubicBezTo>
                  <a:pt x="11254840" y="678542"/>
                  <a:pt x="11535879" y="959319"/>
                  <a:pt x="11586156" y="1312185"/>
                </a:cubicBezTo>
                <a:cubicBezTo>
                  <a:pt x="11586323" y="1312238"/>
                  <a:pt x="11586492" y="1312243"/>
                  <a:pt x="11586661" y="1312248"/>
                </a:cubicBezTo>
                <a:lnTo>
                  <a:pt x="11587201" y="1318938"/>
                </a:lnTo>
                <a:cubicBezTo>
                  <a:pt x="11592258" y="1349182"/>
                  <a:pt x="11594708" y="1380067"/>
                  <a:pt x="11594665" y="1411395"/>
                </a:cubicBezTo>
                <a:cubicBezTo>
                  <a:pt x="11595977" y="1417025"/>
                  <a:pt x="11596036" y="1422694"/>
                  <a:pt x="11596036" y="1428376"/>
                </a:cubicBezTo>
                <a:cubicBezTo>
                  <a:pt x="11596036" y="1432198"/>
                  <a:pt x="11596009" y="1436014"/>
                  <a:pt x="11595443" y="1439816"/>
                </a:cubicBezTo>
                <a:lnTo>
                  <a:pt x="11594944" y="1439783"/>
                </a:lnTo>
                <a:lnTo>
                  <a:pt x="11594918" y="1440278"/>
                </a:lnTo>
                <a:lnTo>
                  <a:pt x="11577800" y="1438652"/>
                </a:lnTo>
                <a:cubicBezTo>
                  <a:pt x="11545425" y="1438125"/>
                  <a:pt x="11513545" y="1435144"/>
                  <a:pt x="11482373" y="1429590"/>
                </a:cubicBezTo>
                <a:cubicBezTo>
                  <a:pt x="11476796" y="1430009"/>
                  <a:pt x="11471467" y="1429061"/>
                  <a:pt x="11466156" y="1428050"/>
                </a:cubicBezTo>
                <a:lnTo>
                  <a:pt x="11466040" y="1426902"/>
                </a:lnTo>
                <a:cubicBezTo>
                  <a:pt x="11107189" y="1367503"/>
                  <a:pt x="10826150" y="1086726"/>
                  <a:pt x="10775875" y="733861"/>
                </a:cubicBezTo>
                <a:cubicBezTo>
                  <a:pt x="10775707" y="733808"/>
                  <a:pt x="10775539" y="733803"/>
                  <a:pt x="10775369" y="733798"/>
                </a:cubicBezTo>
                <a:lnTo>
                  <a:pt x="10774831" y="727122"/>
                </a:lnTo>
                <a:cubicBezTo>
                  <a:pt x="10769772" y="696872"/>
                  <a:pt x="10767321" y="665981"/>
                  <a:pt x="10767364" y="634646"/>
                </a:cubicBezTo>
                <a:cubicBezTo>
                  <a:pt x="10766052" y="629018"/>
                  <a:pt x="10765993" y="623351"/>
                  <a:pt x="10765993" y="617670"/>
                </a:cubicBezTo>
                <a:lnTo>
                  <a:pt x="10766587" y="606230"/>
                </a:lnTo>
                <a:lnTo>
                  <a:pt x="10767085" y="606263"/>
                </a:lnTo>
                <a:close/>
                <a:moveTo>
                  <a:pt x="10744358" y="605769"/>
                </a:moveTo>
                <a:lnTo>
                  <a:pt x="10744384" y="606263"/>
                </a:lnTo>
                <a:lnTo>
                  <a:pt x="10744882" y="606230"/>
                </a:lnTo>
                <a:lnTo>
                  <a:pt x="10745476" y="617670"/>
                </a:lnTo>
                <a:cubicBezTo>
                  <a:pt x="10745476" y="623351"/>
                  <a:pt x="10745417" y="629018"/>
                  <a:pt x="10744105" y="634646"/>
                </a:cubicBezTo>
                <a:cubicBezTo>
                  <a:pt x="10744148" y="665981"/>
                  <a:pt x="10741697" y="696872"/>
                  <a:pt x="10736638" y="727122"/>
                </a:cubicBezTo>
                <a:lnTo>
                  <a:pt x="10736100" y="733798"/>
                </a:lnTo>
                <a:cubicBezTo>
                  <a:pt x="10735930" y="733803"/>
                  <a:pt x="10735762" y="733808"/>
                  <a:pt x="10735594" y="733861"/>
                </a:cubicBezTo>
                <a:cubicBezTo>
                  <a:pt x="10685319" y="1086726"/>
                  <a:pt x="10404280" y="1367503"/>
                  <a:pt x="10045429" y="1426902"/>
                </a:cubicBezTo>
                <a:lnTo>
                  <a:pt x="10045313" y="1428050"/>
                </a:lnTo>
                <a:cubicBezTo>
                  <a:pt x="10040002" y="1429061"/>
                  <a:pt x="10034673" y="1430009"/>
                  <a:pt x="10029096" y="1429590"/>
                </a:cubicBezTo>
                <a:cubicBezTo>
                  <a:pt x="9997924" y="1435144"/>
                  <a:pt x="9966044" y="1438125"/>
                  <a:pt x="9933669" y="1438652"/>
                </a:cubicBezTo>
                <a:lnTo>
                  <a:pt x="9916551" y="1440278"/>
                </a:lnTo>
                <a:lnTo>
                  <a:pt x="9916525" y="1439783"/>
                </a:lnTo>
                <a:lnTo>
                  <a:pt x="9916026" y="1439816"/>
                </a:lnTo>
                <a:cubicBezTo>
                  <a:pt x="9915460" y="1436014"/>
                  <a:pt x="9915433" y="1432198"/>
                  <a:pt x="9915433" y="1428376"/>
                </a:cubicBezTo>
                <a:cubicBezTo>
                  <a:pt x="9915433" y="1422694"/>
                  <a:pt x="9915492" y="1417025"/>
                  <a:pt x="9916804" y="1411395"/>
                </a:cubicBezTo>
                <a:cubicBezTo>
                  <a:pt x="9916761" y="1380067"/>
                  <a:pt x="9919211" y="1349182"/>
                  <a:pt x="9924268" y="1318938"/>
                </a:cubicBezTo>
                <a:lnTo>
                  <a:pt x="9924808" y="1312248"/>
                </a:lnTo>
                <a:cubicBezTo>
                  <a:pt x="9924977" y="1312243"/>
                  <a:pt x="9925146" y="1312238"/>
                  <a:pt x="9925314" y="1312185"/>
                </a:cubicBezTo>
                <a:cubicBezTo>
                  <a:pt x="9975590" y="959319"/>
                  <a:pt x="10256629" y="678542"/>
                  <a:pt x="10615479" y="619144"/>
                </a:cubicBezTo>
                <a:lnTo>
                  <a:pt x="10615596" y="617996"/>
                </a:lnTo>
                <a:cubicBezTo>
                  <a:pt x="10620905" y="616986"/>
                  <a:pt x="10626233" y="616038"/>
                  <a:pt x="10631809" y="616457"/>
                </a:cubicBezTo>
                <a:cubicBezTo>
                  <a:pt x="10662992" y="610900"/>
                  <a:pt x="10694885" y="607919"/>
                  <a:pt x="10727271" y="607392"/>
                </a:cubicBezTo>
                <a:close/>
                <a:moveTo>
                  <a:pt x="9074958" y="605769"/>
                </a:moveTo>
                <a:lnTo>
                  <a:pt x="9092045" y="607392"/>
                </a:lnTo>
                <a:cubicBezTo>
                  <a:pt x="9124431" y="607919"/>
                  <a:pt x="9156324" y="610900"/>
                  <a:pt x="9187507" y="616457"/>
                </a:cubicBezTo>
                <a:cubicBezTo>
                  <a:pt x="9193083" y="616038"/>
                  <a:pt x="9198411" y="616986"/>
                  <a:pt x="9203720" y="617996"/>
                </a:cubicBezTo>
                <a:lnTo>
                  <a:pt x="9203837" y="619144"/>
                </a:lnTo>
                <a:cubicBezTo>
                  <a:pt x="9562687" y="678542"/>
                  <a:pt x="9843726" y="959319"/>
                  <a:pt x="9894002" y="1312185"/>
                </a:cubicBezTo>
                <a:cubicBezTo>
                  <a:pt x="9894170" y="1312238"/>
                  <a:pt x="9894339" y="1312243"/>
                  <a:pt x="9894508" y="1312248"/>
                </a:cubicBezTo>
                <a:lnTo>
                  <a:pt x="9895048" y="1318938"/>
                </a:lnTo>
                <a:cubicBezTo>
                  <a:pt x="9900105" y="1349182"/>
                  <a:pt x="9902555" y="1380067"/>
                  <a:pt x="9902512" y="1411395"/>
                </a:cubicBezTo>
                <a:cubicBezTo>
                  <a:pt x="9903824" y="1417025"/>
                  <a:pt x="9903883" y="1422694"/>
                  <a:pt x="9903883" y="1428376"/>
                </a:cubicBezTo>
                <a:cubicBezTo>
                  <a:pt x="9903883" y="1432198"/>
                  <a:pt x="9903856" y="1436014"/>
                  <a:pt x="9903290" y="1439816"/>
                </a:cubicBezTo>
                <a:lnTo>
                  <a:pt x="9902791" y="1439783"/>
                </a:lnTo>
                <a:lnTo>
                  <a:pt x="9902765" y="1440278"/>
                </a:lnTo>
                <a:lnTo>
                  <a:pt x="9885647" y="1438652"/>
                </a:lnTo>
                <a:cubicBezTo>
                  <a:pt x="9853272" y="1438125"/>
                  <a:pt x="9821392" y="1435144"/>
                  <a:pt x="9790220" y="1429590"/>
                </a:cubicBezTo>
                <a:cubicBezTo>
                  <a:pt x="9784643" y="1430009"/>
                  <a:pt x="9779314" y="1429061"/>
                  <a:pt x="9774003" y="1428050"/>
                </a:cubicBezTo>
                <a:lnTo>
                  <a:pt x="9773887" y="1426902"/>
                </a:lnTo>
                <a:cubicBezTo>
                  <a:pt x="9415036" y="1367503"/>
                  <a:pt x="9133997" y="1086726"/>
                  <a:pt x="9083722" y="733861"/>
                </a:cubicBezTo>
                <a:cubicBezTo>
                  <a:pt x="9083554" y="733808"/>
                  <a:pt x="9083386" y="733803"/>
                  <a:pt x="9083216" y="733798"/>
                </a:cubicBezTo>
                <a:lnTo>
                  <a:pt x="9082678" y="727122"/>
                </a:lnTo>
                <a:cubicBezTo>
                  <a:pt x="9077619" y="696872"/>
                  <a:pt x="9075168" y="665981"/>
                  <a:pt x="9075211" y="634646"/>
                </a:cubicBezTo>
                <a:cubicBezTo>
                  <a:pt x="9073899" y="629018"/>
                  <a:pt x="9073840" y="623351"/>
                  <a:pt x="9073840" y="617670"/>
                </a:cubicBezTo>
                <a:lnTo>
                  <a:pt x="9074434" y="606230"/>
                </a:lnTo>
                <a:lnTo>
                  <a:pt x="9074932" y="606263"/>
                </a:lnTo>
                <a:close/>
                <a:moveTo>
                  <a:pt x="9052207" y="605769"/>
                </a:moveTo>
                <a:lnTo>
                  <a:pt x="9052233" y="606263"/>
                </a:lnTo>
                <a:lnTo>
                  <a:pt x="9052731" y="606230"/>
                </a:lnTo>
                <a:lnTo>
                  <a:pt x="9053325" y="617670"/>
                </a:lnTo>
                <a:cubicBezTo>
                  <a:pt x="9053325" y="623351"/>
                  <a:pt x="9053266" y="629018"/>
                  <a:pt x="9051954" y="634646"/>
                </a:cubicBezTo>
                <a:cubicBezTo>
                  <a:pt x="9051997" y="665981"/>
                  <a:pt x="9049546" y="696872"/>
                  <a:pt x="9044487" y="727122"/>
                </a:cubicBezTo>
                <a:lnTo>
                  <a:pt x="9043949" y="733798"/>
                </a:lnTo>
                <a:cubicBezTo>
                  <a:pt x="9043779" y="733803"/>
                  <a:pt x="9043611" y="733808"/>
                  <a:pt x="9043443" y="733861"/>
                </a:cubicBezTo>
                <a:cubicBezTo>
                  <a:pt x="8993168" y="1086726"/>
                  <a:pt x="8712129" y="1367503"/>
                  <a:pt x="8353278" y="1426902"/>
                </a:cubicBezTo>
                <a:lnTo>
                  <a:pt x="8353162" y="1428050"/>
                </a:lnTo>
                <a:cubicBezTo>
                  <a:pt x="8347851" y="1429061"/>
                  <a:pt x="8342522" y="1430009"/>
                  <a:pt x="8336945" y="1429590"/>
                </a:cubicBezTo>
                <a:cubicBezTo>
                  <a:pt x="8305773" y="1435144"/>
                  <a:pt x="8273893" y="1438125"/>
                  <a:pt x="8241519" y="1438652"/>
                </a:cubicBezTo>
                <a:lnTo>
                  <a:pt x="8224400" y="1440278"/>
                </a:lnTo>
                <a:lnTo>
                  <a:pt x="8224374" y="1439783"/>
                </a:lnTo>
                <a:lnTo>
                  <a:pt x="8223875" y="1439816"/>
                </a:lnTo>
                <a:cubicBezTo>
                  <a:pt x="8223309" y="1436014"/>
                  <a:pt x="8223282" y="1432198"/>
                  <a:pt x="8223282" y="1428376"/>
                </a:cubicBezTo>
                <a:cubicBezTo>
                  <a:pt x="8223282" y="1422694"/>
                  <a:pt x="8223341" y="1417025"/>
                  <a:pt x="8224653" y="1411395"/>
                </a:cubicBezTo>
                <a:cubicBezTo>
                  <a:pt x="8224611" y="1380067"/>
                  <a:pt x="8227060" y="1349182"/>
                  <a:pt x="8232117" y="1318938"/>
                </a:cubicBezTo>
                <a:lnTo>
                  <a:pt x="8232657" y="1312248"/>
                </a:lnTo>
                <a:cubicBezTo>
                  <a:pt x="8232826" y="1312243"/>
                  <a:pt x="8232995" y="1312238"/>
                  <a:pt x="8233163" y="1312185"/>
                </a:cubicBezTo>
                <a:cubicBezTo>
                  <a:pt x="8283439" y="959319"/>
                  <a:pt x="8564478" y="678542"/>
                  <a:pt x="8923328" y="619144"/>
                </a:cubicBezTo>
                <a:lnTo>
                  <a:pt x="8923445" y="617996"/>
                </a:lnTo>
                <a:cubicBezTo>
                  <a:pt x="8928754" y="616986"/>
                  <a:pt x="8934082" y="616038"/>
                  <a:pt x="8939658" y="616457"/>
                </a:cubicBezTo>
                <a:cubicBezTo>
                  <a:pt x="8970841" y="610900"/>
                  <a:pt x="9002734" y="607919"/>
                  <a:pt x="9035120" y="607392"/>
                </a:cubicBezTo>
                <a:close/>
                <a:moveTo>
                  <a:pt x="7382807" y="605769"/>
                </a:moveTo>
                <a:lnTo>
                  <a:pt x="7399895" y="607392"/>
                </a:lnTo>
                <a:cubicBezTo>
                  <a:pt x="7432280" y="607919"/>
                  <a:pt x="7464173" y="610900"/>
                  <a:pt x="7495356" y="616457"/>
                </a:cubicBezTo>
                <a:cubicBezTo>
                  <a:pt x="7500932" y="616038"/>
                  <a:pt x="7506260" y="616986"/>
                  <a:pt x="7511569" y="617996"/>
                </a:cubicBezTo>
                <a:lnTo>
                  <a:pt x="7511686" y="619144"/>
                </a:lnTo>
                <a:cubicBezTo>
                  <a:pt x="7870536" y="678542"/>
                  <a:pt x="8151575" y="959319"/>
                  <a:pt x="8201852" y="1312185"/>
                </a:cubicBezTo>
                <a:cubicBezTo>
                  <a:pt x="8202019" y="1312238"/>
                  <a:pt x="8202189" y="1312243"/>
                  <a:pt x="8202357" y="1312248"/>
                </a:cubicBezTo>
                <a:lnTo>
                  <a:pt x="8202898" y="1318938"/>
                </a:lnTo>
                <a:cubicBezTo>
                  <a:pt x="8207954" y="1349182"/>
                  <a:pt x="8210404" y="1380067"/>
                  <a:pt x="8210362" y="1411395"/>
                </a:cubicBezTo>
                <a:cubicBezTo>
                  <a:pt x="8211674" y="1417025"/>
                  <a:pt x="8211732" y="1422694"/>
                  <a:pt x="8211732" y="1428376"/>
                </a:cubicBezTo>
                <a:cubicBezTo>
                  <a:pt x="8211732" y="1432198"/>
                  <a:pt x="8211705" y="1436014"/>
                  <a:pt x="8211139" y="1439816"/>
                </a:cubicBezTo>
                <a:lnTo>
                  <a:pt x="8210640" y="1439783"/>
                </a:lnTo>
                <a:lnTo>
                  <a:pt x="8210614" y="1440278"/>
                </a:lnTo>
                <a:lnTo>
                  <a:pt x="8193496" y="1438652"/>
                </a:lnTo>
                <a:cubicBezTo>
                  <a:pt x="8161122" y="1438125"/>
                  <a:pt x="8129241" y="1435144"/>
                  <a:pt x="8098069" y="1429590"/>
                </a:cubicBezTo>
                <a:cubicBezTo>
                  <a:pt x="8092492" y="1430009"/>
                  <a:pt x="8087163" y="1429061"/>
                  <a:pt x="8081853" y="1428050"/>
                </a:cubicBezTo>
                <a:lnTo>
                  <a:pt x="8081737" y="1426902"/>
                </a:lnTo>
                <a:cubicBezTo>
                  <a:pt x="7722885" y="1367503"/>
                  <a:pt x="7441846" y="1086726"/>
                  <a:pt x="7391571" y="733861"/>
                </a:cubicBezTo>
                <a:cubicBezTo>
                  <a:pt x="7391403" y="733808"/>
                  <a:pt x="7391235" y="733803"/>
                  <a:pt x="7391065" y="733798"/>
                </a:cubicBezTo>
                <a:lnTo>
                  <a:pt x="7390527" y="727122"/>
                </a:lnTo>
                <a:cubicBezTo>
                  <a:pt x="7385468" y="696872"/>
                  <a:pt x="7383018" y="665981"/>
                  <a:pt x="7383060" y="634646"/>
                </a:cubicBezTo>
                <a:cubicBezTo>
                  <a:pt x="7381748" y="629018"/>
                  <a:pt x="7381689" y="623351"/>
                  <a:pt x="7381689" y="617670"/>
                </a:cubicBezTo>
                <a:lnTo>
                  <a:pt x="7382283" y="606230"/>
                </a:lnTo>
                <a:lnTo>
                  <a:pt x="7382781" y="606263"/>
                </a:lnTo>
                <a:close/>
                <a:moveTo>
                  <a:pt x="5690656" y="605769"/>
                </a:moveTo>
                <a:lnTo>
                  <a:pt x="5707743" y="607392"/>
                </a:lnTo>
                <a:cubicBezTo>
                  <a:pt x="5740129" y="607919"/>
                  <a:pt x="5772021" y="610900"/>
                  <a:pt x="5803205" y="616457"/>
                </a:cubicBezTo>
                <a:cubicBezTo>
                  <a:pt x="5808781" y="616038"/>
                  <a:pt x="5814109" y="616986"/>
                  <a:pt x="5819417" y="617996"/>
                </a:cubicBezTo>
                <a:lnTo>
                  <a:pt x="5819534" y="619144"/>
                </a:lnTo>
                <a:cubicBezTo>
                  <a:pt x="6178385" y="678542"/>
                  <a:pt x="6459424" y="959319"/>
                  <a:pt x="6509700" y="1312185"/>
                </a:cubicBezTo>
                <a:cubicBezTo>
                  <a:pt x="6509868" y="1312238"/>
                  <a:pt x="6510037" y="1312243"/>
                  <a:pt x="6510206" y="1312248"/>
                </a:cubicBezTo>
                <a:lnTo>
                  <a:pt x="6510746" y="1318938"/>
                </a:lnTo>
                <a:cubicBezTo>
                  <a:pt x="6515803" y="1349182"/>
                  <a:pt x="6518252" y="1380067"/>
                  <a:pt x="6518210" y="1411395"/>
                </a:cubicBezTo>
                <a:cubicBezTo>
                  <a:pt x="6519522" y="1417025"/>
                  <a:pt x="6519581" y="1422694"/>
                  <a:pt x="6519581" y="1428376"/>
                </a:cubicBezTo>
                <a:cubicBezTo>
                  <a:pt x="6519581" y="1432198"/>
                  <a:pt x="6519554" y="1436014"/>
                  <a:pt x="6518988" y="1439816"/>
                </a:cubicBezTo>
                <a:lnTo>
                  <a:pt x="6518489" y="1439783"/>
                </a:lnTo>
                <a:lnTo>
                  <a:pt x="6518463" y="1440278"/>
                </a:lnTo>
                <a:lnTo>
                  <a:pt x="6501344" y="1438652"/>
                </a:lnTo>
                <a:cubicBezTo>
                  <a:pt x="6468970" y="1438125"/>
                  <a:pt x="6437090" y="1435144"/>
                  <a:pt x="6405918" y="1429590"/>
                </a:cubicBezTo>
                <a:cubicBezTo>
                  <a:pt x="6400341" y="1430009"/>
                  <a:pt x="6395012" y="1429061"/>
                  <a:pt x="6389701" y="1428050"/>
                </a:cubicBezTo>
                <a:lnTo>
                  <a:pt x="6389585" y="1426902"/>
                </a:lnTo>
                <a:cubicBezTo>
                  <a:pt x="6030734" y="1367503"/>
                  <a:pt x="5749695" y="1086726"/>
                  <a:pt x="5699419" y="733861"/>
                </a:cubicBezTo>
                <a:cubicBezTo>
                  <a:pt x="5699252" y="733808"/>
                  <a:pt x="5699083" y="733803"/>
                  <a:pt x="5698914" y="733798"/>
                </a:cubicBezTo>
                <a:lnTo>
                  <a:pt x="5698375" y="727122"/>
                </a:lnTo>
                <a:cubicBezTo>
                  <a:pt x="5693317" y="696872"/>
                  <a:pt x="5690866" y="665981"/>
                  <a:pt x="5690908" y="634646"/>
                </a:cubicBezTo>
                <a:cubicBezTo>
                  <a:pt x="5689596" y="629018"/>
                  <a:pt x="5689538" y="623351"/>
                  <a:pt x="5689538" y="617670"/>
                </a:cubicBezTo>
                <a:lnTo>
                  <a:pt x="5690132" y="606230"/>
                </a:lnTo>
                <a:lnTo>
                  <a:pt x="5690630" y="606263"/>
                </a:lnTo>
                <a:close/>
                <a:moveTo>
                  <a:pt x="5667905" y="605769"/>
                </a:moveTo>
                <a:lnTo>
                  <a:pt x="5667931" y="606263"/>
                </a:lnTo>
                <a:lnTo>
                  <a:pt x="5668429" y="606230"/>
                </a:lnTo>
                <a:lnTo>
                  <a:pt x="5669023" y="617670"/>
                </a:lnTo>
                <a:cubicBezTo>
                  <a:pt x="5669023" y="623351"/>
                  <a:pt x="5668964" y="629018"/>
                  <a:pt x="5667652" y="634646"/>
                </a:cubicBezTo>
                <a:cubicBezTo>
                  <a:pt x="5667694" y="665981"/>
                  <a:pt x="5665244" y="696872"/>
                  <a:pt x="5660185" y="727122"/>
                </a:cubicBezTo>
                <a:lnTo>
                  <a:pt x="5659647" y="733798"/>
                </a:lnTo>
                <a:cubicBezTo>
                  <a:pt x="5659477" y="733803"/>
                  <a:pt x="5659309" y="733808"/>
                  <a:pt x="5659141" y="733861"/>
                </a:cubicBezTo>
                <a:cubicBezTo>
                  <a:pt x="5608866" y="1086726"/>
                  <a:pt x="5327827" y="1367503"/>
                  <a:pt x="4968975" y="1426902"/>
                </a:cubicBezTo>
                <a:lnTo>
                  <a:pt x="4968859" y="1428050"/>
                </a:lnTo>
                <a:cubicBezTo>
                  <a:pt x="4963549" y="1429061"/>
                  <a:pt x="4958220" y="1430009"/>
                  <a:pt x="4952643" y="1429590"/>
                </a:cubicBezTo>
                <a:cubicBezTo>
                  <a:pt x="4921471" y="1435144"/>
                  <a:pt x="4889590" y="1438125"/>
                  <a:pt x="4857216" y="1438652"/>
                </a:cubicBezTo>
                <a:lnTo>
                  <a:pt x="4840098" y="1440278"/>
                </a:lnTo>
                <a:lnTo>
                  <a:pt x="4840072" y="1439783"/>
                </a:lnTo>
                <a:lnTo>
                  <a:pt x="4839573" y="1439816"/>
                </a:lnTo>
                <a:cubicBezTo>
                  <a:pt x="4839007" y="1436014"/>
                  <a:pt x="4838980" y="1432198"/>
                  <a:pt x="4838980" y="1428376"/>
                </a:cubicBezTo>
                <a:cubicBezTo>
                  <a:pt x="4838980" y="1422694"/>
                  <a:pt x="4839038" y="1417025"/>
                  <a:pt x="4840350" y="1411395"/>
                </a:cubicBezTo>
                <a:cubicBezTo>
                  <a:pt x="4840308" y="1380067"/>
                  <a:pt x="4842758" y="1349182"/>
                  <a:pt x="4847814" y="1318938"/>
                </a:cubicBezTo>
                <a:lnTo>
                  <a:pt x="4848355" y="1312248"/>
                </a:lnTo>
                <a:cubicBezTo>
                  <a:pt x="4848523" y="1312243"/>
                  <a:pt x="4848693" y="1312238"/>
                  <a:pt x="4848860" y="1312185"/>
                </a:cubicBezTo>
                <a:cubicBezTo>
                  <a:pt x="4899137" y="959319"/>
                  <a:pt x="5180176" y="678542"/>
                  <a:pt x="5539026" y="619144"/>
                </a:cubicBezTo>
                <a:lnTo>
                  <a:pt x="5539143" y="617996"/>
                </a:lnTo>
                <a:cubicBezTo>
                  <a:pt x="5544452" y="616986"/>
                  <a:pt x="5549780" y="616038"/>
                  <a:pt x="5555356" y="616457"/>
                </a:cubicBezTo>
                <a:cubicBezTo>
                  <a:pt x="5586539" y="610900"/>
                  <a:pt x="5618432" y="607919"/>
                  <a:pt x="5650817" y="607392"/>
                </a:cubicBezTo>
                <a:close/>
                <a:moveTo>
                  <a:pt x="3998505" y="605769"/>
                </a:moveTo>
                <a:lnTo>
                  <a:pt x="4015592" y="607392"/>
                </a:lnTo>
                <a:cubicBezTo>
                  <a:pt x="4047978" y="607919"/>
                  <a:pt x="4079870" y="610900"/>
                  <a:pt x="4111054" y="616457"/>
                </a:cubicBezTo>
                <a:cubicBezTo>
                  <a:pt x="4116630" y="616038"/>
                  <a:pt x="4121958" y="616986"/>
                  <a:pt x="4127266" y="617996"/>
                </a:cubicBezTo>
                <a:lnTo>
                  <a:pt x="4127384" y="619144"/>
                </a:lnTo>
                <a:cubicBezTo>
                  <a:pt x="4486234" y="678542"/>
                  <a:pt x="4767273" y="959319"/>
                  <a:pt x="4817549" y="1312185"/>
                </a:cubicBezTo>
                <a:cubicBezTo>
                  <a:pt x="4817717" y="1312238"/>
                  <a:pt x="4817886" y="1312243"/>
                  <a:pt x="4818055" y="1312248"/>
                </a:cubicBezTo>
                <a:lnTo>
                  <a:pt x="4818595" y="1318938"/>
                </a:lnTo>
                <a:cubicBezTo>
                  <a:pt x="4823652" y="1349182"/>
                  <a:pt x="4826101" y="1380067"/>
                  <a:pt x="4826059" y="1411395"/>
                </a:cubicBezTo>
                <a:cubicBezTo>
                  <a:pt x="4827371" y="1417025"/>
                  <a:pt x="4827430" y="1422694"/>
                  <a:pt x="4827430" y="1428376"/>
                </a:cubicBezTo>
                <a:cubicBezTo>
                  <a:pt x="4827430" y="1432198"/>
                  <a:pt x="4827403" y="1436014"/>
                  <a:pt x="4826837" y="1439816"/>
                </a:cubicBezTo>
                <a:lnTo>
                  <a:pt x="4826338" y="1439783"/>
                </a:lnTo>
                <a:lnTo>
                  <a:pt x="4826312" y="1440278"/>
                </a:lnTo>
                <a:lnTo>
                  <a:pt x="4809193" y="1438652"/>
                </a:lnTo>
                <a:cubicBezTo>
                  <a:pt x="4776819" y="1438125"/>
                  <a:pt x="4744939" y="1435144"/>
                  <a:pt x="4713767" y="1429590"/>
                </a:cubicBezTo>
                <a:cubicBezTo>
                  <a:pt x="4708190" y="1430009"/>
                  <a:pt x="4702861" y="1429061"/>
                  <a:pt x="4697550" y="1428050"/>
                </a:cubicBezTo>
                <a:lnTo>
                  <a:pt x="4697434" y="1426902"/>
                </a:lnTo>
                <a:cubicBezTo>
                  <a:pt x="4338583" y="1367503"/>
                  <a:pt x="4057544" y="1086726"/>
                  <a:pt x="4007268" y="733861"/>
                </a:cubicBezTo>
                <a:cubicBezTo>
                  <a:pt x="4007101" y="733808"/>
                  <a:pt x="4006932" y="733803"/>
                  <a:pt x="4006763" y="733798"/>
                </a:cubicBezTo>
                <a:lnTo>
                  <a:pt x="4006225" y="727122"/>
                </a:lnTo>
                <a:cubicBezTo>
                  <a:pt x="4001166" y="696872"/>
                  <a:pt x="3998715" y="665981"/>
                  <a:pt x="3998757" y="634646"/>
                </a:cubicBezTo>
                <a:cubicBezTo>
                  <a:pt x="3997445" y="629018"/>
                  <a:pt x="3997387" y="623351"/>
                  <a:pt x="3997387" y="617670"/>
                </a:cubicBezTo>
                <a:lnTo>
                  <a:pt x="3997981" y="606230"/>
                </a:lnTo>
                <a:lnTo>
                  <a:pt x="3998479" y="606263"/>
                </a:lnTo>
                <a:close/>
                <a:moveTo>
                  <a:pt x="3975754" y="605769"/>
                </a:moveTo>
                <a:lnTo>
                  <a:pt x="3975780" y="606263"/>
                </a:lnTo>
                <a:lnTo>
                  <a:pt x="3976278" y="606230"/>
                </a:lnTo>
                <a:lnTo>
                  <a:pt x="3976872" y="617670"/>
                </a:lnTo>
                <a:cubicBezTo>
                  <a:pt x="3976872" y="623351"/>
                  <a:pt x="3976813" y="629018"/>
                  <a:pt x="3975501" y="634646"/>
                </a:cubicBezTo>
                <a:cubicBezTo>
                  <a:pt x="3975543" y="665981"/>
                  <a:pt x="3973093" y="696872"/>
                  <a:pt x="3968034" y="727122"/>
                </a:cubicBezTo>
                <a:lnTo>
                  <a:pt x="3967496" y="733798"/>
                </a:lnTo>
                <a:cubicBezTo>
                  <a:pt x="3967326" y="733803"/>
                  <a:pt x="3967158" y="733808"/>
                  <a:pt x="3966990" y="733861"/>
                </a:cubicBezTo>
                <a:cubicBezTo>
                  <a:pt x="3916715" y="1086726"/>
                  <a:pt x="3635676" y="1367503"/>
                  <a:pt x="3276825" y="1426902"/>
                </a:cubicBezTo>
                <a:lnTo>
                  <a:pt x="3276708" y="1428050"/>
                </a:lnTo>
                <a:cubicBezTo>
                  <a:pt x="3271398" y="1429061"/>
                  <a:pt x="3266069" y="1430009"/>
                  <a:pt x="3260492" y="1429590"/>
                </a:cubicBezTo>
                <a:cubicBezTo>
                  <a:pt x="3229320" y="1435144"/>
                  <a:pt x="3197440" y="1438125"/>
                  <a:pt x="3165065" y="1438652"/>
                </a:cubicBezTo>
                <a:lnTo>
                  <a:pt x="3147947" y="1440278"/>
                </a:lnTo>
                <a:lnTo>
                  <a:pt x="3147921" y="1439783"/>
                </a:lnTo>
                <a:lnTo>
                  <a:pt x="3147422" y="1439816"/>
                </a:lnTo>
                <a:cubicBezTo>
                  <a:pt x="3146856" y="1436014"/>
                  <a:pt x="3146829" y="1432198"/>
                  <a:pt x="3146829" y="1428376"/>
                </a:cubicBezTo>
                <a:cubicBezTo>
                  <a:pt x="3146829" y="1422694"/>
                  <a:pt x="3146887" y="1417025"/>
                  <a:pt x="3148199" y="1411395"/>
                </a:cubicBezTo>
                <a:cubicBezTo>
                  <a:pt x="3148157" y="1380067"/>
                  <a:pt x="3150607" y="1349182"/>
                  <a:pt x="3155663" y="1318938"/>
                </a:cubicBezTo>
                <a:lnTo>
                  <a:pt x="3156204" y="1312248"/>
                </a:lnTo>
                <a:cubicBezTo>
                  <a:pt x="3156372" y="1312243"/>
                  <a:pt x="3156542" y="1312238"/>
                  <a:pt x="3156709" y="1312185"/>
                </a:cubicBezTo>
                <a:cubicBezTo>
                  <a:pt x="3206986" y="959319"/>
                  <a:pt x="3488025" y="678542"/>
                  <a:pt x="3846875" y="619144"/>
                </a:cubicBezTo>
                <a:lnTo>
                  <a:pt x="3846992" y="617996"/>
                </a:lnTo>
                <a:cubicBezTo>
                  <a:pt x="3852301" y="616986"/>
                  <a:pt x="3857629" y="616038"/>
                  <a:pt x="3863205" y="616457"/>
                </a:cubicBezTo>
                <a:cubicBezTo>
                  <a:pt x="3894388" y="610900"/>
                  <a:pt x="3926281" y="607919"/>
                  <a:pt x="3958666" y="607392"/>
                </a:cubicBezTo>
                <a:close/>
                <a:moveTo>
                  <a:pt x="2306354" y="605769"/>
                </a:moveTo>
                <a:lnTo>
                  <a:pt x="2323441" y="607392"/>
                </a:lnTo>
                <a:cubicBezTo>
                  <a:pt x="2355827" y="607919"/>
                  <a:pt x="2387719" y="610900"/>
                  <a:pt x="2418903" y="616457"/>
                </a:cubicBezTo>
                <a:cubicBezTo>
                  <a:pt x="2424479" y="616038"/>
                  <a:pt x="2429807" y="616986"/>
                  <a:pt x="2435115" y="617996"/>
                </a:cubicBezTo>
                <a:lnTo>
                  <a:pt x="2435233" y="619144"/>
                </a:lnTo>
                <a:cubicBezTo>
                  <a:pt x="2794083" y="678542"/>
                  <a:pt x="3075122" y="959319"/>
                  <a:pt x="3125398" y="1312185"/>
                </a:cubicBezTo>
                <a:cubicBezTo>
                  <a:pt x="3125566" y="1312238"/>
                  <a:pt x="3125735" y="1312243"/>
                  <a:pt x="3125904" y="1312248"/>
                </a:cubicBezTo>
                <a:lnTo>
                  <a:pt x="3126444" y="1318938"/>
                </a:lnTo>
                <a:cubicBezTo>
                  <a:pt x="3131501" y="1349182"/>
                  <a:pt x="3133950" y="1380067"/>
                  <a:pt x="3133908" y="1411395"/>
                </a:cubicBezTo>
                <a:cubicBezTo>
                  <a:pt x="3135220" y="1417025"/>
                  <a:pt x="3135279" y="1422694"/>
                  <a:pt x="3135279" y="1428376"/>
                </a:cubicBezTo>
                <a:cubicBezTo>
                  <a:pt x="3135279" y="1432198"/>
                  <a:pt x="3135252" y="1436014"/>
                  <a:pt x="3134686" y="1439816"/>
                </a:cubicBezTo>
                <a:lnTo>
                  <a:pt x="3134187" y="1439783"/>
                </a:lnTo>
                <a:lnTo>
                  <a:pt x="3134161" y="1440278"/>
                </a:lnTo>
                <a:lnTo>
                  <a:pt x="3117042" y="1438652"/>
                </a:lnTo>
                <a:cubicBezTo>
                  <a:pt x="3084668" y="1438125"/>
                  <a:pt x="3052788" y="1435144"/>
                  <a:pt x="3021616" y="1429590"/>
                </a:cubicBezTo>
                <a:cubicBezTo>
                  <a:pt x="3016039" y="1430009"/>
                  <a:pt x="3010710" y="1429061"/>
                  <a:pt x="3005399" y="1428050"/>
                </a:cubicBezTo>
                <a:lnTo>
                  <a:pt x="3005283" y="1426902"/>
                </a:lnTo>
                <a:cubicBezTo>
                  <a:pt x="2646432" y="1367503"/>
                  <a:pt x="2365393" y="1086726"/>
                  <a:pt x="2315117" y="733861"/>
                </a:cubicBezTo>
                <a:cubicBezTo>
                  <a:pt x="2314950" y="733808"/>
                  <a:pt x="2314781" y="733803"/>
                  <a:pt x="2314612" y="733798"/>
                </a:cubicBezTo>
                <a:lnTo>
                  <a:pt x="2314074" y="727122"/>
                </a:lnTo>
                <a:cubicBezTo>
                  <a:pt x="2309015" y="696872"/>
                  <a:pt x="2306564" y="665981"/>
                  <a:pt x="2306606" y="634646"/>
                </a:cubicBezTo>
                <a:cubicBezTo>
                  <a:pt x="2305294" y="629018"/>
                  <a:pt x="2305236" y="623351"/>
                  <a:pt x="2305236" y="617670"/>
                </a:cubicBezTo>
                <a:lnTo>
                  <a:pt x="2305830" y="606230"/>
                </a:lnTo>
                <a:lnTo>
                  <a:pt x="2306328" y="606263"/>
                </a:lnTo>
                <a:close/>
                <a:moveTo>
                  <a:pt x="2283603" y="605769"/>
                </a:moveTo>
                <a:lnTo>
                  <a:pt x="2283629" y="606263"/>
                </a:lnTo>
                <a:lnTo>
                  <a:pt x="2284127" y="606230"/>
                </a:lnTo>
                <a:lnTo>
                  <a:pt x="2284721" y="617670"/>
                </a:lnTo>
                <a:cubicBezTo>
                  <a:pt x="2284721" y="623351"/>
                  <a:pt x="2284662" y="629018"/>
                  <a:pt x="2283350" y="634646"/>
                </a:cubicBezTo>
                <a:cubicBezTo>
                  <a:pt x="2283392" y="665981"/>
                  <a:pt x="2280942" y="696872"/>
                  <a:pt x="2275883" y="727122"/>
                </a:cubicBezTo>
                <a:lnTo>
                  <a:pt x="2275345" y="733798"/>
                </a:lnTo>
                <a:cubicBezTo>
                  <a:pt x="2275175" y="733803"/>
                  <a:pt x="2275007" y="733808"/>
                  <a:pt x="2274839" y="733861"/>
                </a:cubicBezTo>
                <a:cubicBezTo>
                  <a:pt x="2224564" y="1086726"/>
                  <a:pt x="1943525" y="1367503"/>
                  <a:pt x="1584673" y="1426902"/>
                </a:cubicBezTo>
                <a:lnTo>
                  <a:pt x="1584557" y="1428050"/>
                </a:lnTo>
                <a:cubicBezTo>
                  <a:pt x="1579247" y="1429061"/>
                  <a:pt x="1573918" y="1430009"/>
                  <a:pt x="1568341" y="1429590"/>
                </a:cubicBezTo>
                <a:cubicBezTo>
                  <a:pt x="1537169" y="1435144"/>
                  <a:pt x="1505289" y="1438125"/>
                  <a:pt x="1472914" y="1438652"/>
                </a:cubicBezTo>
                <a:lnTo>
                  <a:pt x="1455796" y="1440278"/>
                </a:lnTo>
                <a:lnTo>
                  <a:pt x="1455770" y="1439783"/>
                </a:lnTo>
                <a:lnTo>
                  <a:pt x="1455271" y="1439816"/>
                </a:lnTo>
                <a:cubicBezTo>
                  <a:pt x="1454705" y="1436014"/>
                  <a:pt x="1454678" y="1432198"/>
                  <a:pt x="1454678" y="1428376"/>
                </a:cubicBezTo>
                <a:cubicBezTo>
                  <a:pt x="1454678" y="1422694"/>
                  <a:pt x="1454736" y="1417025"/>
                  <a:pt x="1456048" y="1411395"/>
                </a:cubicBezTo>
                <a:cubicBezTo>
                  <a:pt x="1456006" y="1380067"/>
                  <a:pt x="1458456" y="1349182"/>
                  <a:pt x="1463513" y="1318938"/>
                </a:cubicBezTo>
                <a:lnTo>
                  <a:pt x="1464053" y="1312248"/>
                </a:lnTo>
                <a:cubicBezTo>
                  <a:pt x="1464221" y="1312243"/>
                  <a:pt x="1464391" y="1312238"/>
                  <a:pt x="1464558" y="1312185"/>
                </a:cubicBezTo>
                <a:cubicBezTo>
                  <a:pt x="1514835" y="959319"/>
                  <a:pt x="1795874" y="678542"/>
                  <a:pt x="2154724" y="619144"/>
                </a:cubicBezTo>
                <a:lnTo>
                  <a:pt x="2154841" y="617996"/>
                </a:lnTo>
                <a:cubicBezTo>
                  <a:pt x="2160150" y="616986"/>
                  <a:pt x="2165478" y="616038"/>
                  <a:pt x="2171054" y="616457"/>
                </a:cubicBezTo>
                <a:cubicBezTo>
                  <a:pt x="2202237" y="610900"/>
                  <a:pt x="2234130" y="607919"/>
                  <a:pt x="2266515" y="607392"/>
                </a:cubicBezTo>
                <a:close/>
                <a:moveTo>
                  <a:pt x="614203" y="605769"/>
                </a:moveTo>
                <a:lnTo>
                  <a:pt x="631290" y="607392"/>
                </a:lnTo>
                <a:cubicBezTo>
                  <a:pt x="663676" y="607919"/>
                  <a:pt x="695568" y="610900"/>
                  <a:pt x="726752" y="616457"/>
                </a:cubicBezTo>
                <a:cubicBezTo>
                  <a:pt x="732328" y="616038"/>
                  <a:pt x="737656" y="616986"/>
                  <a:pt x="742964" y="617996"/>
                </a:cubicBezTo>
                <a:lnTo>
                  <a:pt x="743081" y="619144"/>
                </a:lnTo>
                <a:cubicBezTo>
                  <a:pt x="1101932" y="678542"/>
                  <a:pt x="1382971" y="959319"/>
                  <a:pt x="1433247" y="1312185"/>
                </a:cubicBezTo>
                <a:cubicBezTo>
                  <a:pt x="1433415" y="1312238"/>
                  <a:pt x="1433584" y="1312243"/>
                  <a:pt x="1433753" y="1312248"/>
                </a:cubicBezTo>
                <a:lnTo>
                  <a:pt x="1434293" y="1318938"/>
                </a:lnTo>
                <a:cubicBezTo>
                  <a:pt x="1439350" y="1349182"/>
                  <a:pt x="1441799" y="1380067"/>
                  <a:pt x="1441757" y="1411395"/>
                </a:cubicBezTo>
                <a:cubicBezTo>
                  <a:pt x="1443069" y="1417025"/>
                  <a:pt x="1443128" y="1422694"/>
                  <a:pt x="1443128" y="1428376"/>
                </a:cubicBezTo>
                <a:cubicBezTo>
                  <a:pt x="1443128" y="1432198"/>
                  <a:pt x="1443101" y="1436014"/>
                  <a:pt x="1442535" y="1439816"/>
                </a:cubicBezTo>
                <a:lnTo>
                  <a:pt x="1442036" y="1439783"/>
                </a:lnTo>
                <a:lnTo>
                  <a:pt x="1442010" y="1440278"/>
                </a:lnTo>
                <a:lnTo>
                  <a:pt x="1424891" y="1438652"/>
                </a:lnTo>
                <a:cubicBezTo>
                  <a:pt x="1392517" y="1438125"/>
                  <a:pt x="1360637" y="1435144"/>
                  <a:pt x="1329465" y="1429590"/>
                </a:cubicBezTo>
                <a:cubicBezTo>
                  <a:pt x="1323888" y="1430009"/>
                  <a:pt x="1318559" y="1429061"/>
                  <a:pt x="1313248" y="1428050"/>
                </a:cubicBezTo>
                <a:lnTo>
                  <a:pt x="1313132" y="1426902"/>
                </a:lnTo>
                <a:cubicBezTo>
                  <a:pt x="954281" y="1367503"/>
                  <a:pt x="673242" y="1086726"/>
                  <a:pt x="622966" y="733861"/>
                </a:cubicBezTo>
                <a:cubicBezTo>
                  <a:pt x="622799" y="733808"/>
                  <a:pt x="622630" y="733803"/>
                  <a:pt x="622461" y="733798"/>
                </a:cubicBezTo>
                <a:lnTo>
                  <a:pt x="621923" y="727122"/>
                </a:lnTo>
                <a:cubicBezTo>
                  <a:pt x="616864" y="696872"/>
                  <a:pt x="614413" y="665981"/>
                  <a:pt x="614455" y="634646"/>
                </a:cubicBezTo>
                <a:cubicBezTo>
                  <a:pt x="613143" y="629018"/>
                  <a:pt x="613085" y="623351"/>
                  <a:pt x="613085" y="617670"/>
                </a:cubicBezTo>
                <a:lnTo>
                  <a:pt x="613679" y="606230"/>
                </a:lnTo>
                <a:lnTo>
                  <a:pt x="614177" y="606263"/>
                </a:lnTo>
                <a:close/>
                <a:moveTo>
                  <a:pt x="7360056" y="605769"/>
                </a:moveTo>
                <a:lnTo>
                  <a:pt x="7360082" y="606263"/>
                </a:lnTo>
                <a:lnTo>
                  <a:pt x="7360580" y="606230"/>
                </a:lnTo>
                <a:lnTo>
                  <a:pt x="7361174" y="617670"/>
                </a:lnTo>
                <a:cubicBezTo>
                  <a:pt x="7361174" y="623351"/>
                  <a:pt x="7361116" y="629018"/>
                  <a:pt x="7359804" y="634646"/>
                </a:cubicBezTo>
                <a:cubicBezTo>
                  <a:pt x="7359846" y="665981"/>
                  <a:pt x="7357395" y="696872"/>
                  <a:pt x="7352337" y="727122"/>
                </a:cubicBezTo>
                <a:lnTo>
                  <a:pt x="7351798" y="733798"/>
                </a:lnTo>
                <a:cubicBezTo>
                  <a:pt x="7351629" y="733803"/>
                  <a:pt x="7351460" y="733808"/>
                  <a:pt x="7351293" y="733861"/>
                </a:cubicBezTo>
                <a:cubicBezTo>
                  <a:pt x="7301017" y="1086726"/>
                  <a:pt x="7019978" y="1367503"/>
                  <a:pt x="6661127" y="1426902"/>
                </a:cubicBezTo>
                <a:lnTo>
                  <a:pt x="6661011" y="1428050"/>
                </a:lnTo>
                <a:cubicBezTo>
                  <a:pt x="6655700" y="1429061"/>
                  <a:pt x="6650371" y="1430009"/>
                  <a:pt x="6644794" y="1429590"/>
                </a:cubicBezTo>
                <a:cubicBezTo>
                  <a:pt x="6613622" y="1435144"/>
                  <a:pt x="6581742" y="1438125"/>
                  <a:pt x="6549368" y="1438652"/>
                </a:cubicBezTo>
                <a:lnTo>
                  <a:pt x="6532249" y="1440278"/>
                </a:lnTo>
                <a:lnTo>
                  <a:pt x="6532223" y="1439783"/>
                </a:lnTo>
                <a:lnTo>
                  <a:pt x="6531724" y="1439816"/>
                </a:lnTo>
                <a:cubicBezTo>
                  <a:pt x="6531158" y="1436014"/>
                  <a:pt x="6531131" y="1432198"/>
                  <a:pt x="6531131" y="1428376"/>
                </a:cubicBezTo>
                <a:cubicBezTo>
                  <a:pt x="6531131" y="1422694"/>
                  <a:pt x="6531190" y="1417025"/>
                  <a:pt x="6532502" y="1411395"/>
                </a:cubicBezTo>
                <a:cubicBezTo>
                  <a:pt x="6532460" y="1380067"/>
                  <a:pt x="6534909" y="1349182"/>
                  <a:pt x="6539966" y="1318938"/>
                </a:cubicBezTo>
                <a:lnTo>
                  <a:pt x="6540506" y="1312248"/>
                </a:lnTo>
                <a:cubicBezTo>
                  <a:pt x="6540675" y="1312243"/>
                  <a:pt x="6540844" y="1312238"/>
                  <a:pt x="6541012" y="1312185"/>
                </a:cubicBezTo>
                <a:cubicBezTo>
                  <a:pt x="6591288" y="959319"/>
                  <a:pt x="6872327" y="678542"/>
                  <a:pt x="7231178" y="619144"/>
                </a:cubicBezTo>
                <a:lnTo>
                  <a:pt x="7231295" y="617996"/>
                </a:lnTo>
                <a:cubicBezTo>
                  <a:pt x="7236603" y="616986"/>
                  <a:pt x="7241931" y="616038"/>
                  <a:pt x="7247507" y="616457"/>
                </a:cubicBezTo>
                <a:cubicBezTo>
                  <a:pt x="7278691" y="610900"/>
                  <a:pt x="7310583" y="607919"/>
                  <a:pt x="7342969" y="607392"/>
                </a:cubicBezTo>
                <a:close/>
                <a:moveTo>
                  <a:pt x="591452" y="605769"/>
                </a:moveTo>
                <a:lnTo>
                  <a:pt x="591478" y="606263"/>
                </a:lnTo>
                <a:lnTo>
                  <a:pt x="591976" y="606230"/>
                </a:lnTo>
                <a:lnTo>
                  <a:pt x="592570" y="617670"/>
                </a:lnTo>
                <a:cubicBezTo>
                  <a:pt x="592570" y="623351"/>
                  <a:pt x="592511" y="629018"/>
                  <a:pt x="591199" y="634646"/>
                </a:cubicBezTo>
                <a:cubicBezTo>
                  <a:pt x="591242" y="665981"/>
                  <a:pt x="588791" y="696872"/>
                  <a:pt x="583732" y="727122"/>
                </a:cubicBezTo>
                <a:lnTo>
                  <a:pt x="583194" y="733798"/>
                </a:lnTo>
                <a:cubicBezTo>
                  <a:pt x="583024" y="733803"/>
                  <a:pt x="582856" y="733808"/>
                  <a:pt x="582689" y="733861"/>
                </a:cubicBezTo>
                <a:cubicBezTo>
                  <a:pt x="537576" y="1050490"/>
                  <a:pt x="306662" y="1309076"/>
                  <a:pt x="0" y="1400276"/>
                </a:cubicBezTo>
                <a:lnTo>
                  <a:pt x="0" y="1267938"/>
                </a:lnTo>
                <a:cubicBezTo>
                  <a:pt x="229298" y="1185101"/>
                  <a:pt x="402181" y="989705"/>
                  <a:pt x="449203" y="750600"/>
                </a:cubicBezTo>
                <a:cubicBezTo>
                  <a:pt x="258971" y="791484"/>
                  <a:pt x="97576" y="906749"/>
                  <a:pt x="0" y="1064489"/>
                </a:cubicBezTo>
                <a:lnTo>
                  <a:pt x="0" y="857695"/>
                </a:lnTo>
                <a:cubicBezTo>
                  <a:pt x="121484" y="734788"/>
                  <a:pt x="282199" y="649000"/>
                  <a:pt x="462573" y="619144"/>
                </a:cubicBezTo>
                <a:lnTo>
                  <a:pt x="462690" y="617996"/>
                </a:lnTo>
                <a:cubicBezTo>
                  <a:pt x="467999" y="616986"/>
                  <a:pt x="473327" y="616038"/>
                  <a:pt x="478903" y="616457"/>
                </a:cubicBezTo>
                <a:cubicBezTo>
                  <a:pt x="510086" y="610900"/>
                  <a:pt x="541979" y="607919"/>
                  <a:pt x="574365" y="607392"/>
                </a:cubicBezTo>
                <a:close/>
                <a:moveTo>
                  <a:pt x="11969013" y="0"/>
                </a:moveTo>
                <a:lnTo>
                  <a:pt x="12180097" y="0"/>
                </a:lnTo>
                <a:cubicBezTo>
                  <a:pt x="12184579" y="2797"/>
                  <a:pt x="12188307" y="6390"/>
                  <a:pt x="12192000" y="10016"/>
                </a:cubicBezTo>
                <a:lnTo>
                  <a:pt x="12192000" y="210008"/>
                </a:lnTo>
                <a:cubicBezTo>
                  <a:pt x="12135666" y="124006"/>
                  <a:pt x="12059786" y="51396"/>
                  <a:pt x="11969013" y="0"/>
                </a:cubicBezTo>
                <a:close/>
                <a:moveTo>
                  <a:pt x="11640695" y="0"/>
                </a:moveTo>
                <a:lnTo>
                  <a:pt x="11775234" y="0"/>
                </a:lnTo>
                <a:cubicBezTo>
                  <a:pt x="11842228" y="193636"/>
                  <a:pt x="11995970" y="348667"/>
                  <a:pt x="12192000" y="421829"/>
                </a:cubicBezTo>
                <a:lnTo>
                  <a:pt x="12192000" y="553832"/>
                </a:lnTo>
                <a:cubicBezTo>
                  <a:pt x="11924422" y="471599"/>
                  <a:pt x="11715712" y="262771"/>
                  <a:pt x="11640695" y="0"/>
                </a:cubicBezTo>
                <a:close/>
                <a:moveTo>
                  <a:pt x="11023379" y="0"/>
                </a:moveTo>
                <a:lnTo>
                  <a:pt x="11232088" y="0"/>
                </a:lnTo>
                <a:cubicBezTo>
                  <a:pt x="11066618" y="98005"/>
                  <a:pt x="10947209" y="260867"/>
                  <a:pt x="10909358" y="451830"/>
                </a:cubicBezTo>
                <a:cubicBezTo>
                  <a:pt x="11153410" y="399791"/>
                  <a:pt x="11350000" y="226290"/>
                  <a:pt x="11427896" y="0"/>
                </a:cubicBezTo>
                <a:lnTo>
                  <a:pt x="11561912" y="0"/>
                </a:lnTo>
                <a:cubicBezTo>
                  <a:pt x="11477134" y="299826"/>
                  <a:pt x="11217862" y="529393"/>
                  <a:pt x="10895987" y="582253"/>
                </a:cubicBezTo>
                <a:lnTo>
                  <a:pt x="10895871" y="583392"/>
                </a:lnTo>
                <a:cubicBezTo>
                  <a:pt x="10890560" y="584395"/>
                  <a:pt x="10885231" y="585336"/>
                  <a:pt x="10879654" y="584920"/>
                </a:cubicBezTo>
                <a:cubicBezTo>
                  <a:pt x="10848482" y="590430"/>
                  <a:pt x="10816602" y="593388"/>
                  <a:pt x="10784227" y="593911"/>
                </a:cubicBezTo>
                <a:lnTo>
                  <a:pt x="10767109" y="595524"/>
                </a:lnTo>
                <a:lnTo>
                  <a:pt x="10767083" y="595033"/>
                </a:lnTo>
                <a:lnTo>
                  <a:pt x="10766584" y="595066"/>
                </a:lnTo>
                <a:cubicBezTo>
                  <a:pt x="10766018" y="591293"/>
                  <a:pt x="10765991" y="587507"/>
                  <a:pt x="10765991" y="583715"/>
                </a:cubicBezTo>
                <a:cubicBezTo>
                  <a:pt x="10765991" y="578078"/>
                  <a:pt x="10766050" y="572454"/>
                  <a:pt x="10767362" y="566868"/>
                </a:cubicBezTo>
                <a:cubicBezTo>
                  <a:pt x="10767319" y="535786"/>
                  <a:pt x="10769769" y="505143"/>
                  <a:pt x="10774826" y="475137"/>
                </a:cubicBezTo>
                <a:lnTo>
                  <a:pt x="10775366" y="468500"/>
                </a:lnTo>
                <a:cubicBezTo>
                  <a:pt x="10775535" y="468495"/>
                  <a:pt x="10775704" y="468490"/>
                  <a:pt x="10775872" y="468437"/>
                </a:cubicBezTo>
                <a:cubicBezTo>
                  <a:pt x="10802174" y="285283"/>
                  <a:pt x="10891635" y="121704"/>
                  <a:pt x="11023379" y="0"/>
                </a:cubicBezTo>
                <a:close/>
                <a:moveTo>
                  <a:pt x="9949555" y="0"/>
                </a:moveTo>
                <a:lnTo>
                  <a:pt x="10083571" y="0"/>
                </a:lnTo>
                <a:cubicBezTo>
                  <a:pt x="10161467" y="226290"/>
                  <a:pt x="10358057" y="399791"/>
                  <a:pt x="10602109" y="451830"/>
                </a:cubicBezTo>
                <a:cubicBezTo>
                  <a:pt x="10564258" y="260867"/>
                  <a:pt x="10444849" y="98005"/>
                  <a:pt x="10279379" y="0"/>
                </a:cubicBezTo>
                <a:lnTo>
                  <a:pt x="10488089" y="0"/>
                </a:lnTo>
                <a:cubicBezTo>
                  <a:pt x="10619833" y="121704"/>
                  <a:pt x="10709293" y="285283"/>
                  <a:pt x="10735596" y="468437"/>
                </a:cubicBezTo>
                <a:cubicBezTo>
                  <a:pt x="10735763" y="468490"/>
                  <a:pt x="10735932" y="468495"/>
                  <a:pt x="10736101" y="468500"/>
                </a:cubicBezTo>
                <a:lnTo>
                  <a:pt x="10736641" y="475137"/>
                </a:lnTo>
                <a:cubicBezTo>
                  <a:pt x="10741698" y="505143"/>
                  <a:pt x="10744148" y="535786"/>
                  <a:pt x="10744105" y="566868"/>
                </a:cubicBezTo>
                <a:cubicBezTo>
                  <a:pt x="10745417" y="572454"/>
                  <a:pt x="10745476" y="578078"/>
                  <a:pt x="10745476" y="583715"/>
                </a:cubicBezTo>
                <a:cubicBezTo>
                  <a:pt x="10745476" y="587507"/>
                  <a:pt x="10745449" y="591293"/>
                  <a:pt x="10744883" y="595066"/>
                </a:cubicBezTo>
                <a:lnTo>
                  <a:pt x="10744384" y="595033"/>
                </a:lnTo>
                <a:lnTo>
                  <a:pt x="10744358" y="595524"/>
                </a:lnTo>
                <a:lnTo>
                  <a:pt x="10727240" y="593911"/>
                </a:lnTo>
                <a:cubicBezTo>
                  <a:pt x="10694865" y="593388"/>
                  <a:pt x="10662985" y="590430"/>
                  <a:pt x="10631813" y="584920"/>
                </a:cubicBezTo>
                <a:cubicBezTo>
                  <a:pt x="10626236" y="585336"/>
                  <a:pt x="10620907" y="584395"/>
                  <a:pt x="10615596" y="583392"/>
                </a:cubicBezTo>
                <a:lnTo>
                  <a:pt x="10615480" y="582253"/>
                </a:lnTo>
                <a:cubicBezTo>
                  <a:pt x="10293605" y="529393"/>
                  <a:pt x="10034333" y="299826"/>
                  <a:pt x="9949555" y="0"/>
                </a:cubicBezTo>
                <a:close/>
                <a:moveTo>
                  <a:pt x="9331225" y="0"/>
                </a:moveTo>
                <a:lnTo>
                  <a:pt x="9539935" y="0"/>
                </a:lnTo>
                <a:cubicBezTo>
                  <a:pt x="9374465" y="98005"/>
                  <a:pt x="9255056" y="260867"/>
                  <a:pt x="9217205" y="451830"/>
                </a:cubicBezTo>
                <a:cubicBezTo>
                  <a:pt x="9461257" y="399791"/>
                  <a:pt x="9657847" y="226290"/>
                  <a:pt x="9735743" y="0"/>
                </a:cubicBezTo>
                <a:lnTo>
                  <a:pt x="9869759" y="0"/>
                </a:lnTo>
                <a:cubicBezTo>
                  <a:pt x="9784981" y="299826"/>
                  <a:pt x="9525709" y="529393"/>
                  <a:pt x="9203834" y="582253"/>
                </a:cubicBezTo>
                <a:lnTo>
                  <a:pt x="9203718" y="583392"/>
                </a:lnTo>
                <a:cubicBezTo>
                  <a:pt x="9198407" y="584395"/>
                  <a:pt x="9193078" y="585336"/>
                  <a:pt x="9187501" y="584920"/>
                </a:cubicBezTo>
                <a:cubicBezTo>
                  <a:pt x="9156329" y="590430"/>
                  <a:pt x="9124449" y="593388"/>
                  <a:pt x="9092074" y="593911"/>
                </a:cubicBezTo>
                <a:lnTo>
                  <a:pt x="9074956" y="595524"/>
                </a:lnTo>
                <a:lnTo>
                  <a:pt x="9074930" y="595033"/>
                </a:lnTo>
                <a:lnTo>
                  <a:pt x="9074431" y="595066"/>
                </a:lnTo>
                <a:cubicBezTo>
                  <a:pt x="9073865" y="591293"/>
                  <a:pt x="9073838" y="587507"/>
                  <a:pt x="9073838" y="583715"/>
                </a:cubicBezTo>
                <a:cubicBezTo>
                  <a:pt x="9073838" y="578078"/>
                  <a:pt x="9073897" y="572454"/>
                  <a:pt x="9075209" y="566868"/>
                </a:cubicBezTo>
                <a:cubicBezTo>
                  <a:pt x="9075166" y="535786"/>
                  <a:pt x="9077616" y="505143"/>
                  <a:pt x="9082673" y="475137"/>
                </a:cubicBezTo>
                <a:lnTo>
                  <a:pt x="9083213" y="468500"/>
                </a:lnTo>
                <a:cubicBezTo>
                  <a:pt x="9083382" y="468495"/>
                  <a:pt x="9083551" y="468490"/>
                  <a:pt x="9083718" y="468437"/>
                </a:cubicBezTo>
                <a:cubicBezTo>
                  <a:pt x="9110021" y="285283"/>
                  <a:pt x="9199481" y="121704"/>
                  <a:pt x="9331225" y="0"/>
                </a:cubicBezTo>
                <a:close/>
                <a:moveTo>
                  <a:pt x="8257405" y="0"/>
                </a:moveTo>
                <a:lnTo>
                  <a:pt x="8391420" y="0"/>
                </a:lnTo>
                <a:cubicBezTo>
                  <a:pt x="8469316" y="226290"/>
                  <a:pt x="8665906" y="399791"/>
                  <a:pt x="8909958" y="451830"/>
                </a:cubicBezTo>
                <a:cubicBezTo>
                  <a:pt x="8872107" y="260867"/>
                  <a:pt x="8752698" y="98005"/>
                  <a:pt x="8587228" y="0"/>
                </a:cubicBezTo>
                <a:lnTo>
                  <a:pt x="8795937" y="0"/>
                </a:lnTo>
                <a:cubicBezTo>
                  <a:pt x="8927681" y="121704"/>
                  <a:pt x="9017142" y="285283"/>
                  <a:pt x="9043444" y="468437"/>
                </a:cubicBezTo>
                <a:cubicBezTo>
                  <a:pt x="9043612" y="468490"/>
                  <a:pt x="9043781" y="468495"/>
                  <a:pt x="9043950" y="468500"/>
                </a:cubicBezTo>
                <a:lnTo>
                  <a:pt x="9044490" y="475137"/>
                </a:lnTo>
                <a:cubicBezTo>
                  <a:pt x="9049547" y="505143"/>
                  <a:pt x="9051997" y="535786"/>
                  <a:pt x="9051954" y="566868"/>
                </a:cubicBezTo>
                <a:cubicBezTo>
                  <a:pt x="9053266" y="572454"/>
                  <a:pt x="9053325" y="578078"/>
                  <a:pt x="9053325" y="583715"/>
                </a:cubicBezTo>
                <a:cubicBezTo>
                  <a:pt x="9053325" y="587507"/>
                  <a:pt x="9053298" y="591293"/>
                  <a:pt x="9052732" y="595066"/>
                </a:cubicBezTo>
                <a:lnTo>
                  <a:pt x="9052233" y="595033"/>
                </a:lnTo>
                <a:lnTo>
                  <a:pt x="9052207" y="595524"/>
                </a:lnTo>
                <a:lnTo>
                  <a:pt x="9035089" y="593911"/>
                </a:lnTo>
                <a:cubicBezTo>
                  <a:pt x="9002714" y="593388"/>
                  <a:pt x="8970834" y="590430"/>
                  <a:pt x="8939662" y="584920"/>
                </a:cubicBezTo>
                <a:cubicBezTo>
                  <a:pt x="8934085" y="585336"/>
                  <a:pt x="8928756" y="584395"/>
                  <a:pt x="8923445" y="583392"/>
                </a:cubicBezTo>
                <a:lnTo>
                  <a:pt x="8923329" y="582253"/>
                </a:lnTo>
                <a:cubicBezTo>
                  <a:pt x="8601454" y="529393"/>
                  <a:pt x="8342182" y="299826"/>
                  <a:pt x="8257405" y="0"/>
                </a:cubicBezTo>
                <a:close/>
                <a:moveTo>
                  <a:pt x="7639075" y="0"/>
                </a:moveTo>
                <a:lnTo>
                  <a:pt x="7847784" y="0"/>
                </a:lnTo>
                <a:cubicBezTo>
                  <a:pt x="7682314" y="98005"/>
                  <a:pt x="7562905" y="260867"/>
                  <a:pt x="7525054" y="451830"/>
                </a:cubicBezTo>
                <a:cubicBezTo>
                  <a:pt x="7769107" y="399791"/>
                  <a:pt x="7965696" y="226290"/>
                  <a:pt x="8043592" y="0"/>
                </a:cubicBezTo>
                <a:lnTo>
                  <a:pt x="8177609" y="0"/>
                </a:lnTo>
                <a:cubicBezTo>
                  <a:pt x="8092830" y="299826"/>
                  <a:pt x="7833558" y="529393"/>
                  <a:pt x="7511683" y="582253"/>
                </a:cubicBezTo>
                <a:lnTo>
                  <a:pt x="7511567" y="583392"/>
                </a:lnTo>
                <a:cubicBezTo>
                  <a:pt x="7506256" y="584395"/>
                  <a:pt x="7500927" y="585336"/>
                  <a:pt x="7495350" y="584920"/>
                </a:cubicBezTo>
                <a:cubicBezTo>
                  <a:pt x="7464178" y="590430"/>
                  <a:pt x="7432298" y="593388"/>
                  <a:pt x="7399924" y="593911"/>
                </a:cubicBezTo>
                <a:lnTo>
                  <a:pt x="7382805" y="595524"/>
                </a:lnTo>
                <a:lnTo>
                  <a:pt x="7382779" y="595033"/>
                </a:lnTo>
                <a:lnTo>
                  <a:pt x="7382280" y="595066"/>
                </a:lnTo>
                <a:cubicBezTo>
                  <a:pt x="7381714" y="591293"/>
                  <a:pt x="7381687" y="587507"/>
                  <a:pt x="7381687" y="583715"/>
                </a:cubicBezTo>
                <a:cubicBezTo>
                  <a:pt x="7381687" y="578078"/>
                  <a:pt x="7381746" y="572454"/>
                  <a:pt x="7383058" y="566868"/>
                </a:cubicBezTo>
                <a:cubicBezTo>
                  <a:pt x="7383016" y="535786"/>
                  <a:pt x="7385465" y="505143"/>
                  <a:pt x="7390522" y="475137"/>
                </a:cubicBezTo>
                <a:lnTo>
                  <a:pt x="7391062" y="468500"/>
                </a:lnTo>
                <a:cubicBezTo>
                  <a:pt x="7391231" y="468495"/>
                  <a:pt x="7391400" y="468490"/>
                  <a:pt x="7391568" y="468437"/>
                </a:cubicBezTo>
                <a:cubicBezTo>
                  <a:pt x="7417870" y="285283"/>
                  <a:pt x="7507331" y="121703"/>
                  <a:pt x="7639075" y="0"/>
                </a:cubicBezTo>
                <a:close/>
                <a:moveTo>
                  <a:pt x="6565254" y="0"/>
                </a:moveTo>
                <a:lnTo>
                  <a:pt x="6699270" y="0"/>
                </a:lnTo>
                <a:cubicBezTo>
                  <a:pt x="6777166" y="226290"/>
                  <a:pt x="6973755" y="399791"/>
                  <a:pt x="7217807" y="451830"/>
                </a:cubicBezTo>
                <a:cubicBezTo>
                  <a:pt x="7179956" y="260867"/>
                  <a:pt x="7060547" y="98005"/>
                  <a:pt x="6895077" y="0"/>
                </a:cubicBezTo>
                <a:lnTo>
                  <a:pt x="7103787" y="0"/>
                </a:lnTo>
                <a:cubicBezTo>
                  <a:pt x="7235531" y="121704"/>
                  <a:pt x="7324992" y="285283"/>
                  <a:pt x="7351294" y="468437"/>
                </a:cubicBezTo>
                <a:cubicBezTo>
                  <a:pt x="7351461" y="468490"/>
                  <a:pt x="7351631" y="468495"/>
                  <a:pt x="7351799" y="468500"/>
                </a:cubicBezTo>
                <a:lnTo>
                  <a:pt x="7352340" y="475137"/>
                </a:lnTo>
                <a:cubicBezTo>
                  <a:pt x="7357396" y="505143"/>
                  <a:pt x="7359846" y="535786"/>
                  <a:pt x="7359804" y="566868"/>
                </a:cubicBezTo>
                <a:cubicBezTo>
                  <a:pt x="7361116" y="572454"/>
                  <a:pt x="7361174" y="578078"/>
                  <a:pt x="7361174" y="583715"/>
                </a:cubicBezTo>
                <a:cubicBezTo>
                  <a:pt x="7361174" y="587507"/>
                  <a:pt x="7361147" y="591293"/>
                  <a:pt x="7360581" y="595066"/>
                </a:cubicBezTo>
                <a:lnTo>
                  <a:pt x="7360082" y="595033"/>
                </a:lnTo>
                <a:lnTo>
                  <a:pt x="7360056" y="595524"/>
                </a:lnTo>
                <a:lnTo>
                  <a:pt x="7342938" y="593911"/>
                </a:lnTo>
                <a:cubicBezTo>
                  <a:pt x="7310564" y="593388"/>
                  <a:pt x="7278683" y="590430"/>
                  <a:pt x="7247511" y="584920"/>
                </a:cubicBezTo>
                <a:cubicBezTo>
                  <a:pt x="7241934" y="585336"/>
                  <a:pt x="7236605" y="584395"/>
                  <a:pt x="7231295" y="583392"/>
                </a:cubicBezTo>
                <a:lnTo>
                  <a:pt x="7231179" y="582253"/>
                </a:lnTo>
                <a:cubicBezTo>
                  <a:pt x="6909304" y="529393"/>
                  <a:pt x="6650032" y="299826"/>
                  <a:pt x="6565254" y="0"/>
                </a:cubicBezTo>
                <a:close/>
                <a:moveTo>
                  <a:pt x="5946924" y="0"/>
                </a:moveTo>
                <a:lnTo>
                  <a:pt x="6155633" y="0"/>
                </a:lnTo>
                <a:cubicBezTo>
                  <a:pt x="5990163" y="98005"/>
                  <a:pt x="5870754" y="260867"/>
                  <a:pt x="5832903" y="451830"/>
                </a:cubicBezTo>
                <a:cubicBezTo>
                  <a:pt x="6076956" y="399791"/>
                  <a:pt x="6273545" y="226290"/>
                  <a:pt x="6351441" y="0"/>
                </a:cubicBezTo>
                <a:lnTo>
                  <a:pt x="6485457" y="0"/>
                </a:lnTo>
                <a:cubicBezTo>
                  <a:pt x="6400679" y="299826"/>
                  <a:pt x="6141407" y="529393"/>
                  <a:pt x="5819531" y="582253"/>
                </a:cubicBezTo>
                <a:lnTo>
                  <a:pt x="5819415" y="583392"/>
                </a:lnTo>
                <a:cubicBezTo>
                  <a:pt x="5814105" y="584395"/>
                  <a:pt x="5808776" y="585336"/>
                  <a:pt x="5803199" y="584920"/>
                </a:cubicBezTo>
                <a:cubicBezTo>
                  <a:pt x="5772027" y="590430"/>
                  <a:pt x="5740146" y="593388"/>
                  <a:pt x="5707772" y="593911"/>
                </a:cubicBezTo>
                <a:lnTo>
                  <a:pt x="5690654" y="595524"/>
                </a:lnTo>
                <a:lnTo>
                  <a:pt x="5690628" y="595033"/>
                </a:lnTo>
                <a:lnTo>
                  <a:pt x="5690129" y="595066"/>
                </a:lnTo>
                <a:cubicBezTo>
                  <a:pt x="5689563" y="591293"/>
                  <a:pt x="5689536" y="587507"/>
                  <a:pt x="5689536" y="583715"/>
                </a:cubicBezTo>
                <a:cubicBezTo>
                  <a:pt x="5689536" y="578078"/>
                  <a:pt x="5689594" y="572454"/>
                  <a:pt x="5690906" y="566868"/>
                </a:cubicBezTo>
                <a:cubicBezTo>
                  <a:pt x="5690864" y="535786"/>
                  <a:pt x="5693314" y="505143"/>
                  <a:pt x="5698370" y="475137"/>
                </a:cubicBezTo>
                <a:lnTo>
                  <a:pt x="5698911" y="468500"/>
                </a:lnTo>
                <a:cubicBezTo>
                  <a:pt x="5699079" y="468495"/>
                  <a:pt x="5699249" y="468490"/>
                  <a:pt x="5699416" y="468437"/>
                </a:cubicBezTo>
                <a:cubicBezTo>
                  <a:pt x="5725719" y="285283"/>
                  <a:pt x="5815180" y="121704"/>
                  <a:pt x="5946924" y="0"/>
                </a:cubicBezTo>
                <a:close/>
                <a:moveTo>
                  <a:pt x="4873102" y="0"/>
                </a:moveTo>
                <a:lnTo>
                  <a:pt x="5007119" y="0"/>
                </a:lnTo>
                <a:cubicBezTo>
                  <a:pt x="5085015" y="226291"/>
                  <a:pt x="5281604" y="399791"/>
                  <a:pt x="5525656" y="451830"/>
                </a:cubicBezTo>
                <a:cubicBezTo>
                  <a:pt x="5487805" y="260867"/>
                  <a:pt x="5368397" y="98005"/>
                  <a:pt x="5202927" y="0"/>
                </a:cubicBezTo>
                <a:lnTo>
                  <a:pt x="5411635" y="0"/>
                </a:lnTo>
                <a:cubicBezTo>
                  <a:pt x="5543380" y="121703"/>
                  <a:pt x="5632840" y="285283"/>
                  <a:pt x="5659142" y="468437"/>
                </a:cubicBezTo>
                <a:cubicBezTo>
                  <a:pt x="5659310" y="468490"/>
                  <a:pt x="5659479" y="468495"/>
                  <a:pt x="5659648" y="468499"/>
                </a:cubicBezTo>
                <a:lnTo>
                  <a:pt x="5660188" y="475137"/>
                </a:lnTo>
                <a:cubicBezTo>
                  <a:pt x="5665245" y="505143"/>
                  <a:pt x="5667694" y="535786"/>
                  <a:pt x="5667652" y="566868"/>
                </a:cubicBezTo>
                <a:cubicBezTo>
                  <a:pt x="5668964" y="572454"/>
                  <a:pt x="5669023" y="578078"/>
                  <a:pt x="5669023" y="583715"/>
                </a:cubicBezTo>
                <a:cubicBezTo>
                  <a:pt x="5669023" y="587508"/>
                  <a:pt x="5668996" y="591293"/>
                  <a:pt x="5668430" y="595066"/>
                </a:cubicBezTo>
                <a:lnTo>
                  <a:pt x="5667931" y="595033"/>
                </a:lnTo>
                <a:lnTo>
                  <a:pt x="5667905" y="595524"/>
                </a:lnTo>
                <a:lnTo>
                  <a:pt x="5650786" y="593911"/>
                </a:lnTo>
                <a:cubicBezTo>
                  <a:pt x="5618412" y="593388"/>
                  <a:pt x="5586532" y="590430"/>
                  <a:pt x="5555360" y="584920"/>
                </a:cubicBezTo>
                <a:cubicBezTo>
                  <a:pt x="5549783" y="585336"/>
                  <a:pt x="5544454" y="584395"/>
                  <a:pt x="5539143" y="583392"/>
                </a:cubicBezTo>
                <a:lnTo>
                  <a:pt x="5539027" y="582253"/>
                </a:lnTo>
                <a:cubicBezTo>
                  <a:pt x="5217153" y="529393"/>
                  <a:pt x="4957881" y="299826"/>
                  <a:pt x="4873102" y="0"/>
                </a:cubicBezTo>
                <a:close/>
                <a:moveTo>
                  <a:pt x="4254773" y="0"/>
                </a:moveTo>
                <a:lnTo>
                  <a:pt x="4463482" y="0"/>
                </a:lnTo>
                <a:cubicBezTo>
                  <a:pt x="4298012" y="98005"/>
                  <a:pt x="4178603" y="260867"/>
                  <a:pt x="4140752" y="451830"/>
                </a:cubicBezTo>
                <a:cubicBezTo>
                  <a:pt x="4384804" y="399791"/>
                  <a:pt x="4581394" y="226291"/>
                  <a:pt x="4659290" y="0"/>
                </a:cubicBezTo>
                <a:lnTo>
                  <a:pt x="4793306" y="0"/>
                </a:lnTo>
                <a:cubicBezTo>
                  <a:pt x="4708528" y="299826"/>
                  <a:pt x="4449256" y="529393"/>
                  <a:pt x="4127381" y="582253"/>
                </a:cubicBezTo>
                <a:lnTo>
                  <a:pt x="4127264" y="583392"/>
                </a:lnTo>
                <a:cubicBezTo>
                  <a:pt x="4121954" y="584395"/>
                  <a:pt x="4116625" y="585336"/>
                  <a:pt x="4111048" y="584920"/>
                </a:cubicBezTo>
                <a:cubicBezTo>
                  <a:pt x="4079876" y="590430"/>
                  <a:pt x="4047996" y="593388"/>
                  <a:pt x="4015621" y="593911"/>
                </a:cubicBezTo>
                <a:lnTo>
                  <a:pt x="3998503" y="595524"/>
                </a:lnTo>
                <a:lnTo>
                  <a:pt x="3998477" y="595033"/>
                </a:lnTo>
                <a:lnTo>
                  <a:pt x="3997978" y="595066"/>
                </a:lnTo>
                <a:cubicBezTo>
                  <a:pt x="3997412" y="591293"/>
                  <a:pt x="3997385" y="587507"/>
                  <a:pt x="3997385" y="583715"/>
                </a:cubicBezTo>
                <a:cubicBezTo>
                  <a:pt x="3997385" y="578078"/>
                  <a:pt x="3997443" y="572454"/>
                  <a:pt x="3998755" y="566868"/>
                </a:cubicBezTo>
                <a:cubicBezTo>
                  <a:pt x="3998713" y="535786"/>
                  <a:pt x="4001163" y="505143"/>
                  <a:pt x="4006219" y="475137"/>
                </a:cubicBezTo>
                <a:lnTo>
                  <a:pt x="4006760" y="468499"/>
                </a:lnTo>
                <a:cubicBezTo>
                  <a:pt x="4006928" y="468495"/>
                  <a:pt x="4007098" y="468490"/>
                  <a:pt x="4007265" y="468437"/>
                </a:cubicBezTo>
                <a:cubicBezTo>
                  <a:pt x="4033568" y="285283"/>
                  <a:pt x="4123028" y="121703"/>
                  <a:pt x="4254773" y="0"/>
                </a:cubicBezTo>
                <a:close/>
                <a:moveTo>
                  <a:pt x="3180951" y="0"/>
                </a:moveTo>
                <a:lnTo>
                  <a:pt x="3314968" y="0"/>
                </a:lnTo>
                <a:cubicBezTo>
                  <a:pt x="3392864" y="226291"/>
                  <a:pt x="3589453" y="399791"/>
                  <a:pt x="3833505" y="451830"/>
                </a:cubicBezTo>
                <a:cubicBezTo>
                  <a:pt x="3795654" y="260867"/>
                  <a:pt x="3676245" y="98005"/>
                  <a:pt x="3510776" y="0"/>
                </a:cubicBezTo>
                <a:lnTo>
                  <a:pt x="3719484" y="0"/>
                </a:lnTo>
                <a:cubicBezTo>
                  <a:pt x="3851229" y="121703"/>
                  <a:pt x="3940689" y="285283"/>
                  <a:pt x="3966991" y="468437"/>
                </a:cubicBezTo>
                <a:cubicBezTo>
                  <a:pt x="3967159" y="468490"/>
                  <a:pt x="3967328" y="468495"/>
                  <a:pt x="3967497" y="468499"/>
                </a:cubicBezTo>
                <a:lnTo>
                  <a:pt x="3968037" y="475137"/>
                </a:lnTo>
                <a:cubicBezTo>
                  <a:pt x="3973094" y="505143"/>
                  <a:pt x="3975543" y="535786"/>
                  <a:pt x="3975501" y="566868"/>
                </a:cubicBezTo>
                <a:cubicBezTo>
                  <a:pt x="3976813" y="572454"/>
                  <a:pt x="3976872" y="578078"/>
                  <a:pt x="3976872" y="583715"/>
                </a:cubicBezTo>
                <a:cubicBezTo>
                  <a:pt x="3976872" y="587508"/>
                  <a:pt x="3976845" y="591293"/>
                  <a:pt x="3976279" y="595066"/>
                </a:cubicBezTo>
                <a:lnTo>
                  <a:pt x="3975780" y="595033"/>
                </a:lnTo>
                <a:lnTo>
                  <a:pt x="3975754" y="595524"/>
                </a:lnTo>
                <a:lnTo>
                  <a:pt x="3958635" y="593911"/>
                </a:lnTo>
                <a:cubicBezTo>
                  <a:pt x="3926261" y="593388"/>
                  <a:pt x="3894381" y="590430"/>
                  <a:pt x="3863209" y="584920"/>
                </a:cubicBezTo>
                <a:cubicBezTo>
                  <a:pt x="3857632" y="585336"/>
                  <a:pt x="3852303" y="584395"/>
                  <a:pt x="3846992" y="583392"/>
                </a:cubicBezTo>
                <a:lnTo>
                  <a:pt x="3846876" y="582253"/>
                </a:lnTo>
                <a:cubicBezTo>
                  <a:pt x="3525002" y="529393"/>
                  <a:pt x="3265729" y="299826"/>
                  <a:pt x="3180951" y="0"/>
                </a:cubicBezTo>
                <a:close/>
                <a:moveTo>
                  <a:pt x="2562622" y="0"/>
                </a:moveTo>
                <a:lnTo>
                  <a:pt x="2771330" y="0"/>
                </a:lnTo>
                <a:cubicBezTo>
                  <a:pt x="2605861" y="98005"/>
                  <a:pt x="2486452" y="260867"/>
                  <a:pt x="2448601" y="451830"/>
                </a:cubicBezTo>
                <a:cubicBezTo>
                  <a:pt x="2692653" y="399791"/>
                  <a:pt x="2889242" y="226291"/>
                  <a:pt x="2967139" y="0"/>
                </a:cubicBezTo>
                <a:lnTo>
                  <a:pt x="3101155" y="0"/>
                </a:lnTo>
                <a:cubicBezTo>
                  <a:pt x="3016377" y="299826"/>
                  <a:pt x="2757105" y="529393"/>
                  <a:pt x="2435230" y="582253"/>
                </a:cubicBezTo>
                <a:lnTo>
                  <a:pt x="2435113" y="583392"/>
                </a:lnTo>
                <a:cubicBezTo>
                  <a:pt x="2429803" y="584395"/>
                  <a:pt x="2424474" y="585336"/>
                  <a:pt x="2418897" y="584920"/>
                </a:cubicBezTo>
                <a:cubicBezTo>
                  <a:pt x="2387725" y="590430"/>
                  <a:pt x="2355845" y="593388"/>
                  <a:pt x="2323470" y="593911"/>
                </a:cubicBezTo>
                <a:lnTo>
                  <a:pt x="2306352" y="595524"/>
                </a:lnTo>
                <a:lnTo>
                  <a:pt x="2306326" y="595033"/>
                </a:lnTo>
                <a:lnTo>
                  <a:pt x="2305827" y="595066"/>
                </a:lnTo>
                <a:cubicBezTo>
                  <a:pt x="2305261" y="591293"/>
                  <a:pt x="2305234" y="587507"/>
                  <a:pt x="2305234" y="583715"/>
                </a:cubicBezTo>
                <a:cubicBezTo>
                  <a:pt x="2305234" y="578078"/>
                  <a:pt x="2305292" y="572454"/>
                  <a:pt x="2306604" y="566868"/>
                </a:cubicBezTo>
                <a:cubicBezTo>
                  <a:pt x="2306562" y="535786"/>
                  <a:pt x="2309012" y="505143"/>
                  <a:pt x="2314068" y="475137"/>
                </a:cubicBezTo>
                <a:lnTo>
                  <a:pt x="2314609" y="468499"/>
                </a:lnTo>
                <a:cubicBezTo>
                  <a:pt x="2314777" y="468495"/>
                  <a:pt x="2314947" y="468490"/>
                  <a:pt x="2315114" y="468437"/>
                </a:cubicBezTo>
                <a:cubicBezTo>
                  <a:pt x="2341417" y="285283"/>
                  <a:pt x="2430877" y="121704"/>
                  <a:pt x="2562622" y="0"/>
                </a:cubicBezTo>
                <a:close/>
                <a:moveTo>
                  <a:pt x="1488800" y="0"/>
                </a:moveTo>
                <a:lnTo>
                  <a:pt x="1622816" y="0"/>
                </a:lnTo>
                <a:cubicBezTo>
                  <a:pt x="1700712" y="226290"/>
                  <a:pt x="1897302" y="399791"/>
                  <a:pt x="2141354" y="451830"/>
                </a:cubicBezTo>
                <a:cubicBezTo>
                  <a:pt x="2103503" y="260867"/>
                  <a:pt x="1984094" y="98005"/>
                  <a:pt x="1818624" y="0"/>
                </a:cubicBezTo>
                <a:lnTo>
                  <a:pt x="2027333" y="0"/>
                </a:lnTo>
                <a:cubicBezTo>
                  <a:pt x="2159078" y="121703"/>
                  <a:pt x="2248538" y="285283"/>
                  <a:pt x="2274840" y="468437"/>
                </a:cubicBezTo>
                <a:cubicBezTo>
                  <a:pt x="2275008" y="468490"/>
                  <a:pt x="2275177" y="468495"/>
                  <a:pt x="2275346" y="468500"/>
                </a:cubicBezTo>
                <a:lnTo>
                  <a:pt x="2275886" y="475137"/>
                </a:lnTo>
                <a:cubicBezTo>
                  <a:pt x="2280943" y="505143"/>
                  <a:pt x="2283392" y="535786"/>
                  <a:pt x="2283350" y="566868"/>
                </a:cubicBezTo>
                <a:cubicBezTo>
                  <a:pt x="2284662" y="572454"/>
                  <a:pt x="2284721" y="578078"/>
                  <a:pt x="2284721" y="583715"/>
                </a:cubicBezTo>
                <a:cubicBezTo>
                  <a:pt x="2284721" y="587508"/>
                  <a:pt x="2284694" y="591293"/>
                  <a:pt x="2284128" y="595066"/>
                </a:cubicBezTo>
                <a:lnTo>
                  <a:pt x="2283629" y="595033"/>
                </a:lnTo>
                <a:lnTo>
                  <a:pt x="2283603" y="595524"/>
                </a:lnTo>
                <a:lnTo>
                  <a:pt x="2266484" y="593911"/>
                </a:lnTo>
                <a:cubicBezTo>
                  <a:pt x="2234110" y="593388"/>
                  <a:pt x="2202230" y="590430"/>
                  <a:pt x="2171058" y="584920"/>
                </a:cubicBezTo>
                <a:cubicBezTo>
                  <a:pt x="2165481" y="585336"/>
                  <a:pt x="2160152" y="584395"/>
                  <a:pt x="2154841" y="583392"/>
                </a:cubicBezTo>
                <a:lnTo>
                  <a:pt x="2154725" y="582253"/>
                </a:lnTo>
                <a:cubicBezTo>
                  <a:pt x="1832850" y="529393"/>
                  <a:pt x="1573578" y="299826"/>
                  <a:pt x="1488800" y="0"/>
                </a:cubicBezTo>
                <a:close/>
                <a:moveTo>
                  <a:pt x="870471" y="0"/>
                </a:moveTo>
                <a:lnTo>
                  <a:pt x="1079179" y="0"/>
                </a:lnTo>
                <a:cubicBezTo>
                  <a:pt x="913710" y="98005"/>
                  <a:pt x="794301" y="260867"/>
                  <a:pt x="756450" y="451830"/>
                </a:cubicBezTo>
                <a:cubicBezTo>
                  <a:pt x="1000502" y="399791"/>
                  <a:pt x="1197091" y="226291"/>
                  <a:pt x="1274988" y="0"/>
                </a:cubicBezTo>
                <a:lnTo>
                  <a:pt x="1409004" y="0"/>
                </a:lnTo>
                <a:cubicBezTo>
                  <a:pt x="1324226" y="299826"/>
                  <a:pt x="1064954" y="529393"/>
                  <a:pt x="743078" y="582253"/>
                </a:cubicBezTo>
                <a:lnTo>
                  <a:pt x="742962" y="583392"/>
                </a:lnTo>
                <a:cubicBezTo>
                  <a:pt x="737652" y="584395"/>
                  <a:pt x="732323" y="585336"/>
                  <a:pt x="726746" y="584920"/>
                </a:cubicBezTo>
                <a:cubicBezTo>
                  <a:pt x="695574" y="590430"/>
                  <a:pt x="663693" y="593388"/>
                  <a:pt x="631319" y="593911"/>
                </a:cubicBezTo>
                <a:lnTo>
                  <a:pt x="614201" y="595524"/>
                </a:lnTo>
                <a:lnTo>
                  <a:pt x="614175" y="595033"/>
                </a:lnTo>
                <a:lnTo>
                  <a:pt x="613676" y="595066"/>
                </a:lnTo>
                <a:cubicBezTo>
                  <a:pt x="613110" y="591293"/>
                  <a:pt x="613083" y="587507"/>
                  <a:pt x="613083" y="583715"/>
                </a:cubicBezTo>
                <a:cubicBezTo>
                  <a:pt x="613083" y="578078"/>
                  <a:pt x="613141" y="572454"/>
                  <a:pt x="614453" y="566868"/>
                </a:cubicBezTo>
                <a:cubicBezTo>
                  <a:pt x="614411" y="535786"/>
                  <a:pt x="616861" y="505143"/>
                  <a:pt x="621918" y="475137"/>
                </a:cubicBezTo>
                <a:lnTo>
                  <a:pt x="622458" y="468499"/>
                </a:lnTo>
                <a:cubicBezTo>
                  <a:pt x="622626" y="468495"/>
                  <a:pt x="622796" y="468490"/>
                  <a:pt x="622963" y="468437"/>
                </a:cubicBezTo>
                <a:cubicBezTo>
                  <a:pt x="649266" y="285283"/>
                  <a:pt x="738726" y="121703"/>
                  <a:pt x="870471" y="0"/>
                </a:cubicBezTo>
                <a:close/>
                <a:moveTo>
                  <a:pt x="126374" y="0"/>
                </a:moveTo>
                <a:lnTo>
                  <a:pt x="334376" y="0"/>
                </a:lnTo>
                <a:cubicBezTo>
                  <a:pt x="466684" y="121261"/>
                  <a:pt x="556352" y="285035"/>
                  <a:pt x="582690" y="468437"/>
                </a:cubicBezTo>
                <a:cubicBezTo>
                  <a:pt x="582857" y="468490"/>
                  <a:pt x="583026" y="468495"/>
                  <a:pt x="583195" y="468499"/>
                </a:cubicBezTo>
                <a:lnTo>
                  <a:pt x="583735" y="475137"/>
                </a:lnTo>
                <a:cubicBezTo>
                  <a:pt x="588792" y="505143"/>
                  <a:pt x="591242" y="535786"/>
                  <a:pt x="591199" y="566868"/>
                </a:cubicBezTo>
                <a:cubicBezTo>
                  <a:pt x="592511" y="572454"/>
                  <a:pt x="592570" y="578078"/>
                  <a:pt x="592570" y="583715"/>
                </a:cubicBezTo>
                <a:cubicBezTo>
                  <a:pt x="592570" y="587507"/>
                  <a:pt x="592543" y="591293"/>
                  <a:pt x="591977" y="595066"/>
                </a:cubicBezTo>
                <a:lnTo>
                  <a:pt x="591478" y="595033"/>
                </a:lnTo>
                <a:lnTo>
                  <a:pt x="591452" y="595524"/>
                </a:lnTo>
                <a:lnTo>
                  <a:pt x="574334" y="593911"/>
                </a:lnTo>
                <a:cubicBezTo>
                  <a:pt x="541959" y="593388"/>
                  <a:pt x="510079" y="590430"/>
                  <a:pt x="478907" y="584920"/>
                </a:cubicBezTo>
                <a:cubicBezTo>
                  <a:pt x="473330" y="585336"/>
                  <a:pt x="468001" y="584395"/>
                  <a:pt x="462690" y="583392"/>
                </a:cubicBezTo>
                <a:lnTo>
                  <a:pt x="462574" y="582253"/>
                </a:lnTo>
                <a:cubicBezTo>
                  <a:pt x="282200" y="552631"/>
                  <a:pt x="121485" y="467518"/>
                  <a:pt x="0" y="345575"/>
                </a:cubicBezTo>
                <a:lnTo>
                  <a:pt x="0" y="140406"/>
                </a:lnTo>
                <a:cubicBezTo>
                  <a:pt x="97584" y="296912"/>
                  <a:pt x="258975" y="411268"/>
                  <a:pt x="449203" y="451830"/>
                </a:cubicBezTo>
                <a:cubicBezTo>
                  <a:pt x="411344" y="260824"/>
                  <a:pt x="291889" y="97931"/>
                  <a:pt x="126374" y="0"/>
                </a:cubicBezTo>
                <a:close/>
              </a:path>
            </a:pathLst>
          </a:cu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457200" y="4960137"/>
            <a:ext cx="7772400" cy="1463040"/>
          </a:xfrm>
        </p:spPr>
        <p:txBody>
          <a:bodyPr anchor="ctr">
            <a:normAutofit/>
          </a:bodyPr>
          <a:lstStyle>
            <a:lvl1pPr algn="r">
              <a:defRPr sz="5000" b="0" spc="200" baseline="0"/>
            </a:lvl1pPr>
          </a:lstStyle>
          <a:p>
            <a:r>
              <a:rPr lang="en-US"/>
              <a:t>Click to edit Master title style</a:t>
            </a:r>
            <a:endParaRPr lang="en-US" dirty="0"/>
          </a:p>
        </p:txBody>
      </p:sp>
      <p:sp>
        <p:nvSpPr>
          <p:cNvPr id="3" name="Text Placeholder 2"/>
          <p:cNvSpPr>
            <a:spLocks noGrp="1"/>
          </p:cNvSpPr>
          <p:nvPr>
            <p:ph type="body" idx="1"/>
          </p:nvPr>
        </p:nvSpPr>
        <p:spPr>
          <a:xfrm>
            <a:off x="8610600" y="4960137"/>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Edit Master text styles</a:t>
            </a:r>
          </a:p>
        </p:txBody>
      </p:sp>
      <p:sp>
        <p:nvSpPr>
          <p:cNvPr id="4" name="Date Placeholder 3"/>
          <p:cNvSpPr>
            <a:spLocks noGrp="1"/>
          </p:cNvSpPr>
          <p:nvPr>
            <p:ph type="dt" sz="half" idx="10"/>
          </p:nvPr>
        </p:nvSpPr>
        <p:spPr/>
        <p:txBody>
          <a:bodyPr/>
          <a:lstStyle/>
          <a:p>
            <a:fld id="{B59DFA6B-2D01-4836-8FD3-F55665CE51B8}" type="datetime1">
              <a:rPr lang="en-US" smtClean="0"/>
              <a:t>1/30/2020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lumMod val="75000"/>
              </a:schemeClr>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811376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024128" y="585216"/>
            <a:ext cx="9720072" cy="1499616"/>
          </a:xfrm>
        </p:spPr>
        <p:txBody>
          <a:bodyPr/>
          <a:lstStyle/>
          <a:p>
            <a:r>
              <a:rPr lang="en-US"/>
              <a:t>Click to edit Master title style</a:t>
            </a:r>
            <a:endParaRPr lang="en-US" dirty="0"/>
          </a:p>
        </p:txBody>
      </p:sp>
      <p:sp>
        <p:nvSpPr>
          <p:cNvPr id="3" name="Content Placeholder 2"/>
          <p:cNvSpPr>
            <a:spLocks noGrp="1"/>
          </p:cNvSpPr>
          <p:nvPr>
            <p:ph sz="half" idx="1"/>
          </p:nvPr>
        </p:nvSpPr>
        <p:spPr>
          <a:xfrm>
            <a:off x="1024127"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5989320" y="2286000"/>
            <a:ext cx="4754880" cy="4023360"/>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79DEC186-720D-4845-BDC2-F8E1243DABCA}" type="datetime1">
              <a:rPr lang="en-US" smtClean="0"/>
              <a:t>1/30/2020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93421267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a:t>Click to edit Master title style</a:t>
            </a:r>
            <a:endParaRPr lang="en-US" dirty="0"/>
          </a:p>
        </p:txBody>
      </p:sp>
      <p:sp>
        <p:nvSpPr>
          <p:cNvPr id="3" name="Text Placeholder 2"/>
          <p:cNvSpPr>
            <a:spLocks noGrp="1"/>
          </p:cNvSpPr>
          <p:nvPr>
            <p:ph type="body" idx="1"/>
          </p:nvPr>
        </p:nvSpPr>
        <p:spPr>
          <a:xfrm>
            <a:off x="1024128" y="2179636"/>
            <a:ext cx="4754880" cy="822960"/>
          </a:xfrm>
        </p:spPr>
        <p:txBody>
          <a:bodyPr lIns="137160" rIns="137160" anchor="ctr">
            <a:normAutofit/>
          </a:bodyPr>
          <a:lstStyle>
            <a:lvl1pPr marL="0" indent="0">
              <a:spcBef>
                <a:spcPts val="0"/>
              </a:spcBef>
              <a:spcAft>
                <a:spcPts val="0"/>
              </a:spcAft>
              <a:buNone/>
              <a:defRPr sz="2300" b="0" cap="none" baseline="0">
                <a:solidFill>
                  <a:schemeClr val="accent1"/>
                </a:solidFill>
                <a:latin typeface="+mn-lt"/>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102412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5990888" y="2179636"/>
            <a:ext cx="4754880" cy="822960"/>
          </a:xfrm>
        </p:spPr>
        <p:txBody>
          <a:bodyPr lIns="137160" rIns="137160" anchor="ctr">
            <a:normAutofit/>
          </a:bodyPr>
          <a:lstStyle>
            <a:lvl1pPr marL="0" indent="0">
              <a:spcBef>
                <a:spcPts val="0"/>
              </a:spcBef>
              <a:spcAft>
                <a:spcPts val="0"/>
              </a:spcAft>
              <a:buNone/>
              <a:defRPr lang="en-US" sz="2300" b="0" kern="1200" cap="none" baseline="0" dirty="0">
                <a:solidFill>
                  <a:schemeClr val="accent1"/>
                </a:solidFill>
                <a:latin typeface="+mn-lt"/>
                <a:ea typeface="+mn-ea"/>
                <a:cs typeface="+mn-cs"/>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marL="0" lvl="0" indent="0" algn="l" defTabSz="914400" rtl="0" eaLnBrk="1" latinLnBrk="0" hangingPunct="1">
              <a:lnSpc>
                <a:spcPct val="90000"/>
              </a:lnSpc>
              <a:spcBef>
                <a:spcPts val="1800"/>
              </a:spcBef>
              <a:buNone/>
            </a:pPr>
            <a:r>
              <a:rPr lang="en-US"/>
              <a:t>Edit Master text styles</a:t>
            </a:r>
          </a:p>
        </p:txBody>
      </p:sp>
      <p:sp>
        <p:nvSpPr>
          <p:cNvPr id="6" name="Content Placeholder 5"/>
          <p:cNvSpPr>
            <a:spLocks noGrp="1"/>
          </p:cNvSpPr>
          <p:nvPr>
            <p:ph sz="quarter" idx="4"/>
          </p:nvPr>
        </p:nvSpPr>
        <p:spPr>
          <a:xfrm>
            <a:off x="5990888" y="2967788"/>
            <a:ext cx="4754880" cy="3341572"/>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9F3F05D9-CC77-41B6-9973-7AE89CCE82CF}" type="datetime1">
              <a:rPr lang="en-US" smtClean="0"/>
              <a:t>1/30/2020</a:t>
            </a:fld>
            <a:endParaRPr lang="en-US"/>
          </a:p>
        </p:txBody>
      </p:sp>
      <p:sp>
        <p:nvSpPr>
          <p:cNvPr id="8" name="Footer Placeholder 7"/>
          <p:cNvSpPr>
            <a:spLocks noGrp="1"/>
          </p:cNvSpPr>
          <p:nvPr>
            <p:ph type="ftr" sz="quarter" idx="11"/>
          </p:nvPr>
        </p:nvSpPr>
        <p:spPr/>
        <p:txBody>
          <a:bodyPr/>
          <a:lstStyle/>
          <a:p>
            <a:r>
              <a:rPr lang="en-US"/>
              <a:t>http://www.cs.cornell.edu/courses/cs5412/2020sp</a:t>
            </a:r>
          </a:p>
        </p:txBody>
      </p:sp>
      <p:sp>
        <p:nvSpPr>
          <p:cNvPr id="9" name="Slide Number Placeholder 8"/>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550824890"/>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b="1">
                <a:solidFill>
                  <a:srgbClr val="C00000"/>
                </a:solidFill>
              </a:defRPr>
            </a:lvl1pPr>
          </a:lstStyle>
          <a:p>
            <a:r>
              <a:rPr lang="en-US" dirty="0"/>
              <a:t>Click to edit Master title style</a:t>
            </a:r>
          </a:p>
        </p:txBody>
      </p:sp>
      <p:sp>
        <p:nvSpPr>
          <p:cNvPr id="3" name="Date Placeholder 2"/>
          <p:cNvSpPr>
            <a:spLocks noGrp="1"/>
          </p:cNvSpPr>
          <p:nvPr>
            <p:ph type="dt" sz="half" idx="10"/>
          </p:nvPr>
        </p:nvSpPr>
        <p:spPr/>
        <p:txBody>
          <a:bodyPr/>
          <a:lstStyle/>
          <a:p>
            <a:fld id="{AA813780-46F2-4594-9265-81E190C695EC}" type="datetime1">
              <a:rPr lang="en-US" smtClean="0"/>
              <a:t>1/30/2020</a:t>
            </a:fld>
            <a:endParaRPr lang="en-US"/>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64101466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CCD6D21-B4BD-474C-B1EA-B4774E01EE9D}" type="datetime1">
              <a:rPr lang="en-US" smtClean="0"/>
              <a:t>1/30/2020</a:t>
            </a:fld>
            <a:endParaRPr lang="en-US"/>
          </a:p>
        </p:txBody>
      </p:sp>
      <p:sp>
        <p:nvSpPr>
          <p:cNvPr id="3" name="Footer Placeholder 2"/>
          <p:cNvSpPr>
            <a:spLocks noGrp="1"/>
          </p:cNvSpPr>
          <p:nvPr>
            <p:ph type="ftr" sz="quarter" idx="11"/>
          </p:nvPr>
        </p:nvSpPr>
        <p:spPr/>
        <p:txBody>
          <a:bodyPr/>
          <a:lstStyle/>
          <a:p>
            <a:r>
              <a:rPr lang="en-US"/>
              <a:t>http://www.cs.cornell.edu/courses/cs5412/2020sp</a:t>
            </a:r>
          </a:p>
        </p:txBody>
      </p:sp>
      <p:sp>
        <p:nvSpPr>
          <p:cNvPr id="4" name="Slide Number Placeholder 3"/>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116418071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8" name="Title 7"/>
          <p:cNvSpPr>
            <a:spLocks noGrp="1"/>
          </p:cNvSpPr>
          <p:nvPr>
            <p:ph type="title"/>
          </p:nvPr>
        </p:nvSpPr>
        <p:spPr>
          <a:xfrm>
            <a:off x="1024128" y="471509"/>
            <a:ext cx="4389120" cy="1737360"/>
          </a:xfrm>
        </p:spPr>
        <p:txBody>
          <a:bodyPr>
            <a:noAutofit/>
          </a:bodyPr>
          <a:lstStyle>
            <a:lvl1pPr>
              <a:lnSpc>
                <a:spcPct val="80000"/>
              </a:lnSpc>
              <a:defRPr sz="4000"/>
            </a:lvl1pPr>
          </a:lstStyle>
          <a:p>
            <a:r>
              <a:rPr lang="en-US"/>
              <a:t>Click to edit Master title style</a:t>
            </a:r>
            <a:endParaRPr lang="en-US" dirty="0"/>
          </a:p>
        </p:txBody>
      </p:sp>
      <p:sp>
        <p:nvSpPr>
          <p:cNvPr id="3" name="Content Placeholder 2"/>
          <p:cNvSpPr>
            <a:spLocks noGrp="1"/>
          </p:cNvSpPr>
          <p:nvPr>
            <p:ph idx="1"/>
          </p:nvPr>
        </p:nvSpPr>
        <p:spPr>
          <a:xfrm>
            <a:off x="5715000" y="822960"/>
            <a:ext cx="5678424" cy="5184648"/>
          </a:xfrm>
        </p:spPr>
        <p:txBody>
          <a:bodyPr/>
          <a:lstStyle>
            <a:lvl1pPr>
              <a:defRPr sz="2400"/>
            </a:lvl1pPr>
            <a:lvl2pPr>
              <a:defRPr sz="20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1024128" y="2257506"/>
            <a:ext cx="4389120" cy="3762294"/>
          </a:xfrm>
        </p:spPr>
        <p:txBody>
          <a:bodyPr lIns="91440" rIns="91440">
            <a:normAutofit/>
          </a:bodyPr>
          <a:lstStyle>
            <a:lvl1pPr marL="0" indent="0">
              <a:lnSpc>
                <a:spcPct val="108000"/>
              </a:lnSpc>
              <a:spcBef>
                <a:spcPts val="600"/>
              </a:spcBef>
              <a:buNone/>
              <a:defRPr sz="16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
        <p:nvSpPr>
          <p:cNvPr id="5" name="Date Placeholder 4"/>
          <p:cNvSpPr>
            <a:spLocks noGrp="1"/>
          </p:cNvSpPr>
          <p:nvPr>
            <p:ph type="dt" sz="half" idx="10"/>
          </p:nvPr>
        </p:nvSpPr>
        <p:spPr/>
        <p:txBody>
          <a:bodyPr/>
          <a:lstStyle/>
          <a:p>
            <a:fld id="{6A234B2B-63DB-468F-B0C3-0B67B62BC019}" type="datetime1">
              <a:rPr lang="en-US" smtClean="0"/>
              <a:t>1/30/2020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2890135017"/>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4960138"/>
            <a:ext cx="7772400" cy="1463040"/>
          </a:xfrm>
        </p:spPr>
        <p:txBody>
          <a:bodyPr anchor="ctr">
            <a:normAutofit/>
          </a:bodyPr>
          <a:lstStyle>
            <a:lvl1pPr algn="r">
              <a:defRPr sz="5000" spc="200" baseline="0"/>
            </a:lvl1pPr>
          </a:lstStyle>
          <a:p>
            <a:r>
              <a:rPr lang="en-US"/>
              <a:t>Click to edit Master title style</a:t>
            </a:r>
            <a:endParaRPr lang="en-US" dirty="0"/>
          </a:p>
        </p:txBody>
      </p:sp>
      <p:sp>
        <p:nvSpPr>
          <p:cNvPr id="3" name="Picture Placeholder 2"/>
          <p:cNvSpPr>
            <a:spLocks noGrp="1" noChangeAspect="1"/>
          </p:cNvSpPr>
          <p:nvPr>
            <p:ph type="pic" idx="1"/>
          </p:nvPr>
        </p:nvSpPr>
        <p:spPr>
          <a:xfrm>
            <a:off x="0" y="-1"/>
            <a:ext cx="12188952" cy="4572000"/>
          </a:xfrm>
          <a:solidFill>
            <a:schemeClr val="accent1">
              <a:lumMod val="60000"/>
              <a:lumOff val="40000"/>
            </a:schemeClr>
          </a:solidFill>
        </p:spPr>
        <p:txBody>
          <a:bodyPr lIns="457200" tIns="365760" rIns="45720" bIns="45720"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610600" y="4960138"/>
            <a:ext cx="3200400" cy="1463040"/>
          </a:xfrm>
        </p:spPr>
        <p:txBody>
          <a:bodyPr lIns="91440" rIns="91440" anchor="ctr">
            <a:normAutofit/>
          </a:bodyPr>
          <a:lstStyle>
            <a:lvl1pPr marL="0" indent="0">
              <a:lnSpc>
                <a:spcPct val="100000"/>
              </a:lnSpc>
              <a:spcBef>
                <a:spcPts val="0"/>
              </a:spcBef>
              <a:buNone/>
              <a:defRPr sz="1800">
                <a:solidFill>
                  <a:schemeClr val="tx1">
                    <a:lumMod val="95000"/>
                    <a:lumOff val="5000"/>
                  </a:schemeClr>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p:cNvSpPr>
            <a:spLocks noGrp="1"/>
          </p:cNvSpPr>
          <p:nvPr>
            <p:ph type="dt" sz="half" idx="10"/>
          </p:nvPr>
        </p:nvSpPr>
        <p:spPr/>
        <p:txBody>
          <a:bodyPr/>
          <a:lstStyle/>
          <a:p>
            <a:fld id="{4B5A34A9-69FF-4A5F-A27B-FF2BAF857629}" type="datetime1">
              <a:rPr lang="en-US" smtClean="0"/>
              <a:t>1/30/2020</a:t>
            </a:fld>
            <a:endParaRPr lang="en-US"/>
          </a:p>
        </p:txBody>
      </p:sp>
      <p:sp>
        <p:nvSpPr>
          <p:cNvPr id="6" name="Footer Placeholder 5"/>
          <p:cNvSpPr>
            <a:spLocks noGrp="1"/>
          </p:cNvSpPr>
          <p:nvPr>
            <p:ph type="ftr" sz="quarter" idx="11"/>
          </p:nvPr>
        </p:nvSpPr>
        <p:spPr/>
        <p:txBody>
          <a:bodyPr/>
          <a:lstStyle/>
          <a:p>
            <a:r>
              <a:rPr lang="en-US"/>
              <a:t>http://www.cs.cornell.edu/courses/cs5412/2020sp</a:t>
            </a:r>
          </a:p>
        </p:txBody>
      </p:sp>
      <p:sp>
        <p:nvSpPr>
          <p:cNvPr id="7" name="Slide Number Placeholder 6"/>
          <p:cNvSpPr>
            <a:spLocks noGrp="1"/>
          </p:cNvSpPr>
          <p:nvPr>
            <p:ph type="sldNum" sz="quarter" idx="12"/>
          </p:nvPr>
        </p:nvSpPr>
        <p:spPr/>
        <p:txBody>
          <a:bodyPr/>
          <a:lstStyle/>
          <a:p>
            <a:fld id="{3C974458-8A97-4835-BF79-1FB6D7856C21}" type="slidenum">
              <a:rPr lang="en-US" smtClean="0"/>
              <a:t>‹#›</a:t>
            </a:fld>
            <a:endParaRPr lang="en-US"/>
          </a:p>
        </p:txBody>
      </p:sp>
      <p:cxnSp>
        <p:nvCxnSpPr>
          <p:cNvPr id="8" name="Straight Connector 7"/>
          <p:cNvCxnSpPr/>
          <p:nvPr/>
        </p:nvCxnSpPr>
        <p:spPr>
          <a:xfrm flipV="1">
            <a:off x="8386843" y="5264106"/>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450046129"/>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688144D0-6030-4C1F-8ED0-E02A9B3FC592}" type="datetime1">
              <a:rPr lang="en-US" smtClean="0"/>
              <a:t>1/30/2020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spTree>
    <p:extLst>
      <p:ext uri="{BB962C8B-B14F-4D97-AF65-F5344CB8AC3E}">
        <p14:creationId xmlns:p14="http://schemas.microsoft.com/office/powerpoint/2010/main" val="57458779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1" y="762000"/>
            <a:ext cx="2628900" cy="5410200"/>
          </a:xfrm>
        </p:spPr>
        <p:txBody>
          <a:bodyPr vert="eaVert" lIns="45720" tIns="91440" rIns="45720" bIns="91440"/>
          <a:lstStyle/>
          <a:p>
            <a:r>
              <a:rPr lang="en-US"/>
              <a:t>Click to edit Master title style</a:t>
            </a:r>
            <a:endParaRPr lang="en-US" dirty="0"/>
          </a:p>
        </p:txBody>
      </p:sp>
      <p:sp>
        <p:nvSpPr>
          <p:cNvPr id="3" name="Vertical Text Placeholder 2"/>
          <p:cNvSpPr>
            <a:spLocks noGrp="1"/>
          </p:cNvSpPr>
          <p:nvPr>
            <p:ph type="body" orient="vert" idx="1"/>
          </p:nvPr>
        </p:nvSpPr>
        <p:spPr>
          <a:xfrm>
            <a:off x="990601" y="762000"/>
            <a:ext cx="7581900" cy="5410200"/>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615AAF66-372C-4B00-BC30-E80535890F1A}" type="datetime1">
              <a:rPr lang="en-US" smtClean="0"/>
              <a:t>1/30/2020</a:t>
            </a:fld>
            <a:endParaRPr lang="en-US"/>
          </a:p>
        </p:txBody>
      </p:sp>
      <p:sp>
        <p:nvSpPr>
          <p:cNvPr id="5" name="Footer Placeholder 4"/>
          <p:cNvSpPr>
            <a:spLocks noGrp="1"/>
          </p:cNvSpPr>
          <p:nvPr>
            <p:ph type="ftr" sz="quarter" idx="11"/>
          </p:nvPr>
        </p:nvSpPr>
        <p:spPr/>
        <p:txBody>
          <a:bodyPr/>
          <a:lstStyle/>
          <a:p>
            <a:r>
              <a:rPr lang="en-US"/>
              <a:t>http://www.cs.cornell.edu/courses/cs5412/2020sp</a:t>
            </a:r>
          </a:p>
        </p:txBody>
      </p:sp>
      <p:sp>
        <p:nvSpPr>
          <p:cNvPr id="6" name="Slide Number Placeholder 5"/>
          <p:cNvSpPr>
            <a:spLocks noGrp="1"/>
          </p:cNvSpPr>
          <p:nvPr>
            <p:ph type="sldNum" sz="quarter" idx="12"/>
          </p:nvPr>
        </p:nvSpPr>
        <p:spPr/>
        <p:txBody>
          <a:bodyPr/>
          <a:lstStyle/>
          <a:p>
            <a:fld id="{3C974458-8A97-4835-BF79-1FB6D7856C21}" type="slidenum">
              <a:rPr lang="en-US" smtClean="0"/>
              <a:t>‹#›</a:t>
            </a:fld>
            <a:endParaRPr lang="en-US"/>
          </a:p>
        </p:txBody>
      </p:sp>
      <p:cxnSp>
        <p:nvCxnSpPr>
          <p:cNvPr id="7" name="Straight Connector 6"/>
          <p:cNvCxnSpPr/>
          <p:nvPr/>
        </p:nvCxnSpPr>
        <p:spPr>
          <a:xfrm rot="5400000" flipV="1">
            <a:off x="10058400" y="59263"/>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179894217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24128" y="585216"/>
            <a:ext cx="9720072" cy="1499616"/>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1024128" y="2286000"/>
            <a:ext cx="9720073" cy="4023360"/>
          </a:xfrm>
          <a:prstGeom prst="rect">
            <a:avLst/>
          </a:prstGeom>
        </p:spPr>
        <p:txBody>
          <a:bodyPr vert="horz" lIns="45720" tIns="45720" rIns="4572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1024129" y="6470704"/>
            <a:ext cx="2154143"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03AB7886-1AC6-4957-BC2F-1DEC8323EC8D}" type="datetime1">
              <a:rPr lang="en-US" smtClean="0"/>
              <a:t>1/30/2020</a:t>
            </a:fld>
            <a:endParaRPr lang="en-US"/>
          </a:p>
        </p:txBody>
      </p:sp>
      <p:sp>
        <p:nvSpPr>
          <p:cNvPr id="5" name="Footer Placeholder 4"/>
          <p:cNvSpPr>
            <a:spLocks noGrp="1"/>
          </p:cNvSpPr>
          <p:nvPr>
            <p:ph type="ftr" sz="quarter" idx="3"/>
          </p:nvPr>
        </p:nvSpPr>
        <p:spPr>
          <a:xfrm>
            <a:off x="4842932" y="6470704"/>
            <a:ext cx="5901459" cy="274320"/>
          </a:xfrm>
          <a:prstGeom prst="rect">
            <a:avLst/>
          </a:prstGeom>
        </p:spPr>
        <p:txBody>
          <a:bodyPr vert="horz" lIns="91440" tIns="45720" rIns="91440" bIns="45720" rtlCol="0" anchor="ctr"/>
          <a:lstStyle>
            <a:lvl1pPr algn="r">
              <a:defRPr sz="1000" cap="all" baseline="0">
                <a:solidFill>
                  <a:schemeClr val="tx1">
                    <a:lumMod val="95000"/>
                    <a:lumOff val="5000"/>
                  </a:schemeClr>
                </a:solidFill>
                <a:latin typeface="+mj-lt"/>
              </a:defRPr>
            </a:lvl1pPr>
          </a:lstStyle>
          <a:p>
            <a:r>
              <a:rPr lang="en-US"/>
              <a:t>http://www.cs.cornell.edu/courses/cs5412/2020sp</a:t>
            </a:r>
          </a:p>
        </p:txBody>
      </p:sp>
      <p:sp>
        <p:nvSpPr>
          <p:cNvPr id="6" name="Slide Number Placeholder 5"/>
          <p:cNvSpPr>
            <a:spLocks noGrp="1"/>
          </p:cNvSpPr>
          <p:nvPr>
            <p:ph type="sldNum" sz="quarter" idx="4"/>
          </p:nvPr>
        </p:nvSpPr>
        <p:spPr>
          <a:xfrm>
            <a:off x="10837333" y="6470704"/>
            <a:ext cx="973667" cy="274320"/>
          </a:xfrm>
          <a:prstGeom prst="rect">
            <a:avLst/>
          </a:prstGeom>
        </p:spPr>
        <p:txBody>
          <a:bodyPr vert="horz" lIns="91440" tIns="45720" rIns="91440" bIns="45720" rtlCol="0" anchor="ctr"/>
          <a:lstStyle>
            <a:lvl1pPr algn="l">
              <a:defRPr sz="1000">
                <a:solidFill>
                  <a:schemeClr val="tx1">
                    <a:lumMod val="95000"/>
                    <a:lumOff val="5000"/>
                  </a:schemeClr>
                </a:solidFill>
                <a:latin typeface="+mj-lt"/>
              </a:defRPr>
            </a:lvl1pPr>
          </a:lstStyle>
          <a:p>
            <a:fld id="{3C974458-8A97-4835-BF79-1FB6D7856C21}" type="slidenum">
              <a:rPr lang="en-US" smtClean="0"/>
              <a:t>‹#›</a:t>
            </a:fld>
            <a:endParaRPr lang="en-US"/>
          </a:p>
        </p:txBody>
      </p:sp>
      <p:cxnSp>
        <p:nvCxnSpPr>
          <p:cNvPr id="7" name="Straight Connector 6"/>
          <p:cNvCxnSpPr/>
          <p:nvPr/>
        </p:nvCxnSpPr>
        <p:spPr>
          <a:xfrm flipV="1">
            <a:off x="762000" y="826324"/>
            <a:ext cx="0" cy="914400"/>
          </a:xfrm>
          <a:prstGeom prst="line">
            <a:avLst/>
          </a:prstGeom>
          <a:ln w="19050">
            <a:solidFill>
              <a:schemeClr val="accent1"/>
            </a:solidFill>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94927019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hf hdr="0" dt="0"/>
  <p:txStyles>
    <p:titleStyle>
      <a:lvl1pPr algn="l" defTabSz="914400" rtl="0" eaLnBrk="1" latinLnBrk="0" hangingPunct="1">
        <a:lnSpc>
          <a:spcPct val="80000"/>
        </a:lnSpc>
        <a:spcBef>
          <a:spcPct val="0"/>
        </a:spcBef>
        <a:buNone/>
        <a:defRPr sz="5000" kern="1200" cap="all" spc="100" baseline="0">
          <a:solidFill>
            <a:schemeClr val="tx1">
              <a:lumMod val="95000"/>
              <a:lumOff val="5000"/>
            </a:schemeClr>
          </a:solidFill>
          <a:latin typeface="+mj-lt"/>
          <a:ea typeface="+mj-ea"/>
          <a:cs typeface="+mj-cs"/>
        </a:defRPr>
      </a:lvl1pPr>
    </p:titleStyle>
    <p:bodyStyle>
      <a:lvl1pPr marL="91440" indent="-91440" algn="l" defTabSz="914400" rtl="0" eaLnBrk="1" latinLnBrk="0" hangingPunct="1">
        <a:lnSpc>
          <a:spcPct val="90000"/>
        </a:lnSpc>
        <a:spcBef>
          <a:spcPts val="1200"/>
        </a:spcBef>
        <a:spcAft>
          <a:spcPts val="200"/>
        </a:spcAft>
        <a:buClr>
          <a:schemeClr val="accent1"/>
        </a:buClr>
        <a:buSzPct val="100000"/>
        <a:buFont typeface="Tw Cen MT" panose="020B0602020104020603" pitchFamily="34" charset="0"/>
        <a:buChar char=" "/>
        <a:defRPr sz="2200" kern="1200">
          <a:solidFill>
            <a:schemeClr val="tx1"/>
          </a:solidFill>
          <a:latin typeface="+mn-lt"/>
          <a:ea typeface="+mn-ea"/>
          <a:cs typeface="+mn-cs"/>
        </a:defRPr>
      </a:lvl1pPr>
      <a:lvl2pPr marL="26517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800" kern="1200">
          <a:solidFill>
            <a:schemeClr val="tx1"/>
          </a:solidFill>
          <a:latin typeface="+mn-lt"/>
          <a:ea typeface="+mn-ea"/>
          <a:cs typeface="+mn-cs"/>
        </a:defRPr>
      </a:lvl2pPr>
      <a:lvl3pPr marL="4480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3pPr>
      <a:lvl4pPr marL="59436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4pPr>
      <a:lvl5pPr marL="77724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5pPr>
      <a:lvl6pPr marL="914400"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6pPr>
      <a:lvl7pPr marL="1060704"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7pPr>
      <a:lvl8pPr marL="1216152"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8pPr>
      <a:lvl9pPr marL="1362456" indent="-137160" algn="l" defTabSz="914400" rtl="0" eaLnBrk="1" latinLnBrk="0" hangingPunct="1">
        <a:lnSpc>
          <a:spcPct val="90000"/>
        </a:lnSpc>
        <a:spcBef>
          <a:spcPts val="200"/>
        </a:spcBef>
        <a:spcAft>
          <a:spcPts val="400"/>
        </a:spcAft>
        <a:buClr>
          <a:schemeClr val="accent1"/>
        </a:buClr>
        <a:buFont typeface="Wingdings 3" pitchFamily="18" charset="2"/>
        <a:buChar char=""/>
        <a:defRPr sz="14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2.gif"/><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6" Type="http://schemas.openxmlformats.org/officeDocument/2006/relationships/image" Target="../media/image7.png"/><Relationship Id="rId5" Type="http://schemas.openxmlformats.org/officeDocument/2006/relationships/image" Target="../media/image6.png"/><Relationship Id="rId4" Type="http://schemas.openxmlformats.org/officeDocument/2006/relationships/image" Target="../media/image5.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6.xml"/><Relationship Id="rId5" Type="http://schemas.openxmlformats.org/officeDocument/2006/relationships/image" Target="../media/image3.png"/><Relationship Id="rId4" Type="http://schemas.openxmlformats.org/officeDocument/2006/relationships/image" Target="../media/image10.png"/></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slideLayout" Target="../slideLayouts/slideLayout6.xml"/><Relationship Id="rId1" Type="http://schemas.openxmlformats.org/officeDocument/2006/relationships/tags" Target="../tags/tag1.xml"/><Relationship Id="rId4" Type="http://schemas.openxmlformats.org/officeDocument/2006/relationships/image" Target="../media/image11.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3.png"/><Relationship Id="rId1" Type="http://schemas.openxmlformats.org/officeDocument/2006/relationships/slideLayout" Target="../slideLayouts/slideLayout6.xml"/><Relationship Id="rId5" Type="http://schemas.openxmlformats.org/officeDocument/2006/relationships/image" Target="../media/image13.png"/><Relationship Id="rId4" Type="http://schemas.openxmlformats.org/officeDocument/2006/relationships/image" Target="../media/image12.png"/></Relationships>
</file>

<file path=ppt/slides/_rels/slide10.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3.png"/><Relationship Id="rId1" Type="http://schemas.openxmlformats.org/officeDocument/2006/relationships/slideLayout" Target="../slideLayouts/slideLayout6.xml"/><Relationship Id="rId6" Type="http://schemas.openxmlformats.org/officeDocument/2006/relationships/image" Target="../media/image13.png"/><Relationship Id="rId5" Type="http://schemas.openxmlformats.org/officeDocument/2006/relationships/image" Target="../media/image14.png"/><Relationship Id="rId4" Type="http://schemas.openxmlformats.org/officeDocument/2006/relationships/image" Target="../media/image12.png"/></Relationships>
</file>

<file path=ppt/slides/_rels/slide11.xml.rels><?xml version="1.0" encoding="UTF-8" standalone="yes"?>
<Relationships xmlns="http://schemas.openxmlformats.org/package/2006/relationships"><Relationship Id="rId3" Type="http://schemas.openxmlformats.org/officeDocument/2006/relationships/image" Target="../media/image11.png"/><Relationship Id="rId7" Type="http://schemas.openxmlformats.org/officeDocument/2006/relationships/image" Target="../media/image14.png"/><Relationship Id="rId2" Type="http://schemas.openxmlformats.org/officeDocument/2006/relationships/image" Target="../media/image3.png"/><Relationship Id="rId1" Type="http://schemas.openxmlformats.org/officeDocument/2006/relationships/slideLayout" Target="../slideLayouts/slideLayout6.xml"/><Relationship Id="rId6" Type="http://schemas.openxmlformats.org/officeDocument/2006/relationships/image" Target="../media/image13.png"/><Relationship Id="rId5" Type="http://schemas.openxmlformats.org/officeDocument/2006/relationships/image" Target="../media/image15.png"/><Relationship Id="rId4" Type="http://schemas.openxmlformats.org/officeDocument/2006/relationships/image" Target="../media/image12.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3.png"/><Relationship Id="rId1" Type="http://schemas.openxmlformats.org/officeDocument/2006/relationships/slideLayout" Target="../slideLayouts/slideLayout6.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6.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7.xml"/><Relationship Id="rId1" Type="http://schemas.openxmlformats.org/officeDocument/2006/relationships/slideLayout" Target="../slideLayouts/slideLayout6.xml"/></Relationships>
</file>

<file path=ppt/slides/_rels/slide26.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8.xml"/><Relationship Id="rId1" Type="http://schemas.openxmlformats.org/officeDocument/2006/relationships/slideLayout" Target="../slideLayouts/slideLayout6.xml"/></Relationships>
</file>

<file path=ppt/slides/_rels/slide27.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9.xml"/><Relationship Id="rId1" Type="http://schemas.openxmlformats.org/officeDocument/2006/relationships/slideLayout" Target="../slideLayouts/slideLayout6.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4.xml"/><Relationship Id="rId1" Type="http://schemas.openxmlformats.org/officeDocument/2006/relationships/slideLayout" Target="../slideLayouts/slideLayout6.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png"/><Relationship Id="rId1" Type="http://schemas.openxmlformats.org/officeDocument/2006/relationships/slideLayout" Target="../slideLayouts/slideLayout6.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8F7B2A5-D888-4A68-9EB8-E190FABBD294}"/>
              </a:ext>
            </a:extLst>
          </p:cNvPr>
          <p:cNvSpPr>
            <a:spLocks noGrp="1"/>
          </p:cNvSpPr>
          <p:nvPr>
            <p:ph type="ctrTitle"/>
          </p:nvPr>
        </p:nvSpPr>
        <p:spPr>
          <a:xfrm>
            <a:off x="0" y="4960137"/>
            <a:ext cx="8229600" cy="1463040"/>
          </a:xfrm>
        </p:spPr>
        <p:txBody>
          <a:bodyPr>
            <a:noAutofit/>
          </a:bodyPr>
          <a:lstStyle/>
          <a:p>
            <a:r>
              <a:rPr lang="en-US" sz="4000" dirty="0"/>
              <a:t>CS5412: </a:t>
            </a:r>
            <a:r>
              <a:rPr lang="en-US" sz="4000"/>
              <a:t>Lecture 4</a:t>
            </a:r>
            <a:br>
              <a:rPr lang="en-US" sz="4000" dirty="0"/>
            </a:br>
            <a:r>
              <a:rPr lang="en-US" sz="4000" dirty="0"/>
              <a:t>implementing a smart Farm</a:t>
            </a:r>
          </a:p>
        </p:txBody>
      </p:sp>
      <p:sp>
        <p:nvSpPr>
          <p:cNvPr id="3" name="Subtitle 2">
            <a:extLst>
              <a:ext uri="{FF2B5EF4-FFF2-40B4-BE49-F238E27FC236}">
                <a16:creationId xmlns:a16="http://schemas.microsoft.com/office/drawing/2014/main" id="{D1664BDB-4610-415E-B88D-82832DD4507C}"/>
              </a:ext>
            </a:extLst>
          </p:cNvPr>
          <p:cNvSpPr>
            <a:spLocks noGrp="1"/>
          </p:cNvSpPr>
          <p:nvPr>
            <p:ph type="subTitle" idx="1"/>
          </p:nvPr>
        </p:nvSpPr>
        <p:spPr/>
        <p:txBody>
          <a:bodyPr/>
          <a:lstStyle/>
          <a:p>
            <a:r>
              <a:rPr lang="en-US" dirty="0"/>
              <a:t>Ken Birman</a:t>
            </a:r>
          </a:p>
          <a:p>
            <a:r>
              <a:rPr lang="en-US" dirty="0"/>
              <a:t>Spring, 2018</a:t>
            </a:r>
          </a:p>
        </p:txBody>
      </p:sp>
      <p:sp>
        <p:nvSpPr>
          <p:cNvPr id="4" name="Footer Placeholder 3"/>
          <p:cNvSpPr>
            <a:spLocks noGrp="1"/>
          </p:cNvSpPr>
          <p:nvPr>
            <p:ph type="ftr" sz="quarter" idx="11"/>
          </p:nvPr>
        </p:nvSpPr>
        <p:spPr/>
        <p:txBody>
          <a:bodyPr/>
          <a:lstStyle/>
          <a:p>
            <a:r>
              <a:rPr lang="en-US"/>
              <a:t>http://www.cs.cornell.edu/courses/cs5412/2020sp</a:t>
            </a:r>
            <a:endParaRPr lang="en-US" dirty="0"/>
          </a:p>
        </p:txBody>
      </p:sp>
      <p:sp>
        <p:nvSpPr>
          <p:cNvPr id="5" name="Slide Number Placeholder 4"/>
          <p:cNvSpPr>
            <a:spLocks noGrp="1"/>
          </p:cNvSpPr>
          <p:nvPr>
            <p:ph type="sldNum" sz="quarter" idx="12"/>
          </p:nvPr>
        </p:nvSpPr>
        <p:spPr/>
        <p:txBody>
          <a:bodyPr/>
          <a:lstStyle/>
          <a:p>
            <a:fld id="{3C974458-8A97-4835-BF79-1FB6D7856C21}" type="slidenum">
              <a:rPr lang="en-US" smtClean="0"/>
              <a:t>1</a:t>
            </a:fld>
            <a:endParaRPr lang="en-US"/>
          </a:p>
        </p:txBody>
      </p:sp>
    </p:spTree>
    <p:extLst>
      <p:ext uri="{BB962C8B-B14F-4D97-AF65-F5344CB8AC3E}">
        <p14:creationId xmlns:p14="http://schemas.microsoft.com/office/powerpoint/2010/main" val="32456796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Internet of things (</a:t>
            </a:r>
            <a:r>
              <a:rPr lang="en-US" dirty="0" err="1"/>
              <a:t>I</a:t>
            </a:r>
            <a:r>
              <a:rPr lang="en-US" sz="4000" dirty="0" err="1"/>
              <a:t>o</a:t>
            </a:r>
            <a:r>
              <a:rPr lang="en-US" dirty="0" err="1"/>
              <a:t>T</a:t>
            </a:r>
            <a:r>
              <a:rPr lang="en-US" dirty="0"/>
              <a:t>)</a:t>
            </a:r>
          </a:p>
        </p:txBody>
      </p:sp>
      <p:sp>
        <p:nvSpPr>
          <p:cNvPr id="3" name="Content Placeholder 2"/>
          <p:cNvSpPr>
            <a:spLocks noGrp="1"/>
          </p:cNvSpPr>
          <p:nvPr>
            <p:ph idx="1"/>
          </p:nvPr>
        </p:nvSpPr>
        <p:spPr/>
        <p:txBody>
          <a:bodyPr/>
          <a:lstStyle/>
          <a:p>
            <a:r>
              <a:rPr lang="en-US" dirty="0"/>
              <a:t>Today’s cloud has been enlarged in recent years so that we can connect devices to the cloud, very much in the same way as we attach clients.</a:t>
            </a:r>
          </a:p>
          <a:p>
            <a:endParaRPr lang="en-US" dirty="0"/>
          </a:p>
          <a:p>
            <a:r>
              <a:rPr lang="en-US" dirty="0"/>
              <a:t>The idea is to create a device (say, a smart thermostat) so that it produces web pages in the same format used when a web browser talks to the cloud.  Now the sensor can “talk to the cloud” to upload new data.</a:t>
            </a:r>
          </a:p>
          <a:p>
            <a:endParaRPr lang="en-US" dirty="0"/>
          </a:p>
          <a:p>
            <a:r>
              <a:rPr lang="en-US" dirty="0"/>
              <a:t>Same for things that take actions (“actuators”).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a:t>
            </a:fld>
            <a:endParaRPr lang="en-US"/>
          </a:p>
        </p:txBody>
      </p:sp>
    </p:spTree>
    <p:extLst>
      <p:ext uri="{BB962C8B-B14F-4D97-AF65-F5344CB8AC3E}">
        <p14:creationId xmlns:p14="http://schemas.microsoft.com/office/powerpoint/2010/main" val="53992074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4F6A0DF-642F-41B9-9468-6DCB05DBE211}"/>
              </a:ext>
            </a:extLst>
          </p:cNvPr>
          <p:cNvSpPr>
            <a:spLocks noGrp="1"/>
          </p:cNvSpPr>
          <p:nvPr>
            <p:ph type="title"/>
          </p:nvPr>
        </p:nvSpPr>
        <p:spPr/>
        <p:txBody>
          <a:bodyPr/>
          <a:lstStyle/>
          <a:p>
            <a:r>
              <a:rPr lang="en-US" dirty="0"/>
              <a:t>What is IoT best at, today?</a:t>
            </a:r>
          </a:p>
        </p:txBody>
      </p:sp>
      <p:sp>
        <p:nvSpPr>
          <p:cNvPr id="3" name="Content Placeholder 2">
            <a:extLst>
              <a:ext uri="{FF2B5EF4-FFF2-40B4-BE49-F238E27FC236}">
                <a16:creationId xmlns:a16="http://schemas.microsoft.com/office/drawing/2014/main" id="{1DF966B5-8EFF-4B2F-818D-DC110D611F06}"/>
              </a:ext>
            </a:extLst>
          </p:cNvPr>
          <p:cNvSpPr>
            <a:spLocks noGrp="1"/>
          </p:cNvSpPr>
          <p:nvPr>
            <p:ph idx="1"/>
          </p:nvPr>
        </p:nvSpPr>
        <p:spPr>
          <a:xfrm>
            <a:off x="1024128" y="2448560"/>
            <a:ext cx="11045952" cy="4155440"/>
          </a:xfrm>
        </p:spPr>
        <p:txBody>
          <a:bodyPr>
            <a:normAutofit/>
          </a:bodyPr>
          <a:lstStyle/>
          <a:p>
            <a:r>
              <a:rPr lang="en-US" dirty="0"/>
              <a:t>Suppose a company wants to implement a good physical security solution.</a:t>
            </a:r>
          </a:p>
          <a:p>
            <a:endParaRPr lang="en-US" dirty="0"/>
          </a:p>
          <a:p>
            <a:r>
              <a:rPr lang="en-US" dirty="0"/>
              <a:t>This could include swipe cards, facial recognition, </a:t>
            </a:r>
            <a:r>
              <a:rPr lang="en-US" dirty="0" err="1"/>
              <a:t>etc</a:t>
            </a:r>
            <a:r>
              <a:rPr lang="en-US" dirty="0"/>
              <a:t> at various doorways.</a:t>
            </a:r>
          </a:p>
          <a:p>
            <a:pPr>
              <a:buFont typeface="Wingdings" panose="05000000000000000000" pitchFamily="2" charset="2"/>
              <a:buChar char="Ø"/>
            </a:pPr>
            <a:r>
              <a:rPr lang="en-US" dirty="0"/>
              <a:t>  Swipe sensor to function server: {</a:t>
            </a:r>
            <a:r>
              <a:rPr lang="en-US" dirty="0" err="1"/>
              <a:t>NewSwipe</a:t>
            </a:r>
            <a:r>
              <a:rPr lang="en-US" dirty="0"/>
              <a:t>, Name=</a:t>
            </a:r>
            <a:r>
              <a:rPr lang="en-US" dirty="0" err="1"/>
              <a:t>Ken_Birman</a:t>
            </a:r>
            <a:r>
              <a:rPr lang="en-US" dirty="0"/>
              <a:t>, ….}</a:t>
            </a:r>
          </a:p>
          <a:p>
            <a:pPr>
              <a:buFont typeface="Wingdings" panose="05000000000000000000" pitchFamily="2" charset="2"/>
              <a:buChar char="Ø"/>
            </a:pPr>
            <a:r>
              <a:rPr lang="en-US" dirty="0"/>
              <a:t>  Camera to function server: {</a:t>
            </a:r>
            <a:r>
              <a:rPr lang="en-US" dirty="0" err="1"/>
              <a:t>NewImage</a:t>
            </a:r>
            <a:r>
              <a:rPr lang="en-US" dirty="0"/>
              <a:t>,     }</a:t>
            </a:r>
          </a:p>
          <a:p>
            <a:pPr>
              <a:buFont typeface="Wingdings" panose="05000000000000000000" pitchFamily="2" charset="2"/>
              <a:buChar char="Ø"/>
            </a:pPr>
            <a:r>
              <a:rPr lang="en-US" dirty="0"/>
              <a:t>  Function server to audit-log: {Tuesday, 10:05am, </a:t>
            </a:r>
            <a:r>
              <a:rPr lang="en-US" dirty="0" err="1"/>
              <a:t>Ken_Birman</a:t>
            </a:r>
            <a:r>
              <a:rPr lang="en-US" dirty="0"/>
              <a:t>, …}</a:t>
            </a:r>
          </a:p>
          <a:p>
            <a:pPr>
              <a:buFont typeface="Wingdings" panose="05000000000000000000" pitchFamily="2" charset="2"/>
              <a:buChar char="Ø"/>
            </a:pPr>
            <a:r>
              <a:rPr lang="en-US" dirty="0"/>
              <a:t>  Function server to door-lock: {Say=“You are approved to enter”, Unlock}</a:t>
            </a:r>
          </a:p>
          <a:p>
            <a:pPr>
              <a:buFont typeface="Wingdings" panose="05000000000000000000" pitchFamily="2" charset="2"/>
              <a:buChar char="Ø"/>
            </a:pPr>
            <a:endParaRPr lang="en-US" dirty="0"/>
          </a:p>
        </p:txBody>
      </p:sp>
      <p:sp>
        <p:nvSpPr>
          <p:cNvPr id="4" name="Footer Placeholder 3">
            <a:extLst>
              <a:ext uri="{FF2B5EF4-FFF2-40B4-BE49-F238E27FC236}">
                <a16:creationId xmlns:a16="http://schemas.microsoft.com/office/drawing/2014/main" id="{44A75D53-CA50-4F88-B47C-F710F2491BCF}"/>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17B360D-F2ED-4090-846B-4195BF3FA892}"/>
              </a:ext>
            </a:extLst>
          </p:cNvPr>
          <p:cNvSpPr>
            <a:spLocks noGrp="1"/>
          </p:cNvSpPr>
          <p:nvPr>
            <p:ph type="sldNum" sz="quarter" idx="12"/>
          </p:nvPr>
        </p:nvSpPr>
        <p:spPr/>
        <p:txBody>
          <a:bodyPr/>
          <a:lstStyle/>
          <a:p>
            <a:fld id="{3C974458-8A97-4835-BF79-1FB6D7856C21}" type="slidenum">
              <a:rPr lang="en-US" smtClean="0"/>
              <a:t>3</a:t>
            </a:fld>
            <a:endParaRPr lang="en-US"/>
          </a:p>
        </p:txBody>
      </p:sp>
      <p:pic>
        <p:nvPicPr>
          <p:cNvPr id="7" name="Picture 6">
            <a:extLst>
              <a:ext uri="{FF2B5EF4-FFF2-40B4-BE49-F238E27FC236}">
                <a16:creationId xmlns:a16="http://schemas.microsoft.com/office/drawing/2014/main" id="{4728AE90-A630-41F1-A986-E52B55FB7224}"/>
              </a:ext>
            </a:extLst>
          </p:cNvPr>
          <p:cNvPicPr>
            <a:picLocks noChangeAspect="1"/>
          </p:cNvPicPr>
          <p:nvPr/>
        </p:nvPicPr>
        <p:blipFill>
          <a:blip r:embed="rId2" cstate="hqprint">
            <a:extLst>
              <a:ext uri="{28A0092B-C50C-407E-A947-70E740481C1C}">
                <a14:useLocalDpi xmlns:a14="http://schemas.microsoft.com/office/drawing/2010/main" val="0"/>
              </a:ext>
            </a:extLst>
          </a:blip>
          <a:stretch>
            <a:fillRect/>
          </a:stretch>
        </p:blipFill>
        <p:spPr>
          <a:xfrm>
            <a:off x="7183120" y="4626808"/>
            <a:ext cx="396240" cy="527804"/>
          </a:xfrm>
          <a:prstGeom prst="rect">
            <a:avLst/>
          </a:prstGeom>
        </p:spPr>
      </p:pic>
    </p:spTree>
    <p:extLst>
      <p:ext uri="{BB962C8B-B14F-4D97-AF65-F5344CB8AC3E}">
        <p14:creationId xmlns:p14="http://schemas.microsoft.com/office/powerpoint/2010/main" val="106065951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 But the future is thrilling!</a:t>
            </a:r>
          </a:p>
        </p:txBody>
      </p:sp>
      <p:sp>
        <p:nvSpPr>
          <p:cNvPr id="3" name="Content Placeholder 2"/>
          <p:cNvSpPr>
            <a:spLocks noGrp="1"/>
          </p:cNvSpPr>
          <p:nvPr>
            <p:ph idx="1"/>
          </p:nvPr>
        </p:nvSpPr>
        <p:spPr>
          <a:xfrm>
            <a:off x="1024128" y="2022231"/>
            <a:ext cx="10786872" cy="4023360"/>
          </a:xfrm>
        </p:spPr>
        <p:txBody>
          <a:bodyPr>
            <a:normAutofit fontScale="92500" lnSpcReduction="10000"/>
          </a:bodyPr>
          <a:lstStyle/>
          <a:p>
            <a:endParaRPr lang="en-US" dirty="0"/>
          </a:p>
          <a:p>
            <a:r>
              <a:rPr lang="en-US" dirty="0"/>
              <a:t>Smart Homes</a:t>
            </a:r>
          </a:p>
          <a:p>
            <a:endParaRPr lang="en-US" dirty="0"/>
          </a:p>
          <a:p>
            <a:r>
              <a:rPr lang="en-US" dirty="0"/>
              <a:t>Smart Farms</a:t>
            </a:r>
          </a:p>
          <a:p>
            <a:endParaRPr lang="en-US" dirty="0"/>
          </a:p>
          <a:p>
            <a:r>
              <a:rPr lang="en-US" dirty="0"/>
              <a:t>Smart Grid</a:t>
            </a:r>
          </a:p>
          <a:p>
            <a:endParaRPr lang="en-US" dirty="0"/>
          </a:p>
          <a:p>
            <a:r>
              <a:rPr lang="en-US" dirty="0"/>
              <a:t>Smart Highways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a:t>
            </a:fld>
            <a:endParaRPr lang="en-US"/>
          </a:p>
        </p:txBody>
      </p:sp>
      <p:sp>
        <p:nvSpPr>
          <p:cNvPr id="6" name="TextBox 5"/>
          <p:cNvSpPr txBox="1"/>
          <p:nvPr/>
        </p:nvSpPr>
        <p:spPr>
          <a:xfrm>
            <a:off x="5512776" y="3042137"/>
            <a:ext cx="4299439" cy="1569660"/>
          </a:xfrm>
          <a:prstGeom prst="rect">
            <a:avLst/>
          </a:prstGeom>
          <a:noFill/>
        </p:spPr>
        <p:txBody>
          <a:bodyPr wrap="square" rtlCol="0">
            <a:spAutoFit/>
          </a:bodyPr>
          <a:lstStyle/>
          <a:p>
            <a:pPr algn="ctr"/>
            <a:r>
              <a:rPr lang="en-US" sz="3200" b="1" dirty="0"/>
              <a:t>These are just a few examples of future cloud </a:t>
            </a:r>
            <a:r>
              <a:rPr lang="en-US" sz="3200" b="1" dirty="0" err="1"/>
              <a:t>IoT</a:t>
            </a:r>
            <a:r>
              <a:rPr lang="en-US" sz="3200" b="1" dirty="0"/>
              <a:t> opportunities</a:t>
            </a:r>
          </a:p>
        </p:txBody>
      </p:sp>
      <p:pic>
        <p:nvPicPr>
          <p:cNvPr id="8" name="Picture 7">
            <a:extLst>
              <a:ext uri="{FF2B5EF4-FFF2-40B4-BE49-F238E27FC236}">
                <a16:creationId xmlns:a16="http://schemas.microsoft.com/office/drawing/2014/main" id="{8BD5923B-ECC2-477E-B17B-FCD210880517}"/>
              </a:ext>
            </a:extLst>
          </p:cNvPr>
          <p:cNvPicPr>
            <a:picLocks noChangeAspect="1"/>
          </p:cNvPicPr>
          <p:nvPr/>
        </p:nvPicPr>
        <p:blipFill>
          <a:blip r:embed="rId2"/>
          <a:stretch>
            <a:fillRect/>
          </a:stretch>
        </p:blipFill>
        <p:spPr>
          <a:xfrm>
            <a:off x="2928783" y="3292231"/>
            <a:ext cx="1527818" cy="1069472"/>
          </a:xfrm>
          <a:prstGeom prst="rect">
            <a:avLst/>
          </a:prstGeom>
        </p:spPr>
      </p:pic>
      <p:pic>
        <p:nvPicPr>
          <p:cNvPr id="9" name="Picture 8">
            <a:extLst>
              <a:ext uri="{FF2B5EF4-FFF2-40B4-BE49-F238E27FC236}">
                <a16:creationId xmlns:a16="http://schemas.microsoft.com/office/drawing/2014/main" id="{9C50210E-2B12-47F0-A4B4-E39E5D90E123}"/>
              </a:ext>
            </a:extLst>
          </p:cNvPr>
          <p:cNvPicPr>
            <a:picLocks noChangeAspect="1"/>
          </p:cNvPicPr>
          <p:nvPr/>
        </p:nvPicPr>
        <p:blipFill>
          <a:blip r:embed="rId3"/>
          <a:stretch>
            <a:fillRect/>
          </a:stretch>
        </p:blipFill>
        <p:spPr>
          <a:xfrm>
            <a:off x="3586156" y="1887336"/>
            <a:ext cx="2164013" cy="1218030"/>
          </a:xfrm>
          <a:prstGeom prst="rect">
            <a:avLst/>
          </a:prstGeom>
        </p:spPr>
      </p:pic>
      <p:sp>
        <p:nvSpPr>
          <p:cNvPr id="10" name="Slide Number Placeholder 2"/>
          <p:cNvSpPr txBox="1">
            <a:spLocks/>
          </p:cNvSpPr>
          <p:nvPr/>
        </p:nvSpPr>
        <p:spPr>
          <a:xfrm>
            <a:off x="10837333" y="6470704"/>
            <a:ext cx="973667" cy="274320"/>
          </a:xfrm>
          <a:prstGeom prst="rect">
            <a:avLst/>
          </a:prstGeom>
        </p:spPr>
        <p:txBody>
          <a:bodyPr vert="horz" lIns="91440" tIns="45720" rIns="91440" bIns="45720" rtlCol="0" anchor="ctr"/>
          <a:lstStyle>
            <a:defPPr>
              <a:defRPr lang="en-US"/>
            </a:defPPr>
            <a:lvl1pPr marL="0" algn="l" defTabSz="457200" rtl="0" eaLnBrk="1" latinLnBrk="0" hangingPunct="1">
              <a:defRPr sz="1000" kern="1200">
                <a:solidFill>
                  <a:schemeClr val="tx1">
                    <a:lumMod val="95000"/>
                    <a:lumOff val="5000"/>
                  </a:schemeClr>
                </a:solidFill>
                <a:latin typeface="+mj-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a:lstStyle>
          <a:p>
            <a:fld id="{26165642-2DC6-4995-8FB3-76453B93C11F}" type="slidenum">
              <a:rPr lang="en-US" smtClean="0"/>
              <a:pPr/>
              <a:t>4</a:t>
            </a:fld>
            <a:endParaRPr lang="en-US"/>
          </a:p>
        </p:txBody>
      </p:sp>
      <p:pic>
        <p:nvPicPr>
          <p:cNvPr id="11" name="Picture 10">
            <a:extLst>
              <a:ext uri="{FF2B5EF4-FFF2-40B4-BE49-F238E27FC236}">
                <a16:creationId xmlns:a16="http://schemas.microsoft.com/office/drawing/2014/main" id="{79A491DC-5AFA-4929-8285-2C7510146EFE}"/>
              </a:ext>
            </a:extLst>
          </p:cNvPr>
          <p:cNvPicPr>
            <a:picLocks noChangeAspect="1"/>
          </p:cNvPicPr>
          <p:nvPr/>
        </p:nvPicPr>
        <p:blipFill rotWithShape="1">
          <a:blip r:embed="rId4"/>
          <a:srcRect l="10522" t="14364" r="52067" b="53550"/>
          <a:stretch/>
        </p:blipFill>
        <p:spPr>
          <a:xfrm>
            <a:off x="6417564" y="5271837"/>
            <a:ext cx="2762055" cy="997408"/>
          </a:xfrm>
          <a:prstGeom prst="rect">
            <a:avLst/>
          </a:prstGeom>
        </p:spPr>
      </p:pic>
      <p:sp>
        <p:nvSpPr>
          <p:cNvPr id="12" name="Rectangle 11">
            <a:extLst>
              <a:ext uri="{FF2B5EF4-FFF2-40B4-BE49-F238E27FC236}">
                <a16:creationId xmlns:a16="http://schemas.microsoft.com/office/drawing/2014/main" id="{17AE10FD-04D9-4639-AE5F-28F420C1A202}"/>
              </a:ext>
            </a:extLst>
          </p:cNvPr>
          <p:cNvSpPr/>
          <p:nvPr/>
        </p:nvSpPr>
        <p:spPr>
          <a:xfrm>
            <a:off x="2527468" y="5963821"/>
            <a:ext cx="99890" cy="216665"/>
          </a:xfrm>
          <a:prstGeom prst="rect">
            <a:avLst/>
          </a:prstGeom>
          <a:noFill/>
          <a:ln w="19050">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3" name="Picture 12">
            <a:extLst>
              <a:ext uri="{FF2B5EF4-FFF2-40B4-BE49-F238E27FC236}">
                <a16:creationId xmlns:a16="http://schemas.microsoft.com/office/drawing/2014/main" id="{653497D3-B42F-410F-AB23-7633B945650F}"/>
              </a:ext>
            </a:extLst>
          </p:cNvPr>
          <p:cNvPicPr>
            <a:picLocks noChangeAspect="1"/>
          </p:cNvPicPr>
          <p:nvPr/>
        </p:nvPicPr>
        <p:blipFill>
          <a:blip r:embed="rId5"/>
          <a:stretch>
            <a:fillRect/>
          </a:stretch>
        </p:blipFill>
        <p:spPr>
          <a:xfrm>
            <a:off x="3171232" y="4496598"/>
            <a:ext cx="1208971" cy="905561"/>
          </a:xfrm>
          <a:prstGeom prst="rect">
            <a:avLst/>
          </a:prstGeom>
        </p:spPr>
      </p:pic>
      <p:pic>
        <p:nvPicPr>
          <p:cNvPr id="14" name="Picture 13">
            <a:extLst>
              <a:ext uri="{FF2B5EF4-FFF2-40B4-BE49-F238E27FC236}">
                <a16:creationId xmlns:a16="http://schemas.microsoft.com/office/drawing/2014/main" id="{2E50630E-D942-49BF-B9B2-5A155490D6A4}"/>
              </a:ext>
            </a:extLst>
          </p:cNvPr>
          <p:cNvPicPr>
            <a:picLocks noChangeAspect="1"/>
          </p:cNvPicPr>
          <p:nvPr/>
        </p:nvPicPr>
        <p:blipFill>
          <a:blip r:embed="rId6"/>
          <a:stretch>
            <a:fillRect/>
          </a:stretch>
        </p:blipFill>
        <p:spPr>
          <a:xfrm>
            <a:off x="4221780" y="4652242"/>
            <a:ext cx="1633897" cy="889307"/>
          </a:xfrm>
          <a:prstGeom prst="rect">
            <a:avLst/>
          </a:prstGeom>
        </p:spPr>
      </p:pic>
    </p:spTree>
    <p:extLst>
      <p:ext uri="{BB962C8B-B14F-4D97-AF65-F5344CB8AC3E}">
        <p14:creationId xmlns:p14="http://schemas.microsoft.com/office/powerpoint/2010/main" val="67798430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a:t>IoT</a:t>
            </a:r>
            <a:r>
              <a:rPr lang="en-US" dirty="0"/>
              <a:t> Edge versus </a:t>
            </a:r>
            <a:r>
              <a:rPr lang="en-US" dirty="0" err="1"/>
              <a:t>IoT</a:t>
            </a:r>
            <a:r>
              <a:rPr lang="en-US" dirty="0"/>
              <a:t> Cloud</a:t>
            </a:r>
          </a:p>
        </p:txBody>
      </p:sp>
      <p:sp>
        <p:nvSpPr>
          <p:cNvPr id="3" name="Content Placeholder 2"/>
          <p:cNvSpPr>
            <a:spLocks noGrp="1"/>
          </p:cNvSpPr>
          <p:nvPr>
            <p:ph idx="1"/>
          </p:nvPr>
        </p:nvSpPr>
        <p:spPr/>
        <p:txBody>
          <a:bodyPr>
            <a:normAutofit fontScale="92500"/>
          </a:bodyPr>
          <a:lstStyle/>
          <a:p>
            <a:r>
              <a:rPr lang="en-US" dirty="0"/>
              <a:t>Many devices need even lower latency than 100ms.  For example, a drone flying over a farm may need continuous directions on where to fly.</a:t>
            </a:r>
          </a:p>
          <a:p>
            <a:endParaRPr lang="en-US" dirty="0"/>
          </a:p>
          <a:p>
            <a:r>
              <a:rPr lang="en-US" dirty="0"/>
              <a:t>To solve this, vendors have created specialized “mini-clouds” that run on a machine or a small cluster close to the devices: in the home, or office building, or on the farm, or even in a truck that can go from place to place.</a:t>
            </a:r>
          </a:p>
          <a:p>
            <a:br>
              <a:rPr lang="en-US" dirty="0"/>
            </a:br>
            <a:r>
              <a:rPr lang="en-US" dirty="0"/>
              <a:t>This is called an </a:t>
            </a:r>
            <a:r>
              <a:rPr lang="en-US" dirty="0" err="1"/>
              <a:t>IoT</a:t>
            </a:r>
            <a:r>
              <a:rPr lang="en-US" dirty="0"/>
              <a:t> Edge approach.  The </a:t>
            </a:r>
            <a:r>
              <a:rPr lang="en-US" dirty="0" err="1"/>
              <a:t>IoT</a:t>
            </a:r>
            <a:r>
              <a:rPr lang="en-US" dirty="0"/>
              <a:t> Edge connects back to the </a:t>
            </a:r>
            <a:r>
              <a:rPr lang="en-US" dirty="0" err="1"/>
              <a:t>IoT</a:t>
            </a:r>
            <a:r>
              <a:rPr lang="en-US" dirty="0"/>
              <a:t> cloud, where more of the heavy-lifting can occur, but handles “easy” tasks.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5</a:t>
            </a:fld>
            <a:endParaRPr lang="en-US"/>
          </a:p>
        </p:txBody>
      </p:sp>
    </p:spTree>
    <p:extLst>
      <p:ext uri="{BB962C8B-B14F-4D97-AF65-F5344CB8AC3E}">
        <p14:creationId xmlns:p14="http://schemas.microsoft.com/office/powerpoint/2010/main" val="211648561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 drone, an </a:t>
            </a:r>
            <a:r>
              <a:rPr lang="en-US" dirty="0" err="1"/>
              <a:t>IoT</a:t>
            </a:r>
            <a:r>
              <a:rPr lang="en-US" dirty="0"/>
              <a:t> Edge, and a cloud</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6</a:t>
            </a:fld>
            <a:endParaRPr lang="en-US"/>
          </a:p>
        </p:txBody>
      </p:sp>
      <p:pic>
        <p:nvPicPr>
          <p:cNvPr id="6" name="Picture 5"/>
          <p:cNvPicPr>
            <a:picLocks noChangeAspect="1"/>
          </p:cNvPicPr>
          <p:nvPr/>
        </p:nvPicPr>
        <p:blipFill>
          <a:blip r:embed="rId2"/>
          <a:stretch>
            <a:fillRect/>
          </a:stretch>
        </p:blipFill>
        <p:spPr>
          <a:xfrm>
            <a:off x="953233" y="2879832"/>
            <a:ext cx="2000983" cy="840413"/>
          </a:xfrm>
          <a:prstGeom prst="rect">
            <a:avLst/>
          </a:prstGeom>
        </p:spPr>
      </p:pic>
      <p:pic>
        <p:nvPicPr>
          <p:cNvPr id="7" name="Picture 6"/>
          <p:cNvPicPr>
            <a:picLocks noChangeAspect="1"/>
          </p:cNvPicPr>
          <p:nvPr/>
        </p:nvPicPr>
        <p:blipFill>
          <a:blip r:embed="rId3">
            <a:clrChange>
              <a:clrFrom>
                <a:srgbClr val="000000"/>
              </a:clrFrom>
              <a:clrTo>
                <a:srgbClr val="000000">
                  <a:alpha val="0"/>
                </a:srgbClr>
              </a:clrTo>
            </a:clrChange>
          </a:blip>
          <a:stretch>
            <a:fillRect/>
          </a:stretch>
        </p:blipFill>
        <p:spPr>
          <a:xfrm>
            <a:off x="2659674" y="2685509"/>
            <a:ext cx="2007577" cy="803031"/>
          </a:xfrm>
          <a:prstGeom prst="rect">
            <a:avLst/>
          </a:prstGeom>
        </p:spPr>
      </p:pic>
      <p:sp>
        <p:nvSpPr>
          <p:cNvPr id="8" name="TextBox 7"/>
          <p:cNvSpPr txBox="1"/>
          <p:nvPr/>
        </p:nvSpPr>
        <p:spPr>
          <a:xfrm>
            <a:off x="1783607" y="3945306"/>
            <a:ext cx="3305907" cy="923330"/>
          </a:xfrm>
          <a:prstGeom prst="rect">
            <a:avLst/>
          </a:prstGeom>
          <a:noFill/>
        </p:spPr>
        <p:txBody>
          <a:bodyPr wrap="square" rtlCol="0">
            <a:spAutoFit/>
          </a:bodyPr>
          <a:lstStyle/>
          <a:p>
            <a:pPr algn="ctr"/>
            <a:r>
              <a:rPr lang="en-US" b="1" dirty="0" err="1"/>
              <a:t>IoT</a:t>
            </a:r>
            <a:r>
              <a:rPr lang="en-US" b="1" dirty="0"/>
              <a:t> Edge Server runs a stripped-down set of cloud functionality, but close to the device</a:t>
            </a:r>
            <a:r>
              <a:rPr lang="en-US" dirty="0"/>
              <a:t>.</a:t>
            </a:r>
          </a:p>
        </p:txBody>
      </p:sp>
      <p:sp>
        <p:nvSpPr>
          <p:cNvPr id="9" name="Oval 8"/>
          <p:cNvSpPr/>
          <p:nvPr/>
        </p:nvSpPr>
        <p:spPr>
          <a:xfrm>
            <a:off x="7297615" y="1573823"/>
            <a:ext cx="2444262" cy="3675185"/>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p:cNvSpPr/>
          <p:nvPr/>
        </p:nvSpPr>
        <p:spPr>
          <a:xfrm>
            <a:off x="6576646" y="2184671"/>
            <a:ext cx="2444262" cy="3675185"/>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Oval 10"/>
          <p:cNvSpPr/>
          <p:nvPr/>
        </p:nvSpPr>
        <p:spPr>
          <a:xfrm>
            <a:off x="7370063" y="2490095"/>
            <a:ext cx="2444262" cy="3675185"/>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Oval 11"/>
          <p:cNvSpPr/>
          <p:nvPr/>
        </p:nvSpPr>
        <p:spPr>
          <a:xfrm>
            <a:off x="7225167" y="1879247"/>
            <a:ext cx="3621610" cy="4134691"/>
          </a:xfrm>
          <a:prstGeom prst="ellipse">
            <a:avLst/>
          </a:prstGeom>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400" b="1" dirty="0"/>
          </a:p>
        </p:txBody>
      </p:sp>
      <p:sp>
        <p:nvSpPr>
          <p:cNvPr id="13" name="Freeform 12"/>
          <p:cNvSpPr/>
          <p:nvPr/>
        </p:nvSpPr>
        <p:spPr>
          <a:xfrm>
            <a:off x="4361630" y="3068071"/>
            <a:ext cx="2215016" cy="516327"/>
          </a:xfrm>
          <a:custGeom>
            <a:avLst/>
            <a:gdLst>
              <a:gd name="connsiteX0" fmla="*/ 0 w 1679331"/>
              <a:gd name="connsiteY0" fmla="*/ 30509 h 654763"/>
              <a:gd name="connsiteX1" fmla="*/ 650631 w 1679331"/>
              <a:gd name="connsiteY1" fmla="*/ 56886 h 654763"/>
              <a:gd name="connsiteX2" fmla="*/ 545124 w 1679331"/>
              <a:gd name="connsiteY2" fmla="*/ 549255 h 654763"/>
              <a:gd name="connsiteX3" fmla="*/ 1679331 w 1679331"/>
              <a:gd name="connsiteY3" fmla="*/ 654763 h 654763"/>
            </a:gdLst>
            <a:ahLst/>
            <a:cxnLst>
              <a:cxn ang="0">
                <a:pos x="connsiteX0" y="connsiteY0"/>
              </a:cxn>
              <a:cxn ang="0">
                <a:pos x="connsiteX1" y="connsiteY1"/>
              </a:cxn>
              <a:cxn ang="0">
                <a:pos x="connsiteX2" y="connsiteY2"/>
              </a:cxn>
              <a:cxn ang="0">
                <a:pos x="connsiteX3" y="connsiteY3"/>
              </a:cxn>
            </a:cxnLst>
            <a:rect l="l" t="t" r="r" b="b"/>
            <a:pathLst>
              <a:path w="1679331" h="654763">
                <a:moveTo>
                  <a:pt x="0" y="30509"/>
                </a:moveTo>
                <a:cubicBezTo>
                  <a:pt x="279888" y="468"/>
                  <a:pt x="559777" y="-29572"/>
                  <a:pt x="650631" y="56886"/>
                </a:cubicBezTo>
                <a:cubicBezTo>
                  <a:pt x="741485" y="143344"/>
                  <a:pt x="373674" y="449609"/>
                  <a:pt x="545124" y="549255"/>
                </a:cubicBezTo>
                <a:cubicBezTo>
                  <a:pt x="716574" y="648901"/>
                  <a:pt x="1197952" y="651832"/>
                  <a:pt x="1679331" y="654763"/>
                </a:cubicBezTo>
              </a:path>
            </a:pathLst>
          </a:custGeom>
          <a:noFill/>
          <a:ln w="762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p:cNvSpPr txBox="1"/>
          <p:nvPr/>
        </p:nvSpPr>
        <p:spPr>
          <a:xfrm>
            <a:off x="3883036" y="2190342"/>
            <a:ext cx="3305907" cy="646331"/>
          </a:xfrm>
          <a:prstGeom prst="rect">
            <a:avLst/>
          </a:prstGeom>
          <a:noFill/>
        </p:spPr>
        <p:txBody>
          <a:bodyPr wrap="square" rtlCol="0">
            <a:spAutoFit/>
          </a:bodyPr>
          <a:lstStyle/>
          <a:p>
            <a:pPr algn="ctr"/>
            <a:r>
              <a:rPr lang="en-US" dirty="0"/>
              <a:t>Internet link (might not always be up, and may be slow).</a:t>
            </a:r>
          </a:p>
        </p:txBody>
      </p:sp>
      <p:pic>
        <p:nvPicPr>
          <p:cNvPr id="15" name="Picture 14"/>
          <p:cNvPicPr>
            <a:picLocks noChangeAspect="1"/>
          </p:cNvPicPr>
          <p:nvPr/>
        </p:nvPicPr>
        <p:blipFill>
          <a:blip r:embed="rId4"/>
          <a:stretch>
            <a:fillRect/>
          </a:stretch>
        </p:blipFill>
        <p:spPr>
          <a:xfrm>
            <a:off x="6951608" y="2775127"/>
            <a:ext cx="3357756" cy="2347805"/>
          </a:xfrm>
          <a:prstGeom prst="rect">
            <a:avLst/>
          </a:prstGeom>
        </p:spPr>
      </p:pic>
      <p:sp>
        <p:nvSpPr>
          <p:cNvPr id="16" name="TextBox 15"/>
          <p:cNvSpPr txBox="1"/>
          <p:nvPr/>
        </p:nvSpPr>
        <p:spPr>
          <a:xfrm>
            <a:off x="7219539" y="5858986"/>
            <a:ext cx="2875085" cy="369332"/>
          </a:xfrm>
          <a:prstGeom prst="rect">
            <a:avLst/>
          </a:prstGeom>
          <a:solidFill>
            <a:schemeClr val="bg1"/>
          </a:solidFill>
        </p:spPr>
        <p:txBody>
          <a:bodyPr wrap="square" rtlCol="0">
            <a:spAutoFit/>
          </a:bodyPr>
          <a:lstStyle/>
          <a:p>
            <a:pPr algn="ctr"/>
            <a:r>
              <a:rPr lang="en-US" b="1" dirty="0"/>
              <a:t>Full cloud datacenter</a:t>
            </a:r>
          </a:p>
        </p:txBody>
      </p:sp>
      <p:pic>
        <p:nvPicPr>
          <p:cNvPr id="17" name="Picture 16">
            <a:extLst>
              <a:ext uri="{FF2B5EF4-FFF2-40B4-BE49-F238E27FC236}">
                <a16:creationId xmlns:a16="http://schemas.microsoft.com/office/drawing/2014/main" id="{8BD5923B-ECC2-477E-B17B-FCD210880517}"/>
              </a:ext>
            </a:extLst>
          </p:cNvPr>
          <p:cNvPicPr>
            <a:picLocks noChangeAspect="1"/>
          </p:cNvPicPr>
          <p:nvPr/>
        </p:nvPicPr>
        <p:blipFill>
          <a:blip r:embed="rId5"/>
          <a:stretch>
            <a:fillRect/>
          </a:stretch>
        </p:blipFill>
        <p:spPr>
          <a:xfrm>
            <a:off x="260219" y="3914568"/>
            <a:ext cx="1527818" cy="1069472"/>
          </a:xfrm>
          <a:prstGeom prst="rect">
            <a:avLst/>
          </a:prstGeom>
        </p:spPr>
      </p:pic>
    </p:spTree>
    <p:extLst>
      <p:ext uri="{BB962C8B-B14F-4D97-AF65-F5344CB8AC3E}">
        <p14:creationId xmlns:p14="http://schemas.microsoft.com/office/powerpoint/2010/main" val="98980049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 name="Oval 52">
            <a:extLst>
              <a:ext uri="{FF2B5EF4-FFF2-40B4-BE49-F238E27FC236}">
                <a16:creationId xmlns:a16="http://schemas.microsoft.com/office/drawing/2014/main" id="{2EA974B3-6E5C-4191-88D6-F2783F78234B}"/>
              </a:ext>
            </a:extLst>
          </p:cNvPr>
          <p:cNvSpPr/>
          <p:nvPr/>
        </p:nvSpPr>
        <p:spPr>
          <a:xfrm>
            <a:off x="3277095" y="1167591"/>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4" name="Oval 53">
            <a:extLst>
              <a:ext uri="{FF2B5EF4-FFF2-40B4-BE49-F238E27FC236}">
                <a16:creationId xmlns:a16="http://schemas.microsoft.com/office/drawing/2014/main" id="{68345133-4A12-4654-8713-9588DC20466A}"/>
              </a:ext>
            </a:extLst>
          </p:cNvPr>
          <p:cNvSpPr/>
          <p:nvPr/>
        </p:nvSpPr>
        <p:spPr>
          <a:xfrm>
            <a:off x="3025391" y="1713294"/>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Oval 54">
            <a:extLst>
              <a:ext uri="{FF2B5EF4-FFF2-40B4-BE49-F238E27FC236}">
                <a16:creationId xmlns:a16="http://schemas.microsoft.com/office/drawing/2014/main" id="{36E0BEA0-C570-4EE5-AB75-C962E498E566}"/>
              </a:ext>
            </a:extLst>
          </p:cNvPr>
          <p:cNvSpPr/>
          <p:nvPr/>
        </p:nvSpPr>
        <p:spPr>
          <a:xfrm>
            <a:off x="2711734" y="2419261"/>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6" name="Oval 55">
            <a:extLst>
              <a:ext uri="{FF2B5EF4-FFF2-40B4-BE49-F238E27FC236}">
                <a16:creationId xmlns:a16="http://schemas.microsoft.com/office/drawing/2014/main" id="{EF9F9491-5C60-443A-8023-A95AF66B2270}"/>
              </a:ext>
            </a:extLst>
          </p:cNvPr>
          <p:cNvSpPr/>
          <p:nvPr/>
        </p:nvSpPr>
        <p:spPr>
          <a:xfrm>
            <a:off x="2790786" y="3275633"/>
            <a:ext cx="9105736" cy="3195071"/>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7" name="Oval 56">
            <a:extLst>
              <a:ext uri="{FF2B5EF4-FFF2-40B4-BE49-F238E27FC236}">
                <a16:creationId xmlns:a16="http://schemas.microsoft.com/office/drawing/2014/main" id="{C8D6FF91-B225-46E6-AB84-616B7D47FB25}"/>
              </a:ext>
            </a:extLst>
          </p:cNvPr>
          <p:cNvSpPr/>
          <p:nvPr/>
        </p:nvSpPr>
        <p:spPr>
          <a:xfrm>
            <a:off x="3479048" y="1615947"/>
            <a:ext cx="8331952" cy="3812579"/>
          </a:xfrm>
          <a:prstGeom prst="ellipse">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8" name="Oval 57">
            <a:extLst>
              <a:ext uri="{FF2B5EF4-FFF2-40B4-BE49-F238E27FC236}">
                <a16:creationId xmlns:a16="http://schemas.microsoft.com/office/drawing/2014/main" id="{FAEC725F-D5B4-4847-8905-3C620D306722}"/>
              </a:ext>
            </a:extLst>
          </p:cNvPr>
          <p:cNvSpPr/>
          <p:nvPr/>
        </p:nvSpPr>
        <p:spPr>
          <a:xfrm>
            <a:off x="6533635" y="2592719"/>
            <a:ext cx="5583331" cy="2398174"/>
          </a:xfrm>
          <a:prstGeom prst="ellipse">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1">
            <a:extLst>
              <a:ext uri="{FF2B5EF4-FFF2-40B4-BE49-F238E27FC236}">
                <a16:creationId xmlns:a16="http://schemas.microsoft.com/office/drawing/2014/main" id="{FA174039-1C30-4618-BF2B-430BC5FD1B9B}"/>
              </a:ext>
            </a:extLst>
          </p:cNvPr>
          <p:cNvSpPr>
            <a:spLocks noGrp="1"/>
          </p:cNvSpPr>
          <p:nvPr>
            <p:ph type="title"/>
          </p:nvPr>
        </p:nvSpPr>
        <p:spPr>
          <a:xfrm>
            <a:off x="1002708" y="411595"/>
            <a:ext cx="11026701" cy="1499616"/>
          </a:xfrm>
          <a:solidFill>
            <a:schemeClr val="bg1"/>
          </a:solidFill>
        </p:spPr>
        <p:txBody>
          <a:bodyPr/>
          <a:lstStyle/>
          <a:p>
            <a:r>
              <a:rPr lang="en-US" b="1" dirty="0">
                <a:solidFill>
                  <a:srgbClr val="C00000"/>
                </a:solidFill>
              </a:rPr>
              <a:t>Example we will revisit often</a:t>
            </a:r>
          </a:p>
        </p:txBody>
      </p:sp>
      <p:sp>
        <p:nvSpPr>
          <p:cNvPr id="4" name="Footer Placeholder 3">
            <a:extLst>
              <a:ext uri="{FF2B5EF4-FFF2-40B4-BE49-F238E27FC236}">
                <a16:creationId xmlns:a16="http://schemas.microsoft.com/office/drawing/2014/main" id="{952B0983-A73D-4A9A-A3EB-75BB7E92D949}"/>
              </a:ext>
            </a:extLst>
          </p:cNvPr>
          <p:cNvSpPr>
            <a:spLocks noGrp="1"/>
          </p:cNvSpPr>
          <p:nvPr>
            <p:ph type="ftr" sz="quarter" idx="11"/>
          </p:nvPr>
        </p:nvSpPr>
        <p:spPr/>
        <p:txBody>
          <a:bodyPr/>
          <a:lstStyle/>
          <a:p>
            <a:r>
              <a:rPr lang="en-US"/>
              <a:t>Ken Birman (ken@cs.cornell.edu)                                                                           </a:t>
            </a:r>
          </a:p>
        </p:txBody>
      </p:sp>
      <p:sp>
        <p:nvSpPr>
          <p:cNvPr id="5" name="Slide Number Placeholder 4">
            <a:extLst>
              <a:ext uri="{FF2B5EF4-FFF2-40B4-BE49-F238E27FC236}">
                <a16:creationId xmlns:a16="http://schemas.microsoft.com/office/drawing/2014/main" id="{B0AF40DB-7C34-4D67-A12C-A06A34AFF1A7}"/>
              </a:ext>
            </a:extLst>
          </p:cNvPr>
          <p:cNvSpPr>
            <a:spLocks noGrp="1"/>
          </p:cNvSpPr>
          <p:nvPr>
            <p:ph type="sldNum" sz="quarter" idx="12"/>
          </p:nvPr>
        </p:nvSpPr>
        <p:spPr/>
        <p:txBody>
          <a:bodyPr/>
          <a:lstStyle/>
          <a:p>
            <a:fld id="{26165642-2DC6-4995-8FB3-76453B93C11F}" type="slidenum">
              <a:rPr lang="en-US" smtClean="0"/>
              <a:pPr/>
              <a:t>7</a:t>
            </a:fld>
            <a:endParaRPr lang="en-US"/>
          </a:p>
        </p:txBody>
      </p:sp>
      <p:sp>
        <p:nvSpPr>
          <p:cNvPr id="7" name="Oval 6">
            <a:extLst>
              <a:ext uri="{FF2B5EF4-FFF2-40B4-BE49-F238E27FC236}">
                <a16:creationId xmlns:a16="http://schemas.microsoft.com/office/drawing/2014/main" id="{5C6D65DB-37F7-49E4-8C65-1FADD59D862A}"/>
              </a:ext>
            </a:extLst>
          </p:cNvPr>
          <p:cNvSpPr/>
          <p:nvPr/>
        </p:nvSpPr>
        <p:spPr>
          <a:xfrm>
            <a:off x="3782728" y="1982803"/>
            <a:ext cx="404262" cy="4168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Oval 7">
            <a:extLst>
              <a:ext uri="{FF2B5EF4-FFF2-40B4-BE49-F238E27FC236}">
                <a16:creationId xmlns:a16="http://schemas.microsoft.com/office/drawing/2014/main" id="{3184BFE2-42C2-47BA-8851-2B66EB025655}"/>
              </a:ext>
            </a:extLst>
          </p:cNvPr>
          <p:cNvSpPr/>
          <p:nvPr/>
        </p:nvSpPr>
        <p:spPr>
          <a:xfrm>
            <a:off x="3782729" y="2597216"/>
            <a:ext cx="404262" cy="4168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Oval 8">
            <a:extLst>
              <a:ext uri="{FF2B5EF4-FFF2-40B4-BE49-F238E27FC236}">
                <a16:creationId xmlns:a16="http://schemas.microsoft.com/office/drawing/2014/main" id="{3DF6A3C5-D285-4931-A7E5-C3D38340EE62}"/>
              </a:ext>
            </a:extLst>
          </p:cNvPr>
          <p:cNvSpPr/>
          <p:nvPr/>
        </p:nvSpPr>
        <p:spPr>
          <a:xfrm>
            <a:off x="3782728" y="3220583"/>
            <a:ext cx="404262" cy="4168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Oval 9">
            <a:extLst>
              <a:ext uri="{FF2B5EF4-FFF2-40B4-BE49-F238E27FC236}">
                <a16:creationId xmlns:a16="http://schemas.microsoft.com/office/drawing/2014/main" id="{E76AB8AA-EE7B-4AF2-89DD-7A049803C9A2}"/>
              </a:ext>
            </a:extLst>
          </p:cNvPr>
          <p:cNvSpPr/>
          <p:nvPr/>
        </p:nvSpPr>
        <p:spPr>
          <a:xfrm>
            <a:off x="3782728" y="3860934"/>
            <a:ext cx="404262" cy="41683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extBox 10">
            <a:extLst>
              <a:ext uri="{FF2B5EF4-FFF2-40B4-BE49-F238E27FC236}">
                <a16:creationId xmlns:a16="http://schemas.microsoft.com/office/drawing/2014/main" id="{BBB3EB7D-4D7B-4B83-A6A1-74578EB69404}"/>
              </a:ext>
            </a:extLst>
          </p:cNvPr>
          <p:cNvSpPr txBox="1"/>
          <p:nvPr/>
        </p:nvSpPr>
        <p:spPr>
          <a:xfrm>
            <a:off x="2765921" y="4437489"/>
            <a:ext cx="3017337" cy="646331"/>
          </a:xfrm>
          <a:prstGeom prst="rect">
            <a:avLst/>
          </a:prstGeom>
          <a:noFill/>
        </p:spPr>
        <p:txBody>
          <a:bodyPr wrap="square" rtlCol="0">
            <a:spAutoFit/>
          </a:bodyPr>
          <a:lstStyle/>
          <a:p>
            <a:pPr algn="ctr"/>
            <a:r>
              <a:rPr lang="en-US" b="1" dirty="0"/>
              <a:t>First tier: inexpensive computation on meta-data</a:t>
            </a:r>
          </a:p>
        </p:txBody>
      </p:sp>
      <p:cxnSp>
        <p:nvCxnSpPr>
          <p:cNvPr id="13" name="Straight Arrow Connector 12">
            <a:extLst>
              <a:ext uri="{FF2B5EF4-FFF2-40B4-BE49-F238E27FC236}">
                <a16:creationId xmlns:a16="http://schemas.microsoft.com/office/drawing/2014/main" id="{9D816685-99C8-4EF6-BB34-FAD825584C2B}"/>
              </a:ext>
            </a:extLst>
          </p:cNvPr>
          <p:cNvCxnSpPr>
            <a:endCxn id="9" idx="2"/>
          </p:cNvCxnSpPr>
          <p:nvPr/>
        </p:nvCxnSpPr>
        <p:spPr>
          <a:xfrm flipV="1">
            <a:off x="2146434" y="3429000"/>
            <a:ext cx="1636294" cy="368223"/>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14" name="Oval 13">
            <a:extLst>
              <a:ext uri="{FF2B5EF4-FFF2-40B4-BE49-F238E27FC236}">
                <a16:creationId xmlns:a16="http://schemas.microsoft.com/office/drawing/2014/main" id="{4DECB362-9A2C-457E-9666-6BE78B79B581}"/>
              </a:ext>
            </a:extLst>
          </p:cNvPr>
          <p:cNvSpPr/>
          <p:nvPr/>
        </p:nvSpPr>
        <p:spPr>
          <a:xfrm>
            <a:off x="5601659" y="2478235"/>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Oval 14">
            <a:extLst>
              <a:ext uri="{FF2B5EF4-FFF2-40B4-BE49-F238E27FC236}">
                <a16:creationId xmlns:a16="http://schemas.microsoft.com/office/drawing/2014/main" id="{78AE0F62-7F1B-417C-9CD8-C6582CE81FCA}"/>
              </a:ext>
            </a:extLst>
          </p:cNvPr>
          <p:cNvSpPr/>
          <p:nvPr/>
        </p:nvSpPr>
        <p:spPr>
          <a:xfrm>
            <a:off x="5754060"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Oval 15">
            <a:extLst>
              <a:ext uri="{FF2B5EF4-FFF2-40B4-BE49-F238E27FC236}">
                <a16:creationId xmlns:a16="http://schemas.microsoft.com/office/drawing/2014/main" id="{E06B70C1-CCE9-4B89-9B52-B7142E607A82}"/>
              </a:ext>
            </a:extLst>
          </p:cNvPr>
          <p:cNvSpPr/>
          <p:nvPr/>
        </p:nvSpPr>
        <p:spPr>
          <a:xfrm>
            <a:off x="6058859"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Oval 16">
            <a:extLst>
              <a:ext uri="{FF2B5EF4-FFF2-40B4-BE49-F238E27FC236}">
                <a16:creationId xmlns:a16="http://schemas.microsoft.com/office/drawing/2014/main" id="{EB08B9AB-43C1-4A08-95B2-AEAEEEC07002}"/>
              </a:ext>
            </a:extLst>
          </p:cNvPr>
          <p:cNvSpPr/>
          <p:nvPr/>
        </p:nvSpPr>
        <p:spPr>
          <a:xfrm>
            <a:off x="6363659" y="26475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Oval 17">
            <a:extLst>
              <a:ext uri="{FF2B5EF4-FFF2-40B4-BE49-F238E27FC236}">
                <a16:creationId xmlns:a16="http://schemas.microsoft.com/office/drawing/2014/main" id="{BCE7D790-93C5-4A1F-86FD-418F270678EA}"/>
              </a:ext>
            </a:extLst>
          </p:cNvPr>
          <p:cNvSpPr/>
          <p:nvPr/>
        </p:nvSpPr>
        <p:spPr>
          <a:xfrm>
            <a:off x="6820859" y="2495169"/>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Oval 18">
            <a:extLst>
              <a:ext uri="{FF2B5EF4-FFF2-40B4-BE49-F238E27FC236}">
                <a16:creationId xmlns:a16="http://schemas.microsoft.com/office/drawing/2014/main" id="{D4889F94-820B-4207-9BB3-57E34E80D8EF}"/>
              </a:ext>
            </a:extLst>
          </p:cNvPr>
          <p:cNvSpPr/>
          <p:nvPr/>
        </p:nvSpPr>
        <p:spPr>
          <a:xfrm>
            <a:off x="6973260"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Oval 19">
            <a:extLst>
              <a:ext uri="{FF2B5EF4-FFF2-40B4-BE49-F238E27FC236}">
                <a16:creationId xmlns:a16="http://schemas.microsoft.com/office/drawing/2014/main" id="{1C39F801-FD99-4339-B43C-A1BB783D0ECD}"/>
              </a:ext>
            </a:extLst>
          </p:cNvPr>
          <p:cNvSpPr/>
          <p:nvPr/>
        </p:nvSpPr>
        <p:spPr>
          <a:xfrm>
            <a:off x="7278059"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Oval 20">
            <a:extLst>
              <a:ext uri="{FF2B5EF4-FFF2-40B4-BE49-F238E27FC236}">
                <a16:creationId xmlns:a16="http://schemas.microsoft.com/office/drawing/2014/main" id="{6EAD4300-483D-4DE1-8F4C-063179081D72}"/>
              </a:ext>
            </a:extLst>
          </p:cNvPr>
          <p:cNvSpPr/>
          <p:nvPr/>
        </p:nvSpPr>
        <p:spPr>
          <a:xfrm>
            <a:off x="7582859" y="2664503"/>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Oval 21">
            <a:extLst>
              <a:ext uri="{FF2B5EF4-FFF2-40B4-BE49-F238E27FC236}">
                <a16:creationId xmlns:a16="http://schemas.microsoft.com/office/drawing/2014/main" id="{22EAF68E-D20D-41FE-845D-EA34574A6820}"/>
              </a:ext>
            </a:extLst>
          </p:cNvPr>
          <p:cNvSpPr/>
          <p:nvPr/>
        </p:nvSpPr>
        <p:spPr>
          <a:xfrm>
            <a:off x="5373059" y="2249635"/>
            <a:ext cx="5714999" cy="914400"/>
          </a:xfrm>
          <a:prstGeom prst="ellipse">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Oval 22">
            <a:extLst>
              <a:ext uri="{FF2B5EF4-FFF2-40B4-BE49-F238E27FC236}">
                <a16:creationId xmlns:a16="http://schemas.microsoft.com/office/drawing/2014/main" id="{9012EBFB-292D-4E48-BC80-1B0ABBD2E384}"/>
              </a:ext>
            </a:extLst>
          </p:cNvPr>
          <p:cNvSpPr/>
          <p:nvPr/>
        </p:nvSpPr>
        <p:spPr>
          <a:xfrm>
            <a:off x="8031593" y="2516335"/>
            <a:ext cx="1066800" cy="457200"/>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4" name="Oval 23">
            <a:extLst>
              <a:ext uri="{FF2B5EF4-FFF2-40B4-BE49-F238E27FC236}">
                <a16:creationId xmlns:a16="http://schemas.microsoft.com/office/drawing/2014/main" id="{60483961-6F57-4B36-9100-51C78B106E1D}"/>
              </a:ext>
            </a:extLst>
          </p:cNvPr>
          <p:cNvSpPr/>
          <p:nvPr/>
        </p:nvSpPr>
        <p:spPr>
          <a:xfrm>
            <a:off x="8183994"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5" name="Oval 24">
            <a:extLst>
              <a:ext uri="{FF2B5EF4-FFF2-40B4-BE49-F238E27FC236}">
                <a16:creationId xmlns:a16="http://schemas.microsoft.com/office/drawing/2014/main" id="{89B186B1-7286-4B3C-863E-4E401CAAA4DD}"/>
              </a:ext>
            </a:extLst>
          </p:cNvPr>
          <p:cNvSpPr/>
          <p:nvPr/>
        </p:nvSpPr>
        <p:spPr>
          <a:xfrm>
            <a:off x="8488793"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Oval 25">
            <a:extLst>
              <a:ext uri="{FF2B5EF4-FFF2-40B4-BE49-F238E27FC236}">
                <a16:creationId xmlns:a16="http://schemas.microsoft.com/office/drawing/2014/main" id="{64625966-31F6-4432-A814-09E8CC704563}"/>
              </a:ext>
            </a:extLst>
          </p:cNvPr>
          <p:cNvSpPr/>
          <p:nvPr/>
        </p:nvSpPr>
        <p:spPr>
          <a:xfrm>
            <a:off x="8793593" y="2685669"/>
            <a:ext cx="152400" cy="152400"/>
          </a:xfrm>
          <a:prstGeom prst="ellipse">
            <a:avLst/>
          </a:prstGeom>
          <a:solidFill>
            <a:schemeClr val="bg1"/>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7" name="Oval 26">
            <a:extLst>
              <a:ext uri="{FF2B5EF4-FFF2-40B4-BE49-F238E27FC236}">
                <a16:creationId xmlns:a16="http://schemas.microsoft.com/office/drawing/2014/main" id="{9923AD60-CF97-43CB-BA24-CB8CFCC01AC4}"/>
              </a:ext>
            </a:extLst>
          </p:cNvPr>
          <p:cNvSpPr/>
          <p:nvPr/>
        </p:nvSpPr>
        <p:spPr>
          <a:xfrm>
            <a:off x="925925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8" name="Oval 27">
            <a:extLst>
              <a:ext uri="{FF2B5EF4-FFF2-40B4-BE49-F238E27FC236}">
                <a16:creationId xmlns:a16="http://schemas.microsoft.com/office/drawing/2014/main" id="{2B377FF1-AD65-4834-918B-1644111D8403}"/>
              </a:ext>
            </a:extLst>
          </p:cNvPr>
          <p:cNvSpPr/>
          <p:nvPr/>
        </p:nvSpPr>
        <p:spPr>
          <a:xfrm>
            <a:off x="941165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9" name="Oval 28">
            <a:extLst>
              <a:ext uri="{FF2B5EF4-FFF2-40B4-BE49-F238E27FC236}">
                <a16:creationId xmlns:a16="http://schemas.microsoft.com/office/drawing/2014/main" id="{BF045DBE-7282-40AF-8164-C15449E03692}"/>
              </a:ext>
            </a:extLst>
          </p:cNvPr>
          <p:cNvSpPr/>
          <p:nvPr/>
        </p:nvSpPr>
        <p:spPr>
          <a:xfrm>
            <a:off x="9564058" y="2706836"/>
            <a:ext cx="76200" cy="68581"/>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Flowchart: Multidocument 29">
            <a:extLst>
              <a:ext uri="{FF2B5EF4-FFF2-40B4-BE49-F238E27FC236}">
                <a16:creationId xmlns:a16="http://schemas.microsoft.com/office/drawing/2014/main" id="{F456D5A9-26DE-49C5-B8E1-CD48DDD4610E}"/>
              </a:ext>
            </a:extLst>
          </p:cNvPr>
          <p:cNvSpPr/>
          <p:nvPr/>
        </p:nvSpPr>
        <p:spPr>
          <a:xfrm>
            <a:off x="5842288" y="2813007"/>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1" name="Flowchart: Multidocument 30">
            <a:extLst>
              <a:ext uri="{FF2B5EF4-FFF2-40B4-BE49-F238E27FC236}">
                <a16:creationId xmlns:a16="http://schemas.microsoft.com/office/drawing/2014/main" id="{0E16EE31-4FA9-40F0-8B74-1E586539F711}"/>
              </a:ext>
            </a:extLst>
          </p:cNvPr>
          <p:cNvSpPr/>
          <p:nvPr/>
        </p:nvSpPr>
        <p:spPr>
          <a:xfrm>
            <a:off x="6149660" y="2803395"/>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2" name="Flowchart: Multidocument 31">
            <a:extLst>
              <a:ext uri="{FF2B5EF4-FFF2-40B4-BE49-F238E27FC236}">
                <a16:creationId xmlns:a16="http://schemas.microsoft.com/office/drawing/2014/main" id="{89A21381-B217-4FB9-A1A4-E8B0C9C3874D}"/>
              </a:ext>
            </a:extLst>
          </p:cNvPr>
          <p:cNvSpPr/>
          <p:nvPr/>
        </p:nvSpPr>
        <p:spPr>
          <a:xfrm>
            <a:off x="6454565" y="2806931"/>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3" name="Flowchart: Multidocument 32">
            <a:extLst>
              <a:ext uri="{FF2B5EF4-FFF2-40B4-BE49-F238E27FC236}">
                <a16:creationId xmlns:a16="http://schemas.microsoft.com/office/drawing/2014/main" id="{BBA77762-BC13-4A49-8D5E-08E77BAA9060}"/>
              </a:ext>
            </a:extLst>
          </p:cNvPr>
          <p:cNvSpPr/>
          <p:nvPr/>
        </p:nvSpPr>
        <p:spPr>
          <a:xfrm>
            <a:off x="7095516" y="2805604"/>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4" name="Flowchart: Multidocument 33">
            <a:extLst>
              <a:ext uri="{FF2B5EF4-FFF2-40B4-BE49-F238E27FC236}">
                <a16:creationId xmlns:a16="http://schemas.microsoft.com/office/drawing/2014/main" id="{3E747B65-6D22-4661-B5AB-BDB9BC06A4B7}"/>
              </a:ext>
            </a:extLst>
          </p:cNvPr>
          <p:cNvSpPr/>
          <p:nvPr/>
        </p:nvSpPr>
        <p:spPr>
          <a:xfrm>
            <a:off x="7402888" y="279599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5" name="Flowchart: Multidocument 34">
            <a:extLst>
              <a:ext uri="{FF2B5EF4-FFF2-40B4-BE49-F238E27FC236}">
                <a16:creationId xmlns:a16="http://schemas.microsoft.com/office/drawing/2014/main" id="{61AA5DEC-9C03-4083-814B-8423A9CDE5FE}"/>
              </a:ext>
            </a:extLst>
          </p:cNvPr>
          <p:cNvSpPr/>
          <p:nvPr/>
        </p:nvSpPr>
        <p:spPr>
          <a:xfrm>
            <a:off x="7707793" y="2799528"/>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Flowchart: Multidocument 35">
            <a:extLst>
              <a:ext uri="{FF2B5EF4-FFF2-40B4-BE49-F238E27FC236}">
                <a16:creationId xmlns:a16="http://schemas.microsoft.com/office/drawing/2014/main" id="{1A5B70E5-1F7C-421F-957E-4B14A19F4714}"/>
              </a:ext>
            </a:extLst>
          </p:cNvPr>
          <p:cNvSpPr/>
          <p:nvPr/>
        </p:nvSpPr>
        <p:spPr>
          <a:xfrm>
            <a:off x="8294014" y="2823364"/>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7" name="Flowchart: Multidocument 36">
            <a:extLst>
              <a:ext uri="{FF2B5EF4-FFF2-40B4-BE49-F238E27FC236}">
                <a16:creationId xmlns:a16="http://schemas.microsoft.com/office/drawing/2014/main" id="{69A2FA97-4634-4EF3-ABC8-51D4A2A5FE0E}"/>
              </a:ext>
            </a:extLst>
          </p:cNvPr>
          <p:cNvSpPr/>
          <p:nvPr/>
        </p:nvSpPr>
        <p:spPr>
          <a:xfrm>
            <a:off x="8601386" y="2813752"/>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Flowchart: Multidocument 37">
            <a:extLst>
              <a:ext uri="{FF2B5EF4-FFF2-40B4-BE49-F238E27FC236}">
                <a16:creationId xmlns:a16="http://schemas.microsoft.com/office/drawing/2014/main" id="{65190824-2F35-4645-AC5D-329EE7C8966E}"/>
              </a:ext>
            </a:extLst>
          </p:cNvPr>
          <p:cNvSpPr/>
          <p:nvPr/>
        </p:nvSpPr>
        <p:spPr>
          <a:xfrm>
            <a:off x="8906291" y="2817288"/>
            <a:ext cx="181815" cy="118308"/>
          </a:xfrm>
          <a:prstGeom prst="flowChartMultidocument">
            <a:avLst/>
          </a:prstGeom>
          <a:solidFill>
            <a:srgbClr val="FFFF00"/>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9" name="TextBox 38">
            <a:extLst>
              <a:ext uri="{FF2B5EF4-FFF2-40B4-BE49-F238E27FC236}">
                <a16:creationId xmlns:a16="http://schemas.microsoft.com/office/drawing/2014/main" id="{0B0D68EA-3FA3-4F99-B2B9-DBDF30B36C68}"/>
              </a:ext>
            </a:extLst>
          </p:cNvPr>
          <p:cNvSpPr txBox="1"/>
          <p:nvPr/>
        </p:nvSpPr>
        <p:spPr>
          <a:xfrm>
            <a:off x="6084472" y="4436628"/>
            <a:ext cx="5294740" cy="646331"/>
          </a:xfrm>
          <a:prstGeom prst="rect">
            <a:avLst/>
          </a:prstGeom>
          <a:noFill/>
        </p:spPr>
        <p:txBody>
          <a:bodyPr wrap="square" rtlCol="0">
            <a:spAutoFit/>
          </a:bodyPr>
          <a:lstStyle/>
          <a:p>
            <a:pPr algn="ctr"/>
            <a:r>
              <a:rPr lang="en-US" b="1" dirty="0"/>
              <a:t>Key-value object store holds specialized knowledge models for categories (cows, pigs, dogs, trees…)</a:t>
            </a:r>
          </a:p>
        </p:txBody>
      </p:sp>
      <p:sp>
        <p:nvSpPr>
          <p:cNvPr id="40" name="Freeform: Shape 39">
            <a:extLst>
              <a:ext uri="{FF2B5EF4-FFF2-40B4-BE49-F238E27FC236}">
                <a16:creationId xmlns:a16="http://schemas.microsoft.com/office/drawing/2014/main" id="{42AAAD24-FBF0-4F1E-A3FF-F2033E84834A}"/>
              </a:ext>
            </a:extLst>
          </p:cNvPr>
          <p:cNvSpPr/>
          <p:nvPr/>
        </p:nvSpPr>
        <p:spPr>
          <a:xfrm>
            <a:off x="4186989" y="1954727"/>
            <a:ext cx="3128211" cy="1385239"/>
          </a:xfrm>
          <a:custGeom>
            <a:avLst/>
            <a:gdLst>
              <a:gd name="connsiteX0" fmla="*/ 0 w 3128211"/>
              <a:gd name="connsiteY0" fmla="*/ 1385239 h 1385239"/>
              <a:gd name="connsiteX1" fmla="*/ 1973179 w 3128211"/>
              <a:gd name="connsiteY1" fmla="*/ 18452 h 1385239"/>
              <a:gd name="connsiteX2" fmla="*/ 3128211 w 3128211"/>
              <a:gd name="connsiteY2" fmla="*/ 721096 h 1385239"/>
            </a:gdLst>
            <a:ahLst/>
            <a:cxnLst>
              <a:cxn ang="0">
                <a:pos x="connsiteX0" y="connsiteY0"/>
              </a:cxn>
              <a:cxn ang="0">
                <a:pos x="connsiteX1" y="connsiteY1"/>
              </a:cxn>
              <a:cxn ang="0">
                <a:pos x="connsiteX2" y="connsiteY2"/>
              </a:cxn>
            </a:cxnLst>
            <a:rect l="l" t="t" r="r" b="b"/>
            <a:pathLst>
              <a:path w="3128211" h="1385239">
                <a:moveTo>
                  <a:pt x="0" y="1385239"/>
                </a:moveTo>
                <a:cubicBezTo>
                  <a:pt x="725905" y="757190"/>
                  <a:pt x="1451811" y="129142"/>
                  <a:pt x="1973179" y="18452"/>
                </a:cubicBezTo>
                <a:cubicBezTo>
                  <a:pt x="2494547" y="-92238"/>
                  <a:pt x="2811379" y="314429"/>
                  <a:pt x="3128211" y="721096"/>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1" name="Freeform: Shape 40">
            <a:extLst>
              <a:ext uri="{FF2B5EF4-FFF2-40B4-BE49-F238E27FC236}">
                <a16:creationId xmlns:a16="http://schemas.microsoft.com/office/drawing/2014/main" id="{46F3535C-0E12-44E6-A1BF-F2A0D7665464}"/>
              </a:ext>
            </a:extLst>
          </p:cNvPr>
          <p:cNvSpPr/>
          <p:nvPr/>
        </p:nvSpPr>
        <p:spPr>
          <a:xfrm>
            <a:off x="4175875" y="1963178"/>
            <a:ext cx="4720129" cy="1385239"/>
          </a:xfrm>
          <a:custGeom>
            <a:avLst/>
            <a:gdLst>
              <a:gd name="connsiteX0" fmla="*/ 0 w 3128211"/>
              <a:gd name="connsiteY0" fmla="*/ 1385239 h 1385239"/>
              <a:gd name="connsiteX1" fmla="*/ 1973179 w 3128211"/>
              <a:gd name="connsiteY1" fmla="*/ 18452 h 1385239"/>
              <a:gd name="connsiteX2" fmla="*/ 3128211 w 3128211"/>
              <a:gd name="connsiteY2" fmla="*/ 721096 h 1385239"/>
            </a:gdLst>
            <a:ahLst/>
            <a:cxnLst>
              <a:cxn ang="0">
                <a:pos x="connsiteX0" y="connsiteY0"/>
              </a:cxn>
              <a:cxn ang="0">
                <a:pos x="connsiteX1" y="connsiteY1"/>
              </a:cxn>
              <a:cxn ang="0">
                <a:pos x="connsiteX2" y="connsiteY2"/>
              </a:cxn>
            </a:cxnLst>
            <a:rect l="l" t="t" r="r" b="b"/>
            <a:pathLst>
              <a:path w="3128211" h="1385239">
                <a:moveTo>
                  <a:pt x="0" y="1385239"/>
                </a:moveTo>
                <a:cubicBezTo>
                  <a:pt x="725905" y="757190"/>
                  <a:pt x="1451811" y="129142"/>
                  <a:pt x="1973179" y="18452"/>
                </a:cubicBezTo>
                <a:cubicBezTo>
                  <a:pt x="2494547" y="-92238"/>
                  <a:pt x="2811379" y="314429"/>
                  <a:pt x="3128211" y="721096"/>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TextBox 41">
            <a:extLst>
              <a:ext uri="{FF2B5EF4-FFF2-40B4-BE49-F238E27FC236}">
                <a16:creationId xmlns:a16="http://schemas.microsoft.com/office/drawing/2014/main" id="{8EB14C6A-DF70-4882-881C-3BB3E328231F}"/>
              </a:ext>
            </a:extLst>
          </p:cNvPr>
          <p:cNvSpPr txBox="1"/>
          <p:nvPr/>
        </p:nvSpPr>
        <p:spPr>
          <a:xfrm>
            <a:off x="4186988" y="2870316"/>
            <a:ext cx="1769465" cy="646331"/>
          </a:xfrm>
          <a:prstGeom prst="rect">
            <a:avLst/>
          </a:prstGeom>
          <a:noFill/>
        </p:spPr>
        <p:txBody>
          <a:bodyPr wrap="square" rtlCol="0">
            <a:spAutoFit/>
          </a:bodyPr>
          <a:lstStyle/>
          <a:p>
            <a:r>
              <a:rPr lang="en-US" dirty="0"/>
              <a:t>Cow p=.85</a:t>
            </a:r>
            <a:br>
              <a:rPr lang="en-US" dirty="0"/>
            </a:br>
            <a:r>
              <a:rPr lang="en-US" dirty="0"/>
              <a:t>Pig p=.6</a:t>
            </a:r>
          </a:p>
        </p:txBody>
      </p:sp>
      <p:sp>
        <p:nvSpPr>
          <p:cNvPr id="43" name="TextBox 42">
            <a:extLst>
              <a:ext uri="{FF2B5EF4-FFF2-40B4-BE49-F238E27FC236}">
                <a16:creationId xmlns:a16="http://schemas.microsoft.com/office/drawing/2014/main" id="{93D5309B-5655-4F96-8810-80E916CBC8E1}"/>
              </a:ext>
            </a:extLst>
          </p:cNvPr>
          <p:cNvSpPr txBox="1"/>
          <p:nvPr/>
        </p:nvSpPr>
        <p:spPr>
          <a:xfrm>
            <a:off x="5211833" y="1941517"/>
            <a:ext cx="884168" cy="369332"/>
          </a:xfrm>
          <a:prstGeom prst="rect">
            <a:avLst/>
          </a:prstGeom>
          <a:solidFill>
            <a:srgbClr val="FFFF00"/>
          </a:solidFill>
        </p:spPr>
        <p:txBody>
          <a:bodyPr wrap="square" rtlCol="0">
            <a:spAutoFit/>
          </a:bodyPr>
          <a:lstStyle/>
          <a:p>
            <a:r>
              <a:rPr lang="en-US" dirty="0"/>
              <a:t>Cows</a:t>
            </a:r>
          </a:p>
        </p:txBody>
      </p:sp>
      <p:sp>
        <p:nvSpPr>
          <p:cNvPr id="44" name="TextBox 43">
            <a:extLst>
              <a:ext uri="{FF2B5EF4-FFF2-40B4-BE49-F238E27FC236}">
                <a16:creationId xmlns:a16="http://schemas.microsoft.com/office/drawing/2014/main" id="{A89725EB-0948-4C5D-B96F-96F6168417E5}"/>
              </a:ext>
            </a:extLst>
          </p:cNvPr>
          <p:cNvSpPr txBox="1"/>
          <p:nvPr/>
        </p:nvSpPr>
        <p:spPr>
          <a:xfrm>
            <a:off x="6930745" y="1737118"/>
            <a:ext cx="1405649" cy="369332"/>
          </a:xfrm>
          <a:prstGeom prst="rect">
            <a:avLst/>
          </a:prstGeom>
          <a:solidFill>
            <a:srgbClr val="FFFF00"/>
          </a:solidFill>
        </p:spPr>
        <p:txBody>
          <a:bodyPr wrap="square" rtlCol="0">
            <a:spAutoFit/>
          </a:bodyPr>
          <a:lstStyle/>
          <a:p>
            <a:r>
              <a:rPr lang="en-US" dirty="0"/>
              <a:t>Pigs</a:t>
            </a:r>
          </a:p>
        </p:txBody>
      </p:sp>
      <p:sp>
        <p:nvSpPr>
          <p:cNvPr id="45" name="Freeform: Shape 44">
            <a:extLst>
              <a:ext uri="{FF2B5EF4-FFF2-40B4-BE49-F238E27FC236}">
                <a16:creationId xmlns:a16="http://schemas.microsoft.com/office/drawing/2014/main" id="{186A949F-C6D5-47B8-AA62-6DC818FC25C8}"/>
              </a:ext>
            </a:extLst>
          </p:cNvPr>
          <p:cNvSpPr/>
          <p:nvPr/>
        </p:nvSpPr>
        <p:spPr>
          <a:xfrm>
            <a:off x="4292260" y="2945330"/>
            <a:ext cx="3273668" cy="613213"/>
          </a:xfrm>
          <a:custGeom>
            <a:avLst/>
            <a:gdLst>
              <a:gd name="connsiteX0" fmla="*/ 2233061 w 2376552"/>
              <a:gd name="connsiteY0" fmla="*/ 0 h 962506"/>
              <a:gd name="connsiteX1" fmla="*/ 2136808 w 2376552"/>
              <a:gd name="connsiteY1" fmla="*/ 837397 h 962506"/>
              <a:gd name="connsiteX2" fmla="*/ 0 w 2376552"/>
              <a:gd name="connsiteY2" fmla="*/ 943275 h 962506"/>
            </a:gdLst>
            <a:ahLst/>
            <a:cxnLst>
              <a:cxn ang="0">
                <a:pos x="connsiteX0" y="connsiteY0"/>
              </a:cxn>
              <a:cxn ang="0">
                <a:pos x="connsiteX1" y="connsiteY1"/>
              </a:cxn>
              <a:cxn ang="0">
                <a:pos x="connsiteX2" y="connsiteY2"/>
              </a:cxn>
            </a:cxnLst>
            <a:rect l="l" t="t" r="r" b="b"/>
            <a:pathLst>
              <a:path w="2376552" h="962506">
                <a:moveTo>
                  <a:pt x="2233061" y="0"/>
                </a:moveTo>
                <a:cubicBezTo>
                  <a:pt x="2371023" y="340092"/>
                  <a:pt x="2508985" y="680185"/>
                  <a:pt x="2136808" y="837397"/>
                </a:cubicBezTo>
                <a:cubicBezTo>
                  <a:pt x="1764631" y="994609"/>
                  <a:pt x="882315" y="968942"/>
                  <a:pt x="0" y="943275"/>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6" name="Freeform: Shape 45">
            <a:extLst>
              <a:ext uri="{FF2B5EF4-FFF2-40B4-BE49-F238E27FC236}">
                <a16:creationId xmlns:a16="http://schemas.microsoft.com/office/drawing/2014/main" id="{0A1B4FFB-F94A-4438-81F0-EEAFFF66812F}"/>
              </a:ext>
            </a:extLst>
          </p:cNvPr>
          <p:cNvSpPr/>
          <p:nvPr/>
        </p:nvSpPr>
        <p:spPr>
          <a:xfrm>
            <a:off x="6668459" y="2990639"/>
            <a:ext cx="2456767" cy="1092329"/>
          </a:xfrm>
          <a:custGeom>
            <a:avLst/>
            <a:gdLst>
              <a:gd name="connsiteX0" fmla="*/ 2233061 w 2376552"/>
              <a:gd name="connsiteY0" fmla="*/ 0 h 962506"/>
              <a:gd name="connsiteX1" fmla="*/ 2136808 w 2376552"/>
              <a:gd name="connsiteY1" fmla="*/ 837397 h 962506"/>
              <a:gd name="connsiteX2" fmla="*/ 0 w 2376552"/>
              <a:gd name="connsiteY2" fmla="*/ 943275 h 962506"/>
            </a:gdLst>
            <a:ahLst/>
            <a:cxnLst>
              <a:cxn ang="0">
                <a:pos x="connsiteX0" y="connsiteY0"/>
              </a:cxn>
              <a:cxn ang="0">
                <a:pos x="connsiteX1" y="connsiteY1"/>
              </a:cxn>
              <a:cxn ang="0">
                <a:pos x="connsiteX2" y="connsiteY2"/>
              </a:cxn>
            </a:cxnLst>
            <a:rect l="l" t="t" r="r" b="b"/>
            <a:pathLst>
              <a:path w="2376552" h="962506">
                <a:moveTo>
                  <a:pt x="2233061" y="0"/>
                </a:moveTo>
                <a:cubicBezTo>
                  <a:pt x="2371023" y="340092"/>
                  <a:pt x="2508985" y="680185"/>
                  <a:pt x="2136808" y="837397"/>
                </a:cubicBezTo>
                <a:cubicBezTo>
                  <a:pt x="1764631" y="994609"/>
                  <a:pt x="882315" y="968942"/>
                  <a:pt x="0" y="943275"/>
                </a:cubicBezTo>
              </a:path>
            </a:pathLst>
          </a:custGeom>
          <a:noFill/>
          <a:ln>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TextBox 46">
            <a:extLst>
              <a:ext uri="{FF2B5EF4-FFF2-40B4-BE49-F238E27FC236}">
                <a16:creationId xmlns:a16="http://schemas.microsoft.com/office/drawing/2014/main" id="{4DB36793-4762-4658-BE1B-5255DD967B04}"/>
              </a:ext>
            </a:extLst>
          </p:cNvPr>
          <p:cNvSpPr txBox="1"/>
          <p:nvPr/>
        </p:nvSpPr>
        <p:spPr>
          <a:xfrm>
            <a:off x="6455662" y="3364462"/>
            <a:ext cx="1926642" cy="369332"/>
          </a:xfrm>
          <a:prstGeom prst="rect">
            <a:avLst/>
          </a:prstGeom>
          <a:solidFill>
            <a:srgbClr val="FFFF00"/>
          </a:solidFill>
        </p:spPr>
        <p:txBody>
          <a:bodyPr wrap="square" rtlCol="0">
            <a:spAutoFit/>
          </a:bodyPr>
          <a:lstStyle/>
          <a:p>
            <a:r>
              <a:rPr lang="en-US" dirty="0" err="1"/>
              <a:t>Cow:Bessie</a:t>
            </a:r>
            <a:r>
              <a:rPr lang="en-US" dirty="0"/>
              <a:t> p=.97</a:t>
            </a:r>
          </a:p>
        </p:txBody>
      </p:sp>
      <p:sp>
        <p:nvSpPr>
          <p:cNvPr id="48" name="TextBox 47">
            <a:extLst>
              <a:ext uri="{FF2B5EF4-FFF2-40B4-BE49-F238E27FC236}">
                <a16:creationId xmlns:a16="http://schemas.microsoft.com/office/drawing/2014/main" id="{6DBFA6D2-15E4-4D18-9B4B-D1A77A865E5F}"/>
              </a:ext>
            </a:extLst>
          </p:cNvPr>
          <p:cNvSpPr txBox="1"/>
          <p:nvPr/>
        </p:nvSpPr>
        <p:spPr>
          <a:xfrm>
            <a:off x="8371265" y="3637145"/>
            <a:ext cx="2373126" cy="369332"/>
          </a:xfrm>
          <a:prstGeom prst="rect">
            <a:avLst/>
          </a:prstGeom>
          <a:solidFill>
            <a:srgbClr val="FFFF00"/>
          </a:solidFill>
        </p:spPr>
        <p:txBody>
          <a:bodyPr wrap="square" rtlCol="0">
            <a:spAutoFit/>
          </a:bodyPr>
          <a:lstStyle/>
          <a:p>
            <a:r>
              <a:rPr lang="en-US" dirty="0" err="1"/>
              <a:t>Pig:Wilber</a:t>
            </a:r>
            <a:r>
              <a:rPr lang="en-US" dirty="0"/>
              <a:t> p=.04</a:t>
            </a:r>
          </a:p>
        </p:txBody>
      </p:sp>
      <p:cxnSp>
        <p:nvCxnSpPr>
          <p:cNvPr id="51" name="Straight Arrow Connector 50">
            <a:extLst>
              <a:ext uri="{FF2B5EF4-FFF2-40B4-BE49-F238E27FC236}">
                <a16:creationId xmlns:a16="http://schemas.microsoft.com/office/drawing/2014/main" id="{96BD4B91-91C2-4F6D-8F2D-D7D0F4DE936E}"/>
              </a:ext>
            </a:extLst>
          </p:cNvPr>
          <p:cNvCxnSpPr/>
          <p:nvPr/>
        </p:nvCxnSpPr>
        <p:spPr>
          <a:xfrm flipH="1">
            <a:off x="2300438" y="3637145"/>
            <a:ext cx="1482290" cy="270692"/>
          </a:xfrm>
          <a:prstGeom prst="straightConnector1">
            <a:avLst/>
          </a:prstGeom>
          <a:ln>
            <a:tailEnd type="triangle"/>
          </a:ln>
        </p:spPr>
        <p:style>
          <a:lnRef idx="1">
            <a:schemeClr val="accent1"/>
          </a:lnRef>
          <a:fillRef idx="0">
            <a:schemeClr val="accent1"/>
          </a:fillRef>
          <a:effectRef idx="0">
            <a:schemeClr val="accent1"/>
          </a:effectRef>
          <a:fontRef idx="minor">
            <a:schemeClr val="tx1"/>
          </a:fontRef>
        </p:style>
      </p:cxnSp>
      <p:sp>
        <p:nvSpPr>
          <p:cNvPr id="52" name="TextBox 51">
            <a:extLst>
              <a:ext uri="{FF2B5EF4-FFF2-40B4-BE49-F238E27FC236}">
                <a16:creationId xmlns:a16="http://schemas.microsoft.com/office/drawing/2014/main" id="{8AF813A8-DEEA-4036-9CAC-50CAE5D87719}"/>
              </a:ext>
            </a:extLst>
          </p:cNvPr>
          <p:cNvSpPr txBox="1"/>
          <p:nvPr/>
        </p:nvSpPr>
        <p:spPr>
          <a:xfrm>
            <a:off x="2347540" y="3931316"/>
            <a:ext cx="1183484" cy="369332"/>
          </a:xfrm>
          <a:prstGeom prst="rect">
            <a:avLst/>
          </a:prstGeom>
          <a:solidFill>
            <a:srgbClr val="FFFF00"/>
          </a:solidFill>
        </p:spPr>
        <p:txBody>
          <a:bodyPr wrap="square" rtlCol="0">
            <a:spAutoFit/>
          </a:bodyPr>
          <a:lstStyle/>
          <a:p>
            <a:r>
              <a:rPr lang="en-US" dirty="0" err="1"/>
              <a:t>Cow:Bessie</a:t>
            </a:r>
            <a:endParaRPr lang="en-US" dirty="0"/>
          </a:p>
        </p:txBody>
      </p:sp>
      <p:sp>
        <p:nvSpPr>
          <p:cNvPr id="59" name="TextBox 58">
            <a:extLst>
              <a:ext uri="{FF2B5EF4-FFF2-40B4-BE49-F238E27FC236}">
                <a16:creationId xmlns:a16="http://schemas.microsoft.com/office/drawing/2014/main" id="{E68020B4-0275-40F2-B739-860790D42618}"/>
              </a:ext>
            </a:extLst>
          </p:cNvPr>
          <p:cNvSpPr txBox="1"/>
          <p:nvPr/>
        </p:nvSpPr>
        <p:spPr>
          <a:xfrm>
            <a:off x="5503399" y="5823034"/>
            <a:ext cx="4083790" cy="523220"/>
          </a:xfrm>
          <a:prstGeom prst="rect">
            <a:avLst/>
          </a:prstGeom>
          <a:noFill/>
        </p:spPr>
        <p:txBody>
          <a:bodyPr wrap="square" rtlCol="0">
            <a:spAutoFit/>
          </a:bodyPr>
          <a:lstStyle/>
          <a:p>
            <a:r>
              <a:rPr lang="en-US" sz="2800" b="1" dirty="0">
                <a:solidFill>
                  <a:srgbClr val="C00000"/>
                </a:solidFill>
              </a:rPr>
              <a:t>IoT Cloud Infrastructure</a:t>
            </a:r>
          </a:p>
        </p:txBody>
      </p:sp>
      <p:sp>
        <p:nvSpPr>
          <p:cNvPr id="60" name="TextBox 59">
            <a:extLst>
              <a:ext uri="{FF2B5EF4-FFF2-40B4-BE49-F238E27FC236}">
                <a16:creationId xmlns:a16="http://schemas.microsoft.com/office/drawing/2014/main" id="{16621C40-B3B1-469A-808F-4D10DCC1A99A}"/>
              </a:ext>
            </a:extLst>
          </p:cNvPr>
          <p:cNvSpPr txBox="1"/>
          <p:nvPr/>
        </p:nvSpPr>
        <p:spPr>
          <a:xfrm>
            <a:off x="3998542" y="3510006"/>
            <a:ext cx="2582678" cy="369332"/>
          </a:xfrm>
          <a:prstGeom prst="rect">
            <a:avLst/>
          </a:prstGeom>
          <a:noFill/>
        </p:spPr>
        <p:txBody>
          <a:bodyPr wrap="square" rtlCol="0">
            <a:spAutoFit/>
          </a:bodyPr>
          <a:lstStyle/>
          <a:p>
            <a:r>
              <a:rPr lang="en-US" dirty="0"/>
              <a:t>Most likely a cow!</a:t>
            </a:r>
          </a:p>
        </p:txBody>
      </p:sp>
      <p:pic>
        <p:nvPicPr>
          <p:cNvPr id="61" name="Picture 60">
            <a:extLst>
              <a:ext uri="{FF2B5EF4-FFF2-40B4-BE49-F238E27FC236}">
                <a16:creationId xmlns:a16="http://schemas.microsoft.com/office/drawing/2014/main" id="{8BD5923B-ECC2-477E-B17B-FCD210880517}"/>
              </a:ext>
            </a:extLst>
          </p:cNvPr>
          <p:cNvPicPr>
            <a:picLocks noChangeAspect="1"/>
          </p:cNvPicPr>
          <p:nvPr/>
        </p:nvPicPr>
        <p:blipFill>
          <a:blip r:embed="rId3"/>
          <a:stretch>
            <a:fillRect/>
          </a:stretch>
        </p:blipFill>
        <p:spPr>
          <a:xfrm>
            <a:off x="662894" y="3250740"/>
            <a:ext cx="1527818" cy="1069472"/>
          </a:xfrm>
          <a:prstGeom prst="rect">
            <a:avLst/>
          </a:prstGeom>
        </p:spPr>
      </p:pic>
      <p:pic>
        <p:nvPicPr>
          <p:cNvPr id="62" name="Picture 6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043168" y="2882518"/>
            <a:ext cx="644117" cy="362852"/>
          </a:xfrm>
          <a:prstGeom prst="rect">
            <a:avLst/>
          </a:prstGeom>
        </p:spPr>
      </p:pic>
      <p:sp>
        <p:nvSpPr>
          <p:cNvPr id="3" name="Rectangular Callout 2"/>
          <p:cNvSpPr/>
          <p:nvPr/>
        </p:nvSpPr>
        <p:spPr>
          <a:xfrm>
            <a:off x="753228" y="1978875"/>
            <a:ext cx="1594311" cy="612648"/>
          </a:xfrm>
          <a:prstGeom prst="wedgeRectCallout">
            <a:avLst>
              <a:gd name="adj1" fmla="val 41581"/>
              <a:gd name="adj2" fmla="val 89768"/>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t>What’s that?</a:t>
            </a:r>
          </a:p>
        </p:txBody>
      </p:sp>
    </p:spTree>
    <p:custDataLst>
      <p:tags r:id="rId1"/>
    </p:custDataLst>
    <p:extLst>
      <p:ext uri="{BB962C8B-B14F-4D97-AF65-F5344CB8AC3E}">
        <p14:creationId xmlns:p14="http://schemas.microsoft.com/office/powerpoint/2010/main" val="28256528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randombar(horizontal)">
                                      <p:cBhvr>
                                        <p:cTn id="7" dur="500"/>
                                        <p:tgtEl>
                                          <p:spTgt spid="7"/>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8"/>
                                        </p:tgtEl>
                                        <p:attrNameLst>
                                          <p:attrName>style.visibility</p:attrName>
                                        </p:attrNameLst>
                                      </p:cBhvr>
                                      <p:to>
                                        <p:strVal val="visible"/>
                                      </p:to>
                                    </p:set>
                                    <p:animEffect transition="in" filter="randombar(horizontal)">
                                      <p:cBhvr>
                                        <p:cTn id="10" dur="500"/>
                                        <p:tgtEl>
                                          <p:spTgt spid="8"/>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randombar(horizontal)">
                                      <p:cBhvr>
                                        <p:cTn id="13" dur="500"/>
                                        <p:tgtEl>
                                          <p:spTgt spid="9"/>
                                        </p:tgtEl>
                                      </p:cBhvr>
                                    </p:animEffect>
                                  </p:childTnLst>
                                </p:cTn>
                              </p:par>
                              <p:par>
                                <p:cTn id="14" presetID="14" presetClass="entr" presetSubtype="10" fill="hold" grpId="0" nodeType="withEffect">
                                  <p:stCondLst>
                                    <p:cond delay="0"/>
                                  </p:stCondLst>
                                  <p:childTnLst>
                                    <p:set>
                                      <p:cBhvr>
                                        <p:cTn id="15" dur="1" fill="hold">
                                          <p:stCondLst>
                                            <p:cond delay="0"/>
                                          </p:stCondLst>
                                        </p:cTn>
                                        <p:tgtEl>
                                          <p:spTgt spid="10"/>
                                        </p:tgtEl>
                                        <p:attrNameLst>
                                          <p:attrName>style.visibility</p:attrName>
                                        </p:attrNameLst>
                                      </p:cBhvr>
                                      <p:to>
                                        <p:strVal val="visible"/>
                                      </p:to>
                                    </p:set>
                                    <p:animEffect transition="in" filter="randombar(horizontal)">
                                      <p:cBhvr>
                                        <p:cTn id="16" dur="500"/>
                                        <p:tgtEl>
                                          <p:spTgt spid="10"/>
                                        </p:tgtEl>
                                      </p:cBhvr>
                                    </p:animEffect>
                                  </p:childTnLst>
                                </p:cTn>
                              </p:par>
                              <p:par>
                                <p:cTn id="17" presetID="14" presetClass="entr" presetSubtype="10" fill="hold" grpId="0" nodeType="withEffect">
                                  <p:stCondLst>
                                    <p:cond delay="0"/>
                                  </p:stCondLst>
                                  <p:childTnLst>
                                    <p:set>
                                      <p:cBhvr>
                                        <p:cTn id="18" dur="1" fill="hold">
                                          <p:stCondLst>
                                            <p:cond delay="0"/>
                                          </p:stCondLst>
                                        </p:cTn>
                                        <p:tgtEl>
                                          <p:spTgt spid="11"/>
                                        </p:tgtEl>
                                        <p:attrNameLst>
                                          <p:attrName>style.visibility</p:attrName>
                                        </p:attrNameLst>
                                      </p:cBhvr>
                                      <p:to>
                                        <p:strVal val="visible"/>
                                      </p:to>
                                    </p:set>
                                    <p:animEffect transition="in" filter="randombar(horizontal)">
                                      <p:cBhvr>
                                        <p:cTn id="19" dur="500"/>
                                        <p:tgtEl>
                                          <p:spTgt spid="11"/>
                                        </p:tgtEl>
                                      </p:cBhvr>
                                    </p:animEffect>
                                  </p:childTnLst>
                                </p:cTn>
                              </p:par>
                              <p:par>
                                <p:cTn id="20" presetID="14" presetClass="entr" presetSubtype="10" fill="hold" grpId="0" nodeType="withEffect">
                                  <p:stCondLst>
                                    <p:cond delay="0"/>
                                  </p:stCondLst>
                                  <p:childTnLst>
                                    <p:set>
                                      <p:cBhvr>
                                        <p:cTn id="21" dur="1" fill="hold">
                                          <p:stCondLst>
                                            <p:cond delay="0"/>
                                          </p:stCondLst>
                                        </p:cTn>
                                        <p:tgtEl>
                                          <p:spTgt spid="39"/>
                                        </p:tgtEl>
                                        <p:attrNameLst>
                                          <p:attrName>style.visibility</p:attrName>
                                        </p:attrNameLst>
                                      </p:cBhvr>
                                      <p:to>
                                        <p:strVal val="visible"/>
                                      </p:to>
                                    </p:set>
                                    <p:animEffect transition="in" filter="randombar(horizontal)">
                                      <p:cBhvr>
                                        <p:cTn id="22" dur="500"/>
                                        <p:tgtEl>
                                          <p:spTgt spid="39"/>
                                        </p:tgtEl>
                                      </p:cBhvr>
                                    </p:animEffect>
                                  </p:childTnLst>
                                </p:cTn>
                              </p:par>
                              <p:par>
                                <p:cTn id="23" presetID="14" presetClass="entr" presetSubtype="10" fill="hold" grpId="0" nodeType="withEffect">
                                  <p:stCondLst>
                                    <p:cond delay="0"/>
                                  </p:stCondLst>
                                  <p:childTnLst>
                                    <p:set>
                                      <p:cBhvr>
                                        <p:cTn id="24" dur="1" fill="hold">
                                          <p:stCondLst>
                                            <p:cond delay="0"/>
                                          </p:stCondLst>
                                        </p:cTn>
                                        <p:tgtEl>
                                          <p:spTgt spid="14"/>
                                        </p:tgtEl>
                                        <p:attrNameLst>
                                          <p:attrName>style.visibility</p:attrName>
                                        </p:attrNameLst>
                                      </p:cBhvr>
                                      <p:to>
                                        <p:strVal val="visible"/>
                                      </p:to>
                                    </p:set>
                                    <p:animEffect transition="in" filter="randombar(horizontal)">
                                      <p:cBhvr>
                                        <p:cTn id="25" dur="500"/>
                                        <p:tgtEl>
                                          <p:spTgt spid="14"/>
                                        </p:tgtEl>
                                      </p:cBhvr>
                                    </p:animEffect>
                                  </p:childTnLst>
                                </p:cTn>
                              </p:par>
                              <p:par>
                                <p:cTn id="26" presetID="14" presetClass="entr" presetSubtype="10" fill="hold" grpId="0" nodeType="withEffect">
                                  <p:stCondLst>
                                    <p:cond delay="0"/>
                                  </p:stCondLst>
                                  <p:childTnLst>
                                    <p:set>
                                      <p:cBhvr>
                                        <p:cTn id="27" dur="1" fill="hold">
                                          <p:stCondLst>
                                            <p:cond delay="0"/>
                                          </p:stCondLst>
                                        </p:cTn>
                                        <p:tgtEl>
                                          <p:spTgt spid="15"/>
                                        </p:tgtEl>
                                        <p:attrNameLst>
                                          <p:attrName>style.visibility</p:attrName>
                                        </p:attrNameLst>
                                      </p:cBhvr>
                                      <p:to>
                                        <p:strVal val="visible"/>
                                      </p:to>
                                    </p:set>
                                    <p:animEffect transition="in" filter="randombar(horizontal)">
                                      <p:cBhvr>
                                        <p:cTn id="28" dur="500"/>
                                        <p:tgtEl>
                                          <p:spTgt spid="15"/>
                                        </p:tgtEl>
                                      </p:cBhvr>
                                    </p:animEffect>
                                  </p:childTnLst>
                                </p:cTn>
                              </p:par>
                              <p:par>
                                <p:cTn id="29" presetID="14" presetClass="entr" presetSubtype="10" fill="hold" grpId="0" nodeType="withEffect">
                                  <p:stCondLst>
                                    <p:cond delay="0"/>
                                  </p:stCondLst>
                                  <p:childTnLst>
                                    <p:set>
                                      <p:cBhvr>
                                        <p:cTn id="30" dur="1" fill="hold">
                                          <p:stCondLst>
                                            <p:cond delay="0"/>
                                          </p:stCondLst>
                                        </p:cTn>
                                        <p:tgtEl>
                                          <p:spTgt spid="16"/>
                                        </p:tgtEl>
                                        <p:attrNameLst>
                                          <p:attrName>style.visibility</p:attrName>
                                        </p:attrNameLst>
                                      </p:cBhvr>
                                      <p:to>
                                        <p:strVal val="visible"/>
                                      </p:to>
                                    </p:set>
                                    <p:animEffect transition="in" filter="randombar(horizontal)">
                                      <p:cBhvr>
                                        <p:cTn id="31" dur="500"/>
                                        <p:tgtEl>
                                          <p:spTgt spid="16"/>
                                        </p:tgtEl>
                                      </p:cBhvr>
                                    </p:animEffect>
                                  </p:childTnLst>
                                </p:cTn>
                              </p:par>
                              <p:par>
                                <p:cTn id="32" presetID="14" presetClass="entr" presetSubtype="10" fill="hold" grpId="0" nodeType="withEffect">
                                  <p:stCondLst>
                                    <p:cond delay="0"/>
                                  </p:stCondLst>
                                  <p:childTnLst>
                                    <p:set>
                                      <p:cBhvr>
                                        <p:cTn id="33" dur="1" fill="hold">
                                          <p:stCondLst>
                                            <p:cond delay="0"/>
                                          </p:stCondLst>
                                        </p:cTn>
                                        <p:tgtEl>
                                          <p:spTgt spid="17"/>
                                        </p:tgtEl>
                                        <p:attrNameLst>
                                          <p:attrName>style.visibility</p:attrName>
                                        </p:attrNameLst>
                                      </p:cBhvr>
                                      <p:to>
                                        <p:strVal val="visible"/>
                                      </p:to>
                                    </p:set>
                                    <p:animEffect transition="in" filter="randombar(horizontal)">
                                      <p:cBhvr>
                                        <p:cTn id="34" dur="500"/>
                                        <p:tgtEl>
                                          <p:spTgt spid="17"/>
                                        </p:tgtEl>
                                      </p:cBhvr>
                                    </p:animEffect>
                                  </p:childTnLst>
                                </p:cTn>
                              </p:par>
                              <p:par>
                                <p:cTn id="35" presetID="14" presetClass="entr" presetSubtype="10" fill="hold" grpId="0" nodeType="withEffect">
                                  <p:stCondLst>
                                    <p:cond delay="0"/>
                                  </p:stCondLst>
                                  <p:childTnLst>
                                    <p:set>
                                      <p:cBhvr>
                                        <p:cTn id="36" dur="1" fill="hold">
                                          <p:stCondLst>
                                            <p:cond delay="0"/>
                                          </p:stCondLst>
                                        </p:cTn>
                                        <p:tgtEl>
                                          <p:spTgt spid="18"/>
                                        </p:tgtEl>
                                        <p:attrNameLst>
                                          <p:attrName>style.visibility</p:attrName>
                                        </p:attrNameLst>
                                      </p:cBhvr>
                                      <p:to>
                                        <p:strVal val="visible"/>
                                      </p:to>
                                    </p:set>
                                    <p:animEffect transition="in" filter="randombar(horizontal)">
                                      <p:cBhvr>
                                        <p:cTn id="37" dur="500"/>
                                        <p:tgtEl>
                                          <p:spTgt spid="18"/>
                                        </p:tgtEl>
                                      </p:cBhvr>
                                    </p:animEffect>
                                  </p:childTnLst>
                                </p:cTn>
                              </p:par>
                              <p:par>
                                <p:cTn id="38" presetID="14" presetClass="entr" presetSubtype="10" fill="hold" grpId="0" nodeType="withEffect">
                                  <p:stCondLst>
                                    <p:cond delay="0"/>
                                  </p:stCondLst>
                                  <p:childTnLst>
                                    <p:set>
                                      <p:cBhvr>
                                        <p:cTn id="39" dur="1" fill="hold">
                                          <p:stCondLst>
                                            <p:cond delay="0"/>
                                          </p:stCondLst>
                                        </p:cTn>
                                        <p:tgtEl>
                                          <p:spTgt spid="19"/>
                                        </p:tgtEl>
                                        <p:attrNameLst>
                                          <p:attrName>style.visibility</p:attrName>
                                        </p:attrNameLst>
                                      </p:cBhvr>
                                      <p:to>
                                        <p:strVal val="visible"/>
                                      </p:to>
                                    </p:set>
                                    <p:animEffect transition="in" filter="randombar(horizontal)">
                                      <p:cBhvr>
                                        <p:cTn id="40" dur="500"/>
                                        <p:tgtEl>
                                          <p:spTgt spid="19"/>
                                        </p:tgtEl>
                                      </p:cBhvr>
                                    </p:animEffect>
                                  </p:childTnLst>
                                </p:cTn>
                              </p:par>
                              <p:par>
                                <p:cTn id="41" presetID="14" presetClass="entr" presetSubtype="10" fill="hold" grpId="0" nodeType="withEffect">
                                  <p:stCondLst>
                                    <p:cond delay="0"/>
                                  </p:stCondLst>
                                  <p:childTnLst>
                                    <p:set>
                                      <p:cBhvr>
                                        <p:cTn id="42" dur="1" fill="hold">
                                          <p:stCondLst>
                                            <p:cond delay="0"/>
                                          </p:stCondLst>
                                        </p:cTn>
                                        <p:tgtEl>
                                          <p:spTgt spid="20"/>
                                        </p:tgtEl>
                                        <p:attrNameLst>
                                          <p:attrName>style.visibility</p:attrName>
                                        </p:attrNameLst>
                                      </p:cBhvr>
                                      <p:to>
                                        <p:strVal val="visible"/>
                                      </p:to>
                                    </p:set>
                                    <p:animEffect transition="in" filter="randombar(horizontal)">
                                      <p:cBhvr>
                                        <p:cTn id="43" dur="500"/>
                                        <p:tgtEl>
                                          <p:spTgt spid="20"/>
                                        </p:tgtEl>
                                      </p:cBhvr>
                                    </p:animEffect>
                                  </p:childTnLst>
                                </p:cTn>
                              </p:par>
                              <p:par>
                                <p:cTn id="44" presetID="14" presetClass="entr" presetSubtype="10" fill="hold" grpId="0" nodeType="withEffect">
                                  <p:stCondLst>
                                    <p:cond delay="0"/>
                                  </p:stCondLst>
                                  <p:childTnLst>
                                    <p:set>
                                      <p:cBhvr>
                                        <p:cTn id="45" dur="1" fill="hold">
                                          <p:stCondLst>
                                            <p:cond delay="0"/>
                                          </p:stCondLst>
                                        </p:cTn>
                                        <p:tgtEl>
                                          <p:spTgt spid="21"/>
                                        </p:tgtEl>
                                        <p:attrNameLst>
                                          <p:attrName>style.visibility</p:attrName>
                                        </p:attrNameLst>
                                      </p:cBhvr>
                                      <p:to>
                                        <p:strVal val="visible"/>
                                      </p:to>
                                    </p:set>
                                    <p:animEffect transition="in" filter="randombar(horizontal)">
                                      <p:cBhvr>
                                        <p:cTn id="46" dur="500"/>
                                        <p:tgtEl>
                                          <p:spTgt spid="21"/>
                                        </p:tgtEl>
                                      </p:cBhvr>
                                    </p:animEffect>
                                  </p:childTnLst>
                                </p:cTn>
                              </p:par>
                              <p:par>
                                <p:cTn id="47" presetID="14" presetClass="entr" presetSubtype="10" fill="hold" grpId="0" nodeType="withEffect">
                                  <p:stCondLst>
                                    <p:cond delay="0"/>
                                  </p:stCondLst>
                                  <p:childTnLst>
                                    <p:set>
                                      <p:cBhvr>
                                        <p:cTn id="48" dur="1" fill="hold">
                                          <p:stCondLst>
                                            <p:cond delay="0"/>
                                          </p:stCondLst>
                                        </p:cTn>
                                        <p:tgtEl>
                                          <p:spTgt spid="23"/>
                                        </p:tgtEl>
                                        <p:attrNameLst>
                                          <p:attrName>style.visibility</p:attrName>
                                        </p:attrNameLst>
                                      </p:cBhvr>
                                      <p:to>
                                        <p:strVal val="visible"/>
                                      </p:to>
                                    </p:set>
                                    <p:animEffect transition="in" filter="randombar(horizontal)">
                                      <p:cBhvr>
                                        <p:cTn id="49" dur="500"/>
                                        <p:tgtEl>
                                          <p:spTgt spid="23"/>
                                        </p:tgtEl>
                                      </p:cBhvr>
                                    </p:animEffect>
                                  </p:childTnLst>
                                </p:cTn>
                              </p:par>
                              <p:par>
                                <p:cTn id="50" presetID="14" presetClass="entr" presetSubtype="10" fill="hold" grpId="0" nodeType="withEffect">
                                  <p:stCondLst>
                                    <p:cond delay="0"/>
                                  </p:stCondLst>
                                  <p:childTnLst>
                                    <p:set>
                                      <p:cBhvr>
                                        <p:cTn id="51" dur="1" fill="hold">
                                          <p:stCondLst>
                                            <p:cond delay="0"/>
                                          </p:stCondLst>
                                        </p:cTn>
                                        <p:tgtEl>
                                          <p:spTgt spid="24"/>
                                        </p:tgtEl>
                                        <p:attrNameLst>
                                          <p:attrName>style.visibility</p:attrName>
                                        </p:attrNameLst>
                                      </p:cBhvr>
                                      <p:to>
                                        <p:strVal val="visible"/>
                                      </p:to>
                                    </p:set>
                                    <p:animEffect transition="in" filter="randombar(horizontal)">
                                      <p:cBhvr>
                                        <p:cTn id="52" dur="500"/>
                                        <p:tgtEl>
                                          <p:spTgt spid="24"/>
                                        </p:tgtEl>
                                      </p:cBhvr>
                                    </p:animEffect>
                                  </p:childTnLst>
                                </p:cTn>
                              </p:par>
                              <p:par>
                                <p:cTn id="53" presetID="14" presetClass="entr" presetSubtype="10" fill="hold" grpId="0" nodeType="withEffect">
                                  <p:stCondLst>
                                    <p:cond delay="0"/>
                                  </p:stCondLst>
                                  <p:childTnLst>
                                    <p:set>
                                      <p:cBhvr>
                                        <p:cTn id="54" dur="1" fill="hold">
                                          <p:stCondLst>
                                            <p:cond delay="0"/>
                                          </p:stCondLst>
                                        </p:cTn>
                                        <p:tgtEl>
                                          <p:spTgt spid="25"/>
                                        </p:tgtEl>
                                        <p:attrNameLst>
                                          <p:attrName>style.visibility</p:attrName>
                                        </p:attrNameLst>
                                      </p:cBhvr>
                                      <p:to>
                                        <p:strVal val="visible"/>
                                      </p:to>
                                    </p:set>
                                    <p:animEffect transition="in" filter="randombar(horizontal)">
                                      <p:cBhvr>
                                        <p:cTn id="55" dur="500"/>
                                        <p:tgtEl>
                                          <p:spTgt spid="25"/>
                                        </p:tgtEl>
                                      </p:cBhvr>
                                    </p:animEffect>
                                  </p:childTnLst>
                                </p:cTn>
                              </p:par>
                              <p:par>
                                <p:cTn id="56" presetID="14" presetClass="entr" presetSubtype="10" fill="hold" grpId="0" nodeType="withEffect">
                                  <p:stCondLst>
                                    <p:cond delay="0"/>
                                  </p:stCondLst>
                                  <p:childTnLst>
                                    <p:set>
                                      <p:cBhvr>
                                        <p:cTn id="57" dur="1" fill="hold">
                                          <p:stCondLst>
                                            <p:cond delay="0"/>
                                          </p:stCondLst>
                                        </p:cTn>
                                        <p:tgtEl>
                                          <p:spTgt spid="26"/>
                                        </p:tgtEl>
                                        <p:attrNameLst>
                                          <p:attrName>style.visibility</p:attrName>
                                        </p:attrNameLst>
                                      </p:cBhvr>
                                      <p:to>
                                        <p:strVal val="visible"/>
                                      </p:to>
                                    </p:set>
                                    <p:animEffect transition="in" filter="randombar(horizontal)">
                                      <p:cBhvr>
                                        <p:cTn id="58" dur="500"/>
                                        <p:tgtEl>
                                          <p:spTgt spid="26"/>
                                        </p:tgtEl>
                                      </p:cBhvr>
                                    </p:animEffect>
                                  </p:childTnLst>
                                </p:cTn>
                              </p:par>
                              <p:par>
                                <p:cTn id="59" presetID="14" presetClass="entr" presetSubtype="10" fill="hold" grpId="0" nodeType="withEffect">
                                  <p:stCondLst>
                                    <p:cond delay="0"/>
                                  </p:stCondLst>
                                  <p:childTnLst>
                                    <p:set>
                                      <p:cBhvr>
                                        <p:cTn id="60" dur="1" fill="hold">
                                          <p:stCondLst>
                                            <p:cond delay="0"/>
                                          </p:stCondLst>
                                        </p:cTn>
                                        <p:tgtEl>
                                          <p:spTgt spid="27"/>
                                        </p:tgtEl>
                                        <p:attrNameLst>
                                          <p:attrName>style.visibility</p:attrName>
                                        </p:attrNameLst>
                                      </p:cBhvr>
                                      <p:to>
                                        <p:strVal val="visible"/>
                                      </p:to>
                                    </p:set>
                                    <p:animEffect transition="in" filter="randombar(horizontal)">
                                      <p:cBhvr>
                                        <p:cTn id="61" dur="500"/>
                                        <p:tgtEl>
                                          <p:spTgt spid="27"/>
                                        </p:tgtEl>
                                      </p:cBhvr>
                                    </p:animEffect>
                                  </p:childTnLst>
                                </p:cTn>
                              </p:par>
                              <p:par>
                                <p:cTn id="62" presetID="14" presetClass="entr" presetSubtype="10" fill="hold" grpId="0" nodeType="withEffect">
                                  <p:stCondLst>
                                    <p:cond delay="0"/>
                                  </p:stCondLst>
                                  <p:childTnLst>
                                    <p:set>
                                      <p:cBhvr>
                                        <p:cTn id="63" dur="1" fill="hold">
                                          <p:stCondLst>
                                            <p:cond delay="0"/>
                                          </p:stCondLst>
                                        </p:cTn>
                                        <p:tgtEl>
                                          <p:spTgt spid="28"/>
                                        </p:tgtEl>
                                        <p:attrNameLst>
                                          <p:attrName>style.visibility</p:attrName>
                                        </p:attrNameLst>
                                      </p:cBhvr>
                                      <p:to>
                                        <p:strVal val="visible"/>
                                      </p:to>
                                    </p:set>
                                    <p:animEffect transition="in" filter="randombar(horizontal)">
                                      <p:cBhvr>
                                        <p:cTn id="64" dur="500"/>
                                        <p:tgtEl>
                                          <p:spTgt spid="28"/>
                                        </p:tgtEl>
                                      </p:cBhvr>
                                    </p:animEffect>
                                  </p:childTnLst>
                                </p:cTn>
                              </p:par>
                              <p:par>
                                <p:cTn id="65" presetID="14" presetClass="entr" presetSubtype="10" fill="hold" grpId="0" nodeType="withEffect">
                                  <p:stCondLst>
                                    <p:cond delay="0"/>
                                  </p:stCondLst>
                                  <p:childTnLst>
                                    <p:set>
                                      <p:cBhvr>
                                        <p:cTn id="66" dur="1" fill="hold">
                                          <p:stCondLst>
                                            <p:cond delay="0"/>
                                          </p:stCondLst>
                                        </p:cTn>
                                        <p:tgtEl>
                                          <p:spTgt spid="29"/>
                                        </p:tgtEl>
                                        <p:attrNameLst>
                                          <p:attrName>style.visibility</p:attrName>
                                        </p:attrNameLst>
                                      </p:cBhvr>
                                      <p:to>
                                        <p:strVal val="visible"/>
                                      </p:to>
                                    </p:set>
                                    <p:animEffect transition="in" filter="randombar(horizontal)">
                                      <p:cBhvr>
                                        <p:cTn id="67" dur="500"/>
                                        <p:tgtEl>
                                          <p:spTgt spid="29"/>
                                        </p:tgtEl>
                                      </p:cBhvr>
                                    </p:animEffect>
                                  </p:childTnLst>
                                </p:cTn>
                              </p:par>
                              <p:par>
                                <p:cTn id="68" presetID="14" presetClass="entr" presetSubtype="10" fill="hold" grpId="0" nodeType="withEffect">
                                  <p:stCondLst>
                                    <p:cond delay="0"/>
                                  </p:stCondLst>
                                  <p:childTnLst>
                                    <p:set>
                                      <p:cBhvr>
                                        <p:cTn id="69" dur="1" fill="hold">
                                          <p:stCondLst>
                                            <p:cond delay="0"/>
                                          </p:stCondLst>
                                        </p:cTn>
                                        <p:tgtEl>
                                          <p:spTgt spid="30"/>
                                        </p:tgtEl>
                                        <p:attrNameLst>
                                          <p:attrName>style.visibility</p:attrName>
                                        </p:attrNameLst>
                                      </p:cBhvr>
                                      <p:to>
                                        <p:strVal val="visible"/>
                                      </p:to>
                                    </p:set>
                                    <p:animEffect transition="in" filter="randombar(horizontal)">
                                      <p:cBhvr>
                                        <p:cTn id="70" dur="500"/>
                                        <p:tgtEl>
                                          <p:spTgt spid="30"/>
                                        </p:tgtEl>
                                      </p:cBhvr>
                                    </p:animEffect>
                                  </p:childTnLst>
                                </p:cTn>
                              </p:par>
                              <p:par>
                                <p:cTn id="71" presetID="14" presetClass="entr" presetSubtype="10" fill="hold" grpId="0" nodeType="withEffect">
                                  <p:stCondLst>
                                    <p:cond delay="0"/>
                                  </p:stCondLst>
                                  <p:childTnLst>
                                    <p:set>
                                      <p:cBhvr>
                                        <p:cTn id="72" dur="1" fill="hold">
                                          <p:stCondLst>
                                            <p:cond delay="0"/>
                                          </p:stCondLst>
                                        </p:cTn>
                                        <p:tgtEl>
                                          <p:spTgt spid="31"/>
                                        </p:tgtEl>
                                        <p:attrNameLst>
                                          <p:attrName>style.visibility</p:attrName>
                                        </p:attrNameLst>
                                      </p:cBhvr>
                                      <p:to>
                                        <p:strVal val="visible"/>
                                      </p:to>
                                    </p:set>
                                    <p:animEffect transition="in" filter="randombar(horizontal)">
                                      <p:cBhvr>
                                        <p:cTn id="73" dur="500"/>
                                        <p:tgtEl>
                                          <p:spTgt spid="31"/>
                                        </p:tgtEl>
                                      </p:cBhvr>
                                    </p:animEffect>
                                  </p:childTnLst>
                                </p:cTn>
                              </p:par>
                              <p:par>
                                <p:cTn id="74" presetID="14" presetClass="entr" presetSubtype="10" fill="hold" grpId="0" nodeType="withEffect">
                                  <p:stCondLst>
                                    <p:cond delay="0"/>
                                  </p:stCondLst>
                                  <p:childTnLst>
                                    <p:set>
                                      <p:cBhvr>
                                        <p:cTn id="75" dur="1" fill="hold">
                                          <p:stCondLst>
                                            <p:cond delay="0"/>
                                          </p:stCondLst>
                                        </p:cTn>
                                        <p:tgtEl>
                                          <p:spTgt spid="32"/>
                                        </p:tgtEl>
                                        <p:attrNameLst>
                                          <p:attrName>style.visibility</p:attrName>
                                        </p:attrNameLst>
                                      </p:cBhvr>
                                      <p:to>
                                        <p:strVal val="visible"/>
                                      </p:to>
                                    </p:set>
                                    <p:animEffect transition="in" filter="randombar(horizontal)">
                                      <p:cBhvr>
                                        <p:cTn id="76" dur="500"/>
                                        <p:tgtEl>
                                          <p:spTgt spid="32"/>
                                        </p:tgtEl>
                                      </p:cBhvr>
                                    </p:animEffect>
                                  </p:childTnLst>
                                </p:cTn>
                              </p:par>
                              <p:par>
                                <p:cTn id="77" presetID="14" presetClass="entr" presetSubtype="10" fill="hold" grpId="0" nodeType="withEffect">
                                  <p:stCondLst>
                                    <p:cond delay="0"/>
                                  </p:stCondLst>
                                  <p:childTnLst>
                                    <p:set>
                                      <p:cBhvr>
                                        <p:cTn id="78" dur="1" fill="hold">
                                          <p:stCondLst>
                                            <p:cond delay="0"/>
                                          </p:stCondLst>
                                        </p:cTn>
                                        <p:tgtEl>
                                          <p:spTgt spid="33"/>
                                        </p:tgtEl>
                                        <p:attrNameLst>
                                          <p:attrName>style.visibility</p:attrName>
                                        </p:attrNameLst>
                                      </p:cBhvr>
                                      <p:to>
                                        <p:strVal val="visible"/>
                                      </p:to>
                                    </p:set>
                                    <p:animEffect transition="in" filter="randombar(horizontal)">
                                      <p:cBhvr>
                                        <p:cTn id="79" dur="500"/>
                                        <p:tgtEl>
                                          <p:spTgt spid="33"/>
                                        </p:tgtEl>
                                      </p:cBhvr>
                                    </p:animEffect>
                                  </p:childTnLst>
                                </p:cTn>
                              </p:par>
                              <p:par>
                                <p:cTn id="80" presetID="14" presetClass="entr" presetSubtype="10" fill="hold" grpId="0" nodeType="withEffect">
                                  <p:stCondLst>
                                    <p:cond delay="0"/>
                                  </p:stCondLst>
                                  <p:childTnLst>
                                    <p:set>
                                      <p:cBhvr>
                                        <p:cTn id="81" dur="1" fill="hold">
                                          <p:stCondLst>
                                            <p:cond delay="0"/>
                                          </p:stCondLst>
                                        </p:cTn>
                                        <p:tgtEl>
                                          <p:spTgt spid="34"/>
                                        </p:tgtEl>
                                        <p:attrNameLst>
                                          <p:attrName>style.visibility</p:attrName>
                                        </p:attrNameLst>
                                      </p:cBhvr>
                                      <p:to>
                                        <p:strVal val="visible"/>
                                      </p:to>
                                    </p:set>
                                    <p:animEffect transition="in" filter="randombar(horizontal)">
                                      <p:cBhvr>
                                        <p:cTn id="82" dur="500"/>
                                        <p:tgtEl>
                                          <p:spTgt spid="34"/>
                                        </p:tgtEl>
                                      </p:cBhvr>
                                    </p:animEffect>
                                  </p:childTnLst>
                                </p:cTn>
                              </p:par>
                              <p:par>
                                <p:cTn id="83" presetID="14" presetClass="entr" presetSubtype="10" fill="hold" grpId="0" nodeType="withEffect">
                                  <p:stCondLst>
                                    <p:cond delay="0"/>
                                  </p:stCondLst>
                                  <p:childTnLst>
                                    <p:set>
                                      <p:cBhvr>
                                        <p:cTn id="84" dur="1" fill="hold">
                                          <p:stCondLst>
                                            <p:cond delay="0"/>
                                          </p:stCondLst>
                                        </p:cTn>
                                        <p:tgtEl>
                                          <p:spTgt spid="35"/>
                                        </p:tgtEl>
                                        <p:attrNameLst>
                                          <p:attrName>style.visibility</p:attrName>
                                        </p:attrNameLst>
                                      </p:cBhvr>
                                      <p:to>
                                        <p:strVal val="visible"/>
                                      </p:to>
                                    </p:set>
                                    <p:animEffect transition="in" filter="randombar(horizontal)">
                                      <p:cBhvr>
                                        <p:cTn id="85" dur="500"/>
                                        <p:tgtEl>
                                          <p:spTgt spid="35"/>
                                        </p:tgtEl>
                                      </p:cBhvr>
                                    </p:animEffect>
                                  </p:childTnLst>
                                </p:cTn>
                              </p:par>
                              <p:par>
                                <p:cTn id="86" presetID="14" presetClass="entr" presetSubtype="10" fill="hold" grpId="0" nodeType="withEffect">
                                  <p:stCondLst>
                                    <p:cond delay="0"/>
                                  </p:stCondLst>
                                  <p:childTnLst>
                                    <p:set>
                                      <p:cBhvr>
                                        <p:cTn id="87" dur="1" fill="hold">
                                          <p:stCondLst>
                                            <p:cond delay="0"/>
                                          </p:stCondLst>
                                        </p:cTn>
                                        <p:tgtEl>
                                          <p:spTgt spid="36"/>
                                        </p:tgtEl>
                                        <p:attrNameLst>
                                          <p:attrName>style.visibility</p:attrName>
                                        </p:attrNameLst>
                                      </p:cBhvr>
                                      <p:to>
                                        <p:strVal val="visible"/>
                                      </p:to>
                                    </p:set>
                                    <p:animEffect transition="in" filter="randombar(horizontal)">
                                      <p:cBhvr>
                                        <p:cTn id="88" dur="500"/>
                                        <p:tgtEl>
                                          <p:spTgt spid="36"/>
                                        </p:tgtEl>
                                      </p:cBhvr>
                                    </p:animEffect>
                                  </p:childTnLst>
                                </p:cTn>
                              </p:par>
                              <p:par>
                                <p:cTn id="89" presetID="14" presetClass="entr" presetSubtype="10" fill="hold" grpId="0" nodeType="withEffect">
                                  <p:stCondLst>
                                    <p:cond delay="0"/>
                                  </p:stCondLst>
                                  <p:childTnLst>
                                    <p:set>
                                      <p:cBhvr>
                                        <p:cTn id="90" dur="1" fill="hold">
                                          <p:stCondLst>
                                            <p:cond delay="0"/>
                                          </p:stCondLst>
                                        </p:cTn>
                                        <p:tgtEl>
                                          <p:spTgt spid="37"/>
                                        </p:tgtEl>
                                        <p:attrNameLst>
                                          <p:attrName>style.visibility</p:attrName>
                                        </p:attrNameLst>
                                      </p:cBhvr>
                                      <p:to>
                                        <p:strVal val="visible"/>
                                      </p:to>
                                    </p:set>
                                    <p:animEffect transition="in" filter="randombar(horizontal)">
                                      <p:cBhvr>
                                        <p:cTn id="91" dur="500"/>
                                        <p:tgtEl>
                                          <p:spTgt spid="37"/>
                                        </p:tgtEl>
                                      </p:cBhvr>
                                    </p:animEffect>
                                  </p:childTnLst>
                                </p:cTn>
                              </p:par>
                              <p:par>
                                <p:cTn id="92" presetID="14" presetClass="entr" presetSubtype="10" fill="hold" grpId="0" nodeType="withEffect">
                                  <p:stCondLst>
                                    <p:cond delay="0"/>
                                  </p:stCondLst>
                                  <p:childTnLst>
                                    <p:set>
                                      <p:cBhvr>
                                        <p:cTn id="93" dur="1" fill="hold">
                                          <p:stCondLst>
                                            <p:cond delay="0"/>
                                          </p:stCondLst>
                                        </p:cTn>
                                        <p:tgtEl>
                                          <p:spTgt spid="38"/>
                                        </p:tgtEl>
                                        <p:attrNameLst>
                                          <p:attrName>style.visibility</p:attrName>
                                        </p:attrNameLst>
                                      </p:cBhvr>
                                      <p:to>
                                        <p:strVal val="visible"/>
                                      </p:to>
                                    </p:set>
                                    <p:animEffect transition="in" filter="randombar(horizontal)">
                                      <p:cBhvr>
                                        <p:cTn id="94" dur="500"/>
                                        <p:tgtEl>
                                          <p:spTgt spid="38"/>
                                        </p:tgtEl>
                                      </p:cBhvr>
                                    </p:animEffect>
                                  </p:childTnLst>
                                </p:cTn>
                              </p:par>
                              <p:par>
                                <p:cTn id="95" presetID="14" presetClass="entr" presetSubtype="10" fill="hold" grpId="0" nodeType="withEffect">
                                  <p:stCondLst>
                                    <p:cond delay="0"/>
                                  </p:stCondLst>
                                  <p:childTnLst>
                                    <p:set>
                                      <p:cBhvr>
                                        <p:cTn id="96" dur="1" fill="hold">
                                          <p:stCondLst>
                                            <p:cond delay="0"/>
                                          </p:stCondLst>
                                        </p:cTn>
                                        <p:tgtEl>
                                          <p:spTgt spid="22"/>
                                        </p:tgtEl>
                                        <p:attrNameLst>
                                          <p:attrName>style.visibility</p:attrName>
                                        </p:attrNameLst>
                                      </p:cBhvr>
                                      <p:to>
                                        <p:strVal val="visible"/>
                                      </p:to>
                                    </p:set>
                                    <p:animEffect transition="in" filter="randombar(horizontal)">
                                      <p:cBhvr>
                                        <p:cTn id="97" dur="500"/>
                                        <p:tgtEl>
                                          <p:spTgt spid="22"/>
                                        </p:tgtEl>
                                      </p:cBhvr>
                                    </p:animEffect>
                                  </p:childTnLst>
                                </p:cTn>
                              </p:par>
                            </p:childTnLst>
                          </p:cTn>
                        </p:par>
                      </p:childTnLst>
                    </p:cTn>
                  </p:par>
                  <p:par>
                    <p:cTn id="98" fill="hold">
                      <p:stCondLst>
                        <p:cond delay="indefinite"/>
                      </p:stCondLst>
                      <p:childTnLst>
                        <p:par>
                          <p:cTn id="99" fill="hold">
                            <p:stCondLst>
                              <p:cond delay="0"/>
                            </p:stCondLst>
                            <p:childTnLst>
                              <p:par>
                                <p:cTn id="100" presetID="14" presetClass="entr" presetSubtype="10" fill="hold" nodeType="clickEffect">
                                  <p:stCondLst>
                                    <p:cond delay="0"/>
                                  </p:stCondLst>
                                  <p:childTnLst>
                                    <p:set>
                                      <p:cBhvr>
                                        <p:cTn id="101" dur="1" fill="hold">
                                          <p:stCondLst>
                                            <p:cond delay="0"/>
                                          </p:stCondLst>
                                        </p:cTn>
                                        <p:tgtEl>
                                          <p:spTgt spid="13"/>
                                        </p:tgtEl>
                                        <p:attrNameLst>
                                          <p:attrName>style.visibility</p:attrName>
                                        </p:attrNameLst>
                                      </p:cBhvr>
                                      <p:to>
                                        <p:strVal val="visible"/>
                                      </p:to>
                                    </p:set>
                                    <p:animEffect transition="in" filter="randombar(horizontal)">
                                      <p:cBhvr>
                                        <p:cTn id="102" dur="500"/>
                                        <p:tgtEl>
                                          <p:spTgt spid="13"/>
                                        </p:tgtEl>
                                      </p:cBhvr>
                                    </p:animEffect>
                                  </p:childTnLst>
                                </p:cTn>
                              </p:par>
                              <p:par>
                                <p:cTn id="103" presetID="14" presetClass="entr" presetSubtype="10" fill="hold" grpId="0" nodeType="withEffect">
                                  <p:stCondLst>
                                    <p:cond delay="0"/>
                                  </p:stCondLst>
                                  <p:childTnLst>
                                    <p:set>
                                      <p:cBhvr>
                                        <p:cTn id="104" dur="1" fill="hold">
                                          <p:stCondLst>
                                            <p:cond delay="0"/>
                                          </p:stCondLst>
                                        </p:cTn>
                                        <p:tgtEl>
                                          <p:spTgt spid="42"/>
                                        </p:tgtEl>
                                        <p:attrNameLst>
                                          <p:attrName>style.visibility</p:attrName>
                                        </p:attrNameLst>
                                      </p:cBhvr>
                                      <p:to>
                                        <p:strVal val="visible"/>
                                      </p:to>
                                    </p:set>
                                    <p:animEffect transition="in" filter="randombar(horizontal)">
                                      <p:cBhvr>
                                        <p:cTn id="105" dur="500"/>
                                        <p:tgtEl>
                                          <p:spTgt spid="42"/>
                                        </p:tgtEl>
                                      </p:cBhvr>
                                    </p:animEffect>
                                  </p:childTnLst>
                                </p:cTn>
                              </p:par>
                            </p:childTnLst>
                          </p:cTn>
                        </p:par>
                      </p:childTnLst>
                    </p:cTn>
                  </p:par>
                  <p:par>
                    <p:cTn id="106" fill="hold">
                      <p:stCondLst>
                        <p:cond delay="indefinite"/>
                      </p:stCondLst>
                      <p:childTnLst>
                        <p:par>
                          <p:cTn id="107" fill="hold">
                            <p:stCondLst>
                              <p:cond delay="0"/>
                            </p:stCondLst>
                            <p:childTnLst>
                              <p:par>
                                <p:cTn id="108" presetID="14" presetClass="entr" presetSubtype="10" fill="hold" grpId="0" nodeType="clickEffect">
                                  <p:stCondLst>
                                    <p:cond delay="0"/>
                                  </p:stCondLst>
                                  <p:childTnLst>
                                    <p:set>
                                      <p:cBhvr>
                                        <p:cTn id="109" dur="1" fill="hold">
                                          <p:stCondLst>
                                            <p:cond delay="0"/>
                                          </p:stCondLst>
                                        </p:cTn>
                                        <p:tgtEl>
                                          <p:spTgt spid="40"/>
                                        </p:tgtEl>
                                        <p:attrNameLst>
                                          <p:attrName>style.visibility</p:attrName>
                                        </p:attrNameLst>
                                      </p:cBhvr>
                                      <p:to>
                                        <p:strVal val="visible"/>
                                      </p:to>
                                    </p:set>
                                    <p:animEffect transition="in" filter="randombar(horizontal)">
                                      <p:cBhvr>
                                        <p:cTn id="110" dur="500"/>
                                        <p:tgtEl>
                                          <p:spTgt spid="40"/>
                                        </p:tgtEl>
                                      </p:cBhvr>
                                    </p:animEffect>
                                  </p:childTnLst>
                                </p:cTn>
                              </p:par>
                              <p:par>
                                <p:cTn id="111" presetID="14" presetClass="entr" presetSubtype="10" fill="hold" grpId="0" nodeType="withEffect">
                                  <p:stCondLst>
                                    <p:cond delay="0"/>
                                  </p:stCondLst>
                                  <p:childTnLst>
                                    <p:set>
                                      <p:cBhvr>
                                        <p:cTn id="112" dur="1" fill="hold">
                                          <p:stCondLst>
                                            <p:cond delay="0"/>
                                          </p:stCondLst>
                                        </p:cTn>
                                        <p:tgtEl>
                                          <p:spTgt spid="41"/>
                                        </p:tgtEl>
                                        <p:attrNameLst>
                                          <p:attrName>style.visibility</p:attrName>
                                        </p:attrNameLst>
                                      </p:cBhvr>
                                      <p:to>
                                        <p:strVal val="visible"/>
                                      </p:to>
                                    </p:set>
                                    <p:animEffect transition="in" filter="randombar(horizontal)">
                                      <p:cBhvr>
                                        <p:cTn id="113" dur="500"/>
                                        <p:tgtEl>
                                          <p:spTgt spid="41"/>
                                        </p:tgtEl>
                                      </p:cBhvr>
                                    </p:animEffect>
                                  </p:childTnLst>
                                </p:cTn>
                              </p:par>
                              <p:par>
                                <p:cTn id="114" presetID="14" presetClass="entr" presetSubtype="10" fill="hold" grpId="0" nodeType="withEffect">
                                  <p:stCondLst>
                                    <p:cond delay="0"/>
                                  </p:stCondLst>
                                  <p:childTnLst>
                                    <p:set>
                                      <p:cBhvr>
                                        <p:cTn id="115" dur="1" fill="hold">
                                          <p:stCondLst>
                                            <p:cond delay="0"/>
                                          </p:stCondLst>
                                        </p:cTn>
                                        <p:tgtEl>
                                          <p:spTgt spid="43"/>
                                        </p:tgtEl>
                                        <p:attrNameLst>
                                          <p:attrName>style.visibility</p:attrName>
                                        </p:attrNameLst>
                                      </p:cBhvr>
                                      <p:to>
                                        <p:strVal val="visible"/>
                                      </p:to>
                                    </p:set>
                                    <p:animEffect transition="in" filter="randombar(horizontal)">
                                      <p:cBhvr>
                                        <p:cTn id="116" dur="500"/>
                                        <p:tgtEl>
                                          <p:spTgt spid="43"/>
                                        </p:tgtEl>
                                      </p:cBhvr>
                                    </p:animEffect>
                                  </p:childTnLst>
                                </p:cTn>
                              </p:par>
                              <p:par>
                                <p:cTn id="117" presetID="14" presetClass="entr" presetSubtype="10" fill="hold" grpId="0" nodeType="withEffect">
                                  <p:stCondLst>
                                    <p:cond delay="0"/>
                                  </p:stCondLst>
                                  <p:childTnLst>
                                    <p:set>
                                      <p:cBhvr>
                                        <p:cTn id="118" dur="1" fill="hold">
                                          <p:stCondLst>
                                            <p:cond delay="0"/>
                                          </p:stCondLst>
                                        </p:cTn>
                                        <p:tgtEl>
                                          <p:spTgt spid="44"/>
                                        </p:tgtEl>
                                        <p:attrNameLst>
                                          <p:attrName>style.visibility</p:attrName>
                                        </p:attrNameLst>
                                      </p:cBhvr>
                                      <p:to>
                                        <p:strVal val="visible"/>
                                      </p:to>
                                    </p:set>
                                    <p:animEffect transition="in" filter="randombar(horizontal)">
                                      <p:cBhvr>
                                        <p:cTn id="119" dur="500"/>
                                        <p:tgtEl>
                                          <p:spTgt spid="44"/>
                                        </p:tgtEl>
                                      </p:cBhvr>
                                    </p:animEffect>
                                  </p:childTnLst>
                                </p:cTn>
                              </p:par>
                            </p:childTnLst>
                          </p:cTn>
                        </p:par>
                      </p:childTnLst>
                    </p:cTn>
                  </p:par>
                  <p:par>
                    <p:cTn id="120" fill="hold">
                      <p:stCondLst>
                        <p:cond delay="indefinite"/>
                      </p:stCondLst>
                      <p:childTnLst>
                        <p:par>
                          <p:cTn id="121" fill="hold">
                            <p:stCondLst>
                              <p:cond delay="0"/>
                            </p:stCondLst>
                            <p:childTnLst>
                              <p:par>
                                <p:cTn id="122" presetID="14" presetClass="entr" presetSubtype="10" fill="hold" grpId="0" nodeType="clickEffect">
                                  <p:stCondLst>
                                    <p:cond delay="0"/>
                                  </p:stCondLst>
                                  <p:childTnLst>
                                    <p:set>
                                      <p:cBhvr>
                                        <p:cTn id="123" dur="1" fill="hold">
                                          <p:stCondLst>
                                            <p:cond delay="0"/>
                                          </p:stCondLst>
                                        </p:cTn>
                                        <p:tgtEl>
                                          <p:spTgt spid="45"/>
                                        </p:tgtEl>
                                        <p:attrNameLst>
                                          <p:attrName>style.visibility</p:attrName>
                                        </p:attrNameLst>
                                      </p:cBhvr>
                                      <p:to>
                                        <p:strVal val="visible"/>
                                      </p:to>
                                    </p:set>
                                    <p:animEffect transition="in" filter="randombar(horizontal)">
                                      <p:cBhvr>
                                        <p:cTn id="124" dur="500"/>
                                        <p:tgtEl>
                                          <p:spTgt spid="45"/>
                                        </p:tgtEl>
                                      </p:cBhvr>
                                    </p:animEffect>
                                  </p:childTnLst>
                                </p:cTn>
                              </p:par>
                              <p:par>
                                <p:cTn id="125" presetID="14" presetClass="entr" presetSubtype="10" fill="hold" grpId="0" nodeType="withEffect">
                                  <p:stCondLst>
                                    <p:cond delay="0"/>
                                  </p:stCondLst>
                                  <p:childTnLst>
                                    <p:set>
                                      <p:cBhvr>
                                        <p:cTn id="126" dur="1" fill="hold">
                                          <p:stCondLst>
                                            <p:cond delay="0"/>
                                          </p:stCondLst>
                                        </p:cTn>
                                        <p:tgtEl>
                                          <p:spTgt spid="47"/>
                                        </p:tgtEl>
                                        <p:attrNameLst>
                                          <p:attrName>style.visibility</p:attrName>
                                        </p:attrNameLst>
                                      </p:cBhvr>
                                      <p:to>
                                        <p:strVal val="visible"/>
                                      </p:to>
                                    </p:set>
                                    <p:animEffect transition="in" filter="randombar(horizontal)">
                                      <p:cBhvr>
                                        <p:cTn id="127" dur="500"/>
                                        <p:tgtEl>
                                          <p:spTgt spid="47"/>
                                        </p:tgtEl>
                                      </p:cBhvr>
                                    </p:animEffect>
                                  </p:childTnLst>
                                </p:cTn>
                              </p:par>
                              <p:par>
                                <p:cTn id="128" presetID="14" presetClass="entr" presetSubtype="10" fill="hold" grpId="0" nodeType="withEffect">
                                  <p:stCondLst>
                                    <p:cond delay="0"/>
                                  </p:stCondLst>
                                  <p:childTnLst>
                                    <p:set>
                                      <p:cBhvr>
                                        <p:cTn id="129" dur="1" fill="hold">
                                          <p:stCondLst>
                                            <p:cond delay="0"/>
                                          </p:stCondLst>
                                        </p:cTn>
                                        <p:tgtEl>
                                          <p:spTgt spid="46"/>
                                        </p:tgtEl>
                                        <p:attrNameLst>
                                          <p:attrName>style.visibility</p:attrName>
                                        </p:attrNameLst>
                                      </p:cBhvr>
                                      <p:to>
                                        <p:strVal val="visible"/>
                                      </p:to>
                                    </p:set>
                                    <p:animEffect transition="in" filter="randombar(horizontal)">
                                      <p:cBhvr>
                                        <p:cTn id="130" dur="500"/>
                                        <p:tgtEl>
                                          <p:spTgt spid="46"/>
                                        </p:tgtEl>
                                      </p:cBhvr>
                                    </p:animEffect>
                                  </p:childTnLst>
                                </p:cTn>
                              </p:par>
                              <p:par>
                                <p:cTn id="131" presetID="14" presetClass="entr" presetSubtype="10" fill="hold" grpId="0" nodeType="withEffect">
                                  <p:stCondLst>
                                    <p:cond delay="0"/>
                                  </p:stCondLst>
                                  <p:childTnLst>
                                    <p:set>
                                      <p:cBhvr>
                                        <p:cTn id="132" dur="1" fill="hold">
                                          <p:stCondLst>
                                            <p:cond delay="0"/>
                                          </p:stCondLst>
                                        </p:cTn>
                                        <p:tgtEl>
                                          <p:spTgt spid="48"/>
                                        </p:tgtEl>
                                        <p:attrNameLst>
                                          <p:attrName>style.visibility</p:attrName>
                                        </p:attrNameLst>
                                      </p:cBhvr>
                                      <p:to>
                                        <p:strVal val="visible"/>
                                      </p:to>
                                    </p:set>
                                    <p:animEffect transition="in" filter="randombar(horizontal)">
                                      <p:cBhvr>
                                        <p:cTn id="133" dur="500"/>
                                        <p:tgtEl>
                                          <p:spTgt spid="48"/>
                                        </p:tgtEl>
                                      </p:cBhvr>
                                    </p:animEffect>
                                  </p:childTnLst>
                                </p:cTn>
                              </p:par>
                            </p:childTnLst>
                          </p:cTn>
                        </p:par>
                      </p:childTnLst>
                    </p:cTn>
                  </p:par>
                  <p:par>
                    <p:cTn id="134" fill="hold">
                      <p:stCondLst>
                        <p:cond delay="indefinite"/>
                      </p:stCondLst>
                      <p:childTnLst>
                        <p:par>
                          <p:cTn id="135" fill="hold">
                            <p:stCondLst>
                              <p:cond delay="0"/>
                            </p:stCondLst>
                            <p:childTnLst>
                              <p:par>
                                <p:cTn id="136" presetID="1" presetClass="exit" presetSubtype="0" fill="hold" grpId="1" nodeType="clickEffect">
                                  <p:stCondLst>
                                    <p:cond delay="0"/>
                                  </p:stCondLst>
                                  <p:childTnLst>
                                    <p:set>
                                      <p:cBhvr>
                                        <p:cTn id="137" dur="1" fill="hold">
                                          <p:stCondLst>
                                            <p:cond delay="0"/>
                                          </p:stCondLst>
                                        </p:cTn>
                                        <p:tgtEl>
                                          <p:spTgt spid="42"/>
                                        </p:tgtEl>
                                        <p:attrNameLst>
                                          <p:attrName>style.visibility</p:attrName>
                                        </p:attrNameLst>
                                      </p:cBhvr>
                                      <p:to>
                                        <p:strVal val="hidden"/>
                                      </p:to>
                                    </p:set>
                                  </p:childTnLst>
                                </p:cTn>
                              </p:par>
                              <p:par>
                                <p:cTn id="138" presetID="14" presetClass="entr" presetSubtype="10" fill="hold" grpId="0" nodeType="withEffect">
                                  <p:stCondLst>
                                    <p:cond delay="0"/>
                                  </p:stCondLst>
                                  <p:childTnLst>
                                    <p:set>
                                      <p:cBhvr>
                                        <p:cTn id="139" dur="1" fill="hold">
                                          <p:stCondLst>
                                            <p:cond delay="0"/>
                                          </p:stCondLst>
                                        </p:cTn>
                                        <p:tgtEl>
                                          <p:spTgt spid="60"/>
                                        </p:tgtEl>
                                        <p:attrNameLst>
                                          <p:attrName>style.visibility</p:attrName>
                                        </p:attrNameLst>
                                      </p:cBhvr>
                                      <p:to>
                                        <p:strVal val="visible"/>
                                      </p:to>
                                    </p:set>
                                    <p:animEffect transition="in" filter="randombar(horizontal)">
                                      <p:cBhvr>
                                        <p:cTn id="140" dur="500"/>
                                        <p:tgtEl>
                                          <p:spTgt spid="60"/>
                                        </p:tgtEl>
                                      </p:cBhvr>
                                    </p:animEffect>
                                  </p:childTnLst>
                                </p:cTn>
                              </p:par>
                            </p:childTnLst>
                          </p:cTn>
                        </p:par>
                        <p:par>
                          <p:cTn id="141" fill="hold">
                            <p:stCondLst>
                              <p:cond delay="500"/>
                            </p:stCondLst>
                            <p:childTnLst>
                              <p:par>
                                <p:cTn id="142" presetID="14" presetClass="entr" presetSubtype="10" fill="hold" nodeType="afterEffect">
                                  <p:stCondLst>
                                    <p:cond delay="0"/>
                                  </p:stCondLst>
                                  <p:childTnLst>
                                    <p:set>
                                      <p:cBhvr>
                                        <p:cTn id="143" dur="1" fill="hold">
                                          <p:stCondLst>
                                            <p:cond delay="0"/>
                                          </p:stCondLst>
                                        </p:cTn>
                                        <p:tgtEl>
                                          <p:spTgt spid="51"/>
                                        </p:tgtEl>
                                        <p:attrNameLst>
                                          <p:attrName>style.visibility</p:attrName>
                                        </p:attrNameLst>
                                      </p:cBhvr>
                                      <p:to>
                                        <p:strVal val="visible"/>
                                      </p:to>
                                    </p:set>
                                    <p:animEffect transition="in" filter="randombar(horizontal)">
                                      <p:cBhvr>
                                        <p:cTn id="144" dur="500"/>
                                        <p:tgtEl>
                                          <p:spTgt spid="51"/>
                                        </p:tgtEl>
                                      </p:cBhvr>
                                    </p:animEffect>
                                  </p:childTnLst>
                                </p:cTn>
                              </p:par>
                              <p:par>
                                <p:cTn id="145" presetID="14" presetClass="entr" presetSubtype="10" fill="hold" grpId="0" nodeType="withEffect">
                                  <p:stCondLst>
                                    <p:cond delay="0"/>
                                  </p:stCondLst>
                                  <p:childTnLst>
                                    <p:set>
                                      <p:cBhvr>
                                        <p:cTn id="146" dur="1" fill="hold">
                                          <p:stCondLst>
                                            <p:cond delay="0"/>
                                          </p:stCondLst>
                                        </p:cTn>
                                        <p:tgtEl>
                                          <p:spTgt spid="52"/>
                                        </p:tgtEl>
                                        <p:attrNameLst>
                                          <p:attrName>style.visibility</p:attrName>
                                        </p:attrNameLst>
                                      </p:cBhvr>
                                      <p:to>
                                        <p:strVal val="visible"/>
                                      </p:to>
                                    </p:set>
                                    <p:animEffect transition="in" filter="randombar(horizontal)">
                                      <p:cBhvr>
                                        <p:cTn id="147" dur="500"/>
                                        <p:tgtEl>
                                          <p:spTgt spid="5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9" grpId="0" animBg="1"/>
      <p:bldP spid="10" grpId="0" animBg="1"/>
      <p:bldP spid="11" grpId="0"/>
      <p:bldP spid="14" grpId="0" animBg="1"/>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p:bldP spid="40" grpId="0" animBg="1"/>
      <p:bldP spid="41" grpId="0" animBg="1"/>
      <p:bldP spid="42" grpId="0"/>
      <p:bldP spid="42" grpId="1"/>
      <p:bldP spid="43" grpId="0" animBg="1"/>
      <p:bldP spid="44" grpId="0" animBg="1"/>
      <p:bldP spid="45" grpId="0" animBg="1"/>
      <p:bldP spid="46" grpId="0" animBg="1"/>
      <p:bldP spid="47" grpId="0" animBg="1"/>
      <p:bldP spid="48" grpId="0" animBg="1"/>
      <p:bldP spid="52" grpId="0" animBg="1"/>
      <p:bldP spid="60"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0CF8498-FB81-4215-9902-00DB2C37E73C}"/>
              </a:ext>
            </a:extLst>
          </p:cNvPr>
          <p:cNvSpPr>
            <a:spLocks noGrp="1"/>
          </p:cNvSpPr>
          <p:nvPr>
            <p:ph type="title"/>
          </p:nvPr>
        </p:nvSpPr>
        <p:spPr/>
        <p:txBody>
          <a:bodyPr/>
          <a:lstStyle/>
          <a:p>
            <a:r>
              <a:rPr lang="en-US" dirty="0"/>
              <a:t>Unfortunately… this is oversimplified</a:t>
            </a:r>
          </a:p>
        </p:txBody>
      </p:sp>
      <p:sp>
        <p:nvSpPr>
          <p:cNvPr id="5" name="Content Placeholder 4">
            <a:extLst>
              <a:ext uri="{FF2B5EF4-FFF2-40B4-BE49-F238E27FC236}">
                <a16:creationId xmlns:a16="http://schemas.microsoft.com/office/drawing/2014/main" id="{D8C5233A-680B-492D-BB11-B1334A3CCEC1}"/>
              </a:ext>
            </a:extLst>
          </p:cNvPr>
          <p:cNvSpPr>
            <a:spLocks noGrp="1"/>
          </p:cNvSpPr>
          <p:nvPr>
            <p:ph idx="1"/>
          </p:nvPr>
        </p:nvSpPr>
        <p:spPr>
          <a:xfrm>
            <a:off x="1024128" y="2582332"/>
            <a:ext cx="10786872" cy="3727027"/>
          </a:xfrm>
        </p:spPr>
        <p:txBody>
          <a:bodyPr/>
          <a:lstStyle/>
          <a:p>
            <a:r>
              <a:rPr lang="en-US" dirty="0"/>
              <a:t>This animation showed the “important aspects” but left out a lot of details.</a:t>
            </a:r>
          </a:p>
          <a:p>
            <a:endParaRPr lang="en-US" dirty="0"/>
          </a:p>
          <a:p>
            <a:r>
              <a:rPr lang="en-US" dirty="0"/>
              <a:t>Let’s look at it a second time and show some of the missing parts.</a:t>
            </a:r>
          </a:p>
        </p:txBody>
      </p:sp>
      <p:sp>
        <p:nvSpPr>
          <p:cNvPr id="3" name="Footer Placeholder 2">
            <a:extLst>
              <a:ext uri="{FF2B5EF4-FFF2-40B4-BE49-F238E27FC236}">
                <a16:creationId xmlns:a16="http://schemas.microsoft.com/office/drawing/2014/main" id="{840BBFE9-85DA-4B20-AF17-6181C6C9027D}"/>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5D541917-9D8A-435F-A77A-0FB432877B03}"/>
              </a:ext>
            </a:extLst>
          </p:cNvPr>
          <p:cNvSpPr>
            <a:spLocks noGrp="1"/>
          </p:cNvSpPr>
          <p:nvPr>
            <p:ph type="sldNum" sz="quarter" idx="12"/>
          </p:nvPr>
        </p:nvSpPr>
        <p:spPr/>
        <p:txBody>
          <a:bodyPr/>
          <a:lstStyle/>
          <a:p>
            <a:fld id="{3C974458-8A97-4835-BF79-1FB6D7856C21}" type="slidenum">
              <a:rPr lang="en-US" smtClean="0"/>
              <a:t>8</a:t>
            </a:fld>
            <a:endParaRPr lang="en-US"/>
          </a:p>
        </p:txBody>
      </p:sp>
    </p:spTree>
    <p:extLst>
      <p:ext uri="{BB962C8B-B14F-4D97-AF65-F5344CB8AC3E}">
        <p14:creationId xmlns:p14="http://schemas.microsoft.com/office/powerpoint/2010/main" val="1117419258"/>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 name="Oval 54">
            <a:extLst>
              <a:ext uri="{FF2B5EF4-FFF2-40B4-BE49-F238E27FC236}">
                <a16:creationId xmlns:a16="http://schemas.microsoft.com/office/drawing/2014/main" id="{36E0BEA0-C570-4EE5-AB75-C962E498E566}"/>
              </a:ext>
            </a:extLst>
          </p:cNvPr>
          <p:cNvSpPr/>
          <p:nvPr/>
        </p:nvSpPr>
        <p:spPr>
          <a:xfrm>
            <a:off x="2711734" y="2419261"/>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Oval 48">
            <a:extLst>
              <a:ext uri="{FF2B5EF4-FFF2-40B4-BE49-F238E27FC236}">
                <a16:creationId xmlns:a16="http://schemas.microsoft.com/office/drawing/2014/main" id="{2EA974B3-6E5C-4191-88D6-F2783F78234B}"/>
              </a:ext>
            </a:extLst>
          </p:cNvPr>
          <p:cNvSpPr/>
          <p:nvPr/>
        </p:nvSpPr>
        <p:spPr>
          <a:xfrm>
            <a:off x="3277095" y="1167591"/>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Oval 49">
            <a:extLst>
              <a:ext uri="{FF2B5EF4-FFF2-40B4-BE49-F238E27FC236}">
                <a16:creationId xmlns:a16="http://schemas.microsoft.com/office/drawing/2014/main" id="{68345133-4A12-4654-8713-9588DC20466A}"/>
              </a:ext>
            </a:extLst>
          </p:cNvPr>
          <p:cNvSpPr/>
          <p:nvPr/>
        </p:nvSpPr>
        <p:spPr>
          <a:xfrm>
            <a:off x="3025391" y="1713294"/>
            <a:ext cx="5583331" cy="2398174"/>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Oval 50">
            <a:extLst>
              <a:ext uri="{FF2B5EF4-FFF2-40B4-BE49-F238E27FC236}">
                <a16:creationId xmlns:a16="http://schemas.microsoft.com/office/drawing/2014/main" id="{EF9F9491-5C60-443A-8023-A95AF66B2270}"/>
              </a:ext>
            </a:extLst>
          </p:cNvPr>
          <p:cNvSpPr/>
          <p:nvPr/>
        </p:nvSpPr>
        <p:spPr>
          <a:xfrm>
            <a:off x="2790786" y="3275633"/>
            <a:ext cx="9105736" cy="3195071"/>
          </a:xfrm>
          <a:prstGeom prst="ellipse">
            <a:avLst/>
          </a:prstGeom>
          <a:solidFill>
            <a:schemeClr val="bg1">
              <a:lumMod val="9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2" name="Oval 51">
            <a:extLst>
              <a:ext uri="{FF2B5EF4-FFF2-40B4-BE49-F238E27FC236}">
                <a16:creationId xmlns:a16="http://schemas.microsoft.com/office/drawing/2014/main" id="{C8D6FF91-B225-46E6-AB84-616B7D47FB25}"/>
              </a:ext>
            </a:extLst>
          </p:cNvPr>
          <p:cNvSpPr/>
          <p:nvPr/>
        </p:nvSpPr>
        <p:spPr>
          <a:xfrm>
            <a:off x="3479048" y="1615947"/>
            <a:ext cx="8331952" cy="3812579"/>
          </a:xfrm>
          <a:prstGeom prst="ellipse">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Oval 52">
            <a:extLst>
              <a:ext uri="{FF2B5EF4-FFF2-40B4-BE49-F238E27FC236}">
                <a16:creationId xmlns:a16="http://schemas.microsoft.com/office/drawing/2014/main" id="{FAEC725F-D5B4-4847-8905-3C620D306722}"/>
              </a:ext>
            </a:extLst>
          </p:cNvPr>
          <p:cNvSpPr/>
          <p:nvPr/>
        </p:nvSpPr>
        <p:spPr>
          <a:xfrm>
            <a:off x="6533635" y="2592719"/>
            <a:ext cx="5583331" cy="2398174"/>
          </a:xfrm>
          <a:prstGeom prst="ellipse">
            <a:avLst/>
          </a:prstGeom>
          <a:solidFill>
            <a:schemeClr val="bg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9" name="Picture 28">
            <a:extLst>
              <a:ext uri="{FF2B5EF4-FFF2-40B4-BE49-F238E27FC236}">
                <a16:creationId xmlns:a16="http://schemas.microsoft.com/office/drawing/2014/main" id="{8BD5923B-ECC2-477E-B17B-FCD210880517}"/>
              </a:ext>
            </a:extLst>
          </p:cNvPr>
          <p:cNvPicPr>
            <a:picLocks noChangeAspect="1"/>
          </p:cNvPicPr>
          <p:nvPr/>
        </p:nvPicPr>
        <p:blipFill>
          <a:blip r:embed="rId2"/>
          <a:stretch>
            <a:fillRect/>
          </a:stretch>
        </p:blipFill>
        <p:spPr>
          <a:xfrm>
            <a:off x="224040" y="1795862"/>
            <a:ext cx="1527818" cy="1069472"/>
          </a:xfrm>
          <a:prstGeom prst="rect">
            <a:avLst/>
          </a:prstGeom>
        </p:spPr>
      </p:pic>
      <p:sp>
        <p:nvSpPr>
          <p:cNvPr id="20" name="Cube 19"/>
          <p:cNvSpPr/>
          <p:nvPr/>
        </p:nvSpPr>
        <p:spPr>
          <a:xfrm>
            <a:off x="3773010" y="2084832"/>
            <a:ext cx="2308194" cy="3313159"/>
          </a:xfrm>
          <a:prstGeom prst="cube">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991549" y="342342"/>
            <a:ext cx="11167872" cy="1499616"/>
          </a:xfrm>
          <a:noFill/>
        </p:spPr>
        <p:txBody>
          <a:bodyPr/>
          <a:lstStyle/>
          <a:p>
            <a:r>
              <a:rPr lang="en-US" b="1" dirty="0">
                <a:solidFill>
                  <a:srgbClr val="C00000"/>
                </a:solidFill>
              </a:rPr>
              <a:t>Suppose a cow stumbles. Is it hurt?</a:t>
            </a:r>
          </a:p>
        </p:txBody>
      </p:sp>
      <p:sp>
        <p:nvSpPr>
          <p:cNvPr id="5" name="Slide Number Placeholder 4"/>
          <p:cNvSpPr>
            <a:spLocks noGrp="1"/>
          </p:cNvSpPr>
          <p:nvPr>
            <p:ph type="sldNum" sz="quarter" idx="12"/>
          </p:nvPr>
        </p:nvSpPr>
        <p:spPr/>
        <p:txBody>
          <a:bodyPr/>
          <a:lstStyle/>
          <a:p>
            <a:fld id="{3C974458-8A97-4835-BF79-1FB6D7856C21}" type="slidenum">
              <a:rPr lang="en-US" smtClean="0"/>
              <a:t>9</a:t>
            </a:fld>
            <a:endParaRPr lang="en-US"/>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814002" y="1685547"/>
            <a:ext cx="644117" cy="362852"/>
          </a:xfrm>
          <a:prstGeom prst="rect">
            <a:avLst/>
          </a:prstGeo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725613" y="2286286"/>
            <a:ext cx="644117" cy="362852"/>
          </a:xfrm>
          <a:prstGeom prst="rect">
            <a:avLst/>
          </a:prstGeom>
        </p:spPr>
      </p:pic>
      <p:pic>
        <p:nvPicPr>
          <p:cNvPr id="8" name="Picture 7"/>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70023" y="2976018"/>
            <a:ext cx="644117" cy="362852"/>
          </a:xfrm>
          <a:prstGeom prst="rect">
            <a:avLst/>
          </a:prstGeom>
        </p:spPr>
      </p:pic>
      <p:pic>
        <p:nvPicPr>
          <p:cNvPr id="9" name="Picture 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58238" y="2996045"/>
            <a:ext cx="644117" cy="362852"/>
          </a:xfrm>
          <a:prstGeom prst="rect">
            <a:avLst/>
          </a:prstGeom>
        </p:spPr>
      </p:pic>
      <p:cxnSp>
        <p:nvCxnSpPr>
          <p:cNvPr id="11" name="Straight Arrow Connector 10"/>
          <p:cNvCxnSpPr>
            <a:cxnSpLocks/>
            <a:stCxn id="6" idx="2"/>
          </p:cNvCxnSpPr>
          <p:nvPr/>
        </p:nvCxnSpPr>
        <p:spPr>
          <a:xfrm>
            <a:off x="2136061" y="2048399"/>
            <a:ext cx="1512661" cy="1014420"/>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p:cNvCxnSpPr>
            <a:cxnSpLocks/>
            <a:stCxn id="7" idx="2"/>
          </p:cNvCxnSpPr>
          <p:nvPr/>
        </p:nvCxnSpPr>
        <p:spPr>
          <a:xfrm>
            <a:off x="2047672" y="2649138"/>
            <a:ext cx="1601050" cy="903229"/>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p:nvPr/>
        </p:nvCxnSpPr>
        <p:spPr>
          <a:xfrm>
            <a:off x="1198485" y="3157444"/>
            <a:ext cx="2574524" cy="1121593"/>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a:stCxn id="9" idx="2"/>
          </p:cNvCxnSpPr>
          <p:nvPr/>
        </p:nvCxnSpPr>
        <p:spPr>
          <a:xfrm>
            <a:off x="480297" y="3358897"/>
            <a:ext cx="3292712" cy="1874512"/>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pic>
        <p:nvPicPr>
          <p:cNvPr id="19" name="Picture 18"/>
          <p:cNvPicPr>
            <a:picLocks noChangeAspect="1"/>
          </p:cNvPicPr>
          <p:nvPr/>
        </p:nvPicPr>
        <p:blipFill>
          <a:blip r:embed="rId4"/>
          <a:stretch>
            <a:fillRect/>
          </a:stretch>
        </p:blipFill>
        <p:spPr>
          <a:xfrm>
            <a:off x="4077184" y="3044067"/>
            <a:ext cx="1298500" cy="1298500"/>
          </a:xfrm>
          <a:prstGeom prst="rect">
            <a:avLst/>
          </a:prstGeom>
        </p:spPr>
      </p:pic>
      <p:sp>
        <p:nvSpPr>
          <p:cNvPr id="72" name="TextBox 71"/>
          <p:cNvSpPr txBox="1"/>
          <p:nvPr/>
        </p:nvSpPr>
        <p:spPr>
          <a:xfrm>
            <a:off x="158238" y="4016559"/>
            <a:ext cx="1642225" cy="369332"/>
          </a:xfrm>
          <a:prstGeom prst="rect">
            <a:avLst/>
          </a:prstGeom>
          <a:noFill/>
        </p:spPr>
        <p:txBody>
          <a:bodyPr wrap="square" rtlCol="0">
            <a:spAutoFit/>
          </a:bodyPr>
          <a:lstStyle/>
          <a:p>
            <a:pPr algn="ctr"/>
            <a:r>
              <a:rPr lang="en-US" dirty="0"/>
              <a:t>IoT Devices</a:t>
            </a:r>
          </a:p>
        </p:txBody>
      </p:sp>
      <p:sp>
        <p:nvSpPr>
          <p:cNvPr id="3" name="Rectangle 2"/>
          <p:cNvSpPr/>
          <p:nvPr/>
        </p:nvSpPr>
        <p:spPr>
          <a:xfrm>
            <a:off x="1472857" y="3154204"/>
            <a:ext cx="1958933" cy="646331"/>
          </a:xfrm>
          <a:prstGeom prst="rect">
            <a:avLst/>
          </a:prstGeom>
          <a:solidFill>
            <a:srgbClr val="FFC000"/>
          </a:solidFill>
          <a:ln w="12700">
            <a:solidFill>
              <a:srgbClr val="002060"/>
            </a:solidFill>
          </a:ln>
        </p:spPr>
        <p:txBody>
          <a:bodyPr wrap="none">
            <a:spAutoFit/>
          </a:bodyPr>
          <a:lstStyle/>
          <a:p>
            <a:pPr algn="ctr"/>
            <a:r>
              <a:rPr lang="en-US" b="1" dirty="0"/>
              <a:t>Google GRPC </a:t>
            </a:r>
            <a:br>
              <a:rPr lang="en-US" b="1" dirty="0"/>
            </a:br>
            <a:r>
              <a:rPr lang="en-US" b="1" dirty="0"/>
              <a:t>Slow but universal</a:t>
            </a:r>
          </a:p>
        </p:txBody>
      </p:sp>
      <p:sp>
        <p:nvSpPr>
          <p:cNvPr id="12" name="Flowchart: Magnetic Disk 11"/>
          <p:cNvSpPr/>
          <p:nvPr/>
        </p:nvSpPr>
        <p:spPr>
          <a:xfrm>
            <a:off x="6957752" y="1866973"/>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Blob Store</a:t>
            </a:r>
          </a:p>
        </p:txBody>
      </p:sp>
      <p:sp>
        <p:nvSpPr>
          <p:cNvPr id="33" name="Flowchart: Magnetic Disk 32"/>
          <p:cNvSpPr/>
          <p:nvPr/>
        </p:nvSpPr>
        <p:spPr>
          <a:xfrm>
            <a:off x="8259703" y="1863390"/>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NoSQL Database</a:t>
            </a:r>
          </a:p>
        </p:txBody>
      </p:sp>
      <p:sp>
        <p:nvSpPr>
          <p:cNvPr id="34" name="Flowchart: Magnetic Disk 33"/>
          <p:cNvSpPr/>
          <p:nvPr/>
        </p:nvSpPr>
        <p:spPr>
          <a:xfrm>
            <a:off x="9561654" y="1868949"/>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1600" dirty="0"/>
              <a:t>Image processing engine</a:t>
            </a:r>
          </a:p>
        </p:txBody>
      </p:sp>
      <p:sp>
        <p:nvSpPr>
          <p:cNvPr id="14" name="TextBox 13"/>
          <p:cNvSpPr txBox="1"/>
          <p:nvPr/>
        </p:nvSpPr>
        <p:spPr>
          <a:xfrm>
            <a:off x="11039302" y="2238176"/>
            <a:ext cx="466794" cy="369332"/>
          </a:xfrm>
          <a:prstGeom prst="rect">
            <a:avLst/>
          </a:prstGeom>
          <a:noFill/>
        </p:spPr>
        <p:txBody>
          <a:bodyPr wrap="none" rtlCol="0">
            <a:spAutoFit/>
          </a:bodyPr>
          <a:lstStyle/>
          <a:p>
            <a:r>
              <a:rPr lang="en-US" dirty="0"/>
              <a:t>. . .</a:t>
            </a:r>
          </a:p>
        </p:txBody>
      </p:sp>
      <p:sp>
        <p:nvSpPr>
          <p:cNvPr id="18" name="Freeform 17"/>
          <p:cNvSpPr/>
          <p:nvPr/>
        </p:nvSpPr>
        <p:spPr>
          <a:xfrm>
            <a:off x="2302625" y="1411837"/>
            <a:ext cx="4580313" cy="599843"/>
          </a:xfrm>
          <a:custGeom>
            <a:avLst/>
            <a:gdLst>
              <a:gd name="connsiteX0" fmla="*/ 0 w 4580313"/>
              <a:gd name="connsiteY0" fmla="*/ 466839 h 599843"/>
              <a:gd name="connsiteX1" fmla="*/ 1512917 w 4580313"/>
              <a:gd name="connsiteY1" fmla="*/ 59516 h 599843"/>
              <a:gd name="connsiteX2" fmla="*/ 3582786 w 4580313"/>
              <a:gd name="connsiteY2" fmla="*/ 59516 h 599843"/>
              <a:gd name="connsiteX3" fmla="*/ 4580313 w 4580313"/>
              <a:gd name="connsiteY3" fmla="*/ 599843 h 599843"/>
            </a:gdLst>
            <a:ahLst/>
            <a:cxnLst>
              <a:cxn ang="0">
                <a:pos x="connsiteX0" y="connsiteY0"/>
              </a:cxn>
              <a:cxn ang="0">
                <a:pos x="connsiteX1" y="connsiteY1"/>
              </a:cxn>
              <a:cxn ang="0">
                <a:pos x="connsiteX2" y="connsiteY2"/>
              </a:cxn>
              <a:cxn ang="0">
                <a:pos x="connsiteX3" y="connsiteY3"/>
              </a:cxn>
            </a:cxnLst>
            <a:rect l="l" t="t" r="r" b="b"/>
            <a:pathLst>
              <a:path w="4580313" h="599843">
                <a:moveTo>
                  <a:pt x="0" y="466839"/>
                </a:moveTo>
                <a:cubicBezTo>
                  <a:pt x="457893" y="297121"/>
                  <a:pt x="915786" y="127403"/>
                  <a:pt x="1512917" y="59516"/>
                </a:cubicBezTo>
                <a:cubicBezTo>
                  <a:pt x="2110048" y="-8371"/>
                  <a:pt x="3071553" y="-30538"/>
                  <a:pt x="3582786" y="59516"/>
                </a:cubicBezTo>
                <a:cubicBezTo>
                  <a:pt x="4094019" y="149570"/>
                  <a:pt x="4337166" y="374706"/>
                  <a:pt x="4580313" y="599843"/>
                </a:cubicBezTo>
              </a:path>
            </a:pathLst>
          </a:custGeom>
          <a:noFill/>
          <a:ln w="76200">
            <a:solidFill>
              <a:srgbClr val="00B05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1" name="TextBox 20"/>
          <p:cNvSpPr txBox="1"/>
          <p:nvPr/>
        </p:nvSpPr>
        <p:spPr>
          <a:xfrm>
            <a:off x="3869656" y="1455021"/>
            <a:ext cx="1946560" cy="369332"/>
          </a:xfrm>
          <a:prstGeom prst="rect">
            <a:avLst/>
          </a:prstGeom>
          <a:noFill/>
        </p:spPr>
        <p:txBody>
          <a:bodyPr wrap="none" rtlCol="0">
            <a:spAutoFit/>
          </a:bodyPr>
          <a:lstStyle/>
          <a:p>
            <a:pPr algn="ctr"/>
            <a:r>
              <a:rPr lang="en-US" dirty="0"/>
              <a:t>Image upload path</a:t>
            </a:r>
          </a:p>
        </p:txBody>
      </p:sp>
      <p:cxnSp>
        <p:nvCxnSpPr>
          <p:cNvPr id="39" name="Straight Arrow Connector 38"/>
          <p:cNvCxnSpPr>
            <a:cxnSpLocks/>
          </p:cNvCxnSpPr>
          <p:nvPr/>
        </p:nvCxnSpPr>
        <p:spPr>
          <a:xfrm flipH="1">
            <a:off x="5971975" y="2467712"/>
            <a:ext cx="985777" cy="397622"/>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sp>
        <p:nvSpPr>
          <p:cNvPr id="23" name="Freeform 22"/>
          <p:cNvSpPr/>
          <p:nvPr/>
        </p:nvSpPr>
        <p:spPr>
          <a:xfrm>
            <a:off x="4064924" y="4663440"/>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Freeform 41"/>
          <p:cNvSpPr/>
          <p:nvPr/>
        </p:nvSpPr>
        <p:spPr>
          <a:xfrm>
            <a:off x="4251602" y="4772837"/>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3" name="Freeform 42"/>
          <p:cNvSpPr/>
          <p:nvPr/>
        </p:nvSpPr>
        <p:spPr>
          <a:xfrm>
            <a:off x="4461797" y="4636381"/>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Freeform 43"/>
          <p:cNvSpPr/>
          <p:nvPr/>
        </p:nvSpPr>
        <p:spPr>
          <a:xfrm>
            <a:off x="4870478" y="4732266"/>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5-Point Star 21"/>
          <p:cNvSpPr/>
          <p:nvPr/>
        </p:nvSpPr>
        <p:spPr>
          <a:xfrm>
            <a:off x="2034348" y="1929237"/>
            <a:ext cx="230870" cy="201453"/>
          </a:xfrm>
          <a:prstGeom prst="star5">
            <a:avLst/>
          </a:prstGeom>
          <a:solidFill>
            <a:srgbClr val="FFC000"/>
          </a:solidFill>
          <a:ln>
            <a:solidFill>
              <a:srgbClr val="C0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8" name="TextBox 37">
            <a:extLst>
              <a:ext uri="{FF2B5EF4-FFF2-40B4-BE49-F238E27FC236}">
                <a16:creationId xmlns:a16="http://schemas.microsoft.com/office/drawing/2014/main" id="{750F8730-D705-49D0-AE0E-4F1951B3C269}"/>
              </a:ext>
            </a:extLst>
          </p:cNvPr>
          <p:cNvSpPr txBox="1"/>
          <p:nvPr/>
        </p:nvSpPr>
        <p:spPr>
          <a:xfrm>
            <a:off x="6251409" y="2885633"/>
            <a:ext cx="5460294" cy="369332"/>
          </a:xfrm>
          <a:prstGeom prst="rect">
            <a:avLst/>
          </a:prstGeom>
          <a:noFill/>
        </p:spPr>
        <p:txBody>
          <a:bodyPr wrap="square" rtlCol="0">
            <a:spAutoFit/>
          </a:bodyPr>
          <a:lstStyle/>
          <a:p>
            <a:pPr algn="ctr"/>
            <a:r>
              <a:rPr lang="en-US" b="1" i="1" dirty="0"/>
              <a:t>Vendor-supplied services (fairly rigid)</a:t>
            </a:r>
          </a:p>
        </p:txBody>
      </p:sp>
      <p:sp>
        <p:nvSpPr>
          <p:cNvPr id="37" name="TextBox 36"/>
          <p:cNvSpPr txBox="1"/>
          <p:nvPr/>
        </p:nvSpPr>
        <p:spPr>
          <a:xfrm>
            <a:off x="2452323" y="5384745"/>
            <a:ext cx="4189747" cy="523220"/>
          </a:xfrm>
          <a:prstGeom prst="rect">
            <a:avLst/>
          </a:prstGeom>
          <a:noFill/>
        </p:spPr>
        <p:txBody>
          <a:bodyPr wrap="square" rtlCol="0">
            <a:spAutoFit/>
          </a:bodyPr>
          <a:lstStyle/>
          <a:p>
            <a:pPr algn="ctr"/>
            <a:r>
              <a:rPr lang="en-US" sz="2800" b="1" dirty="0">
                <a:solidFill>
                  <a:srgbClr val="C00000"/>
                </a:solidFill>
              </a:rPr>
              <a:t>No Hardware Accelerators</a:t>
            </a:r>
          </a:p>
        </p:txBody>
      </p:sp>
      <p:pic>
        <p:nvPicPr>
          <p:cNvPr id="40" name="Picture 39">
            <a:extLst>
              <a:ext uri="{FF2B5EF4-FFF2-40B4-BE49-F238E27FC236}">
                <a16:creationId xmlns:a16="http://schemas.microsoft.com/office/drawing/2014/main" id="{9A021CC7-4535-458E-A91D-DC0F1FB1765A}"/>
              </a:ext>
            </a:extLst>
          </p:cNvPr>
          <p:cNvPicPr>
            <a:picLocks noChangeAspect="1"/>
          </p:cNvPicPr>
          <p:nvPr/>
        </p:nvPicPr>
        <p:blipFill rotWithShape="1">
          <a:blip r:embed="rId2"/>
          <a:srcRect l="78841" t="39565" r="4045" b="7042"/>
          <a:stretch/>
        </p:blipFill>
        <p:spPr>
          <a:xfrm>
            <a:off x="1436998" y="2226787"/>
            <a:ext cx="261463" cy="571019"/>
          </a:xfrm>
          <a:prstGeom prst="rect">
            <a:avLst/>
          </a:prstGeom>
        </p:spPr>
      </p:pic>
      <p:pic>
        <p:nvPicPr>
          <p:cNvPr id="41" name="Picture 40">
            <a:extLst>
              <a:ext uri="{FF2B5EF4-FFF2-40B4-BE49-F238E27FC236}">
                <a16:creationId xmlns:a16="http://schemas.microsoft.com/office/drawing/2014/main" id="{670C66D4-1AB1-4393-9BE0-A35C0468F26F}"/>
              </a:ext>
            </a:extLst>
          </p:cNvPr>
          <p:cNvPicPr>
            <a:picLocks noChangeAspect="1"/>
          </p:cNvPicPr>
          <p:nvPr/>
        </p:nvPicPr>
        <p:blipFill>
          <a:blip r:embed="rId5"/>
          <a:stretch>
            <a:fillRect/>
          </a:stretch>
        </p:blipFill>
        <p:spPr>
          <a:xfrm>
            <a:off x="4370248" y="2118167"/>
            <a:ext cx="901328" cy="507174"/>
          </a:xfrm>
          <a:prstGeom prst="rect">
            <a:avLst/>
          </a:prstGeom>
        </p:spPr>
      </p:pic>
      <p:sp>
        <p:nvSpPr>
          <p:cNvPr id="47" name="TextBox 46">
            <a:extLst>
              <a:ext uri="{FF2B5EF4-FFF2-40B4-BE49-F238E27FC236}">
                <a16:creationId xmlns:a16="http://schemas.microsoft.com/office/drawing/2014/main" id="{00A47E8F-3E15-4006-B4ED-E4C82FE4ED30}"/>
              </a:ext>
            </a:extLst>
          </p:cNvPr>
          <p:cNvSpPr txBox="1"/>
          <p:nvPr/>
        </p:nvSpPr>
        <p:spPr>
          <a:xfrm>
            <a:off x="4370827" y="2437593"/>
            <a:ext cx="889876" cy="184666"/>
          </a:xfrm>
          <a:prstGeom prst="rect">
            <a:avLst/>
          </a:prstGeom>
          <a:solidFill>
            <a:schemeClr val="bg1"/>
          </a:solidFill>
        </p:spPr>
        <p:txBody>
          <a:bodyPr wrap="square" rtlCol="0">
            <a:spAutoFit/>
          </a:bodyPr>
          <a:lstStyle/>
          <a:p>
            <a:pPr algn="ctr"/>
            <a:r>
              <a:rPr lang="en-US" sz="600" b="1" dirty="0">
                <a:solidFill>
                  <a:srgbClr val="0070C0"/>
                </a:solidFill>
                <a:latin typeface="Arial" panose="020B0604020202020204" pitchFamily="34" charset="0"/>
                <a:cs typeface="Arial" panose="020B0604020202020204" pitchFamily="34" charset="0"/>
              </a:rPr>
              <a:t>Azure IoT Hub</a:t>
            </a:r>
          </a:p>
        </p:txBody>
      </p:sp>
      <p:sp>
        <p:nvSpPr>
          <p:cNvPr id="48" name="Footer Placeholder 3">
            <a:extLst>
              <a:ext uri="{FF2B5EF4-FFF2-40B4-BE49-F238E27FC236}">
                <a16:creationId xmlns:a16="http://schemas.microsoft.com/office/drawing/2014/main" id="{F3965620-F8F5-4FB6-99D6-6E6F65FF52F2}"/>
              </a:ext>
            </a:extLst>
          </p:cNvPr>
          <p:cNvSpPr>
            <a:spLocks noGrp="1"/>
          </p:cNvSpPr>
          <p:nvPr>
            <p:ph type="ftr" sz="quarter" idx="11"/>
          </p:nvPr>
        </p:nvSpPr>
        <p:spPr>
          <a:xfrm>
            <a:off x="4842932" y="6470704"/>
            <a:ext cx="5901459" cy="274320"/>
          </a:xfrm>
        </p:spPr>
        <p:txBody>
          <a:bodyPr/>
          <a:lstStyle/>
          <a:p>
            <a:r>
              <a:rPr lang="en-US" dirty="0"/>
              <a:t>Ken Birman (ken@cs.cornell.edu)                                                                           </a:t>
            </a:r>
          </a:p>
        </p:txBody>
      </p:sp>
    </p:spTree>
    <p:extLst>
      <p:ext uri="{BB962C8B-B14F-4D97-AF65-F5344CB8AC3E}">
        <p14:creationId xmlns:p14="http://schemas.microsoft.com/office/powerpoint/2010/main" val="22103382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randombar(horizontal)">
                                      <p:cBhvr>
                                        <p:cTn id="7" dur="500"/>
                                        <p:tgtEl>
                                          <p:spTgt spid="18"/>
                                        </p:tgtEl>
                                      </p:cBhvr>
                                    </p:animEffect>
                                  </p:childTnLst>
                                </p:cTn>
                              </p:par>
                              <p:par>
                                <p:cTn id="8" presetID="37" presetClass="path" presetSubtype="0" accel="50000" decel="50000" fill="hold" nodeType="withEffect">
                                  <p:stCondLst>
                                    <p:cond delay="0"/>
                                  </p:stCondLst>
                                  <p:childTnLst>
                                    <p:animMotion origin="layout" path="M 4.375E-6 2.22222E-6 L 0.13958 -0.11019 C 0.16849 -0.13496 0.21224 -0.14792 0.25794 -0.14792 C 0.31002 -0.14792 0.35182 -0.13496 0.38072 -0.11019 L 0.52044 2.22222E-6 " pathEditMode="relative" rAng="0" ptsTypes="AAAAA">
                                      <p:cBhvr>
                                        <p:cTn id="9" dur="5000" fill="hold"/>
                                        <p:tgtEl>
                                          <p:spTgt spid="40"/>
                                        </p:tgtEl>
                                        <p:attrNameLst>
                                          <p:attrName>ppt_x</p:attrName>
                                          <p:attrName>ppt_y</p:attrName>
                                        </p:attrNameLst>
                                      </p:cBhvr>
                                      <p:rCtr x="26016" y="-7407"/>
                                    </p:animMotion>
                                  </p:childTnLst>
                                </p:cTn>
                              </p:par>
                              <p:par>
                                <p:cTn id="10" presetID="14" presetClass="entr" presetSubtype="10" fill="hold" grpId="0" nodeType="withEffect">
                                  <p:stCondLst>
                                    <p:cond delay="250"/>
                                  </p:stCondLst>
                                  <p:childTnLst>
                                    <p:set>
                                      <p:cBhvr>
                                        <p:cTn id="11" dur="1" fill="hold">
                                          <p:stCondLst>
                                            <p:cond delay="0"/>
                                          </p:stCondLst>
                                        </p:cTn>
                                        <p:tgtEl>
                                          <p:spTgt spid="21"/>
                                        </p:tgtEl>
                                        <p:attrNameLst>
                                          <p:attrName>style.visibility</p:attrName>
                                        </p:attrNameLst>
                                      </p:cBhvr>
                                      <p:to>
                                        <p:strVal val="visible"/>
                                      </p:to>
                                    </p:set>
                                    <p:animEffect transition="in" filter="randombar(horizontal)">
                                      <p:cBhvr>
                                        <p:cTn id="12" dur="500"/>
                                        <p:tgtEl>
                                          <p:spTgt spid="21"/>
                                        </p:tgtEl>
                                      </p:cBhvr>
                                    </p:animEffect>
                                  </p:childTnLst>
                                </p:cTn>
                              </p:par>
                            </p:childTnLst>
                          </p:cTn>
                        </p:par>
                        <p:par>
                          <p:cTn id="13" fill="hold">
                            <p:stCondLst>
                              <p:cond delay="5000"/>
                            </p:stCondLst>
                            <p:childTnLst>
                              <p:par>
                                <p:cTn id="14" presetID="1" presetClass="entr" presetSubtype="0" fill="hold" grpId="1" nodeType="afterEffect">
                                  <p:stCondLst>
                                    <p:cond delay="500"/>
                                  </p:stCondLst>
                                  <p:childTnLst>
                                    <p:set>
                                      <p:cBhvr>
                                        <p:cTn id="15" dur="1" fill="hold">
                                          <p:stCondLst>
                                            <p:cond delay="0"/>
                                          </p:stCondLst>
                                        </p:cTn>
                                        <p:tgtEl>
                                          <p:spTgt spid="22"/>
                                        </p:tgtEl>
                                        <p:attrNameLst>
                                          <p:attrName>style.visibility</p:attrName>
                                        </p:attrNameLst>
                                      </p:cBhvr>
                                      <p:to>
                                        <p:strVal val="visible"/>
                                      </p:to>
                                    </p:set>
                                  </p:childTnLst>
                                </p:cTn>
                              </p:par>
                            </p:childTnLst>
                          </p:cTn>
                        </p:par>
                        <p:par>
                          <p:cTn id="16" fill="hold">
                            <p:stCondLst>
                              <p:cond delay="5500"/>
                            </p:stCondLst>
                            <p:childTnLst>
                              <p:par>
                                <p:cTn id="17" presetID="42" presetClass="path" presetSubtype="0" accel="50000" decel="50000" fill="hold" grpId="0" nodeType="afterEffect">
                                  <p:stCondLst>
                                    <p:cond delay="1500"/>
                                  </p:stCondLst>
                                  <p:childTnLst>
                                    <p:animMotion origin="layout" path="M -2.08333E-6 -3.33333E-6 L 0.21042 0.27153 " pathEditMode="relative" rAng="0" ptsTypes="AA">
                                      <p:cBhvr>
                                        <p:cTn id="18" dur="4000" fill="hold"/>
                                        <p:tgtEl>
                                          <p:spTgt spid="22"/>
                                        </p:tgtEl>
                                        <p:attrNameLst>
                                          <p:attrName>ppt_x</p:attrName>
                                          <p:attrName>ppt_y</p:attrName>
                                        </p:attrNameLst>
                                      </p:cBhvr>
                                      <p:rCtr x="10521" y="13565"/>
                                    </p:animMotion>
                                  </p:childTnLst>
                                </p:cTn>
                              </p:par>
                            </p:childTnLst>
                          </p:cTn>
                        </p:par>
                        <p:par>
                          <p:cTn id="19" fill="hold">
                            <p:stCondLst>
                              <p:cond delay="11000"/>
                            </p:stCondLst>
                            <p:childTnLst>
                              <p:par>
                                <p:cTn id="20" presetID="1" presetClass="entr" presetSubtype="0" fill="hold" grpId="1" nodeType="afterEffect">
                                  <p:stCondLst>
                                    <p:cond delay="1500"/>
                                  </p:stCondLst>
                                  <p:childTnLst>
                                    <p:set>
                                      <p:cBhvr>
                                        <p:cTn id="21" dur="1" fill="hold">
                                          <p:stCondLst>
                                            <p:cond delay="0"/>
                                          </p:stCondLst>
                                        </p:cTn>
                                        <p:tgtEl>
                                          <p:spTgt spid="44"/>
                                        </p:tgtEl>
                                        <p:attrNameLst>
                                          <p:attrName>style.visibility</p:attrName>
                                        </p:attrNameLst>
                                      </p:cBhvr>
                                      <p:to>
                                        <p:strVal val="visible"/>
                                      </p:to>
                                    </p:set>
                                  </p:childTnLst>
                                </p:cTn>
                              </p:par>
                            </p:childTnLst>
                          </p:cTn>
                        </p:par>
                        <p:par>
                          <p:cTn id="22" fill="hold">
                            <p:stCondLst>
                              <p:cond delay="12500"/>
                            </p:stCondLst>
                            <p:childTnLst>
                              <p:par>
                                <p:cTn id="23" presetID="21" presetClass="emph" presetSubtype="0" fill="hold" grpId="0" nodeType="afterEffect">
                                  <p:stCondLst>
                                    <p:cond delay="2250"/>
                                  </p:stCondLst>
                                  <p:childTnLst>
                                    <p:animClr clrSpc="hsl" dir="cw">
                                      <p:cBhvr override="childStyle">
                                        <p:cTn id="24" dur="1250" fill="hold"/>
                                        <p:tgtEl>
                                          <p:spTgt spid="44"/>
                                        </p:tgtEl>
                                        <p:attrNameLst>
                                          <p:attrName>style.color</p:attrName>
                                        </p:attrNameLst>
                                      </p:cBhvr>
                                      <p:by>
                                        <p:hsl h="7200000" s="0" l="0"/>
                                      </p:by>
                                    </p:animClr>
                                    <p:animClr clrSpc="hsl" dir="cw">
                                      <p:cBhvr>
                                        <p:cTn id="25" dur="1250" fill="hold"/>
                                        <p:tgtEl>
                                          <p:spTgt spid="44"/>
                                        </p:tgtEl>
                                        <p:attrNameLst>
                                          <p:attrName>fillcolor</p:attrName>
                                        </p:attrNameLst>
                                      </p:cBhvr>
                                      <p:by>
                                        <p:hsl h="7200000" s="0" l="0"/>
                                      </p:by>
                                    </p:animClr>
                                    <p:animClr clrSpc="hsl" dir="cw">
                                      <p:cBhvr>
                                        <p:cTn id="26" dur="1250" fill="hold"/>
                                        <p:tgtEl>
                                          <p:spTgt spid="44"/>
                                        </p:tgtEl>
                                        <p:attrNameLst>
                                          <p:attrName>stroke.color</p:attrName>
                                        </p:attrNameLst>
                                      </p:cBhvr>
                                      <p:by>
                                        <p:hsl h="7200000" s="0" l="0"/>
                                      </p:by>
                                    </p:animClr>
                                    <p:set>
                                      <p:cBhvr>
                                        <p:cTn id="27" dur="1250" fill="hold"/>
                                        <p:tgtEl>
                                          <p:spTgt spid="44"/>
                                        </p:tgtEl>
                                        <p:attrNameLst>
                                          <p:attrName>fill.type</p:attrName>
                                        </p:attrNameLst>
                                      </p:cBhvr>
                                      <p:to>
                                        <p:strVal val="solid"/>
                                      </p:to>
                                    </p:set>
                                  </p:childTnLst>
                                </p:cTn>
                              </p:par>
                              <p:par>
                                <p:cTn id="28" presetID="14" presetClass="entr" presetSubtype="10" fill="hold" grpId="0" nodeType="withEffect">
                                  <p:stCondLst>
                                    <p:cond delay="0"/>
                                  </p:stCondLst>
                                  <p:childTnLst>
                                    <p:set>
                                      <p:cBhvr>
                                        <p:cTn id="29" dur="1" fill="hold">
                                          <p:stCondLst>
                                            <p:cond delay="0"/>
                                          </p:stCondLst>
                                        </p:cTn>
                                        <p:tgtEl>
                                          <p:spTgt spid="37"/>
                                        </p:tgtEl>
                                        <p:attrNameLst>
                                          <p:attrName>style.visibility</p:attrName>
                                        </p:attrNameLst>
                                      </p:cBhvr>
                                      <p:to>
                                        <p:strVal val="visible"/>
                                      </p:to>
                                    </p:set>
                                    <p:animEffect transition="in" filter="randombar(horizontal)">
                                      <p:cBhvr>
                                        <p:cTn id="30" dur="500"/>
                                        <p:tgtEl>
                                          <p:spTgt spid="37"/>
                                        </p:tgtEl>
                                      </p:cBhvr>
                                    </p:animEffect>
                                  </p:childTnLst>
                                </p:cTn>
                              </p:par>
                              <p:par>
                                <p:cTn id="31" presetID="1" presetClass="exit" presetSubtype="0" fill="hold" grpId="2" nodeType="withEffect">
                                  <p:stCondLst>
                                    <p:cond delay="1500"/>
                                  </p:stCondLst>
                                  <p:childTnLst>
                                    <p:set>
                                      <p:cBhvr>
                                        <p:cTn id="32" dur="1" fill="hold">
                                          <p:stCondLst>
                                            <p:cond delay="0"/>
                                          </p:stCondLst>
                                        </p:cTn>
                                        <p:tgtEl>
                                          <p:spTgt spid="2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21" grpId="0"/>
      <p:bldP spid="44" grpId="0" animBg="1"/>
      <p:bldP spid="44" grpId="1" animBg="1"/>
      <p:bldP spid="22" grpId="0" animBg="1"/>
      <p:bldP spid="22" grpId="1" animBg="1"/>
      <p:bldP spid="22" grpId="2" animBg="1"/>
      <p:bldP spid="37"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9" name="TextBox 38">
            <a:extLst>
              <a:ext uri="{FF2B5EF4-FFF2-40B4-BE49-F238E27FC236}">
                <a16:creationId xmlns:a16="http://schemas.microsoft.com/office/drawing/2014/main" id="{681E3DD6-0FAD-4EB0-AB70-00F432E50233}"/>
              </a:ext>
            </a:extLst>
          </p:cNvPr>
          <p:cNvSpPr txBox="1"/>
          <p:nvPr/>
        </p:nvSpPr>
        <p:spPr>
          <a:xfrm>
            <a:off x="158238" y="4016559"/>
            <a:ext cx="1642225" cy="369332"/>
          </a:xfrm>
          <a:prstGeom prst="rect">
            <a:avLst/>
          </a:prstGeom>
          <a:noFill/>
        </p:spPr>
        <p:txBody>
          <a:bodyPr wrap="square" rtlCol="0">
            <a:spAutoFit/>
          </a:bodyPr>
          <a:lstStyle/>
          <a:p>
            <a:pPr algn="ctr"/>
            <a:r>
              <a:rPr lang="en-US" dirty="0"/>
              <a:t>IoT Devices</a:t>
            </a:r>
          </a:p>
        </p:txBody>
      </p:sp>
      <p:sp>
        <p:nvSpPr>
          <p:cNvPr id="42" name="TextBox 41">
            <a:extLst>
              <a:ext uri="{FF2B5EF4-FFF2-40B4-BE49-F238E27FC236}">
                <a16:creationId xmlns:a16="http://schemas.microsoft.com/office/drawing/2014/main" id="{395F166A-DBFD-49FB-9D14-A1D089C132E3}"/>
              </a:ext>
            </a:extLst>
          </p:cNvPr>
          <p:cNvSpPr txBox="1"/>
          <p:nvPr/>
        </p:nvSpPr>
        <p:spPr>
          <a:xfrm>
            <a:off x="6251409" y="2885633"/>
            <a:ext cx="5460294" cy="646331"/>
          </a:xfrm>
          <a:prstGeom prst="rect">
            <a:avLst/>
          </a:prstGeom>
          <a:noFill/>
        </p:spPr>
        <p:txBody>
          <a:bodyPr wrap="square" rtlCol="0">
            <a:spAutoFit/>
          </a:bodyPr>
          <a:lstStyle/>
          <a:p>
            <a:pPr algn="ctr"/>
            <a:r>
              <a:rPr lang="en-US" b="1" i="1" dirty="0">
                <a:solidFill>
                  <a:srgbClr val="C00000"/>
                </a:solidFill>
              </a:rPr>
              <a:t>Today: Functions do lightweight computing and interact purely with vendor-supplied (standardized) services.</a:t>
            </a:r>
          </a:p>
        </p:txBody>
      </p:sp>
      <p:sp>
        <p:nvSpPr>
          <p:cNvPr id="31" name="Flowchart: Magnetic Disk 30"/>
          <p:cNvSpPr/>
          <p:nvPr/>
        </p:nvSpPr>
        <p:spPr>
          <a:xfrm>
            <a:off x="6957752" y="1866973"/>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Blob Store</a:t>
            </a:r>
          </a:p>
        </p:txBody>
      </p:sp>
      <p:sp>
        <p:nvSpPr>
          <p:cNvPr id="32" name="Flowchart: Magnetic Disk 31"/>
          <p:cNvSpPr/>
          <p:nvPr/>
        </p:nvSpPr>
        <p:spPr>
          <a:xfrm>
            <a:off x="8259703" y="1863390"/>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NoSQL Database</a:t>
            </a:r>
          </a:p>
        </p:txBody>
      </p:sp>
      <p:sp>
        <p:nvSpPr>
          <p:cNvPr id="33" name="Flowchart: Magnetic Disk 32"/>
          <p:cNvSpPr/>
          <p:nvPr/>
        </p:nvSpPr>
        <p:spPr>
          <a:xfrm>
            <a:off x="9561654" y="1868949"/>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Image processing engine</a:t>
            </a:r>
          </a:p>
        </p:txBody>
      </p:sp>
      <p:sp>
        <p:nvSpPr>
          <p:cNvPr id="34" name="TextBox 33"/>
          <p:cNvSpPr txBox="1"/>
          <p:nvPr/>
        </p:nvSpPr>
        <p:spPr>
          <a:xfrm>
            <a:off x="11039302" y="2238176"/>
            <a:ext cx="466794" cy="369332"/>
          </a:xfrm>
          <a:prstGeom prst="rect">
            <a:avLst/>
          </a:prstGeom>
          <a:noFill/>
        </p:spPr>
        <p:txBody>
          <a:bodyPr wrap="none" rtlCol="0">
            <a:spAutoFit/>
          </a:bodyPr>
          <a:lstStyle/>
          <a:p>
            <a:r>
              <a:rPr lang="en-US" dirty="0"/>
              <a:t>. . .</a:t>
            </a:r>
          </a:p>
        </p:txBody>
      </p:sp>
      <p:cxnSp>
        <p:nvCxnSpPr>
          <p:cNvPr id="38" name="Straight Arrow Connector 37"/>
          <p:cNvCxnSpPr>
            <a:cxnSpLocks/>
          </p:cNvCxnSpPr>
          <p:nvPr/>
        </p:nvCxnSpPr>
        <p:spPr>
          <a:xfrm flipH="1">
            <a:off x="5971975" y="2467712"/>
            <a:ext cx="985777" cy="397622"/>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pic>
        <p:nvPicPr>
          <p:cNvPr id="29" name="Picture 28">
            <a:extLst>
              <a:ext uri="{FF2B5EF4-FFF2-40B4-BE49-F238E27FC236}">
                <a16:creationId xmlns:a16="http://schemas.microsoft.com/office/drawing/2014/main" id="{8BD5923B-ECC2-477E-B17B-FCD210880517}"/>
              </a:ext>
            </a:extLst>
          </p:cNvPr>
          <p:cNvPicPr>
            <a:picLocks noChangeAspect="1"/>
          </p:cNvPicPr>
          <p:nvPr/>
        </p:nvPicPr>
        <p:blipFill>
          <a:blip r:embed="rId2"/>
          <a:stretch>
            <a:fillRect/>
          </a:stretch>
        </p:blipFill>
        <p:spPr>
          <a:xfrm>
            <a:off x="224040" y="1795862"/>
            <a:ext cx="1527818" cy="1069472"/>
          </a:xfrm>
          <a:prstGeom prst="rect">
            <a:avLst/>
          </a:prstGeom>
        </p:spPr>
      </p:pic>
      <p:sp>
        <p:nvSpPr>
          <p:cNvPr id="71" name="Can 70"/>
          <p:cNvSpPr/>
          <p:nvPr/>
        </p:nvSpPr>
        <p:spPr>
          <a:xfrm>
            <a:off x="6516210" y="1828800"/>
            <a:ext cx="4811697" cy="4208016"/>
          </a:xfrm>
          <a:prstGeom prst="can">
            <a:avLst/>
          </a:prstGeom>
          <a:solidFill>
            <a:srgbClr val="FFCCFF"/>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en-US"/>
          </a:p>
        </p:txBody>
      </p:sp>
      <p:sp>
        <p:nvSpPr>
          <p:cNvPr id="20" name="Cube 19"/>
          <p:cNvSpPr/>
          <p:nvPr/>
        </p:nvSpPr>
        <p:spPr>
          <a:xfrm>
            <a:off x="3773010" y="2084832"/>
            <a:ext cx="2308194" cy="3313159"/>
          </a:xfrm>
          <a:prstGeom prst="cube">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991549" y="342342"/>
            <a:ext cx="11167872" cy="1499616"/>
          </a:xfrm>
        </p:spPr>
        <p:txBody>
          <a:bodyPr/>
          <a:lstStyle/>
          <a:p>
            <a:r>
              <a:rPr lang="en-US" dirty="0"/>
              <a:t>Suppose a cow stumbles. Is it hurt?</a:t>
            </a:r>
            <a:endParaRPr lang="en-US" b="1" dirty="0">
              <a:solidFill>
                <a:srgbClr val="C00000"/>
              </a:solidFill>
            </a:endParaRPr>
          </a:p>
        </p:txBody>
      </p:sp>
      <p:sp>
        <p:nvSpPr>
          <p:cNvPr id="5" name="Slide Number Placeholder 4"/>
          <p:cNvSpPr>
            <a:spLocks noGrp="1"/>
          </p:cNvSpPr>
          <p:nvPr>
            <p:ph type="sldNum" sz="quarter" idx="12"/>
          </p:nvPr>
        </p:nvSpPr>
        <p:spPr/>
        <p:txBody>
          <a:bodyPr/>
          <a:lstStyle/>
          <a:p>
            <a:fld id="{3C974458-8A97-4835-BF79-1FB6D7856C21}" type="slidenum">
              <a:rPr lang="en-US" smtClean="0"/>
              <a:t>10</a:t>
            </a:fld>
            <a:endParaRPr lang="en-US"/>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814002" y="1685547"/>
            <a:ext cx="644117" cy="362852"/>
          </a:xfrm>
          <a:prstGeom prst="rect">
            <a:avLst/>
          </a:prstGeo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725613" y="2286286"/>
            <a:ext cx="644117" cy="362852"/>
          </a:xfrm>
          <a:prstGeom prst="rect">
            <a:avLst/>
          </a:prstGeom>
        </p:spPr>
      </p:pic>
      <p:pic>
        <p:nvPicPr>
          <p:cNvPr id="8" name="Picture 7"/>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70023" y="2976018"/>
            <a:ext cx="644117" cy="362852"/>
          </a:xfrm>
          <a:prstGeom prst="rect">
            <a:avLst/>
          </a:prstGeom>
        </p:spPr>
      </p:pic>
      <p:pic>
        <p:nvPicPr>
          <p:cNvPr id="9" name="Picture 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58238" y="2996045"/>
            <a:ext cx="644117" cy="362852"/>
          </a:xfrm>
          <a:prstGeom prst="rect">
            <a:avLst/>
          </a:prstGeom>
        </p:spPr>
      </p:pic>
      <p:cxnSp>
        <p:nvCxnSpPr>
          <p:cNvPr id="11" name="Straight Arrow Connector 10"/>
          <p:cNvCxnSpPr>
            <a:cxnSpLocks/>
            <a:stCxn id="6" idx="2"/>
          </p:cNvCxnSpPr>
          <p:nvPr/>
        </p:nvCxnSpPr>
        <p:spPr>
          <a:xfrm>
            <a:off x="2136061" y="2048399"/>
            <a:ext cx="1512661" cy="1014420"/>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p:cNvCxnSpPr>
            <a:cxnSpLocks/>
            <a:stCxn id="7" idx="2"/>
          </p:cNvCxnSpPr>
          <p:nvPr/>
        </p:nvCxnSpPr>
        <p:spPr>
          <a:xfrm>
            <a:off x="2047672" y="2649138"/>
            <a:ext cx="1601050" cy="903229"/>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p:nvPr/>
        </p:nvCxnSpPr>
        <p:spPr>
          <a:xfrm>
            <a:off x="1198485" y="3157444"/>
            <a:ext cx="2574524" cy="1121593"/>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a:stCxn id="9" idx="2"/>
          </p:cNvCxnSpPr>
          <p:nvPr/>
        </p:nvCxnSpPr>
        <p:spPr>
          <a:xfrm>
            <a:off x="480297" y="3358897"/>
            <a:ext cx="3292712" cy="1874512"/>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pic>
        <p:nvPicPr>
          <p:cNvPr id="19" name="Picture 18"/>
          <p:cNvPicPr>
            <a:picLocks noChangeAspect="1"/>
          </p:cNvPicPr>
          <p:nvPr/>
        </p:nvPicPr>
        <p:blipFill>
          <a:blip r:embed="rId4"/>
          <a:stretch>
            <a:fillRect/>
          </a:stretch>
        </p:blipFill>
        <p:spPr>
          <a:xfrm>
            <a:off x="4077184" y="3044067"/>
            <a:ext cx="1298500" cy="1298500"/>
          </a:xfrm>
          <a:prstGeom prst="rect">
            <a:avLst/>
          </a:prstGeom>
        </p:spPr>
      </p:pic>
      <p:pic>
        <p:nvPicPr>
          <p:cNvPr id="64" name="Picture 63"/>
          <p:cNvPicPr>
            <a:picLocks noChangeAspect="1"/>
          </p:cNvPicPr>
          <p:nvPr/>
        </p:nvPicPr>
        <p:blipFill>
          <a:blip r:embed="rId5"/>
          <a:stretch>
            <a:fillRect/>
          </a:stretch>
        </p:blipFill>
        <p:spPr>
          <a:xfrm>
            <a:off x="7055784" y="3307307"/>
            <a:ext cx="1925772" cy="674613"/>
          </a:xfrm>
          <a:prstGeom prst="rect">
            <a:avLst/>
          </a:prstGeom>
        </p:spPr>
      </p:pic>
      <p:pic>
        <p:nvPicPr>
          <p:cNvPr id="67" name="Picture 66"/>
          <p:cNvPicPr>
            <a:picLocks noChangeAspect="1"/>
          </p:cNvPicPr>
          <p:nvPr/>
        </p:nvPicPr>
        <p:blipFill>
          <a:blip r:embed="rId5"/>
          <a:stretch>
            <a:fillRect/>
          </a:stretch>
        </p:blipFill>
        <p:spPr>
          <a:xfrm>
            <a:off x="9001275" y="4089833"/>
            <a:ext cx="1925772" cy="674613"/>
          </a:xfrm>
          <a:prstGeom prst="rect">
            <a:avLst/>
          </a:prstGeom>
        </p:spPr>
      </p:pic>
      <p:pic>
        <p:nvPicPr>
          <p:cNvPr id="70" name="Picture 69"/>
          <p:cNvPicPr>
            <a:picLocks noChangeAspect="1"/>
          </p:cNvPicPr>
          <p:nvPr/>
        </p:nvPicPr>
        <p:blipFill>
          <a:blip r:embed="rId5"/>
          <a:stretch>
            <a:fillRect/>
          </a:stretch>
        </p:blipFill>
        <p:spPr>
          <a:xfrm>
            <a:off x="6640497" y="4493211"/>
            <a:ext cx="1925772" cy="674613"/>
          </a:xfrm>
          <a:prstGeom prst="rect">
            <a:avLst/>
          </a:prstGeom>
        </p:spPr>
      </p:pic>
      <p:sp>
        <p:nvSpPr>
          <p:cNvPr id="74" name="TextBox 73"/>
          <p:cNvSpPr txBox="1"/>
          <p:nvPr/>
        </p:nvSpPr>
        <p:spPr>
          <a:xfrm>
            <a:off x="3773009" y="5949989"/>
            <a:ext cx="8418991" cy="523220"/>
          </a:xfrm>
          <a:prstGeom prst="rect">
            <a:avLst/>
          </a:prstGeom>
          <a:noFill/>
        </p:spPr>
        <p:txBody>
          <a:bodyPr wrap="square" rtlCol="0">
            <a:spAutoFit/>
          </a:bodyPr>
          <a:lstStyle/>
          <a:p>
            <a:pPr algn="ctr"/>
            <a:r>
              <a:rPr lang="en-US" sz="2800" b="1" dirty="0"/>
              <a:t>Ken’s research: Tools to build these smart </a:t>
            </a:r>
            <a:r>
              <a:rPr lang="en-US" sz="2800" b="1" dirty="0">
                <a:sym typeface="Symbol" panose="05050102010706020507" pitchFamily="18" charset="2"/>
              </a:rPr>
              <a:t>-Services</a:t>
            </a:r>
            <a:endParaRPr lang="en-US" sz="2800" b="1" dirty="0"/>
          </a:p>
        </p:txBody>
      </p:sp>
      <p:sp>
        <p:nvSpPr>
          <p:cNvPr id="76" name="Right Arrow 75"/>
          <p:cNvSpPr/>
          <p:nvPr/>
        </p:nvSpPr>
        <p:spPr>
          <a:xfrm>
            <a:off x="5489354" y="4575639"/>
            <a:ext cx="1100409" cy="484632"/>
          </a:xfrm>
          <a:prstGeom prst="rightArrow">
            <a:avLst/>
          </a:prstGeom>
          <a:solidFill>
            <a:srgbClr val="FFC000"/>
          </a:solidFill>
          <a:ln>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100" b="1" dirty="0">
              <a:solidFill>
                <a:schemeClr val="tx1"/>
              </a:solidFill>
            </a:endParaRPr>
          </a:p>
        </p:txBody>
      </p:sp>
      <p:sp>
        <p:nvSpPr>
          <p:cNvPr id="3" name="Rectangle 2"/>
          <p:cNvSpPr/>
          <p:nvPr/>
        </p:nvSpPr>
        <p:spPr>
          <a:xfrm>
            <a:off x="1472857" y="3154204"/>
            <a:ext cx="1958933" cy="646331"/>
          </a:xfrm>
          <a:prstGeom prst="rect">
            <a:avLst/>
          </a:prstGeom>
          <a:solidFill>
            <a:srgbClr val="FFC000"/>
          </a:solidFill>
          <a:ln w="12700">
            <a:solidFill>
              <a:srgbClr val="002060"/>
            </a:solidFill>
          </a:ln>
        </p:spPr>
        <p:txBody>
          <a:bodyPr wrap="none">
            <a:spAutoFit/>
          </a:bodyPr>
          <a:lstStyle/>
          <a:p>
            <a:pPr algn="ctr"/>
            <a:r>
              <a:rPr lang="en-US" b="1" dirty="0"/>
              <a:t>Google GRPC</a:t>
            </a:r>
            <a:br>
              <a:rPr lang="en-US" b="1" dirty="0"/>
            </a:br>
            <a:r>
              <a:rPr lang="en-US" b="1" dirty="0"/>
              <a:t>Slow but universal</a:t>
            </a:r>
          </a:p>
        </p:txBody>
      </p:sp>
      <p:sp>
        <p:nvSpPr>
          <p:cNvPr id="46" name="Freeform 45"/>
          <p:cNvSpPr/>
          <p:nvPr/>
        </p:nvSpPr>
        <p:spPr>
          <a:xfrm>
            <a:off x="4064924" y="4663440"/>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Freeform 46"/>
          <p:cNvSpPr/>
          <p:nvPr/>
        </p:nvSpPr>
        <p:spPr>
          <a:xfrm>
            <a:off x="4251602" y="4772837"/>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Freeform 47"/>
          <p:cNvSpPr/>
          <p:nvPr/>
        </p:nvSpPr>
        <p:spPr>
          <a:xfrm>
            <a:off x="4461797" y="4636381"/>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Freeform 48"/>
          <p:cNvSpPr/>
          <p:nvPr/>
        </p:nvSpPr>
        <p:spPr>
          <a:xfrm>
            <a:off x="4870478" y="4732266"/>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Freeform 49"/>
          <p:cNvSpPr/>
          <p:nvPr/>
        </p:nvSpPr>
        <p:spPr>
          <a:xfrm>
            <a:off x="2302625" y="1411837"/>
            <a:ext cx="4580313" cy="599843"/>
          </a:xfrm>
          <a:custGeom>
            <a:avLst/>
            <a:gdLst>
              <a:gd name="connsiteX0" fmla="*/ 0 w 4580313"/>
              <a:gd name="connsiteY0" fmla="*/ 466839 h 599843"/>
              <a:gd name="connsiteX1" fmla="*/ 1512917 w 4580313"/>
              <a:gd name="connsiteY1" fmla="*/ 59516 h 599843"/>
              <a:gd name="connsiteX2" fmla="*/ 3582786 w 4580313"/>
              <a:gd name="connsiteY2" fmla="*/ 59516 h 599843"/>
              <a:gd name="connsiteX3" fmla="*/ 4580313 w 4580313"/>
              <a:gd name="connsiteY3" fmla="*/ 599843 h 599843"/>
            </a:gdLst>
            <a:ahLst/>
            <a:cxnLst>
              <a:cxn ang="0">
                <a:pos x="connsiteX0" y="connsiteY0"/>
              </a:cxn>
              <a:cxn ang="0">
                <a:pos x="connsiteX1" y="connsiteY1"/>
              </a:cxn>
              <a:cxn ang="0">
                <a:pos x="connsiteX2" y="connsiteY2"/>
              </a:cxn>
              <a:cxn ang="0">
                <a:pos x="connsiteX3" y="connsiteY3"/>
              </a:cxn>
            </a:cxnLst>
            <a:rect l="l" t="t" r="r" b="b"/>
            <a:pathLst>
              <a:path w="4580313" h="599843">
                <a:moveTo>
                  <a:pt x="0" y="466839"/>
                </a:moveTo>
                <a:cubicBezTo>
                  <a:pt x="457893" y="297121"/>
                  <a:pt x="915786" y="127403"/>
                  <a:pt x="1512917" y="59516"/>
                </a:cubicBezTo>
                <a:cubicBezTo>
                  <a:pt x="2110048" y="-8371"/>
                  <a:pt x="3071553" y="-30538"/>
                  <a:pt x="3582786" y="59516"/>
                </a:cubicBezTo>
                <a:cubicBezTo>
                  <a:pt x="4094019" y="149570"/>
                  <a:pt x="4337166" y="374706"/>
                  <a:pt x="4580313" y="599843"/>
                </a:cubicBezTo>
              </a:path>
            </a:pathLst>
          </a:custGeom>
          <a:noFill/>
          <a:ln w="76200">
            <a:solidFill>
              <a:srgbClr val="00B05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TextBox 50"/>
          <p:cNvSpPr txBox="1"/>
          <p:nvPr/>
        </p:nvSpPr>
        <p:spPr>
          <a:xfrm>
            <a:off x="3869656" y="1455021"/>
            <a:ext cx="1946560" cy="369332"/>
          </a:xfrm>
          <a:prstGeom prst="rect">
            <a:avLst/>
          </a:prstGeom>
          <a:noFill/>
        </p:spPr>
        <p:txBody>
          <a:bodyPr wrap="none" rtlCol="0">
            <a:spAutoFit/>
          </a:bodyPr>
          <a:lstStyle/>
          <a:p>
            <a:pPr algn="ctr"/>
            <a:r>
              <a:rPr lang="en-US" dirty="0"/>
              <a:t>Image upload path</a:t>
            </a:r>
          </a:p>
        </p:txBody>
      </p:sp>
      <p:grpSp>
        <p:nvGrpSpPr>
          <p:cNvPr id="14" name="Group 13">
            <a:extLst>
              <a:ext uri="{FF2B5EF4-FFF2-40B4-BE49-F238E27FC236}">
                <a16:creationId xmlns:a16="http://schemas.microsoft.com/office/drawing/2014/main" id="{81ED5D28-6030-46B0-83BC-20A2F706188B}"/>
              </a:ext>
            </a:extLst>
          </p:cNvPr>
          <p:cNvGrpSpPr/>
          <p:nvPr/>
        </p:nvGrpSpPr>
        <p:grpSpPr>
          <a:xfrm>
            <a:off x="4370248" y="2118167"/>
            <a:ext cx="901328" cy="507174"/>
            <a:chOff x="4370248" y="2118167"/>
            <a:chExt cx="901328" cy="507174"/>
          </a:xfrm>
          <a:scene3d>
            <a:camera prst="orthographicFront">
              <a:rot lat="0" lon="0" rev="0"/>
            </a:camera>
            <a:lightRig rig="threePt" dir="t"/>
          </a:scene3d>
        </p:grpSpPr>
        <p:pic>
          <p:nvPicPr>
            <p:cNvPr id="10" name="Picture 9">
              <a:extLst>
                <a:ext uri="{FF2B5EF4-FFF2-40B4-BE49-F238E27FC236}">
                  <a16:creationId xmlns:a16="http://schemas.microsoft.com/office/drawing/2014/main" id="{0419E338-BCAE-4E24-BBA9-AC4BD0C5D2E9}"/>
                </a:ext>
              </a:extLst>
            </p:cNvPr>
            <p:cNvPicPr>
              <a:picLocks noChangeAspect="1"/>
            </p:cNvPicPr>
            <p:nvPr/>
          </p:nvPicPr>
          <p:blipFill>
            <a:blip r:embed="rId6"/>
            <a:stretch>
              <a:fillRect/>
            </a:stretch>
          </p:blipFill>
          <p:spPr>
            <a:xfrm>
              <a:off x="4370248" y="2118167"/>
              <a:ext cx="901328" cy="507174"/>
            </a:xfrm>
            <a:prstGeom prst="rect">
              <a:avLst/>
            </a:prstGeom>
          </p:spPr>
        </p:pic>
        <p:sp>
          <p:nvSpPr>
            <p:cNvPr id="12" name="TextBox 11">
              <a:extLst>
                <a:ext uri="{FF2B5EF4-FFF2-40B4-BE49-F238E27FC236}">
                  <a16:creationId xmlns:a16="http://schemas.microsoft.com/office/drawing/2014/main" id="{823FB598-458B-4D76-B824-014CF0D4D79A}"/>
                </a:ext>
              </a:extLst>
            </p:cNvPr>
            <p:cNvSpPr txBox="1"/>
            <p:nvPr/>
          </p:nvSpPr>
          <p:spPr>
            <a:xfrm>
              <a:off x="4370827" y="2437593"/>
              <a:ext cx="889876" cy="184666"/>
            </a:xfrm>
            <a:prstGeom prst="rect">
              <a:avLst/>
            </a:prstGeom>
            <a:solidFill>
              <a:schemeClr val="bg1"/>
            </a:solidFill>
          </p:spPr>
          <p:txBody>
            <a:bodyPr wrap="square" rtlCol="0">
              <a:spAutoFit/>
            </a:bodyPr>
            <a:lstStyle/>
            <a:p>
              <a:pPr algn="ctr"/>
              <a:r>
                <a:rPr lang="en-US" sz="600" b="1" dirty="0">
                  <a:solidFill>
                    <a:srgbClr val="0070C0"/>
                  </a:solidFill>
                  <a:latin typeface="Arial" panose="020B0604020202020204" pitchFamily="34" charset="0"/>
                  <a:cs typeface="Arial" panose="020B0604020202020204" pitchFamily="34" charset="0"/>
                </a:rPr>
                <a:t>Azure IoT Hub</a:t>
              </a:r>
            </a:p>
          </p:txBody>
        </p:sp>
      </p:grpSp>
      <p:sp>
        <p:nvSpPr>
          <p:cNvPr id="40" name="Footer Placeholder 3">
            <a:extLst>
              <a:ext uri="{FF2B5EF4-FFF2-40B4-BE49-F238E27FC236}">
                <a16:creationId xmlns:a16="http://schemas.microsoft.com/office/drawing/2014/main" id="{941D1F96-F06B-4C78-9FD4-3D4971E85290}"/>
              </a:ext>
            </a:extLst>
          </p:cNvPr>
          <p:cNvSpPr>
            <a:spLocks noGrp="1"/>
          </p:cNvSpPr>
          <p:nvPr>
            <p:ph type="ftr" sz="quarter" idx="11"/>
          </p:nvPr>
        </p:nvSpPr>
        <p:spPr>
          <a:xfrm>
            <a:off x="4842932" y="6470704"/>
            <a:ext cx="5901459" cy="274320"/>
          </a:xfrm>
        </p:spPr>
        <p:txBody>
          <a:bodyPr/>
          <a:lstStyle/>
          <a:p>
            <a:r>
              <a:rPr lang="en-US" dirty="0"/>
              <a:t>Ken Birman (ken@cs.cornell.edu)                                                                           </a:t>
            </a:r>
          </a:p>
        </p:txBody>
      </p:sp>
      <p:sp>
        <p:nvSpPr>
          <p:cNvPr id="4" name="TextBox 3"/>
          <p:cNvSpPr txBox="1"/>
          <p:nvPr/>
        </p:nvSpPr>
        <p:spPr>
          <a:xfrm>
            <a:off x="7055784" y="2084832"/>
            <a:ext cx="3781549" cy="646331"/>
          </a:xfrm>
          <a:prstGeom prst="rect">
            <a:avLst/>
          </a:prstGeom>
          <a:noFill/>
        </p:spPr>
        <p:txBody>
          <a:bodyPr wrap="square" rtlCol="0">
            <a:spAutoFit/>
          </a:bodyPr>
          <a:lstStyle/>
          <a:p>
            <a:pPr algn="ctr"/>
            <a:r>
              <a:rPr lang="en-US" b="1" dirty="0"/>
              <a:t>Cow hoof-health evaluation </a:t>
            </a:r>
            <a:r>
              <a:rPr lang="en-US" b="1" dirty="0" err="1"/>
              <a:t>microservice</a:t>
            </a:r>
            <a:endParaRPr lang="en-US" b="1" dirty="0"/>
          </a:p>
        </p:txBody>
      </p:sp>
    </p:spTree>
    <p:extLst>
      <p:ext uri="{BB962C8B-B14F-4D97-AF65-F5344CB8AC3E}">
        <p14:creationId xmlns:p14="http://schemas.microsoft.com/office/powerpoint/2010/main" val="381437281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withEffect">
                                  <p:stCondLst>
                                    <p:cond delay="0"/>
                                  </p:stCondLst>
                                  <p:childTnLst>
                                    <p:set>
                                      <p:cBhvr>
                                        <p:cTn id="6" dur="1" fill="hold">
                                          <p:stCondLst>
                                            <p:cond delay="0"/>
                                          </p:stCondLst>
                                        </p:cTn>
                                        <p:tgtEl>
                                          <p:spTgt spid="42"/>
                                        </p:tgtEl>
                                        <p:attrNameLst>
                                          <p:attrName>style.visibility</p:attrName>
                                        </p:attrNameLst>
                                      </p:cBhvr>
                                      <p:to>
                                        <p:strVal val="visible"/>
                                      </p:to>
                                    </p:set>
                                  </p:childTnLst>
                                </p:cTn>
                              </p:par>
                            </p:childTnLst>
                          </p:cTn>
                        </p:par>
                        <p:par>
                          <p:cTn id="7" fill="hold">
                            <p:stCondLst>
                              <p:cond delay="0"/>
                            </p:stCondLst>
                            <p:childTnLst>
                              <p:par>
                                <p:cTn id="8" presetID="14" presetClass="entr" presetSubtype="10" fill="hold" nodeType="afterEffect">
                                  <p:stCondLst>
                                    <p:cond delay="0"/>
                                  </p:stCondLst>
                                  <p:childTnLst>
                                    <p:set>
                                      <p:cBhvr>
                                        <p:cTn id="9" dur="1" fill="hold">
                                          <p:stCondLst>
                                            <p:cond delay="0"/>
                                          </p:stCondLst>
                                        </p:cTn>
                                        <p:tgtEl>
                                          <p:spTgt spid="70"/>
                                        </p:tgtEl>
                                        <p:attrNameLst>
                                          <p:attrName>style.visibility</p:attrName>
                                        </p:attrNameLst>
                                      </p:cBhvr>
                                      <p:to>
                                        <p:strVal val="visible"/>
                                      </p:to>
                                    </p:set>
                                    <p:animEffect transition="in" filter="randombar(horizontal)">
                                      <p:cBhvr>
                                        <p:cTn id="10" dur="500"/>
                                        <p:tgtEl>
                                          <p:spTgt spid="70"/>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4"/>
                                        </p:tgtEl>
                                        <p:attrNameLst>
                                          <p:attrName>style.visibility</p:attrName>
                                        </p:attrNameLst>
                                      </p:cBhvr>
                                      <p:to>
                                        <p:strVal val="visible"/>
                                      </p:to>
                                    </p:set>
                                    <p:animEffect transition="in" filter="randombar(horizontal)">
                                      <p:cBhvr>
                                        <p:cTn id="13"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2" grpId="0"/>
      <p:bldP spid="4"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 name="Can 53"/>
          <p:cNvSpPr/>
          <p:nvPr/>
        </p:nvSpPr>
        <p:spPr>
          <a:xfrm>
            <a:off x="6853472" y="3605762"/>
            <a:ext cx="1452873" cy="1263336"/>
          </a:xfrm>
          <a:prstGeom prst="can">
            <a:avLst/>
          </a:prstGeom>
          <a:solidFill>
            <a:srgbClr val="FFCCFF"/>
          </a:soli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en-US"/>
          </a:p>
        </p:txBody>
      </p:sp>
      <p:sp>
        <p:nvSpPr>
          <p:cNvPr id="31" name="Flowchart: Magnetic Disk 30"/>
          <p:cNvSpPr/>
          <p:nvPr/>
        </p:nvSpPr>
        <p:spPr>
          <a:xfrm>
            <a:off x="6957752" y="1866973"/>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Blob Store</a:t>
            </a:r>
          </a:p>
        </p:txBody>
      </p:sp>
      <p:sp>
        <p:nvSpPr>
          <p:cNvPr id="32" name="Flowchart: Magnetic Disk 31"/>
          <p:cNvSpPr/>
          <p:nvPr/>
        </p:nvSpPr>
        <p:spPr>
          <a:xfrm>
            <a:off x="8259703" y="1863390"/>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NoSQL Database</a:t>
            </a:r>
          </a:p>
        </p:txBody>
      </p:sp>
      <p:sp>
        <p:nvSpPr>
          <p:cNvPr id="33" name="Flowchart: Magnetic Disk 32"/>
          <p:cNvSpPr/>
          <p:nvPr/>
        </p:nvSpPr>
        <p:spPr>
          <a:xfrm>
            <a:off x="9561654" y="1868949"/>
            <a:ext cx="1130531" cy="934416"/>
          </a:xfrm>
          <a:prstGeom prst="flowChartMagneticDisk">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Image processing engine</a:t>
            </a:r>
          </a:p>
        </p:txBody>
      </p:sp>
      <p:sp>
        <p:nvSpPr>
          <p:cNvPr id="34" name="TextBox 33"/>
          <p:cNvSpPr txBox="1"/>
          <p:nvPr/>
        </p:nvSpPr>
        <p:spPr>
          <a:xfrm>
            <a:off x="11039302" y="2238176"/>
            <a:ext cx="466794" cy="369332"/>
          </a:xfrm>
          <a:prstGeom prst="rect">
            <a:avLst/>
          </a:prstGeom>
          <a:noFill/>
        </p:spPr>
        <p:txBody>
          <a:bodyPr wrap="none" rtlCol="0">
            <a:spAutoFit/>
          </a:bodyPr>
          <a:lstStyle/>
          <a:p>
            <a:r>
              <a:rPr lang="en-US" dirty="0"/>
              <a:t>. . .</a:t>
            </a:r>
          </a:p>
        </p:txBody>
      </p:sp>
      <p:cxnSp>
        <p:nvCxnSpPr>
          <p:cNvPr id="38" name="Straight Arrow Connector 37"/>
          <p:cNvCxnSpPr>
            <a:cxnSpLocks/>
          </p:cNvCxnSpPr>
          <p:nvPr/>
        </p:nvCxnSpPr>
        <p:spPr>
          <a:xfrm flipH="1">
            <a:off x="5971975" y="2467712"/>
            <a:ext cx="985777" cy="397622"/>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pic>
        <p:nvPicPr>
          <p:cNvPr id="29" name="Picture 28">
            <a:extLst>
              <a:ext uri="{FF2B5EF4-FFF2-40B4-BE49-F238E27FC236}">
                <a16:creationId xmlns:a16="http://schemas.microsoft.com/office/drawing/2014/main" id="{8BD5923B-ECC2-477E-B17B-FCD210880517}"/>
              </a:ext>
            </a:extLst>
          </p:cNvPr>
          <p:cNvPicPr>
            <a:picLocks noChangeAspect="1"/>
          </p:cNvPicPr>
          <p:nvPr/>
        </p:nvPicPr>
        <p:blipFill>
          <a:blip r:embed="rId2"/>
          <a:stretch>
            <a:fillRect/>
          </a:stretch>
        </p:blipFill>
        <p:spPr>
          <a:xfrm>
            <a:off x="224040" y="1795862"/>
            <a:ext cx="1527818" cy="1069472"/>
          </a:xfrm>
          <a:prstGeom prst="rect">
            <a:avLst/>
          </a:prstGeom>
        </p:spPr>
      </p:pic>
      <p:sp>
        <p:nvSpPr>
          <p:cNvPr id="20" name="Cube 19"/>
          <p:cNvSpPr/>
          <p:nvPr/>
        </p:nvSpPr>
        <p:spPr>
          <a:xfrm>
            <a:off x="3773010" y="2084832"/>
            <a:ext cx="2308194" cy="3313159"/>
          </a:xfrm>
          <a:prstGeom prst="cube">
            <a:avLst/>
          </a:prstGeom>
          <a:gradFill flip="none" rotWithShape="1">
            <a:gsLst>
              <a:gs pos="0">
                <a:schemeClr val="accent4">
                  <a:lumMod val="67000"/>
                </a:schemeClr>
              </a:gs>
              <a:gs pos="48000">
                <a:schemeClr val="accent4">
                  <a:lumMod val="97000"/>
                  <a:lumOff val="3000"/>
                </a:schemeClr>
              </a:gs>
              <a:gs pos="100000">
                <a:schemeClr val="accent4">
                  <a:lumMod val="60000"/>
                  <a:lumOff val="40000"/>
                </a:schemeClr>
              </a:gs>
            </a:gsLst>
            <a:lin ang="16200000" scaled="1"/>
            <a:tileRect/>
          </a:gradFill>
          <a:ln>
            <a:noFill/>
          </a:ln>
        </p:spPr>
        <p:style>
          <a:lnRef idx="0">
            <a:scrgbClr r="0" g="0" b="0"/>
          </a:lnRef>
          <a:fillRef idx="0">
            <a:scrgbClr r="0" g="0" b="0"/>
          </a:fillRef>
          <a:effectRef idx="0">
            <a:scrgbClr r="0" g="0" b="0"/>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991549" y="342342"/>
            <a:ext cx="11167872" cy="1499616"/>
          </a:xfrm>
        </p:spPr>
        <p:txBody>
          <a:bodyPr/>
          <a:lstStyle/>
          <a:p>
            <a:r>
              <a:rPr lang="en-US" b="1" dirty="0">
                <a:solidFill>
                  <a:srgbClr val="C00000"/>
                </a:solidFill>
              </a:rPr>
              <a:t>Revisiting our Edge </a:t>
            </a:r>
            <a:r>
              <a:rPr lang="en-US" b="1" dirty="0" err="1">
                <a:solidFill>
                  <a:srgbClr val="C00000"/>
                </a:solidFill>
              </a:rPr>
              <a:t>IoT</a:t>
            </a:r>
            <a:r>
              <a:rPr lang="en-US" b="1" dirty="0">
                <a:solidFill>
                  <a:srgbClr val="C00000"/>
                </a:solidFill>
              </a:rPr>
              <a:t> Example</a:t>
            </a:r>
          </a:p>
        </p:txBody>
      </p:sp>
      <p:sp>
        <p:nvSpPr>
          <p:cNvPr id="5" name="Slide Number Placeholder 4"/>
          <p:cNvSpPr>
            <a:spLocks noGrp="1"/>
          </p:cNvSpPr>
          <p:nvPr>
            <p:ph type="sldNum" sz="quarter" idx="12"/>
          </p:nvPr>
        </p:nvSpPr>
        <p:spPr/>
        <p:txBody>
          <a:bodyPr/>
          <a:lstStyle/>
          <a:p>
            <a:fld id="{3C974458-8A97-4835-BF79-1FB6D7856C21}" type="slidenum">
              <a:rPr lang="en-US" smtClean="0"/>
              <a:t>11</a:t>
            </a:fld>
            <a:endParaRPr lang="en-US"/>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814002" y="1685547"/>
            <a:ext cx="644117" cy="362852"/>
          </a:xfrm>
          <a:prstGeom prst="rect">
            <a:avLst/>
          </a:prstGeo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725613" y="2286286"/>
            <a:ext cx="644117" cy="362852"/>
          </a:xfrm>
          <a:prstGeom prst="rect">
            <a:avLst/>
          </a:prstGeom>
        </p:spPr>
      </p:pic>
      <p:pic>
        <p:nvPicPr>
          <p:cNvPr id="8" name="Picture 7"/>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770023" y="2976018"/>
            <a:ext cx="644117" cy="362852"/>
          </a:xfrm>
          <a:prstGeom prst="rect">
            <a:avLst/>
          </a:prstGeom>
        </p:spPr>
      </p:pic>
      <p:pic>
        <p:nvPicPr>
          <p:cNvPr id="9" name="Picture 8"/>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58238" y="2996045"/>
            <a:ext cx="644117" cy="362852"/>
          </a:xfrm>
          <a:prstGeom prst="rect">
            <a:avLst/>
          </a:prstGeom>
        </p:spPr>
      </p:pic>
      <p:cxnSp>
        <p:nvCxnSpPr>
          <p:cNvPr id="11" name="Straight Arrow Connector 10"/>
          <p:cNvCxnSpPr>
            <a:cxnSpLocks/>
            <a:stCxn id="6" idx="2"/>
          </p:cNvCxnSpPr>
          <p:nvPr/>
        </p:nvCxnSpPr>
        <p:spPr>
          <a:xfrm>
            <a:off x="2136061" y="2048399"/>
            <a:ext cx="1512661" cy="1014420"/>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3" name="Straight Arrow Connector 12"/>
          <p:cNvCxnSpPr>
            <a:cxnSpLocks/>
            <a:stCxn id="7" idx="2"/>
          </p:cNvCxnSpPr>
          <p:nvPr/>
        </p:nvCxnSpPr>
        <p:spPr>
          <a:xfrm>
            <a:off x="2047672" y="2649138"/>
            <a:ext cx="1601050" cy="903229"/>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5" name="Straight Arrow Connector 14"/>
          <p:cNvCxnSpPr/>
          <p:nvPr/>
        </p:nvCxnSpPr>
        <p:spPr>
          <a:xfrm>
            <a:off x="1198485" y="3157444"/>
            <a:ext cx="2574524" cy="1121593"/>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cxnSp>
        <p:nvCxnSpPr>
          <p:cNvPr id="17" name="Straight Arrow Connector 16"/>
          <p:cNvCxnSpPr>
            <a:stCxn id="9" idx="2"/>
          </p:cNvCxnSpPr>
          <p:nvPr/>
        </p:nvCxnSpPr>
        <p:spPr>
          <a:xfrm>
            <a:off x="480297" y="3358897"/>
            <a:ext cx="3292712" cy="1874512"/>
          </a:xfrm>
          <a:prstGeom prst="straightConnector1">
            <a:avLst/>
          </a:prstGeom>
          <a:ln w="38100">
            <a:solidFill>
              <a:srgbClr val="002060"/>
            </a:solidFill>
            <a:tailEnd type="triangle"/>
          </a:ln>
        </p:spPr>
        <p:style>
          <a:lnRef idx="1">
            <a:schemeClr val="accent1"/>
          </a:lnRef>
          <a:fillRef idx="0">
            <a:schemeClr val="accent1"/>
          </a:fillRef>
          <a:effectRef idx="0">
            <a:schemeClr val="accent1"/>
          </a:effectRef>
          <a:fontRef idx="minor">
            <a:schemeClr val="tx1"/>
          </a:fontRef>
        </p:style>
      </p:cxnSp>
      <p:pic>
        <p:nvPicPr>
          <p:cNvPr id="19" name="Picture 18"/>
          <p:cNvPicPr>
            <a:picLocks noChangeAspect="1"/>
          </p:cNvPicPr>
          <p:nvPr/>
        </p:nvPicPr>
        <p:blipFill>
          <a:blip r:embed="rId4"/>
          <a:stretch>
            <a:fillRect/>
          </a:stretch>
        </p:blipFill>
        <p:spPr>
          <a:xfrm>
            <a:off x="4077184" y="3044067"/>
            <a:ext cx="1298500" cy="1298500"/>
          </a:xfrm>
          <a:prstGeom prst="rect">
            <a:avLst/>
          </a:prstGeom>
        </p:spPr>
      </p:pic>
      <p:sp>
        <p:nvSpPr>
          <p:cNvPr id="76" name="Right Arrow 75"/>
          <p:cNvSpPr/>
          <p:nvPr/>
        </p:nvSpPr>
        <p:spPr>
          <a:xfrm>
            <a:off x="5664257" y="4121689"/>
            <a:ext cx="1100409" cy="484632"/>
          </a:xfrm>
          <a:prstGeom prst="rightArrow">
            <a:avLst/>
          </a:prstGeom>
          <a:solidFill>
            <a:srgbClr val="FFC000"/>
          </a:solidFill>
          <a:ln>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100" b="1" dirty="0">
              <a:solidFill>
                <a:schemeClr val="tx1"/>
              </a:solidFill>
            </a:endParaRPr>
          </a:p>
        </p:txBody>
      </p:sp>
      <p:sp>
        <p:nvSpPr>
          <p:cNvPr id="3" name="Rectangle 2"/>
          <p:cNvSpPr/>
          <p:nvPr/>
        </p:nvSpPr>
        <p:spPr>
          <a:xfrm>
            <a:off x="1472857" y="3154204"/>
            <a:ext cx="1958933" cy="646331"/>
          </a:xfrm>
          <a:prstGeom prst="rect">
            <a:avLst/>
          </a:prstGeom>
          <a:solidFill>
            <a:srgbClr val="FFC000"/>
          </a:solidFill>
          <a:ln w="12700">
            <a:solidFill>
              <a:srgbClr val="002060"/>
            </a:solidFill>
          </a:ln>
        </p:spPr>
        <p:txBody>
          <a:bodyPr wrap="none">
            <a:spAutoFit/>
          </a:bodyPr>
          <a:lstStyle/>
          <a:p>
            <a:pPr algn="ctr"/>
            <a:r>
              <a:rPr lang="en-US" b="1" dirty="0"/>
              <a:t>Google GRPC </a:t>
            </a:r>
            <a:br>
              <a:rPr lang="en-US" b="1" dirty="0"/>
            </a:br>
            <a:r>
              <a:rPr lang="en-US" b="1" dirty="0"/>
              <a:t>Slow but universal</a:t>
            </a:r>
          </a:p>
        </p:txBody>
      </p:sp>
      <p:pic>
        <p:nvPicPr>
          <p:cNvPr id="40" name="Picture 39"/>
          <p:cNvPicPr>
            <a:picLocks noChangeAspect="1"/>
          </p:cNvPicPr>
          <p:nvPr/>
        </p:nvPicPr>
        <p:blipFill>
          <a:blip r:embed="rId5">
            <a:duotone>
              <a:prstClr val="black"/>
              <a:schemeClr val="accent3">
                <a:tint val="45000"/>
                <a:satMod val="400000"/>
              </a:schemeClr>
            </a:duotone>
          </a:blip>
          <a:stretch>
            <a:fillRect/>
          </a:stretch>
        </p:blipFill>
        <p:spPr>
          <a:xfrm>
            <a:off x="8669501" y="3562191"/>
            <a:ext cx="1441465" cy="1260597"/>
          </a:xfrm>
          <a:prstGeom prst="rect">
            <a:avLst/>
          </a:prstGeom>
        </p:spPr>
      </p:pic>
      <p:pic>
        <p:nvPicPr>
          <p:cNvPr id="41" name="Picture 40"/>
          <p:cNvPicPr>
            <a:picLocks noChangeAspect="1"/>
          </p:cNvPicPr>
          <p:nvPr/>
        </p:nvPicPr>
        <p:blipFill>
          <a:blip r:embed="rId5">
            <a:duotone>
              <a:prstClr val="black"/>
              <a:schemeClr val="tx2">
                <a:tint val="45000"/>
                <a:satMod val="400000"/>
              </a:schemeClr>
            </a:duotone>
          </a:blip>
          <a:stretch>
            <a:fillRect/>
          </a:stretch>
        </p:blipFill>
        <p:spPr>
          <a:xfrm>
            <a:off x="10318569" y="3712268"/>
            <a:ext cx="1441465" cy="1260597"/>
          </a:xfrm>
          <a:prstGeom prst="rect">
            <a:avLst/>
          </a:prstGeom>
        </p:spPr>
      </p:pic>
      <p:sp>
        <p:nvSpPr>
          <p:cNvPr id="39" name="TextBox 38">
            <a:extLst>
              <a:ext uri="{FF2B5EF4-FFF2-40B4-BE49-F238E27FC236}">
                <a16:creationId xmlns:a16="http://schemas.microsoft.com/office/drawing/2014/main" id="{9DD821E6-F3BB-4312-B401-FC8066B6250D}"/>
              </a:ext>
            </a:extLst>
          </p:cNvPr>
          <p:cNvSpPr txBox="1"/>
          <p:nvPr/>
        </p:nvSpPr>
        <p:spPr>
          <a:xfrm>
            <a:off x="158238" y="4016559"/>
            <a:ext cx="1642225" cy="369332"/>
          </a:xfrm>
          <a:prstGeom prst="rect">
            <a:avLst/>
          </a:prstGeom>
          <a:noFill/>
        </p:spPr>
        <p:txBody>
          <a:bodyPr wrap="square" rtlCol="0">
            <a:spAutoFit/>
          </a:bodyPr>
          <a:lstStyle/>
          <a:p>
            <a:pPr algn="ctr"/>
            <a:r>
              <a:rPr lang="en-US" dirty="0"/>
              <a:t>IoT Devices</a:t>
            </a:r>
          </a:p>
        </p:txBody>
      </p:sp>
      <p:sp>
        <p:nvSpPr>
          <p:cNvPr id="46" name="Freeform 45"/>
          <p:cNvSpPr/>
          <p:nvPr/>
        </p:nvSpPr>
        <p:spPr>
          <a:xfrm>
            <a:off x="4064924" y="4663440"/>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Freeform 46"/>
          <p:cNvSpPr/>
          <p:nvPr/>
        </p:nvSpPr>
        <p:spPr>
          <a:xfrm>
            <a:off x="4251602" y="4772837"/>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Freeform 47"/>
          <p:cNvSpPr/>
          <p:nvPr/>
        </p:nvSpPr>
        <p:spPr>
          <a:xfrm>
            <a:off x="4461797" y="4636381"/>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9" name="Freeform 48"/>
          <p:cNvSpPr/>
          <p:nvPr/>
        </p:nvSpPr>
        <p:spPr>
          <a:xfrm>
            <a:off x="4870478" y="4732266"/>
            <a:ext cx="216131" cy="598516"/>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0" name="Freeform 49"/>
          <p:cNvSpPr/>
          <p:nvPr/>
        </p:nvSpPr>
        <p:spPr>
          <a:xfrm>
            <a:off x="2302625" y="1411837"/>
            <a:ext cx="4580313" cy="599843"/>
          </a:xfrm>
          <a:custGeom>
            <a:avLst/>
            <a:gdLst>
              <a:gd name="connsiteX0" fmla="*/ 0 w 4580313"/>
              <a:gd name="connsiteY0" fmla="*/ 466839 h 599843"/>
              <a:gd name="connsiteX1" fmla="*/ 1512917 w 4580313"/>
              <a:gd name="connsiteY1" fmla="*/ 59516 h 599843"/>
              <a:gd name="connsiteX2" fmla="*/ 3582786 w 4580313"/>
              <a:gd name="connsiteY2" fmla="*/ 59516 h 599843"/>
              <a:gd name="connsiteX3" fmla="*/ 4580313 w 4580313"/>
              <a:gd name="connsiteY3" fmla="*/ 599843 h 599843"/>
            </a:gdLst>
            <a:ahLst/>
            <a:cxnLst>
              <a:cxn ang="0">
                <a:pos x="connsiteX0" y="connsiteY0"/>
              </a:cxn>
              <a:cxn ang="0">
                <a:pos x="connsiteX1" y="connsiteY1"/>
              </a:cxn>
              <a:cxn ang="0">
                <a:pos x="connsiteX2" y="connsiteY2"/>
              </a:cxn>
              <a:cxn ang="0">
                <a:pos x="connsiteX3" y="connsiteY3"/>
              </a:cxn>
            </a:cxnLst>
            <a:rect l="l" t="t" r="r" b="b"/>
            <a:pathLst>
              <a:path w="4580313" h="599843">
                <a:moveTo>
                  <a:pt x="0" y="466839"/>
                </a:moveTo>
                <a:cubicBezTo>
                  <a:pt x="457893" y="297121"/>
                  <a:pt x="915786" y="127403"/>
                  <a:pt x="1512917" y="59516"/>
                </a:cubicBezTo>
                <a:cubicBezTo>
                  <a:pt x="2110048" y="-8371"/>
                  <a:pt x="3071553" y="-30538"/>
                  <a:pt x="3582786" y="59516"/>
                </a:cubicBezTo>
                <a:cubicBezTo>
                  <a:pt x="4094019" y="149570"/>
                  <a:pt x="4337166" y="374706"/>
                  <a:pt x="4580313" y="599843"/>
                </a:cubicBezTo>
              </a:path>
            </a:pathLst>
          </a:custGeom>
          <a:noFill/>
          <a:ln w="76200">
            <a:solidFill>
              <a:srgbClr val="00B05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1" name="TextBox 50"/>
          <p:cNvSpPr txBox="1"/>
          <p:nvPr/>
        </p:nvSpPr>
        <p:spPr>
          <a:xfrm>
            <a:off x="3869656" y="1455021"/>
            <a:ext cx="1946560" cy="369332"/>
          </a:xfrm>
          <a:prstGeom prst="rect">
            <a:avLst/>
          </a:prstGeom>
          <a:noFill/>
        </p:spPr>
        <p:txBody>
          <a:bodyPr wrap="none" rtlCol="0">
            <a:spAutoFit/>
          </a:bodyPr>
          <a:lstStyle/>
          <a:p>
            <a:pPr algn="ctr"/>
            <a:r>
              <a:rPr lang="en-US" dirty="0"/>
              <a:t>Image upload path</a:t>
            </a:r>
          </a:p>
        </p:txBody>
      </p:sp>
      <p:sp>
        <p:nvSpPr>
          <p:cNvPr id="35" name="Freeform 34"/>
          <p:cNvSpPr/>
          <p:nvPr/>
        </p:nvSpPr>
        <p:spPr>
          <a:xfrm rot="17007311">
            <a:off x="6727846" y="3217541"/>
            <a:ext cx="1173451" cy="210599"/>
          </a:xfrm>
          <a:custGeom>
            <a:avLst/>
            <a:gdLst>
              <a:gd name="connsiteX0" fmla="*/ 0 w 4580313"/>
              <a:gd name="connsiteY0" fmla="*/ 466839 h 599843"/>
              <a:gd name="connsiteX1" fmla="*/ 1512917 w 4580313"/>
              <a:gd name="connsiteY1" fmla="*/ 59516 h 599843"/>
              <a:gd name="connsiteX2" fmla="*/ 3582786 w 4580313"/>
              <a:gd name="connsiteY2" fmla="*/ 59516 h 599843"/>
              <a:gd name="connsiteX3" fmla="*/ 4580313 w 4580313"/>
              <a:gd name="connsiteY3" fmla="*/ 599843 h 599843"/>
            </a:gdLst>
            <a:ahLst/>
            <a:cxnLst>
              <a:cxn ang="0">
                <a:pos x="connsiteX0" y="connsiteY0"/>
              </a:cxn>
              <a:cxn ang="0">
                <a:pos x="connsiteX1" y="connsiteY1"/>
              </a:cxn>
              <a:cxn ang="0">
                <a:pos x="connsiteX2" y="connsiteY2"/>
              </a:cxn>
              <a:cxn ang="0">
                <a:pos x="connsiteX3" y="connsiteY3"/>
              </a:cxn>
            </a:cxnLst>
            <a:rect l="l" t="t" r="r" b="b"/>
            <a:pathLst>
              <a:path w="4580313" h="599843">
                <a:moveTo>
                  <a:pt x="0" y="466839"/>
                </a:moveTo>
                <a:cubicBezTo>
                  <a:pt x="457893" y="297121"/>
                  <a:pt x="915786" y="127403"/>
                  <a:pt x="1512917" y="59516"/>
                </a:cubicBezTo>
                <a:cubicBezTo>
                  <a:pt x="2110048" y="-8371"/>
                  <a:pt x="3071553" y="-30538"/>
                  <a:pt x="3582786" y="59516"/>
                </a:cubicBezTo>
                <a:cubicBezTo>
                  <a:pt x="4094019" y="149570"/>
                  <a:pt x="4337166" y="374706"/>
                  <a:pt x="4580313" y="599843"/>
                </a:cubicBezTo>
              </a:path>
            </a:pathLst>
          </a:custGeom>
          <a:noFill/>
          <a:ln w="381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Freeform 35"/>
          <p:cNvSpPr/>
          <p:nvPr/>
        </p:nvSpPr>
        <p:spPr>
          <a:xfrm rot="17007311" flipH="1" flipV="1">
            <a:off x="7048946" y="3269356"/>
            <a:ext cx="1156982" cy="224145"/>
          </a:xfrm>
          <a:custGeom>
            <a:avLst/>
            <a:gdLst>
              <a:gd name="connsiteX0" fmla="*/ 0 w 4580313"/>
              <a:gd name="connsiteY0" fmla="*/ 466839 h 599843"/>
              <a:gd name="connsiteX1" fmla="*/ 1512917 w 4580313"/>
              <a:gd name="connsiteY1" fmla="*/ 59516 h 599843"/>
              <a:gd name="connsiteX2" fmla="*/ 3582786 w 4580313"/>
              <a:gd name="connsiteY2" fmla="*/ 59516 h 599843"/>
              <a:gd name="connsiteX3" fmla="*/ 4580313 w 4580313"/>
              <a:gd name="connsiteY3" fmla="*/ 599843 h 599843"/>
            </a:gdLst>
            <a:ahLst/>
            <a:cxnLst>
              <a:cxn ang="0">
                <a:pos x="connsiteX0" y="connsiteY0"/>
              </a:cxn>
              <a:cxn ang="0">
                <a:pos x="connsiteX1" y="connsiteY1"/>
              </a:cxn>
              <a:cxn ang="0">
                <a:pos x="connsiteX2" y="connsiteY2"/>
              </a:cxn>
              <a:cxn ang="0">
                <a:pos x="connsiteX3" y="connsiteY3"/>
              </a:cxn>
            </a:cxnLst>
            <a:rect l="l" t="t" r="r" b="b"/>
            <a:pathLst>
              <a:path w="4580313" h="599843">
                <a:moveTo>
                  <a:pt x="0" y="466839"/>
                </a:moveTo>
                <a:cubicBezTo>
                  <a:pt x="457893" y="297121"/>
                  <a:pt x="915786" y="127403"/>
                  <a:pt x="1512917" y="59516"/>
                </a:cubicBezTo>
                <a:cubicBezTo>
                  <a:pt x="2110048" y="-8371"/>
                  <a:pt x="3071553" y="-30538"/>
                  <a:pt x="3582786" y="59516"/>
                </a:cubicBezTo>
                <a:cubicBezTo>
                  <a:pt x="4094019" y="149570"/>
                  <a:pt x="4337166" y="374706"/>
                  <a:pt x="4580313" y="599843"/>
                </a:cubicBezTo>
              </a:path>
            </a:pathLst>
          </a:custGeom>
          <a:noFill/>
          <a:ln w="57150">
            <a:solidFill>
              <a:srgbClr val="00B050"/>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37" name="Picture 36">
            <a:extLst>
              <a:ext uri="{FF2B5EF4-FFF2-40B4-BE49-F238E27FC236}">
                <a16:creationId xmlns:a16="http://schemas.microsoft.com/office/drawing/2014/main" id="{F65892B8-17F2-4181-BC31-2EA64C404B59}"/>
              </a:ext>
            </a:extLst>
          </p:cNvPr>
          <p:cNvPicPr>
            <a:picLocks noChangeAspect="1"/>
          </p:cNvPicPr>
          <p:nvPr/>
        </p:nvPicPr>
        <p:blipFill rotWithShape="1">
          <a:blip r:embed="rId2"/>
          <a:srcRect l="78841" t="39565" r="4045" b="7042"/>
          <a:stretch/>
        </p:blipFill>
        <p:spPr>
          <a:xfrm>
            <a:off x="7826820" y="2374872"/>
            <a:ext cx="186649" cy="407630"/>
          </a:xfrm>
          <a:prstGeom prst="rect">
            <a:avLst/>
          </a:prstGeom>
        </p:spPr>
      </p:pic>
      <p:sp>
        <p:nvSpPr>
          <p:cNvPr id="44" name="TextBox 43"/>
          <p:cNvSpPr txBox="1"/>
          <p:nvPr/>
        </p:nvSpPr>
        <p:spPr>
          <a:xfrm>
            <a:off x="6483949" y="4927661"/>
            <a:ext cx="5584588" cy="1384995"/>
          </a:xfrm>
          <a:prstGeom prst="rect">
            <a:avLst/>
          </a:prstGeom>
          <a:noFill/>
        </p:spPr>
        <p:txBody>
          <a:bodyPr wrap="square" rtlCol="0">
            <a:spAutoFit/>
          </a:bodyPr>
          <a:lstStyle/>
          <a:p>
            <a:pPr algn="ctr"/>
            <a:r>
              <a:rPr lang="en-US" sz="2800" b="1" dirty="0">
                <a:solidFill>
                  <a:srgbClr val="00B050"/>
                </a:solidFill>
              </a:rPr>
              <a:t>Hardware Accelerators and Machine-Learned Models Available.</a:t>
            </a:r>
            <a:br>
              <a:rPr lang="en-US" sz="2800" b="1" dirty="0">
                <a:solidFill>
                  <a:srgbClr val="00B050"/>
                </a:solidFill>
              </a:rPr>
            </a:br>
            <a:r>
              <a:rPr lang="en-US" sz="2800" b="1" dirty="0">
                <a:solidFill>
                  <a:srgbClr val="00B050"/>
                </a:solidFill>
              </a:rPr>
              <a:t>Managed by the “App Service”</a:t>
            </a:r>
          </a:p>
        </p:txBody>
      </p:sp>
      <p:pic>
        <p:nvPicPr>
          <p:cNvPr id="42" name="Picture 41">
            <a:extLst>
              <a:ext uri="{FF2B5EF4-FFF2-40B4-BE49-F238E27FC236}">
                <a16:creationId xmlns:a16="http://schemas.microsoft.com/office/drawing/2014/main" id="{F708055F-E08C-402C-8C5C-42A7B0204BC0}"/>
              </a:ext>
            </a:extLst>
          </p:cNvPr>
          <p:cNvPicPr>
            <a:picLocks noChangeAspect="1"/>
          </p:cNvPicPr>
          <p:nvPr/>
        </p:nvPicPr>
        <p:blipFill>
          <a:blip r:embed="rId6"/>
          <a:stretch>
            <a:fillRect/>
          </a:stretch>
        </p:blipFill>
        <p:spPr>
          <a:xfrm>
            <a:off x="4370248" y="2118167"/>
            <a:ext cx="901328" cy="507174"/>
          </a:xfrm>
          <a:prstGeom prst="rect">
            <a:avLst/>
          </a:prstGeom>
        </p:spPr>
      </p:pic>
      <p:sp>
        <p:nvSpPr>
          <p:cNvPr id="45" name="TextBox 44">
            <a:extLst>
              <a:ext uri="{FF2B5EF4-FFF2-40B4-BE49-F238E27FC236}">
                <a16:creationId xmlns:a16="http://schemas.microsoft.com/office/drawing/2014/main" id="{22747FCD-24D4-471B-BE90-B10E50CA4ED5}"/>
              </a:ext>
            </a:extLst>
          </p:cNvPr>
          <p:cNvSpPr txBox="1"/>
          <p:nvPr/>
        </p:nvSpPr>
        <p:spPr>
          <a:xfrm>
            <a:off x="4370827" y="2437593"/>
            <a:ext cx="889876" cy="184666"/>
          </a:xfrm>
          <a:prstGeom prst="rect">
            <a:avLst/>
          </a:prstGeom>
          <a:solidFill>
            <a:schemeClr val="bg1"/>
          </a:solidFill>
        </p:spPr>
        <p:txBody>
          <a:bodyPr wrap="square" rtlCol="0">
            <a:spAutoFit/>
          </a:bodyPr>
          <a:lstStyle/>
          <a:p>
            <a:pPr algn="ctr"/>
            <a:r>
              <a:rPr lang="en-US" sz="600" b="1" dirty="0">
                <a:solidFill>
                  <a:srgbClr val="0070C0"/>
                </a:solidFill>
                <a:latin typeface="Arial" panose="020B0604020202020204" pitchFamily="34" charset="0"/>
                <a:cs typeface="Arial" panose="020B0604020202020204" pitchFamily="34" charset="0"/>
              </a:rPr>
              <a:t>Azure IoT Hub</a:t>
            </a:r>
          </a:p>
        </p:txBody>
      </p:sp>
      <p:sp>
        <p:nvSpPr>
          <p:cNvPr id="52" name="Footer Placeholder 3">
            <a:extLst>
              <a:ext uri="{FF2B5EF4-FFF2-40B4-BE49-F238E27FC236}">
                <a16:creationId xmlns:a16="http://schemas.microsoft.com/office/drawing/2014/main" id="{FDEF45DC-4B96-45C3-A799-3EFBAC543B83}"/>
              </a:ext>
            </a:extLst>
          </p:cNvPr>
          <p:cNvSpPr>
            <a:spLocks noGrp="1"/>
          </p:cNvSpPr>
          <p:nvPr>
            <p:ph type="ftr" sz="quarter" idx="11"/>
          </p:nvPr>
        </p:nvSpPr>
        <p:spPr>
          <a:xfrm>
            <a:off x="4842932" y="6470704"/>
            <a:ext cx="5901459" cy="274320"/>
          </a:xfrm>
        </p:spPr>
        <p:txBody>
          <a:bodyPr/>
          <a:lstStyle/>
          <a:p>
            <a:r>
              <a:rPr lang="en-US" dirty="0"/>
              <a:t>Ken Birman (ken@cs.cornell.edu)                                                                           </a:t>
            </a:r>
          </a:p>
        </p:txBody>
      </p:sp>
      <p:pic>
        <p:nvPicPr>
          <p:cNvPr id="53" name="Picture 52"/>
          <p:cNvPicPr>
            <a:picLocks noChangeAspect="1"/>
          </p:cNvPicPr>
          <p:nvPr/>
        </p:nvPicPr>
        <p:blipFill>
          <a:blip r:embed="rId7"/>
          <a:stretch>
            <a:fillRect/>
          </a:stretch>
        </p:blipFill>
        <p:spPr>
          <a:xfrm>
            <a:off x="7165481" y="4128167"/>
            <a:ext cx="1034405" cy="362360"/>
          </a:xfrm>
          <a:prstGeom prst="rect">
            <a:avLst/>
          </a:prstGeom>
        </p:spPr>
      </p:pic>
      <p:sp>
        <p:nvSpPr>
          <p:cNvPr id="55" name="Freeform 54"/>
          <p:cNvSpPr/>
          <p:nvPr/>
        </p:nvSpPr>
        <p:spPr>
          <a:xfrm>
            <a:off x="6912747" y="4000606"/>
            <a:ext cx="75123" cy="385285"/>
          </a:xfrm>
          <a:custGeom>
            <a:avLst/>
            <a:gdLst>
              <a:gd name="connsiteX0" fmla="*/ 0 w 216131"/>
              <a:gd name="connsiteY0" fmla="*/ 0 h 598516"/>
              <a:gd name="connsiteX1" fmla="*/ 182880 w 216131"/>
              <a:gd name="connsiteY1" fmla="*/ 207818 h 598516"/>
              <a:gd name="connsiteX2" fmla="*/ 24938 w 216131"/>
              <a:gd name="connsiteY2" fmla="*/ 399011 h 598516"/>
              <a:gd name="connsiteX3" fmla="*/ 216131 w 216131"/>
              <a:gd name="connsiteY3" fmla="*/ 598516 h 598516"/>
            </a:gdLst>
            <a:ahLst/>
            <a:cxnLst>
              <a:cxn ang="0">
                <a:pos x="connsiteX0" y="connsiteY0"/>
              </a:cxn>
              <a:cxn ang="0">
                <a:pos x="connsiteX1" y="connsiteY1"/>
              </a:cxn>
              <a:cxn ang="0">
                <a:pos x="connsiteX2" y="connsiteY2"/>
              </a:cxn>
              <a:cxn ang="0">
                <a:pos x="connsiteX3" y="connsiteY3"/>
              </a:cxn>
            </a:cxnLst>
            <a:rect l="l" t="t" r="r" b="b"/>
            <a:pathLst>
              <a:path w="216131" h="598516">
                <a:moveTo>
                  <a:pt x="0" y="0"/>
                </a:moveTo>
                <a:cubicBezTo>
                  <a:pt x="89362" y="70658"/>
                  <a:pt x="178724" y="141316"/>
                  <a:pt x="182880" y="207818"/>
                </a:cubicBezTo>
                <a:cubicBezTo>
                  <a:pt x="187036" y="274320"/>
                  <a:pt x="19396" y="333895"/>
                  <a:pt x="24938" y="399011"/>
                </a:cubicBezTo>
                <a:cubicBezTo>
                  <a:pt x="30480" y="464127"/>
                  <a:pt x="123305" y="531321"/>
                  <a:pt x="216131" y="598516"/>
                </a:cubicBezTo>
              </a:path>
            </a:pathLst>
          </a:custGeom>
          <a:noFill/>
          <a:ln w="38100">
            <a:solidFill>
              <a:srgbClr val="00206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590091330"/>
      </p:ext>
    </p:extLst>
  </p:cSld>
  <p:clrMapOvr>
    <a:masterClrMapping/>
  </p:clrMapOvr>
  <p:transition spd="slow">
    <p:randomBar dir="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grpId="0" nodeType="afterEffect">
                                  <p:stCondLst>
                                    <p:cond delay="1500"/>
                                  </p:stCondLst>
                                  <p:childTnLst>
                                    <p:set>
                                      <p:cBhvr>
                                        <p:cTn id="6" dur="1" fill="hold">
                                          <p:stCondLst>
                                            <p:cond delay="0"/>
                                          </p:stCondLst>
                                        </p:cTn>
                                        <p:tgtEl>
                                          <p:spTgt spid="35"/>
                                        </p:tgtEl>
                                        <p:attrNameLst>
                                          <p:attrName>style.visibility</p:attrName>
                                        </p:attrNameLst>
                                      </p:cBhvr>
                                      <p:to>
                                        <p:strVal val="visible"/>
                                      </p:to>
                                    </p:set>
                                  </p:childTnLst>
                                </p:cTn>
                              </p:par>
                            </p:childTnLst>
                          </p:cTn>
                        </p:par>
                        <p:par>
                          <p:cTn id="7" fill="hold">
                            <p:stCondLst>
                              <p:cond delay="1500"/>
                            </p:stCondLst>
                            <p:childTnLst>
                              <p:par>
                                <p:cTn id="8" presetID="1" presetClass="entr" presetSubtype="0" fill="hold" grpId="0" nodeType="afterEffect">
                                  <p:stCondLst>
                                    <p:cond delay="1500"/>
                                  </p:stCondLst>
                                  <p:childTnLst>
                                    <p:set>
                                      <p:cBhvr>
                                        <p:cTn id="9" dur="1" fill="hold">
                                          <p:stCondLst>
                                            <p:cond delay="0"/>
                                          </p:stCondLst>
                                        </p:cTn>
                                        <p:tgtEl>
                                          <p:spTgt spid="36"/>
                                        </p:tgtEl>
                                        <p:attrNameLst>
                                          <p:attrName>style.visibility</p:attrName>
                                        </p:attrNameLst>
                                      </p:cBhvr>
                                      <p:to>
                                        <p:strVal val="visible"/>
                                      </p:to>
                                    </p:set>
                                  </p:childTnLst>
                                </p:cTn>
                              </p:par>
                            </p:childTnLst>
                          </p:cTn>
                        </p:par>
                        <p:par>
                          <p:cTn id="10" fill="hold">
                            <p:stCondLst>
                              <p:cond delay="3000"/>
                            </p:stCondLst>
                            <p:childTnLst>
                              <p:par>
                                <p:cTn id="11" presetID="1" presetClass="exit" presetSubtype="0" fill="hold" grpId="1" nodeType="afterEffect">
                                  <p:stCondLst>
                                    <p:cond delay="0"/>
                                  </p:stCondLst>
                                  <p:childTnLst>
                                    <p:set>
                                      <p:cBhvr>
                                        <p:cTn id="12" dur="1" fill="hold">
                                          <p:stCondLst>
                                            <p:cond delay="0"/>
                                          </p:stCondLst>
                                        </p:cTn>
                                        <p:tgtEl>
                                          <p:spTgt spid="35"/>
                                        </p:tgtEl>
                                        <p:attrNameLst>
                                          <p:attrName>style.visibility</p:attrName>
                                        </p:attrNameLst>
                                      </p:cBhvr>
                                      <p:to>
                                        <p:strVal val="hidden"/>
                                      </p:to>
                                    </p:set>
                                  </p:childTnLst>
                                </p:cTn>
                              </p:par>
                              <p:par>
                                <p:cTn id="13" presetID="42" presetClass="path" presetSubtype="0" accel="50000" decel="50000" fill="hold" nodeType="withEffect">
                                  <p:stCondLst>
                                    <p:cond delay="0"/>
                                  </p:stCondLst>
                                  <p:childTnLst>
                                    <p:animMotion origin="layout" path="M 6.25E-7 4.07407E-6 L -0.06185 0.24305 " pathEditMode="relative" rAng="0" ptsTypes="AA">
                                      <p:cBhvr>
                                        <p:cTn id="14" dur="2000" fill="hold"/>
                                        <p:tgtEl>
                                          <p:spTgt spid="37"/>
                                        </p:tgtEl>
                                        <p:attrNameLst>
                                          <p:attrName>ppt_x</p:attrName>
                                          <p:attrName>ppt_y</p:attrName>
                                        </p:attrNameLst>
                                      </p:cBhvr>
                                      <p:rCtr x="-3099" y="12153"/>
                                    </p:animMotion>
                                  </p:childTnLst>
                                </p:cTn>
                              </p:par>
                            </p:childTnLst>
                          </p:cTn>
                        </p:par>
                        <p:par>
                          <p:cTn id="15" fill="hold">
                            <p:stCondLst>
                              <p:cond delay="5000"/>
                            </p:stCondLst>
                            <p:childTnLst>
                              <p:par>
                                <p:cTn id="16" presetID="14" presetClass="entr" presetSubtype="10" fill="hold" nodeType="afterEffect">
                                  <p:stCondLst>
                                    <p:cond delay="0"/>
                                  </p:stCondLst>
                                  <p:childTnLst>
                                    <p:set>
                                      <p:cBhvr>
                                        <p:cTn id="17" dur="1" fill="hold">
                                          <p:stCondLst>
                                            <p:cond delay="0"/>
                                          </p:stCondLst>
                                        </p:cTn>
                                        <p:tgtEl>
                                          <p:spTgt spid="53"/>
                                        </p:tgtEl>
                                        <p:attrNameLst>
                                          <p:attrName>style.visibility</p:attrName>
                                        </p:attrNameLst>
                                      </p:cBhvr>
                                      <p:to>
                                        <p:strVal val="visible"/>
                                      </p:to>
                                    </p:set>
                                    <p:animEffect transition="in" filter="randombar(horizontal)">
                                      <p:cBhvr>
                                        <p:cTn id="18" dur="500"/>
                                        <p:tgtEl>
                                          <p:spTgt spid="5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5" grpId="0" animBg="1"/>
      <p:bldP spid="35" grpId="1" animBg="1"/>
      <p:bldP spid="36"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5BB9D1E-3CBD-4E81-838D-5DDD97BDE116}"/>
              </a:ext>
            </a:extLst>
          </p:cNvPr>
          <p:cNvSpPr>
            <a:spLocks noGrp="1"/>
          </p:cNvSpPr>
          <p:nvPr>
            <p:ph type="title"/>
          </p:nvPr>
        </p:nvSpPr>
        <p:spPr/>
        <p:txBody>
          <a:bodyPr/>
          <a:lstStyle/>
          <a:p>
            <a:r>
              <a:rPr lang="en-US" dirty="0"/>
              <a:t>Many steps involved!</a:t>
            </a:r>
          </a:p>
        </p:txBody>
      </p:sp>
      <p:sp>
        <p:nvSpPr>
          <p:cNvPr id="6" name="Content Placeholder 5">
            <a:extLst>
              <a:ext uri="{FF2B5EF4-FFF2-40B4-BE49-F238E27FC236}">
                <a16:creationId xmlns:a16="http://schemas.microsoft.com/office/drawing/2014/main" id="{BAE986E1-6215-4729-A9CD-C6B09D633DEE}"/>
              </a:ext>
            </a:extLst>
          </p:cNvPr>
          <p:cNvSpPr>
            <a:spLocks noGrp="1"/>
          </p:cNvSpPr>
          <p:nvPr>
            <p:ph idx="1"/>
          </p:nvPr>
        </p:nvSpPr>
        <p:spPr/>
        <p:txBody>
          <a:bodyPr/>
          <a:lstStyle/>
          <a:p>
            <a:r>
              <a:rPr lang="en-US" dirty="0"/>
              <a:t>We needed to send a drone to watch the herd.  Fields are big… it had to find them first.</a:t>
            </a:r>
          </a:p>
          <a:p>
            <a:endParaRPr lang="en-US" dirty="0"/>
          </a:p>
          <a:p>
            <a:r>
              <a:rPr lang="en-US" dirty="0"/>
              <a:t>It figured out which cow is which</a:t>
            </a:r>
          </a:p>
          <a:p>
            <a:r>
              <a:rPr lang="en-US" dirty="0"/>
              <a:t>It noticed that Bessie walked unevenly</a:t>
            </a:r>
          </a:p>
          <a:p>
            <a:r>
              <a:rPr lang="en-US" dirty="0"/>
              <a:t>It asked “Is she hurt?  Or was she just walking on rough terrain?”</a:t>
            </a:r>
          </a:p>
          <a:p>
            <a:r>
              <a:rPr lang="en-US" dirty="0"/>
              <a:t>We decided to call a vet and have her check Bessie’s right front foot.</a:t>
            </a:r>
          </a:p>
        </p:txBody>
      </p:sp>
      <p:sp>
        <p:nvSpPr>
          <p:cNvPr id="3" name="Footer Placeholder 2">
            <a:extLst>
              <a:ext uri="{FF2B5EF4-FFF2-40B4-BE49-F238E27FC236}">
                <a16:creationId xmlns:a16="http://schemas.microsoft.com/office/drawing/2014/main" id="{C18AA892-CA00-4D87-8331-520A818356CA}"/>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505CB9DF-1356-4FD7-81EC-585C23823391}"/>
              </a:ext>
            </a:extLst>
          </p:cNvPr>
          <p:cNvSpPr>
            <a:spLocks noGrp="1"/>
          </p:cNvSpPr>
          <p:nvPr>
            <p:ph type="sldNum" sz="quarter" idx="12"/>
          </p:nvPr>
        </p:nvSpPr>
        <p:spPr/>
        <p:txBody>
          <a:bodyPr/>
          <a:lstStyle/>
          <a:p>
            <a:fld id="{3C974458-8A97-4835-BF79-1FB6D7856C21}" type="slidenum">
              <a:rPr lang="en-US" smtClean="0"/>
              <a:t>12</a:t>
            </a:fld>
            <a:endParaRPr lang="en-US"/>
          </a:p>
        </p:txBody>
      </p:sp>
    </p:spTree>
    <p:extLst>
      <p:ext uri="{BB962C8B-B14F-4D97-AF65-F5344CB8AC3E}">
        <p14:creationId xmlns:p14="http://schemas.microsoft.com/office/powerpoint/2010/main" val="254007377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38048D6-7335-40A8-AD09-A2D2C889D347}"/>
              </a:ext>
            </a:extLst>
          </p:cNvPr>
          <p:cNvSpPr>
            <a:spLocks noGrp="1"/>
          </p:cNvSpPr>
          <p:nvPr>
            <p:ph type="title"/>
          </p:nvPr>
        </p:nvSpPr>
        <p:spPr/>
        <p:txBody>
          <a:bodyPr/>
          <a:lstStyle/>
          <a:p>
            <a:r>
              <a:rPr lang="en-US" dirty="0"/>
              <a:t>Many components were involved</a:t>
            </a:r>
          </a:p>
        </p:txBody>
      </p:sp>
      <p:sp>
        <p:nvSpPr>
          <p:cNvPr id="3" name="Content Placeholder 2">
            <a:extLst>
              <a:ext uri="{FF2B5EF4-FFF2-40B4-BE49-F238E27FC236}">
                <a16:creationId xmlns:a16="http://schemas.microsoft.com/office/drawing/2014/main" id="{441D1B5F-12D9-44BA-80C1-AB94D2ED7BBA}"/>
              </a:ext>
            </a:extLst>
          </p:cNvPr>
          <p:cNvSpPr>
            <a:spLocks noGrp="1"/>
          </p:cNvSpPr>
          <p:nvPr>
            <p:ph idx="1"/>
          </p:nvPr>
        </p:nvSpPr>
        <p:spPr/>
        <p:txBody>
          <a:bodyPr>
            <a:normAutofit fontScale="92500" lnSpcReduction="10000"/>
          </a:bodyPr>
          <a:lstStyle/>
          <a:p>
            <a:r>
              <a:rPr lang="en-US" dirty="0"/>
              <a:t>Azure Blob Upload: For putting photos into the Binary Large Objects store.</a:t>
            </a:r>
          </a:p>
          <a:p>
            <a:r>
              <a:rPr lang="en-US" dirty="0"/>
              <a:t>Cosmos DB: A general-purpose NoSQL database with “processing” power.</a:t>
            </a:r>
          </a:p>
          <a:p>
            <a:r>
              <a:rPr lang="en-US" dirty="0"/>
              <a:t>Azure image processing service:  Can do many “photoshop” tasks.</a:t>
            </a:r>
          </a:p>
          <a:p>
            <a:r>
              <a:rPr lang="en-US" dirty="0"/>
              <a:t>Azure IoT Hub: Secure connectivity to our drone.</a:t>
            </a:r>
          </a:p>
          <a:p>
            <a:r>
              <a:rPr lang="en-US" dirty="0"/>
              <a:t>Azure IoT Edge: Wasn’t even shown, but it was on the prior slide (“mini-cloud close to the IoT device or drone”).</a:t>
            </a:r>
          </a:p>
          <a:p>
            <a:r>
              <a:rPr lang="en-US" dirty="0"/>
              <a:t>Azure Function Service: Lightweight container launching.</a:t>
            </a:r>
          </a:p>
          <a:p>
            <a:r>
              <a:rPr lang="en-US" dirty="0"/>
              <a:t>Specialized </a:t>
            </a:r>
            <a:r>
              <a:rPr lang="en-US" dirty="0">
                <a:sym typeface="Symbol" panose="05050102010706020507" pitchFamily="18" charset="2"/>
              </a:rPr>
              <a:t>Service with GPU accelerator: You can build these and manage them with the Azure Hybrid Cloud layer, which includes the Azure App Service.</a:t>
            </a:r>
            <a:endParaRPr lang="en-US" dirty="0"/>
          </a:p>
        </p:txBody>
      </p:sp>
      <p:sp>
        <p:nvSpPr>
          <p:cNvPr id="4" name="Footer Placeholder 3">
            <a:extLst>
              <a:ext uri="{FF2B5EF4-FFF2-40B4-BE49-F238E27FC236}">
                <a16:creationId xmlns:a16="http://schemas.microsoft.com/office/drawing/2014/main" id="{184F1FC8-88B0-4D39-A3EB-3E448F86C6D3}"/>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29452C7-6507-4451-94F7-E1B7022CD847}"/>
              </a:ext>
            </a:extLst>
          </p:cNvPr>
          <p:cNvSpPr>
            <a:spLocks noGrp="1"/>
          </p:cNvSpPr>
          <p:nvPr>
            <p:ph type="sldNum" sz="quarter" idx="12"/>
          </p:nvPr>
        </p:nvSpPr>
        <p:spPr/>
        <p:txBody>
          <a:bodyPr/>
          <a:lstStyle/>
          <a:p>
            <a:fld id="{3C974458-8A97-4835-BF79-1FB6D7856C21}" type="slidenum">
              <a:rPr lang="en-US" smtClean="0"/>
              <a:t>13</a:t>
            </a:fld>
            <a:endParaRPr lang="en-US"/>
          </a:p>
        </p:txBody>
      </p:sp>
    </p:spTree>
    <p:extLst>
      <p:ext uri="{BB962C8B-B14F-4D97-AF65-F5344CB8AC3E}">
        <p14:creationId xmlns:p14="http://schemas.microsoft.com/office/powerpoint/2010/main" val="1877895575"/>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9CA355-051A-4AE8-8CA3-1B844FD472AE}"/>
              </a:ext>
            </a:extLst>
          </p:cNvPr>
          <p:cNvSpPr>
            <a:spLocks noGrp="1"/>
          </p:cNvSpPr>
          <p:nvPr>
            <p:ph type="title"/>
          </p:nvPr>
        </p:nvSpPr>
        <p:spPr/>
        <p:txBody>
          <a:bodyPr/>
          <a:lstStyle/>
          <a:p>
            <a:r>
              <a:rPr lang="en-US" dirty="0"/>
              <a:t>Concept: Critical Path</a:t>
            </a:r>
          </a:p>
        </p:txBody>
      </p:sp>
      <p:sp>
        <p:nvSpPr>
          <p:cNvPr id="3" name="Content Placeholder 2">
            <a:extLst>
              <a:ext uri="{FF2B5EF4-FFF2-40B4-BE49-F238E27FC236}">
                <a16:creationId xmlns:a16="http://schemas.microsoft.com/office/drawing/2014/main" id="{66008779-68E9-4F3F-8C1B-9FFF46DB67B6}"/>
              </a:ext>
            </a:extLst>
          </p:cNvPr>
          <p:cNvSpPr>
            <a:spLocks noGrp="1"/>
          </p:cNvSpPr>
          <p:nvPr>
            <p:ph idx="1"/>
          </p:nvPr>
        </p:nvSpPr>
        <p:spPr/>
        <p:txBody>
          <a:bodyPr>
            <a:normAutofit/>
          </a:bodyPr>
          <a:lstStyle/>
          <a:p>
            <a:endParaRPr lang="en-US" dirty="0"/>
          </a:p>
          <a:p>
            <a:pPr algn="ctr"/>
            <a:r>
              <a:rPr lang="en-US" b="1" dirty="0"/>
              <a:t>The pathway in your system that shapes performance for some task.</a:t>
            </a:r>
          </a:p>
          <a:p>
            <a:pPr algn="ctr"/>
            <a:endParaRPr lang="en-US" b="1" dirty="0"/>
          </a:p>
          <a:p>
            <a:pPr algn="ctr"/>
            <a:r>
              <a:rPr lang="en-US" b="1" dirty="0"/>
              <a:t>If you make the critical path faster, you accelerate the task.</a:t>
            </a:r>
          </a:p>
          <a:p>
            <a:pPr algn="ctr"/>
            <a:endParaRPr lang="en-US" b="1" dirty="0"/>
          </a:p>
          <a:p>
            <a:r>
              <a:rPr lang="en-US" dirty="0"/>
              <a:t>But </a:t>
            </a:r>
            <a:r>
              <a:rPr lang="en-US" dirty="0">
                <a:sym typeface="Wingdings" panose="05000000000000000000" pitchFamily="2" charset="2"/>
              </a:rPr>
              <a:t>there might be a second critical path just a tiny bit slower than the one you are focused on, so fixing one might just reveal the other.</a:t>
            </a:r>
            <a:endParaRPr lang="en-US" dirty="0"/>
          </a:p>
        </p:txBody>
      </p:sp>
      <p:sp>
        <p:nvSpPr>
          <p:cNvPr id="4" name="Footer Placeholder 3">
            <a:extLst>
              <a:ext uri="{FF2B5EF4-FFF2-40B4-BE49-F238E27FC236}">
                <a16:creationId xmlns:a16="http://schemas.microsoft.com/office/drawing/2014/main" id="{8CA7E323-F285-4D6B-9378-A31B52666BD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5945388D-7E42-4E7A-AF95-E1D5C60B927B}"/>
              </a:ext>
            </a:extLst>
          </p:cNvPr>
          <p:cNvSpPr>
            <a:spLocks noGrp="1"/>
          </p:cNvSpPr>
          <p:nvPr>
            <p:ph type="sldNum" sz="quarter" idx="12"/>
          </p:nvPr>
        </p:nvSpPr>
        <p:spPr/>
        <p:txBody>
          <a:bodyPr/>
          <a:lstStyle/>
          <a:p>
            <a:fld id="{3C974458-8A97-4835-BF79-1FB6D7856C21}" type="slidenum">
              <a:rPr lang="en-US" smtClean="0"/>
              <a:t>14</a:t>
            </a:fld>
            <a:endParaRPr lang="en-US"/>
          </a:p>
        </p:txBody>
      </p:sp>
      <p:pic>
        <p:nvPicPr>
          <p:cNvPr id="8" name="Picture 7" descr="A sign on a pole&#10;&#10;Description automatically generated">
            <a:extLst>
              <a:ext uri="{FF2B5EF4-FFF2-40B4-BE49-F238E27FC236}">
                <a16:creationId xmlns:a16="http://schemas.microsoft.com/office/drawing/2014/main" id="{72A282C7-2D18-4556-A8CB-3599D7AA7E32}"/>
              </a:ext>
            </a:extLst>
          </p:cNvPr>
          <p:cNvPicPr>
            <a:picLocks noChangeAspect="1"/>
          </p:cNvPicPr>
          <p:nvPr/>
        </p:nvPicPr>
        <p:blipFill rotWithShape="1">
          <a:blip r:embed="rId2">
            <a:extLst>
              <a:ext uri="{28A0092B-C50C-407E-A947-70E740481C1C}">
                <a14:useLocalDpi xmlns:a14="http://schemas.microsoft.com/office/drawing/2010/main" val="0"/>
              </a:ext>
            </a:extLst>
          </a:blip>
          <a:srcRect b="9649"/>
          <a:stretch/>
        </p:blipFill>
        <p:spPr>
          <a:xfrm>
            <a:off x="9117642" y="201168"/>
            <a:ext cx="2835023" cy="1883664"/>
          </a:xfrm>
          <a:prstGeom prst="rect">
            <a:avLst/>
          </a:prstGeom>
        </p:spPr>
      </p:pic>
    </p:spTree>
    <p:extLst>
      <p:ext uri="{BB962C8B-B14F-4D97-AF65-F5344CB8AC3E}">
        <p14:creationId xmlns:p14="http://schemas.microsoft.com/office/powerpoint/2010/main" val="2812369792"/>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 name="Right Arrow 17"/>
          <p:cNvSpPr/>
          <p:nvPr/>
        </p:nvSpPr>
        <p:spPr>
          <a:xfrm>
            <a:off x="4234103" y="5650105"/>
            <a:ext cx="978408" cy="484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extBox 19"/>
          <p:cNvSpPr txBox="1"/>
          <p:nvPr/>
        </p:nvSpPr>
        <p:spPr>
          <a:xfrm>
            <a:off x="5272540" y="5713617"/>
            <a:ext cx="2323360" cy="369332"/>
          </a:xfrm>
          <a:prstGeom prst="rect">
            <a:avLst/>
          </a:prstGeom>
          <a:noFill/>
        </p:spPr>
        <p:txBody>
          <a:bodyPr wrap="square" rtlCol="0">
            <a:spAutoFit/>
          </a:bodyPr>
          <a:lstStyle/>
          <a:p>
            <a:r>
              <a:rPr lang="en-US" b="1" dirty="0"/>
              <a:t>Schedule the vet!</a:t>
            </a:r>
          </a:p>
        </p:txBody>
      </p:sp>
      <p:pic>
        <p:nvPicPr>
          <p:cNvPr id="87" name="Picture 86">
            <a:extLst>
              <a:ext uri="{FF2B5EF4-FFF2-40B4-BE49-F238E27FC236}">
                <a16:creationId xmlns:a16="http://schemas.microsoft.com/office/drawing/2014/main" id="{93739E8A-474B-40FD-A24B-B049D53936A9}"/>
              </a:ext>
            </a:extLst>
          </p:cNvPr>
          <p:cNvPicPr>
            <a:picLocks noChangeAspect="1"/>
          </p:cNvPicPr>
          <p:nvPr/>
        </p:nvPicPr>
        <p:blipFill rotWithShape="1">
          <a:blip r:embed="rId2"/>
          <a:srcRect l="78841" t="39565" r="4045" b="7042"/>
          <a:stretch/>
        </p:blipFill>
        <p:spPr>
          <a:xfrm>
            <a:off x="5488294" y="2606771"/>
            <a:ext cx="107741" cy="235300"/>
          </a:xfrm>
          <a:prstGeom prst="rect">
            <a:avLst/>
          </a:prstGeom>
        </p:spPr>
      </p:pic>
      <p:pic>
        <p:nvPicPr>
          <p:cNvPr id="84" name="Picture 83">
            <a:extLst>
              <a:ext uri="{FF2B5EF4-FFF2-40B4-BE49-F238E27FC236}">
                <a16:creationId xmlns:a16="http://schemas.microsoft.com/office/drawing/2014/main" id="{2DBAC55A-5289-403D-ADB7-B27A51ABC10E}"/>
              </a:ext>
            </a:extLst>
          </p:cNvPr>
          <p:cNvPicPr>
            <a:picLocks noChangeAspect="1"/>
          </p:cNvPicPr>
          <p:nvPr/>
        </p:nvPicPr>
        <p:blipFill rotWithShape="1">
          <a:blip r:embed="rId2"/>
          <a:srcRect l="78841" t="39565" r="4045" b="7042"/>
          <a:stretch/>
        </p:blipFill>
        <p:spPr>
          <a:xfrm>
            <a:off x="8409643" y="4542625"/>
            <a:ext cx="261463" cy="571019"/>
          </a:xfrm>
          <a:prstGeom prst="rect">
            <a:avLst/>
          </a:prstGeom>
        </p:spPr>
      </p:pic>
      <p:cxnSp>
        <p:nvCxnSpPr>
          <p:cNvPr id="13" name="Straight Arrow Connector 12"/>
          <p:cNvCxnSpPr>
            <a:endCxn id="15" idx="2"/>
          </p:cNvCxnSpPr>
          <p:nvPr/>
        </p:nvCxnSpPr>
        <p:spPr>
          <a:xfrm>
            <a:off x="3705021" y="2541813"/>
            <a:ext cx="1475958" cy="18507"/>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0" name="Oval 39"/>
          <p:cNvSpPr/>
          <p:nvPr/>
        </p:nvSpPr>
        <p:spPr>
          <a:xfrm>
            <a:off x="7894423" y="4472247"/>
            <a:ext cx="1869738" cy="822960"/>
          </a:xfrm>
          <a:prstGeom prst="ellipse">
            <a:avLst/>
          </a:prstGeom>
          <a:noFill/>
          <a:ln w="38100">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0" name="Oval 69"/>
          <p:cNvSpPr/>
          <p:nvPr/>
        </p:nvSpPr>
        <p:spPr>
          <a:xfrm>
            <a:off x="7535048" y="4335088"/>
            <a:ext cx="4275952" cy="1112519"/>
          </a:xfrm>
          <a:prstGeom prst="ellipse">
            <a:avLst/>
          </a:prstGeom>
          <a:noFill/>
          <a:ln w="38100">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8" name="TextBox 77"/>
          <p:cNvSpPr txBox="1"/>
          <p:nvPr/>
        </p:nvSpPr>
        <p:spPr>
          <a:xfrm>
            <a:off x="9176334" y="5227986"/>
            <a:ext cx="611517" cy="369332"/>
          </a:xfrm>
          <a:prstGeom prst="rect">
            <a:avLst/>
          </a:prstGeom>
          <a:solidFill>
            <a:schemeClr val="bg1"/>
          </a:solidFill>
          <a:ln>
            <a:solidFill>
              <a:srgbClr val="FA5D06"/>
            </a:solidFill>
          </a:ln>
        </p:spPr>
        <p:txBody>
          <a:bodyPr wrap="square" rtlCol="0">
            <a:spAutoFit/>
          </a:bodyPr>
          <a:lstStyle/>
          <a:p>
            <a:pPr algn="ctr"/>
            <a:r>
              <a:rPr lang="en-US" b="1" dirty="0"/>
              <a:t>GPU</a:t>
            </a:r>
          </a:p>
        </p:txBody>
      </p:sp>
      <p:sp>
        <p:nvSpPr>
          <p:cNvPr id="77" name="TextBox 76"/>
          <p:cNvSpPr txBox="1"/>
          <p:nvPr/>
        </p:nvSpPr>
        <p:spPr>
          <a:xfrm>
            <a:off x="8400655" y="5230354"/>
            <a:ext cx="611517" cy="369332"/>
          </a:xfrm>
          <a:prstGeom prst="rect">
            <a:avLst/>
          </a:prstGeom>
          <a:solidFill>
            <a:schemeClr val="bg1"/>
          </a:solidFill>
          <a:ln>
            <a:solidFill>
              <a:srgbClr val="FA5D06"/>
            </a:solidFill>
          </a:ln>
        </p:spPr>
        <p:txBody>
          <a:bodyPr wrap="square" rtlCol="0">
            <a:spAutoFit/>
          </a:bodyPr>
          <a:lstStyle/>
          <a:p>
            <a:pPr algn="ctr"/>
            <a:r>
              <a:rPr lang="en-US" b="1" dirty="0"/>
              <a:t>GPU</a:t>
            </a:r>
          </a:p>
        </p:txBody>
      </p:sp>
      <p:sp>
        <p:nvSpPr>
          <p:cNvPr id="6" name="Title 5"/>
          <p:cNvSpPr>
            <a:spLocks noGrp="1"/>
          </p:cNvSpPr>
          <p:nvPr>
            <p:ph type="title"/>
          </p:nvPr>
        </p:nvSpPr>
        <p:spPr>
          <a:xfrm>
            <a:off x="950561" y="417653"/>
            <a:ext cx="9720072" cy="1499616"/>
          </a:xfrm>
        </p:spPr>
        <p:txBody>
          <a:bodyPr/>
          <a:lstStyle/>
          <a:p>
            <a:r>
              <a:rPr lang="en-US" b="1" dirty="0">
                <a:solidFill>
                  <a:srgbClr val="C00000"/>
                </a:solidFill>
              </a:rPr>
              <a:t>Critical Path? </a:t>
            </a:r>
            <a:r>
              <a:rPr lang="en-US" b="1" u="sng" dirty="0">
                <a:solidFill>
                  <a:srgbClr val="C00000"/>
                </a:solidFill>
              </a:rPr>
              <a:t>Many</a:t>
            </a:r>
            <a:r>
              <a:rPr lang="en-US" b="1" dirty="0">
                <a:solidFill>
                  <a:srgbClr val="C00000"/>
                </a:solidFill>
              </a:rPr>
              <a:t> elements!</a:t>
            </a:r>
          </a:p>
        </p:txBody>
      </p:sp>
      <p:sp>
        <p:nvSpPr>
          <p:cNvPr id="4" name="Footer Placeholder 3"/>
          <p:cNvSpPr>
            <a:spLocks noGrp="1"/>
          </p:cNvSpPr>
          <p:nvPr>
            <p:ph type="ftr" sz="quarter" idx="11"/>
          </p:nvPr>
        </p:nvSpPr>
        <p:spPr/>
        <p:txBody>
          <a:bodyPr/>
          <a:lstStyle/>
          <a:p>
            <a:r>
              <a:rPr lang="en-US"/>
              <a:t>Ken Birman (ken@cs.cornell.edu)                                                                           </a:t>
            </a:r>
          </a:p>
        </p:txBody>
      </p:sp>
      <p:sp>
        <p:nvSpPr>
          <p:cNvPr id="5" name="Slide Number Placeholder 4"/>
          <p:cNvSpPr>
            <a:spLocks noGrp="1"/>
          </p:cNvSpPr>
          <p:nvPr>
            <p:ph type="sldNum" sz="quarter" idx="12"/>
          </p:nvPr>
        </p:nvSpPr>
        <p:spPr/>
        <p:txBody>
          <a:bodyPr/>
          <a:lstStyle/>
          <a:p>
            <a:fld id="{26165642-2DC6-4995-8FB3-76453B93C11F}" type="slidenum">
              <a:rPr lang="en-US" smtClean="0"/>
              <a:pPr/>
              <a:t>15</a:t>
            </a:fld>
            <a:endParaRPr lang="en-US"/>
          </a:p>
        </p:txBody>
      </p:sp>
      <p:pic>
        <p:nvPicPr>
          <p:cNvPr id="7" name="Picture 6"/>
          <p:cNvPicPr>
            <a:picLocks noChangeAspect="1"/>
          </p:cNvPicPr>
          <p:nvPr/>
        </p:nvPicPr>
        <p:blipFill>
          <a:blip r:embed="rId3"/>
          <a:stretch>
            <a:fillRect/>
          </a:stretch>
        </p:blipFill>
        <p:spPr>
          <a:xfrm rot="983073">
            <a:off x="304498" y="2635595"/>
            <a:ext cx="1006531" cy="1006531"/>
          </a:xfrm>
          <a:prstGeom prst="rect">
            <a:avLst/>
          </a:prstGeom>
        </p:spPr>
      </p:pic>
      <p:cxnSp>
        <p:nvCxnSpPr>
          <p:cNvPr id="9" name="Straight Arrow Connector 8"/>
          <p:cNvCxnSpPr/>
          <p:nvPr/>
        </p:nvCxnSpPr>
        <p:spPr>
          <a:xfrm flipV="1">
            <a:off x="1527393" y="2560320"/>
            <a:ext cx="1165931" cy="681644"/>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1" name="TextBox 10"/>
          <p:cNvSpPr txBox="1"/>
          <p:nvPr/>
        </p:nvSpPr>
        <p:spPr>
          <a:xfrm>
            <a:off x="1353203" y="2227900"/>
            <a:ext cx="1014153" cy="646331"/>
          </a:xfrm>
          <a:prstGeom prst="rect">
            <a:avLst/>
          </a:prstGeom>
          <a:noFill/>
        </p:spPr>
        <p:txBody>
          <a:bodyPr wrap="square" rtlCol="0">
            <a:spAutoFit/>
          </a:bodyPr>
          <a:lstStyle/>
          <a:p>
            <a:pPr algn="ctr"/>
            <a:r>
              <a:rPr lang="en-US" dirty="0"/>
              <a:t>Photo upload</a:t>
            </a:r>
          </a:p>
        </p:txBody>
      </p:sp>
      <p:sp>
        <p:nvSpPr>
          <p:cNvPr id="12" name="TextBox 11"/>
          <p:cNvSpPr txBox="1"/>
          <p:nvPr/>
        </p:nvSpPr>
        <p:spPr>
          <a:xfrm>
            <a:off x="2693324" y="2317149"/>
            <a:ext cx="1321724" cy="369332"/>
          </a:xfrm>
          <a:prstGeom prst="rect">
            <a:avLst/>
          </a:prstGeom>
          <a:solidFill>
            <a:srgbClr val="92D050"/>
          </a:solidFill>
          <a:ln>
            <a:solidFill>
              <a:schemeClr val="tx1"/>
            </a:solidFill>
          </a:ln>
        </p:spPr>
        <p:txBody>
          <a:bodyPr wrap="square" rtlCol="0">
            <a:spAutoFit/>
          </a:bodyPr>
          <a:lstStyle/>
          <a:p>
            <a:pPr algn="ctr"/>
            <a:r>
              <a:rPr lang="en-US" dirty="0"/>
              <a:t>Key-hash</a:t>
            </a:r>
          </a:p>
        </p:txBody>
      </p:sp>
      <p:sp>
        <p:nvSpPr>
          <p:cNvPr id="17" name="Oval 16"/>
          <p:cNvSpPr/>
          <p:nvPr/>
        </p:nvSpPr>
        <p:spPr>
          <a:xfrm>
            <a:off x="4842932" y="2140919"/>
            <a:ext cx="1869738" cy="822960"/>
          </a:xfrm>
          <a:prstGeom prst="ellipse">
            <a:avLst/>
          </a:prstGeom>
          <a:noFill/>
          <a:ln w="381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9" name="Straight Arrow Connector 18"/>
          <p:cNvCxnSpPr/>
          <p:nvPr/>
        </p:nvCxnSpPr>
        <p:spPr>
          <a:xfrm>
            <a:off x="5168584" y="2560320"/>
            <a:ext cx="740371" cy="6038"/>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5" name="Oval 14"/>
          <p:cNvSpPr/>
          <p:nvPr/>
        </p:nvSpPr>
        <p:spPr>
          <a:xfrm>
            <a:off x="5180979" y="2376772"/>
            <a:ext cx="365760" cy="367096"/>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600" b="1" dirty="0">
              <a:solidFill>
                <a:schemeClr val="tx1"/>
              </a:solidFill>
            </a:endParaRPr>
          </a:p>
        </p:txBody>
      </p:sp>
      <p:sp>
        <p:nvSpPr>
          <p:cNvPr id="27" name="TextBox 26"/>
          <p:cNvSpPr txBox="1"/>
          <p:nvPr/>
        </p:nvSpPr>
        <p:spPr>
          <a:xfrm>
            <a:off x="6242137" y="1504482"/>
            <a:ext cx="3202407" cy="369332"/>
          </a:xfrm>
          <a:prstGeom prst="rect">
            <a:avLst/>
          </a:prstGeom>
          <a:noFill/>
        </p:spPr>
        <p:txBody>
          <a:bodyPr wrap="square" rtlCol="0">
            <a:spAutoFit/>
          </a:bodyPr>
          <a:lstStyle/>
          <a:p>
            <a:pPr algn="ctr"/>
            <a:r>
              <a:rPr lang="en-US" dirty="0" err="1"/>
              <a:t>Sharded</a:t>
            </a:r>
            <a:r>
              <a:rPr lang="en-US" dirty="0"/>
              <a:t>, replicated blob store</a:t>
            </a:r>
          </a:p>
        </p:txBody>
      </p:sp>
      <p:sp>
        <p:nvSpPr>
          <p:cNvPr id="29" name="Freeform 28"/>
          <p:cNvSpPr/>
          <p:nvPr/>
        </p:nvSpPr>
        <p:spPr>
          <a:xfrm>
            <a:off x="1777484" y="2683144"/>
            <a:ext cx="4658319" cy="731175"/>
          </a:xfrm>
          <a:custGeom>
            <a:avLst/>
            <a:gdLst>
              <a:gd name="connsiteX0" fmla="*/ 2867891 w 3591814"/>
              <a:gd name="connsiteY0" fmla="*/ 0 h 872836"/>
              <a:gd name="connsiteX1" fmla="*/ 3399906 w 3591814"/>
              <a:gd name="connsiteY1" fmla="*/ 681644 h 872836"/>
              <a:gd name="connsiteX2" fmla="*/ 0 w 3591814"/>
              <a:gd name="connsiteY2" fmla="*/ 872836 h 872836"/>
            </a:gdLst>
            <a:ahLst/>
            <a:cxnLst>
              <a:cxn ang="0">
                <a:pos x="connsiteX0" y="connsiteY0"/>
              </a:cxn>
              <a:cxn ang="0">
                <a:pos x="connsiteX1" y="connsiteY1"/>
              </a:cxn>
              <a:cxn ang="0">
                <a:pos x="connsiteX2" y="connsiteY2"/>
              </a:cxn>
            </a:cxnLst>
            <a:rect l="l" t="t" r="r" b="b"/>
            <a:pathLst>
              <a:path w="3591814" h="872836">
                <a:moveTo>
                  <a:pt x="2867891" y="0"/>
                </a:moveTo>
                <a:cubicBezTo>
                  <a:pt x="3372889" y="268085"/>
                  <a:pt x="3877888" y="536171"/>
                  <a:pt x="3399906" y="681644"/>
                </a:cubicBezTo>
                <a:cubicBezTo>
                  <a:pt x="2921924" y="827117"/>
                  <a:pt x="1460962" y="849976"/>
                  <a:pt x="0" y="872836"/>
                </a:cubicBezTo>
              </a:path>
            </a:pathLst>
          </a:custGeom>
          <a:noFill/>
          <a:ln w="12700">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0" name="TextBox 29"/>
          <p:cNvSpPr txBox="1"/>
          <p:nvPr/>
        </p:nvSpPr>
        <p:spPr>
          <a:xfrm>
            <a:off x="1947375" y="3065907"/>
            <a:ext cx="898934" cy="369332"/>
          </a:xfrm>
          <a:prstGeom prst="rect">
            <a:avLst/>
          </a:prstGeom>
          <a:noFill/>
        </p:spPr>
        <p:txBody>
          <a:bodyPr wrap="square" rtlCol="0">
            <a:spAutoFit/>
          </a:bodyPr>
          <a:lstStyle/>
          <a:p>
            <a:r>
              <a:rPr lang="en-US" i="1" dirty="0"/>
              <a:t>Done!</a:t>
            </a:r>
          </a:p>
        </p:txBody>
      </p:sp>
      <p:cxnSp>
        <p:nvCxnSpPr>
          <p:cNvPr id="31" name="Straight Arrow Connector 30"/>
          <p:cNvCxnSpPr/>
          <p:nvPr/>
        </p:nvCxnSpPr>
        <p:spPr>
          <a:xfrm>
            <a:off x="1394507" y="3478488"/>
            <a:ext cx="955377" cy="856600"/>
          </a:xfrm>
          <a:prstGeom prst="straightConnector1">
            <a:avLst/>
          </a:prstGeom>
          <a:ln w="127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33" name="TextBox 32"/>
          <p:cNvSpPr txBox="1"/>
          <p:nvPr/>
        </p:nvSpPr>
        <p:spPr>
          <a:xfrm>
            <a:off x="706583" y="3806900"/>
            <a:ext cx="1240792" cy="646331"/>
          </a:xfrm>
          <a:prstGeom prst="rect">
            <a:avLst/>
          </a:prstGeom>
          <a:noFill/>
        </p:spPr>
        <p:txBody>
          <a:bodyPr wrap="square" rtlCol="0">
            <a:spAutoFit/>
          </a:bodyPr>
          <a:lstStyle/>
          <a:p>
            <a:pPr algn="ctr"/>
            <a:r>
              <a:rPr lang="en-US" dirty="0"/>
              <a:t>Event meta-data</a:t>
            </a:r>
          </a:p>
        </p:txBody>
      </p:sp>
      <p:sp>
        <p:nvSpPr>
          <p:cNvPr id="34" name="TextBox 33"/>
          <p:cNvSpPr txBox="1"/>
          <p:nvPr/>
        </p:nvSpPr>
        <p:spPr>
          <a:xfrm>
            <a:off x="2470266" y="4116166"/>
            <a:ext cx="883920" cy="369332"/>
          </a:xfrm>
          <a:prstGeom prst="rect">
            <a:avLst/>
          </a:prstGeom>
          <a:noFill/>
          <a:ln>
            <a:solidFill>
              <a:schemeClr val="tx1"/>
            </a:solidFill>
          </a:ln>
        </p:spPr>
        <p:txBody>
          <a:bodyPr wrap="square" rtlCol="0">
            <a:spAutoFit/>
          </a:bodyPr>
          <a:lstStyle/>
          <a:p>
            <a:r>
              <a:rPr lang="en-US" dirty="0" err="1"/>
              <a:t>IoT</a:t>
            </a:r>
            <a:r>
              <a:rPr lang="en-US" dirty="0"/>
              <a:t> Hub</a:t>
            </a:r>
          </a:p>
        </p:txBody>
      </p:sp>
      <p:sp>
        <p:nvSpPr>
          <p:cNvPr id="35" name="Freeform 34"/>
          <p:cNvSpPr/>
          <p:nvPr/>
        </p:nvSpPr>
        <p:spPr>
          <a:xfrm>
            <a:off x="3607677" y="4472247"/>
            <a:ext cx="515436" cy="1371600"/>
          </a:xfrm>
          <a:custGeom>
            <a:avLst/>
            <a:gdLst>
              <a:gd name="connsiteX0" fmla="*/ 16672 w 515436"/>
              <a:gd name="connsiteY0" fmla="*/ 0 h 1371600"/>
              <a:gd name="connsiteX1" fmla="*/ 482185 w 515436"/>
              <a:gd name="connsiteY1" fmla="*/ 432262 h 1371600"/>
              <a:gd name="connsiteX2" fmla="*/ 47 w 515436"/>
              <a:gd name="connsiteY2" fmla="*/ 847898 h 1371600"/>
              <a:gd name="connsiteX3" fmla="*/ 515436 w 515436"/>
              <a:gd name="connsiteY3" fmla="*/ 1371600 h 1371600"/>
            </a:gdLst>
            <a:ahLst/>
            <a:cxnLst>
              <a:cxn ang="0">
                <a:pos x="connsiteX0" y="connsiteY0"/>
              </a:cxn>
              <a:cxn ang="0">
                <a:pos x="connsiteX1" y="connsiteY1"/>
              </a:cxn>
              <a:cxn ang="0">
                <a:pos x="connsiteX2" y="connsiteY2"/>
              </a:cxn>
              <a:cxn ang="0">
                <a:pos x="connsiteX3" y="connsiteY3"/>
              </a:cxn>
            </a:cxnLst>
            <a:rect l="l" t="t" r="r" b="b"/>
            <a:pathLst>
              <a:path w="515436" h="1371600">
                <a:moveTo>
                  <a:pt x="16672" y="0"/>
                </a:moveTo>
                <a:cubicBezTo>
                  <a:pt x="250814" y="145473"/>
                  <a:pt x="484956" y="290946"/>
                  <a:pt x="482185" y="432262"/>
                </a:cubicBezTo>
                <a:cubicBezTo>
                  <a:pt x="479414" y="573578"/>
                  <a:pt x="-5495" y="691342"/>
                  <a:pt x="47" y="847898"/>
                </a:cubicBezTo>
                <a:cubicBezTo>
                  <a:pt x="5589" y="1004454"/>
                  <a:pt x="260512" y="1188027"/>
                  <a:pt x="515436" y="1371600"/>
                </a:cubicBezTo>
              </a:path>
            </a:pathLst>
          </a:custGeom>
          <a:noFill/>
          <a:ln w="57150">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6" name="TextBox 35"/>
          <p:cNvSpPr txBox="1"/>
          <p:nvPr/>
        </p:nvSpPr>
        <p:spPr>
          <a:xfrm>
            <a:off x="3865395" y="4268565"/>
            <a:ext cx="898934" cy="369332"/>
          </a:xfrm>
          <a:prstGeom prst="rect">
            <a:avLst/>
          </a:prstGeom>
          <a:noFill/>
        </p:spPr>
        <p:txBody>
          <a:bodyPr wrap="square" rtlCol="0">
            <a:spAutoFit/>
          </a:bodyPr>
          <a:lstStyle/>
          <a:p>
            <a:r>
              <a:rPr lang="en-US" i="1" dirty="0"/>
              <a:t>Function</a:t>
            </a:r>
          </a:p>
        </p:txBody>
      </p:sp>
      <p:sp>
        <p:nvSpPr>
          <p:cNvPr id="38" name="TextBox 37"/>
          <p:cNvSpPr txBox="1"/>
          <p:nvPr/>
        </p:nvSpPr>
        <p:spPr>
          <a:xfrm>
            <a:off x="4048002" y="4649495"/>
            <a:ext cx="1321724" cy="369332"/>
          </a:xfrm>
          <a:prstGeom prst="rect">
            <a:avLst/>
          </a:prstGeom>
          <a:noFill/>
        </p:spPr>
        <p:txBody>
          <a:bodyPr wrap="square" rtlCol="0">
            <a:spAutoFit/>
          </a:bodyPr>
          <a:lstStyle/>
          <a:p>
            <a:r>
              <a:rPr lang="en-US" dirty="0"/>
              <a:t>Key-hash</a:t>
            </a:r>
          </a:p>
        </p:txBody>
      </p:sp>
      <p:sp>
        <p:nvSpPr>
          <p:cNvPr id="39" name="Oval 38"/>
          <p:cNvSpPr/>
          <p:nvPr/>
        </p:nvSpPr>
        <p:spPr>
          <a:xfrm>
            <a:off x="8960446" y="4708100"/>
            <a:ext cx="365760" cy="367096"/>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1" name="Straight Arrow Connector 40"/>
          <p:cNvCxnSpPr>
            <a:endCxn id="43" idx="2"/>
          </p:cNvCxnSpPr>
          <p:nvPr/>
        </p:nvCxnSpPr>
        <p:spPr>
          <a:xfrm>
            <a:off x="4966338" y="4870536"/>
            <a:ext cx="3266132" cy="21112"/>
          </a:xfrm>
          <a:prstGeom prst="straightConnector1">
            <a:avLst/>
          </a:prstGeom>
          <a:ln w="127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43" name="Oval 42"/>
          <p:cNvSpPr/>
          <p:nvPr/>
        </p:nvSpPr>
        <p:spPr>
          <a:xfrm>
            <a:off x="8232470" y="4708100"/>
            <a:ext cx="365760" cy="367096"/>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4" name="TextBox 43"/>
          <p:cNvSpPr txBox="1"/>
          <p:nvPr/>
        </p:nvSpPr>
        <p:spPr>
          <a:xfrm>
            <a:off x="8436572" y="3969026"/>
            <a:ext cx="3202407" cy="369332"/>
          </a:xfrm>
          <a:prstGeom prst="rect">
            <a:avLst/>
          </a:prstGeom>
          <a:noFill/>
        </p:spPr>
        <p:txBody>
          <a:bodyPr wrap="square" rtlCol="0">
            <a:spAutoFit/>
          </a:bodyPr>
          <a:lstStyle/>
          <a:p>
            <a:pPr algn="ctr"/>
            <a:r>
              <a:rPr lang="en-US" dirty="0" err="1"/>
              <a:t>Sharded</a:t>
            </a:r>
            <a:r>
              <a:rPr lang="en-US" dirty="0"/>
              <a:t> knowledge store</a:t>
            </a:r>
          </a:p>
        </p:txBody>
      </p:sp>
      <p:sp>
        <p:nvSpPr>
          <p:cNvPr id="46" name="Freeform 45"/>
          <p:cNvSpPr/>
          <p:nvPr/>
        </p:nvSpPr>
        <p:spPr>
          <a:xfrm>
            <a:off x="5078637" y="2751513"/>
            <a:ext cx="3159276" cy="2019992"/>
          </a:xfrm>
          <a:custGeom>
            <a:avLst/>
            <a:gdLst>
              <a:gd name="connsiteX0" fmla="*/ 3159276 w 3159276"/>
              <a:gd name="connsiteY0" fmla="*/ 2019992 h 2019992"/>
              <a:gd name="connsiteX1" fmla="*/ 3092774 w 3159276"/>
              <a:gd name="connsiteY1" fmla="*/ 2011680 h 2019992"/>
              <a:gd name="connsiteX2" fmla="*/ 349574 w 3159276"/>
              <a:gd name="connsiteY2" fmla="*/ 1188720 h 2019992"/>
              <a:gd name="connsiteX3" fmla="*/ 125130 w 3159276"/>
              <a:gd name="connsiteY3" fmla="*/ 0 h 2019992"/>
            </a:gdLst>
            <a:ahLst/>
            <a:cxnLst>
              <a:cxn ang="0">
                <a:pos x="connsiteX0" y="connsiteY0"/>
              </a:cxn>
              <a:cxn ang="0">
                <a:pos x="connsiteX1" y="connsiteY1"/>
              </a:cxn>
              <a:cxn ang="0">
                <a:pos x="connsiteX2" y="connsiteY2"/>
              </a:cxn>
              <a:cxn ang="0">
                <a:pos x="connsiteX3" y="connsiteY3"/>
              </a:cxn>
            </a:cxnLst>
            <a:rect l="l" t="t" r="r" b="b"/>
            <a:pathLst>
              <a:path w="3159276" h="2019992">
                <a:moveTo>
                  <a:pt x="3159276" y="2019992"/>
                </a:moveTo>
                <a:lnTo>
                  <a:pt x="3092774" y="2011680"/>
                </a:lnTo>
                <a:cubicBezTo>
                  <a:pt x="2624490" y="1873135"/>
                  <a:pt x="844181" y="1524000"/>
                  <a:pt x="349574" y="1188720"/>
                </a:cubicBezTo>
                <a:cubicBezTo>
                  <a:pt x="-145033" y="853440"/>
                  <a:pt x="-9952" y="426720"/>
                  <a:pt x="125130" y="0"/>
                </a:cubicBezTo>
              </a:path>
            </a:pathLst>
          </a:custGeom>
          <a:noFill/>
          <a:ln>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7" name="Freeform 46"/>
          <p:cNvSpPr/>
          <p:nvPr/>
        </p:nvSpPr>
        <p:spPr>
          <a:xfrm rot="10619319">
            <a:off x="5579081" y="2625583"/>
            <a:ext cx="2965977" cy="2102252"/>
          </a:xfrm>
          <a:custGeom>
            <a:avLst/>
            <a:gdLst>
              <a:gd name="connsiteX0" fmla="*/ 3159276 w 3159276"/>
              <a:gd name="connsiteY0" fmla="*/ 2019992 h 2019992"/>
              <a:gd name="connsiteX1" fmla="*/ 3092774 w 3159276"/>
              <a:gd name="connsiteY1" fmla="*/ 2011680 h 2019992"/>
              <a:gd name="connsiteX2" fmla="*/ 349574 w 3159276"/>
              <a:gd name="connsiteY2" fmla="*/ 1188720 h 2019992"/>
              <a:gd name="connsiteX3" fmla="*/ 125130 w 3159276"/>
              <a:gd name="connsiteY3" fmla="*/ 0 h 2019992"/>
            </a:gdLst>
            <a:ahLst/>
            <a:cxnLst>
              <a:cxn ang="0">
                <a:pos x="connsiteX0" y="connsiteY0"/>
              </a:cxn>
              <a:cxn ang="0">
                <a:pos x="connsiteX1" y="connsiteY1"/>
              </a:cxn>
              <a:cxn ang="0">
                <a:pos x="connsiteX2" y="connsiteY2"/>
              </a:cxn>
              <a:cxn ang="0">
                <a:pos x="connsiteX3" y="connsiteY3"/>
              </a:cxn>
            </a:cxnLst>
            <a:rect l="l" t="t" r="r" b="b"/>
            <a:pathLst>
              <a:path w="3159276" h="2019992">
                <a:moveTo>
                  <a:pt x="3159276" y="2019992"/>
                </a:moveTo>
                <a:lnTo>
                  <a:pt x="3092774" y="2011680"/>
                </a:lnTo>
                <a:cubicBezTo>
                  <a:pt x="2624490" y="1873135"/>
                  <a:pt x="844181" y="1524000"/>
                  <a:pt x="349574" y="1188720"/>
                </a:cubicBezTo>
                <a:cubicBezTo>
                  <a:pt x="-145033" y="853440"/>
                  <a:pt x="-9952" y="426720"/>
                  <a:pt x="125130" y="0"/>
                </a:cubicBezTo>
              </a:path>
            </a:pathLst>
          </a:custGeom>
          <a:noFill/>
          <a:ln w="762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49" name="Straight Arrow Connector 48"/>
          <p:cNvCxnSpPr/>
          <p:nvPr/>
        </p:nvCxnSpPr>
        <p:spPr>
          <a:xfrm>
            <a:off x="8384851" y="5118976"/>
            <a:ext cx="269028" cy="226853"/>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52" name="Freeform 51"/>
          <p:cNvSpPr/>
          <p:nvPr/>
        </p:nvSpPr>
        <p:spPr>
          <a:xfrm>
            <a:off x="8305202" y="5084502"/>
            <a:ext cx="383132" cy="515184"/>
          </a:xfrm>
          <a:custGeom>
            <a:avLst/>
            <a:gdLst>
              <a:gd name="connsiteX0" fmla="*/ 914400 w 914400"/>
              <a:gd name="connsiteY0" fmla="*/ 548640 h 571728"/>
              <a:gd name="connsiteX1" fmla="*/ 249382 w 914400"/>
              <a:gd name="connsiteY1" fmla="*/ 507077 h 571728"/>
              <a:gd name="connsiteX2" fmla="*/ 0 w 914400"/>
              <a:gd name="connsiteY2" fmla="*/ 0 h 571728"/>
            </a:gdLst>
            <a:ahLst/>
            <a:cxnLst>
              <a:cxn ang="0">
                <a:pos x="connsiteX0" y="connsiteY0"/>
              </a:cxn>
              <a:cxn ang="0">
                <a:pos x="connsiteX1" y="connsiteY1"/>
              </a:cxn>
              <a:cxn ang="0">
                <a:pos x="connsiteX2" y="connsiteY2"/>
              </a:cxn>
            </a:cxnLst>
            <a:rect l="l" t="t" r="r" b="b"/>
            <a:pathLst>
              <a:path w="914400" h="571728">
                <a:moveTo>
                  <a:pt x="914400" y="548640"/>
                </a:moveTo>
                <a:cubicBezTo>
                  <a:pt x="658091" y="573578"/>
                  <a:pt x="401782" y="598517"/>
                  <a:pt x="249382" y="507077"/>
                </a:cubicBezTo>
                <a:cubicBezTo>
                  <a:pt x="96982" y="415637"/>
                  <a:pt x="48491" y="207818"/>
                  <a:pt x="0" y="0"/>
                </a:cubicBezTo>
              </a:path>
            </a:pathLst>
          </a:custGeom>
          <a:noFill/>
          <a:ln w="1905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3" name="TextBox 52"/>
          <p:cNvSpPr txBox="1"/>
          <p:nvPr/>
        </p:nvSpPr>
        <p:spPr>
          <a:xfrm>
            <a:off x="8027272" y="5943309"/>
            <a:ext cx="2142393" cy="369332"/>
          </a:xfrm>
          <a:prstGeom prst="rect">
            <a:avLst/>
          </a:prstGeom>
          <a:solidFill>
            <a:srgbClr val="FFFF00"/>
          </a:solidFill>
        </p:spPr>
        <p:txBody>
          <a:bodyPr wrap="square" rtlCol="0">
            <a:spAutoFit/>
          </a:bodyPr>
          <a:lstStyle/>
          <a:p>
            <a:pPr algn="ctr"/>
            <a:r>
              <a:rPr lang="en-US" i="1" dirty="0"/>
              <a:t>Hoof crack, p=.78</a:t>
            </a:r>
          </a:p>
        </p:txBody>
      </p:sp>
      <p:sp>
        <p:nvSpPr>
          <p:cNvPr id="54" name="4-Point Star 53"/>
          <p:cNvSpPr/>
          <p:nvPr/>
        </p:nvSpPr>
        <p:spPr>
          <a:xfrm>
            <a:off x="8620594" y="5241689"/>
            <a:ext cx="324196" cy="378758"/>
          </a:xfrm>
          <a:prstGeom prst="star4">
            <a:avLst/>
          </a:prstGeom>
          <a:solidFill>
            <a:srgbClr val="FA5D06"/>
          </a:solidFill>
          <a:ln>
            <a:solidFill>
              <a:srgbClr val="E53BAC"/>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5" name="Lightning Bolt 54"/>
          <p:cNvSpPr/>
          <p:nvPr/>
        </p:nvSpPr>
        <p:spPr>
          <a:xfrm>
            <a:off x="8655048" y="5292311"/>
            <a:ext cx="255288" cy="289808"/>
          </a:xfrm>
          <a:prstGeom prst="lightningBolt">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57" name="Straight Arrow Connector 56"/>
          <p:cNvCxnSpPr/>
          <p:nvPr/>
        </p:nvCxnSpPr>
        <p:spPr>
          <a:xfrm flipH="1" flipV="1">
            <a:off x="4123113" y="5132542"/>
            <a:ext cx="4238048" cy="25506"/>
          </a:xfrm>
          <a:prstGeom prst="straightConnector1">
            <a:avLst/>
          </a:prstGeom>
          <a:ln>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6" name="Oval 15"/>
          <p:cNvSpPr/>
          <p:nvPr/>
        </p:nvSpPr>
        <p:spPr>
          <a:xfrm>
            <a:off x="5908955" y="2376772"/>
            <a:ext cx="365760" cy="367096"/>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4" name="Flowchart: Multidocument 63"/>
          <p:cNvSpPr/>
          <p:nvPr/>
        </p:nvSpPr>
        <p:spPr>
          <a:xfrm>
            <a:off x="9344627" y="4491147"/>
            <a:ext cx="419534" cy="259823"/>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5" name="Flowchart: Multidocument 64"/>
          <p:cNvSpPr/>
          <p:nvPr/>
        </p:nvSpPr>
        <p:spPr>
          <a:xfrm>
            <a:off x="8627991" y="4525336"/>
            <a:ext cx="384181" cy="245702"/>
          </a:xfrm>
          <a:prstGeom prst="flowChartMultidocumen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67" name="Straight Arrow Connector 66"/>
          <p:cNvCxnSpPr>
            <a:stCxn id="65" idx="2"/>
          </p:cNvCxnSpPr>
          <p:nvPr/>
        </p:nvCxnSpPr>
        <p:spPr>
          <a:xfrm>
            <a:off x="8793367" y="4761733"/>
            <a:ext cx="15066" cy="557419"/>
          </a:xfrm>
          <a:prstGeom prst="straightConnector1">
            <a:avLst/>
          </a:prstGeom>
          <a:ln w="762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69" name="Oval 68"/>
          <p:cNvSpPr/>
          <p:nvPr/>
        </p:nvSpPr>
        <p:spPr>
          <a:xfrm>
            <a:off x="4524773" y="1950520"/>
            <a:ext cx="5932637" cy="1209071"/>
          </a:xfrm>
          <a:prstGeom prst="ellipse">
            <a:avLst/>
          </a:prstGeom>
          <a:noFill/>
          <a:ln w="381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1" name="Oval 70"/>
          <p:cNvSpPr/>
          <p:nvPr/>
        </p:nvSpPr>
        <p:spPr>
          <a:xfrm>
            <a:off x="7066539" y="2514070"/>
            <a:ext cx="93403" cy="1074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2" name="Oval 71"/>
          <p:cNvSpPr/>
          <p:nvPr/>
        </p:nvSpPr>
        <p:spPr>
          <a:xfrm>
            <a:off x="7228482" y="2517889"/>
            <a:ext cx="93403" cy="1074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3" name="Oval 72"/>
          <p:cNvSpPr/>
          <p:nvPr/>
        </p:nvSpPr>
        <p:spPr>
          <a:xfrm>
            <a:off x="7369900" y="2517889"/>
            <a:ext cx="93403" cy="107463"/>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4" name="Oval 73"/>
          <p:cNvSpPr/>
          <p:nvPr/>
        </p:nvSpPr>
        <p:spPr>
          <a:xfrm>
            <a:off x="10050367" y="4861897"/>
            <a:ext cx="93403" cy="107463"/>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5" name="Oval 74"/>
          <p:cNvSpPr/>
          <p:nvPr/>
        </p:nvSpPr>
        <p:spPr>
          <a:xfrm>
            <a:off x="10212310" y="4865716"/>
            <a:ext cx="93403" cy="107463"/>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6" name="Oval 75"/>
          <p:cNvSpPr/>
          <p:nvPr/>
        </p:nvSpPr>
        <p:spPr>
          <a:xfrm>
            <a:off x="10353728" y="4865716"/>
            <a:ext cx="93403" cy="107463"/>
          </a:xfrm>
          <a:prstGeom prst="ellipse">
            <a:avLst/>
          </a:prstGeom>
          <a:solidFill>
            <a:srgbClr val="C00000"/>
          </a:solidFill>
          <a:ln>
            <a:solidFill>
              <a:srgbClr val="FA5D06"/>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8" name="TextBox 47"/>
          <p:cNvSpPr txBox="1"/>
          <p:nvPr/>
        </p:nvSpPr>
        <p:spPr>
          <a:xfrm>
            <a:off x="7159941" y="5507732"/>
            <a:ext cx="3287189" cy="369332"/>
          </a:xfrm>
          <a:prstGeom prst="rect">
            <a:avLst/>
          </a:prstGeom>
          <a:noFill/>
        </p:spPr>
        <p:txBody>
          <a:bodyPr wrap="square" rtlCol="0">
            <a:spAutoFit/>
          </a:bodyPr>
          <a:lstStyle/>
          <a:p>
            <a:pPr algn="ctr"/>
            <a:r>
              <a:rPr lang="en-US" dirty="0"/>
              <a:t>GPU-accelerated computation</a:t>
            </a:r>
          </a:p>
        </p:txBody>
      </p:sp>
      <p:cxnSp>
        <p:nvCxnSpPr>
          <p:cNvPr id="81" name="Straight Arrow Connector 80"/>
          <p:cNvCxnSpPr/>
          <p:nvPr/>
        </p:nvCxnSpPr>
        <p:spPr>
          <a:xfrm flipV="1">
            <a:off x="4189679" y="4584438"/>
            <a:ext cx="1594600" cy="267064"/>
          </a:xfrm>
          <a:prstGeom prst="straightConnector1">
            <a:avLst/>
          </a:prstGeom>
          <a:ln w="12700">
            <a:solidFill>
              <a:schemeClr val="tx1"/>
            </a:solidFill>
            <a:prstDash val="dash"/>
            <a:tailEnd type="triangle"/>
          </a:ln>
        </p:spPr>
        <p:style>
          <a:lnRef idx="1">
            <a:schemeClr val="accent1"/>
          </a:lnRef>
          <a:fillRef idx="0">
            <a:schemeClr val="accent1"/>
          </a:fillRef>
          <a:effectRef idx="0">
            <a:schemeClr val="accent1"/>
          </a:effectRef>
          <a:fontRef idx="minor">
            <a:schemeClr val="tx1"/>
          </a:fontRef>
        </p:style>
      </p:cxnSp>
      <p:cxnSp>
        <p:nvCxnSpPr>
          <p:cNvPr id="83" name="Straight Arrow Connector 82"/>
          <p:cNvCxnSpPr/>
          <p:nvPr/>
        </p:nvCxnSpPr>
        <p:spPr>
          <a:xfrm flipH="1">
            <a:off x="4123855" y="4660922"/>
            <a:ext cx="1684967" cy="491291"/>
          </a:xfrm>
          <a:prstGeom prst="straightConnector1">
            <a:avLst/>
          </a:prstGeom>
          <a:ln>
            <a:solidFill>
              <a:schemeClr val="tx1"/>
            </a:solidFill>
            <a:prstDash val="dash"/>
            <a:tailEnd type="triangle"/>
          </a:ln>
        </p:spPr>
        <p:style>
          <a:lnRef idx="1">
            <a:schemeClr val="accent1"/>
          </a:lnRef>
          <a:fillRef idx="0">
            <a:schemeClr val="accent1"/>
          </a:fillRef>
          <a:effectRef idx="0">
            <a:schemeClr val="accent1"/>
          </a:effectRef>
          <a:fontRef idx="minor">
            <a:schemeClr val="tx1"/>
          </a:fontRef>
        </p:style>
      </p:cxnSp>
      <p:sp>
        <p:nvSpPr>
          <p:cNvPr id="85" name="TextBox 84"/>
          <p:cNvSpPr txBox="1"/>
          <p:nvPr/>
        </p:nvSpPr>
        <p:spPr>
          <a:xfrm>
            <a:off x="4278786" y="4913252"/>
            <a:ext cx="2318238" cy="369332"/>
          </a:xfrm>
          <a:prstGeom prst="rect">
            <a:avLst/>
          </a:prstGeom>
          <a:solidFill>
            <a:srgbClr val="FFFF00"/>
          </a:solidFill>
          <a:ln>
            <a:solidFill>
              <a:schemeClr val="tx1"/>
            </a:solidFill>
          </a:ln>
        </p:spPr>
        <p:txBody>
          <a:bodyPr wrap="square" rtlCol="0">
            <a:spAutoFit/>
          </a:bodyPr>
          <a:lstStyle/>
          <a:p>
            <a:pPr algn="ctr"/>
            <a:r>
              <a:rPr lang="en-US" i="1" dirty="0"/>
              <a:t>Rough terrain, p=.03</a:t>
            </a:r>
          </a:p>
        </p:txBody>
      </p:sp>
      <p:sp>
        <p:nvSpPr>
          <p:cNvPr id="93" name="TextBox 92"/>
          <p:cNvSpPr txBox="1"/>
          <p:nvPr/>
        </p:nvSpPr>
        <p:spPr>
          <a:xfrm>
            <a:off x="3567380" y="2097251"/>
            <a:ext cx="3202407" cy="276999"/>
          </a:xfrm>
          <a:prstGeom prst="rect">
            <a:avLst/>
          </a:prstGeom>
          <a:noFill/>
        </p:spPr>
        <p:txBody>
          <a:bodyPr wrap="square" rtlCol="0">
            <a:spAutoFit/>
          </a:bodyPr>
          <a:lstStyle/>
          <a:p>
            <a:r>
              <a:rPr lang="en-US" sz="1200" i="1" dirty="0"/>
              <a:t>router</a:t>
            </a:r>
          </a:p>
        </p:txBody>
      </p:sp>
      <p:sp>
        <p:nvSpPr>
          <p:cNvPr id="60" name="TextBox 59"/>
          <p:cNvSpPr txBox="1"/>
          <p:nvPr/>
        </p:nvSpPr>
        <p:spPr>
          <a:xfrm>
            <a:off x="4015048" y="5211744"/>
            <a:ext cx="1915989" cy="369332"/>
          </a:xfrm>
          <a:prstGeom prst="rect">
            <a:avLst/>
          </a:prstGeom>
          <a:solidFill>
            <a:srgbClr val="FFFF00"/>
          </a:solidFill>
          <a:ln>
            <a:solidFill>
              <a:schemeClr val="tx1"/>
            </a:solidFill>
          </a:ln>
        </p:spPr>
        <p:txBody>
          <a:bodyPr wrap="square" rtlCol="0">
            <a:spAutoFit/>
          </a:bodyPr>
          <a:lstStyle/>
          <a:p>
            <a:pPr algn="ctr"/>
            <a:r>
              <a:rPr lang="en-US" i="1" dirty="0"/>
              <a:t>Hoof crack, p=.78</a:t>
            </a:r>
          </a:p>
        </p:txBody>
      </p:sp>
      <p:sp>
        <p:nvSpPr>
          <p:cNvPr id="2" name="TextBox 1">
            <a:extLst>
              <a:ext uri="{FF2B5EF4-FFF2-40B4-BE49-F238E27FC236}">
                <a16:creationId xmlns:a16="http://schemas.microsoft.com/office/drawing/2014/main" id="{CE142F82-BF1E-4B1D-858F-92BC172219AE}"/>
              </a:ext>
            </a:extLst>
          </p:cNvPr>
          <p:cNvSpPr txBox="1"/>
          <p:nvPr/>
        </p:nvSpPr>
        <p:spPr>
          <a:xfrm>
            <a:off x="6552339" y="2018520"/>
            <a:ext cx="1424354" cy="369332"/>
          </a:xfrm>
          <a:prstGeom prst="rect">
            <a:avLst/>
          </a:prstGeom>
          <a:noFill/>
        </p:spPr>
        <p:txBody>
          <a:bodyPr wrap="square" rtlCol="0">
            <a:spAutoFit/>
          </a:bodyPr>
          <a:lstStyle/>
          <a:p>
            <a:r>
              <a:rPr lang="en-US" dirty="0"/>
              <a:t>2-node shard</a:t>
            </a:r>
          </a:p>
        </p:txBody>
      </p:sp>
      <p:sp>
        <p:nvSpPr>
          <p:cNvPr id="8" name="Rectangle 7">
            <a:extLst>
              <a:ext uri="{FF2B5EF4-FFF2-40B4-BE49-F238E27FC236}">
                <a16:creationId xmlns:a16="http://schemas.microsoft.com/office/drawing/2014/main" id="{8C209B47-3233-41B1-BC77-941CEAC393E6}"/>
              </a:ext>
            </a:extLst>
          </p:cNvPr>
          <p:cNvSpPr/>
          <p:nvPr/>
        </p:nvSpPr>
        <p:spPr>
          <a:xfrm>
            <a:off x="5213608" y="2441661"/>
            <a:ext cx="328557" cy="215444"/>
          </a:xfrm>
          <a:prstGeom prst="rect">
            <a:avLst/>
          </a:prstGeom>
        </p:spPr>
        <p:txBody>
          <a:bodyPr wrap="square">
            <a:spAutoFit/>
          </a:bodyPr>
          <a:lstStyle/>
          <a:p>
            <a:pPr algn="ctr"/>
            <a:r>
              <a:rPr lang="en-US" sz="800" b="1" dirty="0"/>
              <a:t>N1</a:t>
            </a:r>
          </a:p>
        </p:txBody>
      </p:sp>
      <p:sp>
        <p:nvSpPr>
          <p:cNvPr id="68" name="Rectangle 67">
            <a:extLst>
              <a:ext uri="{FF2B5EF4-FFF2-40B4-BE49-F238E27FC236}">
                <a16:creationId xmlns:a16="http://schemas.microsoft.com/office/drawing/2014/main" id="{783B16D1-C73F-4F35-8ECE-20234EFF61D9}"/>
              </a:ext>
            </a:extLst>
          </p:cNvPr>
          <p:cNvSpPr/>
          <p:nvPr/>
        </p:nvSpPr>
        <p:spPr>
          <a:xfrm>
            <a:off x="5931038" y="2434377"/>
            <a:ext cx="328557" cy="215444"/>
          </a:xfrm>
          <a:prstGeom prst="rect">
            <a:avLst/>
          </a:prstGeom>
        </p:spPr>
        <p:txBody>
          <a:bodyPr wrap="square">
            <a:spAutoFit/>
          </a:bodyPr>
          <a:lstStyle/>
          <a:p>
            <a:pPr algn="ctr"/>
            <a:r>
              <a:rPr lang="en-US" sz="800" b="1" dirty="0"/>
              <a:t>N2</a:t>
            </a:r>
          </a:p>
        </p:txBody>
      </p:sp>
      <p:sp>
        <p:nvSpPr>
          <p:cNvPr id="79" name="Rectangle 78">
            <a:extLst>
              <a:ext uri="{FF2B5EF4-FFF2-40B4-BE49-F238E27FC236}">
                <a16:creationId xmlns:a16="http://schemas.microsoft.com/office/drawing/2014/main" id="{F79A9061-0886-495E-A920-77B06914F190}"/>
              </a:ext>
            </a:extLst>
          </p:cNvPr>
          <p:cNvSpPr/>
          <p:nvPr/>
        </p:nvSpPr>
        <p:spPr>
          <a:xfrm>
            <a:off x="5870617" y="2186813"/>
            <a:ext cx="478210" cy="215444"/>
          </a:xfrm>
          <a:prstGeom prst="rect">
            <a:avLst/>
          </a:prstGeom>
        </p:spPr>
        <p:txBody>
          <a:bodyPr wrap="square">
            <a:spAutoFit/>
          </a:bodyPr>
          <a:lstStyle/>
          <a:p>
            <a:pPr algn="ctr"/>
            <a:r>
              <a:rPr lang="en-US" sz="800" i="1" dirty="0"/>
              <a:t>replica</a:t>
            </a:r>
          </a:p>
        </p:txBody>
      </p:sp>
      <p:sp>
        <p:nvSpPr>
          <p:cNvPr id="80" name="Rectangle 79">
            <a:extLst>
              <a:ext uri="{FF2B5EF4-FFF2-40B4-BE49-F238E27FC236}">
                <a16:creationId xmlns:a16="http://schemas.microsoft.com/office/drawing/2014/main" id="{D9D83217-CE8B-4D89-934B-41A23CFBBE64}"/>
              </a:ext>
            </a:extLst>
          </p:cNvPr>
          <p:cNvSpPr/>
          <p:nvPr/>
        </p:nvSpPr>
        <p:spPr>
          <a:xfrm>
            <a:off x="8271107" y="4780740"/>
            <a:ext cx="309700" cy="215444"/>
          </a:xfrm>
          <a:prstGeom prst="rect">
            <a:avLst/>
          </a:prstGeom>
        </p:spPr>
        <p:txBody>
          <a:bodyPr wrap="none">
            <a:spAutoFit/>
          </a:bodyPr>
          <a:lstStyle/>
          <a:p>
            <a:pPr algn="ctr"/>
            <a:r>
              <a:rPr lang="en-US" sz="800" b="1" dirty="0"/>
              <a:t>N3</a:t>
            </a:r>
          </a:p>
        </p:txBody>
      </p:sp>
      <p:sp>
        <p:nvSpPr>
          <p:cNvPr id="82" name="Rectangle 81">
            <a:extLst>
              <a:ext uri="{FF2B5EF4-FFF2-40B4-BE49-F238E27FC236}">
                <a16:creationId xmlns:a16="http://schemas.microsoft.com/office/drawing/2014/main" id="{76EBF08A-4640-4B6C-9C99-9D89CA19048B}"/>
              </a:ext>
            </a:extLst>
          </p:cNvPr>
          <p:cNvSpPr/>
          <p:nvPr/>
        </p:nvSpPr>
        <p:spPr>
          <a:xfrm>
            <a:off x="8986038" y="4785684"/>
            <a:ext cx="309700" cy="215444"/>
          </a:xfrm>
          <a:prstGeom prst="rect">
            <a:avLst/>
          </a:prstGeom>
        </p:spPr>
        <p:txBody>
          <a:bodyPr wrap="none">
            <a:spAutoFit/>
          </a:bodyPr>
          <a:lstStyle/>
          <a:p>
            <a:pPr algn="ctr"/>
            <a:r>
              <a:rPr lang="en-US" sz="800" b="1" dirty="0"/>
              <a:t>N4</a:t>
            </a:r>
          </a:p>
        </p:txBody>
      </p:sp>
      <p:sp>
        <p:nvSpPr>
          <p:cNvPr id="86" name="TextBox 85">
            <a:extLst>
              <a:ext uri="{FF2B5EF4-FFF2-40B4-BE49-F238E27FC236}">
                <a16:creationId xmlns:a16="http://schemas.microsoft.com/office/drawing/2014/main" id="{D8D7DE28-B350-4D1A-807C-A169713398C7}"/>
              </a:ext>
            </a:extLst>
          </p:cNvPr>
          <p:cNvSpPr txBox="1"/>
          <p:nvPr/>
        </p:nvSpPr>
        <p:spPr>
          <a:xfrm>
            <a:off x="2324656" y="4043161"/>
            <a:ext cx="1199836" cy="892552"/>
          </a:xfrm>
          <a:prstGeom prst="rect">
            <a:avLst/>
          </a:prstGeom>
          <a:noFill/>
          <a:ln>
            <a:solidFill>
              <a:schemeClr val="tx1"/>
            </a:solidFill>
          </a:ln>
        </p:spPr>
        <p:txBody>
          <a:bodyPr wrap="square" rtlCol="0">
            <a:spAutoFit/>
          </a:bodyPr>
          <a:lstStyle/>
          <a:p>
            <a:pPr algn="ctr"/>
            <a:endParaRPr lang="en-US" dirty="0"/>
          </a:p>
          <a:p>
            <a:pPr algn="ctr"/>
            <a:endParaRPr lang="en-US" dirty="0"/>
          </a:p>
          <a:p>
            <a:pPr algn="ctr"/>
            <a:r>
              <a:rPr lang="en-US" sz="1600" dirty="0"/>
              <a:t>Function Svc</a:t>
            </a:r>
          </a:p>
        </p:txBody>
      </p:sp>
      <p:sp>
        <p:nvSpPr>
          <p:cNvPr id="10" name="Oval Callout 9"/>
          <p:cNvSpPr/>
          <p:nvPr/>
        </p:nvSpPr>
        <p:spPr>
          <a:xfrm>
            <a:off x="4463934" y="1773661"/>
            <a:ext cx="4862271" cy="609598"/>
          </a:xfrm>
          <a:prstGeom prst="wedgeEllipseCallout">
            <a:avLst>
              <a:gd name="adj1" fmla="val -100052"/>
              <a:gd name="adj2" fmla="val 156143"/>
            </a:avLst>
          </a:prstGeom>
          <a:solidFill>
            <a:srgbClr val="CBE4F5"/>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Thick line denotes “large objects”</a:t>
            </a:r>
          </a:p>
        </p:txBody>
      </p:sp>
      <p:pic>
        <p:nvPicPr>
          <p:cNvPr id="89" name="Picture 88">
            <a:extLst>
              <a:ext uri="{FF2B5EF4-FFF2-40B4-BE49-F238E27FC236}">
                <a16:creationId xmlns:a16="http://schemas.microsoft.com/office/drawing/2014/main" id="{93739E8A-474B-40FD-A24B-B049D53936A9}"/>
              </a:ext>
            </a:extLst>
          </p:cNvPr>
          <p:cNvPicPr>
            <a:picLocks noChangeAspect="1"/>
          </p:cNvPicPr>
          <p:nvPr/>
        </p:nvPicPr>
        <p:blipFill rotWithShape="1">
          <a:blip r:embed="rId2"/>
          <a:srcRect l="78841" t="39565" r="4045" b="7042"/>
          <a:stretch/>
        </p:blipFill>
        <p:spPr>
          <a:xfrm>
            <a:off x="6231066" y="2618612"/>
            <a:ext cx="107741" cy="235300"/>
          </a:xfrm>
          <a:prstGeom prst="rect">
            <a:avLst/>
          </a:prstGeom>
        </p:spPr>
      </p:pic>
      <p:pic>
        <p:nvPicPr>
          <p:cNvPr id="63" name="Picture 62">
            <a:extLst>
              <a:ext uri="{FF2B5EF4-FFF2-40B4-BE49-F238E27FC236}">
                <a16:creationId xmlns:a16="http://schemas.microsoft.com/office/drawing/2014/main" id="{93739E8A-474B-40FD-A24B-B049D53936A9}"/>
              </a:ext>
            </a:extLst>
          </p:cNvPr>
          <p:cNvPicPr>
            <a:picLocks noChangeAspect="1"/>
          </p:cNvPicPr>
          <p:nvPr/>
        </p:nvPicPr>
        <p:blipFill rotWithShape="1">
          <a:blip r:embed="rId2"/>
          <a:srcRect l="78841" t="39565" r="4045" b="7042"/>
          <a:stretch/>
        </p:blipFill>
        <p:spPr>
          <a:xfrm>
            <a:off x="404920" y="3335769"/>
            <a:ext cx="261463" cy="571019"/>
          </a:xfrm>
          <a:prstGeom prst="rect">
            <a:avLst/>
          </a:prstGeom>
        </p:spPr>
      </p:pic>
      <p:pic>
        <p:nvPicPr>
          <p:cNvPr id="94" name="Picture 93">
            <a:extLst>
              <a:ext uri="{FF2B5EF4-FFF2-40B4-BE49-F238E27FC236}">
                <a16:creationId xmlns:a16="http://schemas.microsoft.com/office/drawing/2014/main" id="{F65892B8-17F2-4181-BC31-2EA64C404B59}"/>
              </a:ext>
            </a:extLst>
          </p:cNvPr>
          <p:cNvPicPr>
            <a:picLocks noChangeAspect="1"/>
          </p:cNvPicPr>
          <p:nvPr/>
        </p:nvPicPr>
        <p:blipFill rotWithShape="1">
          <a:blip r:embed="rId2"/>
          <a:srcRect l="78841" t="39565" r="4045" b="7042"/>
          <a:stretch/>
        </p:blipFill>
        <p:spPr>
          <a:xfrm>
            <a:off x="423544" y="3335769"/>
            <a:ext cx="261463" cy="571019"/>
          </a:xfrm>
          <a:prstGeom prst="rect">
            <a:avLst/>
          </a:prstGeom>
        </p:spPr>
      </p:pic>
    </p:spTree>
    <p:extLst>
      <p:ext uri="{BB962C8B-B14F-4D97-AF65-F5344CB8AC3E}">
        <p14:creationId xmlns:p14="http://schemas.microsoft.com/office/powerpoint/2010/main" val="1640483537"/>
      </p:ext>
    </p:extLst>
  </p:cSld>
  <p:clrMapOvr>
    <a:masterClrMapping/>
  </p:clrMapOvr>
  <mc:AlternateContent xmlns:mc="http://schemas.openxmlformats.org/markup-compatibility/2006" xmlns:p14="http://schemas.microsoft.com/office/powerpoint/2010/main">
    <mc:Choice Requires="p14">
      <p:transition spd="slow" p14:dur="2000" advTm="600000"/>
    </mc:Choice>
    <mc:Fallback xmlns="">
      <p:transition spd="slow" advTm="600000"/>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94"/>
                                        </p:tgtEl>
                                        <p:attrNameLst>
                                          <p:attrName>style.visibility</p:attrName>
                                        </p:attrNameLst>
                                      </p:cBhvr>
                                      <p:to>
                                        <p:strVal val="visible"/>
                                      </p:to>
                                    </p:set>
                                    <p:animEffect transition="in" filter="randombar(horizontal)">
                                      <p:cBhvr>
                                        <p:cTn id="7" dur="500"/>
                                        <p:tgtEl>
                                          <p:spTgt spid="94"/>
                                        </p:tgtEl>
                                      </p:cBhvr>
                                    </p:animEffect>
                                  </p:childTnLst>
                                </p:cTn>
                              </p:par>
                              <p:par>
                                <p:cTn id="8" presetID="14" presetClass="entr" presetSubtype="10" fill="hold"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randombar(horizontal)">
                                      <p:cBhvr>
                                        <p:cTn id="10" dur="500"/>
                                        <p:tgtEl>
                                          <p:spTgt spid="7"/>
                                        </p:tgtEl>
                                      </p:cBhvr>
                                    </p:animEffect>
                                  </p:childTnLst>
                                </p:cTn>
                              </p:par>
                              <p:par>
                                <p:cTn id="11" presetID="14" presetClass="entr" presetSubtype="10" fill="hold" nodeType="withEffect">
                                  <p:stCondLst>
                                    <p:cond delay="0"/>
                                  </p:stCondLst>
                                  <p:childTnLst>
                                    <p:set>
                                      <p:cBhvr>
                                        <p:cTn id="12" dur="1" fill="hold">
                                          <p:stCondLst>
                                            <p:cond delay="0"/>
                                          </p:stCondLst>
                                        </p:cTn>
                                        <p:tgtEl>
                                          <p:spTgt spid="63"/>
                                        </p:tgtEl>
                                        <p:attrNameLst>
                                          <p:attrName>style.visibility</p:attrName>
                                        </p:attrNameLst>
                                      </p:cBhvr>
                                      <p:to>
                                        <p:strVal val="visible"/>
                                      </p:to>
                                    </p:set>
                                    <p:animEffect transition="in" filter="randombar(horizontal)">
                                      <p:cBhvr>
                                        <p:cTn id="13" dur="500"/>
                                        <p:tgtEl>
                                          <p:spTgt spid="63"/>
                                        </p:tgtEl>
                                      </p:cBhvr>
                                    </p:animEffect>
                                  </p:childTnLst>
                                </p:cTn>
                              </p:par>
                            </p:childTnLst>
                          </p:cTn>
                        </p:par>
                      </p:childTnLst>
                    </p:cTn>
                  </p:par>
                  <p:par>
                    <p:cTn id="14" fill="hold">
                      <p:stCondLst>
                        <p:cond delay="indefinite"/>
                      </p:stCondLst>
                      <p:childTnLst>
                        <p:par>
                          <p:cTn id="15" fill="hold">
                            <p:stCondLst>
                              <p:cond delay="0"/>
                            </p:stCondLst>
                            <p:childTnLst>
                              <p:par>
                                <p:cTn id="16" presetID="14" presetClass="entr" presetSubtype="10" fill="hold" nodeType="clickEffect">
                                  <p:stCondLst>
                                    <p:cond delay="0"/>
                                  </p:stCondLst>
                                  <p:childTnLst>
                                    <p:set>
                                      <p:cBhvr>
                                        <p:cTn id="17" dur="1" fill="hold">
                                          <p:stCondLst>
                                            <p:cond delay="0"/>
                                          </p:stCondLst>
                                        </p:cTn>
                                        <p:tgtEl>
                                          <p:spTgt spid="9"/>
                                        </p:tgtEl>
                                        <p:attrNameLst>
                                          <p:attrName>style.visibility</p:attrName>
                                        </p:attrNameLst>
                                      </p:cBhvr>
                                      <p:to>
                                        <p:strVal val="visible"/>
                                      </p:to>
                                    </p:set>
                                    <p:animEffect transition="in" filter="randombar(horizontal)">
                                      <p:cBhvr>
                                        <p:cTn id="18" dur="500"/>
                                        <p:tgtEl>
                                          <p:spTgt spid="9"/>
                                        </p:tgtEl>
                                      </p:cBhvr>
                                    </p:animEffect>
                                  </p:childTnLst>
                                </p:cTn>
                              </p:par>
                              <p:par>
                                <p:cTn id="19" presetID="14" presetClass="entr" presetSubtype="10" fill="hold" grpId="0" nodeType="withEffect">
                                  <p:stCondLst>
                                    <p:cond delay="0"/>
                                  </p:stCondLst>
                                  <p:childTnLst>
                                    <p:set>
                                      <p:cBhvr>
                                        <p:cTn id="20" dur="1" fill="hold">
                                          <p:stCondLst>
                                            <p:cond delay="0"/>
                                          </p:stCondLst>
                                        </p:cTn>
                                        <p:tgtEl>
                                          <p:spTgt spid="11"/>
                                        </p:tgtEl>
                                        <p:attrNameLst>
                                          <p:attrName>style.visibility</p:attrName>
                                        </p:attrNameLst>
                                      </p:cBhvr>
                                      <p:to>
                                        <p:strVal val="visible"/>
                                      </p:to>
                                    </p:set>
                                    <p:animEffect transition="in" filter="randombar(horizontal)">
                                      <p:cBhvr>
                                        <p:cTn id="21" dur="500"/>
                                        <p:tgtEl>
                                          <p:spTgt spid="11"/>
                                        </p:tgtEl>
                                      </p:cBhvr>
                                    </p:animEffect>
                                  </p:childTnLst>
                                </p:cTn>
                              </p:par>
                            </p:childTnLst>
                          </p:cTn>
                        </p:par>
                      </p:childTnLst>
                    </p:cTn>
                  </p:par>
                  <p:par>
                    <p:cTn id="22" fill="hold">
                      <p:stCondLst>
                        <p:cond delay="indefinite"/>
                      </p:stCondLst>
                      <p:childTnLst>
                        <p:par>
                          <p:cTn id="23" fill="hold">
                            <p:stCondLst>
                              <p:cond delay="0"/>
                            </p:stCondLst>
                            <p:childTnLst>
                              <p:par>
                                <p:cTn id="24" presetID="14" presetClass="entr" presetSubtype="10" fill="hold" grpId="0" nodeType="clickEffect">
                                  <p:stCondLst>
                                    <p:cond delay="0"/>
                                  </p:stCondLst>
                                  <p:childTnLst>
                                    <p:set>
                                      <p:cBhvr>
                                        <p:cTn id="25" dur="1" fill="hold">
                                          <p:stCondLst>
                                            <p:cond delay="0"/>
                                          </p:stCondLst>
                                        </p:cTn>
                                        <p:tgtEl>
                                          <p:spTgt spid="10"/>
                                        </p:tgtEl>
                                        <p:attrNameLst>
                                          <p:attrName>style.visibility</p:attrName>
                                        </p:attrNameLst>
                                      </p:cBhvr>
                                      <p:to>
                                        <p:strVal val="visible"/>
                                      </p:to>
                                    </p:set>
                                    <p:animEffect transition="in" filter="randombar(horizontal)">
                                      <p:cBhvr>
                                        <p:cTn id="26" dur="500"/>
                                        <p:tgtEl>
                                          <p:spTgt spid="10"/>
                                        </p:tgtEl>
                                      </p:cBhvr>
                                    </p:animEffect>
                                  </p:childTnLst>
                                </p:cTn>
                              </p:par>
                            </p:childTnLst>
                          </p:cTn>
                        </p:par>
                      </p:childTnLst>
                    </p:cTn>
                  </p:par>
                  <p:par>
                    <p:cTn id="27" fill="hold">
                      <p:stCondLst>
                        <p:cond delay="indefinite"/>
                      </p:stCondLst>
                      <p:childTnLst>
                        <p:par>
                          <p:cTn id="28" fill="hold">
                            <p:stCondLst>
                              <p:cond delay="0"/>
                            </p:stCondLst>
                            <p:childTnLst>
                              <p:par>
                                <p:cTn id="29" presetID="14" presetClass="entr" presetSubtype="10" fill="hold" grpId="0" nodeType="clickEffect">
                                  <p:stCondLst>
                                    <p:cond delay="0"/>
                                  </p:stCondLst>
                                  <p:childTnLst>
                                    <p:set>
                                      <p:cBhvr>
                                        <p:cTn id="30" dur="1" fill="hold">
                                          <p:stCondLst>
                                            <p:cond delay="0"/>
                                          </p:stCondLst>
                                        </p:cTn>
                                        <p:tgtEl>
                                          <p:spTgt spid="12"/>
                                        </p:tgtEl>
                                        <p:attrNameLst>
                                          <p:attrName>style.visibility</p:attrName>
                                        </p:attrNameLst>
                                      </p:cBhvr>
                                      <p:to>
                                        <p:strVal val="visible"/>
                                      </p:to>
                                    </p:set>
                                    <p:animEffect transition="in" filter="randombar(horizontal)">
                                      <p:cBhvr>
                                        <p:cTn id="31" dur="500"/>
                                        <p:tgtEl>
                                          <p:spTgt spid="12"/>
                                        </p:tgtEl>
                                      </p:cBhvr>
                                    </p:animEffect>
                                  </p:childTnLst>
                                </p:cTn>
                              </p:par>
                              <p:par>
                                <p:cTn id="32" presetID="14" presetClass="exit" presetSubtype="10" fill="hold" grpId="1" nodeType="withEffect">
                                  <p:stCondLst>
                                    <p:cond delay="0"/>
                                  </p:stCondLst>
                                  <p:childTnLst>
                                    <p:animEffect transition="out" filter="randombar(horizontal)">
                                      <p:cBhvr>
                                        <p:cTn id="33" dur="500"/>
                                        <p:tgtEl>
                                          <p:spTgt spid="10"/>
                                        </p:tgtEl>
                                      </p:cBhvr>
                                    </p:animEffect>
                                    <p:set>
                                      <p:cBhvr>
                                        <p:cTn id="34" dur="1" fill="hold">
                                          <p:stCondLst>
                                            <p:cond delay="499"/>
                                          </p:stCondLst>
                                        </p:cTn>
                                        <p:tgtEl>
                                          <p:spTgt spid="10"/>
                                        </p:tgtEl>
                                        <p:attrNameLst>
                                          <p:attrName>style.visibility</p:attrName>
                                        </p:attrNameLst>
                                      </p:cBhvr>
                                      <p:to>
                                        <p:strVal val="hidden"/>
                                      </p:to>
                                    </p:set>
                                  </p:childTnLst>
                                </p:cTn>
                              </p:par>
                              <p:par>
                                <p:cTn id="35" presetID="14" presetClass="entr" presetSubtype="10" fill="hold" grpId="0" nodeType="withEffect">
                                  <p:stCondLst>
                                    <p:cond delay="0"/>
                                  </p:stCondLst>
                                  <p:childTnLst>
                                    <p:set>
                                      <p:cBhvr>
                                        <p:cTn id="36" dur="1" fill="hold">
                                          <p:stCondLst>
                                            <p:cond delay="0"/>
                                          </p:stCondLst>
                                        </p:cTn>
                                        <p:tgtEl>
                                          <p:spTgt spid="93"/>
                                        </p:tgtEl>
                                        <p:attrNameLst>
                                          <p:attrName>style.visibility</p:attrName>
                                        </p:attrNameLst>
                                      </p:cBhvr>
                                      <p:to>
                                        <p:strVal val="visible"/>
                                      </p:to>
                                    </p:set>
                                    <p:animEffect transition="in" filter="randombar(horizontal)">
                                      <p:cBhvr>
                                        <p:cTn id="37" dur="500"/>
                                        <p:tgtEl>
                                          <p:spTgt spid="93"/>
                                        </p:tgtEl>
                                      </p:cBhvr>
                                    </p:animEffect>
                                  </p:childTnLst>
                                </p:cTn>
                              </p:par>
                              <p:par>
                                <p:cTn id="38" presetID="42" presetClass="path" presetSubtype="0" accel="50000" decel="50000" fill="hold" nodeType="withEffect">
                                  <p:stCondLst>
                                    <p:cond delay="0"/>
                                  </p:stCondLst>
                                  <p:childTnLst>
                                    <p:animMotion origin="layout" path="M -2.08333E-7 7.40741E-7 L 0.17435 -0.18079 " pathEditMode="relative" rAng="0" ptsTypes="AA">
                                      <p:cBhvr>
                                        <p:cTn id="39" dur="2000" fill="hold"/>
                                        <p:tgtEl>
                                          <p:spTgt spid="63"/>
                                        </p:tgtEl>
                                        <p:attrNameLst>
                                          <p:attrName>ppt_x</p:attrName>
                                          <p:attrName>ppt_y</p:attrName>
                                        </p:attrNameLst>
                                      </p:cBhvr>
                                      <p:rCtr x="8711" y="-9051"/>
                                    </p:animMotion>
                                  </p:childTnLst>
                                </p:cTn>
                              </p:par>
                            </p:childTnLst>
                          </p:cTn>
                        </p:par>
                      </p:childTnLst>
                    </p:cTn>
                  </p:par>
                  <p:par>
                    <p:cTn id="40" fill="hold">
                      <p:stCondLst>
                        <p:cond delay="indefinite"/>
                      </p:stCondLst>
                      <p:childTnLst>
                        <p:par>
                          <p:cTn id="41" fill="hold">
                            <p:stCondLst>
                              <p:cond delay="0"/>
                            </p:stCondLst>
                            <p:childTnLst>
                              <p:par>
                                <p:cTn id="42" presetID="14" presetClass="entr" presetSubtype="10" fill="hold" nodeType="clickEffect">
                                  <p:stCondLst>
                                    <p:cond delay="0"/>
                                  </p:stCondLst>
                                  <p:childTnLst>
                                    <p:set>
                                      <p:cBhvr>
                                        <p:cTn id="43" dur="1" fill="hold">
                                          <p:stCondLst>
                                            <p:cond delay="0"/>
                                          </p:stCondLst>
                                        </p:cTn>
                                        <p:tgtEl>
                                          <p:spTgt spid="13"/>
                                        </p:tgtEl>
                                        <p:attrNameLst>
                                          <p:attrName>style.visibility</p:attrName>
                                        </p:attrNameLst>
                                      </p:cBhvr>
                                      <p:to>
                                        <p:strVal val="visible"/>
                                      </p:to>
                                    </p:set>
                                    <p:animEffect transition="in" filter="randombar(horizontal)">
                                      <p:cBhvr>
                                        <p:cTn id="44" dur="500"/>
                                        <p:tgtEl>
                                          <p:spTgt spid="13"/>
                                        </p:tgtEl>
                                      </p:cBhvr>
                                    </p:animEffect>
                                  </p:childTnLst>
                                </p:cTn>
                              </p:par>
                              <p:par>
                                <p:cTn id="45" presetID="42" presetClass="path" presetSubtype="0" accel="50000" decel="50000" fill="hold" nodeType="withEffect">
                                  <p:stCondLst>
                                    <p:cond delay="0"/>
                                  </p:stCondLst>
                                  <p:childTnLst>
                                    <p:animMotion origin="layout" path="M 0.17435 -0.18079 L 0.39453 -0.2 " pathEditMode="relative" rAng="0" ptsTypes="AA">
                                      <p:cBhvr>
                                        <p:cTn id="46" dur="2000" fill="hold"/>
                                        <p:tgtEl>
                                          <p:spTgt spid="63"/>
                                        </p:tgtEl>
                                        <p:attrNameLst>
                                          <p:attrName>ppt_x</p:attrName>
                                          <p:attrName>ppt_y</p:attrName>
                                        </p:attrNameLst>
                                      </p:cBhvr>
                                      <p:rCtr x="11003" y="-972"/>
                                    </p:animMotion>
                                  </p:childTnLst>
                                </p:cTn>
                              </p:par>
                            </p:childTnLst>
                          </p:cTn>
                        </p:par>
                        <p:par>
                          <p:cTn id="47" fill="hold">
                            <p:stCondLst>
                              <p:cond delay="2000"/>
                            </p:stCondLst>
                            <p:childTnLst>
                              <p:par>
                                <p:cTn id="48" presetID="14" presetClass="entr" presetSubtype="10" fill="hold" nodeType="afterEffect">
                                  <p:stCondLst>
                                    <p:cond delay="0"/>
                                  </p:stCondLst>
                                  <p:childTnLst>
                                    <p:set>
                                      <p:cBhvr>
                                        <p:cTn id="49" dur="1" fill="hold">
                                          <p:stCondLst>
                                            <p:cond delay="0"/>
                                          </p:stCondLst>
                                        </p:cTn>
                                        <p:tgtEl>
                                          <p:spTgt spid="87"/>
                                        </p:tgtEl>
                                        <p:attrNameLst>
                                          <p:attrName>style.visibility</p:attrName>
                                        </p:attrNameLst>
                                      </p:cBhvr>
                                      <p:to>
                                        <p:strVal val="visible"/>
                                      </p:to>
                                    </p:set>
                                    <p:animEffect transition="in" filter="randombar(horizontal)">
                                      <p:cBhvr>
                                        <p:cTn id="50" dur="500"/>
                                        <p:tgtEl>
                                          <p:spTgt spid="87"/>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9"/>
                                        </p:tgtEl>
                                        <p:attrNameLst>
                                          <p:attrName>style.visibility</p:attrName>
                                        </p:attrNameLst>
                                      </p:cBhvr>
                                      <p:to>
                                        <p:strVal val="visible"/>
                                      </p:to>
                                    </p:set>
                                    <p:animEffect transition="in" filter="randombar(horizontal)">
                                      <p:cBhvr>
                                        <p:cTn id="55" dur="500"/>
                                        <p:tgtEl>
                                          <p:spTgt spid="19"/>
                                        </p:tgtEl>
                                      </p:cBhvr>
                                    </p:animEffect>
                                  </p:childTnLst>
                                </p:cTn>
                              </p:par>
                              <p:par>
                                <p:cTn id="56" presetID="42" presetClass="path" presetSubtype="0" accel="50000" decel="50000" fill="hold" nodeType="withEffect">
                                  <p:stCondLst>
                                    <p:cond delay="0"/>
                                  </p:stCondLst>
                                  <p:childTnLst>
                                    <p:animMotion origin="layout" path="M 0.39453 -0.2 L 0.46458 -0.2 " pathEditMode="relative" rAng="0" ptsTypes="AA">
                                      <p:cBhvr>
                                        <p:cTn id="57" dur="2000" fill="hold"/>
                                        <p:tgtEl>
                                          <p:spTgt spid="63"/>
                                        </p:tgtEl>
                                        <p:attrNameLst>
                                          <p:attrName>ppt_x</p:attrName>
                                          <p:attrName>ppt_y</p:attrName>
                                        </p:attrNameLst>
                                      </p:cBhvr>
                                      <p:rCtr x="3503" y="0"/>
                                    </p:animMotion>
                                  </p:childTnLst>
                                </p:cTn>
                              </p:par>
                            </p:childTnLst>
                          </p:cTn>
                        </p:par>
                        <p:par>
                          <p:cTn id="58" fill="hold">
                            <p:stCondLst>
                              <p:cond delay="2000"/>
                            </p:stCondLst>
                            <p:childTnLst>
                              <p:par>
                                <p:cTn id="59" presetID="1" presetClass="exit" presetSubtype="0" fill="hold" nodeType="afterEffect">
                                  <p:stCondLst>
                                    <p:cond delay="0"/>
                                  </p:stCondLst>
                                  <p:childTnLst>
                                    <p:set>
                                      <p:cBhvr>
                                        <p:cTn id="60" dur="1" fill="hold">
                                          <p:stCondLst>
                                            <p:cond delay="0"/>
                                          </p:stCondLst>
                                        </p:cTn>
                                        <p:tgtEl>
                                          <p:spTgt spid="63"/>
                                        </p:tgtEl>
                                        <p:attrNameLst>
                                          <p:attrName>style.visibility</p:attrName>
                                        </p:attrNameLst>
                                      </p:cBhvr>
                                      <p:to>
                                        <p:strVal val="hidden"/>
                                      </p:to>
                                    </p:set>
                                  </p:childTnLst>
                                </p:cTn>
                              </p:par>
                            </p:childTnLst>
                          </p:cTn>
                        </p:par>
                        <p:par>
                          <p:cTn id="61" fill="hold">
                            <p:stCondLst>
                              <p:cond delay="2000"/>
                            </p:stCondLst>
                            <p:childTnLst>
                              <p:par>
                                <p:cTn id="62" presetID="14" presetClass="entr" presetSubtype="10" fill="hold" nodeType="afterEffect">
                                  <p:stCondLst>
                                    <p:cond delay="0"/>
                                  </p:stCondLst>
                                  <p:childTnLst>
                                    <p:set>
                                      <p:cBhvr>
                                        <p:cTn id="63" dur="1" fill="hold">
                                          <p:stCondLst>
                                            <p:cond delay="0"/>
                                          </p:stCondLst>
                                        </p:cTn>
                                        <p:tgtEl>
                                          <p:spTgt spid="89"/>
                                        </p:tgtEl>
                                        <p:attrNameLst>
                                          <p:attrName>style.visibility</p:attrName>
                                        </p:attrNameLst>
                                      </p:cBhvr>
                                      <p:to>
                                        <p:strVal val="visible"/>
                                      </p:to>
                                    </p:set>
                                    <p:animEffect transition="in" filter="randombar(horizontal)">
                                      <p:cBhvr>
                                        <p:cTn id="64" dur="500"/>
                                        <p:tgtEl>
                                          <p:spTgt spid="89"/>
                                        </p:tgtEl>
                                      </p:cBhvr>
                                    </p:animEffect>
                                  </p:childTnLst>
                                </p:cTn>
                              </p:par>
                            </p:childTnLst>
                          </p:cTn>
                        </p:par>
                      </p:childTnLst>
                    </p:cTn>
                  </p:par>
                  <p:par>
                    <p:cTn id="65" fill="hold">
                      <p:stCondLst>
                        <p:cond delay="indefinite"/>
                      </p:stCondLst>
                      <p:childTnLst>
                        <p:par>
                          <p:cTn id="66" fill="hold">
                            <p:stCondLst>
                              <p:cond delay="0"/>
                            </p:stCondLst>
                            <p:childTnLst>
                              <p:par>
                                <p:cTn id="67" presetID="14" presetClass="entr" presetSubtype="10" fill="hold" grpId="0" nodeType="clickEffect">
                                  <p:stCondLst>
                                    <p:cond delay="0"/>
                                  </p:stCondLst>
                                  <p:childTnLst>
                                    <p:set>
                                      <p:cBhvr>
                                        <p:cTn id="68" dur="1" fill="hold">
                                          <p:stCondLst>
                                            <p:cond delay="0"/>
                                          </p:stCondLst>
                                        </p:cTn>
                                        <p:tgtEl>
                                          <p:spTgt spid="29"/>
                                        </p:tgtEl>
                                        <p:attrNameLst>
                                          <p:attrName>style.visibility</p:attrName>
                                        </p:attrNameLst>
                                      </p:cBhvr>
                                      <p:to>
                                        <p:strVal val="visible"/>
                                      </p:to>
                                    </p:set>
                                    <p:animEffect transition="in" filter="randombar(horizontal)">
                                      <p:cBhvr>
                                        <p:cTn id="69" dur="500"/>
                                        <p:tgtEl>
                                          <p:spTgt spid="29"/>
                                        </p:tgtEl>
                                      </p:cBhvr>
                                    </p:animEffect>
                                  </p:childTnLst>
                                </p:cTn>
                              </p:par>
                              <p:par>
                                <p:cTn id="70" presetID="14" presetClass="entr" presetSubtype="10" fill="hold" grpId="0" nodeType="withEffect">
                                  <p:stCondLst>
                                    <p:cond delay="0"/>
                                  </p:stCondLst>
                                  <p:childTnLst>
                                    <p:set>
                                      <p:cBhvr>
                                        <p:cTn id="71" dur="1" fill="hold">
                                          <p:stCondLst>
                                            <p:cond delay="0"/>
                                          </p:stCondLst>
                                        </p:cTn>
                                        <p:tgtEl>
                                          <p:spTgt spid="30"/>
                                        </p:tgtEl>
                                        <p:attrNameLst>
                                          <p:attrName>style.visibility</p:attrName>
                                        </p:attrNameLst>
                                      </p:cBhvr>
                                      <p:to>
                                        <p:strVal val="visible"/>
                                      </p:to>
                                    </p:set>
                                    <p:animEffect transition="in" filter="randombar(horizontal)">
                                      <p:cBhvr>
                                        <p:cTn id="72" dur="500"/>
                                        <p:tgtEl>
                                          <p:spTgt spid="30"/>
                                        </p:tgtEl>
                                      </p:cBhvr>
                                    </p:animEffect>
                                  </p:childTnLst>
                                </p:cTn>
                              </p:par>
                            </p:childTnLst>
                          </p:cTn>
                        </p:par>
                      </p:childTnLst>
                    </p:cTn>
                  </p:par>
                  <p:par>
                    <p:cTn id="73" fill="hold">
                      <p:stCondLst>
                        <p:cond delay="indefinite"/>
                      </p:stCondLst>
                      <p:childTnLst>
                        <p:par>
                          <p:cTn id="74" fill="hold">
                            <p:stCondLst>
                              <p:cond delay="0"/>
                            </p:stCondLst>
                            <p:childTnLst>
                              <p:par>
                                <p:cTn id="75" presetID="14" presetClass="entr" presetSubtype="10" fill="hold" grpId="0" nodeType="clickEffect">
                                  <p:stCondLst>
                                    <p:cond delay="0"/>
                                  </p:stCondLst>
                                  <p:childTnLst>
                                    <p:set>
                                      <p:cBhvr>
                                        <p:cTn id="76" dur="1" fill="hold">
                                          <p:stCondLst>
                                            <p:cond delay="0"/>
                                          </p:stCondLst>
                                        </p:cTn>
                                        <p:tgtEl>
                                          <p:spTgt spid="33"/>
                                        </p:tgtEl>
                                        <p:attrNameLst>
                                          <p:attrName>style.visibility</p:attrName>
                                        </p:attrNameLst>
                                      </p:cBhvr>
                                      <p:to>
                                        <p:strVal val="visible"/>
                                      </p:to>
                                    </p:set>
                                    <p:animEffect transition="in" filter="randombar(horizontal)">
                                      <p:cBhvr>
                                        <p:cTn id="77" dur="500"/>
                                        <p:tgtEl>
                                          <p:spTgt spid="33"/>
                                        </p:tgtEl>
                                      </p:cBhvr>
                                    </p:animEffect>
                                  </p:childTnLst>
                                </p:cTn>
                              </p:par>
                              <p:par>
                                <p:cTn id="78" presetID="14" presetClass="entr" presetSubtype="10" fill="hold" nodeType="withEffect">
                                  <p:stCondLst>
                                    <p:cond delay="0"/>
                                  </p:stCondLst>
                                  <p:childTnLst>
                                    <p:set>
                                      <p:cBhvr>
                                        <p:cTn id="79" dur="1" fill="hold">
                                          <p:stCondLst>
                                            <p:cond delay="0"/>
                                          </p:stCondLst>
                                        </p:cTn>
                                        <p:tgtEl>
                                          <p:spTgt spid="31"/>
                                        </p:tgtEl>
                                        <p:attrNameLst>
                                          <p:attrName>style.visibility</p:attrName>
                                        </p:attrNameLst>
                                      </p:cBhvr>
                                      <p:to>
                                        <p:strVal val="visible"/>
                                      </p:to>
                                    </p:set>
                                    <p:animEffect transition="in" filter="randombar(horizontal)">
                                      <p:cBhvr>
                                        <p:cTn id="80" dur="500"/>
                                        <p:tgtEl>
                                          <p:spTgt spid="31"/>
                                        </p:tgtEl>
                                      </p:cBhvr>
                                    </p:animEffect>
                                  </p:childTnLst>
                                </p:cTn>
                              </p:par>
                              <p:par>
                                <p:cTn id="81" presetID="14" presetClass="entr" presetSubtype="10" fill="hold" grpId="0" nodeType="withEffect">
                                  <p:stCondLst>
                                    <p:cond delay="0"/>
                                  </p:stCondLst>
                                  <p:childTnLst>
                                    <p:set>
                                      <p:cBhvr>
                                        <p:cTn id="82" dur="1" fill="hold">
                                          <p:stCondLst>
                                            <p:cond delay="0"/>
                                          </p:stCondLst>
                                        </p:cTn>
                                        <p:tgtEl>
                                          <p:spTgt spid="34"/>
                                        </p:tgtEl>
                                        <p:attrNameLst>
                                          <p:attrName>style.visibility</p:attrName>
                                        </p:attrNameLst>
                                      </p:cBhvr>
                                      <p:to>
                                        <p:strVal val="visible"/>
                                      </p:to>
                                    </p:set>
                                    <p:animEffect transition="in" filter="randombar(horizontal)">
                                      <p:cBhvr>
                                        <p:cTn id="83" dur="500"/>
                                        <p:tgtEl>
                                          <p:spTgt spid="34"/>
                                        </p:tgtEl>
                                      </p:cBhvr>
                                    </p:animEffect>
                                  </p:childTnLst>
                                </p:cTn>
                              </p:par>
                              <p:par>
                                <p:cTn id="84" presetID="14" presetClass="entr" presetSubtype="10" fill="hold" grpId="0" nodeType="withEffect">
                                  <p:stCondLst>
                                    <p:cond delay="0"/>
                                  </p:stCondLst>
                                  <p:childTnLst>
                                    <p:set>
                                      <p:cBhvr>
                                        <p:cTn id="85" dur="1" fill="hold">
                                          <p:stCondLst>
                                            <p:cond delay="0"/>
                                          </p:stCondLst>
                                        </p:cTn>
                                        <p:tgtEl>
                                          <p:spTgt spid="86"/>
                                        </p:tgtEl>
                                        <p:attrNameLst>
                                          <p:attrName>style.visibility</p:attrName>
                                        </p:attrNameLst>
                                      </p:cBhvr>
                                      <p:to>
                                        <p:strVal val="visible"/>
                                      </p:to>
                                    </p:set>
                                    <p:animEffect transition="in" filter="randombar(horizontal)">
                                      <p:cBhvr>
                                        <p:cTn id="86" dur="500"/>
                                        <p:tgtEl>
                                          <p:spTgt spid="86"/>
                                        </p:tgtEl>
                                      </p:cBhvr>
                                    </p:animEffect>
                                  </p:childTnLst>
                                </p:cTn>
                              </p:par>
                            </p:childTnLst>
                          </p:cTn>
                        </p:par>
                      </p:childTnLst>
                    </p:cTn>
                  </p:par>
                  <p:par>
                    <p:cTn id="87" fill="hold">
                      <p:stCondLst>
                        <p:cond delay="indefinite"/>
                      </p:stCondLst>
                      <p:childTnLst>
                        <p:par>
                          <p:cTn id="88" fill="hold">
                            <p:stCondLst>
                              <p:cond delay="0"/>
                            </p:stCondLst>
                            <p:childTnLst>
                              <p:par>
                                <p:cTn id="89" presetID="14" presetClass="entr" presetSubtype="10" fill="hold" grpId="0" nodeType="clickEffect">
                                  <p:stCondLst>
                                    <p:cond delay="0"/>
                                  </p:stCondLst>
                                  <p:childTnLst>
                                    <p:set>
                                      <p:cBhvr>
                                        <p:cTn id="90" dur="1" fill="hold">
                                          <p:stCondLst>
                                            <p:cond delay="0"/>
                                          </p:stCondLst>
                                        </p:cTn>
                                        <p:tgtEl>
                                          <p:spTgt spid="35"/>
                                        </p:tgtEl>
                                        <p:attrNameLst>
                                          <p:attrName>style.visibility</p:attrName>
                                        </p:attrNameLst>
                                      </p:cBhvr>
                                      <p:to>
                                        <p:strVal val="visible"/>
                                      </p:to>
                                    </p:set>
                                    <p:animEffect transition="in" filter="randombar(horizontal)">
                                      <p:cBhvr>
                                        <p:cTn id="91" dur="500"/>
                                        <p:tgtEl>
                                          <p:spTgt spid="35"/>
                                        </p:tgtEl>
                                      </p:cBhvr>
                                    </p:animEffect>
                                  </p:childTnLst>
                                </p:cTn>
                              </p:par>
                              <p:par>
                                <p:cTn id="92" presetID="14" presetClass="entr" presetSubtype="10" fill="hold" grpId="0" nodeType="withEffect">
                                  <p:stCondLst>
                                    <p:cond delay="0"/>
                                  </p:stCondLst>
                                  <p:childTnLst>
                                    <p:set>
                                      <p:cBhvr>
                                        <p:cTn id="93" dur="1" fill="hold">
                                          <p:stCondLst>
                                            <p:cond delay="0"/>
                                          </p:stCondLst>
                                        </p:cTn>
                                        <p:tgtEl>
                                          <p:spTgt spid="36"/>
                                        </p:tgtEl>
                                        <p:attrNameLst>
                                          <p:attrName>style.visibility</p:attrName>
                                        </p:attrNameLst>
                                      </p:cBhvr>
                                      <p:to>
                                        <p:strVal val="visible"/>
                                      </p:to>
                                    </p:set>
                                    <p:animEffect transition="in" filter="randombar(horizontal)">
                                      <p:cBhvr>
                                        <p:cTn id="94" dur="500"/>
                                        <p:tgtEl>
                                          <p:spTgt spid="36"/>
                                        </p:tgtEl>
                                      </p:cBhvr>
                                    </p:animEffect>
                                  </p:childTnLst>
                                </p:cTn>
                              </p:par>
                            </p:childTnLst>
                          </p:cTn>
                        </p:par>
                      </p:childTnLst>
                    </p:cTn>
                  </p:par>
                  <p:par>
                    <p:cTn id="95" fill="hold">
                      <p:stCondLst>
                        <p:cond delay="indefinite"/>
                      </p:stCondLst>
                      <p:childTnLst>
                        <p:par>
                          <p:cTn id="96" fill="hold">
                            <p:stCondLst>
                              <p:cond delay="0"/>
                            </p:stCondLst>
                            <p:childTnLst>
                              <p:par>
                                <p:cTn id="97" presetID="14" presetClass="entr" presetSubtype="10" fill="hold" grpId="0" nodeType="clickEffect">
                                  <p:stCondLst>
                                    <p:cond delay="0"/>
                                  </p:stCondLst>
                                  <p:childTnLst>
                                    <p:set>
                                      <p:cBhvr>
                                        <p:cTn id="98" dur="1" fill="hold">
                                          <p:stCondLst>
                                            <p:cond delay="0"/>
                                          </p:stCondLst>
                                        </p:cTn>
                                        <p:tgtEl>
                                          <p:spTgt spid="38"/>
                                        </p:tgtEl>
                                        <p:attrNameLst>
                                          <p:attrName>style.visibility</p:attrName>
                                        </p:attrNameLst>
                                      </p:cBhvr>
                                      <p:to>
                                        <p:strVal val="visible"/>
                                      </p:to>
                                    </p:set>
                                    <p:animEffect transition="in" filter="randombar(horizontal)">
                                      <p:cBhvr>
                                        <p:cTn id="99" dur="500"/>
                                        <p:tgtEl>
                                          <p:spTgt spid="38"/>
                                        </p:tgtEl>
                                      </p:cBhvr>
                                    </p:animEffect>
                                  </p:childTnLst>
                                </p:cTn>
                              </p:par>
                            </p:childTnLst>
                          </p:cTn>
                        </p:par>
                      </p:childTnLst>
                    </p:cTn>
                  </p:par>
                  <p:par>
                    <p:cTn id="100" fill="hold">
                      <p:stCondLst>
                        <p:cond delay="indefinite"/>
                      </p:stCondLst>
                      <p:childTnLst>
                        <p:par>
                          <p:cTn id="101" fill="hold">
                            <p:stCondLst>
                              <p:cond delay="0"/>
                            </p:stCondLst>
                            <p:childTnLst>
                              <p:par>
                                <p:cTn id="102" presetID="14" presetClass="entr" presetSubtype="10" fill="hold" nodeType="clickEffect">
                                  <p:stCondLst>
                                    <p:cond delay="0"/>
                                  </p:stCondLst>
                                  <p:childTnLst>
                                    <p:set>
                                      <p:cBhvr>
                                        <p:cTn id="103" dur="1" fill="hold">
                                          <p:stCondLst>
                                            <p:cond delay="0"/>
                                          </p:stCondLst>
                                        </p:cTn>
                                        <p:tgtEl>
                                          <p:spTgt spid="41"/>
                                        </p:tgtEl>
                                        <p:attrNameLst>
                                          <p:attrName>style.visibility</p:attrName>
                                        </p:attrNameLst>
                                      </p:cBhvr>
                                      <p:to>
                                        <p:strVal val="visible"/>
                                      </p:to>
                                    </p:set>
                                    <p:animEffect transition="in" filter="randombar(horizontal)">
                                      <p:cBhvr>
                                        <p:cTn id="104" dur="500"/>
                                        <p:tgtEl>
                                          <p:spTgt spid="41"/>
                                        </p:tgtEl>
                                      </p:cBhvr>
                                    </p:animEffect>
                                  </p:childTnLst>
                                </p:cTn>
                              </p:par>
                            </p:childTnLst>
                          </p:cTn>
                        </p:par>
                      </p:childTnLst>
                    </p:cTn>
                  </p:par>
                  <p:par>
                    <p:cTn id="105" fill="hold">
                      <p:stCondLst>
                        <p:cond delay="indefinite"/>
                      </p:stCondLst>
                      <p:childTnLst>
                        <p:par>
                          <p:cTn id="106" fill="hold">
                            <p:stCondLst>
                              <p:cond delay="0"/>
                            </p:stCondLst>
                            <p:childTnLst>
                              <p:par>
                                <p:cTn id="107" presetID="14" presetClass="entr" presetSubtype="10" fill="hold" grpId="0" nodeType="clickEffect">
                                  <p:stCondLst>
                                    <p:cond delay="0"/>
                                  </p:stCondLst>
                                  <p:childTnLst>
                                    <p:set>
                                      <p:cBhvr>
                                        <p:cTn id="108" dur="1" fill="hold">
                                          <p:stCondLst>
                                            <p:cond delay="0"/>
                                          </p:stCondLst>
                                        </p:cTn>
                                        <p:tgtEl>
                                          <p:spTgt spid="46"/>
                                        </p:tgtEl>
                                        <p:attrNameLst>
                                          <p:attrName>style.visibility</p:attrName>
                                        </p:attrNameLst>
                                      </p:cBhvr>
                                      <p:to>
                                        <p:strVal val="visible"/>
                                      </p:to>
                                    </p:set>
                                    <p:animEffect transition="in" filter="randombar(horizontal)">
                                      <p:cBhvr>
                                        <p:cTn id="109" dur="500"/>
                                        <p:tgtEl>
                                          <p:spTgt spid="46"/>
                                        </p:tgtEl>
                                      </p:cBhvr>
                                    </p:animEffect>
                                  </p:childTnLst>
                                </p:cTn>
                              </p:par>
                            </p:childTnLst>
                          </p:cTn>
                        </p:par>
                      </p:childTnLst>
                    </p:cTn>
                  </p:par>
                  <p:par>
                    <p:cTn id="110" fill="hold">
                      <p:stCondLst>
                        <p:cond delay="indefinite"/>
                      </p:stCondLst>
                      <p:childTnLst>
                        <p:par>
                          <p:cTn id="111" fill="hold">
                            <p:stCondLst>
                              <p:cond delay="0"/>
                            </p:stCondLst>
                            <p:childTnLst>
                              <p:par>
                                <p:cTn id="112" presetID="14" presetClass="entr" presetSubtype="10" fill="hold" grpId="0" nodeType="clickEffect">
                                  <p:stCondLst>
                                    <p:cond delay="0"/>
                                  </p:stCondLst>
                                  <p:childTnLst>
                                    <p:set>
                                      <p:cBhvr>
                                        <p:cTn id="113" dur="1" fill="hold">
                                          <p:stCondLst>
                                            <p:cond delay="0"/>
                                          </p:stCondLst>
                                        </p:cTn>
                                        <p:tgtEl>
                                          <p:spTgt spid="47"/>
                                        </p:tgtEl>
                                        <p:attrNameLst>
                                          <p:attrName>style.visibility</p:attrName>
                                        </p:attrNameLst>
                                      </p:cBhvr>
                                      <p:to>
                                        <p:strVal val="visible"/>
                                      </p:to>
                                    </p:set>
                                    <p:animEffect transition="in" filter="randombar(horizontal)">
                                      <p:cBhvr>
                                        <p:cTn id="114" dur="500"/>
                                        <p:tgtEl>
                                          <p:spTgt spid="47"/>
                                        </p:tgtEl>
                                      </p:cBhvr>
                                    </p:animEffect>
                                  </p:childTnLst>
                                </p:cTn>
                              </p:par>
                              <p:par>
                                <p:cTn id="115" presetID="42" presetClass="path" presetSubtype="0" accel="50000" decel="50000" fill="hold" nodeType="withEffect">
                                  <p:stCondLst>
                                    <p:cond delay="0"/>
                                  </p:stCondLst>
                                  <p:childTnLst>
                                    <p:animMotion origin="layout" path="M 0.39453 -0.2 L 0.64206 0.14699 " pathEditMode="relative" rAng="0" ptsTypes="AA">
                                      <p:cBhvr>
                                        <p:cTn id="116" dur="1000" fill="hold"/>
                                        <p:tgtEl>
                                          <p:spTgt spid="63"/>
                                        </p:tgtEl>
                                        <p:attrNameLst>
                                          <p:attrName>ppt_x</p:attrName>
                                          <p:attrName>ppt_y</p:attrName>
                                        </p:attrNameLst>
                                      </p:cBhvr>
                                      <p:rCtr x="12370" y="17338"/>
                                    </p:animMotion>
                                  </p:childTnLst>
                                </p:cTn>
                              </p:par>
                            </p:childTnLst>
                          </p:cTn>
                        </p:par>
                        <p:par>
                          <p:cTn id="117" fill="hold">
                            <p:stCondLst>
                              <p:cond delay="1000"/>
                            </p:stCondLst>
                            <p:childTnLst>
                              <p:par>
                                <p:cTn id="118" presetID="14" presetClass="entr" presetSubtype="10" fill="hold" nodeType="afterEffect">
                                  <p:stCondLst>
                                    <p:cond delay="0"/>
                                  </p:stCondLst>
                                  <p:childTnLst>
                                    <p:set>
                                      <p:cBhvr>
                                        <p:cTn id="119" dur="1" fill="hold">
                                          <p:stCondLst>
                                            <p:cond delay="0"/>
                                          </p:stCondLst>
                                        </p:cTn>
                                        <p:tgtEl>
                                          <p:spTgt spid="84"/>
                                        </p:tgtEl>
                                        <p:attrNameLst>
                                          <p:attrName>style.visibility</p:attrName>
                                        </p:attrNameLst>
                                      </p:cBhvr>
                                      <p:to>
                                        <p:strVal val="visible"/>
                                      </p:to>
                                    </p:set>
                                    <p:animEffect transition="in" filter="randombar(horizontal)">
                                      <p:cBhvr>
                                        <p:cTn id="120" dur="500"/>
                                        <p:tgtEl>
                                          <p:spTgt spid="84"/>
                                        </p:tgtEl>
                                      </p:cBhvr>
                                    </p:animEffect>
                                  </p:childTnLst>
                                </p:cTn>
                              </p:par>
                            </p:childTnLst>
                          </p:cTn>
                        </p:par>
                      </p:childTnLst>
                    </p:cTn>
                  </p:par>
                  <p:par>
                    <p:cTn id="121" fill="hold">
                      <p:stCondLst>
                        <p:cond delay="indefinite"/>
                      </p:stCondLst>
                      <p:childTnLst>
                        <p:par>
                          <p:cTn id="122" fill="hold">
                            <p:stCondLst>
                              <p:cond delay="0"/>
                            </p:stCondLst>
                            <p:childTnLst>
                              <p:par>
                                <p:cTn id="123" presetID="14" presetClass="entr" presetSubtype="10" fill="hold" nodeType="clickEffect">
                                  <p:stCondLst>
                                    <p:cond delay="0"/>
                                  </p:stCondLst>
                                  <p:childTnLst>
                                    <p:set>
                                      <p:cBhvr>
                                        <p:cTn id="124" dur="1" fill="hold">
                                          <p:stCondLst>
                                            <p:cond delay="0"/>
                                          </p:stCondLst>
                                        </p:cTn>
                                        <p:tgtEl>
                                          <p:spTgt spid="49"/>
                                        </p:tgtEl>
                                        <p:attrNameLst>
                                          <p:attrName>style.visibility</p:attrName>
                                        </p:attrNameLst>
                                      </p:cBhvr>
                                      <p:to>
                                        <p:strVal val="visible"/>
                                      </p:to>
                                    </p:set>
                                    <p:animEffect transition="in" filter="randombar(horizontal)">
                                      <p:cBhvr>
                                        <p:cTn id="125" dur="500"/>
                                        <p:tgtEl>
                                          <p:spTgt spid="49"/>
                                        </p:tgtEl>
                                      </p:cBhvr>
                                    </p:animEffect>
                                  </p:childTnLst>
                                </p:cTn>
                              </p:par>
                            </p:childTnLst>
                          </p:cTn>
                        </p:par>
                        <p:par>
                          <p:cTn id="126" fill="hold">
                            <p:stCondLst>
                              <p:cond delay="500"/>
                            </p:stCondLst>
                            <p:childTnLst>
                              <p:par>
                                <p:cTn id="127" presetID="1" presetClass="exit" presetSubtype="0" fill="hold" nodeType="afterEffect">
                                  <p:stCondLst>
                                    <p:cond delay="0"/>
                                  </p:stCondLst>
                                  <p:childTnLst>
                                    <p:set>
                                      <p:cBhvr>
                                        <p:cTn id="128" dur="1" fill="hold">
                                          <p:stCondLst>
                                            <p:cond delay="0"/>
                                          </p:stCondLst>
                                        </p:cTn>
                                        <p:tgtEl>
                                          <p:spTgt spid="63"/>
                                        </p:tgtEl>
                                        <p:attrNameLst>
                                          <p:attrName>style.visibility</p:attrName>
                                        </p:attrNameLst>
                                      </p:cBhvr>
                                      <p:to>
                                        <p:strVal val="hidden"/>
                                      </p:to>
                                    </p:set>
                                  </p:childTnLst>
                                </p:cTn>
                              </p:par>
                              <p:par>
                                <p:cTn id="129" presetID="14" presetClass="entr" presetSubtype="10" fill="hold" nodeType="withEffect">
                                  <p:stCondLst>
                                    <p:cond delay="0"/>
                                  </p:stCondLst>
                                  <p:childTnLst>
                                    <p:set>
                                      <p:cBhvr>
                                        <p:cTn id="130" dur="1" fill="hold">
                                          <p:stCondLst>
                                            <p:cond delay="0"/>
                                          </p:stCondLst>
                                        </p:cTn>
                                        <p:tgtEl>
                                          <p:spTgt spid="67"/>
                                        </p:tgtEl>
                                        <p:attrNameLst>
                                          <p:attrName>style.visibility</p:attrName>
                                        </p:attrNameLst>
                                      </p:cBhvr>
                                      <p:to>
                                        <p:strVal val="visible"/>
                                      </p:to>
                                    </p:set>
                                    <p:animEffect transition="in" filter="randombar(horizontal)">
                                      <p:cBhvr>
                                        <p:cTn id="131" dur="500"/>
                                        <p:tgtEl>
                                          <p:spTgt spid="67"/>
                                        </p:tgtEl>
                                      </p:cBhvr>
                                    </p:animEffect>
                                  </p:childTnLst>
                                </p:cTn>
                              </p:par>
                            </p:childTnLst>
                          </p:cTn>
                        </p:par>
                      </p:childTnLst>
                    </p:cTn>
                  </p:par>
                  <p:par>
                    <p:cTn id="132" fill="hold">
                      <p:stCondLst>
                        <p:cond delay="indefinite"/>
                      </p:stCondLst>
                      <p:childTnLst>
                        <p:par>
                          <p:cTn id="133" fill="hold">
                            <p:stCondLst>
                              <p:cond delay="0"/>
                            </p:stCondLst>
                            <p:childTnLst>
                              <p:par>
                                <p:cTn id="134" presetID="14" presetClass="entr" presetSubtype="10" fill="hold" grpId="0" nodeType="clickEffect">
                                  <p:stCondLst>
                                    <p:cond delay="0"/>
                                  </p:stCondLst>
                                  <p:childTnLst>
                                    <p:set>
                                      <p:cBhvr>
                                        <p:cTn id="135" dur="1" fill="hold">
                                          <p:stCondLst>
                                            <p:cond delay="0"/>
                                          </p:stCondLst>
                                        </p:cTn>
                                        <p:tgtEl>
                                          <p:spTgt spid="48"/>
                                        </p:tgtEl>
                                        <p:attrNameLst>
                                          <p:attrName>style.visibility</p:attrName>
                                        </p:attrNameLst>
                                      </p:cBhvr>
                                      <p:to>
                                        <p:strVal val="visible"/>
                                      </p:to>
                                    </p:set>
                                    <p:animEffect transition="in" filter="randombar(horizontal)">
                                      <p:cBhvr>
                                        <p:cTn id="136" dur="500"/>
                                        <p:tgtEl>
                                          <p:spTgt spid="48"/>
                                        </p:tgtEl>
                                      </p:cBhvr>
                                    </p:animEffect>
                                  </p:childTnLst>
                                </p:cTn>
                              </p:par>
                              <p:par>
                                <p:cTn id="137" presetID="14" presetClass="entr" presetSubtype="10" fill="hold" grpId="0" nodeType="withEffect">
                                  <p:stCondLst>
                                    <p:cond delay="0"/>
                                  </p:stCondLst>
                                  <p:childTnLst>
                                    <p:set>
                                      <p:cBhvr>
                                        <p:cTn id="138" dur="1" fill="hold">
                                          <p:stCondLst>
                                            <p:cond delay="0"/>
                                          </p:stCondLst>
                                        </p:cTn>
                                        <p:tgtEl>
                                          <p:spTgt spid="54"/>
                                        </p:tgtEl>
                                        <p:attrNameLst>
                                          <p:attrName>style.visibility</p:attrName>
                                        </p:attrNameLst>
                                      </p:cBhvr>
                                      <p:to>
                                        <p:strVal val="visible"/>
                                      </p:to>
                                    </p:set>
                                    <p:animEffect transition="in" filter="randombar(horizontal)">
                                      <p:cBhvr>
                                        <p:cTn id="139" dur="500"/>
                                        <p:tgtEl>
                                          <p:spTgt spid="54"/>
                                        </p:tgtEl>
                                      </p:cBhvr>
                                    </p:animEffect>
                                  </p:childTnLst>
                                </p:cTn>
                              </p:par>
                              <p:par>
                                <p:cTn id="140" presetID="14" presetClass="entr" presetSubtype="10" fill="hold" grpId="0" nodeType="withEffect">
                                  <p:stCondLst>
                                    <p:cond delay="0"/>
                                  </p:stCondLst>
                                  <p:childTnLst>
                                    <p:set>
                                      <p:cBhvr>
                                        <p:cTn id="141" dur="1" fill="hold">
                                          <p:stCondLst>
                                            <p:cond delay="0"/>
                                          </p:stCondLst>
                                        </p:cTn>
                                        <p:tgtEl>
                                          <p:spTgt spid="55"/>
                                        </p:tgtEl>
                                        <p:attrNameLst>
                                          <p:attrName>style.visibility</p:attrName>
                                        </p:attrNameLst>
                                      </p:cBhvr>
                                      <p:to>
                                        <p:strVal val="visible"/>
                                      </p:to>
                                    </p:set>
                                    <p:animEffect transition="in" filter="randombar(horizontal)">
                                      <p:cBhvr>
                                        <p:cTn id="142" dur="500"/>
                                        <p:tgtEl>
                                          <p:spTgt spid="55"/>
                                        </p:tgtEl>
                                      </p:cBhvr>
                                    </p:animEffect>
                                  </p:childTnLst>
                                </p:cTn>
                              </p:par>
                            </p:childTnLst>
                          </p:cTn>
                        </p:par>
                      </p:childTnLst>
                    </p:cTn>
                  </p:par>
                  <p:par>
                    <p:cTn id="143" fill="hold">
                      <p:stCondLst>
                        <p:cond delay="indefinite"/>
                      </p:stCondLst>
                      <p:childTnLst>
                        <p:par>
                          <p:cTn id="144" fill="hold">
                            <p:stCondLst>
                              <p:cond delay="0"/>
                            </p:stCondLst>
                            <p:childTnLst>
                              <p:par>
                                <p:cTn id="145" presetID="14" presetClass="entr" presetSubtype="10" fill="hold" grpId="0" nodeType="clickEffect">
                                  <p:stCondLst>
                                    <p:cond delay="0"/>
                                  </p:stCondLst>
                                  <p:childTnLst>
                                    <p:set>
                                      <p:cBhvr>
                                        <p:cTn id="146" dur="1" fill="hold">
                                          <p:stCondLst>
                                            <p:cond delay="0"/>
                                          </p:stCondLst>
                                        </p:cTn>
                                        <p:tgtEl>
                                          <p:spTgt spid="52"/>
                                        </p:tgtEl>
                                        <p:attrNameLst>
                                          <p:attrName>style.visibility</p:attrName>
                                        </p:attrNameLst>
                                      </p:cBhvr>
                                      <p:to>
                                        <p:strVal val="visible"/>
                                      </p:to>
                                    </p:set>
                                    <p:animEffect transition="in" filter="randombar(horizontal)">
                                      <p:cBhvr>
                                        <p:cTn id="147" dur="500"/>
                                        <p:tgtEl>
                                          <p:spTgt spid="52"/>
                                        </p:tgtEl>
                                      </p:cBhvr>
                                    </p:animEffect>
                                  </p:childTnLst>
                                </p:cTn>
                              </p:par>
                              <p:par>
                                <p:cTn id="148" presetID="14" presetClass="entr" presetSubtype="10" fill="hold" grpId="0" nodeType="withEffect">
                                  <p:stCondLst>
                                    <p:cond delay="0"/>
                                  </p:stCondLst>
                                  <p:childTnLst>
                                    <p:set>
                                      <p:cBhvr>
                                        <p:cTn id="149" dur="1" fill="hold">
                                          <p:stCondLst>
                                            <p:cond delay="0"/>
                                          </p:stCondLst>
                                        </p:cTn>
                                        <p:tgtEl>
                                          <p:spTgt spid="53"/>
                                        </p:tgtEl>
                                        <p:attrNameLst>
                                          <p:attrName>style.visibility</p:attrName>
                                        </p:attrNameLst>
                                      </p:cBhvr>
                                      <p:to>
                                        <p:strVal val="visible"/>
                                      </p:to>
                                    </p:set>
                                    <p:animEffect transition="in" filter="randombar(horizontal)">
                                      <p:cBhvr>
                                        <p:cTn id="150" dur="500"/>
                                        <p:tgtEl>
                                          <p:spTgt spid="53"/>
                                        </p:tgtEl>
                                      </p:cBhvr>
                                    </p:animEffect>
                                  </p:childTnLst>
                                </p:cTn>
                              </p:par>
                            </p:childTnLst>
                          </p:cTn>
                        </p:par>
                      </p:childTnLst>
                    </p:cTn>
                  </p:par>
                  <p:par>
                    <p:cTn id="151" fill="hold">
                      <p:stCondLst>
                        <p:cond delay="indefinite"/>
                      </p:stCondLst>
                      <p:childTnLst>
                        <p:par>
                          <p:cTn id="152" fill="hold">
                            <p:stCondLst>
                              <p:cond delay="0"/>
                            </p:stCondLst>
                            <p:childTnLst>
                              <p:par>
                                <p:cTn id="153" presetID="14" presetClass="entr" presetSubtype="10" fill="hold" nodeType="clickEffect">
                                  <p:stCondLst>
                                    <p:cond delay="0"/>
                                  </p:stCondLst>
                                  <p:childTnLst>
                                    <p:set>
                                      <p:cBhvr>
                                        <p:cTn id="154" dur="1" fill="hold">
                                          <p:stCondLst>
                                            <p:cond delay="0"/>
                                          </p:stCondLst>
                                        </p:cTn>
                                        <p:tgtEl>
                                          <p:spTgt spid="57"/>
                                        </p:tgtEl>
                                        <p:attrNameLst>
                                          <p:attrName>style.visibility</p:attrName>
                                        </p:attrNameLst>
                                      </p:cBhvr>
                                      <p:to>
                                        <p:strVal val="visible"/>
                                      </p:to>
                                    </p:set>
                                    <p:animEffect transition="in" filter="randombar(horizontal)">
                                      <p:cBhvr>
                                        <p:cTn id="155" dur="500"/>
                                        <p:tgtEl>
                                          <p:spTgt spid="57"/>
                                        </p:tgtEl>
                                      </p:cBhvr>
                                    </p:animEffect>
                                  </p:childTnLst>
                                </p:cTn>
                              </p:par>
                              <p:par>
                                <p:cTn id="156" presetID="14" presetClass="entr" presetSubtype="10" fill="hold" grpId="0" nodeType="withEffect">
                                  <p:stCondLst>
                                    <p:cond delay="0"/>
                                  </p:stCondLst>
                                  <p:childTnLst>
                                    <p:set>
                                      <p:cBhvr>
                                        <p:cTn id="157" dur="1" fill="hold">
                                          <p:stCondLst>
                                            <p:cond delay="0"/>
                                          </p:stCondLst>
                                        </p:cTn>
                                        <p:tgtEl>
                                          <p:spTgt spid="60"/>
                                        </p:tgtEl>
                                        <p:attrNameLst>
                                          <p:attrName>style.visibility</p:attrName>
                                        </p:attrNameLst>
                                      </p:cBhvr>
                                      <p:to>
                                        <p:strVal val="visible"/>
                                      </p:to>
                                    </p:set>
                                    <p:animEffect transition="in" filter="randombar(horizontal)">
                                      <p:cBhvr>
                                        <p:cTn id="158" dur="500"/>
                                        <p:tgtEl>
                                          <p:spTgt spid="60"/>
                                        </p:tgtEl>
                                      </p:cBhvr>
                                    </p:animEffect>
                                  </p:childTnLst>
                                </p:cTn>
                              </p:par>
                              <p:par>
                                <p:cTn id="159" presetID="14" presetClass="entr" presetSubtype="10" fill="hold" nodeType="withEffect">
                                  <p:stCondLst>
                                    <p:cond delay="0"/>
                                  </p:stCondLst>
                                  <p:childTnLst>
                                    <p:set>
                                      <p:cBhvr>
                                        <p:cTn id="160" dur="1" fill="hold">
                                          <p:stCondLst>
                                            <p:cond delay="0"/>
                                          </p:stCondLst>
                                        </p:cTn>
                                        <p:tgtEl>
                                          <p:spTgt spid="81"/>
                                        </p:tgtEl>
                                        <p:attrNameLst>
                                          <p:attrName>style.visibility</p:attrName>
                                        </p:attrNameLst>
                                      </p:cBhvr>
                                      <p:to>
                                        <p:strVal val="visible"/>
                                      </p:to>
                                    </p:set>
                                    <p:animEffect transition="in" filter="randombar(horizontal)">
                                      <p:cBhvr>
                                        <p:cTn id="161" dur="500"/>
                                        <p:tgtEl>
                                          <p:spTgt spid="81"/>
                                        </p:tgtEl>
                                      </p:cBhvr>
                                    </p:animEffect>
                                  </p:childTnLst>
                                </p:cTn>
                              </p:par>
                              <p:par>
                                <p:cTn id="162" presetID="14" presetClass="entr" presetSubtype="10" fill="hold" nodeType="withEffect">
                                  <p:stCondLst>
                                    <p:cond delay="0"/>
                                  </p:stCondLst>
                                  <p:childTnLst>
                                    <p:set>
                                      <p:cBhvr>
                                        <p:cTn id="163" dur="1" fill="hold">
                                          <p:stCondLst>
                                            <p:cond delay="0"/>
                                          </p:stCondLst>
                                        </p:cTn>
                                        <p:tgtEl>
                                          <p:spTgt spid="83"/>
                                        </p:tgtEl>
                                        <p:attrNameLst>
                                          <p:attrName>style.visibility</p:attrName>
                                        </p:attrNameLst>
                                      </p:cBhvr>
                                      <p:to>
                                        <p:strVal val="visible"/>
                                      </p:to>
                                    </p:set>
                                    <p:animEffect transition="in" filter="randombar(horizontal)">
                                      <p:cBhvr>
                                        <p:cTn id="164" dur="500"/>
                                        <p:tgtEl>
                                          <p:spTgt spid="83"/>
                                        </p:tgtEl>
                                      </p:cBhvr>
                                    </p:animEffect>
                                  </p:childTnLst>
                                </p:cTn>
                              </p:par>
                            </p:childTnLst>
                          </p:cTn>
                        </p:par>
                      </p:childTnLst>
                    </p:cTn>
                  </p:par>
                  <p:par>
                    <p:cTn id="165" fill="hold">
                      <p:stCondLst>
                        <p:cond delay="indefinite"/>
                      </p:stCondLst>
                      <p:childTnLst>
                        <p:par>
                          <p:cTn id="166" fill="hold">
                            <p:stCondLst>
                              <p:cond delay="0"/>
                            </p:stCondLst>
                            <p:childTnLst>
                              <p:par>
                                <p:cTn id="167" presetID="14" presetClass="entr" presetSubtype="10" fill="hold" grpId="0" nodeType="clickEffect">
                                  <p:stCondLst>
                                    <p:cond delay="0"/>
                                  </p:stCondLst>
                                  <p:childTnLst>
                                    <p:set>
                                      <p:cBhvr>
                                        <p:cTn id="168" dur="1" fill="hold">
                                          <p:stCondLst>
                                            <p:cond delay="0"/>
                                          </p:stCondLst>
                                        </p:cTn>
                                        <p:tgtEl>
                                          <p:spTgt spid="85"/>
                                        </p:tgtEl>
                                        <p:attrNameLst>
                                          <p:attrName>style.visibility</p:attrName>
                                        </p:attrNameLst>
                                      </p:cBhvr>
                                      <p:to>
                                        <p:strVal val="visible"/>
                                      </p:to>
                                    </p:set>
                                    <p:animEffect transition="in" filter="randombar(horizontal)">
                                      <p:cBhvr>
                                        <p:cTn id="169" dur="500"/>
                                        <p:tgtEl>
                                          <p:spTgt spid="85"/>
                                        </p:tgtEl>
                                      </p:cBhvr>
                                    </p:animEffect>
                                  </p:childTnLst>
                                </p:cTn>
                              </p:par>
                            </p:childTnLst>
                          </p:cTn>
                        </p:par>
                      </p:childTnLst>
                    </p:cTn>
                  </p:par>
                  <p:par>
                    <p:cTn id="170" fill="hold">
                      <p:stCondLst>
                        <p:cond delay="indefinite"/>
                      </p:stCondLst>
                      <p:childTnLst>
                        <p:par>
                          <p:cTn id="171" fill="hold">
                            <p:stCondLst>
                              <p:cond delay="0"/>
                            </p:stCondLst>
                            <p:childTnLst>
                              <p:par>
                                <p:cTn id="172" presetID="14" presetClass="entr" presetSubtype="10" fill="hold" grpId="0" nodeType="clickEffect">
                                  <p:stCondLst>
                                    <p:cond delay="0"/>
                                  </p:stCondLst>
                                  <p:childTnLst>
                                    <p:set>
                                      <p:cBhvr>
                                        <p:cTn id="173" dur="1" fill="hold">
                                          <p:stCondLst>
                                            <p:cond delay="0"/>
                                          </p:stCondLst>
                                        </p:cTn>
                                        <p:tgtEl>
                                          <p:spTgt spid="20"/>
                                        </p:tgtEl>
                                        <p:attrNameLst>
                                          <p:attrName>style.visibility</p:attrName>
                                        </p:attrNameLst>
                                      </p:cBhvr>
                                      <p:to>
                                        <p:strVal val="visible"/>
                                      </p:to>
                                    </p:set>
                                    <p:animEffect transition="in" filter="randombar(horizontal)">
                                      <p:cBhvr>
                                        <p:cTn id="174" dur="500"/>
                                        <p:tgtEl>
                                          <p:spTgt spid="20"/>
                                        </p:tgtEl>
                                      </p:cBhvr>
                                    </p:animEffect>
                                  </p:childTnLst>
                                </p:cTn>
                              </p:par>
                              <p:par>
                                <p:cTn id="175" presetID="14" presetClass="entr" presetSubtype="10" fill="hold" grpId="0" nodeType="withEffect">
                                  <p:stCondLst>
                                    <p:cond delay="0"/>
                                  </p:stCondLst>
                                  <p:childTnLst>
                                    <p:set>
                                      <p:cBhvr>
                                        <p:cTn id="176" dur="1" fill="hold">
                                          <p:stCondLst>
                                            <p:cond delay="0"/>
                                          </p:stCondLst>
                                        </p:cTn>
                                        <p:tgtEl>
                                          <p:spTgt spid="18"/>
                                        </p:tgtEl>
                                        <p:attrNameLst>
                                          <p:attrName>style.visibility</p:attrName>
                                        </p:attrNameLst>
                                      </p:cBhvr>
                                      <p:to>
                                        <p:strVal val="visible"/>
                                      </p:to>
                                    </p:set>
                                    <p:animEffect transition="in" filter="randombar(horizontal)">
                                      <p:cBhvr>
                                        <p:cTn id="177"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20" grpId="0"/>
      <p:bldP spid="11" grpId="0"/>
      <p:bldP spid="12" grpId="0" animBg="1"/>
      <p:bldP spid="29" grpId="0" animBg="1"/>
      <p:bldP spid="30" grpId="0"/>
      <p:bldP spid="33" grpId="0"/>
      <p:bldP spid="34" grpId="0" animBg="1"/>
      <p:bldP spid="35" grpId="0" animBg="1"/>
      <p:bldP spid="36" grpId="0"/>
      <p:bldP spid="38" grpId="0"/>
      <p:bldP spid="46" grpId="0" animBg="1"/>
      <p:bldP spid="47" grpId="0" animBg="1"/>
      <p:bldP spid="52" grpId="0" animBg="1"/>
      <p:bldP spid="53" grpId="0" animBg="1"/>
      <p:bldP spid="54" grpId="0" animBg="1"/>
      <p:bldP spid="55" grpId="0" animBg="1"/>
      <p:bldP spid="48" grpId="0"/>
      <p:bldP spid="85" grpId="0" animBg="1"/>
      <p:bldP spid="93" grpId="0"/>
      <p:bldP spid="60" grpId="0" animBg="1"/>
      <p:bldP spid="86" grpId="0" animBg="1"/>
      <p:bldP spid="10" grpId="0" animBg="1"/>
      <p:bldP spid="10" grpId="1"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B1141E7-5E04-4C07-BFCC-9E4ACE917972}"/>
              </a:ext>
            </a:extLst>
          </p:cNvPr>
          <p:cNvSpPr>
            <a:spLocks noGrp="1"/>
          </p:cNvSpPr>
          <p:nvPr>
            <p:ph type="title"/>
          </p:nvPr>
        </p:nvSpPr>
        <p:spPr/>
        <p:txBody>
          <a:bodyPr/>
          <a:lstStyle/>
          <a:p>
            <a:r>
              <a:rPr lang="en-US" dirty="0"/>
              <a:t>Function Model</a:t>
            </a:r>
          </a:p>
        </p:txBody>
      </p:sp>
      <p:sp>
        <p:nvSpPr>
          <p:cNvPr id="3" name="Content Placeholder 2">
            <a:extLst>
              <a:ext uri="{FF2B5EF4-FFF2-40B4-BE49-F238E27FC236}">
                <a16:creationId xmlns:a16="http://schemas.microsoft.com/office/drawing/2014/main" id="{AA184BE1-7A53-4A4B-866A-DD927E8157AC}"/>
              </a:ext>
            </a:extLst>
          </p:cNvPr>
          <p:cNvSpPr>
            <a:spLocks noGrp="1"/>
          </p:cNvSpPr>
          <p:nvPr>
            <p:ph idx="1"/>
          </p:nvPr>
        </p:nvSpPr>
        <p:spPr/>
        <p:txBody>
          <a:bodyPr/>
          <a:lstStyle/>
          <a:p>
            <a:r>
              <a:rPr lang="en-US" dirty="0"/>
              <a:t>Each function is a small program that will be launched with arguments extracted from the event.</a:t>
            </a:r>
          </a:p>
          <a:p>
            <a:endParaRPr lang="en-US" dirty="0"/>
          </a:p>
          <a:p>
            <a:r>
              <a:rPr lang="en-US" dirty="0"/>
              <a:t>The function runs on some machine selected by the Function server, which has a pool of machines that it manages elastically.</a:t>
            </a:r>
          </a:p>
          <a:p>
            <a:endParaRPr lang="en-US" dirty="0"/>
          </a:p>
          <a:p>
            <a:r>
              <a:rPr lang="en-US" dirty="0"/>
              <a:t>To make things simple, the function and any files it needs are wrapped up into a container: a kind of virtual machine, very cheap to launch.</a:t>
            </a:r>
          </a:p>
        </p:txBody>
      </p:sp>
      <p:sp>
        <p:nvSpPr>
          <p:cNvPr id="4" name="Footer Placeholder 3">
            <a:extLst>
              <a:ext uri="{FF2B5EF4-FFF2-40B4-BE49-F238E27FC236}">
                <a16:creationId xmlns:a16="http://schemas.microsoft.com/office/drawing/2014/main" id="{B11A3D15-0E6E-4119-84B1-ACADE5EA39C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15336D64-4839-4748-9D50-8503E9BBEF4D}"/>
              </a:ext>
            </a:extLst>
          </p:cNvPr>
          <p:cNvSpPr>
            <a:spLocks noGrp="1"/>
          </p:cNvSpPr>
          <p:nvPr>
            <p:ph type="sldNum" sz="quarter" idx="12"/>
          </p:nvPr>
        </p:nvSpPr>
        <p:spPr/>
        <p:txBody>
          <a:bodyPr/>
          <a:lstStyle/>
          <a:p>
            <a:fld id="{3C974458-8A97-4835-BF79-1FB6D7856C21}" type="slidenum">
              <a:rPr lang="en-US" smtClean="0"/>
              <a:t>16</a:t>
            </a:fld>
            <a:endParaRPr lang="en-US"/>
          </a:p>
        </p:txBody>
      </p:sp>
    </p:spTree>
    <p:extLst>
      <p:ext uri="{BB962C8B-B14F-4D97-AF65-F5344CB8AC3E}">
        <p14:creationId xmlns:p14="http://schemas.microsoft.com/office/powerpoint/2010/main" val="350223591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the event is passed to the function</a:t>
            </a:r>
          </a:p>
        </p:txBody>
      </p:sp>
      <p:sp>
        <p:nvSpPr>
          <p:cNvPr id="3" name="Content Placeholder 2"/>
          <p:cNvSpPr>
            <a:spLocks noGrp="1"/>
          </p:cNvSpPr>
          <p:nvPr>
            <p:ph idx="1"/>
          </p:nvPr>
        </p:nvSpPr>
        <p:spPr/>
        <p:txBody>
          <a:bodyPr/>
          <a:lstStyle/>
          <a:p>
            <a:r>
              <a:rPr lang="en-US" dirty="0"/>
              <a:t>When an event occurs, a new instance of the event handling function you registered will be launched in a “clean” state.</a:t>
            </a:r>
          </a:p>
          <a:p>
            <a:endParaRPr lang="en-US" dirty="0"/>
          </a:p>
          <a:p>
            <a:r>
              <a:rPr lang="en-US" dirty="0"/>
              <a:t>The event itself is available either as program arguments, or via an API</a:t>
            </a:r>
          </a:p>
          <a:p>
            <a:endParaRPr lang="en-US" dirty="0"/>
          </a:p>
          <a:p>
            <a:r>
              <a:rPr lang="en-US" dirty="0"/>
              <a:t>You can also register a shell script if you wish.</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17</a:t>
            </a:fld>
            <a:endParaRPr lang="en-US"/>
          </a:p>
        </p:txBody>
      </p:sp>
    </p:spTree>
    <p:extLst>
      <p:ext uri="{BB962C8B-B14F-4D97-AF65-F5344CB8AC3E}">
        <p14:creationId xmlns:p14="http://schemas.microsoft.com/office/powerpoint/2010/main" val="339995632"/>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F28C14-AEEC-4FFA-8FB9-FBA570AA8F9B}"/>
              </a:ext>
            </a:extLst>
          </p:cNvPr>
          <p:cNvSpPr>
            <a:spLocks noGrp="1"/>
          </p:cNvSpPr>
          <p:nvPr>
            <p:ph type="title"/>
          </p:nvPr>
        </p:nvSpPr>
        <p:spPr>
          <a:xfrm>
            <a:off x="1024128" y="585216"/>
            <a:ext cx="11167872" cy="1499616"/>
          </a:xfrm>
        </p:spPr>
        <p:txBody>
          <a:bodyPr>
            <a:normAutofit/>
          </a:bodyPr>
          <a:lstStyle/>
          <a:p>
            <a:r>
              <a:rPr lang="en-US" sz="4000" dirty="0"/>
              <a:t>Example: Passing parameters to Azure Functions</a:t>
            </a:r>
            <a:br>
              <a:rPr lang="en-US" sz="4000" dirty="0"/>
            </a:br>
            <a:r>
              <a:rPr lang="en-US" sz="4000" dirty="0"/>
              <a:t>(AWS Lambda is quite similar)</a:t>
            </a:r>
          </a:p>
        </p:txBody>
      </p:sp>
      <p:sp>
        <p:nvSpPr>
          <p:cNvPr id="3" name="Content Placeholder 2">
            <a:extLst>
              <a:ext uri="{FF2B5EF4-FFF2-40B4-BE49-F238E27FC236}">
                <a16:creationId xmlns:a16="http://schemas.microsoft.com/office/drawing/2014/main" id="{B0026967-551C-4B98-B33B-C1C9DD100767}"/>
              </a:ext>
            </a:extLst>
          </p:cNvPr>
          <p:cNvSpPr>
            <a:spLocks noGrp="1"/>
          </p:cNvSpPr>
          <p:nvPr>
            <p:ph idx="1"/>
          </p:nvPr>
        </p:nvSpPr>
        <p:spPr/>
        <p:txBody>
          <a:bodyPr>
            <a:normAutofit/>
          </a:bodyPr>
          <a:lstStyle/>
          <a:p>
            <a:r>
              <a:rPr lang="en-US" dirty="0"/>
              <a:t>In Azure, a function </a:t>
            </a:r>
            <a:r>
              <a:rPr lang="en-US" i="1" dirty="0"/>
              <a:t>trigger</a:t>
            </a:r>
            <a:r>
              <a:rPr lang="en-US" dirty="0"/>
              <a:t> defines how a function is invoked. A function must have exactly one trigger. Triggers have associated data, which is usually the payload that triggered the function.</a:t>
            </a:r>
          </a:p>
          <a:p>
            <a:r>
              <a:rPr lang="en-US" dirty="0"/>
              <a:t>Input and output </a:t>
            </a:r>
            <a:r>
              <a:rPr lang="en-US" i="1" dirty="0"/>
              <a:t>bindings</a:t>
            </a:r>
            <a:r>
              <a:rPr lang="en-US" dirty="0"/>
              <a:t> provide a declarative way to connect to external data or </a:t>
            </a:r>
            <a:r>
              <a:rPr lang="en-US" dirty="0">
                <a:sym typeface="Symbol" panose="05050102010706020507" pitchFamily="18" charset="2"/>
              </a:rPr>
              <a:t>-</a:t>
            </a:r>
            <a:r>
              <a:rPr lang="en-US" dirty="0"/>
              <a:t>services from within your code. Bindings are optional and a function can have multiple input and output bindings. </a:t>
            </a:r>
          </a:p>
          <a:p>
            <a:r>
              <a:rPr lang="en-US" dirty="0"/>
              <a:t>Triggers and bindings let you avoid hardcoding many details that would involve complicated “boilerplate.”   You can arrange to receive data (for example, the content of a queue message) via parameters in the trigger.</a:t>
            </a:r>
          </a:p>
          <a:p>
            <a:endParaRPr lang="en-US" dirty="0"/>
          </a:p>
        </p:txBody>
      </p:sp>
      <p:sp>
        <p:nvSpPr>
          <p:cNvPr id="4" name="Footer Placeholder 3">
            <a:extLst>
              <a:ext uri="{FF2B5EF4-FFF2-40B4-BE49-F238E27FC236}">
                <a16:creationId xmlns:a16="http://schemas.microsoft.com/office/drawing/2014/main" id="{776CFDCA-5716-4325-89D4-0700F4795887}"/>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17E8C2EC-7498-48E2-AACF-222BBBC70206}"/>
              </a:ext>
            </a:extLst>
          </p:cNvPr>
          <p:cNvSpPr>
            <a:spLocks noGrp="1"/>
          </p:cNvSpPr>
          <p:nvPr>
            <p:ph type="sldNum" sz="quarter" idx="12"/>
          </p:nvPr>
        </p:nvSpPr>
        <p:spPr/>
        <p:txBody>
          <a:bodyPr/>
          <a:lstStyle/>
          <a:p>
            <a:fld id="{3C974458-8A97-4835-BF79-1FB6D7856C21}" type="slidenum">
              <a:rPr lang="en-US" smtClean="0"/>
              <a:t>18</a:t>
            </a:fld>
            <a:endParaRPr lang="en-US"/>
          </a:p>
        </p:txBody>
      </p:sp>
    </p:spTree>
    <p:extLst>
      <p:ext uri="{BB962C8B-B14F-4D97-AF65-F5344CB8AC3E}">
        <p14:creationId xmlns:p14="http://schemas.microsoft.com/office/powerpoint/2010/main" val="33341163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randombar(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randombar(horizont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4" presetClass="entr" presetSubtype="1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randombar(horizontal)">
                                      <p:cBhvr>
                                        <p:cTn id="17"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7" y="585216"/>
            <a:ext cx="11451469" cy="1499616"/>
          </a:xfrm>
        </p:spPr>
        <p:txBody>
          <a:bodyPr>
            <a:normAutofit/>
          </a:bodyPr>
          <a:lstStyle/>
          <a:p>
            <a:r>
              <a:rPr lang="en-US" sz="4400" dirty="0"/>
              <a:t>What if a device can generate many kinds of events?</a:t>
            </a:r>
          </a:p>
        </p:txBody>
      </p:sp>
      <p:sp>
        <p:nvSpPr>
          <p:cNvPr id="3" name="Content Placeholder 2"/>
          <p:cNvSpPr>
            <a:spLocks noGrp="1"/>
          </p:cNvSpPr>
          <p:nvPr>
            <p:ph idx="1"/>
          </p:nvPr>
        </p:nvSpPr>
        <p:spPr/>
        <p:txBody>
          <a:bodyPr>
            <a:normAutofit/>
          </a:bodyPr>
          <a:lstStyle/>
          <a:p>
            <a:r>
              <a:rPr lang="en-US" dirty="0"/>
              <a:t>A single “function program” will handle all of them: </a:t>
            </a:r>
            <a:br>
              <a:rPr lang="en-US" dirty="0"/>
            </a:br>
            <a:r>
              <a:rPr lang="en-US" dirty="0"/>
              <a:t>                      </a:t>
            </a:r>
            <a:r>
              <a:rPr lang="en-US" i="1" dirty="0"/>
              <a:t>switch(event-type) { …. }</a:t>
            </a:r>
          </a:p>
          <a:p>
            <a:endParaRPr lang="en-US" dirty="0"/>
          </a:p>
          <a:p>
            <a:r>
              <a:rPr lang="en-US" dirty="0"/>
              <a:t>The event type would be passed as one of the event parameters.  This way there is still just one trigger for the function.</a:t>
            </a:r>
          </a:p>
          <a:p>
            <a:endParaRPr lang="en-US" dirty="0"/>
          </a:p>
          <a:p>
            <a:r>
              <a:rPr lang="en-US" dirty="0"/>
              <a:t>Your logic for dealing with a single event should be short and simple.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19</a:t>
            </a:fld>
            <a:endParaRPr lang="en-US"/>
          </a:p>
        </p:txBody>
      </p:sp>
    </p:spTree>
    <p:extLst>
      <p:ext uri="{BB962C8B-B14F-4D97-AF65-F5344CB8AC3E}">
        <p14:creationId xmlns:p14="http://schemas.microsoft.com/office/powerpoint/2010/main" val="3390850018"/>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do functions talk to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normAutofit fontScale="92500" lnSpcReduction="10000"/>
          </a:bodyPr>
          <a:lstStyle/>
          <a:p>
            <a:r>
              <a:rPr lang="en-US" dirty="0"/>
              <a:t>Just like with web pages, there </a:t>
            </a:r>
            <a:r>
              <a:rPr lang="en-US"/>
              <a:t>are three </a:t>
            </a:r>
            <a:r>
              <a:rPr lang="en-US" dirty="0"/>
              <a:t>main options:</a:t>
            </a:r>
          </a:p>
          <a:p>
            <a:pPr>
              <a:buFont typeface="Wingdings" panose="05000000000000000000" pitchFamily="2" charset="2"/>
              <a:buChar char="Ø"/>
            </a:pPr>
            <a:r>
              <a:rPr lang="en-US" dirty="0"/>
              <a:t>  Remote method invocation (for example over the RESTful RPC layer,</a:t>
            </a:r>
            <a:br>
              <a:rPr lang="en-US" dirty="0"/>
            </a:br>
            <a:r>
              <a:rPr lang="en-US" dirty="0"/>
              <a:t>    or JNI, or WCF).  Google GRPC would work here too, but Microsoft</a:t>
            </a:r>
            <a:br>
              <a:rPr lang="en-US" dirty="0"/>
            </a:br>
            <a:r>
              <a:rPr lang="en-US" dirty="0"/>
              <a:t>    prefers for you to use Azure’s own solutions.</a:t>
            </a:r>
          </a:p>
          <a:p>
            <a:pPr>
              <a:buFont typeface="Wingdings" panose="05000000000000000000" pitchFamily="2" charset="2"/>
              <a:buChar char="Ø"/>
            </a:pPr>
            <a:r>
              <a:rPr lang="en-US" dirty="0"/>
              <a:t>  Via a message “bus”  (no storage: like a “broadcast”)</a:t>
            </a:r>
          </a:p>
          <a:p>
            <a:pPr>
              <a:buFont typeface="Wingdings" panose="05000000000000000000" pitchFamily="2" charset="2"/>
              <a:buChar char="Ø"/>
            </a:pPr>
            <a:r>
              <a:rPr lang="en-US" dirty="0"/>
              <a:t>  Via a message “queue” (stores messages, like an email)</a:t>
            </a:r>
          </a:p>
          <a:p>
            <a:pPr marL="0" indent="0">
              <a:buNone/>
            </a:pPr>
            <a:endParaRPr lang="en-US" dirty="0"/>
          </a:p>
          <a:p>
            <a:pPr marL="0" indent="0">
              <a:buNone/>
            </a:pPr>
            <a:r>
              <a:rPr lang="en-US" dirty="0"/>
              <a:t>Use the remote method approach for immediate actions with immediate responses.  The other two “decouple” the source and receiver.</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20</a:t>
            </a:fld>
            <a:endParaRPr lang="en-US"/>
          </a:p>
        </p:txBody>
      </p:sp>
    </p:spTree>
    <p:extLst>
      <p:ext uri="{BB962C8B-B14F-4D97-AF65-F5344CB8AC3E}">
        <p14:creationId xmlns:p14="http://schemas.microsoft.com/office/powerpoint/2010/main" val="2485496124"/>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09D89B-2E11-47BC-8986-FE58CA632C56}"/>
              </a:ext>
            </a:extLst>
          </p:cNvPr>
          <p:cNvSpPr>
            <a:spLocks noGrp="1"/>
          </p:cNvSpPr>
          <p:nvPr>
            <p:ph type="title"/>
          </p:nvPr>
        </p:nvSpPr>
        <p:spPr/>
        <p:txBody>
          <a:bodyPr/>
          <a:lstStyle/>
          <a:p>
            <a:r>
              <a:rPr lang="en-US" dirty="0"/>
              <a:t>Fancier Case: Point, Focus and Shoot</a:t>
            </a:r>
          </a:p>
        </p:txBody>
      </p:sp>
      <p:sp>
        <p:nvSpPr>
          <p:cNvPr id="3" name="Content Placeholder 2">
            <a:extLst>
              <a:ext uri="{FF2B5EF4-FFF2-40B4-BE49-F238E27FC236}">
                <a16:creationId xmlns:a16="http://schemas.microsoft.com/office/drawing/2014/main" id="{8D118AD4-CBAB-4133-B9CD-301B6C40F5E0}"/>
              </a:ext>
            </a:extLst>
          </p:cNvPr>
          <p:cNvSpPr>
            <a:spLocks noGrp="1"/>
          </p:cNvSpPr>
          <p:nvPr>
            <p:ph idx="1"/>
          </p:nvPr>
        </p:nvSpPr>
        <p:spPr/>
        <p:txBody>
          <a:bodyPr/>
          <a:lstStyle/>
          <a:p>
            <a:r>
              <a:rPr lang="en-US" dirty="0"/>
              <a:t>Suppose that some event occurs: “Animal motion detected”.</a:t>
            </a:r>
          </a:p>
          <a:p>
            <a:r>
              <a:rPr lang="en-US" dirty="0"/>
              <a:t>This might require us to </a:t>
            </a:r>
            <a:r>
              <a:rPr lang="en-US" u="sng" dirty="0"/>
              <a:t>swivel</a:t>
            </a:r>
            <a:r>
              <a:rPr lang="en-US" dirty="0"/>
              <a:t> the camera or point the drone.</a:t>
            </a:r>
          </a:p>
          <a:p>
            <a:r>
              <a:rPr lang="en-US" dirty="0"/>
              <a:t>After the camera is pointed towards the location, focus the lens.</a:t>
            </a:r>
          </a:p>
          <a:p>
            <a:r>
              <a:rPr lang="en-US" dirty="0"/>
              <a:t>When the focus converges, we shoot a photo.</a:t>
            </a:r>
          </a:p>
          <a:p>
            <a:r>
              <a:rPr lang="en-US" dirty="0"/>
              <a:t>Now the thumbnail is sent to the server.</a:t>
            </a:r>
          </a:p>
          <a:p>
            <a:r>
              <a:rPr lang="en-US" dirty="0"/>
              <a:t>If the photo is considered interesting, we’ll download it.</a:t>
            </a:r>
          </a:p>
        </p:txBody>
      </p:sp>
      <p:sp>
        <p:nvSpPr>
          <p:cNvPr id="4" name="Footer Placeholder 3">
            <a:extLst>
              <a:ext uri="{FF2B5EF4-FFF2-40B4-BE49-F238E27FC236}">
                <a16:creationId xmlns:a16="http://schemas.microsoft.com/office/drawing/2014/main" id="{6F091B33-A0FD-45FD-8020-AA52CD9005DC}"/>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81D467CD-6692-412C-BA75-D250AE5C3B67}"/>
              </a:ext>
            </a:extLst>
          </p:cNvPr>
          <p:cNvSpPr>
            <a:spLocks noGrp="1"/>
          </p:cNvSpPr>
          <p:nvPr>
            <p:ph type="sldNum" sz="quarter" idx="12"/>
          </p:nvPr>
        </p:nvSpPr>
        <p:spPr/>
        <p:txBody>
          <a:bodyPr/>
          <a:lstStyle/>
          <a:p>
            <a:fld id="{3C974458-8A97-4835-BF79-1FB6D7856C21}" type="slidenum">
              <a:rPr lang="en-US" smtClean="0"/>
              <a:t>21</a:t>
            </a:fld>
            <a:endParaRPr lang="en-US"/>
          </a:p>
        </p:txBody>
      </p:sp>
    </p:spTree>
    <p:extLst>
      <p:ext uri="{BB962C8B-B14F-4D97-AF65-F5344CB8AC3E}">
        <p14:creationId xmlns:p14="http://schemas.microsoft.com/office/powerpoint/2010/main" val="231478144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C4CBF1-D342-47FF-B561-474F4A08AE6A}"/>
              </a:ext>
            </a:extLst>
          </p:cNvPr>
          <p:cNvSpPr>
            <a:spLocks noGrp="1"/>
          </p:cNvSpPr>
          <p:nvPr>
            <p:ph type="title"/>
          </p:nvPr>
        </p:nvSpPr>
        <p:spPr/>
        <p:txBody>
          <a:bodyPr/>
          <a:lstStyle/>
          <a:p>
            <a:r>
              <a:rPr lang="en-US" dirty="0"/>
              <a:t>This is a form of state machine!</a:t>
            </a:r>
          </a:p>
        </p:txBody>
      </p:sp>
      <p:sp>
        <p:nvSpPr>
          <p:cNvPr id="4" name="Footer Placeholder 3">
            <a:extLst>
              <a:ext uri="{FF2B5EF4-FFF2-40B4-BE49-F238E27FC236}">
                <a16:creationId xmlns:a16="http://schemas.microsoft.com/office/drawing/2014/main" id="{8B5D54A7-140D-4884-84D6-5EB3EF590EA4}"/>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3DEB070B-DEC6-459D-BEB5-A54E93A112B4}"/>
              </a:ext>
            </a:extLst>
          </p:cNvPr>
          <p:cNvSpPr>
            <a:spLocks noGrp="1"/>
          </p:cNvSpPr>
          <p:nvPr>
            <p:ph type="sldNum" sz="quarter" idx="12"/>
          </p:nvPr>
        </p:nvSpPr>
        <p:spPr/>
        <p:txBody>
          <a:bodyPr/>
          <a:lstStyle/>
          <a:p>
            <a:fld id="{3C974458-8A97-4835-BF79-1FB6D7856C21}" type="slidenum">
              <a:rPr lang="en-US" smtClean="0"/>
              <a:t>22</a:t>
            </a:fld>
            <a:endParaRPr lang="en-US"/>
          </a:p>
        </p:txBody>
      </p:sp>
      <p:sp>
        <p:nvSpPr>
          <p:cNvPr id="6" name="Oval 5">
            <a:extLst>
              <a:ext uri="{FF2B5EF4-FFF2-40B4-BE49-F238E27FC236}">
                <a16:creationId xmlns:a16="http://schemas.microsoft.com/office/drawing/2014/main" id="{4231D1C8-C459-4761-9934-1B91457161D5}"/>
              </a:ext>
            </a:extLst>
          </p:cNvPr>
          <p:cNvSpPr/>
          <p:nvPr/>
        </p:nvSpPr>
        <p:spPr>
          <a:xfrm>
            <a:off x="1447800" y="1861808"/>
            <a:ext cx="1706136" cy="914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Idle</a:t>
            </a:r>
          </a:p>
        </p:txBody>
      </p:sp>
      <p:sp>
        <p:nvSpPr>
          <p:cNvPr id="7" name="Oval 6">
            <a:extLst>
              <a:ext uri="{FF2B5EF4-FFF2-40B4-BE49-F238E27FC236}">
                <a16:creationId xmlns:a16="http://schemas.microsoft.com/office/drawing/2014/main" id="{9959C75B-0A55-43C3-B707-38D509719B9A}"/>
              </a:ext>
            </a:extLst>
          </p:cNvPr>
          <p:cNvSpPr/>
          <p:nvPr/>
        </p:nvSpPr>
        <p:spPr>
          <a:xfrm>
            <a:off x="1447800" y="2820367"/>
            <a:ext cx="1706136" cy="914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Swivel</a:t>
            </a:r>
          </a:p>
        </p:txBody>
      </p:sp>
      <p:sp>
        <p:nvSpPr>
          <p:cNvPr id="8" name="Oval 7">
            <a:extLst>
              <a:ext uri="{FF2B5EF4-FFF2-40B4-BE49-F238E27FC236}">
                <a16:creationId xmlns:a16="http://schemas.microsoft.com/office/drawing/2014/main" id="{8BCBE7D2-80A9-4948-A03B-243B838122F7}"/>
              </a:ext>
            </a:extLst>
          </p:cNvPr>
          <p:cNvSpPr/>
          <p:nvPr/>
        </p:nvSpPr>
        <p:spPr>
          <a:xfrm>
            <a:off x="1447800" y="3778926"/>
            <a:ext cx="1706136" cy="914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Focus</a:t>
            </a:r>
          </a:p>
        </p:txBody>
      </p:sp>
      <p:sp>
        <p:nvSpPr>
          <p:cNvPr id="9" name="Oval 8">
            <a:extLst>
              <a:ext uri="{FF2B5EF4-FFF2-40B4-BE49-F238E27FC236}">
                <a16:creationId xmlns:a16="http://schemas.microsoft.com/office/drawing/2014/main" id="{5F62C75F-D120-4956-8AB9-62EEA25708AC}"/>
              </a:ext>
            </a:extLst>
          </p:cNvPr>
          <p:cNvSpPr/>
          <p:nvPr/>
        </p:nvSpPr>
        <p:spPr>
          <a:xfrm>
            <a:off x="1447800" y="4737485"/>
            <a:ext cx="1706136" cy="91440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Take Photo</a:t>
            </a:r>
          </a:p>
        </p:txBody>
      </p:sp>
      <p:sp>
        <p:nvSpPr>
          <p:cNvPr id="10" name="Freeform: Shape 9">
            <a:extLst>
              <a:ext uri="{FF2B5EF4-FFF2-40B4-BE49-F238E27FC236}">
                <a16:creationId xmlns:a16="http://schemas.microsoft.com/office/drawing/2014/main" id="{FC458C0D-96C8-43E5-A034-81F772E101B0}"/>
              </a:ext>
            </a:extLst>
          </p:cNvPr>
          <p:cNvSpPr/>
          <p:nvPr/>
        </p:nvSpPr>
        <p:spPr>
          <a:xfrm>
            <a:off x="3178098" y="1962289"/>
            <a:ext cx="657989" cy="639117"/>
          </a:xfrm>
          <a:custGeom>
            <a:avLst/>
            <a:gdLst>
              <a:gd name="connsiteX0" fmla="*/ 0 w 657989"/>
              <a:gd name="connsiteY0" fmla="*/ 234501 h 639117"/>
              <a:gd name="connsiteX1" fmla="*/ 401443 w 657989"/>
              <a:gd name="connsiteY1" fmla="*/ 326 h 639117"/>
              <a:gd name="connsiteX2" fmla="*/ 657922 w 657989"/>
              <a:gd name="connsiteY2" fmla="*/ 279106 h 639117"/>
              <a:gd name="connsiteX3" fmla="*/ 379141 w 657989"/>
              <a:gd name="connsiteY3" fmla="*/ 635945 h 639117"/>
              <a:gd name="connsiteX4" fmla="*/ 44604 w 657989"/>
              <a:gd name="connsiteY4" fmla="*/ 424072 h 639117"/>
            </a:gdLst>
            <a:ahLst/>
            <a:cxnLst>
              <a:cxn ang="0">
                <a:pos x="connsiteX0" y="connsiteY0"/>
              </a:cxn>
              <a:cxn ang="0">
                <a:pos x="connsiteX1" y="connsiteY1"/>
              </a:cxn>
              <a:cxn ang="0">
                <a:pos x="connsiteX2" y="connsiteY2"/>
              </a:cxn>
              <a:cxn ang="0">
                <a:pos x="connsiteX3" y="connsiteY3"/>
              </a:cxn>
              <a:cxn ang="0">
                <a:pos x="connsiteX4" y="connsiteY4"/>
              </a:cxn>
            </a:cxnLst>
            <a:rect l="l" t="t" r="r" b="b"/>
            <a:pathLst>
              <a:path w="657989" h="639117">
                <a:moveTo>
                  <a:pt x="0" y="234501"/>
                </a:moveTo>
                <a:cubicBezTo>
                  <a:pt x="145894" y="113696"/>
                  <a:pt x="291789" y="-7108"/>
                  <a:pt x="401443" y="326"/>
                </a:cubicBezTo>
                <a:cubicBezTo>
                  <a:pt x="511097" y="7760"/>
                  <a:pt x="661639" y="173170"/>
                  <a:pt x="657922" y="279106"/>
                </a:cubicBezTo>
                <a:cubicBezTo>
                  <a:pt x="654205" y="385042"/>
                  <a:pt x="481361" y="611784"/>
                  <a:pt x="379141" y="635945"/>
                </a:cubicBezTo>
                <a:cubicBezTo>
                  <a:pt x="276921" y="660106"/>
                  <a:pt x="160762" y="542089"/>
                  <a:pt x="44604" y="424072"/>
                </a:cubicBezTo>
              </a:path>
            </a:pathLst>
          </a:custGeom>
          <a:noFill/>
          <a:ln w="28575">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TextBox 10">
            <a:extLst>
              <a:ext uri="{FF2B5EF4-FFF2-40B4-BE49-F238E27FC236}">
                <a16:creationId xmlns:a16="http://schemas.microsoft.com/office/drawing/2014/main" id="{0A136049-92AC-4F9D-8C35-B5CBFD4F7381}"/>
              </a:ext>
            </a:extLst>
          </p:cNvPr>
          <p:cNvSpPr txBox="1"/>
          <p:nvPr/>
        </p:nvSpPr>
        <p:spPr>
          <a:xfrm>
            <a:off x="3891775" y="2084832"/>
            <a:ext cx="3702205" cy="369332"/>
          </a:xfrm>
          <a:prstGeom prst="rect">
            <a:avLst/>
          </a:prstGeom>
          <a:noFill/>
        </p:spPr>
        <p:txBody>
          <a:bodyPr wrap="square" rtlCol="0">
            <a:spAutoFit/>
          </a:bodyPr>
          <a:lstStyle/>
          <a:p>
            <a:r>
              <a:rPr lang="en-US" dirty="0"/>
              <a:t>Handle various mundane events</a:t>
            </a:r>
          </a:p>
        </p:txBody>
      </p:sp>
      <p:sp>
        <p:nvSpPr>
          <p:cNvPr id="12" name="Freeform: Shape 11">
            <a:extLst>
              <a:ext uri="{FF2B5EF4-FFF2-40B4-BE49-F238E27FC236}">
                <a16:creationId xmlns:a16="http://schemas.microsoft.com/office/drawing/2014/main" id="{3A0E9566-F3FF-409B-88A6-18B9489AE023}"/>
              </a:ext>
            </a:extLst>
          </p:cNvPr>
          <p:cNvSpPr/>
          <p:nvPr/>
        </p:nvSpPr>
        <p:spPr>
          <a:xfrm>
            <a:off x="3033132" y="2553629"/>
            <a:ext cx="770705" cy="747132"/>
          </a:xfrm>
          <a:custGeom>
            <a:avLst/>
            <a:gdLst>
              <a:gd name="connsiteX0" fmla="*/ 0 w 770705"/>
              <a:gd name="connsiteY0" fmla="*/ 0 h 747132"/>
              <a:gd name="connsiteX1" fmla="*/ 769434 w 770705"/>
              <a:gd name="connsiteY1" fmla="*/ 401444 h 747132"/>
              <a:gd name="connsiteX2" fmla="*/ 144966 w 770705"/>
              <a:gd name="connsiteY2" fmla="*/ 747132 h 747132"/>
            </a:gdLst>
            <a:ahLst/>
            <a:cxnLst>
              <a:cxn ang="0">
                <a:pos x="connsiteX0" y="connsiteY0"/>
              </a:cxn>
              <a:cxn ang="0">
                <a:pos x="connsiteX1" y="connsiteY1"/>
              </a:cxn>
              <a:cxn ang="0">
                <a:pos x="connsiteX2" y="connsiteY2"/>
              </a:cxn>
            </a:cxnLst>
            <a:rect l="l" t="t" r="r" b="b"/>
            <a:pathLst>
              <a:path w="770705" h="747132">
                <a:moveTo>
                  <a:pt x="0" y="0"/>
                </a:moveTo>
                <a:cubicBezTo>
                  <a:pt x="372636" y="138461"/>
                  <a:pt x="745273" y="276922"/>
                  <a:pt x="769434" y="401444"/>
                </a:cubicBezTo>
                <a:cubicBezTo>
                  <a:pt x="793595" y="525966"/>
                  <a:pt x="469280" y="636549"/>
                  <a:pt x="144966" y="747132"/>
                </a:cubicBezTo>
              </a:path>
            </a:pathLst>
          </a:custGeom>
          <a:noFill/>
          <a:ln w="28575">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extBox 12">
            <a:extLst>
              <a:ext uri="{FF2B5EF4-FFF2-40B4-BE49-F238E27FC236}">
                <a16:creationId xmlns:a16="http://schemas.microsoft.com/office/drawing/2014/main" id="{3EFA8540-EA1A-40A2-8F8E-8BFBFBA7554A}"/>
              </a:ext>
            </a:extLst>
          </p:cNvPr>
          <p:cNvSpPr txBox="1"/>
          <p:nvPr/>
        </p:nvSpPr>
        <p:spPr>
          <a:xfrm>
            <a:off x="3891775" y="2805499"/>
            <a:ext cx="3702205" cy="369332"/>
          </a:xfrm>
          <a:prstGeom prst="rect">
            <a:avLst/>
          </a:prstGeom>
          <a:noFill/>
        </p:spPr>
        <p:txBody>
          <a:bodyPr wrap="square" rtlCol="0">
            <a:spAutoFit/>
          </a:bodyPr>
          <a:lstStyle/>
          <a:p>
            <a:r>
              <a:rPr lang="en-US" dirty="0"/>
              <a:t>Movement sensed!  Point the camera</a:t>
            </a:r>
          </a:p>
        </p:txBody>
      </p:sp>
      <p:sp>
        <p:nvSpPr>
          <p:cNvPr id="14" name="TextBox 13">
            <a:extLst>
              <a:ext uri="{FF2B5EF4-FFF2-40B4-BE49-F238E27FC236}">
                <a16:creationId xmlns:a16="http://schemas.microsoft.com/office/drawing/2014/main" id="{A1BDCEA1-74B2-45CB-BD96-1E84363FA1EB}"/>
              </a:ext>
            </a:extLst>
          </p:cNvPr>
          <p:cNvSpPr txBox="1"/>
          <p:nvPr/>
        </p:nvSpPr>
        <p:spPr>
          <a:xfrm>
            <a:off x="7387682" y="2820367"/>
            <a:ext cx="4423318" cy="369332"/>
          </a:xfrm>
          <a:prstGeom prst="rect">
            <a:avLst/>
          </a:prstGeom>
          <a:solidFill>
            <a:srgbClr val="92D050"/>
          </a:solidFill>
          <a:ln w="19050">
            <a:solidFill>
              <a:schemeClr val="accent2"/>
            </a:solidFill>
          </a:ln>
        </p:spPr>
        <p:txBody>
          <a:bodyPr wrap="square" rtlCol="0">
            <a:spAutoFit/>
          </a:bodyPr>
          <a:lstStyle/>
          <a:p>
            <a:r>
              <a:rPr lang="en-US" dirty="0"/>
              <a:t>Send swivel command to Camera {</a:t>
            </a:r>
            <a:r>
              <a:rPr lang="en-US" dirty="0" err="1"/>
              <a:t>args</a:t>
            </a:r>
            <a:r>
              <a:rPr lang="en-US" dirty="0"/>
              <a:t>…}</a:t>
            </a:r>
          </a:p>
        </p:txBody>
      </p:sp>
      <p:sp>
        <p:nvSpPr>
          <p:cNvPr id="16" name="TextBox 15">
            <a:extLst>
              <a:ext uri="{FF2B5EF4-FFF2-40B4-BE49-F238E27FC236}">
                <a16:creationId xmlns:a16="http://schemas.microsoft.com/office/drawing/2014/main" id="{0A988D6C-F9E6-4070-8F04-07CA8DDF3F49}"/>
              </a:ext>
            </a:extLst>
          </p:cNvPr>
          <p:cNvSpPr txBox="1"/>
          <p:nvPr/>
        </p:nvSpPr>
        <p:spPr>
          <a:xfrm>
            <a:off x="3803837" y="2508580"/>
            <a:ext cx="2213448" cy="369332"/>
          </a:xfrm>
          <a:prstGeom prst="rect">
            <a:avLst/>
          </a:prstGeom>
          <a:solidFill>
            <a:srgbClr val="FFC000"/>
          </a:solidFill>
          <a:ln w="19050">
            <a:solidFill>
              <a:schemeClr val="accent2"/>
            </a:solidFill>
          </a:ln>
        </p:spPr>
        <p:txBody>
          <a:bodyPr wrap="square" rtlCol="0">
            <a:spAutoFit/>
          </a:bodyPr>
          <a:lstStyle/>
          <a:p>
            <a:r>
              <a:rPr lang="en-US" dirty="0"/>
              <a:t>Motion event {</a:t>
            </a:r>
            <a:r>
              <a:rPr lang="en-US" dirty="0" err="1"/>
              <a:t>args</a:t>
            </a:r>
            <a:r>
              <a:rPr lang="en-US" dirty="0"/>
              <a:t>…}</a:t>
            </a:r>
          </a:p>
        </p:txBody>
      </p:sp>
      <p:sp>
        <p:nvSpPr>
          <p:cNvPr id="17" name="Freeform: Shape 16">
            <a:extLst>
              <a:ext uri="{FF2B5EF4-FFF2-40B4-BE49-F238E27FC236}">
                <a16:creationId xmlns:a16="http://schemas.microsoft.com/office/drawing/2014/main" id="{4B122A70-C585-4267-B221-521E90D75A4C}"/>
              </a:ext>
            </a:extLst>
          </p:cNvPr>
          <p:cNvSpPr/>
          <p:nvPr/>
        </p:nvSpPr>
        <p:spPr>
          <a:xfrm>
            <a:off x="3153936" y="3454362"/>
            <a:ext cx="770705" cy="747132"/>
          </a:xfrm>
          <a:custGeom>
            <a:avLst/>
            <a:gdLst>
              <a:gd name="connsiteX0" fmla="*/ 0 w 770705"/>
              <a:gd name="connsiteY0" fmla="*/ 0 h 747132"/>
              <a:gd name="connsiteX1" fmla="*/ 769434 w 770705"/>
              <a:gd name="connsiteY1" fmla="*/ 401444 h 747132"/>
              <a:gd name="connsiteX2" fmla="*/ 144966 w 770705"/>
              <a:gd name="connsiteY2" fmla="*/ 747132 h 747132"/>
            </a:gdLst>
            <a:ahLst/>
            <a:cxnLst>
              <a:cxn ang="0">
                <a:pos x="connsiteX0" y="connsiteY0"/>
              </a:cxn>
              <a:cxn ang="0">
                <a:pos x="connsiteX1" y="connsiteY1"/>
              </a:cxn>
              <a:cxn ang="0">
                <a:pos x="connsiteX2" y="connsiteY2"/>
              </a:cxn>
            </a:cxnLst>
            <a:rect l="l" t="t" r="r" b="b"/>
            <a:pathLst>
              <a:path w="770705" h="747132">
                <a:moveTo>
                  <a:pt x="0" y="0"/>
                </a:moveTo>
                <a:cubicBezTo>
                  <a:pt x="372636" y="138461"/>
                  <a:pt x="745273" y="276922"/>
                  <a:pt x="769434" y="401444"/>
                </a:cubicBezTo>
                <a:cubicBezTo>
                  <a:pt x="793595" y="525966"/>
                  <a:pt x="469280" y="636549"/>
                  <a:pt x="144966" y="747132"/>
                </a:cubicBezTo>
              </a:path>
            </a:pathLst>
          </a:custGeom>
          <a:noFill/>
          <a:ln w="28575">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TextBox 17">
            <a:extLst>
              <a:ext uri="{FF2B5EF4-FFF2-40B4-BE49-F238E27FC236}">
                <a16:creationId xmlns:a16="http://schemas.microsoft.com/office/drawing/2014/main" id="{9406A2FD-3459-4A25-A104-A2109936AFF4}"/>
              </a:ext>
            </a:extLst>
          </p:cNvPr>
          <p:cNvSpPr txBox="1"/>
          <p:nvPr/>
        </p:nvSpPr>
        <p:spPr>
          <a:xfrm>
            <a:off x="4012579" y="3706232"/>
            <a:ext cx="3702205" cy="369332"/>
          </a:xfrm>
          <a:prstGeom prst="rect">
            <a:avLst/>
          </a:prstGeom>
          <a:noFill/>
        </p:spPr>
        <p:txBody>
          <a:bodyPr wrap="square" rtlCol="0">
            <a:spAutoFit/>
          </a:bodyPr>
          <a:lstStyle/>
          <a:p>
            <a:r>
              <a:rPr lang="en-US" dirty="0"/>
              <a:t>Pointed!  Focus the camera</a:t>
            </a:r>
          </a:p>
        </p:txBody>
      </p:sp>
      <p:sp>
        <p:nvSpPr>
          <p:cNvPr id="19" name="TextBox 18">
            <a:extLst>
              <a:ext uri="{FF2B5EF4-FFF2-40B4-BE49-F238E27FC236}">
                <a16:creationId xmlns:a16="http://schemas.microsoft.com/office/drawing/2014/main" id="{72D82B06-4272-4547-B89E-DF5DF1B43801}"/>
              </a:ext>
            </a:extLst>
          </p:cNvPr>
          <p:cNvSpPr txBox="1"/>
          <p:nvPr/>
        </p:nvSpPr>
        <p:spPr>
          <a:xfrm>
            <a:off x="6660993" y="3734767"/>
            <a:ext cx="4423318" cy="369332"/>
          </a:xfrm>
          <a:prstGeom prst="rect">
            <a:avLst/>
          </a:prstGeom>
          <a:solidFill>
            <a:srgbClr val="92D050"/>
          </a:solidFill>
          <a:ln w="19050">
            <a:solidFill>
              <a:schemeClr val="accent2"/>
            </a:solidFill>
          </a:ln>
        </p:spPr>
        <p:txBody>
          <a:bodyPr wrap="square" rtlCol="0">
            <a:spAutoFit/>
          </a:bodyPr>
          <a:lstStyle/>
          <a:p>
            <a:r>
              <a:rPr lang="en-US" dirty="0"/>
              <a:t>Send focus command to Camera {</a:t>
            </a:r>
            <a:r>
              <a:rPr lang="en-US" dirty="0" err="1"/>
              <a:t>args</a:t>
            </a:r>
            <a:r>
              <a:rPr lang="en-US" dirty="0"/>
              <a:t>…}</a:t>
            </a:r>
          </a:p>
        </p:txBody>
      </p:sp>
      <p:sp>
        <p:nvSpPr>
          <p:cNvPr id="20" name="TextBox 19">
            <a:extLst>
              <a:ext uri="{FF2B5EF4-FFF2-40B4-BE49-F238E27FC236}">
                <a16:creationId xmlns:a16="http://schemas.microsoft.com/office/drawing/2014/main" id="{44BABC0E-7F31-4411-8C91-C26CC0B163E5}"/>
              </a:ext>
            </a:extLst>
          </p:cNvPr>
          <p:cNvSpPr txBox="1"/>
          <p:nvPr/>
        </p:nvSpPr>
        <p:spPr>
          <a:xfrm>
            <a:off x="3803837" y="3328432"/>
            <a:ext cx="3266036" cy="369332"/>
          </a:xfrm>
          <a:prstGeom prst="rect">
            <a:avLst/>
          </a:prstGeom>
          <a:solidFill>
            <a:srgbClr val="FFC000"/>
          </a:solidFill>
          <a:ln w="19050">
            <a:solidFill>
              <a:schemeClr val="accent2"/>
            </a:solidFill>
          </a:ln>
        </p:spPr>
        <p:txBody>
          <a:bodyPr wrap="square" rtlCol="0">
            <a:spAutoFit/>
          </a:bodyPr>
          <a:lstStyle/>
          <a:p>
            <a:r>
              <a:rPr lang="en-US" dirty="0"/>
              <a:t>Camera movement done {</a:t>
            </a:r>
            <a:r>
              <a:rPr lang="en-US" dirty="0" err="1"/>
              <a:t>args</a:t>
            </a:r>
            <a:r>
              <a:rPr lang="en-US" dirty="0"/>
              <a:t>…}</a:t>
            </a:r>
          </a:p>
        </p:txBody>
      </p:sp>
      <p:sp>
        <p:nvSpPr>
          <p:cNvPr id="21" name="Freeform: Shape 20">
            <a:extLst>
              <a:ext uri="{FF2B5EF4-FFF2-40B4-BE49-F238E27FC236}">
                <a16:creationId xmlns:a16="http://schemas.microsoft.com/office/drawing/2014/main" id="{A9891A57-C929-4431-A0CC-4E62AA3F9625}"/>
              </a:ext>
            </a:extLst>
          </p:cNvPr>
          <p:cNvSpPr/>
          <p:nvPr/>
        </p:nvSpPr>
        <p:spPr>
          <a:xfrm>
            <a:off x="3178098" y="4437622"/>
            <a:ext cx="770705" cy="747132"/>
          </a:xfrm>
          <a:custGeom>
            <a:avLst/>
            <a:gdLst>
              <a:gd name="connsiteX0" fmla="*/ 0 w 770705"/>
              <a:gd name="connsiteY0" fmla="*/ 0 h 747132"/>
              <a:gd name="connsiteX1" fmla="*/ 769434 w 770705"/>
              <a:gd name="connsiteY1" fmla="*/ 401444 h 747132"/>
              <a:gd name="connsiteX2" fmla="*/ 144966 w 770705"/>
              <a:gd name="connsiteY2" fmla="*/ 747132 h 747132"/>
            </a:gdLst>
            <a:ahLst/>
            <a:cxnLst>
              <a:cxn ang="0">
                <a:pos x="connsiteX0" y="connsiteY0"/>
              </a:cxn>
              <a:cxn ang="0">
                <a:pos x="connsiteX1" y="connsiteY1"/>
              </a:cxn>
              <a:cxn ang="0">
                <a:pos x="connsiteX2" y="connsiteY2"/>
              </a:cxn>
            </a:cxnLst>
            <a:rect l="l" t="t" r="r" b="b"/>
            <a:pathLst>
              <a:path w="770705" h="747132">
                <a:moveTo>
                  <a:pt x="0" y="0"/>
                </a:moveTo>
                <a:cubicBezTo>
                  <a:pt x="372636" y="138461"/>
                  <a:pt x="745273" y="276922"/>
                  <a:pt x="769434" y="401444"/>
                </a:cubicBezTo>
                <a:cubicBezTo>
                  <a:pt x="793595" y="525966"/>
                  <a:pt x="469280" y="636549"/>
                  <a:pt x="144966" y="747132"/>
                </a:cubicBezTo>
              </a:path>
            </a:pathLst>
          </a:custGeom>
          <a:noFill/>
          <a:ln w="28575">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TextBox 21">
            <a:extLst>
              <a:ext uri="{FF2B5EF4-FFF2-40B4-BE49-F238E27FC236}">
                <a16:creationId xmlns:a16="http://schemas.microsoft.com/office/drawing/2014/main" id="{276B8F6E-80ED-4E53-A7E1-F10D9DB65B75}"/>
              </a:ext>
            </a:extLst>
          </p:cNvPr>
          <p:cNvSpPr txBox="1"/>
          <p:nvPr/>
        </p:nvSpPr>
        <p:spPr>
          <a:xfrm>
            <a:off x="4036741" y="4689492"/>
            <a:ext cx="3702205" cy="369332"/>
          </a:xfrm>
          <a:prstGeom prst="rect">
            <a:avLst/>
          </a:prstGeom>
          <a:noFill/>
        </p:spPr>
        <p:txBody>
          <a:bodyPr wrap="square" rtlCol="0">
            <a:spAutoFit/>
          </a:bodyPr>
          <a:lstStyle/>
          <a:p>
            <a:r>
              <a:rPr lang="en-US" dirty="0"/>
              <a:t>Focused!  Take a photo</a:t>
            </a:r>
          </a:p>
        </p:txBody>
      </p:sp>
      <p:sp>
        <p:nvSpPr>
          <p:cNvPr id="23" name="TextBox 22">
            <a:extLst>
              <a:ext uri="{FF2B5EF4-FFF2-40B4-BE49-F238E27FC236}">
                <a16:creationId xmlns:a16="http://schemas.microsoft.com/office/drawing/2014/main" id="{ADC9E37C-6432-4152-B40A-C6AFAEB91881}"/>
              </a:ext>
            </a:extLst>
          </p:cNvPr>
          <p:cNvSpPr txBox="1"/>
          <p:nvPr/>
        </p:nvSpPr>
        <p:spPr>
          <a:xfrm>
            <a:off x="6685155" y="4718027"/>
            <a:ext cx="4423318" cy="369332"/>
          </a:xfrm>
          <a:prstGeom prst="rect">
            <a:avLst/>
          </a:prstGeom>
          <a:solidFill>
            <a:srgbClr val="92D050"/>
          </a:solidFill>
          <a:ln w="19050">
            <a:solidFill>
              <a:schemeClr val="accent2"/>
            </a:solidFill>
          </a:ln>
        </p:spPr>
        <p:txBody>
          <a:bodyPr wrap="square" rtlCol="0">
            <a:spAutoFit/>
          </a:bodyPr>
          <a:lstStyle/>
          <a:p>
            <a:r>
              <a:rPr lang="en-US" dirty="0"/>
              <a:t>Send photo command to Camera {</a:t>
            </a:r>
            <a:r>
              <a:rPr lang="en-US" dirty="0" err="1"/>
              <a:t>args</a:t>
            </a:r>
            <a:r>
              <a:rPr lang="en-US" dirty="0"/>
              <a:t>…}</a:t>
            </a:r>
          </a:p>
        </p:txBody>
      </p:sp>
      <p:sp>
        <p:nvSpPr>
          <p:cNvPr id="24" name="TextBox 23">
            <a:extLst>
              <a:ext uri="{FF2B5EF4-FFF2-40B4-BE49-F238E27FC236}">
                <a16:creationId xmlns:a16="http://schemas.microsoft.com/office/drawing/2014/main" id="{A77A42C4-B9D6-4FEF-99E9-47F242F59313}"/>
              </a:ext>
            </a:extLst>
          </p:cNvPr>
          <p:cNvSpPr txBox="1"/>
          <p:nvPr/>
        </p:nvSpPr>
        <p:spPr>
          <a:xfrm>
            <a:off x="3827999" y="4311692"/>
            <a:ext cx="3266036" cy="369332"/>
          </a:xfrm>
          <a:prstGeom prst="rect">
            <a:avLst/>
          </a:prstGeom>
          <a:solidFill>
            <a:srgbClr val="FFC000"/>
          </a:solidFill>
          <a:ln w="19050">
            <a:solidFill>
              <a:schemeClr val="accent2"/>
            </a:solidFill>
          </a:ln>
        </p:spPr>
        <p:txBody>
          <a:bodyPr wrap="square" rtlCol="0">
            <a:spAutoFit/>
          </a:bodyPr>
          <a:lstStyle/>
          <a:p>
            <a:r>
              <a:rPr lang="en-US" dirty="0"/>
              <a:t>Focus operation done {</a:t>
            </a:r>
            <a:r>
              <a:rPr lang="en-US" dirty="0" err="1"/>
              <a:t>args</a:t>
            </a:r>
            <a:r>
              <a:rPr lang="en-US" dirty="0"/>
              <a:t>…}</a:t>
            </a:r>
          </a:p>
        </p:txBody>
      </p:sp>
      <p:sp>
        <p:nvSpPr>
          <p:cNvPr id="25" name="Freeform: Shape 24">
            <a:extLst>
              <a:ext uri="{FF2B5EF4-FFF2-40B4-BE49-F238E27FC236}">
                <a16:creationId xmlns:a16="http://schemas.microsoft.com/office/drawing/2014/main" id="{ABA88CBF-A31E-4BFF-87C2-45BC3275BF72}"/>
              </a:ext>
            </a:extLst>
          </p:cNvPr>
          <p:cNvSpPr/>
          <p:nvPr/>
        </p:nvSpPr>
        <p:spPr>
          <a:xfrm>
            <a:off x="3266036" y="5327721"/>
            <a:ext cx="770705" cy="747132"/>
          </a:xfrm>
          <a:custGeom>
            <a:avLst/>
            <a:gdLst>
              <a:gd name="connsiteX0" fmla="*/ 0 w 770705"/>
              <a:gd name="connsiteY0" fmla="*/ 0 h 747132"/>
              <a:gd name="connsiteX1" fmla="*/ 769434 w 770705"/>
              <a:gd name="connsiteY1" fmla="*/ 401444 h 747132"/>
              <a:gd name="connsiteX2" fmla="*/ 144966 w 770705"/>
              <a:gd name="connsiteY2" fmla="*/ 747132 h 747132"/>
            </a:gdLst>
            <a:ahLst/>
            <a:cxnLst>
              <a:cxn ang="0">
                <a:pos x="connsiteX0" y="connsiteY0"/>
              </a:cxn>
              <a:cxn ang="0">
                <a:pos x="connsiteX1" y="connsiteY1"/>
              </a:cxn>
              <a:cxn ang="0">
                <a:pos x="connsiteX2" y="connsiteY2"/>
              </a:cxn>
            </a:cxnLst>
            <a:rect l="l" t="t" r="r" b="b"/>
            <a:pathLst>
              <a:path w="770705" h="747132">
                <a:moveTo>
                  <a:pt x="0" y="0"/>
                </a:moveTo>
                <a:cubicBezTo>
                  <a:pt x="372636" y="138461"/>
                  <a:pt x="745273" y="276922"/>
                  <a:pt x="769434" y="401444"/>
                </a:cubicBezTo>
                <a:cubicBezTo>
                  <a:pt x="793595" y="525966"/>
                  <a:pt x="469280" y="636549"/>
                  <a:pt x="144966" y="747132"/>
                </a:cubicBezTo>
              </a:path>
            </a:pathLst>
          </a:custGeom>
          <a:noFill/>
          <a:ln w="28575">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6" name="TextBox 25">
            <a:extLst>
              <a:ext uri="{FF2B5EF4-FFF2-40B4-BE49-F238E27FC236}">
                <a16:creationId xmlns:a16="http://schemas.microsoft.com/office/drawing/2014/main" id="{7B8AFF63-878E-440A-A9FE-B4CE0DD9ADCC}"/>
              </a:ext>
            </a:extLst>
          </p:cNvPr>
          <p:cNvSpPr txBox="1"/>
          <p:nvPr/>
        </p:nvSpPr>
        <p:spPr>
          <a:xfrm>
            <a:off x="3915937" y="5201791"/>
            <a:ext cx="3266036" cy="369332"/>
          </a:xfrm>
          <a:prstGeom prst="rect">
            <a:avLst/>
          </a:prstGeom>
          <a:solidFill>
            <a:srgbClr val="FFC000"/>
          </a:solidFill>
          <a:ln w="19050">
            <a:solidFill>
              <a:schemeClr val="accent2"/>
            </a:solidFill>
          </a:ln>
        </p:spPr>
        <p:txBody>
          <a:bodyPr wrap="square" rtlCol="0">
            <a:spAutoFit/>
          </a:bodyPr>
          <a:lstStyle/>
          <a:p>
            <a:r>
              <a:rPr lang="en-US" dirty="0"/>
              <a:t>Captured photo {info,           }</a:t>
            </a:r>
          </a:p>
        </p:txBody>
      </p:sp>
      <p:pic>
        <p:nvPicPr>
          <p:cNvPr id="27" name="Picture 26">
            <a:extLst>
              <a:ext uri="{FF2B5EF4-FFF2-40B4-BE49-F238E27FC236}">
                <a16:creationId xmlns:a16="http://schemas.microsoft.com/office/drawing/2014/main" id="{ECF5E810-A1DF-4044-85E6-251CA3BAE4C2}"/>
              </a:ext>
            </a:extLst>
          </p:cNvPr>
          <p:cNvPicPr>
            <a:picLocks noChangeAspect="1"/>
          </p:cNvPicPr>
          <p:nvPr/>
        </p:nvPicPr>
        <p:blipFill>
          <a:blip r:embed="rId2"/>
          <a:stretch>
            <a:fillRect/>
          </a:stretch>
        </p:blipFill>
        <p:spPr>
          <a:xfrm flipH="1">
            <a:off x="6096000" y="5225796"/>
            <a:ext cx="516319" cy="387296"/>
          </a:xfrm>
          <a:prstGeom prst="rect">
            <a:avLst/>
          </a:prstGeom>
        </p:spPr>
      </p:pic>
      <p:sp>
        <p:nvSpPr>
          <p:cNvPr id="28" name="TextBox 27">
            <a:extLst>
              <a:ext uri="{FF2B5EF4-FFF2-40B4-BE49-F238E27FC236}">
                <a16:creationId xmlns:a16="http://schemas.microsoft.com/office/drawing/2014/main" id="{FA6C60AD-31F7-4CDE-A59D-B853F198171B}"/>
              </a:ext>
            </a:extLst>
          </p:cNvPr>
          <p:cNvSpPr txBox="1"/>
          <p:nvPr/>
        </p:nvSpPr>
        <p:spPr>
          <a:xfrm>
            <a:off x="599720" y="6238532"/>
            <a:ext cx="3715802" cy="369332"/>
          </a:xfrm>
          <a:prstGeom prst="rect">
            <a:avLst/>
          </a:prstGeom>
          <a:solidFill>
            <a:srgbClr val="FFC000"/>
          </a:solidFill>
          <a:ln w="19050">
            <a:solidFill>
              <a:schemeClr val="accent2"/>
            </a:solidFill>
          </a:ln>
        </p:spPr>
        <p:txBody>
          <a:bodyPr wrap="square" rtlCol="0">
            <a:spAutoFit/>
          </a:bodyPr>
          <a:lstStyle/>
          <a:p>
            <a:r>
              <a:rPr lang="en-US" dirty="0"/>
              <a:t>Orange: “camera to Azure IoT”</a:t>
            </a:r>
          </a:p>
        </p:txBody>
      </p:sp>
      <p:sp>
        <p:nvSpPr>
          <p:cNvPr id="29" name="TextBox 28">
            <a:extLst>
              <a:ext uri="{FF2B5EF4-FFF2-40B4-BE49-F238E27FC236}">
                <a16:creationId xmlns:a16="http://schemas.microsoft.com/office/drawing/2014/main" id="{723ECBE9-6BEA-40D0-B50D-5D296A5BEE89}"/>
              </a:ext>
            </a:extLst>
          </p:cNvPr>
          <p:cNvSpPr txBox="1"/>
          <p:nvPr/>
        </p:nvSpPr>
        <p:spPr>
          <a:xfrm>
            <a:off x="4629614" y="6238532"/>
            <a:ext cx="4423318" cy="369332"/>
          </a:xfrm>
          <a:prstGeom prst="rect">
            <a:avLst/>
          </a:prstGeom>
          <a:solidFill>
            <a:srgbClr val="92D050"/>
          </a:solidFill>
          <a:ln w="19050">
            <a:solidFill>
              <a:schemeClr val="accent2"/>
            </a:solidFill>
          </a:ln>
        </p:spPr>
        <p:txBody>
          <a:bodyPr wrap="square" rtlCol="0">
            <a:spAutoFit/>
          </a:bodyPr>
          <a:lstStyle/>
          <a:p>
            <a:r>
              <a:rPr lang="en-US" dirty="0"/>
              <a:t>Green: “Azure IoT to camera”</a:t>
            </a:r>
          </a:p>
        </p:txBody>
      </p:sp>
    </p:spTree>
    <p:extLst>
      <p:ext uri="{BB962C8B-B14F-4D97-AF65-F5344CB8AC3E}">
        <p14:creationId xmlns:p14="http://schemas.microsoft.com/office/powerpoint/2010/main" val="1456490157"/>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AFD70711-6894-4A93-ACA7-3873D5F0D0FF}"/>
              </a:ext>
            </a:extLst>
          </p:cNvPr>
          <p:cNvSpPr>
            <a:spLocks noGrp="1"/>
          </p:cNvSpPr>
          <p:nvPr>
            <p:ph type="title"/>
          </p:nvPr>
        </p:nvSpPr>
        <p:spPr/>
        <p:txBody>
          <a:bodyPr/>
          <a:lstStyle/>
          <a:p>
            <a:r>
              <a:rPr lang="en-US" dirty="0"/>
              <a:t>Definition: State Machine</a:t>
            </a:r>
          </a:p>
        </p:txBody>
      </p:sp>
      <p:sp>
        <p:nvSpPr>
          <p:cNvPr id="6" name="Content Placeholder 5">
            <a:extLst>
              <a:ext uri="{FF2B5EF4-FFF2-40B4-BE49-F238E27FC236}">
                <a16:creationId xmlns:a16="http://schemas.microsoft.com/office/drawing/2014/main" id="{632B55FE-B1EF-4478-A433-955F2F45845E}"/>
              </a:ext>
            </a:extLst>
          </p:cNvPr>
          <p:cNvSpPr>
            <a:spLocks noGrp="1"/>
          </p:cNvSpPr>
          <p:nvPr>
            <p:ph idx="1"/>
          </p:nvPr>
        </p:nvSpPr>
        <p:spPr/>
        <p:txBody>
          <a:bodyPr>
            <a:normAutofit/>
          </a:bodyPr>
          <a:lstStyle/>
          <a:p>
            <a:r>
              <a:rPr lang="en-US" dirty="0"/>
              <a:t>A state machine is a program that is in some “state”, corresponding to the nodes in the figure.  The states form a directed graph.</a:t>
            </a:r>
          </a:p>
          <a:p>
            <a:endParaRPr lang="en-US" dirty="0"/>
          </a:p>
          <a:p>
            <a:r>
              <a:rPr lang="en-US" dirty="0"/>
              <a:t>Events cause some action (label on the arrow) and also a transition to the same state (loop back) or some other state.</a:t>
            </a:r>
          </a:p>
          <a:p>
            <a:endParaRPr lang="en-US" dirty="0"/>
          </a:p>
          <a:p>
            <a:r>
              <a:rPr lang="en-US" dirty="0"/>
              <a:t>In an IoT setting, we favor </a:t>
            </a:r>
            <a:r>
              <a:rPr lang="en-US" i="1" dirty="0"/>
              <a:t>deterministic</a:t>
            </a:r>
            <a:r>
              <a:rPr lang="en-US" dirty="0"/>
              <a:t> state machines:</a:t>
            </a:r>
            <a:r>
              <a:rPr lang="en-US" i="1" dirty="0"/>
              <a:t>  </a:t>
            </a:r>
            <a:r>
              <a:rPr lang="en-US" dirty="0"/>
              <a:t>The same events, handed to the state machine in the same state, produce the same effect.</a:t>
            </a:r>
          </a:p>
        </p:txBody>
      </p:sp>
      <p:sp>
        <p:nvSpPr>
          <p:cNvPr id="3" name="Footer Placeholder 2">
            <a:extLst>
              <a:ext uri="{FF2B5EF4-FFF2-40B4-BE49-F238E27FC236}">
                <a16:creationId xmlns:a16="http://schemas.microsoft.com/office/drawing/2014/main" id="{D82B0AF9-5115-4712-B121-29380F3AB54E}"/>
              </a:ext>
            </a:extLst>
          </p:cNvPr>
          <p:cNvSpPr>
            <a:spLocks noGrp="1"/>
          </p:cNvSpPr>
          <p:nvPr>
            <p:ph type="ftr" sz="quarter" idx="11"/>
          </p:nvPr>
        </p:nvSpPr>
        <p:spPr/>
        <p:txBody>
          <a:bodyPr/>
          <a:lstStyle/>
          <a:p>
            <a:r>
              <a:rPr lang="en-US"/>
              <a:t>http://www.cs.cornell.edu/courses/cs5412/2020sp</a:t>
            </a:r>
          </a:p>
        </p:txBody>
      </p:sp>
      <p:sp>
        <p:nvSpPr>
          <p:cNvPr id="4" name="Slide Number Placeholder 3">
            <a:extLst>
              <a:ext uri="{FF2B5EF4-FFF2-40B4-BE49-F238E27FC236}">
                <a16:creationId xmlns:a16="http://schemas.microsoft.com/office/drawing/2014/main" id="{C6A46172-ABF7-4CEA-BDD6-DE41ED47E234}"/>
              </a:ext>
            </a:extLst>
          </p:cNvPr>
          <p:cNvSpPr>
            <a:spLocks noGrp="1"/>
          </p:cNvSpPr>
          <p:nvPr>
            <p:ph type="sldNum" sz="quarter" idx="12"/>
          </p:nvPr>
        </p:nvSpPr>
        <p:spPr/>
        <p:txBody>
          <a:bodyPr/>
          <a:lstStyle/>
          <a:p>
            <a:fld id="{3C974458-8A97-4835-BF79-1FB6D7856C21}" type="slidenum">
              <a:rPr lang="en-US" smtClean="0"/>
              <a:t>23</a:t>
            </a:fld>
            <a:endParaRPr lang="en-US"/>
          </a:p>
        </p:txBody>
      </p:sp>
    </p:spTree>
    <p:extLst>
      <p:ext uri="{BB962C8B-B14F-4D97-AF65-F5344CB8AC3E}">
        <p14:creationId xmlns:p14="http://schemas.microsoft.com/office/powerpoint/2010/main" val="2099205861"/>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object 2"/>
          <p:cNvSpPr txBox="1">
            <a:spLocks noGrp="1"/>
          </p:cNvSpPr>
          <p:nvPr>
            <p:ph type="title"/>
          </p:nvPr>
        </p:nvSpPr>
        <p:spPr>
          <a:xfrm>
            <a:off x="1102867" y="839215"/>
            <a:ext cx="10845800" cy="788035"/>
          </a:xfrm>
          <a:prstGeom prst="rect">
            <a:avLst/>
          </a:prstGeom>
        </p:spPr>
        <p:txBody>
          <a:bodyPr vert="horz" wrap="square" lIns="0" tIns="13335" rIns="0" bIns="0" rtlCol="0">
            <a:spAutoFit/>
          </a:bodyPr>
          <a:lstStyle/>
          <a:p>
            <a:pPr marL="12700">
              <a:lnSpc>
                <a:spcPct val="100000"/>
              </a:lnSpc>
              <a:spcBef>
                <a:spcPts val="105"/>
              </a:spcBef>
            </a:pPr>
            <a:r>
              <a:rPr dirty="0"/>
              <a:t>… </a:t>
            </a:r>
            <a:r>
              <a:rPr spc="10" dirty="0"/>
              <a:t>THAT </a:t>
            </a:r>
            <a:r>
              <a:rPr dirty="0"/>
              <a:t>STATE </a:t>
            </a:r>
            <a:r>
              <a:rPr spc="45" dirty="0"/>
              <a:t>IS </a:t>
            </a:r>
            <a:r>
              <a:rPr spc="70" dirty="0"/>
              <a:t>HELD </a:t>
            </a:r>
            <a:r>
              <a:rPr spc="45" dirty="0"/>
              <a:t>IN </a:t>
            </a:r>
            <a:r>
              <a:rPr dirty="0"/>
              <a:t>A </a:t>
            </a:r>
            <a:r>
              <a:rPr spc="20" dirty="0"/>
              <a:t>KEY-VALUE</a:t>
            </a:r>
            <a:r>
              <a:rPr spc="315" dirty="0"/>
              <a:t> </a:t>
            </a:r>
            <a:r>
              <a:rPr spc="75" dirty="0"/>
              <a:t>STORE</a:t>
            </a:r>
          </a:p>
        </p:txBody>
      </p:sp>
      <p:sp>
        <p:nvSpPr>
          <p:cNvPr id="4" name="object 4"/>
          <p:cNvSpPr txBox="1"/>
          <p:nvPr/>
        </p:nvSpPr>
        <p:spPr>
          <a:xfrm>
            <a:off x="8548791" y="6531685"/>
            <a:ext cx="2115820" cy="141064"/>
          </a:xfrm>
          <a:prstGeom prst="rect">
            <a:avLst/>
          </a:prstGeom>
        </p:spPr>
        <p:txBody>
          <a:bodyPr vert="horz" wrap="square" lIns="0" tIns="0" rIns="0" bIns="0" rtlCol="0">
            <a:spAutoFit/>
          </a:bodyPr>
          <a:lstStyle/>
          <a:p>
            <a:pPr marL="12700">
              <a:lnSpc>
                <a:spcPts val="1125"/>
              </a:lnSpc>
            </a:pPr>
            <a:r>
              <a:rPr sz="1000" spc="-5" dirty="0">
                <a:solidFill>
                  <a:srgbClr val="050505"/>
                </a:solidFill>
                <a:latin typeface="Tw Cen MT Condensed"/>
                <a:cs typeface="Tw Cen MT Condensed"/>
              </a:rPr>
              <a:t>HTTP://WWW.CS.CORNELL.EDU/COURSES/CS5412/2019SP</a:t>
            </a:r>
            <a:endParaRPr sz="1000" dirty="0">
              <a:latin typeface="Tw Cen MT Condensed"/>
              <a:cs typeface="Tw Cen MT Condensed"/>
            </a:endParaRPr>
          </a:p>
        </p:txBody>
      </p:sp>
      <p:sp>
        <p:nvSpPr>
          <p:cNvPr id="5" name="object 5"/>
          <p:cNvSpPr txBox="1">
            <a:spLocks noGrp="1"/>
          </p:cNvSpPr>
          <p:nvPr>
            <p:ph type="sldNum" sz="quarter" idx="4294967295"/>
          </p:nvPr>
        </p:nvSpPr>
        <p:spPr>
          <a:prstGeom prst="rect">
            <a:avLst/>
          </a:prstGeom>
        </p:spPr>
        <p:txBody>
          <a:bodyPr vert="horz" wrap="square" lIns="0" tIns="0" rIns="0" bIns="0" rtlCol="0">
            <a:spAutoFit/>
          </a:bodyPr>
          <a:lstStyle/>
          <a:p>
            <a:pPr marL="25400">
              <a:lnSpc>
                <a:spcPts val="1125"/>
              </a:lnSpc>
            </a:pPr>
            <a:fld id="{81D60167-4931-47E6-BA6A-407CBD079E47}" type="slidenum">
              <a:rPr spc="-5" dirty="0"/>
              <a:t>24</a:t>
            </a:fld>
            <a:endParaRPr spc="-5" dirty="0"/>
          </a:p>
        </p:txBody>
      </p:sp>
      <p:sp>
        <p:nvSpPr>
          <p:cNvPr id="3" name="object 3"/>
          <p:cNvSpPr txBox="1"/>
          <p:nvPr/>
        </p:nvSpPr>
        <p:spPr>
          <a:xfrm>
            <a:off x="1148552" y="2475609"/>
            <a:ext cx="10341610" cy="3495675"/>
          </a:xfrm>
          <a:prstGeom prst="rect">
            <a:avLst/>
          </a:prstGeom>
        </p:spPr>
        <p:txBody>
          <a:bodyPr vert="horz" wrap="square" lIns="0" tIns="12065" rIns="0" bIns="0" rtlCol="0">
            <a:spAutoFit/>
          </a:bodyPr>
          <a:lstStyle/>
          <a:p>
            <a:pPr marL="20320">
              <a:lnSpc>
                <a:spcPct val="100000"/>
              </a:lnSpc>
              <a:spcBef>
                <a:spcPts val="95"/>
              </a:spcBef>
            </a:pPr>
            <a:r>
              <a:rPr sz="2800" dirty="0">
                <a:latin typeface="Tw Cen MT"/>
                <a:cs typeface="Tw Cen MT"/>
              </a:rPr>
              <a:t>The function </a:t>
            </a:r>
            <a:r>
              <a:rPr sz="2800" spc="-5" dirty="0">
                <a:latin typeface="Tw Cen MT"/>
                <a:cs typeface="Tw Cen MT"/>
              </a:rPr>
              <a:t>loads it, </a:t>
            </a:r>
            <a:r>
              <a:rPr sz="2800" dirty="0">
                <a:latin typeface="Tw Cen MT"/>
                <a:cs typeface="Tw Cen MT"/>
              </a:rPr>
              <a:t>mutates </a:t>
            </a:r>
            <a:r>
              <a:rPr sz="2800" spc="-5" dirty="0">
                <a:latin typeface="Tw Cen MT"/>
                <a:cs typeface="Tw Cen MT"/>
              </a:rPr>
              <a:t>it, </a:t>
            </a:r>
            <a:r>
              <a:rPr sz="2800" dirty="0">
                <a:latin typeface="Tw Cen MT"/>
                <a:cs typeface="Tw Cen MT"/>
              </a:rPr>
              <a:t>then stores </a:t>
            </a:r>
            <a:r>
              <a:rPr sz="2800" spc="-5" dirty="0">
                <a:latin typeface="Tw Cen MT"/>
                <a:cs typeface="Tw Cen MT"/>
              </a:rPr>
              <a:t>it</a:t>
            </a:r>
            <a:r>
              <a:rPr sz="2800" spc="110" dirty="0">
                <a:latin typeface="Tw Cen MT"/>
                <a:cs typeface="Tw Cen MT"/>
              </a:rPr>
              <a:t> </a:t>
            </a:r>
            <a:r>
              <a:rPr sz="2800" dirty="0">
                <a:latin typeface="Tw Cen MT"/>
                <a:cs typeface="Tw Cen MT"/>
              </a:rPr>
              <a:t>back.</a:t>
            </a:r>
            <a:endParaRPr sz="2800">
              <a:latin typeface="Tw Cen MT"/>
              <a:cs typeface="Tw Cen MT"/>
            </a:endParaRPr>
          </a:p>
          <a:p>
            <a:pPr>
              <a:lnSpc>
                <a:spcPct val="100000"/>
              </a:lnSpc>
              <a:spcBef>
                <a:spcPts val="15"/>
              </a:spcBef>
            </a:pPr>
            <a:endParaRPr sz="2650">
              <a:latin typeface="Times New Roman"/>
              <a:cs typeface="Times New Roman"/>
            </a:endParaRPr>
          </a:p>
          <a:p>
            <a:pPr marL="12700" marR="5080">
              <a:lnSpc>
                <a:spcPts val="3030"/>
              </a:lnSpc>
            </a:pPr>
            <a:r>
              <a:rPr sz="2800" spc="-5" dirty="0">
                <a:latin typeface="Tw Cen MT"/>
                <a:cs typeface="Tw Cen MT"/>
              </a:rPr>
              <a:t>An atomicity issue </a:t>
            </a:r>
            <a:r>
              <a:rPr sz="2800" dirty="0">
                <a:latin typeface="Tw Cen MT"/>
                <a:cs typeface="Tw Cen MT"/>
              </a:rPr>
              <a:t>arises </a:t>
            </a:r>
            <a:r>
              <a:rPr sz="2800" spc="-5" dirty="0">
                <a:latin typeface="Tw Cen MT"/>
                <a:cs typeface="Tw Cen MT"/>
              </a:rPr>
              <a:t>if concurrent </a:t>
            </a:r>
            <a:r>
              <a:rPr sz="2800" spc="-15" dirty="0">
                <a:latin typeface="Tw Cen MT"/>
                <a:cs typeface="Tw Cen MT"/>
              </a:rPr>
              <a:t>events </a:t>
            </a:r>
            <a:r>
              <a:rPr sz="2800" spc="-10" dirty="0">
                <a:latin typeface="Tw Cen MT"/>
                <a:cs typeface="Tw Cen MT"/>
              </a:rPr>
              <a:t>trigger </a:t>
            </a:r>
            <a:r>
              <a:rPr sz="2800" spc="-30" dirty="0">
                <a:latin typeface="Tw Cen MT"/>
                <a:cs typeface="Tw Cen MT"/>
              </a:rPr>
              <a:t>two </a:t>
            </a:r>
            <a:r>
              <a:rPr sz="2800" spc="-5" dirty="0">
                <a:latin typeface="Tw Cen MT"/>
                <a:cs typeface="Tw Cen MT"/>
              </a:rPr>
              <a:t>functions that </a:t>
            </a:r>
            <a:r>
              <a:rPr sz="2800" dirty="0">
                <a:latin typeface="Tw Cen MT"/>
                <a:cs typeface="Tw Cen MT"/>
              </a:rPr>
              <a:t>try  </a:t>
            </a:r>
            <a:r>
              <a:rPr sz="2800" spc="-5" dirty="0">
                <a:latin typeface="Tw Cen MT"/>
                <a:cs typeface="Tw Cen MT"/>
              </a:rPr>
              <a:t>to </a:t>
            </a:r>
            <a:r>
              <a:rPr sz="2800" spc="-20" dirty="0">
                <a:latin typeface="Tw Cen MT"/>
                <a:cs typeface="Tw Cen MT"/>
              </a:rPr>
              <a:t>make </a:t>
            </a:r>
            <a:r>
              <a:rPr sz="2800" spc="-5" dirty="0">
                <a:latin typeface="Tw Cen MT"/>
                <a:cs typeface="Tw Cen MT"/>
              </a:rPr>
              <a:t>conflicting updates to the state </a:t>
            </a:r>
            <a:r>
              <a:rPr sz="2800" spc="10" dirty="0">
                <a:latin typeface="Tw Cen MT"/>
                <a:cs typeface="Tw Cen MT"/>
              </a:rPr>
              <a:t>machine</a:t>
            </a:r>
            <a:r>
              <a:rPr sz="2800" spc="130" dirty="0">
                <a:latin typeface="Tw Cen MT"/>
                <a:cs typeface="Tw Cen MT"/>
              </a:rPr>
              <a:t> </a:t>
            </a:r>
            <a:r>
              <a:rPr sz="2800" spc="-5" dirty="0">
                <a:latin typeface="Tw Cen MT"/>
                <a:cs typeface="Tw Cen MT"/>
              </a:rPr>
              <a:t>state.</a:t>
            </a:r>
            <a:endParaRPr sz="2800">
              <a:latin typeface="Tw Cen MT"/>
              <a:cs typeface="Tw Cen MT"/>
            </a:endParaRPr>
          </a:p>
          <a:p>
            <a:pPr>
              <a:lnSpc>
                <a:spcPct val="100000"/>
              </a:lnSpc>
            </a:pPr>
            <a:endParaRPr sz="3000">
              <a:latin typeface="Times New Roman"/>
              <a:cs typeface="Times New Roman"/>
            </a:endParaRPr>
          </a:p>
          <a:p>
            <a:pPr marL="12700" marR="459740" indent="7620">
              <a:lnSpc>
                <a:spcPts val="3030"/>
              </a:lnSpc>
              <a:spcBef>
                <a:spcPts val="2360"/>
              </a:spcBef>
              <a:tabLst>
                <a:tab pos="4092575" algn="l"/>
              </a:tabLst>
            </a:pPr>
            <a:r>
              <a:rPr sz="2800" spc="-5" dirty="0">
                <a:latin typeface="Tw Cen MT"/>
                <a:cs typeface="Tw Cen MT"/>
              </a:rPr>
              <a:t>If </a:t>
            </a:r>
            <a:r>
              <a:rPr sz="2800" dirty="0">
                <a:latin typeface="Tw Cen MT"/>
                <a:cs typeface="Tw Cen MT"/>
              </a:rPr>
              <a:t>we solve this by adding </a:t>
            </a:r>
            <a:r>
              <a:rPr sz="2800" spc="-5" dirty="0">
                <a:latin typeface="Tw Cen MT"/>
                <a:cs typeface="Tw Cen MT"/>
              </a:rPr>
              <a:t>locks </a:t>
            </a:r>
            <a:r>
              <a:rPr sz="2800" dirty="0">
                <a:latin typeface="Tw Cen MT"/>
                <a:cs typeface="Tw Cen MT"/>
              </a:rPr>
              <a:t>to the </a:t>
            </a:r>
            <a:r>
              <a:rPr sz="2800" spc="-55" dirty="0">
                <a:latin typeface="Tw Cen MT"/>
                <a:cs typeface="Tw Cen MT"/>
              </a:rPr>
              <a:t>key-value </a:t>
            </a:r>
            <a:r>
              <a:rPr sz="2800" spc="-20" dirty="0">
                <a:latin typeface="Tw Cen MT"/>
                <a:cs typeface="Tw Cen MT"/>
              </a:rPr>
              <a:t>store, </a:t>
            </a:r>
            <a:r>
              <a:rPr sz="2800" spc="-5" dirty="0">
                <a:latin typeface="Tw Cen MT"/>
                <a:cs typeface="Tw Cen MT"/>
              </a:rPr>
              <a:t>Jim </a:t>
            </a:r>
            <a:r>
              <a:rPr sz="2800" spc="-25" dirty="0">
                <a:latin typeface="Tw Cen MT"/>
                <a:cs typeface="Tw Cen MT"/>
              </a:rPr>
              <a:t>Gray’s  </a:t>
            </a:r>
            <a:r>
              <a:rPr sz="2800" spc="-5" dirty="0">
                <a:latin typeface="Tw Cen MT"/>
                <a:cs typeface="Tw Cen MT"/>
              </a:rPr>
              <a:t>scalability</a:t>
            </a:r>
            <a:r>
              <a:rPr sz="2800" spc="30" dirty="0">
                <a:latin typeface="Tw Cen MT"/>
                <a:cs typeface="Tw Cen MT"/>
              </a:rPr>
              <a:t> </a:t>
            </a:r>
            <a:r>
              <a:rPr sz="2800" spc="-15" dirty="0">
                <a:latin typeface="Tw Cen MT"/>
                <a:cs typeface="Tw Cen MT"/>
              </a:rPr>
              <a:t>warning</a:t>
            </a:r>
            <a:r>
              <a:rPr sz="2800" spc="30" dirty="0">
                <a:latin typeface="Tw Cen MT"/>
                <a:cs typeface="Tw Cen MT"/>
              </a:rPr>
              <a:t> </a:t>
            </a:r>
            <a:r>
              <a:rPr sz="2800" dirty="0">
                <a:latin typeface="Tw Cen MT"/>
                <a:cs typeface="Tw Cen MT"/>
              </a:rPr>
              <a:t>applies!	</a:t>
            </a:r>
            <a:r>
              <a:rPr sz="2800" spc="-120" dirty="0">
                <a:latin typeface="Tw Cen MT"/>
                <a:cs typeface="Tw Cen MT"/>
              </a:rPr>
              <a:t>To </a:t>
            </a:r>
            <a:r>
              <a:rPr sz="2800" spc="-15" dirty="0">
                <a:latin typeface="Tw Cen MT"/>
                <a:cs typeface="Tw Cen MT"/>
              </a:rPr>
              <a:t>avoid </a:t>
            </a:r>
            <a:r>
              <a:rPr sz="2800" spc="-5" dirty="0">
                <a:latin typeface="Tw Cen MT"/>
                <a:cs typeface="Tw Cen MT"/>
              </a:rPr>
              <a:t>locks, </a:t>
            </a:r>
            <a:r>
              <a:rPr sz="2800" spc="-35" dirty="0">
                <a:latin typeface="Tw Cen MT"/>
                <a:cs typeface="Tw Cen MT"/>
              </a:rPr>
              <a:t>we </a:t>
            </a:r>
            <a:r>
              <a:rPr sz="2800" spc="-5" dirty="0">
                <a:latin typeface="Tw Cen MT"/>
                <a:cs typeface="Tw Cen MT"/>
              </a:rPr>
              <a:t>use a </a:t>
            </a:r>
            <a:r>
              <a:rPr sz="2800" spc="-10" dirty="0">
                <a:latin typeface="Tw Cen MT"/>
                <a:cs typeface="Tw Cen MT"/>
              </a:rPr>
              <a:t>kind </a:t>
            </a:r>
            <a:r>
              <a:rPr sz="2800" dirty="0">
                <a:latin typeface="Tw Cen MT"/>
                <a:cs typeface="Tw Cen MT"/>
              </a:rPr>
              <a:t>of </a:t>
            </a:r>
            <a:r>
              <a:rPr sz="2800" spc="-5" dirty="0">
                <a:latin typeface="Tw Cen MT"/>
                <a:cs typeface="Tw Cen MT"/>
              </a:rPr>
              <a:t>“atomic”  </a:t>
            </a:r>
            <a:r>
              <a:rPr sz="2800" i="1" spc="-5" dirty="0">
                <a:latin typeface="Tw Cen MT"/>
                <a:cs typeface="Tw Cen MT"/>
              </a:rPr>
              <a:t>conditional </a:t>
            </a:r>
            <a:r>
              <a:rPr sz="2800" i="1" spc="-15" dirty="0">
                <a:latin typeface="Tw Cen MT"/>
                <a:cs typeface="Tw Cen MT"/>
              </a:rPr>
              <a:t>key-value</a:t>
            </a:r>
            <a:r>
              <a:rPr sz="2800" i="1" spc="-10" dirty="0">
                <a:latin typeface="Tw Cen MT"/>
                <a:cs typeface="Tw Cen MT"/>
              </a:rPr>
              <a:t> </a:t>
            </a:r>
            <a:r>
              <a:rPr sz="2800" i="1" spc="-5" dirty="0">
                <a:latin typeface="Tw Cen MT"/>
                <a:cs typeface="Tw Cen MT"/>
              </a:rPr>
              <a:t>put</a:t>
            </a:r>
            <a:r>
              <a:rPr sz="2800" spc="-5" dirty="0">
                <a:latin typeface="Tw Cen MT"/>
                <a:cs typeface="Tw Cen MT"/>
              </a:rPr>
              <a:t>.</a:t>
            </a:r>
            <a:endParaRPr sz="2800">
              <a:latin typeface="Tw Cen MT"/>
              <a:cs typeface="Tw Cen MT"/>
            </a:endParaRPr>
          </a:p>
        </p:txBody>
      </p:sp>
      <p:sp>
        <p:nvSpPr>
          <p:cNvPr id="6" name="Footer Placeholder 5"/>
          <p:cNvSpPr>
            <a:spLocks noGrp="1"/>
          </p:cNvSpPr>
          <p:nvPr>
            <p:ph type="ftr" sz="quarter" idx="11"/>
          </p:nvPr>
        </p:nvSpPr>
        <p:spPr/>
        <p:txBody>
          <a:bodyPr/>
          <a:lstStyle/>
          <a:p>
            <a:r>
              <a:rPr lang="en-US"/>
              <a:t>http://www.cs.cornell.edu/courses/cs5412/2020sp</a:t>
            </a:r>
          </a:p>
        </p:txBody>
      </p:sp>
    </p:spTree>
    <p:extLst>
      <p:ext uri="{BB962C8B-B14F-4D97-AF65-F5344CB8AC3E}">
        <p14:creationId xmlns:p14="http://schemas.microsoft.com/office/powerpoint/2010/main" val="735473412"/>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Stateful behavior with a function</a:t>
            </a:r>
            <a:br>
              <a:rPr lang="en-US" dirty="0"/>
            </a:br>
            <a:r>
              <a:rPr lang="en-US" dirty="0"/>
              <a:t>                   Normal Case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25</a:t>
            </a:fld>
            <a:endParaRPr lang="en-US"/>
          </a:p>
        </p:txBody>
      </p:sp>
      <p:sp>
        <p:nvSpPr>
          <p:cNvPr id="6" name="Oval 5"/>
          <p:cNvSpPr/>
          <p:nvPr/>
        </p:nvSpPr>
        <p:spPr>
          <a:xfrm>
            <a:off x="1413163" y="3584448"/>
            <a:ext cx="3599411" cy="256031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a:t>Current State: Data in the (</a:t>
            </a:r>
            <a:r>
              <a:rPr lang="en-US" sz="2000" b="1" dirty="0" err="1"/>
              <a:t>key,value</a:t>
            </a:r>
            <a:r>
              <a:rPr lang="en-US" sz="2000" b="1" dirty="0"/>
              <a:t>) store can hold any information you like</a:t>
            </a:r>
          </a:p>
          <a:p>
            <a:pPr algn="ctr"/>
            <a:endParaRPr lang="en-US" sz="2000" b="1" dirty="0"/>
          </a:p>
          <a:p>
            <a:pPr algn="ctr"/>
            <a:r>
              <a:rPr lang="en-US" sz="2000" b="1" dirty="0"/>
              <a:t>Version=17</a:t>
            </a:r>
          </a:p>
        </p:txBody>
      </p:sp>
      <p:cxnSp>
        <p:nvCxnSpPr>
          <p:cNvPr id="8" name="Straight Arrow Connector 7"/>
          <p:cNvCxnSpPr/>
          <p:nvPr/>
        </p:nvCxnSpPr>
        <p:spPr>
          <a:xfrm>
            <a:off x="1687484" y="2335876"/>
            <a:ext cx="3155448" cy="1248572"/>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9" name="TextBox 8"/>
          <p:cNvSpPr txBox="1"/>
          <p:nvPr/>
        </p:nvSpPr>
        <p:spPr>
          <a:xfrm>
            <a:off x="548640" y="2084832"/>
            <a:ext cx="1514767" cy="369332"/>
          </a:xfrm>
          <a:prstGeom prst="rect">
            <a:avLst/>
          </a:prstGeom>
          <a:noFill/>
        </p:spPr>
        <p:txBody>
          <a:bodyPr wrap="square" rtlCol="0">
            <a:spAutoFit/>
          </a:bodyPr>
          <a:lstStyle/>
          <a:p>
            <a:r>
              <a:rPr lang="en-US" dirty="0"/>
              <a:t>New Event</a:t>
            </a:r>
          </a:p>
        </p:txBody>
      </p:sp>
      <p:sp>
        <p:nvSpPr>
          <p:cNvPr id="11" name="Freeform 10"/>
          <p:cNvSpPr/>
          <p:nvPr/>
        </p:nvSpPr>
        <p:spPr>
          <a:xfrm>
            <a:off x="6159731" y="3674842"/>
            <a:ext cx="374073" cy="1197033"/>
          </a:xfrm>
          <a:custGeom>
            <a:avLst/>
            <a:gdLst>
              <a:gd name="connsiteX0" fmla="*/ 0 w 374073"/>
              <a:gd name="connsiteY0" fmla="*/ 0 h 1197033"/>
              <a:gd name="connsiteX1" fmla="*/ 332509 w 374073"/>
              <a:gd name="connsiteY1" fmla="*/ 349135 h 1197033"/>
              <a:gd name="connsiteX2" fmla="*/ 49877 w 374073"/>
              <a:gd name="connsiteY2" fmla="*/ 756458 h 1197033"/>
              <a:gd name="connsiteX3" fmla="*/ 374073 w 374073"/>
              <a:gd name="connsiteY3" fmla="*/ 1197033 h 1197033"/>
            </a:gdLst>
            <a:ahLst/>
            <a:cxnLst>
              <a:cxn ang="0">
                <a:pos x="connsiteX0" y="connsiteY0"/>
              </a:cxn>
              <a:cxn ang="0">
                <a:pos x="connsiteX1" y="connsiteY1"/>
              </a:cxn>
              <a:cxn ang="0">
                <a:pos x="connsiteX2" y="connsiteY2"/>
              </a:cxn>
              <a:cxn ang="0">
                <a:pos x="connsiteX3" y="connsiteY3"/>
              </a:cxn>
            </a:cxnLst>
            <a:rect l="l" t="t" r="r" b="b"/>
            <a:pathLst>
              <a:path w="374073" h="1197033">
                <a:moveTo>
                  <a:pt x="0" y="0"/>
                </a:moveTo>
                <a:cubicBezTo>
                  <a:pt x="162098" y="111529"/>
                  <a:pt x="324196" y="223059"/>
                  <a:pt x="332509" y="349135"/>
                </a:cubicBezTo>
                <a:cubicBezTo>
                  <a:pt x="340822" y="475211"/>
                  <a:pt x="42950" y="615142"/>
                  <a:pt x="49877" y="756458"/>
                </a:cubicBezTo>
                <a:cubicBezTo>
                  <a:pt x="56804" y="897774"/>
                  <a:pt x="215438" y="1047403"/>
                  <a:pt x="374073" y="1197033"/>
                </a:cubicBezTo>
              </a:path>
            </a:pathLst>
          </a:custGeom>
          <a:noFill/>
          <a:ln w="571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TextBox 11"/>
          <p:cNvSpPr txBox="1"/>
          <p:nvPr/>
        </p:nvSpPr>
        <p:spPr>
          <a:xfrm>
            <a:off x="4753030" y="3358847"/>
            <a:ext cx="1514767" cy="923330"/>
          </a:xfrm>
          <a:prstGeom prst="rect">
            <a:avLst/>
          </a:prstGeom>
          <a:noFill/>
        </p:spPr>
        <p:txBody>
          <a:bodyPr wrap="square" rtlCol="0">
            <a:spAutoFit/>
          </a:bodyPr>
          <a:lstStyle/>
          <a:p>
            <a:pPr algn="ctr"/>
            <a:r>
              <a:rPr lang="en-US" dirty="0"/>
              <a:t>Function launched to handle it</a:t>
            </a:r>
          </a:p>
        </p:txBody>
      </p:sp>
      <p:cxnSp>
        <p:nvCxnSpPr>
          <p:cNvPr id="14" name="Straight Arrow Connector 13"/>
          <p:cNvCxnSpPr>
            <a:cxnSpLocks/>
          </p:cNvCxnSpPr>
          <p:nvPr/>
        </p:nvCxnSpPr>
        <p:spPr>
          <a:xfrm>
            <a:off x="6680480" y="3986228"/>
            <a:ext cx="3005850" cy="591898"/>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7" name="TextBox 16"/>
          <p:cNvSpPr txBox="1"/>
          <p:nvPr/>
        </p:nvSpPr>
        <p:spPr>
          <a:xfrm>
            <a:off x="8261465" y="4701793"/>
            <a:ext cx="3549535" cy="646331"/>
          </a:xfrm>
          <a:prstGeom prst="rect">
            <a:avLst/>
          </a:prstGeom>
          <a:noFill/>
        </p:spPr>
        <p:txBody>
          <a:bodyPr wrap="square" rtlCol="0">
            <a:spAutoFit/>
          </a:bodyPr>
          <a:lstStyle/>
          <a:p>
            <a:pPr algn="ctr"/>
            <a:r>
              <a:rPr lang="en-US" dirty="0"/>
              <a:t>Triggered action</a:t>
            </a:r>
          </a:p>
          <a:p>
            <a:r>
              <a:rPr lang="en-US" dirty="0"/>
              <a:t>(issued after successful state update)</a:t>
            </a:r>
          </a:p>
        </p:txBody>
      </p:sp>
      <p:cxnSp>
        <p:nvCxnSpPr>
          <p:cNvPr id="18" name="Straight Arrow Connector 17"/>
          <p:cNvCxnSpPr>
            <a:cxnSpLocks/>
          </p:cNvCxnSpPr>
          <p:nvPr/>
        </p:nvCxnSpPr>
        <p:spPr>
          <a:xfrm flipV="1">
            <a:off x="6686204" y="3033346"/>
            <a:ext cx="1391916" cy="703502"/>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20" name="Oval 19"/>
          <p:cNvSpPr/>
          <p:nvPr/>
        </p:nvSpPr>
        <p:spPr>
          <a:xfrm>
            <a:off x="8261465" y="1554481"/>
            <a:ext cx="3599411" cy="2560319"/>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a:t>Updated state replaces prior state (“Replace state version 17 with state version 18”)</a:t>
            </a:r>
          </a:p>
        </p:txBody>
      </p:sp>
      <p:pic>
        <p:nvPicPr>
          <p:cNvPr id="3" name="Picture 2">
            <a:extLst>
              <a:ext uri="{FF2B5EF4-FFF2-40B4-BE49-F238E27FC236}">
                <a16:creationId xmlns:a16="http://schemas.microsoft.com/office/drawing/2014/main" id="{33AB77F8-359B-4D73-9154-9327851B23DA}"/>
              </a:ext>
            </a:extLst>
          </p:cNvPr>
          <p:cNvPicPr>
            <a:picLocks noChangeAspect="1"/>
          </p:cNvPicPr>
          <p:nvPr/>
        </p:nvPicPr>
        <p:blipFill>
          <a:blip r:embed="rId3"/>
          <a:stretch>
            <a:fillRect/>
          </a:stretch>
        </p:blipFill>
        <p:spPr>
          <a:xfrm>
            <a:off x="362712" y="2475530"/>
            <a:ext cx="1248572" cy="1248572"/>
          </a:xfrm>
          <a:prstGeom prst="rect">
            <a:avLst/>
          </a:prstGeom>
        </p:spPr>
      </p:pic>
      <p:sp>
        <p:nvSpPr>
          <p:cNvPr id="7" name="Freeform: Shape 6">
            <a:extLst>
              <a:ext uri="{FF2B5EF4-FFF2-40B4-BE49-F238E27FC236}">
                <a16:creationId xmlns:a16="http://schemas.microsoft.com/office/drawing/2014/main" id="{7044724E-66E5-4D35-AC1E-FBB88DA7CD9B}"/>
              </a:ext>
            </a:extLst>
          </p:cNvPr>
          <p:cNvSpPr/>
          <p:nvPr/>
        </p:nvSpPr>
        <p:spPr>
          <a:xfrm>
            <a:off x="5010411" y="4634630"/>
            <a:ext cx="977030" cy="440598"/>
          </a:xfrm>
          <a:custGeom>
            <a:avLst/>
            <a:gdLst>
              <a:gd name="connsiteX0" fmla="*/ 0 w 977030"/>
              <a:gd name="connsiteY0" fmla="*/ 137786 h 440598"/>
              <a:gd name="connsiteX1" fmla="*/ 425885 w 977030"/>
              <a:gd name="connsiteY1" fmla="*/ 438411 h 440598"/>
              <a:gd name="connsiteX2" fmla="*/ 977030 w 977030"/>
              <a:gd name="connsiteY2" fmla="*/ 0 h 440598"/>
            </a:gdLst>
            <a:ahLst/>
            <a:cxnLst>
              <a:cxn ang="0">
                <a:pos x="connsiteX0" y="connsiteY0"/>
              </a:cxn>
              <a:cxn ang="0">
                <a:pos x="connsiteX1" y="connsiteY1"/>
              </a:cxn>
              <a:cxn ang="0">
                <a:pos x="connsiteX2" y="connsiteY2"/>
              </a:cxn>
            </a:cxnLst>
            <a:rect l="l" t="t" r="r" b="b"/>
            <a:pathLst>
              <a:path w="977030" h="440598">
                <a:moveTo>
                  <a:pt x="0" y="137786"/>
                </a:moveTo>
                <a:cubicBezTo>
                  <a:pt x="131523" y="299580"/>
                  <a:pt x="263047" y="461375"/>
                  <a:pt x="425885" y="438411"/>
                </a:cubicBezTo>
                <a:cubicBezTo>
                  <a:pt x="588723" y="415447"/>
                  <a:pt x="782876" y="207723"/>
                  <a:pt x="977030" y="0"/>
                </a:cubicBezTo>
              </a:path>
            </a:pathLst>
          </a:custGeom>
          <a:noFill/>
          <a:ln w="381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Heptagon 9">
            <a:extLst>
              <a:ext uri="{FF2B5EF4-FFF2-40B4-BE49-F238E27FC236}">
                <a16:creationId xmlns:a16="http://schemas.microsoft.com/office/drawing/2014/main" id="{D85DB704-EE8A-4D25-A8A5-34A9C6A31CFF}"/>
              </a:ext>
            </a:extLst>
          </p:cNvPr>
          <p:cNvSpPr/>
          <p:nvPr/>
        </p:nvSpPr>
        <p:spPr>
          <a:xfrm>
            <a:off x="2996961" y="2757772"/>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1</a:t>
            </a:r>
          </a:p>
        </p:txBody>
      </p:sp>
      <p:sp>
        <p:nvSpPr>
          <p:cNvPr id="19" name="Heptagon 18">
            <a:extLst>
              <a:ext uri="{FF2B5EF4-FFF2-40B4-BE49-F238E27FC236}">
                <a16:creationId xmlns:a16="http://schemas.microsoft.com/office/drawing/2014/main" id="{D95B4C11-1CBD-4AE5-9ED5-23D6B39ED9EC}"/>
              </a:ext>
            </a:extLst>
          </p:cNvPr>
          <p:cNvSpPr/>
          <p:nvPr/>
        </p:nvSpPr>
        <p:spPr>
          <a:xfrm>
            <a:off x="5316596" y="4182829"/>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2</a:t>
            </a:r>
          </a:p>
        </p:txBody>
      </p:sp>
      <p:sp>
        <p:nvSpPr>
          <p:cNvPr id="21" name="Heptagon 20">
            <a:extLst>
              <a:ext uri="{FF2B5EF4-FFF2-40B4-BE49-F238E27FC236}">
                <a16:creationId xmlns:a16="http://schemas.microsoft.com/office/drawing/2014/main" id="{4B5FF80A-A590-4F90-AD33-739D6BC2AA03}"/>
              </a:ext>
            </a:extLst>
          </p:cNvPr>
          <p:cNvSpPr/>
          <p:nvPr/>
        </p:nvSpPr>
        <p:spPr>
          <a:xfrm>
            <a:off x="5262563" y="5113668"/>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3</a:t>
            </a:r>
          </a:p>
        </p:txBody>
      </p:sp>
      <p:sp>
        <p:nvSpPr>
          <p:cNvPr id="22" name="Heptagon 21">
            <a:extLst>
              <a:ext uri="{FF2B5EF4-FFF2-40B4-BE49-F238E27FC236}">
                <a16:creationId xmlns:a16="http://schemas.microsoft.com/office/drawing/2014/main" id="{EFE10823-1FA8-42AC-8B8E-7956BE27654E}"/>
              </a:ext>
            </a:extLst>
          </p:cNvPr>
          <p:cNvSpPr/>
          <p:nvPr/>
        </p:nvSpPr>
        <p:spPr>
          <a:xfrm>
            <a:off x="7147383" y="3287151"/>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4</a:t>
            </a:r>
          </a:p>
        </p:txBody>
      </p:sp>
      <p:sp>
        <p:nvSpPr>
          <p:cNvPr id="23" name="Heptagon 22">
            <a:extLst>
              <a:ext uri="{FF2B5EF4-FFF2-40B4-BE49-F238E27FC236}">
                <a16:creationId xmlns:a16="http://schemas.microsoft.com/office/drawing/2014/main" id="{1033651B-02D4-41F2-915D-89C44B70C808}"/>
              </a:ext>
            </a:extLst>
          </p:cNvPr>
          <p:cNvSpPr/>
          <p:nvPr/>
        </p:nvSpPr>
        <p:spPr>
          <a:xfrm>
            <a:off x="7820402" y="4135571"/>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5</a:t>
            </a:r>
          </a:p>
        </p:txBody>
      </p:sp>
    </p:spTree>
    <p:extLst>
      <p:ext uri="{BB962C8B-B14F-4D97-AF65-F5344CB8AC3E}">
        <p14:creationId xmlns:p14="http://schemas.microsoft.com/office/powerpoint/2010/main" val="160351390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nodeType="after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randombar(horizontal)">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randombar(horizontal)">
                                      <p:cBhvr>
                                        <p:cTn id="12" dur="500"/>
                                        <p:tgtEl>
                                          <p:spTgt spid="9"/>
                                        </p:tgtEl>
                                      </p:cBhvr>
                                    </p:animEffect>
                                  </p:childTnLst>
                                </p:cTn>
                              </p:par>
                              <p:par>
                                <p:cTn id="13" presetID="14" presetClass="entr" presetSubtype="10" fill="hold" grpId="0" nodeType="withEffect">
                                  <p:stCondLst>
                                    <p:cond delay="0"/>
                                  </p:stCondLst>
                                  <p:childTnLst>
                                    <p:set>
                                      <p:cBhvr>
                                        <p:cTn id="14" dur="1" fill="hold">
                                          <p:stCondLst>
                                            <p:cond delay="0"/>
                                          </p:stCondLst>
                                        </p:cTn>
                                        <p:tgtEl>
                                          <p:spTgt spid="10"/>
                                        </p:tgtEl>
                                        <p:attrNameLst>
                                          <p:attrName>style.visibility</p:attrName>
                                        </p:attrNameLst>
                                      </p:cBhvr>
                                      <p:to>
                                        <p:strVal val="visible"/>
                                      </p:to>
                                    </p:set>
                                    <p:animEffect transition="in" filter="randombar(horizontal)">
                                      <p:cBhvr>
                                        <p:cTn id="15" dur="500"/>
                                        <p:tgtEl>
                                          <p:spTgt spid="10"/>
                                        </p:tgtEl>
                                      </p:cBhvr>
                                    </p:animEffect>
                                  </p:childTnLst>
                                </p:cTn>
                              </p:par>
                              <p:par>
                                <p:cTn id="16" presetID="14" presetClass="entr" presetSubtype="10" fill="hold" nodeType="withEffect">
                                  <p:stCondLst>
                                    <p:cond delay="0"/>
                                  </p:stCondLst>
                                  <p:childTnLst>
                                    <p:set>
                                      <p:cBhvr>
                                        <p:cTn id="17" dur="1" fill="hold">
                                          <p:stCondLst>
                                            <p:cond delay="0"/>
                                          </p:stCondLst>
                                        </p:cTn>
                                        <p:tgtEl>
                                          <p:spTgt spid="8"/>
                                        </p:tgtEl>
                                        <p:attrNameLst>
                                          <p:attrName>style.visibility</p:attrName>
                                        </p:attrNameLst>
                                      </p:cBhvr>
                                      <p:to>
                                        <p:strVal val="visible"/>
                                      </p:to>
                                    </p:set>
                                    <p:animEffect transition="in" filter="randombar(horizontal)">
                                      <p:cBhvr>
                                        <p:cTn id="18" dur="500"/>
                                        <p:tgtEl>
                                          <p:spTgt spid="8"/>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grpId="0" nodeType="clickEffect">
                                  <p:stCondLst>
                                    <p:cond delay="0"/>
                                  </p:stCondLst>
                                  <p:childTnLst>
                                    <p:set>
                                      <p:cBhvr>
                                        <p:cTn id="22" dur="1" fill="hold">
                                          <p:stCondLst>
                                            <p:cond delay="0"/>
                                          </p:stCondLst>
                                        </p:cTn>
                                        <p:tgtEl>
                                          <p:spTgt spid="12"/>
                                        </p:tgtEl>
                                        <p:attrNameLst>
                                          <p:attrName>style.visibility</p:attrName>
                                        </p:attrNameLst>
                                      </p:cBhvr>
                                      <p:to>
                                        <p:strVal val="visible"/>
                                      </p:to>
                                    </p:set>
                                    <p:animEffect transition="in" filter="randombar(horizontal)">
                                      <p:cBhvr>
                                        <p:cTn id="23" dur="500"/>
                                        <p:tgtEl>
                                          <p:spTgt spid="12"/>
                                        </p:tgtEl>
                                      </p:cBhvr>
                                    </p:animEffect>
                                  </p:childTnLst>
                                </p:cTn>
                              </p:par>
                              <p:par>
                                <p:cTn id="24" presetID="14" presetClass="entr" presetSubtype="10" fill="hold" grpId="0" nodeType="withEffect">
                                  <p:stCondLst>
                                    <p:cond delay="0"/>
                                  </p:stCondLst>
                                  <p:childTnLst>
                                    <p:set>
                                      <p:cBhvr>
                                        <p:cTn id="25" dur="1" fill="hold">
                                          <p:stCondLst>
                                            <p:cond delay="0"/>
                                          </p:stCondLst>
                                        </p:cTn>
                                        <p:tgtEl>
                                          <p:spTgt spid="11"/>
                                        </p:tgtEl>
                                        <p:attrNameLst>
                                          <p:attrName>style.visibility</p:attrName>
                                        </p:attrNameLst>
                                      </p:cBhvr>
                                      <p:to>
                                        <p:strVal val="visible"/>
                                      </p:to>
                                    </p:set>
                                    <p:animEffect transition="in" filter="randombar(horizontal)">
                                      <p:cBhvr>
                                        <p:cTn id="26" dur="500"/>
                                        <p:tgtEl>
                                          <p:spTgt spid="11"/>
                                        </p:tgtEl>
                                      </p:cBhvr>
                                    </p:animEffect>
                                  </p:childTnLst>
                                </p:cTn>
                              </p:par>
                              <p:par>
                                <p:cTn id="27" presetID="14" presetClass="entr" presetSubtype="10" fill="hold" grpId="0" nodeType="withEffect">
                                  <p:stCondLst>
                                    <p:cond delay="0"/>
                                  </p:stCondLst>
                                  <p:childTnLst>
                                    <p:set>
                                      <p:cBhvr>
                                        <p:cTn id="28" dur="1" fill="hold">
                                          <p:stCondLst>
                                            <p:cond delay="0"/>
                                          </p:stCondLst>
                                        </p:cTn>
                                        <p:tgtEl>
                                          <p:spTgt spid="19"/>
                                        </p:tgtEl>
                                        <p:attrNameLst>
                                          <p:attrName>style.visibility</p:attrName>
                                        </p:attrNameLst>
                                      </p:cBhvr>
                                      <p:to>
                                        <p:strVal val="visible"/>
                                      </p:to>
                                    </p:set>
                                    <p:animEffect transition="in" filter="randombar(horizontal)">
                                      <p:cBhvr>
                                        <p:cTn id="29" dur="500"/>
                                        <p:tgtEl>
                                          <p:spTgt spid="19"/>
                                        </p:tgtEl>
                                      </p:cBhvr>
                                    </p:animEffect>
                                  </p:childTnLst>
                                </p:cTn>
                              </p:par>
                            </p:childTnLst>
                          </p:cTn>
                        </p:par>
                      </p:childTnLst>
                    </p:cTn>
                  </p:par>
                  <p:par>
                    <p:cTn id="30" fill="hold">
                      <p:stCondLst>
                        <p:cond delay="indefinite"/>
                      </p:stCondLst>
                      <p:childTnLst>
                        <p:par>
                          <p:cTn id="31" fill="hold">
                            <p:stCondLst>
                              <p:cond delay="0"/>
                            </p:stCondLst>
                            <p:childTnLst>
                              <p:par>
                                <p:cTn id="32" presetID="14" presetClass="entr" presetSubtype="10" fill="hold" grpId="0" nodeType="clickEffect">
                                  <p:stCondLst>
                                    <p:cond delay="0"/>
                                  </p:stCondLst>
                                  <p:childTnLst>
                                    <p:set>
                                      <p:cBhvr>
                                        <p:cTn id="33" dur="1" fill="hold">
                                          <p:stCondLst>
                                            <p:cond delay="0"/>
                                          </p:stCondLst>
                                        </p:cTn>
                                        <p:tgtEl>
                                          <p:spTgt spid="6"/>
                                        </p:tgtEl>
                                        <p:attrNameLst>
                                          <p:attrName>style.visibility</p:attrName>
                                        </p:attrNameLst>
                                      </p:cBhvr>
                                      <p:to>
                                        <p:strVal val="visible"/>
                                      </p:to>
                                    </p:set>
                                    <p:animEffect transition="in" filter="randombar(horizontal)">
                                      <p:cBhvr>
                                        <p:cTn id="34" dur="500"/>
                                        <p:tgtEl>
                                          <p:spTgt spid="6"/>
                                        </p:tgtEl>
                                      </p:cBhvr>
                                    </p:animEffect>
                                  </p:childTnLst>
                                </p:cTn>
                              </p:par>
                              <p:par>
                                <p:cTn id="35" presetID="14" presetClass="entr" presetSubtype="10" fill="hold" grpId="0" nodeType="withEffect">
                                  <p:stCondLst>
                                    <p:cond delay="0"/>
                                  </p:stCondLst>
                                  <p:childTnLst>
                                    <p:set>
                                      <p:cBhvr>
                                        <p:cTn id="36" dur="1" fill="hold">
                                          <p:stCondLst>
                                            <p:cond delay="0"/>
                                          </p:stCondLst>
                                        </p:cTn>
                                        <p:tgtEl>
                                          <p:spTgt spid="7"/>
                                        </p:tgtEl>
                                        <p:attrNameLst>
                                          <p:attrName>style.visibility</p:attrName>
                                        </p:attrNameLst>
                                      </p:cBhvr>
                                      <p:to>
                                        <p:strVal val="visible"/>
                                      </p:to>
                                    </p:set>
                                    <p:animEffect transition="in" filter="randombar(horizontal)">
                                      <p:cBhvr>
                                        <p:cTn id="37" dur="500"/>
                                        <p:tgtEl>
                                          <p:spTgt spid="7"/>
                                        </p:tgtEl>
                                      </p:cBhvr>
                                    </p:animEffect>
                                  </p:childTnLst>
                                </p:cTn>
                              </p:par>
                              <p:par>
                                <p:cTn id="38" presetID="14" presetClass="entr" presetSubtype="10" fill="hold" grpId="0" nodeType="withEffect">
                                  <p:stCondLst>
                                    <p:cond delay="0"/>
                                  </p:stCondLst>
                                  <p:childTnLst>
                                    <p:set>
                                      <p:cBhvr>
                                        <p:cTn id="39" dur="1" fill="hold">
                                          <p:stCondLst>
                                            <p:cond delay="0"/>
                                          </p:stCondLst>
                                        </p:cTn>
                                        <p:tgtEl>
                                          <p:spTgt spid="21"/>
                                        </p:tgtEl>
                                        <p:attrNameLst>
                                          <p:attrName>style.visibility</p:attrName>
                                        </p:attrNameLst>
                                      </p:cBhvr>
                                      <p:to>
                                        <p:strVal val="visible"/>
                                      </p:to>
                                    </p:set>
                                    <p:animEffect transition="in" filter="randombar(horizontal)">
                                      <p:cBhvr>
                                        <p:cTn id="40" dur="500"/>
                                        <p:tgtEl>
                                          <p:spTgt spid="21"/>
                                        </p:tgtEl>
                                      </p:cBhvr>
                                    </p:animEffect>
                                  </p:childTnLst>
                                </p:cTn>
                              </p:par>
                            </p:childTnLst>
                          </p:cTn>
                        </p:par>
                      </p:childTnLst>
                    </p:cTn>
                  </p:par>
                  <p:par>
                    <p:cTn id="41" fill="hold">
                      <p:stCondLst>
                        <p:cond delay="indefinite"/>
                      </p:stCondLst>
                      <p:childTnLst>
                        <p:par>
                          <p:cTn id="42" fill="hold">
                            <p:stCondLst>
                              <p:cond delay="0"/>
                            </p:stCondLst>
                            <p:childTnLst>
                              <p:par>
                                <p:cTn id="43" presetID="14" presetClass="entr" presetSubtype="10" fill="hold" nodeType="clickEffect">
                                  <p:stCondLst>
                                    <p:cond delay="0"/>
                                  </p:stCondLst>
                                  <p:childTnLst>
                                    <p:set>
                                      <p:cBhvr>
                                        <p:cTn id="44" dur="1" fill="hold">
                                          <p:stCondLst>
                                            <p:cond delay="0"/>
                                          </p:stCondLst>
                                        </p:cTn>
                                        <p:tgtEl>
                                          <p:spTgt spid="18"/>
                                        </p:tgtEl>
                                        <p:attrNameLst>
                                          <p:attrName>style.visibility</p:attrName>
                                        </p:attrNameLst>
                                      </p:cBhvr>
                                      <p:to>
                                        <p:strVal val="visible"/>
                                      </p:to>
                                    </p:set>
                                    <p:animEffect transition="in" filter="randombar(horizontal)">
                                      <p:cBhvr>
                                        <p:cTn id="45" dur="500"/>
                                        <p:tgtEl>
                                          <p:spTgt spid="18"/>
                                        </p:tgtEl>
                                      </p:cBhvr>
                                    </p:animEffect>
                                  </p:childTnLst>
                                </p:cTn>
                              </p:par>
                              <p:par>
                                <p:cTn id="46" presetID="14" presetClass="entr" presetSubtype="10" fill="hold" grpId="0" nodeType="withEffect">
                                  <p:stCondLst>
                                    <p:cond delay="0"/>
                                  </p:stCondLst>
                                  <p:childTnLst>
                                    <p:set>
                                      <p:cBhvr>
                                        <p:cTn id="47" dur="1" fill="hold">
                                          <p:stCondLst>
                                            <p:cond delay="0"/>
                                          </p:stCondLst>
                                        </p:cTn>
                                        <p:tgtEl>
                                          <p:spTgt spid="22"/>
                                        </p:tgtEl>
                                        <p:attrNameLst>
                                          <p:attrName>style.visibility</p:attrName>
                                        </p:attrNameLst>
                                      </p:cBhvr>
                                      <p:to>
                                        <p:strVal val="visible"/>
                                      </p:to>
                                    </p:set>
                                    <p:animEffect transition="in" filter="randombar(horizontal)">
                                      <p:cBhvr>
                                        <p:cTn id="48" dur="500"/>
                                        <p:tgtEl>
                                          <p:spTgt spid="22"/>
                                        </p:tgtEl>
                                      </p:cBhvr>
                                    </p:animEffect>
                                  </p:childTnLst>
                                </p:cTn>
                              </p:par>
                              <p:par>
                                <p:cTn id="49" presetID="14" presetClass="entr" presetSubtype="10" fill="hold" grpId="0" nodeType="withEffect">
                                  <p:stCondLst>
                                    <p:cond delay="0"/>
                                  </p:stCondLst>
                                  <p:childTnLst>
                                    <p:set>
                                      <p:cBhvr>
                                        <p:cTn id="50" dur="1" fill="hold">
                                          <p:stCondLst>
                                            <p:cond delay="0"/>
                                          </p:stCondLst>
                                        </p:cTn>
                                        <p:tgtEl>
                                          <p:spTgt spid="20"/>
                                        </p:tgtEl>
                                        <p:attrNameLst>
                                          <p:attrName>style.visibility</p:attrName>
                                        </p:attrNameLst>
                                      </p:cBhvr>
                                      <p:to>
                                        <p:strVal val="visible"/>
                                      </p:to>
                                    </p:set>
                                    <p:animEffect transition="in" filter="randombar(horizontal)">
                                      <p:cBhvr>
                                        <p:cTn id="51" dur="500"/>
                                        <p:tgtEl>
                                          <p:spTgt spid="20"/>
                                        </p:tgtEl>
                                      </p:cBhvr>
                                    </p:animEffect>
                                  </p:childTnLst>
                                </p:cTn>
                              </p:par>
                            </p:childTnLst>
                          </p:cTn>
                        </p:par>
                      </p:childTnLst>
                    </p:cTn>
                  </p:par>
                  <p:par>
                    <p:cTn id="52" fill="hold">
                      <p:stCondLst>
                        <p:cond delay="indefinite"/>
                      </p:stCondLst>
                      <p:childTnLst>
                        <p:par>
                          <p:cTn id="53" fill="hold">
                            <p:stCondLst>
                              <p:cond delay="0"/>
                            </p:stCondLst>
                            <p:childTnLst>
                              <p:par>
                                <p:cTn id="54" presetID="14" presetClass="entr" presetSubtype="10" fill="hold" nodeType="clickEffect">
                                  <p:stCondLst>
                                    <p:cond delay="0"/>
                                  </p:stCondLst>
                                  <p:childTnLst>
                                    <p:set>
                                      <p:cBhvr>
                                        <p:cTn id="55" dur="1" fill="hold">
                                          <p:stCondLst>
                                            <p:cond delay="0"/>
                                          </p:stCondLst>
                                        </p:cTn>
                                        <p:tgtEl>
                                          <p:spTgt spid="14"/>
                                        </p:tgtEl>
                                        <p:attrNameLst>
                                          <p:attrName>style.visibility</p:attrName>
                                        </p:attrNameLst>
                                      </p:cBhvr>
                                      <p:to>
                                        <p:strVal val="visible"/>
                                      </p:to>
                                    </p:set>
                                    <p:animEffect transition="in" filter="randombar(horizontal)">
                                      <p:cBhvr>
                                        <p:cTn id="56" dur="500"/>
                                        <p:tgtEl>
                                          <p:spTgt spid="14"/>
                                        </p:tgtEl>
                                      </p:cBhvr>
                                    </p:animEffect>
                                  </p:childTnLst>
                                </p:cTn>
                              </p:par>
                              <p:par>
                                <p:cTn id="57" presetID="14" presetClass="entr" presetSubtype="10" fill="hold" grpId="0" nodeType="withEffect">
                                  <p:stCondLst>
                                    <p:cond delay="0"/>
                                  </p:stCondLst>
                                  <p:childTnLst>
                                    <p:set>
                                      <p:cBhvr>
                                        <p:cTn id="58" dur="1" fill="hold">
                                          <p:stCondLst>
                                            <p:cond delay="0"/>
                                          </p:stCondLst>
                                        </p:cTn>
                                        <p:tgtEl>
                                          <p:spTgt spid="23"/>
                                        </p:tgtEl>
                                        <p:attrNameLst>
                                          <p:attrName>style.visibility</p:attrName>
                                        </p:attrNameLst>
                                      </p:cBhvr>
                                      <p:to>
                                        <p:strVal val="visible"/>
                                      </p:to>
                                    </p:set>
                                    <p:animEffect transition="in" filter="randombar(horizontal)">
                                      <p:cBhvr>
                                        <p:cTn id="59" dur="500"/>
                                        <p:tgtEl>
                                          <p:spTgt spid="23"/>
                                        </p:tgtEl>
                                      </p:cBhvr>
                                    </p:animEffect>
                                  </p:childTnLst>
                                </p:cTn>
                              </p:par>
                              <p:par>
                                <p:cTn id="60" presetID="14" presetClass="entr" presetSubtype="10" fill="hold" grpId="0" nodeType="withEffect">
                                  <p:stCondLst>
                                    <p:cond delay="0"/>
                                  </p:stCondLst>
                                  <p:childTnLst>
                                    <p:set>
                                      <p:cBhvr>
                                        <p:cTn id="61" dur="1" fill="hold">
                                          <p:stCondLst>
                                            <p:cond delay="0"/>
                                          </p:stCondLst>
                                        </p:cTn>
                                        <p:tgtEl>
                                          <p:spTgt spid="17"/>
                                        </p:tgtEl>
                                        <p:attrNameLst>
                                          <p:attrName>style.visibility</p:attrName>
                                        </p:attrNameLst>
                                      </p:cBhvr>
                                      <p:to>
                                        <p:strVal val="visible"/>
                                      </p:to>
                                    </p:set>
                                    <p:animEffect transition="in" filter="randombar(horizontal)">
                                      <p:cBhvr>
                                        <p:cTn id="62"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9" grpId="0"/>
      <p:bldP spid="11" grpId="0" animBg="1"/>
      <p:bldP spid="12" grpId="0"/>
      <p:bldP spid="17" grpId="0"/>
      <p:bldP spid="20" grpId="0" animBg="1"/>
      <p:bldP spid="7" grpId="0" animBg="1"/>
      <p:bldP spid="10" grpId="0" animBg="1"/>
      <p:bldP spid="19" grpId="0" animBg="1"/>
      <p:bldP spid="21" grpId="0" animBg="1"/>
      <p:bldP spid="22" grpId="0" animBg="1"/>
      <p:bldP spid="23"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Stateful behavior with a function</a:t>
            </a:r>
            <a:br>
              <a:rPr lang="en-US" dirty="0"/>
            </a:br>
            <a:r>
              <a:rPr lang="en-US" dirty="0"/>
              <a:t>             Concurrency conflict</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26</a:t>
            </a:fld>
            <a:endParaRPr lang="en-US"/>
          </a:p>
        </p:txBody>
      </p:sp>
      <p:sp>
        <p:nvSpPr>
          <p:cNvPr id="6" name="Oval 5"/>
          <p:cNvSpPr/>
          <p:nvPr/>
        </p:nvSpPr>
        <p:spPr>
          <a:xfrm>
            <a:off x="1413163" y="3584448"/>
            <a:ext cx="3599411" cy="256031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a:t>Current State: Data in the (</a:t>
            </a:r>
            <a:r>
              <a:rPr lang="en-US" sz="2000" b="1" dirty="0" err="1"/>
              <a:t>key,value</a:t>
            </a:r>
            <a:r>
              <a:rPr lang="en-US" sz="2000" b="1" dirty="0"/>
              <a:t>) store can hold any information you like</a:t>
            </a:r>
          </a:p>
          <a:p>
            <a:pPr algn="ctr"/>
            <a:endParaRPr lang="en-US" sz="2000" b="1" dirty="0"/>
          </a:p>
          <a:p>
            <a:pPr algn="ctr"/>
            <a:r>
              <a:rPr lang="en-US" sz="2000" b="1" dirty="0"/>
              <a:t>Version=17</a:t>
            </a:r>
          </a:p>
        </p:txBody>
      </p:sp>
      <p:cxnSp>
        <p:nvCxnSpPr>
          <p:cNvPr id="8" name="Straight Arrow Connector 7"/>
          <p:cNvCxnSpPr/>
          <p:nvPr/>
        </p:nvCxnSpPr>
        <p:spPr>
          <a:xfrm>
            <a:off x="1687484" y="2335876"/>
            <a:ext cx="3155448" cy="1248572"/>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9" name="TextBox 8"/>
          <p:cNvSpPr txBox="1"/>
          <p:nvPr/>
        </p:nvSpPr>
        <p:spPr>
          <a:xfrm>
            <a:off x="548640" y="2084832"/>
            <a:ext cx="1514767" cy="369332"/>
          </a:xfrm>
          <a:prstGeom prst="rect">
            <a:avLst/>
          </a:prstGeom>
          <a:noFill/>
        </p:spPr>
        <p:txBody>
          <a:bodyPr wrap="square" rtlCol="0">
            <a:spAutoFit/>
          </a:bodyPr>
          <a:lstStyle/>
          <a:p>
            <a:r>
              <a:rPr lang="en-US" dirty="0"/>
              <a:t>New Event</a:t>
            </a:r>
          </a:p>
        </p:txBody>
      </p:sp>
      <p:sp>
        <p:nvSpPr>
          <p:cNvPr id="11" name="Freeform 10"/>
          <p:cNvSpPr/>
          <p:nvPr/>
        </p:nvSpPr>
        <p:spPr>
          <a:xfrm>
            <a:off x="6159731" y="3674842"/>
            <a:ext cx="374073" cy="1197033"/>
          </a:xfrm>
          <a:custGeom>
            <a:avLst/>
            <a:gdLst>
              <a:gd name="connsiteX0" fmla="*/ 0 w 374073"/>
              <a:gd name="connsiteY0" fmla="*/ 0 h 1197033"/>
              <a:gd name="connsiteX1" fmla="*/ 332509 w 374073"/>
              <a:gd name="connsiteY1" fmla="*/ 349135 h 1197033"/>
              <a:gd name="connsiteX2" fmla="*/ 49877 w 374073"/>
              <a:gd name="connsiteY2" fmla="*/ 756458 h 1197033"/>
              <a:gd name="connsiteX3" fmla="*/ 374073 w 374073"/>
              <a:gd name="connsiteY3" fmla="*/ 1197033 h 1197033"/>
            </a:gdLst>
            <a:ahLst/>
            <a:cxnLst>
              <a:cxn ang="0">
                <a:pos x="connsiteX0" y="connsiteY0"/>
              </a:cxn>
              <a:cxn ang="0">
                <a:pos x="connsiteX1" y="connsiteY1"/>
              </a:cxn>
              <a:cxn ang="0">
                <a:pos x="connsiteX2" y="connsiteY2"/>
              </a:cxn>
              <a:cxn ang="0">
                <a:pos x="connsiteX3" y="connsiteY3"/>
              </a:cxn>
            </a:cxnLst>
            <a:rect l="l" t="t" r="r" b="b"/>
            <a:pathLst>
              <a:path w="374073" h="1197033">
                <a:moveTo>
                  <a:pt x="0" y="0"/>
                </a:moveTo>
                <a:cubicBezTo>
                  <a:pt x="162098" y="111529"/>
                  <a:pt x="324196" y="223059"/>
                  <a:pt x="332509" y="349135"/>
                </a:cubicBezTo>
                <a:cubicBezTo>
                  <a:pt x="340822" y="475211"/>
                  <a:pt x="42950" y="615142"/>
                  <a:pt x="49877" y="756458"/>
                </a:cubicBezTo>
                <a:cubicBezTo>
                  <a:pt x="56804" y="897774"/>
                  <a:pt x="215438" y="1047403"/>
                  <a:pt x="374073" y="1197033"/>
                </a:cubicBezTo>
              </a:path>
            </a:pathLst>
          </a:custGeom>
          <a:noFill/>
          <a:ln w="571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TextBox 11"/>
          <p:cNvSpPr txBox="1"/>
          <p:nvPr/>
        </p:nvSpPr>
        <p:spPr>
          <a:xfrm>
            <a:off x="4753030" y="3358847"/>
            <a:ext cx="1514767" cy="923330"/>
          </a:xfrm>
          <a:prstGeom prst="rect">
            <a:avLst/>
          </a:prstGeom>
          <a:noFill/>
        </p:spPr>
        <p:txBody>
          <a:bodyPr wrap="square" rtlCol="0">
            <a:spAutoFit/>
          </a:bodyPr>
          <a:lstStyle/>
          <a:p>
            <a:pPr algn="ctr"/>
            <a:r>
              <a:rPr lang="en-US" dirty="0"/>
              <a:t>Function launched to handle it</a:t>
            </a:r>
          </a:p>
        </p:txBody>
      </p:sp>
      <p:sp>
        <p:nvSpPr>
          <p:cNvPr id="17" name="TextBox 16"/>
          <p:cNvSpPr txBox="1"/>
          <p:nvPr/>
        </p:nvSpPr>
        <p:spPr>
          <a:xfrm>
            <a:off x="6715048" y="5309669"/>
            <a:ext cx="3549535" cy="369332"/>
          </a:xfrm>
          <a:prstGeom prst="rect">
            <a:avLst/>
          </a:prstGeom>
          <a:noFill/>
        </p:spPr>
        <p:txBody>
          <a:bodyPr wrap="square" rtlCol="0">
            <a:spAutoFit/>
          </a:bodyPr>
          <a:lstStyle/>
          <a:p>
            <a:pPr algn="ctr"/>
            <a:r>
              <a:rPr lang="en-US" dirty="0"/>
              <a:t>Must retry!</a:t>
            </a:r>
          </a:p>
        </p:txBody>
      </p:sp>
      <p:cxnSp>
        <p:nvCxnSpPr>
          <p:cNvPr id="18" name="Straight Arrow Connector 17"/>
          <p:cNvCxnSpPr>
            <a:cxnSpLocks/>
          </p:cNvCxnSpPr>
          <p:nvPr/>
        </p:nvCxnSpPr>
        <p:spPr>
          <a:xfrm flipV="1">
            <a:off x="6686204" y="3033346"/>
            <a:ext cx="1391916" cy="703502"/>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20" name="Oval 19"/>
          <p:cNvSpPr/>
          <p:nvPr/>
        </p:nvSpPr>
        <p:spPr>
          <a:xfrm>
            <a:off x="8261465" y="1554481"/>
            <a:ext cx="3599411" cy="2560319"/>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a:t>Tries to update version 16, but version has changed to 17…</a:t>
            </a:r>
          </a:p>
        </p:txBody>
      </p:sp>
      <p:pic>
        <p:nvPicPr>
          <p:cNvPr id="3" name="Picture 2">
            <a:extLst>
              <a:ext uri="{FF2B5EF4-FFF2-40B4-BE49-F238E27FC236}">
                <a16:creationId xmlns:a16="http://schemas.microsoft.com/office/drawing/2014/main" id="{33AB77F8-359B-4D73-9154-9327851B23DA}"/>
              </a:ext>
            </a:extLst>
          </p:cNvPr>
          <p:cNvPicPr>
            <a:picLocks noChangeAspect="1"/>
          </p:cNvPicPr>
          <p:nvPr/>
        </p:nvPicPr>
        <p:blipFill>
          <a:blip r:embed="rId3"/>
          <a:stretch>
            <a:fillRect/>
          </a:stretch>
        </p:blipFill>
        <p:spPr>
          <a:xfrm>
            <a:off x="362712" y="2475530"/>
            <a:ext cx="1248572" cy="1248572"/>
          </a:xfrm>
          <a:prstGeom prst="rect">
            <a:avLst/>
          </a:prstGeom>
        </p:spPr>
      </p:pic>
      <p:sp>
        <p:nvSpPr>
          <p:cNvPr id="7" name="Freeform: Shape 6">
            <a:extLst>
              <a:ext uri="{FF2B5EF4-FFF2-40B4-BE49-F238E27FC236}">
                <a16:creationId xmlns:a16="http://schemas.microsoft.com/office/drawing/2014/main" id="{7044724E-66E5-4D35-AC1E-FBB88DA7CD9B}"/>
              </a:ext>
            </a:extLst>
          </p:cNvPr>
          <p:cNvSpPr/>
          <p:nvPr/>
        </p:nvSpPr>
        <p:spPr>
          <a:xfrm>
            <a:off x="5010411" y="4634630"/>
            <a:ext cx="977030" cy="440598"/>
          </a:xfrm>
          <a:custGeom>
            <a:avLst/>
            <a:gdLst>
              <a:gd name="connsiteX0" fmla="*/ 0 w 977030"/>
              <a:gd name="connsiteY0" fmla="*/ 137786 h 440598"/>
              <a:gd name="connsiteX1" fmla="*/ 425885 w 977030"/>
              <a:gd name="connsiteY1" fmla="*/ 438411 h 440598"/>
              <a:gd name="connsiteX2" fmla="*/ 977030 w 977030"/>
              <a:gd name="connsiteY2" fmla="*/ 0 h 440598"/>
            </a:gdLst>
            <a:ahLst/>
            <a:cxnLst>
              <a:cxn ang="0">
                <a:pos x="connsiteX0" y="connsiteY0"/>
              </a:cxn>
              <a:cxn ang="0">
                <a:pos x="connsiteX1" y="connsiteY1"/>
              </a:cxn>
              <a:cxn ang="0">
                <a:pos x="connsiteX2" y="connsiteY2"/>
              </a:cxn>
            </a:cxnLst>
            <a:rect l="l" t="t" r="r" b="b"/>
            <a:pathLst>
              <a:path w="977030" h="440598">
                <a:moveTo>
                  <a:pt x="0" y="137786"/>
                </a:moveTo>
                <a:cubicBezTo>
                  <a:pt x="131523" y="299580"/>
                  <a:pt x="263047" y="461375"/>
                  <a:pt x="425885" y="438411"/>
                </a:cubicBezTo>
                <a:cubicBezTo>
                  <a:pt x="588723" y="415447"/>
                  <a:pt x="782876" y="207723"/>
                  <a:pt x="977030" y="0"/>
                </a:cubicBezTo>
              </a:path>
            </a:pathLst>
          </a:custGeom>
          <a:noFill/>
          <a:ln w="381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Heptagon 9">
            <a:extLst>
              <a:ext uri="{FF2B5EF4-FFF2-40B4-BE49-F238E27FC236}">
                <a16:creationId xmlns:a16="http://schemas.microsoft.com/office/drawing/2014/main" id="{D85DB704-EE8A-4D25-A8A5-34A9C6A31CFF}"/>
              </a:ext>
            </a:extLst>
          </p:cNvPr>
          <p:cNvSpPr/>
          <p:nvPr/>
        </p:nvSpPr>
        <p:spPr>
          <a:xfrm>
            <a:off x="2996961" y="2757772"/>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1</a:t>
            </a:r>
          </a:p>
        </p:txBody>
      </p:sp>
      <p:sp>
        <p:nvSpPr>
          <p:cNvPr id="19" name="Heptagon 18">
            <a:extLst>
              <a:ext uri="{FF2B5EF4-FFF2-40B4-BE49-F238E27FC236}">
                <a16:creationId xmlns:a16="http://schemas.microsoft.com/office/drawing/2014/main" id="{D95B4C11-1CBD-4AE5-9ED5-23D6B39ED9EC}"/>
              </a:ext>
            </a:extLst>
          </p:cNvPr>
          <p:cNvSpPr/>
          <p:nvPr/>
        </p:nvSpPr>
        <p:spPr>
          <a:xfrm>
            <a:off x="5316596" y="4182829"/>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2</a:t>
            </a:r>
          </a:p>
        </p:txBody>
      </p:sp>
      <p:sp>
        <p:nvSpPr>
          <p:cNvPr id="21" name="Heptagon 20">
            <a:extLst>
              <a:ext uri="{FF2B5EF4-FFF2-40B4-BE49-F238E27FC236}">
                <a16:creationId xmlns:a16="http://schemas.microsoft.com/office/drawing/2014/main" id="{4B5FF80A-A590-4F90-AD33-739D6BC2AA03}"/>
              </a:ext>
            </a:extLst>
          </p:cNvPr>
          <p:cNvSpPr/>
          <p:nvPr/>
        </p:nvSpPr>
        <p:spPr>
          <a:xfrm>
            <a:off x="5262563" y="5113668"/>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3</a:t>
            </a:r>
          </a:p>
        </p:txBody>
      </p:sp>
      <p:sp>
        <p:nvSpPr>
          <p:cNvPr id="22" name="Heptagon 21">
            <a:extLst>
              <a:ext uri="{FF2B5EF4-FFF2-40B4-BE49-F238E27FC236}">
                <a16:creationId xmlns:a16="http://schemas.microsoft.com/office/drawing/2014/main" id="{EFE10823-1FA8-42AC-8B8E-7956BE27654E}"/>
              </a:ext>
            </a:extLst>
          </p:cNvPr>
          <p:cNvSpPr/>
          <p:nvPr/>
        </p:nvSpPr>
        <p:spPr>
          <a:xfrm>
            <a:off x="7147383" y="3287151"/>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4</a:t>
            </a:r>
          </a:p>
        </p:txBody>
      </p:sp>
      <p:sp>
        <p:nvSpPr>
          <p:cNvPr id="23" name="Heptagon 22">
            <a:extLst>
              <a:ext uri="{FF2B5EF4-FFF2-40B4-BE49-F238E27FC236}">
                <a16:creationId xmlns:a16="http://schemas.microsoft.com/office/drawing/2014/main" id="{1033651B-02D4-41F2-915D-89C44B70C808}"/>
              </a:ext>
            </a:extLst>
          </p:cNvPr>
          <p:cNvSpPr/>
          <p:nvPr/>
        </p:nvSpPr>
        <p:spPr>
          <a:xfrm>
            <a:off x="8154233" y="4517966"/>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5</a:t>
            </a:r>
          </a:p>
        </p:txBody>
      </p:sp>
      <p:sp>
        <p:nvSpPr>
          <p:cNvPr id="13" name="Freeform: Shape 12">
            <a:extLst>
              <a:ext uri="{FF2B5EF4-FFF2-40B4-BE49-F238E27FC236}">
                <a16:creationId xmlns:a16="http://schemas.microsoft.com/office/drawing/2014/main" id="{04F74B89-BD85-441F-940B-B99888368FD8}"/>
              </a:ext>
            </a:extLst>
          </p:cNvPr>
          <p:cNvSpPr/>
          <p:nvPr/>
        </p:nvSpPr>
        <p:spPr>
          <a:xfrm>
            <a:off x="4224197" y="3682652"/>
            <a:ext cx="4015630" cy="2464202"/>
          </a:xfrm>
          <a:custGeom>
            <a:avLst/>
            <a:gdLst>
              <a:gd name="connsiteX0" fmla="*/ 2389545 w 4015630"/>
              <a:gd name="connsiteY0" fmla="*/ 338203 h 2464202"/>
              <a:gd name="connsiteX1" fmla="*/ 3992877 w 4015630"/>
              <a:gd name="connsiteY1" fmla="*/ 1139869 h 2464202"/>
              <a:gd name="connsiteX2" fmla="*/ 3241315 w 4015630"/>
              <a:gd name="connsiteY2" fmla="*/ 2116899 h 2464202"/>
              <a:gd name="connsiteX3" fmla="*/ 1963661 w 4015630"/>
              <a:gd name="connsiteY3" fmla="*/ 2392471 h 2464202"/>
              <a:gd name="connsiteX4" fmla="*/ 47178 w 4015630"/>
              <a:gd name="connsiteY4" fmla="*/ 901874 h 2464202"/>
              <a:gd name="connsiteX5" fmla="*/ 773688 w 4015630"/>
              <a:gd name="connsiteY5" fmla="*/ 0 h 2464202"/>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4015630" h="2464202">
                <a:moveTo>
                  <a:pt x="2389545" y="338203"/>
                </a:moveTo>
                <a:cubicBezTo>
                  <a:pt x="3120230" y="590811"/>
                  <a:pt x="3850915" y="843420"/>
                  <a:pt x="3992877" y="1139869"/>
                </a:cubicBezTo>
                <a:cubicBezTo>
                  <a:pt x="4134839" y="1436318"/>
                  <a:pt x="3579518" y="1908132"/>
                  <a:pt x="3241315" y="2116899"/>
                </a:cubicBezTo>
                <a:cubicBezTo>
                  <a:pt x="2903112" y="2325666"/>
                  <a:pt x="2496017" y="2594975"/>
                  <a:pt x="1963661" y="2392471"/>
                </a:cubicBezTo>
                <a:cubicBezTo>
                  <a:pt x="1431305" y="2189967"/>
                  <a:pt x="245507" y="1300619"/>
                  <a:pt x="47178" y="901874"/>
                </a:cubicBezTo>
                <a:cubicBezTo>
                  <a:pt x="-151151" y="503129"/>
                  <a:pt x="311268" y="251564"/>
                  <a:pt x="773688" y="0"/>
                </a:cubicBezTo>
              </a:path>
            </a:pathLst>
          </a:custGeom>
          <a:noFill/>
          <a:ln w="381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179386109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randombar(horizontal)">
                                      <p:cBhvr>
                                        <p:cTn id="7" dur="500"/>
                                        <p:tgtEl>
                                          <p:spTgt spid="20"/>
                                        </p:tgtEl>
                                      </p:cBhvr>
                                    </p:animEffect>
                                  </p:childTnLst>
                                </p:cTn>
                              </p:par>
                              <p:par>
                                <p:cTn id="8" presetID="14" presetClass="entr" presetSubtype="10" fill="hold" nodeType="withEffect">
                                  <p:stCondLst>
                                    <p:cond delay="0"/>
                                  </p:stCondLst>
                                  <p:childTnLst>
                                    <p:set>
                                      <p:cBhvr>
                                        <p:cTn id="9" dur="1" fill="hold">
                                          <p:stCondLst>
                                            <p:cond delay="0"/>
                                          </p:stCondLst>
                                        </p:cTn>
                                        <p:tgtEl>
                                          <p:spTgt spid="18"/>
                                        </p:tgtEl>
                                        <p:attrNameLst>
                                          <p:attrName>style.visibility</p:attrName>
                                        </p:attrNameLst>
                                      </p:cBhvr>
                                      <p:to>
                                        <p:strVal val="visible"/>
                                      </p:to>
                                    </p:set>
                                    <p:animEffect transition="in" filter="randombar(horizontal)">
                                      <p:cBhvr>
                                        <p:cTn id="10" dur="500"/>
                                        <p:tgtEl>
                                          <p:spTgt spid="18"/>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22"/>
                                        </p:tgtEl>
                                        <p:attrNameLst>
                                          <p:attrName>style.visibility</p:attrName>
                                        </p:attrNameLst>
                                      </p:cBhvr>
                                      <p:to>
                                        <p:strVal val="visible"/>
                                      </p:to>
                                    </p:set>
                                    <p:animEffect transition="in" filter="randombar(horizontal)">
                                      <p:cBhvr>
                                        <p:cTn id="13" dur="500"/>
                                        <p:tgtEl>
                                          <p:spTgt spid="22"/>
                                        </p:tgtEl>
                                      </p:cBhvr>
                                    </p:animEffect>
                                  </p:childTnLst>
                                </p:cTn>
                              </p:par>
                            </p:childTnLst>
                          </p:cTn>
                        </p:par>
                      </p:childTnLst>
                    </p:cTn>
                  </p:par>
                  <p:par>
                    <p:cTn id="14" fill="hold">
                      <p:stCondLst>
                        <p:cond delay="indefinite"/>
                      </p:stCondLst>
                      <p:childTnLst>
                        <p:par>
                          <p:cTn id="15" fill="hold">
                            <p:stCondLst>
                              <p:cond delay="0"/>
                            </p:stCondLst>
                            <p:childTnLst>
                              <p:par>
                                <p:cTn id="16" presetID="14" presetClass="entr" presetSubtype="10" fill="hold" grpId="0" nodeType="clickEffect">
                                  <p:stCondLst>
                                    <p:cond delay="0"/>
                                  </p:stCondLst>
                                  <p:childTnLst>
                                    <p:set>
                                      <p:cBhvr>
                                        <p:cTn id="17" dur="1" fill="hold">
                                          <p:stCondLst>
                                            <p:cond delay="0"/>
                                          </p:stCondLst>
                                        </p:cTn>
                                        <p:tgtEl>
                                          <p:spTgt spid="23"/>
                                        </p:tgtEl>
                                        <p:attrNameLst>
                                          <p:attrName>style.visibility</p:attrName>
                                        </p:attrNameLst>
                                      </p:cBhvr>
                                      <p:to>
                                        <p:strVal val="visible"/>
                                      </p:to>
                                    </p:set>
                                    <p:animEffect transition="in" filter="randombar(horizontal)">
                                      <p:cBhvr>
                                        <p:cTn id="18" dur="500"/>
                                        <p:tgtEl>
                                          <p:spTgt spid="23"/>
                                        </p:tgtEl>
                                      </p:cBhvr>
                                    </p:animEffect>
                                  </p:childTnLst>
                                </p:cTn>
                              </p:par>
                              <p:par>
                                <p:cTn id="19" presetID="14" presetClass="entr" presetSubtype="10" fill="hold" grpId="0" nodeType="withEffect">
                                  <p:stCondLst>
                                    <p:cond delay="0"/>
                                  </p:stCondLst>
                                  <p:childTnLst>
                                    <p:set>
                                      <p:cBhvr>
                                        <p:cTn id="20" dur="1" fill="hold">
                                          <p:stCondLst>
                                            <p:cond delay="0"/>
                                          </p:stCondLst>
                                        </p:cTn>
                                        <p:tgtEl>
                                          <p:spTgt spid="13"/>
                                        </p:tgtEl>
                                        <p:attrNameLst>
                                          <p:attrName>style.visibility</p:attrName>
                                        </p:attrNameLst>
                                      </p:cBhvr>
                                      <p:to>
                                        <p:strVal val="visible"/>
                                      </p:to>
                                    </p:set>
                                    <p:animEffect transition="in" filter="randombar(horizontal)">
                                      <p:cBhvr>
                                        <p:cTn id="21" dur="500"/>
                                        <p:tgtEl>
                                          <p:spTgt spid="13"/>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17"/>
                                        </p:tgtEl>
                                        <p:attrNameLst>
                                          <p:attrName>style.visibility</p:attrName>
                                        </p:attrNameLst>
                                      </p:cBhvr>
                                      <p:to>
                                        <p:strVal val="visible"/>
                                      </p:to>
                                    </p:set>
                                    <p:animEffect transition="in" filter="randombar(horizontal)">
                                      <p:cBhvr>
                                        <p:cTn id="24" dur="500"/>
                                        <p:tgtEl>
                                          <p:spTgt spid="1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p:bldP spid="20" grpId="0" animBg="1"/>
      <p:bldP spid="22" grpId="0" animBg="1"/>
      <p:bldP spid="23" grpId="0" animBg="1"/>
      <p:bldP spid="13" grpId="0" animBg="1"/>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Stateful behavior with a function</a:t>
            </a:r>
            <a:br>
              <a:rPr lang="en-US" dirty="0"/>
            </a:br>
            <a:r>
              <a:rPr lang="en-US" dirty="0"/>
              <a:t>                   Retry Case</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27</a:t>
            </a:fld>
            <a:endParaRPr lang="en-US"/>
          </a:p>
        </p:txBody>
      </p:sp>
      <p:sp>
        <p:nvSpPr>
          <p:cNvPr id="6" name="Oval 5"/>
          <p:cNvSpPr/>
          <p:nvPr/>
        </p:nvSpPr>
        <p:spPr>
          <a:xfrm>
            <a:off x="1413163" y="3584448"/>
            <a:ext cx="3599411" cy="2560319"/>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a:t>Current State: Data in the (</a:t>
            </a:r>
            <a:r>
              <a:rPr lang="en-US" sz="2000" b="1" dirty="0" err="1"/>
              <a:t>key,value</a:t>
            </a:r>
            <a:r>
              <a:rPr lang="en-US" sz="2000" b="1" dirty="0"/>
              <a:t>) store can hold any information you like</a:t>
            </a:r>
          </a:p>
          <a:p>
            <a:pPr algn="ctr"/>
            <a:endParaRPr lang="en-US" sz="2000" b="1" dirty="0"/>
          </a:p>
          <a:p>
            <a:pPr algn="ctr"/>
            <a:r>
              <a:rPr lang="en-US" sz="2000" b="1" dirty="0"/>
              <a:t>Version=</a:t>
            </a:r>
            <a:r>
              <a:rPr lang="en-US" sz="3600" b="1" dirty="0">
                <a:solidFill>
                  <a:srgbClr val="FFFF00"/>
                </a:solidFill>
              </a:rPr>
              <a:t>18</a:t>
            </a:r>
            <a:endParaRPr lang="en-US" sz="2000" b="1" dirty="0">
              <a:solidFill>
                <a:srgbClr val="FFFF00"/>
              </a:solidFill>
            </a:endParaRPr>
          </a:p>
        </p:txBody>
      </p:sp>
      <p:cxnSp>
        <p:nvCxnSpPr>
          <p:cNvPr id="8" name="Straight Arrow Connector 7"/>
          <p:cNvCxnSpPr/>
          <p:nvPr/>
        </p:nvCxnSpPr>
        <p:spPr>
          <a:xfrm>
            <a:off x="1687484" y="2335876"/>
            <a:ext cx="3155448" cy="1248572"/>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9" name="TextBox 8"/>
          <p:cNvSpPr txBox="1"/>
          <p:nvPr/>
        </p:nvSpPr>
        <p:spPr>
          <a:xfrm>
            <a:off x="548640" y="2084832"/>
            <a:ext cx="1514767" cy="369332"/>
          </a:xfrm>
          <a:prstGeom prst="rect">
            <a:avLst/>
          </a:prstGeom>
          <a:noFill/>
        </p:spPr>
        <p:txBody>
          <a:bodyPr wrap="square" rtlCol="0">
            <a:spAutoFit/>
          </a:bodyPr>
          <a:lstStyle/>
          <a:p>
            <a:r>
              <a:rPr lang="en-US" dirty="0"/>
              <a:t>New Event</a:t>
            </a:r>
          </a:p>
        </p:txBody>
      </p:sp>
      <p:sp>
        <p:nvSpPr>
          <p:cNvPr id="11" name="Freeform 10"/>
          <p:cNvSpPr/>
          <p:nvPr/>
        </p:nvSpPr>
        <p:spPr>
          <a:xfrm>
            <a:off x="6159731" y="3674842"/>
            <a:ext cx="374073" cy="1197033"/>
          </a:xfrm>
          <a:custGeom>
            <a:avLst/>
            <a:gdLst>
              <a:gd name="connsiteX0" fmla="*/ 0 w 374073"/>
              <a:gd name="connsiteY0" fmla="*/ 0 h 1197033"/>
              <a:gd name="connsiteX1" fmla="*/ 332509 w 374073"/>
              <a:gd name="connsiteY1" fmla="*/ 349135 h 1197033"/>
              <a:gd name="connsiteX2" fmla="*/ 49877 w 374073"/>
              <a:gd name="connsiteY2" fmla="*/ 756458 h 1197033"/>
              <a:gd name="connsiteX3" fmla="*/ 374073 w 374073"/>
              <a:gd name="connsiteY3" fmla="*/ 1197033 h 1197033"/>
            </a:gdLst>
            <a:ahLst/>
            <a:cxnLst>
              <a:cxn ang="0">
                <a:pos x="connsiteX0" y="connsiteY0"/>
              </a:cxn>
              <a:cxn ang="0">
                <a:pos x="connsiteX1" y="connsiteY1"/>
              </a:cxn>
              <a:cxn ang="0">
                <a:pos x="connsiteX2" y="connsiteY2"/>
              </a:cxn>
              <a:cxn ang="0">
                <a:pos x="connsiteX3" y="connsiteY3"/>
              </a:cxn>
            </a:cxnLst>
            <a:rect l="l" t="t" r="r" b="b"/>
            <a:pathLst>
              <a:path w="374073" h="1197033">
                <a:moveTo>
                  <a:pt x="0" y="0"/>
                </a:moveTo>
                <a:cubicBezTo>
                  <a:pt x="162098" y="111529"/>
                  <a:pt x="324196" y="223059"/>
                  <a:pt x="332509" y="349135"/>
                </a:cubicBezTo>
                <a:cubicBezTo>
                  <a:pt x="340822" y="475211"/>
                  <a:pt x="42950" y="615142"/>
                  <a:pt x="49877" y="756458"/>
                </a:cubicBezTo>
                <a:cubicBezTo>
                  <a:pt x="56804" y="897774"/>
                  <a:pt x="215438" y="1047403"/>
                  <a:pt x="374073" y="1197033"/>
                </a:cubicBezTo>
              </a:path>
            </a:pathLst>
          </a:custGeom>
          <a:noFill/>
          <a:ln w="5715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TextBox 11"/>
          <p:cNvSpPr txBox="1"/>
          <p:nvPr/>
        </p:nvSpPr>
        <p:spPr>
          <a:xfrm>
            <a:off x="4753030" y="3358847"/>
            <a:ext cx="1514767" cy="923330"/>
          </a:xfrm>
          <a:prstGeom prst="rect">
            <a:avLst/>
          </a:prstGeom>
          <a:noFill/>
        </p:spPr>
        <p:txBody>
          <a:bodyPr wrap="square" rtlCol="0">
            <a:spAutoFit/>
          </a:bodyPr>
          <a:lstStyle/>
          <a:p>
            <a:pPr algn="ctr"/>
            <a:r>
              <a:rPr lang="en-US" dirty="0"/>
              <a:t>Function launched to handle it</a:t>
            </a:r>
          </a:p>
        </p:txBody>
      </p:sp>
      <p:cxnSp>
        <p:nvCxnSpPr>
          <p:cNvPr id="14" name="Straight Arrow Connector 13"/>
          <p:cNvCxnSpPr>
            <a:cxnSpLocks/>
          </p:cNvCxnSpPr>
          <p:nvPr/>
        </p:nvCxnSpPr>
        <p:spPr>
          <a:xfrm>
            <a:off x="6680480" y="3986228"/>
            <a:ext cx="3005850" cy="591898"/>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17" name="TextBox 16"/>
          <p:cNvSpPr txBox="1"/>
          <p:nvPr/>
        </p:nvSpPr>
        <p:spPr>
          <a:xfrm>
            <a:off x="8261465" y="4701793"/>
            <a:ext cx="3549535" cy="646331"/>
          </a:xfrm>
          <a:prstGeom prst="rect">
            <a:avLst/>
          </a:prstGeom>
          <a:noFill/>
        </p:spPr>
        <p:txBody>
          <a:bodyPr wrap="square" rtlCol="0">
            <a:spAutoFit/>
          </a:bodyPr>
          <a:lstStyle/>
          <a:p>
            <a:pPr algn="ctr"/>
            <a:r>
              <a:rPr lang="en-US" dirty="0"/>
              <a:t>Triggered action</a:t>
            </a:r>
          </a:p>
          <a:p>
            <a:r>
              <a:rPr lang="en-US" dirty="0"/>
              <a:t>(issued after successful state update)</a:t>
            </a:r>
          </a:p>
        </p:txBody>
      </p:sp>
      <p:cxnSp>
        <p:nvCxnSpPr>
          <p:cNvPr id="18" name="Straight Arrow Connector 17"/>
          <p:cNvCxnSpPr>
            <a:cxnSpLocks/>
          </p:cNvCxnSpPr>
          <p:nvPr/>
        </p:nvCxnSpPr>
        <p:spPr>
          <a:xfrm flipV="1">
            <a:off x="6686204" y="3033346"/>
            <a:ext cx="1391916" cy="703502"/>
          </a:xfrm>
          <a:prstGeom prst="straightConnector1">
            <a:avLst/>
          </a:prstGeom>
          <a:ln w="38100">
            <a:solidFill>
              <a:schemeClr val="tx1"/>
            </a:solidFill>
            <a:tailEnd type="triangle"/>
          </a:ln>
        </p:spPr>
        <p:style>
          <a:lnRef idx="1">
            <a:schemeClr val="accent1"/>
          </a:lnRef>
          <a:fillRef idx="0">
            <a:schemeClr val="accent1"/>
          </a:fillRef>
          <a:effectRef idx="0">
            <a:schemeClr val="accent1"/>
          </a:effectRef>
          <a:fontRef idx="minor">
            <a:schemeClr val="tx1"/>
          </a:fontRef>
        </p:style>
      </p:cxnSp>
      <p:sp>
        <p:nvSpPr>
          <p:cNvPr id="20" name="Oval 19"/>
          <p:cNvSpPr/>
          <p:nvPr/>
        </p:nvSpPr>
        <p:spPr>
          <a:xfrm>
            <a:off x="8261465" y="1554481"/>
            <a:ext cx="3599411" cy="2560319"/>
          </a:xfrm>
          <a:prstGeom prst="ellipse">
            <a:avLst/>
          </a:prstGeom>
          <a:solidFill>
            <a:srgbClr val="92D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000" b="1" dirty="0"/>
              <a:t>Updated state replaces prior state (“Replace state version 18 with state version 19”)</a:t>
            </a:r>
          </a:p>
        </p:txBody>
      </p:sp>
      <p:pic>
        <p:nvPicPr>
          <p:cNvPr id="3" name="Picture 2">
            <a:extLst>
              <a:ext uri="{FF2B5EF4-FFF2-40B4-BE49-F238E27FC236}">
                <a16:creationId xmlns:a16="http://schemas.microsoft.com/office/drawing/2014/main" id="{33AB77F8-359B-4D73-9154-9327851B23DA}"/>
              </a:ext>
            </a:extLst>
          </p:cNvPr>
          <p:cNvPicPr>
            <a:picLocks noChangeAspect="1"/>
          </p:cNvPicPr>
          <p:nvPr/>
        </p:nvPicPr>
        <p:blipFill>
          <a:blip r:embed="rId3"/>
          <a:stretch>
            <a:fillRect/>
          </a:stretch>
        </p:blipFill>
        <p:spPr>
          <a:xfrm>
            <a:off x="362712" y="2475530"/>
            <a:ext cx="1248572" cy="1248572"/>
          </a:xfrm>
          <a:prstGeom prst="rect">
            <a:avLst/>
          </a:prstGeom>
        </p:spPr>
      </p:pic>
      <p:sp>
        <p:nvSpPr>
          <p:cNvPr id="7" name="Freeform: Shape 6">
            <a:extLst>
              <a:ext uri="{FF2B5EF4-FFF2-40B4-BE49-F238E27FC236}">
                <a16:creationId xmlns:a16="http://schemas.microsoft.com/office/drawing/2014/main" id="{7044724E-66E5-4D35-AC1E-FBB88DA7CD9B}"/>
              </a:ext>
            </a:extLst>
          </p:cNvPr>
          <p:cNvSpPr/>
          <p:nvPr/>
        </p:nvSpPr>
        <p:spPr>
          <a:xfrm>
            <a:off x="5010411" y="4634630"/>
            <a:ext cx="977030" cy="440598"/>
          </a:xfrm>
          <a:custGeom>
            <a:avLst/>
            <a:gdLst>
              <a:gd name="connsiteX0" fmla="*/ 0 w 977030"/>
              <a:gd name="connsiteY0" fmla="*/ 137786 h 440598"/>
              <a:gd name="connsiteX1" fmla="*/ 425885 w 977030"/>
              <a:gd name="connsiteY1" fmla="*/ 438411 h 440598"/>
              <a:gd name="connsiteX2" fmla="*/ 977030 w 977030"/>
              <a:gd name="connsiteY2" fmla="*/ 0 h 440598"/>
            </a:gdLst>
            <a:ahLst/>
            <a:cxnLst>
              <a:cxn ang="0">
                <a:pos x="connsiteX0" y="connsiteY0"/>
              </a:cxn>
              <a:cxn ang="0">
                <a:pos x="connsiteX1" y="connsiteY1"/>
              </a:cxn>
              <a:cxn ang="0">
                <a:pos x="connsiteX2" y="connsiteY2"/>
              </a:cxn>
            </a:cxnLst>
            <a:rect l="l" t="t" r="r" b="b"/>
            <a:pathLst>
              <a:path w="977030" h="440598">
                <a:moveTo>
                  <a:pt x="0" y="137786"/>
                </a:moveTo>
                <a:cubicBezTo>
                  <a:pt x="131523" y="299580"/>
                  <a:pt x="263047" y="461375"/>
                  <a:pt x="425885" y="438411"/>
                </a:cubicBezTo>
                <a:cubicBezTo>
                  <a:pt x="588723" y="415447"/>
                  <a:pt x="782876" y="207723"/>
                  <a:pt x="977030" y="0"/>
                </a:cubicBezTo>
              </a:path>
            </a:pathLst>
          </a:custGeom>
          <a:noFill/>
          <a:ln w="38100">
            <a:solidFill>
              <a:schemeClr val="tx1"/>
            </a:solidFill>
            <a:headEnd type="none" w="med" len="med"/>
            <a:tailEnd type="triangle" w="med" len="med"/>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Heptagon 9">
            <a:extLst>
              <a:ext uri="{FF2B5EF4-FFF2-40B4-BE49-F238E27FC236}">
                <a16:creationId xmlns:a16="http://schemas.microsoft.com/office/drawing/2014/main" id="{D85DB704-EE8A-4D25-A8A5-34A9C6A31CFF}"/>
              </a:ext>
            </a:extLst>
          </p:cNvPr>
          <p:cNvSpPr/>
          <p:nvPr/>
        </p:nvSpPr>
        <p:spPr>
          <a:xfrm>
            <a:off x="2996961" y="2757772"/>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1</a:t>
            </a:r>
          </a:p>
        </p:txBody>
      </p:sp>
      <p:sp>
        <p:nvSpPr>
          <p:cNvPr id="19" name="Heptagon 18">
            <a:extLst>
              <a:ext uri="{FF2B5EF4-FFF2-40B4-BE49-F238E27FC236}">
                <a16:creationId xmlns:a16="http://schemas.microsoft.com/office/drawing/2014/main" id="{D95B4C11-1CBD-4AE5-9ED5-23D6B39ED9EC}"/>
              </a:ext>
            </a:extLst>
          </p:cNvPr>
          <p:cNvSpPr/>
          <p:nvPr/>
        </p:nvSpPr>
        <p:spPr>
          <a:xfrm>
            <a:off x="5316596" y="4182829"/>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6</a:t>
            </a:r>
          </a:p>
        </p:txBody>
      </p:sp>
      <p:sp>
        <p:nvSpPr>
          <p:cNvPr id="21" name="Heptagon 20">
            <a:extLst>
              <a:ext uri="{FF2B5EF4-FFF2-40B4-BE49-F238E27FC236}">
                <a16:creationId xmlns:a16="http://schemas.microsoft.com/office/drawing/2014/main" id="{4B5FF80A-A590-4F90-AD33-739D6BC2AA03}"/>
              </a:ext>
            </a:extLst>
          </p:cNvPr>
          <p:cNvSpPr/>
          <p:nvPr/>
        </p:nvSpPr>
        <p:spPr>
          <a:xfrm>
            <a:off x="5262563" y="5113668"/>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7</a:t>
            </a:r>
          </a:p>
        </p:txBody>
      </p:sp>
      <p:sp>
        <p:nvSpPr>
          <p:cNvPr id="22" name="Heptagon 21">
            <a:extLst>
              <a:ext uri="{FF2B5EF4-FFF2-40B4-BE49-F238E27FC236}">
                <a16:creationId xmlns:a16="http://schemas.microsoft.com/office/drawing/2014/main" id="{EFE10823-1FA8-42AC-8B8E-7956BE27654E}"/>
              </a:ext>
            </a:extLst>
          </p:cNvPr>
          <p:cNvSpPr/>
          <p:nvPr/>
        </p:nvSpPr>
        <p:spPr>
          <a:xfrm>
            <a:off x="7147383" y="3287151"/>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8</a:t>
            </a:r>
          </a:p>
        </p:txBody>
      </p:sp>
      <p:sp>
        <p:nvSpPr>
          <p:cNvPr id="23" name="Heptagon 22">
            <a:extLst>
              <a:ext uri="{FF2B5EF4-FFF2-40B4-BE49-F238E27FC236}">
                <a16:creationId xmlns:a16="http://schemas.microsoft.com/office/drawing/2014/main" id="{1033651B-02D4-41F2-915D-89C44B70C808}"/>
              </a:ext>
            </a:extLst>
          </p:cNvPr>
          <p:cNvSpPr/>
          <p:nvPr/>
        </p:nvSpPr>
        <p:spPr>
          <a:xfrm>
            <a:off x="7820402" y="4135571"/>
            <a:ext cx="323589" cy="275574"/>
          </a:xfrm>
          <a:prstGeom prst="heptagon">
            <a:avLst/>
          </a:prstGeom>
          <a:solidFill>
            <a:srgbClr val="FFFF99"/>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9</a:t>
            </a:r>
          </a:p>
        </p:txBody>
      </p:sp>
    </p:spTree>
    <p:extLst>
      <p:ext uri="{BB962C8B-B14F-4D97-AF65-F5344CB8AC3E}">
        <p14:creationId xmlns:p14="http://schemas.microsoft.com/office/powerpoint/2010/main" val="9866112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randombar(horizontal)">
                                      <p:cBhvr>
                                        <p:cTn id="7" dur="500"/>
                                        <p:tgtEl>
                                          <p:spTgt spid="6"/>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21"/>
                                        </p:tgtEl>
                                        <p:attrNameLst>
                                          <p:attrName>style.visibility</p:attrName>
                                        </p:attrNameLst>
                                      </p:cBhvr>
                                      <p:to>
                                        <p:strVal val="visible"/>
                                      </p:to>
                                    </p:set>
                                    <p:animEffect transition="in" filter="randombar(horizontal)">
                                      <p:cBhvr>
                                        <p:cTn id="10" dur="500"/>
                                        <p:tgtEl>
                                          <p:spTgt spid="21"/>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7"/>
                                        </p:tgtEl>
                                        <p:attrNameLst>
                                          <p:attrName>style.visibility</p:attrName>
                                        </p:attrNameLst>
                                      </p:cBhvr>
                                      <p:to>
                                        <p:strVal val="visible"/>
                                      </p:to>
                                    </p:set>
                                    <p:animEffect transition="in" filter="randombar(horizontal)">
                                      <p:cBhvr>
                                        <p:cTn id="13" dur="500"/>
                                        <p:tgtEl>
                                          <p:spTgt spid="7"/>
                                        </p:tgtEl>
                                      </p:cBhvr>
                                    </p:animEffect>
                                  </p:childTnLst>
                                </p:cTn>
                              </p:par>
                            </p:childTnLst>
                          </p:cTn>
                        </p:par>
                      </p:childTnLst>
                    </p:cTn>
                  </p:par>
                  <p:par>
                    <p:cTn id="14" fill="hold">
                      <p:stCondLst>
                        <p:cond delay="indefinite"/>
                      </p:stCondLst>
                      <p:childTnLst>
                        <p:par>
                          <p:cTn id="15" fill="hold">
                            <p:stCondLst>
                              <p:cond delay="0"/>
                            </p:stCondLst>
                            <p:childTnLst>
                              <p:par>
                                <p:cTn id="16" presetID="14" presetClass="entr" presetSubtype="10" fill="hold" grpId="0" nodeType="clickEffect">
                                  <p:stCondLst>
                                    <p:cond delay="0"/>
                                  </p:stCondLst>
                                  <p:childTnLst>
                                    <p:set>
                                      <p:cBhvr>
                                        <p:cTn id="17" dur="1" fill="hold">
                                          <p:stCondLst>
                                            <p:cond delay="0"/>
                                          </p:stCondLst>
                                        </p:cTn>
                                        <p:tgtEl>
                                          <p:spTgt spid="20"/>
                                        </p:tgtEl>
                                        <p:attrNameLst>
                                          <p:attrName>style.visibility</p:attrName>
                                        </p:attrNameLst>
                                      </p:cBhvr>
                                      <p:to>
                                        <p:strVal val="visible"/>
                                      </p:to>
                                    </p:set>
                                    <p:animEffect transition="in" filter="randombar(horizontal)">
                                      <p:cBhvr>
                                        <p:cTn id="18" dur="500"/>
                                        <p:tgtEl>
                                          <p:spTgt spid="20"/>
                                        </p:tgtEl>
                                      </p:cBhvr>
                                    </p:animEffect>
                                  </p:childTnLst>
                                </p:cTn>
                              </p:par>
                              <p:par>
                                <p:cTn id="19" presetID="14" presetClass="entr" presetSubtype="10" fill="hold" nodeType="withEffect">
                                  <p:stCondLst>
                                    <p:cond delay="0"/>
                                  </p:stCondLst>
                                  <p:childTnLst>
                                    <p:set>
                                      <p:cBhvr>
                                        <p:cTn id="20" dur="1" fill="hold">
                                          <p:stCondLst>
                                            <p:cond delay="0"/>
                                          </p:stCondLst>
                                        </p:cTn>
                                        <p:tgtEl>
                                          <p:spTgt spid="18"/>
                                        </p:tgtEl>
                                        <p:attrNameLst>
                                          <p:attrName>style.visibility</p:attrName>
                                        </p:attrNameLst>
                                      </p:cBhvr>
                                      <p:to>
                                        <p:strVal val="visible"/>
                                      </p:to>
                                    </p:set>
                                    <p:animEffect transition="in" filter="randombar(horizontal)">
                                      <p:cBhvr>
                                        <p:cTn id="21" dur="500"/>
                                        <p:tgtEl>
                                          <p:spTgt spid="18"/>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22"/>
                                        </p:tgtEl>
                                        <p:attrNameLst>
                                          <p:attrName>style.visibility</p:attrName>
                                        </p:attrNameLst>
                                      </p:cBhvr>
                                      <p:to>
                                        <p:strVal val="visible"/>
                                      </p:to>
                                    </p:set>
                                    <p:animEffect transition="in" filter="randombar(horizontal)">
                                      <p:cBhvr>
                                        <p:cTn id="24" dur="500"/>
                                        <p:tgtEl>
                                          <p:spTgt spid="22"/>
                                        </p:tgtEl>
                                      </p:cBhvr>
                                    </p:animEffect>
                                  </p:childTnLst>
                                </p:cTn>
                              </p:par>
                            </p:childTnLst>
                          </p:cTn>
                        </p:par>
                      </p:childTnLst>
                    </p:cTn>
                  </p:par>
                  <p:par>
                    <p:cTn id="25" fill="hold">
                      <p:stCondLst>
                        <p:cond delay="indefinite"/>
                      </p:stCondLst>
                      <p:childTnLst>
                        <p:par>
                          <p:cTn id="26" fill="hold">
                            <p:stCondLst>
                              <p:cond delay="0"/>
                            </p:stCondLst>
                            <p:childTnLst>
                              <p:par>
                                <p:cTn id="27" presetID="14" presetClass="entr" presetSubtype="10" fill="hold" grpId="0" nodeType="clickEffect">
                                  <p:stCondLst>
                                    <p:cond delay="0"/>
                                  </p:stCondLst>
                                  <p:childTnLst>
                                    <p:set>
                                      <p:cBhvr>
                                        <p:cTn id="28" dur="1" fill="hold">
                                          <p:stCondLst>
                                            <p:cond delay="0"/>
                                          </p:stCondLst>
                                        </p:cTn>
                                        <p:tgtEl>
                                          <p:spTgt spid="17"/>
                                        </p:tgtEl>
                                        <p:attrNameLst>
                                          <p:attrName>style.visibility</p:attrName>
                                        </p:attrNameLst>
                                      </p:cBhvr>
                                      <p:to>
                                        <p:strVal val="visible"/>
                                      </p:to>
                                    </p:set>
                                    <p:animEffect transition="in" filter="randombar(horizontal)">
                                      <p:cBhvr>
                                        <p:cTn id="29" dur="500"/>
                                        <p:tgtEl>
                                          <p:spTgt spid="17"/>
                                        </p:tgtEl>
                                      </p:cBhvr>
                                    </p:animEffect>
                                  </p:childTnLst>
                                </p:cTn>
                              </p:par>
                              <p:par>
                                <p:cTn id="30" presetID="14" presetClass="entr" presetSubtype="10" fill="hold" nodeType="withEffect">
                                  <p:stCondLst>
                                    <p:cond delay="0"/>
                                  </p:stCondLst>
                                  <p:childTnLst>
                                    <p:set>
                                      <p:cBhvr>
                                        <p:cTn id="31" dur="1" fill="hold">
                                          <p:stCondLst>
                                            <p:cond delay="0"/>
                                          </p:stCondLst>
                                        </p:cTn>
                                        <p:tgtEl>
                                          <p:spTgt spid="14"/>
                                        </p:tgtEl>
                                        <p:attrNameLst>
                                          <p:attrName>style.visibility</p:attrName>
                                        </p:attrNameLst>
                                      </p:cBhvr>
                                      <p:to>
                                        <p:strVal val="visible"/>
                                      </p:to>
                                    </p:set>
                                    <p:animEffect transition="in" filter="randombar(horizontal)">
                                      <p:cBhvr>
                                        <p:cTn id="32" dur="500"/>
                                        <p:tgtEl>
                                          <p:spTgt spid="14"/>
                                        </p:tgtEl>
                                      </p:cBhvr>
                                    </p:animEffect>
                                  </p:childTnLst>
                                </p:cTn>
                              </p:par>
                              <p:par>
                                <p:cTn id="33" presetID="14" presetClass="entr" presetSubtype="10" fill="hold" grpId="0" nodeType="withEffect">
                                  <p:stCondLst>
                                    <p:cond delay="0"/>
                                  </p:stCondLst>
                                  <p:childTnLst>
                                    <p:set>
                                      <p:cBhvr>
                                        <p:cTn id="34" dur="1" fill="hold">
                                          <p:stCondLst>
                                            <p:cond delay="0"/>
                                          </p:stCondLst>
                                        </p:cTn>
                                        <p:tgtEl>
                                          <p:spTgt spid="23"/>
                                        </p:tgtEl>
                                        <p:attrNameLst>
                                          <p:attrName>style.visibility</p:attrName>
                                        </p:attrNameLst>
                                      </p:cBhvr>
                                      <p:to>
                                        <p:strVal val="visible"/>
                                      </p:to>
                                    </p:set>
                                    <p:animEffect transition="in" filter="randombar(horizontal)">
                                      <p:cBhvr>
                                        <p:cTn id="35" dur="500"/>
                                        <p:tgtEl>
                                          <p:spTgt spid="2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17" grpId="0"/>
      <p:bldP spid="20" grpId="0" animBg="1"/>
      <p:bldP spid="7" grpId="0" animBg="1"/>
      <p:bldP spid="21" grpId="0" animBg="1"/>
      <p:bldP spid="22" grpId="0" animBg="1"/>
      <p:bldP spid="23" grpId="0" animBg="1"/>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Functions versus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normAutofit lnSpcReduction="10000"/>
          </a:bodyPr>
          <a:lstStyle/>
          <a:p>
            <a:r>
              <a:rPr lang="en-US" dirty="0"/>
              <a:t>Use functions for simple read-only actions (the function can still fetch the data from some set of </a:t>
            </a:r>
            <a:r>
              <a:rPr lang="en-US" dirty="0">
                <a:sym typeface="Symbol" panose="05050102010706020507" pitchFamily="18" charset="2"/>
              </a:rPr>
              <a:t>-services).  Pass updates to -services.</a:t>
            </a:r>
          </a:p>
          <a:p>
            <a:r>
              <a:rPr lang="en-US" dirty="0">
                <a:sym typeface="Symbol" panose="05050102010706020507" pitchFamily="18" charset="2"/>
              </a:rPr>
              <a:t>Limit multi-step functions to </a:t>
            </a:r>
            <a:r>
              <a:rPr lang="en-US">
                <a:sym typeface="Symbol" panose="05050102010706020507" pitchFamily="18" charset="2"/>
              </a:rPr>
              <a:t>simple state-machine </a:t>
            </a:r>
            <a:r>
              <a:rPr lang="en-US" dirty="0">
                <a:sym typeface="Symbol" panose="05050102010706020507" pitchFamily="18" charset="2"/>
              </a:rPr>
              <a:t>logic.</a:t>
            </a:r>
          </a:p>
          <a:p>
            <a:endParaRPr lang="en-US" dirty="0">
              <a:sym typeface="Symbol" panose="05050102010706020507" pitchFamily="18" charset="2"/>
            </a:endParaRPr>
          </a:p>
          <a:p>
            <a:r>
              <a:rPr lang="en-US" dirty="0">
                <a:sym typeface="Symbol" panose="05050102010706020507" pitchFamily="18" charset="2"/>
              </a:rPr>
              <a:t>Use -services for complex or </a:t>
            </a:r>
            <a:r>
              <a:rPr lang="en-US" dirty="0" err="1">
                <a:sym typeface="Symbol" panose="05050102010706020507" pitchFamily="18" charset="2"/>
              </a:rPr>
              <a:t>stateful</a:t>
            </a:r>
            <a:r>
              <a:rPr lang="en-US" dirty="0">
                <a:sym typeface="Symbol" panose="05050102010706020507" pitchFamily="18" charset="2"/>
              </a:rPr>
              <a:t> tasks.</a:t>
            </a:r>
          </a:p>
          <a:p>
            <a:pPr>
              <a:buFont typeface="Wingdings" panose="05000000000000000000" pitchFamily="2" charset="2"/>
              <a:buChar char="Ø"/>
            </a:pPr>
            <a:r>
              <a:rPr lang="en-US" dirty="0">
                <a:sym typeface="Symbol" panose="05050102010706020507" pitchFamily="18" charset="2"/>
              </a:rPr>
              <a:t>  Ideally, find some way to leverage existing -services.  They often have</a:t>
            </a:r>
            <a:br>
              <a:rPr lang="en-US" dirty="0">
                <a:sym typeface="Symbol" panose="05050102010706020507" pitchFamily="18" charset="2"/>
              </a:rPr>
            </a:br>
            <a:r>
              <a:rPr lang="en-US" dirty="0">
                <a:sym typeface="Symbol" panose="05050102010706020507" pitchFamily="18" charset="2"/>
              </a:rPr>
              <a:t>    magic superpowers, like access to hardware accelerators.</a:t>
            </a:r>
          </a:p>
          <a:p>
            <a:pPr>
              <a:buFont typeface="Wingdings" panose="05000000000000000000" pitchFamily="2" charset="2"/>
              <a:buChar char="Ø"/>
            </a:pPr>
            <a:r>
              <a:rPr lang="en-US" dirty="0">
                <a:sym typeface="Symbol" panose="05050102010706020507" pitchFamily="18" charset="2"/>
              </a:rPr>
              <a:t>  Build your own -services if there are no existing options that match.</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28</a:t>
            </a:fld>
            <a:endParaRPr lang="en-US"/>
          </a:p>
        </p:txBody>
      </p:sp>
    </p:spTree>
    <p:extLst>
      <p:ext uri="{BB962C8B-B14F-4D97-AF65-F5344CB8AC3E}">
        <p14:creationId xmlns:p14="http://schemas.microsoft.com/office/powerpoint/2010/main" val="70425044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107E7E3-F96B-4B88-B3EE-1ED3834721F0}"/>
              </a:ext>
            </a:extLst>
          </p:cNvPr>
          <p:cNvSpPr>
            <a:spLocks noGrp="1"/>
          </p:cNvSpPr>
          <p:nvPr>
            <p:ph type="title"/>
          </p:nvPr>
        </p:nvSpPr>
        <p:spPr/>
        <p:txBody>
          <a:bodyPr/>
          <a:lstStyle/>
          <a:p>
            <a:r>
              <a:rPr lang="en-US" dirty="0"/>
              <a:t>Microsoft </a:t>
            </a:r>
            <a:r>
              <a:rPr lang="en-US" dirty="0" err="1"/>
              <a:t>FarmBeats</a:t>
            </a:r>
            <a:endParaRPr lang="en-US" dirty="0"/>
          </a:p>
        </p:txBody>
      </p:sp>
      <p:sp>
        <p:nvSpPr>
          <p:cNvPr id="3" name="Content Placeholder 2">
            <a:extLst>
              <a:ext uri="{FF2B5EF4-FFF2-40B4-BE49-F238E27FC236}">
                <a16:creationId xmlns:a16="http://schemas.microsoft.com/office/drawing/2014/main" id="{FE56320A-A863-414A-AB22-253A83A99139}"/>
              </a:ext>
            </a:extLst>
          </p:cNvPr>
          <p:cNvSpPr>
            <a:spLocks noGrp="1"/>
          </p:cNvSpPr>
          <p:nvPr>
            <p:ph idx="1"/>
          </p:nvPr>
        </p:nvSpPr>
        <p:spPr/>
        <p:txBody>
          <a:bodyPr>
            <a:normAutofit lnSpcReduction="10000"/>
          </a:bodyPr>
          <a:lstStyle/>
          <a:p>
            <a:r>
              <a:rPr lang="en-US" dirty="0"/>
              <a:t>Quick reminder of some smart farming ideas:</a:t>
            </a:r>
          </a:p>
          <a:p>
            <a:pPr>
              <a:buFont typeface="Wingdings" panose="05000000000000000000" pitchFamily="2" charset="2"/>
              <a:buChar char="Ø"/>
            </a:pPr>
            <a:r>
              <a:rPr lang="en-US" dirty="0"/>
              <a:t>  Drones that would survey fields and help with intelligent decisions about</a:t>
            </a:r>
            <a:br>
              <a:rPr lang="en-US" dirty="0"/>
            </a:br>
            <a:r>
              <a:rPr lang="en-US" dirty="0"/>
              <a:t>    seed choices, irrigation, fertilizers, pesticide/fungicide use, etc.</a:t>
            </a:r>
          </a:p>
          <a:p>
            <a:pPr>
              <a:buFont typeface="Wingdings" panose="05000000000000000000" pitchFamily="2" charset="2"/>
              <a:buChar char="Ø"/>
            </a:pPr>
            <a:r>
              <a:rPr lang="en-US" dirty="0"/>
              <a:t>  </a:t>
            </a:r>
            <a:r>
              <a:rPr lang="en-US" dirty="0" err="1"/>
              <a:t>BlockChain</a:t>
            </a:r>
            <a:r>
              <a:rPr lang="en-US" dirty="0"/>
              <a:t> style audit trails of actions in dairy or similar situations</a:t>
            </a:r>
          </a:p>
          <a:p>
            <a:pPr>
              <a:buFont typeface="Wingdings" panose="05000000000000000000" pitchFamily="2" charset="2"/>
              <a:buChar char="Ø"/>
            </a:pPr>
            <a:r>
              <a:rPr lang="en-US" dirty="0"/>
              <a:t>  Real-time monitoring of animal health and related tasks, like milking</a:t>
            </a:r>
          </a:p>
          <a:p>
            <a:pPr>
              <a:buFont typeface="Wingdings" panose="05000000000000000000" pitchFamily="2" charset="2"/>
              <a:buChar char="Ø"/>
            </a:pPr>
            <a:r>
              <a:rPr lang="en-US" dirty="0"/>
              <a:t>  Systems to recycle farm waste into useful products like bio-oil</a:t>
            </a:r>
          </a:p>
          <a:p>
            <a:pPr>
              <a:buFont typeface="Wingdings" panose="05000000000000000000" pitchFamily="2" charset="2"/>
              <a:buChar char="Ø"/>
            </a:pPr>
            <a:r>
              <a:rPr lang="en-US" dirty="0"/>
              <a:t>  Maybe a “smart calendar” for the farmer’s wall, showing upcoming </a:t>
            </a:r>
            <a:br>
              <a:rPr lang="en-US" dirty="0"/>
            </a:br>
            <a:r>
              <a:rPr lang="en-US" dirty="0"/>
              <a:t>    tasks, explaining the reasoning, like an iPad but for the farm</a:t>
            </a:r>
          </a:p>
        </p:txBody>
      </p:sp>
      <p:sp>
        <p:nvSpPr>
          <p:cNvPr id="4" name="Footer Placeholder 3">
            <a:extLst>
              <a:ext uri="{FF2B5EF4-FFF2-40B4-BE49-F238E27FC236}">
                <a16:creationId xmlns:a16="http://schemas.microsoft.com/office/drawing/2014/main" id="{C7E1FA99-C298-4C19-91AC-B091951A5644}"/>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778638C0-3DA0-4CC3-9D6F-49BDD116687E}"/>
              </a:ext>
            </a:extLst>
          </p:cNvPr>
          <p:cNvSpPr>
            <a:spLocks noGrp="1"/>
          </p:cNvSpPr>
          <p:nvPr>
            <p:ph type="sldNum" sz="quarter" idx="12"/>
          </p:nvPr>
        </p:nvSpPr>
        <p:spPr/>
        <p:txBody>
          <a:bodyPr/>
          <a:lstStyle/>
          <a:p>
            <a:fld id="{3C974458-8A97-4835-BF79-1FB6D7856C21}" type="slidenum">
              <a:rPr lang="en-US" smtClean="0"/>
              <a:t>29</a:t>
            </a:fld>
            <a:endParaRPr lang="en-US"/>
          </a:p>
        </p:txBody>
      </p:sp>
      <p:pic>
        <p:nvPicPr>
          <p:cNvPr id="6" name="Picture 5">
            <a:extLst>
              <a:ext uri="{FF2B5EF4-FFF2-40B4-BE49-F238E27FC236}">
                <a16:creationId xmlns:a16="http://schemas.microsoft.com/office/drawing/2014/main" id="{622E3A76-350C-4F73-8A01-544AECE43C48}"/>
              </a:ext>
            </a:extLst>
          </p:cNvPr>
          <p:cNvPicPr>
            <a:picLocks noChangeAspect="1"/>
          </p:cNvPicPr>
          <p:nvPr/>
        </p:nvPicPr>
        <p:blipFill>
          <a:blip r:embed="rId3"/>
          <a:stretch>
            <a:fillRect/>
          </a:stretch>
        </p:blipFill>
        <p:spPr>
          <a:xfrm>
            <a:off x="8910735" y="112084"/>
            <a:ext cx="3106115" cy="2073332"/>
          </a:xfrm>
          <a:prstGeom prst="rect">
            <a:avLst/>
          </a:prstGeom>
        </p:spPr>
      </p:pic>
    </p:spTree>
    <p:extLst>
      <p:ext uri="{BB962C8B-B14F-4D97-AF65-F5344CB8AC3E}">
        <p14:creationId xmlns:p14="http://schemas.microsoft.com/office/powerpoint/2010/main" val="2295441613"/>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Microsoft </a:t>
            </a:r>
            <a:r>
              <a:rPr lang="en-US" dirty="0" err="1"/>
              <a:t>FarmBeats</a:t>
            </a:r>
            <a:endParaRPr lang="en-US" dirty="0"/>
          </a:p>
        </p:txBody>
      </p:sp>
      <p:sp>
        <p:nvSpPr>
          <p:cNvPr id="3" name="Content Placeholder 2"/>
          <p:cNvSpPr>
            <a:spLocks noGrp="1"/>
          </p:cNvSpPr>
          <p:nvPr>
            <p:ph idx="1"/>
          </p:nvPr>
        </p:nvSpPr>
        <p:spPr/>
        <p:txBody>
          <a:bodyPr>
            <a:normAutofit lnSpcReduction="10000"/>
          </a:bodyPr>
          <a:lstStyle/>
          <a:p>
            <a:r>
              <a:rPr lang="en-US" dirty="0" err="1"/>
              <a:t>Farmbeats</a:t>
            </a:r>
            <a:r>
              <a:rPr lang="en-US" dirty="0"/>
              <a:t> was a research project aimed at prototyping solutions to those kinds of problems.</a:t>
            </a:r>
          </a:p>
          <a:p>
            <a:endParaRPr lang="en-US" dirty="0"/>
          </a:p>
          <a:p>
            <a:r>
              <a:rPr lang="en-US" dirty="0"/>
              <a:t>It evolved and became a new product from Microsoft – a kind of “app platform” that runs on Azure </a:t>
            </a:r>
            <a:r>
              <a:rPr lang="en-US" dirty="0" err="1"/>
              <a:t>IoT</a:t>
            </a:r>
            <a:r>
              <a:rPr lang="en-US" dirty="0"/>
              <a:t> Edge and </a:t>
            </a:r>
            <a:r>
              <a:rPr lang="en-US" dirty="0" err="1"/>
              <a:t>IoT</a:t>
            </a:r>
            <a:r>
              <a:rPr lang="en-US" dirty="0"/>
              <a:t> Cloud and is intended to support more and more farming use-cases over time.</a:t>
            </a:r>
          </a:p>
          <a:p>
            <a:endParaRPr lang="en-US" dirty="0"/>
          </a:p>
          <a:p>
            <a:r>
              <a:rPr lang="en-US" dirty="0"/>
              <a:t>There is some duplication of functionality because </a:t>
            </a:r>
            <a:r>
              <a:rPr lang="en-US" dirty="0" err="1"/>
              <a:t>Farmbeats</a:t>
            </a:r>
            <a:r>
              <a:rPr lang="en-US" dirty="0"/>
              <a:t> existed before they ported it to start to use more of Azure cloud’s </a:t>
            </a:r>
            <a:r>
              <a:rPr lang="en-US" dirty="0" err="1"/>
              <a:t>IoT</a:t>
            </a:r>
            <a:r>
              <a:rPr lang="en-US" dirty="0"/>
              <a:t> approach.</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30</a:t>
            </a:fld>
            <a:endParaRPr lang="en-US"/>
          </a:p>
        </p:txBody>
      </p:sp>
      <p:pic>
        <p:nvPicPr>
          <p:cNvPr id="6" name="Picture 5">
            <a:extLst>
              <a:ext uri="{FF2B5EF4-FFF2-40B4-BE49-F238E27FC236}">
                <a16:creationId xmlns:a16="http://schemas.microsoft.com/office/drawing/2014/main" id="{622E3A76-350C-4F73-8A01-544AECE43C48}"/>
              </a:ext>
            </a:extLst>
          </p:cNvPr>
          <p:cNvPicPr>
            <a:picLocks noChangeAspect="1"/>
          </p:cNvPicPr>
          <p:nvPr/>
        </p:nvPicPr>
        <p:blipFill>
          <a:blip r:embed="rId2"/>
          <a:stretch>
            <a:fillRect/>
          </a:stretch>
        </p:blipFill>
        <p:spPr>
          <a:xfrm>
            <a:off x="8910735" y="112084"/>
            <a:ext cx="3106115" cy="2073332"/>
          </a:xfrm>
          <a:prstGeom prst="rect">
            <a:avLst/>
          </a:prstGeom>
        </p:spPr>
      </p:pic>
    </p:spTree>
    <p:extLst>
      <p:ext uri="{BB962C8B-B14F-4D97-AF65-F5344CB8AC3E}">
        <p14:creationId xmlns:p14="http://schemas.microsoft.com/office/powerpoint/2010/main" val="2608044586"/>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Microsoft </a:t>
            </a:r>
            <a:r>
              <a:rPr lang="en-US" dirty="0" err="1"/>
              <a:t>FarmBeats</a:t>
            </a:r>
            <a:endParaRPr lang="en-US" dirty="0"/>
          </a:p>
        </p:txBody>
      </p:sp>
      <p:sp>
        <p:nvSpPr>
          <p:cNvPr id="3" name="Content Placeholder 2"/>
          <p:cNvSpPr>
            <a:spLocks noGrp="1"/>
          </p:cNvSpPr>
          <p:nvPr>
            <p:ph idx="1"/>
          </p:nvPr>
        </p:nvSpPr>
        <p:spPr/>
        <p:txBody>
          <a:bodyPr>
            <a:normAutofit lnSpcReduction="10000"/>
          </a:bodyPr>
          <a:lstStyle/>
          <a:p>
            <a:r>
              <a:rPr lang="en-US" dirty="0"/>
              <a:t>We can actually use this platform to work with drones</a:t>
            </a:r>
          </a:p>
          <a:p>
            <a:endParaRPr lang="en-US" dirty="0"/>
          </a:p>
          <a:p>
            <a:r>
              <a:rPr lang="en-US" dirty="0"/>
              <a:t>It has great software for drone flight control, photo upload, other similar tasks.</a:t>
            </a:r>
          </a:p>
          <a:p>
            <a:br>
              <a:rPr lang="en-US" dirty="0"/>
            </a:br>
            <a:r>
              <a:rPr lang="en-US" dirty="0"/>
              <a:t>Microsoft has used to build up soil “maps” showing humidity and other important properties for farms.  Then, using NOAA weather databases, we can predict how the farm conditions may look over the coming months and event select seeds parcel by parcel to optimize for the specific setting.</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31</a:t>
            </a:fld>
            <a:endParaRPr lang="en-US"/>
          </a:p>
        </p:txBody>
      </p:sp>
      <p:pic>
        <p:nvPicPr>
          <p:cNvPr id="6" name="Picture 5">
            <a:extLst>
              <a:ext uri="{FF2B5EF4-FFF2-40B4-BE49-F238E27FC236}">
                <a16:creationId xmlns:a16="http://schemas.microsoft.com/office/drawing/2014/main" id="{622E3A76-350C-4F73-8A01-544AECE43C48}"/>
              </a:ext>
            </a:extLst>
          </p:cNvPr>
          <p:cNvPicPr>
            <a:picLocks noChangeAspect="1"/>
          </p:cNvPicPr>
          <p:nvPr/>
        </p:nvPicPr>
        <p:blipFill>
          <a:blip r:embed="rId2"/>
          <a:stretch>
            <a:fillRect/>
          </a:stretch>
        </p:blipFill>
        <p:spPr>
          <a:xfrm>
            <a:off x="8910735" y="112084"/>
            <a:ext cx="3106115" cy="2073332"/>
          </a:xfrm>
          <a:prstGeom prst="rect">
            <a:avLst/>
          </a:prstGeom>
        </p:spPr>
      </p:pic>
    </p:spTree>
    <p:extLst>
      <p:ext uri="{BB962C8B-B14F-4D97-AF65-F5344CB8AC3E}">
        <p14:creationId xmlns:p14="http://schemas.microsoft.com/office/powerpoint/2010/main" val="1250379469"/>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89822DC-24E4-4F65-B58D-8A17219615AC}"/>
              </a:ext>
            </a:extLst>
          </p:cNvPr>
          <p:cNvSpPr>
            <a:spLocks noGrp="1"/>
          </p:cNvSpPr>
          <p:nvPr>
            <p:ph type="title"/>
          </p:nvPr>
        </p:nvSpPr>
        <p:spPr/>
        <p:txBody>
          <a:bodyPr/>
          <a:lstStyle/>
          <a:p>
            <a:r>
              <a:rPr lang="en-US" dirty="0"/>
              <a:t>Where does computing occur?</a:t>
            </a:r>
          </a:p>
        </p:txBody>
      </p:sp>
      <p:sp>
        <p:nvSpPr>
          <p:cNvPr id="3" name="Content Placeholder 2">
            <a:extLst>
              <a:ext uri="{FF2B5EF4-FFF2-40B4-BE49-F238E27FC236}">
                <a16:creationId xmlns:a16="http://schemas.microsoft.com/office/drawing/2014/main" id="{E364C6F8-8C5F-4AEA-AA70-A5D9575051F0}"/>
              </a:ext>
            </a:extLst>
          </p:cNvPr>
          <p:cNvSpPr>
            <a:spLocks noGrp="1"/>
          </p:cNvSpPr>
          <p:nvPr>
            <p:ph idx="1"/>
          </p:nvPr>
        </p:nvSpPr>
        <p:spPr/>
        <p:txBody>
          <a:bodyPr>
            <a:normAutofit/>
          </a:bodyPr>
          <a:lstStyle/>
          <a:p>
            <a:r>
              <a:rPr lang="en-US" dirty="0"/>
              <a:t>The offline training involves “big data analytics” and need to be done on massive data centers with huge compute and storage resources.</a:t>
            </a:r>
          </a:p>
          <a:p>
            <a:endParaRPr lang="en-US" dirty="0"/>
          </a:p>
          <a:p>
            <a:r>
              <a:rPr lang="en-US" dirty="0"/>
              <a:t>But the dynamic form of control and learning needs to occur in real-time, on the </a:t>
            </a:r>
            <a:r>
              <a:rPr lang="en-US" b="1" dirty="0" err="1"/>
              <a:t>IoT</a:t>
            </a:r>
            <a:r>
              <a:rPr lang="en-US" b="1" dirty="0"/>
              <a:t> Edge</a:t>
            </a:r>
            <a:r>
              <a:rPr lang="en-US" dirty="0"/>
              <a:t>: a cluster of computers “near” the farm.  </a:t>
            </a:r>
          </a:p>
          <a:p>
            <a:endParaRPr lang="en-US" dirty="0"/>
          </a:p>
          <a:p>
            <a:r>
              <a:rPr lang="en-US" dirty="0"/>
              <a:t>The </a:t>
            </a:r>
            <a:r>
              <a:rPr lang="en-US" dirty="0" err="1"/>
              <a:t>IoT</a:t>
            </a:r>
            <a:r>
              <a:rPr lang="en-US" dirty="0"/>
              <a:t> Edge system might dynamically update a model that was mostly created offline on the </a:t>
            </a:r>
            <a:r>
              <a:rPr lang="en-US" dirty="0" err="1"/>
              <a:t>IoT</a:t>
            </a:r>
            <a:r>
              <a:rPr lang="en-US" dirty="0"/>
              <a:t> Cloud, but still needs additional “tuning”</a:t>
            </a:r>
          </a:p>
        </p:txBody>
      </p:sp>
      <p:sp>
        <p:nvSpPr>
          <p:cNvPr id="4" name="Footer Placeholder 3">
            <a:extLst>
              <a:ext uri="{FF2B5EF4-FFF2-40B4-BE49-F238E27FC236}">
                <a16:creationId xmlns:a16="http://schemas.microsoft.com/office/drawing/2014/main" id="{36CBD0A3-E4A1-409C-B025-A5408C5A812E}"/>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4878F5A4-692D-4F87-9367-11601EEBFE91}"/>
              </a:ext>
            </a:extLst>
          </p:cNvPr>
          <p:cNvSpPr>
            <a:spLocks noGrp="1"/>
          </p:cNvSpPr>
          <p:nvPr>
            <p:ph type="sldNum" sz="quarter" idx="12"/>
          </p:nvPr>
        </p:nvSpPr>
        <p:spPr/>
        <p:txBody>
          <a:bodyPr/>
          <a:lstStyle/>
          <a:p>
            <a:fld id="{3C974458-8A97-4835-BF79-1FB6D7856C21}" type="slidenum">
              <a:rPr lang="en-US" smtClean="0"/>
              <a:t>32</a:t>
            </a:fld>
            <a:endParaRPr lang="en-US"/>
          </a:p>
        </p:txBody>
      </p:sp>
      <p:pic>
        <p:nvPicPr>
          <p:cNvPr id="6" name="Picture 5">
            <a:extLst>
              <a:ext uri="{FF2B5EF4-FFF2-40B4-BE49-F238E27FC236}">
                <a16:creationId xmlns:a16="http://schemas.microsoft.com/office/drawing/2014/main" id="{1628E12D-074F-4470-A9CF-2405CFAFF17F}"/>
              </a:ext>
            </a:extLst>
          </p:cNvPr>
          <p:cNvPicPr>
            <a:picLocks noChangeAspect="1"/>
          </p:cNvPicPr>
          <p:nvPr/>
        </p:nvPicPr>
        <p:blipFill>
          <a:blip r:embed="rId3"/>
          <a:stretch>
            <a:fillRect/>
          </a:stretch>
        </p:blipFill>
        <p:spPr>
          <a:xfrm>
            <a:off x="9159667" y="112976"/>
            <a:ext cx="2853149" cy="1426575"/>
          </a:xfrm>
          <a:prstGeom prst="rect">
            <a:avLst/>
          </a:prstGeom>
        </p:spPr>
      </p:pic>
      <p:sp>
        <p:nvSpPr>
          <p:cNvPr id="7" name="TextBox 6">
            <a:extLst>
              <a:ext uri="{FF2B5EF4-FFF2-40B4-BE49-F238E27FC236}">
                <a16:creationId xmlns:a16="http://schemas.microsoft.com/office/drawing/2014/main" id="{EEF6A653-C1FF-4131-BA51-992EF33F18FC}"/>
              </a:ext>
            </a:extLst>
          </p:cNvPr>
          <p:cNvSpPr txBox="1"/>
          <p:nvPr/>
        </p:nvSpPr>
        <p:spPr>
          <a:xfrm>
            <a:off x="9642295" y="1270803"/>
            <a:ext cx="1681871" cy="369332"/>
          </a:xfrm>
          <a:prstGeom prst="rect">
            <a:avLst/>
          </a:prstGeom>
          <a:noFill/>
        </p:spPr>
        <p:txBody>
          <a:bodyPr wrap="none" rtlCol="0">
            <a:spAutoFit/>
          </a:bodyPr>
          <a:lstStyle/>
          <a:p>
            <a:r>
              <a:rPr lang="en-US" b="1" dirty="0"/>
              <a:t>IoT Edge inside!</a:t>
            </a:r>
          </a:p>
        </p:txBody>
      </p:sp>
    </p:spTree>
    <p:extLst>
      <p:ext uri="{BB962C8B-B14F-4D97-AF65-F5344CB8AC3E}">
        <p14:creationId xmlns:p14="http://schemas.microsoft.com/office/powerpoint/2010/main" val="4188088004"/>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EACC92-EAED-4578-88E5-ACB6563521E7}"/>
              </a:ext>
            </a:extLst>
          </p:cNvPr>
          <p:cNvSpPr>
            <a:spLocks noGrp="1"/>
          </p:cNvSpPr>
          <p:nvPr>
            <p:ph type="title"/>
          </p:nvPr>
        </p:nvSpPr>
        <p:spPr/>
        <p:txBody>
          <a:bodyPr/>
          <a:lstStyle/>
          <a:p>
            <a:r>
              <a:rPr lang="en-US" dirty="0"/>
              <a:t>Dynamic Updates</a:t>
            </a:r>
          </a:p>
        </p:txBody>
      </p:sp>
      <p:sp>
        <p:nvSpPr>
          <p:cNvPr id="3" name="Content Placeholder 2">
            <a:extLst>
              <a:ext uri="{FF2B5EF4-FFF2-40B4-BE49-F238E27FC236}">
                <a16:creationId xmlns:a16="http://schemas.microsoft.com/office/drawing/2014/main" id="{8302EEB8-1EBA-4338-8297-5BCC1397ECC2}"/>
              </a:ext>
            </a:extLst>
          </p:cNvPr>
          <p:cNvSpPr>
            <a:spLocks noGrp="1"/>
          </p:cNvSpPr>
          <p:nvPr>
            <p:ph idx="1"/>
          </p:nvPr>
        </p:nvSpPr>
        <p:spPr/>
        <p:txBody>
          <a:bodyPr/>
          <a:lstStyle/>
          <a:p>
            <a:r>
              <a:rPr lang="en-US" dirty="0"/>
              <a:t>What would be examples of dynamic updates?</a:t>
            </a:r>
          </a:p>
          <a:p>
            <a:endParaRPr lang="en-US" dirty="0"/>
          </a:p>
          <a:p>
            <a:r>
              <a:rPr lang="en-US" dirty="0"/>
              <a:t>The drones will discover today’s wind patterns and output a learned model that they steadily refine as they scan the field.</a:t>
            </a:r>
          </a:p>
          <a:p>
            <a:endParaRPr lang="en-US" dirty="0"/>
          </a:p>
          <a:p>
            <a:r>
              <a:rPr lang="en-US" dirty="0"/>
              <a:t>The drones may discover a very dry area, or a muddy one.  Crop issues in that whole area would probably be associated with irrigation issues, even if they “show up” as brown spots, or as fungal breakouts on the leaves.</a:t>
            </a:r>
          </a:p>
        </p:txBody>
      </p:sp>
      <p:sp>
        <p:nvSpPr>
          <p:cNvPr id="4" name="Footer Placeholder 3">
            <a:extLst>
              <a:ext uri="{FF2B5EF4-FFF2-40B4-BE49-F238E27FC236}">
                <a16:creationId xmlns:a16="http://schemas.microsoft.com/office/drawing/2014/main" id="{54975F0D-2D73-406C-A6DF-07BCC9B77A2E}"/>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2C371ABE-1A42-41D8-9EB6-0864ECA3CC17}"/>
              </a:ext>
            </a:extLst>
          </p:cNvPr>
          <p:cNvSpPr>
            <a:spLocks noGrp="1"/>
          </p:cNvSpPr>
          <p:nvPr>
            <p:ph type="sldNum" sz="quarter" idx="12"/>
          </p:nvPr>
        </p:nvSpPr>
        <p:spPr/>
        <p:txBody>
          <a:bodyPr/>
          <a:lstStyle/>
          <a:p>
            <a:fld id="{3C974458-8A97-4835-BF79-1FB6D7856C21}" type="slidenum">
              <a:rPr lang="en-US" smtClean="0"/>
              <a:t>33</a:t>
            </a:fld>
            <a:endParaRPr lang="en-US"/>
          </a:p>
        </p:txBody>
      </p:sp>
    </p:spTree>
    <p:extLst>
      <p:ext uri="{BB962C8B-B14F-4D97-AF65-F5344CB8AC3E}">
        <p14:creationId xmlns:p14="http://schemas.microsoft.com/office/powerpoint/2010/main" val="4268474773"/>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0732F16-815F-449C-904E-78AEA7CDE5BF}"/>
              </a:ext>
            </a:extLst>
          </p:cNvPr>
          <p:cNvSpPr>
            <a:spLocks noGrp="1"/>
          </p:cNvSpPr>
          <p:nvPr>
            <p:ph type="title"/>
          </p:nvPr>
        </p:nvSpPr>
        <p:spPr/>
        <p:txBody>
          <a:bodyPr/>
          <a:lstStyle/>
          <a:p>
            <a:r>
              <a:rPr lang="en-US" dirty="0"/>
              <a:t>Using Dynamic Updates to update plans</a:t>
            </a:r>
          </a:p>
        </p:txBody>
      </p:sp>
      <p:sp>
        <p:nvSpPr>
          <p:cNvPr id="3" name="Content Placeholder 2">
            <a:extLst>
              <a:ext uri="{FF2B5EF4-FFF2-40B4-BE49-F238E27FC236}">
                <a16:creationId xmlns:a16="http://schemas.microsoft.com/office/drawing/2014/main" id="{B54F3D4B-AB08-4F9A-B4CD-F79561BD01AF}"/>
              </a:ext>
            </a:extLst>
          </p:cNvPr>
          <p:cNvSpPr>
            <a:spLocks noGrp="1"/>
          </p:cNvSpPr>
          <p:nvPr>
            <p:ph idx="1"/>
          </p:nvPr>
        </p:nvSpPr>
        <p:spPr/>
        <p:txBody>
          <a:bodyPr>
            <a:normAutofit lnSpcReduction="10000"/>
          </a:bodyPr>
          <a:lstStyle/>
          <a:p>
            <a:r>
              <a:rPr lang="en-US" dirty="0"/>
              <a:t>With dynamically learned updates, a control system might realize that it can triple battery lifetime by switching to a new drone flight plan that sails on the breezes in a particular way.</a:t>
            </a:r>
          </a:p>
          <a:p>
            <a:endParaRPr lang="en-US" dirty="0"/>
          </a:p>
          <a:p>
            <a:r>
              <a:rPr lang="en-US" dirty="0"/>
              <a:t>So here we would have a system that recomputes the flight plan,  uploads the new plans (but without activating them), then tells all the drones to pause briefly, then allows all to start using the new plans.</a:t>
            </a:r>
          </a:p>
          <a:p>
            <a:endParaRPr lang="en-US" dirty="0"/>
          </a:p>
          <a:p>
            <a:r>
              <a:rPr lang="en-US" b="1" dirty="0"/>
              <a:t>Question: </a:t>
            </a:r>
            <a:r>
              <a:rPr lang="en-US" i="1" u="sng" dirty="0"/>
              <a:t>Why upload, then pause, and only then switch to the new plan</a:t>
            </a:r>
            <a:r>
              <a:rPr lang="en-US" dirty="0"/>
              <a:t>?</a:t>
            </a:r>
          </a:p>
        </p:txBody>
      </p:sp>
      <p:sp>
        <p:nvSpPr>
          <p:cNvPr id="4" name="Footer Placeholder 3">
            <a:extLst>
              <a:ext uri="{FF2B5EF4-FFF2-40B4-BE49-F238E27FC236}">
                <a16:creationId xmlns:a16="http://schemas.microsoft.com/office/drawing/2014/main" id="{F9F5E85B-1572-464F-BEDA-9F94235AE73D}"/>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643CF3C5-AADF-4BED-BB73-AF78C6DEDE5C}"/>
              </a:ext>
            </a:extLst>
          </p:cNvPr>
          <p:cNvSpPr>
            <a:spLocks noGrp="1"/>
          </p:cNvSpPr>
          <p:nvPr>
            <p:ph type="sldNum" sz="quarter" idx="12"/>
          </p:nvPr>
        </p:nvSpPr>
        <p:spPr/>
        <p:txBody>
          <a:bodyPr/>
          <a:lstStyle/>
          <a:p>
            <a:fld id="{3C974458-8A97-4835-BF79-1FB6D7856C21}" type="slidenum">
              <a:rPr lang="en-US" smtClean="0"/>
              <a:t>34</a:t>
            </a:fld>
            <a:endParaRPr lang="en-US"/>
          </a:p>
        </p:txBody>
      </p:sp>
    </p:spTree>
    <p:extLst>
      <p:ext uri="{BB962C8B-B14F-4D97-AF65-F5344CB8AC3E}">
        <p14:creationId xmlns:p14="http://schemas.microsoft.com/office/powerpoint/2010/main" val="2507457379"/>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24127" y="585216"/>
            <a:ext cx="10669641" cy="1499616"/>
          </a:xfrm>
        </p:spPr>
        <p:txBody>
          <a:bodyPr/>
          <a:lstStyle/>
          <a:p>
            <a:r>
              <a:rPr lang="en-US" dirty="0"/>
              <a:t>… because we prefer not to see this!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35</a:t>
            </a:fld>
            <a:endParaRPr lang="en-US"/>
          </a:p>
        </p:txBody>
      </p:sp>
      <p:pic>
        <p:nvPicPr>
          <p:cNvPr id="6" name="Picture 5"/>
          <p:cNvPicPr>
            <a:picLocks noChangeAspect="1"/>
          </p:cNvPicPr>
          <p:nvPr/>
        </p:nvPicPr>
        <p:blipFill>
          <a:blip r:embed="rId3"/>
          <a:stretch>
            <a:fillRect/>
          </a:stretch>
        </p:blipFill>
        <p:spPr>
          <a:xfrm>
            <a:off x="2875085" y="2411290"/>
            <a:ext cx="5591908" cy="3145448"/>
          </a:xfrm>
          <a:prstGeom prst="rect">
            <a:avLst/>
          </a:prstGeom>
        </p:spPr>
      </p:pic>
      <p:sp>
        <p:nvSpPr>
          <p:cNvPr id="3" name="Rectangular Callout 2"/>
          <p:cNvSpPr/>
          <p:nvPr/>
        </p:nvSpPr>
        <p:spPr>
          <a:xfrm>
            <a:off x="694592" y="2303585"/>
            <a:ext cx="1820008" cy="797286"/>
          </a:xfrm>
          <a:prstGeom prst="wedgeRectCallout">
            <a:avLst>
              <a:gd name="adj1" fmla="val 135006"/>
              <a:gd name="adj2" fmla="val 122006"/>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Still using search plan A</a:t>
            </a:r>
          </a:p>
        </p:txBody>
      </p:sp>
      <p:sp>
        <p:nvSpPr>
          <p:cNvPr id="7" name="Rectangular Callout 6"/>
          <p:cNvSpPr/>
          <p:nvPr/>
        </p:nvSpPr>
        <p:spPr>
          <a:xfrm>
            <a:off x="8672145" y="2084832"/>
            <a:ext cx="2495728" cy="956691"/>
          </a:xfrm>
          <a:prstGeom prst="wedgeRectCallout">
            <a:avLst>
              <a:gd name="adj1" fmla="val -114091"/>
              <a:gd name="adj2" fmla="val 133483"/>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rgbClr val="C00000"/>
                </a:solidFill>
              </a:rPr>
              <a:t>Starting to use insecticide spraying policy from plan B</a:t>
            </a:r>
          </a:p>
        </p:txBody>
      </p:sp>
    </p:spTree>
    <p:extLst>
      <p:ext uri="{BB962C8B-B14F-4D97-AF65-F5344CB8AC3E}">
        <p14:creationId xmlns:p14="http://schemas.microsoft.com/office/powerpoint/2010/main" val="293028955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afterEffect">
                                  <p:stCondLst>
                                    <p:cond delay="2500"/>
                                  </p:stCondLst>
                                  <p:childTnLst>
                                    <p:set>
                                      <p:cBhvr>
                                        <p:cTn id="6" dur="1" fill="hold">
                                          <p:stCondLst>
                                            <p:cond delay="0"/>
                                          </p:stCondLst>
                                        </p:cTn>
                                        <p:tgtEl>
                                          <p:spTgt spid="3"/>
                                        </p:tgtEl>
                                        <p:attrNameLst>
                                          <p:attrName>style.visibility</p:attrName>
                                        </p:attrNameLst>
                                      </p:cBhvr>
                                      <p:to>
                                        <p:strVal val="visible"/>
                                      </p:to>
                                    </p:set>
                                    <p:animEffect transition="in" filter="randombar(horizontal)">
                                      <p:cBhvr>
                                        <p:cTn id="7" dur="500"/>
                                        <p:tgtEl>
                                          <p:spTgt spid="3"/>
                                        </p:tgtEl>
                                      </p:cBhvr>
                                    </p:animEffect>
                                  </p:childTnLst>
                                </p:cTn>
                              </p:par>
                            </p:childTnLst>
                          </p:cTn>
                        </p:par>
                        <p:par>
                          <p:cTn id="8" fill="hold">
                            <p:stCondLst>
                              <p:cond delay="3000"/>
                            </p:stCondLst>
                            <p:childTnLst>
                              <p:par>
                                <p:cTn id="9" presetID="14" presetClass="entr" presetSubtype="10" fill="hold" grpId="0" nodeType="afterEffect">
                                  <p:stCondLst>
                                    <p:cond delay="1000"/>
                                  </p:stCondLst>
                                  <p:childTnLst>
                                    <p:set>
                                      <p:cBhvr>
                                        <p:cTn id="10" dur="1" fill="hold">
                                          <p:stCondLst>
                                            <p:cond delay="0"/>
                                          </p:stCondLst>
                                        </p:cTn>
                                        <p:tgtEl>
                                          <p:spTgt spid="7"/>
                                        </p:tgtEl>
                                        <p:attrNameLst>
                                          <p:attrName>style.visibility</p:attrName>
                                        </p:attrNameLst>
                                      </p:cBhvr>
                                      <p:to>
                                        <p:strVal val="visible"/>
                                      </p:to>
                                    </p:set>
                                    <p:animEffect transition="in" filter="randombar(horizontal)">
                                      <p:cBhvr>
                                        <p:cTn id="11"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7" grpId="0" animBg="1"/>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Functions?  Or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normAutofit fontScale="92500" lnSpcReduction="10000"/>
          </a:bodyPr>
          <a:lstStyle/>
          <a:p>
            <a:r>
              <a:rPr lang="en-US" dirty="0"/>
              <a:t>We actually could implement everything as a giant state machine with a large amount of state in our Azure key-value store.</a:t>
            </a:r>
          </a:p>
          <a:p>
            <a:endParaRPr lang="en-US" dirty="0"/>
          </a:p>
          <a:p>
            <a:r>
              <a:rPr lang="en-US" dirty="0"/>
              <a:t>But would that be the best plan?</a:t>
            </a:r>
          </a:p>
          <a:p>
            <a:pPr>
              <a:buFont typeface="Wingdings" panose="05000000000000000000" pitchFamily="2" charset="2"/>
              <a:buChar char="Ø"/>
            </a:pPr>
            <a:r>
              <a:rPr lang="en-US" dirty="0"/>
              <a:t>  It might be very hard to debug such a complex function application.</a:t>
            </a:r>
          </a:p>
          <a:p>
            <a:pPr>
              <a:buFont typeface="Wingdings" panose="05000000000000000000" pitchFamily="2" charset="2"/>
              <a:buChar char="Ø"/>
            </a:pPr>
            <a:r>
              <a:rPr lang="en-US" dirty="0"/>
              <a:t>  The logic itself might be very complicated, especially since everything</a:t>
            </a:r>
            <a:br>
              <a:rPr lang="en-US" dirty="0"/>
            </a:br>
            <a:r>
              <a:rPr lang="en-US" dirty="0"/>
              <a:t>    will be event driven.</a:t>
            </a:r>
          </a:p>
          <a:p>
            <a:pPr>
              <a:buFont typeface="Wingdings" panose="05000000000000000000" pitchFamily="2" charset="2"/>
              <a:buChar char="Ø"/>
            </a:pPr>
            <a:r>
              <a:rPr lang="en-US" dirty="0"/>
              <a:t>  As we “learn current conditions” we run into a big-data problem.  </a:t>
            </a:r>
            <a:br>
              <a:rPr lang="en-US" dirty="0"/>
            </a:br>
            <a:r>
              <a:rPr lang="en-US" dirty="0"/>
              <a:t>    A function server isn’t intended for such cases.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36</a:t>
            </a:fld>
            <a:endParaRPr lang="en-US"/>
          </a:p>
        </p:txBody>
      </p:sp>
    </p:spTree>
    <p:extLst>
      <p:ext uri="{BB962C8B-B14F-4D97-AF65-F5344CB8AC3E}">
        <p14:creationId xmlns:p14="http://schemas.microsoft.com/office/powerpoint/2010/main" val="306761353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Should everything be in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lstStyle/>
          <a:p>
            <a:r>
              <a:rPr lang="en-US" dirty="0"/>
              <a:t>Historically this was the most popular approach.</a:t>
            </a:r>
          </a:p>
          <a:p>
            <a:endParaRPr lang="en-US" dirty="0"/>
          </a:p>
          <a:p>
            <a:r>
              <a:rPr lang="en-US" dirty="0"/>
              <a:t>But we end up with ultra-specialized services, and they run all the time, so they might not be very cost-effective.</a:t>
            </a:r>
          </a:p>
          <a:p>
            <a:endParaRPr lang="en-US" dirty="0"/>
          </a:p>
          <a:p>
            <a:r>
              <a:rPr lang="en-US" dirty="0"/>
              <a:t>The nice feature of the function model is that it offers such a simple way to handle large numbers of events elastically.</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37</a:t>
            </a:fld>
            <a:endParaRPr lang="en-US"/>
          </a:p>
        </p:txBody>
      </p:sp>
    </p:spTree>
    <p:extLst>
      <p:ext uri="{BB962C8B-B14F-4D97-AF65-F5344CB8AC3E}">
        <p14:creationId xmlns:p14="http://schemas.microsoft.com/office/powerpoint/2010/main" val="724398550"/>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Approach this leads towards</a:t>
            </a:r>
          </a:p>
        </p:txBody>
      </p:sp>
      <p:sp>
        <p:nvSpPr>
          <p:cNvPr id="3" name="Content Placeholder 2"/>
          <p:cNvSpPr>
            <a:spLocks noGrp="1"/>
          </p:cNvSpPr>
          <p:nvPr>
            <p:ph idx="1"/>
          </p:nvPr>
        </p:nvSpPr>
        <p:spPr/>
        <p:txBody>
          <a:bodyPr/>
          <a:lstStyle/>
          <a:p>
            <a:r>
              <a:rPr lang="en-US" dirty="0"/>
              <a:t>Use the functions for “lightweight” tasks and actions</a:t>
            </a:r>
          </a:p>
          <a:p>
            <a:pPr>
              <a:buFont typeface="Wingdings" panose="05000000000000000000" pitchFamily="2" charset="2"/>
              <a:buChar char="Ø"/>
            </a:pPr>
            <a:r>
              <a:rPr lang="en-US" dirty="0"/>
              <a:t>  Ideal for read-only actions like making a quick decision</a:t>
            </a:r>
          </a:p>
          <a:p>
            <a:pPr>
              <a:buFont typeface="Wingdings" panose="05000000000000000000" pitchFamily="2" charset="2"/>
              <a:buChar char="Ø"/>
            </a:pPr>
            <a:r>
              <a:rPr lang="en-US" dirty="0"/>
              <a:t>  OK for reporting events that go into some kind of record or log</a:t>
            </a:r>
          </a:p>
          <a:p>
            <a:pPr>
              <a:buFont typeface="Wingdings" panose="05000000000000000000" pitchFamily="2" charset="2"/>
              <a:buChar char="Ø"/>
            </a:pPr>
            <a:r>
              <a:rPr lang="en-US" dirty="0"/>
              <a:t>  But don’t use functions for serious computing.</a:t>
            </a:r>
          </a:p>
          <a:p>
            <a:pPr>
              <a:buFont typeface="Wingdings" panose="05000000000000000000" pitchFamily="2" charset="2"/>
              <a:buChar char="Ø"/>
            </a:pPr>
            <a:endParaRPr lang="en-US" dirty="0"/>
          </a:p>
          <a:p>
            <a:pPr marL="0" indent="0">
              <a:buNone/>
            </a:pPr>
            <a:r>
              <a:rPr lang="en-US" dirty="0"/>
              <a:t>Then build new </a:t>
            </a:r>
            <a:r>
              <a:rPr lang="en-US" dirty="0">
                <a:sym typeface="Symbol" panose="05050102010706020507" pitchFamily="18" charset="2"/>
              </a:rPr>
              <a:t>-services for the heavy-weight tasks, like learning a new</a:t>
            </a:r>
            <a:br>
              <a:rPr lang="en-US" dirty="0">
                <a:sym typeface="Symbol" panose="05050102010706020507" pitchFamily="18" charset="2"/>
              </a:rPr>
            </a:br>
            <a:r>
              <a:rPr lang="en-US" dirty="0">
                <a:sym typeface="Symbol" panose="05050102010706020507" pitchFamily="18" charset="2"/>
              </a:rPr>
              <a:t>machine-learned model, or computing the optimal search path with wind.</a:t>
            </a:r>
            <a:endParaRPr lang="en-US" dirty="0"/>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38</a:t>
            </a:fld>
            <a:endParaRPr lang="en-US"/>
          </a:p>
        </p:txBody>
      </p:sp>
    </p:spTree>
    <p:extLst>
      <p:ext uri="{BB962C8B-B14F-4D97-AF65-F5344CB8AC3E}">
        <p14:creationId xmlns:p14="http://schemas.microsoft.com/office/powerpoint/2010/main" val="608378390"/>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918927-9B46-4848-8EA1-7A774BC85C6A}"/>
              </a:ext>
            </a:extLst>
          </p:cNvPr>
          <p:cNvSpPr>
            <a:spLocks noGrp="1"/>
          </p:cNvSpPr>
          <p:nvPr>
            <p:ph type="title"/>
          </p:nvPr>
        </p:nvSpPr>
        <p:spPr/>
        <p:txBody>
          <a:bodyPr/>
          <a:lstStyle/>
          <a:p>
            <a:r>
              <a:rPr lang="en-US" dirty="0"/>
              <a:t>Summary of the pros and cons</a:t>
            </a:r>
          </a:p>
        </p:txBody>
      </p:sp>
      <p:graphicFrame>
        <p:nvGraphicFramePr>
          <p:cNvPr id="6" name="Content Placeholder 5">
            <a:extLst>
              <a:ext uri="{FF2B5EF4-FFF2-40B4-BE49-F238E27FC236}">
                <a16:creationId xmlns:a16="http://schemas.microsoft.com/office/drawing/2014/main" id="{F358B42C-87D7-48FB-8245-09B84F6BE438}"/>
              </a:ext>
            </a:extLst>
          </p:cNvPr>
          <p:cNvGraphicFramePr>
            <a:graphicFrameLocks noGrp="1"/>
          </p:cNvGraphicFramePr>
          <p:nvPr>
            <p:ph idx="1"/>
            <p:extLst>
              <p:ext uri="{D42A27DB-BD31-4B8C-83A1-F6EECF244321}">
                <p14:modId xmlns:p14="http://schemas.microsoft.com/office/powerpoint/2010/main" val="2993222469"/>
              </p:ext>
            </p:extLst>
          </p:nvPr>
        </p:nvGraphicFramePr>
        <p:xfrm>
          <a:off x="1023938" y="1871133"/>
          <a:ext cx="10787063" cy="4487715"/>
        </p:xfrm>
        <a:graphic>
          <a:graphicData uri="http://schemas.openxmlformats.org/drawingml/2006/table">
            <a:tbl>
              <a:tblPr firstRow="1" bandRow="1">
                <a:tableStyleId>{5C22544A-7EE6-4342-B048-85BDC9FD1C3A}</a:tableStyleId>
              </a:tblPr>
              <a:tblGrid>
                <a:gridCol w="3268662">
                  <a:extLst>
                    <a:ext uri="{9D8B030D-6E8A-4147-A177-3AD203B41FA5}">
                      <a16:colId xmlns:a16="http://schemas.microsoft.com/office/drawing/2014/main" val="779057123"/>
                    </a:ext>
                  </a:extLst>
                </a:gridCol>
                <a:gridCol w="2954867">
                  <a:extLst>
                    <a:ext uri="{9D8B030D-6E8A-4147-A177-3AD203B41FA5}">
                      <a16:colId xmlns:a16="http://schemas.microsoft.com/office/drawing/2014/main" val="312417814"/>
                    </a:ext>
                  </a:extLst>
                </a:gridCol>
                <a:gridCol w="4563534">
                  <a:extLst>
                    <a:ext uri="{9D8B030D-6E8A-4147-A177-3AD203B41FA5}">
                      <a16:colId xmlns:a16="http://schemas.microsoft.com/office/drawing/2014/main" val="2898296351"/>
                    </a:ext>
                  </a:extLst>
                </a:gridCol>
              </a:tblGrid>
              <a:tr h="410794">
                <a:tc>
                  <a:txBody>
                    <a:bodyPr/>
                    <a:lstStyle/>
                    <a:p>
                      <a:endParaRPr lang="en-US" dirty="0"/>
                    </a:p>
                  </a:txBody>
                  <a:tcPr>
                    <a:solidFill>
                      <a:schemeClr val="bg1"/>
                    </a:solidFill>
                  </a:tcPr>
                </a:tc>
                <a:tc>
                  <a:txBody>
                    <a:bodyPr/>
                    <a:lstStyle/>
                    <a:p>
                      <a:pPr marL="0" marR="0" lvl="0" indent="0" algn="ctr" defTabSz="914400" rtl="0" eaLnBrk="1" fontAlgn="auto" latinLnBrk="0" hangingPunct="1">
                        <a:lnSpc>
                          <a:spcPct val="100000"/>
                        </a:lnSpc>
                        <a:spcBef>
                          <a:spcPts val="0"/>
                        </a:spcBef>
                        <a:spcAft>
                          <a:spcPts val="0"/>
                        </a:spcAft>
                        <a:buClrTx/>
                        <a:buSzTx/>
                        <a:buFontTx/>
                        <a:buNone/>
                        <a:tabLst/>
                        <a:defRPr/>
                      </a:pPr>
                      <a:r>
                        <a:rPr lang="en-US" sz="2400" b="1" dirty="0">
                          <a:solidFill>
                            <a:srgbClr val="FFFF00"/>
                          </a:solidFill>
                        </a:rPr>
                        <a:t>Functions</a:t>
                      </a:r>
                    </a:p>
                  </a:txBody>
                  <a:tcPr/>
                </a:tc>
                <a:tc>
                  <a:txBody>
                    <a:bodyPr/>
                    <a:lstStyle/>
                    <a:p>
                      <a:pPr algn="ctr"/>
                      <a:r>
                        <a:rPr lang="en-US" sz="2400" b="1" dirty="0">
                          <a:solidFill>
                            <a:srgbClr val="FFFF00"/>
                          </a:solidFill>
                          <a:sym typeface="Symbol" panose="05050102010706020507" pitchFamily="18" charset="2"/>
                        </a:rPr>
                        <a:t>-Service</a:t>
                      </a:r>
                      <a:endParaRPr lang="en-US" sz="2400" b="1" dirty="0">
                        <a:solidFill>
                          <a:srgbClr val="FFFF00"/>
                        </a:solidFill>
                      </a:endParaRPr>
                    </a:p>
                  </a:txBody>
                  <a:tcPr/>
                </a:tc>
                <a:extLst>
                  <a:ext uri="{0D108BD9-81ED-4DB2-BD59-A6C34878D82A}">
                    <a16:rowId xmlns:a16="http://schemas.microsoft.com/office/drawing/2014/main" val="1085922242"/>
                  </a:ext>
                </a:extLst>
              </a:tr>
              <a:tr h="1012917">
                <a:tc>
                  <a:txBody>
                    <a:bodyPr/>
                    <a:lstStyle/>
                    <a:p>
                      <a:r>
                        <a:rPr lang="en-US" dirty="0"/>
                        <a:t>Length of a typical “action”</a:t>
                      </a:r>
                    </a:p>
                  </a:txBody>
                  <a:tcPr/>
                </a:tc>
                <a:tc>
                  <a:txBody>
                    <a:bodyPr/>
                    <a:lstStyle/>
                    <a:p>
                      <a:r>
                        <a:rPr lang="en-US" dirty="0"/>
                        <a:t>Typically a single “RPC” or some other event from a client or sensor.  Execution time is often very short: milliseconds</a:t>
                      </a:r>
                    </a:p>
                  </a:txBody>
                  <a:tcPr/>
                </a:tc>
                <a:tc>
                  <a:txBody>
                    <a:bodyPr/>
                    <a:lstStyle/>
                    <a:p>
                      <a:r>
                        <a:rPr lang="en-US" dirty="0"/>
                        <a:t>Long-running, could continuously evolve some form of knowledge base using background computation that might be quite slow/costly.</a:t>
                      </a:r>
                    </a:p>
                  </a:txBody>
                  <a:tcPr/>
                </a:tc>
                <a:extLst>
                  <a:ext uri="{0D108BD9-81ED-4DB2-BD59-A6C34878D82A}">
                    <a16:rowId xmlns:a16="http://schemas.microsoft.com/office/drawing/2014/main" val="423857253"/>
                  </a:ext>
                </a:extLst>
              </a:tr>
              <a:tr h="709042">
                <a:tc>
                  <a:txBody>
                    <a:bodyPr/>
                    <a:lstStyle/>
                    <a:p>
                      <a:r>
                        <a:rPr lang="en-US" dirty="0"/>
                        <a:t>Long-term state</a:t>
                      </a:r>
                    </a:p>
                  </a:txBody>
                  <a:tcPr/>
                </a:tc>
                <a:tc>
                  <a:txBody>
                    <a:bodyPr/>
                    <a:lstStyle/>
                    <a:p>
                      <a:r>
                        <a:rPr lang="en-US" dirty="0"/>
                        <a:t>Lives outside the functions, like in a key-value store</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Could be in memory, or in local files, or could be in other </a:t>
                      </a:r>
                      <a:r>
                        <a:rPr lang="en-US" dirty="0">
                          <a:sym typeface="Symbol" panose="05050102010706020507" pitchFamily="18" charset="2"/>
                        </a:rPr>
                        <a:t>-Services.</a:t>
                      </a:r>
                      <a:endParaRPr lang="en-US" dirty="0"/>
                    </a:p>
                  </a:txBody>
                  <a:tcPr/>
                </a:tc>
                <a:extLst>
                  <a:ext uri="{0D108BD9-81ED-4DB2-BD59-A6C34878D82A}">
                    <a16:rowId xmlns:a16="http://schemas.microsoft.com/office/drawing/2014/main" val="337746433"/>
                  </a:ext>
                </a:extLst>
              </a:tr>
              <a:tr h="1012917">
                <a:tc>
                  <a:txBody>
                    <a:bodyPr/>
                    <a:lstStyle/>
                    <a:p>
                      <a:r>
                        <a:rPr lang="en-US" dirty="0"/>
                        <a:t>Resource footprint</a:t>
                      </a:r>
                    </a:p>
                  </a:txBody>
                  <a:tcPr/>
                </a:tc>
                <a:tc>
                  <a:txBody>
                    <a:bodyPr/>
                    <a:lstStyle/>
                    <a:p>
                      <a:r>
                        <a:rPr lang="en-US" dirty="0"/>
                        <a:t>Long-term state is small, function itself runs in a lightweight container</a:t>
                      </a:r>
                    </a:p>
                  </a:txBody>
                  <a:tcPr/>
                </a:tc>
                <a:tc>
                  <a:txBody>
                    <a:bodyPr/>
                    <a:lstStyle/>
                    <a:p>
                      <a:r>
                        <a:rPr lang="en-US" dirty="0"/>
                        <a:t>Long-term state might be huge, computation runs on heavier-weight compute nodes dedicated to the role for long periods of time</a:t>
                      </a:r>
                    </a:p>
                  </a:txBody>
                  <a:tcPr/>
                </a:tc>
                <a:extLst>
                  <a:ext uri="{0D108BD9-81ED-4DB2-BD59-A6C34878D82A}">
                    <a16:rowId xmlns:a16="http://schemas.microsoft.com/office/drawing/2014/main" val="896620408"/>
                  </a:ext>
                </a:extLst>
              </a:tr>
              <a:tr h="410794">
                <a:tc>
                  <a:txBody>
                    <a:bodyPr/>
                    <a:lstStyle/>
                    <a:p>
                      <a:r>
                        <a:rPr lang="en-US" dirty="0"/>
                        <a:t>Access to accelerators</a:t>
                      </a:r>
                    </a:p>
                  </a:txBody>
                  <a:tcPr/>
                </a:tc>
                <a:tc>
                  <a:txBody>
                    <a:bodyPr/>
                    <a:lstStyle/>
                    <a:p>
                      <a:r>
                        <a:rPr lang="en-US" dirty="0"/>
                        <a:t>Probably not.</a:t>
                      </a:r>
                    </a:p>
                  </a:txBody>
                  <a:tcPr/>
                </a:tc>
                <a:tc>
                  <a:txBody>
                    <a:bodyPr/>
                    <a:lstStyle/>
                    <a:p>
                      <a:r>
                        <a:rPr lang="en-US" dirty="0"/>
                        <a:t>If needed, yes.</a:t>
                      </a:r>
                    </a:p>
                  </a:txBody>
                  <a:tcPr/>
                </a:tc>
                <a:extLst>
                  <a:ext uri="{0D108BD9-81ED-4DB2-BD59-A6C34878D82A}">
                    <a16:rowId xmlns:a16="http://schemas.microsoft.com/office/drawing/2014/main" val="3207289909"/>
                  </a:ext>
                </a:extLst>
              </a:tr>
              <a:tr h="709042">
                <a:tc>
                  <a:txBody>
                    <a:bodyPr/>
                    <a:lstStyle/>
                    <a:p>
                      <a:r>
                        <a:rPr lang="en-US" dirty="0"/>
                        <a:t>Cost to own &amp; operate</a:t>
                      </a:r>
                    </a:p>
                  </a:txBody>
                  <a:tcPr/>
                </a:tc>
                <a:tc>
                  <a:txBody>
                    <a:bodyPr/>
                    <a:lstStyle/>
                    <a:p>
                      <a:r>
                        <a:rPr lang="en-US" dirty="0"/>
                        <a:t>Pay only for cycles you use.</a:t>
                      </a:r>
                    </a:p>
                  </a:txBody>
                  <a:tcPr/>
                </a:tc>
                <a:tc>
                  <a:txBody>
                    <a:bodyPr/>
                    <a:lstStyle/>
                    <a:p>
                      <a:r>
                        <a:rPr lang="en-US" dirty="0"/>
                        <a:t>Can be very costly, but amortized over many clients.</a:t>
                      </a:r>
                    </a:p>
                  </a:txBody>
                  <a:tcPr/>
                </a:tc>
                <a:extLst>
                  <a:ext uri="{0D108BD9-81ED-4DB2-BD59-A6C34878D82A}">
                    <a16:rowId xmlns:a16="http://schemas.microsoft.com/office/drawing/2014/main" val="961586650"/>
                  </a:ext>
                </a:extLst>
              </a:tr>
            </a:tbl>
          </a:graphicData>
        </a:graphic>
      </p:graphicFrame>
      <p:sp>
        <p:nvSpPr>
          <p:cNvPr id="4" name="Footer Placeholder 3">
            <a:extLst>
              <a:ext uri="{FF2B5EF4-FFF2-40B4-BE49-F238E27FC236}">
                <a16:creationId xmlns:a16="http://schemas.microsoft.com/office/drawing/2014/main" id="{5003C19E-7535-4640-92A4-39BD5FD582C1}"/>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93DC72C2-8A01-4DFB-B32A-FEFE98D7AC57}"/>
              </a:ext>
            </a:extLst>
          </p:cNvPr>
          <p:cNvSpPr>
            <a:spLocks noGrp="1"/>
          </p:cNvSpPr>
          <p:nvPr>
            <p:ph type="sldNum" sz="quarter" idx="12"/>
          </p:nvPr>
        </p:nvSpPr>
        <p:spPr/>
        <p:txBody>
          <a:bodyPr/>
          <a:lstStyle/>
          <a:p>
            <a:fld id="{3C974458-8A97-4835-BF79-1FB6D7856C21}" type="slidenum">
              <a:rPr lang="en-US" smtClean="0"/>
              <a:t>39</a:t>
            </a:fld>
            <a:endParaRPr lang="en-US"/>
          </a:p>
        </p:txBody>
      </p:sp>
    </p:spTree>
    <p:extLst>
      <p:ext uri="{BB962C8B-B14F-4D97-AF65-F5344CB8AC3E}">
        <p14:creationId xmlns:p14="http://schemas.microsoft.com/office/powerpoint/2010/main" val="183249568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00AE5B-9578-4DB0-AB6A-E13B044C8FF4}"/>
              </a:ext>
            </a:extLst>
          </p:cNvPr>
          <p:cNvSpPr>
            <a:spLocks noGrp="1"/>
          </p:cNvSpPr>
          <p:nvPr>
            <p:ph type="title"/>
          </p:nvPr>
        </p:nvSpPr>
        <p:spPr/>
        <p:txBody>
          <a:bodyPr/>
          <a:lstStyle/>
          <a:p>
            <a:r>
              <a:rPr lang="en-US" dirty="0"/>
              <a:t>How to create new functions</a:t>
            </a:r>
          </a:p>
        </p:txBody>
      </p:sp>
      <p:sp>
        <p:nvSpPr>
          <p:cNvPr id="3" name="Content Placeholder 2">
            <a:extLst>
              <a:ext uri="{FF2B5EF4-FFF2-40B4-BE49-F238E27FC236}">
                <a16:creationId xmlns:a16="http://schemas.microsoft.com/office/drawing/2014/main" id="{6EA5D315-3787-4BB0-9592-60B45F6EE470}"/>
              </a:ext>
            </a:extLst>
          </p:cNvPr>
          <p:cNvSpPr>
            <a:spLocks noGrp="1"/>
          </p:cNvSpPr>
          <p:nvPr>
            <p:ph idx="1"/>
          </p:nvPr>
        </p:nvSpPr>
        <p:spPr/>
        <p:txBody>
          <a:bodyPr/>
          <a:lstStyle/>
          <a:p>
            <a:r>
              <a:rPr lang="en-US" dirty="0"/>
              <a:t>Register the corresponding event (or class of events).</a:t>
            </a:r>
          </a:p>
          <a:p>
            <a:endParaRPr lang="en-US" dirty="0"/>
          </a:p>
          <a:p>
            <a:r>
              <a:rPr lang="en-US" dirty="0"/>
              <a:t>Tell the function server to run your container for the specific events it will handle.</a:t>
            </a:r>
          </a:p>
          <a:p>
            <a:endParaRPr lang="en-US" dirty="0"/>
          </a:p>
          <a:p>
            <a:r>
              <a:rPr lang="en-US" dirty="0"/>
              <a:t>Develop code using cloud-vendor supplied tool that will provide a skeleton.  You might write just a few lines to specialize it for your events.</a:t>
            </a:r>
          </a:p>
        </p:txBody>
      </p:sp>
      <p:sp>
        <p:nvSpPr>
          <p:cNvPr id="4" name="Footer Placeholder 3">
            <a:extLst>
              <a:ext uri="{FF2B5EF4-FFF2-40B4-BE49-F238E27FC236}">
                <a16:creationId xmlns:a16="http://schemas.microsoft.com/office/drawing/2014/main" id="{AE98457A-221A-4523-B85E-C5F0978EBA9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EFE8CF40-5961-4586-9FEE-92E2E6A21FB0}"/>
              </a:ext>
            </a:extLst>
          </p:cNvPr>
          <p:cNvSpPr>
            <a:spLocks noGrp="1"/>
          </p:cNvSpPr>
          <p:nvPr>
            <p:ph type="sldNum" sz="quarter" idx="12"/>
          </p:nvPr>
        </p:nvSpPr>
        <p:spPr/>
        <p:txBody>
          <a:bodyPr/>
          <a:lstStyle/>
          <a:p>
            <a:fld id="{3C974458-8A97-4835-BF79-1FB6D7856C21}" type="slidenum">
              <a:rPr lang="en-US" smtClean="0"/>
              <a:t>40</a:t>
            </a:fld>
            <a:endParaRPr lang="en-US"/>
          </a:p>
        </p:txBody>
      </p:sp>
    </p:spTree>
    <p:extLst>
      <p:ext uri="{BB962C8B-B14F-4D97-AF65-F5344CB8AC3E}">
        <p14:creationId xmlns:p14="http://schemas.microsoft.com/office/powerpoint/2010/main" val="1002009672"/>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6DF606C-8AAB-4295-AF6D-24495F1BF0C4}"/>
              </a:ext>
            </a:extLst>
          </p:cNvPr>
          <p:cNvSpPr>
            <a:spLocks noGrp="1"/>
          </p:cNvSpPr>
          <p:nvPr>
            <p:ph type="title"/>
          </p:nvPr>
        </p:nvSpPr>
        <p:spPr/>
        <p:txBody>
          <a:bodyPr/>
          <a:lstStyle/>
          <a:p>
            <a:r>
              <a:rPr lang="en-US" dirty="0"/>
              <a:t>How to create new </a:t>
            </a:r>
            <a:r>
              <a:rPr lang="en-US" dirty="0">
                <a:sym typeface="Symbol" panose="05050102010706020507" pitchFamily="18" charset="2"/>
              </a:rPr>
              <a:t>-Services?</a:t>
            </a:r>
            <a:endParaRPr lang="en-US" dirty="0"/>
          </a:p>
        </p:txBody>
      </p:sp>
      <p:sp>
        <p:nvSpPr>
          <p:cNvPr id="3" name="Content Placeholder 2">
            <a:extLst>
              <a:ext uri="{FF2B5EF4-FFF2-40B4-BE49-F238E27FC236}">
                <a16:creationId xmlns:a16="http://schemas.microsoft.com/office/drawing/2014/main" id="{9E8730C5-3DA1-4D35-9991-3D1380F718CF}"/>
              </a:ext>
            </a:extLst>
          </p:cNvPr>
          <p:cNvSpPr>
            <a:spLocks noGrp="1"/>
          </p:cNvSpPr>
          <p:nvPr>
            <p:ph idx="1"/>
          </p:nvPr>
        </p:nvSpPr>
        <p:spPr/>
        <p:txBody>
          <a:bodyPr/>
          <a:lstStyle/>
          <a:p>
            <a:r>
              <a:rPr lang="en-US" dirty="0"/>
              <a:t>Architecture can be fairly complex, so you’ll start by really thinking hard about functionality, data representations, API.</a:t>
            </a:r>
          </a:p>
          <a:p>
            <a:endParaRPr lang="en-US" dirty="0"/>
          </a:p>
          <a:p>
            <a:r>
              <a:rPr lang="en-US" dirty="0"/>
              <a:t>Many services have a non-trivial internal structure: a top-level group but with several subgroups inside it, playing distinct roles.</a:t>
            </a:r>
          </a:p>
          <a:p>
            <a:endParaRPr lang="en-US" dirty="0"/>
          </a:p>
          <a:p>
            <a:r>
              <a:rPr lang="en-US" dirty="0"/>
              <a:t>Usually developed on a cluster of Linux servers using libraries that help with hard aspects.</a:t>
            </a:r>
          </a:p>
        </p:txBody>
      </p:sp>
      <p:sp>
        <p:nvSpPr>
          <p:cNvPr id="4" name="Footer Placeholder 3">
            <a:extLst>
              <a:ext uri="{FF2B5EF4-FFF2-40B4-BE49-F238E27FC236}">
                <a16:creationId xmlns:a16="http://schemas.microsoft.com/office/drawing/2014/main" id="{0590940B-5796-4E60-AE4B-BED9F72C2DD5}"/>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76A7F98B-3D8F-403E-992C-EAEEFD13F4E5}"/>
              </a:ext>
            </a:extLst>
          </p:cNvPr>
          <p:cNvSpPr>
            <a:spLocks noGrp="1"/>
          </p:cNvSpPr>
          <p:nvPr>
            <p:ph type="sldNum" sz="quarter" idx="12"/>
          </p:nvPr>
        </p:nvSpPr>
        <p:spPr/>
        <p:txBody>
          <a:bodyPr/>
          <a:lstStyle/>
          <a:p>
            <a:fld id="{3C974458-8A97-4835-BF79-1FB6D7856C21}" type="slidenum">
              <a:rPr lang="en-US" smtClean="0"/>
              <a:t>41</a:t>
            </a:fld>
            <a:endParaRPr lang="en-US"/>
          </a:p>
        </p:txBody>
      </p:sp>
    </p:spTree>
    <p:extLst>
      <p:ext uri="{BB962C8B-B14F-4D97-AF65-F5344CB8AC3E}">
        <p14:creationId xmlns:p14="http://schemas.microsoft.com/office/powerpoint/2010/main" val="4168811287"/>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to create new </a:t>
            </a:r>
            <a:r>
              <a:rPr lang="en-US" dirty="0">
                <a:sym typeface="Symbol" panose="05050102010706020507" pitchFamily="18" charset="2"/>
              </a:rPr>
              <a:t>-Services?</a:t>
            </a:r>
            <a:endParaRPr lang="en-US" dirty="0"/>
          </a:p>
        </p:txBody>
      </p:sp>
      <p:sp>
        <p:nvSpPr>
          <p:cNvPr id="3" name="Content Placeholder 2"/>
          <p:cNvSpPr>
            <a:spLocks noGrp="1"/>
          </p:cNvSpPr>
          <p:nvPr>
            <p:ph idx="1"/>
          </p:nvPr>
        </p:nvSpPr>
        <p:spPr/>
        <p:txBody>
          <a:bodyPr>
            <a:normAutofit fontScale="92500"/>
          </a:bodyPr>
          <a:lstStyle/>
          <a:p>
            <a:r>
              <a:rPr lang="en-US" dirty="0"/>
              <a:t>We can start with Jim Gray’s suggestion: key-value </a:t>
            </a:r>
            <a:r>
              <a:rPr lang="en-US" dirty="0" err="1"/>
              <a:t>sharding</a:t>
            </a:r>
            <a:r>
              <a:rPr lang="en-US" dirty="0"/>
              <a:t> from the outset.</a:t>
            </a:r>
          </a:p>
          <a:p>
            <a:endParaRPr lang="en-US" dirty="0"/>
          </a:p>
          <a:p>
            <a:r>
              <a:rPr lang="en-US" dirty="0"/>
              <a:t>Within a shard, data will need to be replicated.  This leads to what is called the “state machine replication model”, which involves</a:t>
            </a:r>
          </a:p>
          <a:p>
            <a:pPr>
              <a:buFont typeface="Wingdings" panose="05000000000000000000" pitchFamily="2" charset="2"/>
              <a:buChar char="Ø"/>
            </a:pPr>
            <a:r>
              <a:rPr lang="en-US" dirty="0"/>
              <a:t>  A group of replicas (and a </a:t>
            </a:r>
            <a:r>
              <a:rPr lang="en-US" i="1" dirty="0"/>
              <a:t>membership service</a:t>
            </a:r>
            <a:r>
              <a:rPr lang="en-US" dirty="0"/>
              <a:t> to track the set)</a:t>
            </a:r>
          </a:p>
          <a:p>
            <a:pPr>
              <a:buFont typeface="Wingdings" panose="05000000000000000000" pitchFamily="2" charset="2"/>
              <a:buChar char="Ø"/>
            </a:pPr>
            <a:r>
              <a:rPr lang="en-US" dirty="0"/>
              <a:t>  Each update occurs as a message delivered to all replicas</a:t>
            </a:r>
          </a:p>
          <a:p>
            <a:pPr>
              <a:buFont typeface="Wingdings" panose="05000000000000000000" pitchFamily="2" charset="2"/>
              <a:buChar char="Ø"/>
            </a:pPr>
            <a:r>
              <a:rPr lang="en-US" dirty="0"/>
              <a:t>  The updates are in the identical order</a:t>
            </a:r>
          </a:p>
          <a:p>
            <a:pPr>
              <a:buFont typeface="Wingdings" panose="05000000000000000000" pitchFamily="2" charset="2"/>
              <a:buChar char="Ø"/>
            </a:pPr>
            <a:r>
              <a:rPr lang="en-US" dirty="0"/>
              <a:t>  No matter what happens (failures, restarts) “amnesia” won’t occur.</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42</a:t>
            </a:fld>
            <a:endParaRPr lang="en-US"/>
          </a:p>
        </p:txBody>
      </p:sp>
    </p:spTree>
    <p:extLst>
      <p:ext uri="{BB962C8B-B14F-4D97-AF65-F5344CB8AC3E}">
        <p14:creationId xmlns:p14="http://schemas.microsoft.com/office/powerpoint/2010/main" val="3196144010"/>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Will this scale?</a:t>
            </a:r>
          </a:p>
        </p:txBody>
      </p:sp>
      <p:sp>
        <p:nvSpPr>
          <p:cNvPr id="3" name="Content Placeholder 2"/>
          <p:cNvSpPr>
            <a:spLocks noGrp="1"/>
          </p:cNvSpPr>
          <p:nvPr>
            <p:ph idx="1"/>
          </p:nvPr>
        </p:nvSpPr>
        <p:spPr/>
        <p:txBody>
          <a:bodyPr/>
          <a:lstStyle/>
          <a:p>
            <a:r>
              <a:rPr lang="en-US" dirty="0"/>
              <a:t>Jim Gray’s analysis told us that general database transactions won’t scale.</a:t>
            </a:r>
          </a:p>
          <a:p>
            <a:endParaRPr lang="en-US" dirty="0"/>
          </a:p>
          <a:p>
            <a:r>
              <a:rPr lang="en-US" dirty="0"/>
              <a:t>But this simple key-value approach would scale very well provided that updates and queries run on a single shard at a time.</a:t>
            </a:r>
          </a:p>
          <a:p>
            <a:endParaRPr lang="en-US" dirty="0"/>
          </a:p>
          <a:p>
            <a:r>
              <a:rPr lang="en-US" dirty="0"/>
              <a:t>This was a sweet spot in Jim’s model.</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43</a:t>
            </a:fld>
            <a:endParaRPr lang="en-US"/>
          </a:p>
        </p:txBody>
      </p:sp>
    </p:spTree>
    <p:extLst>
      <p:ext uri="{BB962C8B-B14F-4D97-AF65-F5344CB8AC3E}">
        <p14:creationId xmlns:p14="http://schemas.microsoft.com/office/powerpoint/2010/main" val="1418830171"/>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p:cNvPicPr>
            <a:picLocks noChangeAspect="1"/>
          </p:cNvPicPr>
          <p:nvPr/>
        </p:nvPicPr>
        <p:blipFill>
          <a:blip r:embed="rId2"/>
          <a:stretch>
            <a:fillRect/>
          </a:stretch>
        </p:blipFill>
        <p:spPr>
          <a:xfrm>
            <a:off x="239064" y="2714214"/>
            <a:ext cx="4914900" cy="3686175"/>
          </a:xfrm>
          <a:prstGeom prst="rect">
            <a:avLst/>
          </a:prstGeom>
        </p:spPr>
      </p:pic>
      <p:sp>
        <p:nvSpPr>
          <p:cNvPr id="2" name="Title 1"/>
          <p:cNvSpPr>
            <a:spLocks noGrp="1"/>
          </p:cNvSpPr>
          <p:nvPr>
            <p:ph type="title"/>
          </p:nvPr>
        </p:nvSpPr>
        <p:spPr/>
        <p:txBody>
          <a:bodyPr/>
          <a:lstStyle/>
          <a:p>
            <a:r>
              <a:rPr lang="en-US" dirty="0"/>
              <a:t>So, back to our </a:t>
            </a:r>
            <a:r>
              <a:rPr lang="en-US" dirty="0" err="1"/>
              <a:t>FarmBeats</a:t>
            </a:r>
            <a:r>
              <a:rPr lang="en-US" dirty="0"/>
              <a:t> Drones</a:t>
            </a: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44</a:t>
            </a:fld>
            <a:endParaRPr lang="en-US"/>
          </a:p>
        </p:txBody>
      </p:sp>
      <p:pic>
        <p:nvPicPr>
          <p:cNvPr id="10" name="Picture 9"/>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3307055" y="2643899"/>
            <a:ext cx="1632592" cy="919693"/>
          </a:xfrm>
          <a:prstGeom prst="rect">
            <a:avLst/>
          </a:prstGeom>
        </p:spPr>
      </p:pic>
      <p:cxnSp>
        <p:nvCxnSpPr>
          <p:cNvPr id="12" name="Straight Arrow Connector 11"/>
          <p:cNvCxnSpPr/>
          <p:nvPr/>
        </p:nvCxnSpPr>
        <p:spPr>
          <a:xfrm>
            <a:off x="4510454" y="3103745"/>
            <a:ext cx="2795954" cy="782455"/>
          </a:xfrm>
          <a:prstGeom prst="straightConnector1">
            <a:avLst/>
          </a:prstGeom>
          <a:ln w="57150">
            <a:tailEnd type="triangle"/>
          </a:ln>
        </p:spPr>
        <p:style>
          <a:lnRef idx="1">
            <a:schemeClr val="accent1"/>
          </a:lnRef>
          <a:fillRef idx="0">
            <a:schemeClr val="accent1"/>
          </a:fillRef>
          <a:effectRef idx="0">
            <a:schemeClr val="accent1"/>
          </a:effectRef>
          <a:fontRef idx="minor">
            <a:schemeClr val="tx1"/>
          </a:fontRef>
        </p:style>
      </p:cxnSp>
      <p:sp>
        <p:nvSpPr>
          <p:cNvPr id="13" name="Oval 12"/>
          <p:cNvSpPr/>
          <p:nvPr/>
        </p:nvSpPr>
        <p:spPr>
          <a:xfrm>
            <a:off x="5776546" y="3956515"/>
            <a:ext cx="3191608" cy="625432"/>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dirty="0">
                <a:solidFill>
                  <a:schemeClr val="tx1"/>
                </a:solidFill>
              </a:rPr>
              <a:t>Azure Function Server</a:t>
            </a:r>
          </a:p>
        </p:txBody>
      </p:sp>
      <p:sp>
        <p:nvSpPr>
          <p:cNvPr id="14" name="Freeform 13"/>
          <p:cNvSpPr/>
          <p:nvPr/>
        </p:nvSpPr>
        <p:spPr>
          <a:xfrm>
            <a:off x="6559062" y="4633546"/>
            <a:ext cx="369276" cy="905608"/>
          </a:xfrm>
          <a:custGeom>
            <a:avLst/>
            <a:gdLst>
              <a:gd name="connsiteX0" fmla="*/ 0 w 369276"/>
              <a:gd name="connsiteY0" fmla="*/ 0 h 905608"/>
              <a:gd name="connsiteX1" fmla="*/ 307730 w 369276"/>
              <a:gd name="connsiteY1" fmla="*/ 263769 h 905608"/>
              <a:gd name="connsiteX2" fmla="*/ 8792 w 369276"/>
              <a:gd name="connsiteY2" fmla="*/ 536331 h 905608"/>
              <a:gd name="connsiteX3" fmla="*/ 369276 w 369276"/>
              <a:gd name="connsiteY3" fmla="*/ 905608 h 905608"/>
            </a:gdLst>
            <a:ahLst/>
            <a:cxnLst>
              <a:cxn ang="0">
                <a:pos x="connsiteX0" y="connsiteY0"/>
              </a:cxn>
              <a:cxn ang="0">
                <a:pos x="connsiteX1" y="connsiteY1"/>
              </a:cxn>
              <a:cxn ang="0">
                <a:pos x="connsiteX2" y="connsiteY2"/>
              </a:cxn>
              <a:cxn ang="0">
                <a:pos x="connsiteX3" y="connsiteY3"/>
              </a:cxn>
            </a:cxnLst>
            <a:rect l="l" t="t" r="r" b="b"/>
            <a:pathLst>
              <a:path w="369276" h="905608">
                <a:moveTo>
                  <a:pt x="0" y="0"/>
                </a:moveTo>
                <a:cubicBezTo>
                  <a:pt x="153132" y="87190"/>
                  <a:pt x="306265" y="174381"/>
                  <a:pt x="307730" y="263769"/>
                </a:cubicBezTo>
                <a:cubicBezTo>
                  <a:pt x="309195" y="353157"/>
                  <a:pt x="-1466" y="429358"/>
                  <a:pt x="8792" y="536331"/>
                </a:cubicBezTo>
                <a:cubicBezTo>
                  <a:pt x="19050" y="643304"/>
                  <a:pt x="194163" y="774456"/>
                  <a:pt x="369276" y="905608"/>
                </a:cubicBezTo>
              </a:path>
            </a:pathLst>
          </a:cu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5" name="Freeform 14"/>
          <p:cNvSpPr/>
          <p:nvPr/>
        </p:nvSpPr>
        <p:spPr>
          <a:xfrm>
            <a:off x="8214946" y="4646517"/>
            <a:ext cx="369276" cy="905608"/>
          </a:xfrm>
          <a:custGeom>
            <a:avLst/>
            <a:gdLst>
              <a:gd name="connsiteX0" fmla="*/ 0 w 369276"/>
              <a:gd name="connsiteY0" fmla="*/ 0 h 905608"/>
              <a:gd name="connsiteX1" fmla="*/ 307730 w 369276"/>
              <a:gd name="connsiteY1" fmla="*/ 263769 h 905608"/>
              <a:gd name="connsiteX2" fmla="*/ 8792 w 369276"/>
              <a:gd name="connsiteY2" fmla="*/ 536331 h 905608"/>
              <a:gd name="connsiteX3" fmla="*/ 369276 w 369276"/>
              <a:gd name="connsiteY3" fmla="*/ 905608 h 905608"/>
            </a:gdLst>
            <a:ahLst/>
            <a:cxnLst>
              <a:cxn ang="0">
                <a:pos x="connsiteX0" y="connsiteY0"/>
              </a:cxn>
              <a:cxn ang="0">
                <a:pos x="connsiteX1" y="connsiteY1"/>
              </a:cxn>
              <a:cxn ang="0">
                <a:pos x="connsiteX2" y="connsiteY2"/>
              </a:cxn>
              <a:cxn ang="0">
                <a:pos x="connsiteX3" y="connsiteY3"/>
              </a:cxn>
            </a:cxnLst>
            <a:rect l="l" t="t" r="r" b="b"/>
            <a:pathLst>
              <a:path w="369276" h="905608">
                <a:moveTo>
                  <a:pt x="0" y="0"/>
                </a:moveTo>
                <a:cubicBezTo>
                  <a:pt x="153132" y="87190"/>
                  <a:pt x="306265" y="174381"/>
                  <a:pt x="307730" y="263769"/>
                </a:cubicBezTo>
                <a:cubicBezTo>
                  <a:pt x="309195" y="353157"/>
                  <a:pt x="-1466" y="429358"/>
                  <a:pt x="8792" y="536331"/>
                </a:cubicBezTo>
                <a:cubicBezTo>
                  <a:pt x="19050" y="643304"/>
                  <a:pt x="194163" y="774456"/>
                  <a:pt x="369276" y="905608"/>
                </a:cubicBezTo>
              </a:path>
            </a:pathLst>
          </a:cu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Freeform 15"/>
          <p:cNvSpPr/>
          <p:nvPr/>
        </p:nvSpPr>
        <p:spPr>
          <a:xfrm>
            <a:off x="6130541" y="4661002"/>
            <a:ext cx="369276" cy="905608"/>
          </a:xfrm>
          <a:custGeom>
            <a:avLst/>
            <a:gdLst>
              <a:gd name="connsiteX0" fmla="*/ 0 w 369276"/>
              <a:gd name="connsiteY0" fmla="*/ 0 h 905608"/>
              <a:gd name="connsiteX1" fmla="*/ 307730 w 369276"/>
              <a:gd name="connsiteY1" fmla="*/ 263769 h 905608"/>
              <a:gd name="connsiteX2" fmla="*/ 8792 w 369276"/>
              <a:gd name="connsiteY2" fmla="*/ 536331 h 905608"/>
              <a:gd name="connsiteX3" fmla="*/ 369276 w 369276"/>
              <a:gd name="connsiteY3" fmla="*/ 905608 h 905608"/>
            </a:gdLst>
            <a:ahLst/>
            <a:cxnLst>
              <a:cxn ang="0">
                <a:pos x="connsiteX0" y="connsiteY0"/>
              </a:cxn>
              <a:cxn ang="0">
                <a:pos x="connsiteX1" y="connsiteY1"/>
              </a:cxn>
              <a:cxn ang="0">
                <a:pos x="connsiteX2" y="connsiteY2"/>
              </a:cxn>
              <a:cxn ang="0">
                <a:pos x="connsiteX3" y="connsiteY3"/>
              </a:cxn>
            </a:cxnLst>
            <a:rect l="l" t="t" r="r" b="b"/>
            <a:pathLst>
              <a:path w="369276" h="905608">
                <a:moveTo>
                  <a:pt x="0" y="0"/>
                </a:moveTo>
                <a:cubicBezTo>
                  <a:pt x="153132" y="87190"/>
                  <a:pt x="306265" y="174381"/>
                  <a:pt x="307730" y="263769"/>
                </a:cubicBezTo>
                <a:cubicBezTo>
                  <a:pt x="309195" y="353157"/>
                  <a:pt x="-1466" y="429358"/>
                  <a:pt x="8792" y="536331"/>
                </a:cubicBezTo>
                <a:cubicBezTo>
                  <a:pt x="19050" y="643304"/>
                  <a:pt x="194163" y="774456"/>
                  <a:pt x="369276" y="905608"/>
                </a:cubicBezTo>
              </a:path>
            </a:pathLst>
          </a:cu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p:cNvSpPr txBox="1"/>
          <p:nvPr/>
        </p:nvSpPr>
        <p:spPr>
          <a:xfrm>
            <a:off x="5776545" y="5662246"/>
            <a:ext cx="4149969" cy="923330"/>
          </a:xfrm>
          <a:prstGeom prst="rect">
            <a:avLst/>
          </a:prstGeom>
          <a:noFill/>
        </p:spPr>
        <p:txBody>
          <a:bodyPr wrap="square" rtlCol="0">
            <a:spAutoFit/>
          </a:bodyPr>
          <a:lstStyle/>
          <a:p>
            <a:pPr algn="ctr"/>
            <a:r>
              <a:rPr lang="en-US" i="1" dirty="0"/>
              <a:t>Functions: Lightweight, event-triggered programs in containers, “pay for what you use” resource model</a:t>
            </a:r>
          </a:p>
        </p:txBody>
      </p:sp>
      <p:cxnSp>
        <p:nvCxnSpPr>
          <p:cNvPr id="19" name="Straight Arrow Connector 18"/>
          <p:cNvCxnSpPr/>
          <p:nvPr/>
        </p:nvCxnSpPr>
        <p:spPr>
          <a:xfrm>
            <a:off x="8584222" y="3563592"/>
            <a:ext cx="3399693" cy="85216"/>
          </a:xfrm>
          <a:prstGeom prst="straightConnector1">
            <a:avLst/>
          </a:prstGeom>
          <a:ln w="76200">
            <a:solidFill>
              <a:srgbClr val="002060"/>
            </a:solidFill>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20" name="TextBox 19"/>
          <p:cNvSpPr txBox="1"/>
          <p:nvPr/>
        </p:nvSpPr>
        <p:spPr>
          <a:xfrm>
            <a:off x="9203548" y="3103745"/>
            <a:ext cx="2374250" cy="369332"/>
          </a:xfrm>
          <a:prstGeom prst="rect">
            <a:avLst/>
          </a:prstGeom>
          <a:noFill/>
        </p:spPr>
        <p:txBody>
          <a:bodyPr wrap="square" rtlCol="0">
            <a:spAutoFit/>
          </a:bodyPr>
          <a:lstStyle/>
          <a:p>
            <a:r>
              <a:rPr lang="en-US" dirty="0"/>
              <a:t>Message bus or queue</a:t>
            </a:r>
          </a:p>
        </p:txBody>
      </p:sp>
      <p:sp>
        <p:nvSpPr>
          <p:cNvPr id="21" name="Can 20"/>
          <p:cNvSpPr/>
          <p:nvPr/>
        </p:nvSpPr>
        <p:spPr>
          <a:xfrm>
            <a:off x="9203548" y="3886200"/>
            <a:ext cx="898814" cy="457200"/>
          </a:xfrm>
          <a:prstGeom prst="can">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2" name="Can 21"/>
          <p:cNvSpPr/>
          <p:nvPr/>
        </p:nvSpPr>
        <p:spPr>
          <a:xfrm>
            <a:off x="10337756" y="3886200"/>
            <a:ext cx="898814" cy="457200"/>
          </a:xfrm>
          <a:prstGeom prst="can">
            <a:avLst/>
          </a:prstGeom>
          <a:solidFill>
            <a:srgbClr val="FF0066"/>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3" name="TextBox 22"/>
          <p:cNvSpPr txBox="1"/>
          <p:nvPr/>
        </p:nvSpPr>
        <p:spPr>
          <a:xfrm>
            <a:off x="9186127" y="4328547"/>
            <a:ext cx="2374250" cy="646331"/>
          </a:xfrm>
          <a:prstGeom prst="rect">
            <a:avLst/>
          </a:prstGeom>
          <a:noFill/>
        </p:spPr>
        <p:txBody>
          <a:bodyPr wrap="square" rtlCol="0">
            <a:spAutoFit/>
          </a:bodyPr>
          <a:lstStyle/>
          <a:p>
            <a:r>
              <a:rPr lang="en-US" dirty="0">
                <a:sym typeface="Symbol" panose="05050102010706020507" pitchFamily="18" charset="2"/>
              </a:rPr>
              <a:t>-Services: some Azure provided, some “new”</a:t>
            </a:r>
            <a:endParaRPr lang="en-US" dirty="0"/>
          </a:p>
        </p:txBody>
      </p:sp>
    </p:spTree>
    <p:extLst>
      <p:ext uri="{BB962C8B-B14F-4D97-AF65-F5344CB8AC3E}">
        <p14:creationId xmlns:p14="http://schemas.microsoft.com/office/powerpoint/2010/main" val="3285610911"/>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How might we tackle the cases mentioned earlier?</a:t>
            </a:r>
          </a:p>
        </p:txBody>
      </p:sp>
      <p:sp>
        <p:nvSpPr>
          <p:cNvPr id="3" name="Content Placeholder 2"/>
          <p:cNvSpPr>
            <a:spLocks noGrp="1"/>
          </p:cNvSpPr>
          <p:nvPr>
            <p:ph idx="1"/>
          </p:nvPr>
        </p:nvSpPr>
        <p:spPr/>
        <p:txBody>
          <a:bodyPr/>
          <a:lstStyle/>
          <a:p>
            <a:r>
              <a:rPr lang="en-US" dirty="0"/>
              <a:t>Consider one example: </a:t>
            </a:r>
          </a:p>
          <a:p>
            <a:pPr algn="ctr"/>
            <a:r>
              <a:rPr lang="en-US" i="1" dirty="0"/>
              <a:t>“Image analysis: “Are these plants healthy or diseased?”</a:t>
            </a:r>
          </a:p>
          <a:p>
            <a:pPr marL="0" indent="0">
              <a:buNone/>
            </a:pPr>
            <a:r>
              <a:rPr lang="en-US" dirty="0"/>
              <a:t> How might we solve such a problem using modern machine learning?</a:t>
            </a:r>
            <a:br>
              <a:rPr lang="en-US" dirty="0"/>
            </a:br>
            <a:br>
              <a:rPr lang="en-US" dirty="0"/>
            </a:br>
            <a:r>
              <a:rPr lang="en-US" dirty="0"/>
              <a:t> How would we turn our solution into a </a:t>
            </a:r>
            <a:r>
              <a:rPr lang="en-US" dirty="0">
                <a:sym typeface="Symbol" panose="05050102010706020507" pitchFamily="18" charset="2"/>
              </a:rPr>
              <a:t>-service?</a:t>
            </a:r>
            <a:br>
              <a:rPr lang="en-US" dirty="0">
                <a:sym typeface="Symbol" panose="05050102010706020507" pitchFamily="18" charset="2"/>
              </a:rPr>
            </a:br>
            <a:br>
              <a:rPr lang="en-US" dirty="0">
                <a:sym typeface="Symbol" panose="05050102010706020507" pitchFamily="18" charset="2"/>
              </a:rPr>
            </a:br>
            <a:r>
              <a:rPr lang="en-US" dirty="0">
                <a:sym typeface="Symbol" panose="05050102010706020507" pitchFamily="18" charset="2"/>
              </a:rPr>
              <a:t> How would a function in a function server interact </a:t>
            </a:r>
            <a:r>
              <a:rPr lang="en-US">
                <a:sym typeface="Symbol" panose="05050102010706020507" pitchFamily="18" charset="2"/>
              </a:rPr>
              <a:t>with it?</a:t>
            </a:r>
            <a:endParaRPr lang="en-US" dirty="0">
              <a:sym typeface="Symbol" panose="05050102010706020507" pitchFamily="18" charset="2"/>
            </a:endParaRPr>
          </a:p>
        </p:txBody>
      </p:sp>
      <p:sp>
        <p:nvSpPr>
          <p:cNvPr id="4" name="Footer Placeholder 3"/>
          <p:cNvSpPr>
            <a:spLocks noGrp="1"/>
          </p:cNvSpPr>
          <p:nvPr>
            <p:ph type="ftr" sz="quarter" idx="11"/>
          </p:nvPr>
        </p:nvSpPr>
        <p:spPr/>
        <p:txBody>
          <a:bodyPr/>
          <a:lstStyle/>
          <a:p>
            <a:r>
              <a:rPr lang="en-US"/>
              <a:t>http://www.cs.cornell.edu/courses/cs5412/2020sp</a:t>
            </a:r>
          </a:p>
        </p:txBody>
      </p:sp>
      <p:sp>
        <p:nvSpPr>
          <p:cNvPr id="5" name="Slide Number Placeholder 4"/>
          <p:cNvSpPr>
            <a:spLocks noGrp="1"/>
          </p:cNvSpPr>
          <p:nvPr>
            <p:ph type="sldNum" sz="quarter" idx="12"/>
          </p:nvPr>
        </p:nvSpPr>
        <p:spPr/>
        <p:txBody>
          <a:bodyPr/>
          <a:lstStyle/>
          <a:p>
            <a:fld id="{3C974458-8A97-4835-BF79-1FB6D7856C21}" type="slidenum">
              <a:rPr lang="en-US" smtClean="0"/>
              <a:t>45</a:t>
            </a:fld>
            <a:endParaRPr lang="en-US"/>
          </a:p>
        </p:txBody>
      </p:sp>
    </p:spTree>
    <p:extLst>
      <p:ext uri="{BB962C8B-B14F-4D97-AF65-F5344CB8AC3E}">
        <p14:creationId xmlns:p14="http://schemas.microsoft.com/office/powerpoint/2010/main" val="732266605"/>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A7D9F3C-A144-446E-8EDF-22FF2D470059}"/>
              </a:ext>
            </a:extLst>
          </p:cNvPr>
          <p:cNvSpPr>
            <a:spLocks noGrp="1"/>
          </p:cNvSpPr>
          <p:nvPr>
            <p:ph type="title"/>
          </p:nvPr>
        </p:nvSpPr>
        <p:spPr/>
        <p:txBody>
          <a:bodyPr/>
          <a:lstStyle/>
          <a:p>
            <a:r>
              <a:rPr lang="en-US" dirty="0"/>
              <a:t>Image knowledge base</a:t>
            </a:r>
          </a:p>
        </p:txBody>
      </p:sp>
      <p:sp>
        <p:nvSpPr>
          <p:cNvPr id="3" name="Content Placeholder 2">
            <a:extLst>
              <a:ext uri="{FF2B5EF4-FFF2-40B4-BE49-F238E27FC236}">
                <a16:creationId xmlns:a16="http://schemas.microsoft.com/office/drawing/2014/main" id="{B8E2629B-0627-4548-9A50-E3409384C2A5}"/>
              </a:ext>
            </a:extLst>
          </p:cNvPr>
          <p:cNvSpPr>
            <a:spLocks noGrp="1"/>
          </p:cNvSpPr>
          <p:nvPr>
            <p:ph idx="1"/>
          </p:nvPr>
        </p:nvSpPr>
        <p:spPr/>
        <p:txBody>
          <a:bodyPr/>
          <a:lstStyle/>
          <a:p>
            <a:r>
              <a:rPr lang="en-US" dirty="0"/>
              <a:t>We could start with labeled data: photos from drones that are hand-labeled to tag crop damage and identify possible causes.</a:t>
            </a:r>
          </a:p>
          <a:p>
            <a:endParaRPr lang="en-US" dirty="0"/>
          </a:p>
          <a:p>
            <a:r>
              <a:rPr lang="en-US" dirty="0"/>
              <a:t>Use this to train a computer-vision model (perhaps, a convolutional neural network – a CNN).</a:t>
            </a:r>
          </a:p>
          <a:p>
            <a:endParaRPr lang="en-US" dirty="0"/>
          </a:p>
          <a:p>
            <a:r>
              <a:rPr lang="en-US" dirty="0"/>
              <a:t>The resulting models will be large tensors.  Copy them to our </a:t>
            </a:r>
            <a:r>
              <a:rPr lang="en-US" dirty="0">
                <a:sym typeface="Symbol" panose="05050102010706020507" pitchFamily="18" charset="2"/>
              </a:rPr>
              <a:t>-service.</a:t>
            </a:r>
            <a:endParaRPr lang="en-US" dirty="0"/>
          </a:p>
        </p:txBody>
      </p:sp>
      <p:sp>
        <p:nvSpPr>
          <p:cNvPr id="4" name="Footer Placeholder 3">
            <a:extLst>
              <a:ext uri="{FF2B5EF4-FFF2-40B4-BE49-F238E27FC236}">
                <a16:creationId xmlns:a16="http://schemas.microsoft.com/office/drawing/2014/main" id="{5B38D9D7-8A22-4DD7-A0AC-8020A750BE37}"/>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A3387E09-4C69-45C5-A7E4-B376C2B38703}"/>
              </a:ext>
            </a:extLst>
          </p:cNvPr>
          <p:cNvSpPr>
            <a:spLocks noGrp="1"/>
          </p:cNvSpPr>
          <p:nvPr>
            <p:ph type="sldNum" sz="quarter" idx="12"/>
          </p:nvPr>
        </p:nvSpPr>
        <p:spPr/>
        <p:txBody>
          <a:bodyPr/>
          <a:lstStyle/>
          <a:p>
            <a:fld id="{3C974458-8A97-4835-BF79-1FB6D7856C21}" type="slidenum">
              <a:rPr lang="en-US" smtClean="0"/>
              <a:t>46</a:t>
            </a:fld>
            <a:endParaRPr lang="en-US"/>
          </a:p>
        </p:txBody>
      </p:sp>
    </p:spTree>
    <p:extLst>
      <p:ext uri="{BB962C8B-B14F-4D97-AF65-F5344CB8AC3E}">
        <p14:creationId xmlns:p14="http://schemas.microsoft.com/office/powerpoint/2010/main" val="1030649044"/>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976059-AD21-4C17-A8FC-1954509A906E}"/>
              </a:ext>
            </a:extLst>
          </p:cNvPr>
          <p:cNvSpPr>
            <a:spLocks noGrp="1"/>
          </p:cNvSpPr>
          <p:nvPr>
            <p:ph type="title"/>
          </p:nvPr>
        </p:nvSpPr>
        <p:spPr/>
        <p:txBody>
          <a:bodyPr/>
          <a:lstStyle/>
          <a:p>
            <a:r>
              <a:rPr lang="en-US" dirty="0"/>
              <a:t>Image knowledge</a:t>
            </a:r>
          </a:p>
        </p:txBody>
      </p:sp>
      <p:sp>
        <p:nvSpPr>
          <p:cNvPr id="3" name="Content Placeholder 2">
            <a:extLst>
              <a:ext uri="{FF2B5EF4-FFF2-40B4-BE49-F238E27FC236}">
                <a16:creationId xmlns:a16="http://schemas.microsoft.com/office/drawing/2014/main" id="{9FBC0CFD-47DA-4C70-89E7-88D079F9C349}"/>
              </a:ext>
            </a:extLst>
          </p:cNvPr>
          <p:cNvSpPr>
            <a:spLocks noGrp="1"/>
          </p:cNvSpPr>
          <p:nvPr>
            <p:ph idx="1"/>
          </p:nvPr>
        </p:nvSpPr>
        <p:spPr/>
        <p:txBody>
          <a:bodyPr/>
          <a:lstStyle/>
          <a:p>
            <a:r>
              <a:rPr lang="en-US" dirty="0"/>
              <a:t>We might have two cases: one for initial thumbnail images (small, low-resolution) and a second for follow-up detail imaging (ultra-high resolution)</a:t>
            </a:r>
          </a:p>
          <a:p>
            <a:endParaRPr lang="en-US" dirty="0"/>
          </a:p>
          <a:p>
            <a:r>
              <a:rPr lang="en-US" dirty="0"/>
              <a:t>Now our </a:t>
            </a:r>
            <a:r>
              <a:rPr lang="en-US" dirty="0">
                <a:sym typeface="Symbol" panose="05050102010706020507" pitchFamily="18" charset="2"/>
              </a:rPr>
              <a:t>-service could have an API with operations such as “classify new thumbnail”, “analyze follow-up imagery”.</a:t>
            </a:r>
          </a:p>
          <a:p>
            <a:endParaRPr lang="en-US" dirty="0">
              <a:sym typeface="Symbol" panose="05050102010706020507" pitchFamily="18" charset="2"/>
            </a:endParaRPr>
          </a:p>
          <a:p>
            <a:r>
              <a:rPr lang="en-US" dirty="0">
                <a:sym typeface="Symbol" panose="05050102010706020507" pitchFamily="18" charset="2"/>
              </a:rPr>
              <a:t>The function server would take a drone event and just turn around and make a call into the -service </a:t>
            </a:r>
            <a:endParaRPr lang="en-US" dirty="0"/>
          </a:p>
        </p:txBody>
      </p:sp>
      <p:sp>
        <p:nvSpPr>
          <p:cNvPr id="4" name="Footer Placeholder 3">
            <a:extLst>
              <a:ext uri="{FF2B5EF4-FFF2-40B4-BE49-F238E27FC236}">
                <a16:creationId xmlns:a16="http://schemas.microsoft.com/office/drawing/2014/main" id="{076CDCF6-75DF-4AFA-BA16-3BBE804EA4B8}"/>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C744BBFF-5B80-4375-9DC3-C204244A0DF1}"/>
              </a:ext>
            </a:extLst>
          </p:cNvPr>
          <p:cNvSpPr>
            <a:spLocks noGrp="1"/>
          </p:cNvSpPr>
          <p:nvPr>
            <p:ph type="sldNum" sz="quarter" idx="12"/>
          </p:nvPr>
        </p:nvSpPr>
        <p:spPr/>
        <p:txBody>
          <a:bodyPr/>
          <a:lstStyle/>
          <a:p>
            <a:fld id="{3C974458-8A97-4835-BF79-1FB6D7856C21}" type="slidenum">
              <a:rPr lang="en-US" smtClean="0"/>
              <a:t>47</a:t>
            </a:fld>
            <a:endParaRPr lang="en-US"/>
          </a:p>
        </p:txBody>
      </p:sp>
    </p:spTree>
    <p:extLst>
      <p:ext uri="{BB962C8B-B14F-4D97-AF65-F5344CB8AC3E}">
        <p14:creationId xmlns:p14="http://schemas.microsoft.com/office/powerpoint/2010/main" val="1972214917"/>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76A8A0B-954D-4663-825F-AF0A3AB1343F}"/>
              </a:ext>
            </a:extLst>
          </p:cNvPr>
          <p:cNvSpPr>
            <a:spLocks noGrp="1"/>
          </p:cNvSpPr>
          <p:nvPr>
            <p:ph type="title"/>
          </p:nvPr>
        </p:nvSpPr>
        <p:spPr/>
        <p:txBody>
          <a:bodyPr/>
          <a:lstStyle/>
          <a:p>
            <a:r>
              <a:rPr lang="en-US" dirty="0"/>
              <a:t>Secondary actions</a:t>
            </a:r>
          </a:p>
        </p:txBody>
      </p:sp>
      <p:sp>
        <p:nvSpPr>
          <p:cNvPr id="3" name="Content Placeholder 2">
            <a:extLst>
              <a:ext uri="{FF2B5EF4-FFF2-40B4-BE49-F238E27FC236}">
                <a16:creationId xmlns:a16="http://schemas.microsoft.com/office/drawing/2014/main" id="{64DE718D-7468-4FD3-B950-1500435F4541}"/>
              </a:ext>
            </a:extLst>
          </p:cNvPr>
          <p:cNvSpPr>
            <a:spLocks noGrp="1"/>
          </p:cNvSpPr>
          <p:nvPr>
            <p:ph idx="1"/>
          </p:nvPr>
        </p:nvSpPr>
        <p:spPr/>
        <p:txBody>
          <a:bodyPr>
            <a:normAutofit fontScale="92500" lnSpcReduction="10000"/>
          </a:bodyPr>
          <a:lstStyle/>
          <a:p>
            <a:r>
              <a:rPr lang="en-US" dirty="0"/>
              <a:t>The </a:t>
            </a:r>
            <a:r>
              <a:rPr lang="en-US" dirty="0">
                <a:sym typeface="Symbol" panose="05050102010706020507" pitchFamily="18" charset="2"/>
              </a:rPr>
              <a:t>-service would then be able to “tell” the function what action to take.  This avoids having to talk directly to the drones: the functions become specialists in drone operations, while the -service plays general roles.</a:t>
            </a:r>
          </a:p>
          <a:p>
            <a:endParaRPr lang="en-US" dirty="0">
              <a:sym typeface="Symbol" panose="05050102010706020507" pitchFamily="18" charset="2"/>
            </a:endParaRPr>
          </a:p>
          <a:p>
            <a:r>
              <a:rPr lang="en-US" dirty="0">
                <a:sym typeface="Symbol" panose="05050102010706020507" pitchFamily="18" charset="2"/>
              </a:rPr>
              <a:t>Similarly for requesting “follow-up detail”: the -service can request this in its reply to the function layer, and then the function would turn to the -service that plans detailed imaging studies for advice on camera angles and image settings to use.</a:t>
            </a:r>
          </a:p>
          <a:p>
            <a:endParaRPr lang="en-US" dirty="0">
              <a:sym typeface="Symbol" panose="05050102010706020507" pitchFamily="18" charset="2"/>
            </a:endParaRPr>
          </a:p>
          <a:p>
            <a:r>
              <a:rPr lang="en-US" dirty="0">
                <a:sym typeface="Symbol" panose="05050102010706020507" pitchFamily="18" charset="2"/>
              </a:rPr>
              <a:t>Functions aren’t doing much, but they glue the heavy lifters together.</a:t>
            </a:r>
          </a:p>
        </p:txBody>
      </p:sp>
      <p:sp>
        <p:nvSpPr>
          <p:cNvPr id="4" name="Footer Placeholder 3">
            <a:extLst>
              <a:ext uri="{FF2B5EF4-FFF2-40B4-BE49-F238E27FC236}">
                <a16:creationId xmlns:a16="http://schemas.microsoft.com/office/drawing/2014/main" id="{E80951A3-7815-4A9E-838E-B9501EEB3EDA}"/>
              </a:ext>
            </a:extLst>
          </p:cNvPr>
          <p:cNvSpPr>
            <a:spLocks noGrp="1"/>
          </p:cNvSpPr>
          <p:nvPr>
            <p:ph type="ftr" sz="quarter" idx="11"/>
          </p:nvPr>
        </p:nvSpPr>
        <p:spPr/>
        <p:txBody>
          <a:bodyPr/>
          <a:lstStyle/>
          <a:p>
            <a:r>
              <a:rPr lang="en-US"/>
              <a:t>http://www.cs.cornell.edu/courses/cs5412/2020sp</a:t>
            </a:r>
          </a:p>
        </p:txBody>
      </p:sp>
      <p:sp>
        <p:nvSpPr>
          <p:cNvPr id="5" name="Slide Number Placeholder 4">
            <a:extLst>
              <a:ext uri="{FF2B5EF4-FFF2-40B4-BE49-F238E27FC236}">
                <a16:creationId xmlns:a16="http://schemas.microsoft.com/office/drawing/2014/main" id="{72F764D1-F552-45D2-B63D-08B28EEC46D4}"/>
              </a:ext>
            </a:extLst>
          </p:cNvPr>
          <p:cNvSpPr>
            <a:spLocks noGrp="1"/>
          </p:cNvSpPr>
          <p:nvPr>
            <p:ph type="sldNum" sz="quarter" idx="12"/>
          </p:nvPr>
        </p:nvSpPr>
        <p:spPr/>
        <p:txBody>
          <a:bodyPr/>
          <a:lstStyle/>
          <a:p>
            <a:fld id="{3C974458-8A97-4835-BF79-1FB6D7856C21}" type="slidenum">
              <a:rPr lang="en-US" smtClean="0"/>
              <a:t>48</a:t>
            </a:fld>
            <a:endParaRPr lang="en-US"/>
          </a:p>
        </p:txBody>
      </p:sp>
    </p:spTree>
    <p:extLst>
      <p:ext uri="{BB962C8B-B14F-4D97-AF65-F5344CB8AC3E}">
        <p14:creationId xmlns:p14="http://schemas.microsoft.com/office/powerpoint/2010/main" val="585766300"/>
      </p:ext>
    </p:extLst>
  </p:cSld>
  <p:clrMapOvr>
    <a:masterClrMapping/>
  </p:clrMapOvr>
</p:sld>
</file>

<file path=ppt/tags/tag1.xml><?xml version="1.0" encoding="utf-8"?>
<p:tagLst xmlns:a="http://schemas.openxmlformats.org/drawingml/2006/main" xmlns:r="http://schemas.openxmlformats.org/officeDocument/2006/relationships" xmlns:p="http://schemas.openxmlformats.org/presentationml/2006/main">
  <p:tag name="TIMING" val="|21.8|2.9|1.3|1.2|57.5"/>
</p:tagLst>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ntegral">
  <a:themeElements>
    <a:clrScheme name="Integral">
      <a:dk1>
        <a:sysClr val="windowText" lastClr="000000"/>
      </a:dk1>
      <a:lt1>
        <a:sysClr val="window" lastClr="FFFFFF"/>
      </a:lt1>
      <a:dk2>
        <a:srgbClr val="335B74"/>
      </a:dk2>
      <a:lt2>
        <a:srgbClr val="DFE3E5"/>
      </a:lt2>
      <a:accent1>
        <a:srgbClr val="1CADE4"/>
      </a:accent1>
      <a:accent2>
        <a:srgbClr val="2683C6"/>
      </a:accent2>
      <a:accent3>
        <a:srgbClr val="27CED7"/>
      </a:accent3>
      <a:accent4>
        <a:srgbClr val="42BA97"/>
      </a:accent4>
      <a:accent5>
        <a:srgbClr val="3E8853"/>
      </a:accent5>
      <a:accent6>
        <a:srgbClr val="62A39F"/>
      </a:accent6>
      <a:hlink>
        <a:srgbClr val="6B9F25"/>
      </a:hlink>
      <a:folHlink>
        <a:srgbClr val="B26B02"/>
      </a:folHlink>
    </a:clrScheme>
    <a:fontScheme name="Integral">
      <a:majorFont>
        <a:latin typeface="Tw Cen MT Condensed" panose="020B06060201040202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w Cen MT" panose="020B0602020104020603"/>
        <a:ea typeface=""/>
        <a:cs typeface=""/>
        <a:font script="Grek" typeface="Calibri"/>
        <a:font script="Cyrl" typeface="Calibri"/>
        <a:font script="Jpan" typeface="メイリオ"/>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Integral">
      <a:fillStyleLst>
        <a:solidFill>
          <a:schemeClr val="phClr"/>
        </a:solidFill>
        <a:gradFill rotWithShape="1">
          <a:gsLst>
            <a:gs pos="0">
              <a:schemeClr val="phClr">
                <a:tint val="83000"/>
                <a:satMod val="100000"/>
                <a:lumMod val="100000"/>
              </a:schemeClr>
            </a:gs>
            <a:gs pos="100000">
              <a:schemeClr val="phClr">
                <a:tint val="61000"/>
                <a:satMod val="150000"/>
                <a:lumMod val="100000"/>
              </a:schemeClr>
            </a:gs>
          </a:gsLst>
          <a:path path="circle">
            <a:fillToRect l="100000" t="100000" r="100000" b="100000"/>
          </a:path>
        </a:gradFill>
        <a:gradFill rotWithShape="1">
          <a:gsLst>
            <a:gs pos="0">
              <a:schemeClr val="phClr">
                <a:tint val="100000"/>
                <a:shade val="85000"/>
                <a:satMod val="100000"/>
                <a:lumMod val="100000"/>
              </a:schemeClr>
            </a:gs>
            <a:gs pos="100000">
              <a:schemeClr val="phClr">
                <a:tint val="90000"/>
                <a:shade val="100000"/>
                <a:satMod val="150000"/>
                <a:lumMod val="100000"/>
              </a:schemeClr>
            </a:gs>
          </a:gsLst>
          <a:path path="circle">
            <a:fillToRect l="100000" t="100000" r="100000" b="100000"/>
          </a:path>
        </a:gradFill>
      </a:fillStyleLst>
      <a:lnStyleLst>
        <a:ln w="9525" cap="flat" cmpd="sng" algn="ctr">
          <a:solidFill>
            <a:schemeClr val="phClr"/>
          </a:solidFill>
          <a:prstDash val="solid"/>
        </a:ln>
        <a:ln w="15875"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outerShdw blurRad="50800" dist="12700" dir="5400000" algn="ctr" rotWithShape="0">
              <a:srgbClr val="000000">
                <a:alpha val="50000"/>
              </a:srgbClr>
            </a:outerShdw>
          </a:effectLst>
        </a:effectStyle>
        <a:effectStyle>
          <a:effectLst>
            <a:outerShdw blurRad="76200" dist="25400" dir="5400000" algn="ctr" rotWithShape="0">
              <a:srgbClr val="000000">
                <a:alpha val="60000"/>
              </a:srgbClr>
            </a:outerShdw>
          </a:effectLst>
          <a:scene3d>
            <a:camera prst="orthographicFront">
              <a:rot lat="0" lon="0" rev="0"/>
            </a:camera>
            <a:lightRig rig="flat" dir="t">
              <a:rot lat="0" lon="0" rev="3600000"/>
            </a:lightRig>
          </a:scene3d>
          <a:sp3d contourW="12700" prstMaterial="flat">
            <a:bevelT w="38100" h="44450" prst="angle"/>
            <a:contourClr>
              <a:schemeClr val="phClr">
                <a:shade val="35000"/>
                <a:satMod val="160000"/>
              </a:schemeClr>
            </a:contourClr>
          </a:sp3d>
        </a:effectStyle>
      </a:effectStyleLst>
      <a:bgFillStyleLst>
        <a:solidFill>
          <a:schemeClr val="phClr"/>
        </a:solidFill>
        <a:solidFill>
          <a:schemeClr val="phClr">
            <a:tint val="95000"/>
            <a:shade val="85000"/>
            <a:satMod val="125000"/>
          </a:schemeClr>
        </a:solidFill>
        <a:blipFill rotWithShape="1">
          <a:blip xmlns:r="http://schemas.openxmlformats.org/officeDocument/2006/relationships" r:embed="rId1">
            <a:duotone>
              <a:schemeClr val="phClr">
                <a:tint val="95000"/>
                <a:shade val="74000"/>
                <a:satMod val="230000"/>
              </a:schemeClr>
              <a:schemeClr val="phClr">
                <a:tint val="92000"/>
                <a:shade val="69000"/>
                <a:satMod val="250000"/>
              </a:schemeClr>
            </a:duotone>
          </a:blip>
          <a:tile tx="0" ty="0" sx="40000" sy="40000" flip="none" algn="tl"/>
        </a:blipFill>
      </a:bgFillStyleLst>
    </a:fmtScheme>
  </a:themeElements>
  <a:objectDefaults/>
  <a:extraClrSchemeLst/>
  <a:extLst>
    <a:ext uri="{05A4C25C-085E-4340-85A3-A5531E510DB2}">
      <thm15:themeFamily xmlns:thm15="http://schemas.microsoft.com/office/thememl/2012/main" name="Integral" id="{3577F8C9-A904-41D8-97D2-FD898F53F20E}" vid="{682D6EBE-8D36-4FF2-9DB3-F3D8D7B6715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Integral</Template>
  <TotalTime>4274</TotalTime>
  <Words>4768</Words>
  <Application>Microsoft Office PowerPoint</Application>
  <PresentationFormat>Widescreen</PresentationFormat>
  <Paragraphs>523</Paragraphs>
  <Slides>48</Slides>
  <Notes>14</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48</vt:i4>
      </vt:variant>
    </vt:vector>
  </HeadingPairs>
  <TitlesOfParts>
    <vt:vector size="57" baseType="lpstr">
      <vt:lpstr>Arial</vt:lpstr>
      <vt:lpstr>Calibri</vt:lpstr>
      <vt:lpstr>Symbol</vt:lpstr>
      <vt:lpstr>Times New Roman</vt:lpstr>
      <vt:lpstr>Tw Cen MT</vt:lpstr>
      <vt:lpstr>Tw Cen MT Condensed</vt:lpstr>
      <vt:lpstr>Wingdings</vt:lpstr>
      <vt:lpstr>Wingdings 3</vt:lpstr>
      <vt:lpstr>Integral</vt:lpstr>
      <vt:lpstr>CS5412: Lecture 4 implementing a smart Farm</vt:lpstr>
      <vt:lpstr>Internet of things (IoT)</vt:lpstr>
      <vt:lpstr>What is IoT best at, today?</vt:lpstr>
      <vt:lpstr>… But the future is thrilling!</vt:lpstr>
      <vt:lpstr>IoT Edge versus IoT Cloud</vt:lpstr>
      <vt:lpstr>A drone, an IoT Edge, and a cloud</vt:lpstr>
      <vt:lpstr>Example we will revisit often</vt:lpstr>
      <vt:lpstr>Unfortunately… this is oversimplified</vt:lpstr>
      <vt:lpstr>Suppose a cow stumbles. Is it hurt?</vt:lpstr>
      <vt:lpstr>Suppose a cow stumbles. Is it hurt?</vt:lpstr>
      <vt:lpstr>Revisiting our Edge IoT Example</vt:lpstr>
      <vt:lpstr>Many steps involved!</vt:lpstr>
      <vt:lpstr>Many components were involved</vt:lpstr>
      <vt:lpstr>Concept: Critical Path</vt:lpstr>
      <vt:lpstr>Critical Path? Many elements!</vt:lpstr>
      <vt:lpstr>Function Model</vt:lpstr>
      <vt:lpstr>How the event is passed to the function</vt:lpstr>
      <vt:lpstr>Example: Passing parameters to Azure Functions (AWS Lambda is quite similar)</vt:lpstr>
      <vt:lpstr>What if a device can generate many kinds of events?</vt:lpstr>
      <vt:lpstr>How do functions talk to -Services?</vt:lpstr>
      <vt:lpstr>Fancier Case: Point, Focus and Shoot</vt:lpstr>
      <vt:lpstr>This is a form of state machine!</vt:lpstr>
      <vt:lpstr>Definition: State Machine</vt:lpstr>
      <vt:lpstr>… THAT STATE IS HELD IN A KEY-VALUE STORE</vt:lpstr>
      <vt:lpstr>Stateful behavior with a function                    Normal Case</vt:lpstr>
      <vt:lpstr>Stateful behavior with a function              Concurrency conflict</vt:lpstr>
      <vt:lpstr>Stateful behavior with a function                    Retry Case</vt:lpstr>
      <vt:lpstr>Functions versus -services</vt:lpstr>
      <vt:lpstr>Microsoft FarmBeats</vt:lpstr>
      <vt:lpstr>Microsoft FarmBeats</vt:lpstr>
      <vt:lpstr>Microsoft FarmBeats</vt:lpstr>
      <vt:lpstr>Where does computing occur?</vt:lpstr>
      <vt:lpstr>Dynamic Updates</vt:lpstr>
      <vt:lpstr>Using Dynamic Updates to update plans</vt:lpstr>
      <vt:lpstr>… because we prefer not to see this!</vt:lpstr>
      <vt:lpstr>Functions?  Or -Services?</vt:lpstr>
      <vt:lpstr>Should everything be in -Services?</vt:lpstr>
      <vt:lpstr>Approach this leads towards</vt:lpstr>
      <vt:lpstr>Summary of the pros and cons</vt:lpstr>
      <vt:lpstr>How to create new functions</vt:lpstr>
      <vt:lpstr>How to create new -Services?</vt:lpstr>
      <vt:lpstr>How to create new -Services?</vt:lpstr>
      <vt:lpstr>Will this scale?</vt:lpstr>
      <vt:lpstr>So, back to our FarmBeats Drones</vt:lpstr>
      <vt:lpstr>How might we tackle the cases mentioned earlier?</vt:lpstr>
      <vt:lpstr>Image knowledge base</vt:lpstr>
      <vt:lpstr>Image knowledge</vt:lpstr>
      <vt:lpstr>Secondary actions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 5412:  Topics in Cloud Computing</dc:title>
  <dc:creator>ken</dc:creator>
  <cp:lastModifiedBy>Ken Birman</cp:lastModifiedBy>
  <cp:revision>253</cp:revision>
  <dcterms:created xsi:type="dcterms:W3CDTF">2017-12-19T18:11:25Z</dcterms:created>
  <dcterms:modified xsi:type="dcterms:W3CDTF">2020-01-30T14:15:26Z</dcterms:modified>
</cp:coreProperties>
</file>