
<file path=[Content_Types].xml><?xml version="1.0" encoding="utf-8"?>
<Types xmlns="http://schemas.openxmlformats.org/package/2006/content-types">
  <Default Extension="jpeg" ContentType="image/jpeg"/>
  <Default Extension="jpg" ContentType="image/jpeg"/>
  <Default Extension="png" ContentType="image/png"/>
  <Default Extension="rels" ContentType="application/vnd.openxmlformats-package.relationships+xml"/>
  <Default Extension="tiff" ContentType="image/tiff"/>
  <Default Extension="wdp" ContentType="image/vnd.ms-photo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Masters/slideMaster2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22.xml" ContentType="application/vnd.openxmlformats-officedocument.presentationml.slide+xml"/>
  <Override PartName="/ppt/slides/slide23.xml" ContentType="application/vnd.openxmlformats-officedocument.presentationml.slide+xml"/>
  <Override PartName="/ppt/slides/slide24.xml" ContentType="application/vnd.openxmlformats-officedocument.presentationml.slide+xml"/>
  <Override PartName="/ppt/slides/slide25.xml" ContentType="application/vnd.openxmlformats-officedocument.presentationml.slide+xml"/>
  <Override PartName="/ppt/slides/slide26.xml" ContentType="application/vnd.openxmlformats-officedocument.presentationml.slide+xml"/>
  <Override PartName="/ppt/slides/slide27.xml" ContentType="application/vnd.openxmlformats-officedocument.presentationml.slide+xml"/>
  <Override PartName="/ppt/slides/slide28.xml" ContentType="application/vnd.openxmlformats-officedocument.presentationml.slide+xml"/>
  <Override PartName="/ppt/slides/slide29.xml" ContentType="application/vnd.openxmlformats-officedocument.presentationml.slide+xml"/>
  <Override PartName="/ppt/slides/slide30.xml" ContentType="application/vnd.openxmlformats-officedocument.presentationml.slide+xml"/>
  <Override PartName="/ppt/slides/slide31.xml" ContentType="application/vnd.openxmlformats-officedocument.presentationml.slide+xml"/>
  <Override PartName="/ppt/slides/slide32.xml" ContentType="application/vnd.openxmlformats-officedocument.presentationml.slide+xml"/>
  <Override PartName="/ppt/slides/slide33.xml" ContentType="application/vnd.openxmlformats-officedocument.presentationml.slide+xml"/>
  <Override PartName="/ppt/slides/slide34.xml" ContentType="application/vnd.openxmlformats-officedocument.presentationml.slide+xml"/>
  <Override PartName="/ppt/slides/slide35.xml" ContentType="application/vnd.openxmlformats-officedocument.presentationml.slide+xml"/>
  <Override PartName="/ppt/slides/slide36.xml" ContentType="application/vnd.openxmlformats-officedocument.presentationml.slide+xml"/>
  <Override PartName="/ppt/slides/slide37.xml" ContentType="application/vnd.openxmlformats-officedocument.presentationml.slide+xml"/>
  <Override PartName="/ppt/slides/slide38.xml" ContentType="application/vnd.openxmlformats-officedocument.presentationml.slide+xml"/>
  <Override PartName="/ppt/slides/slide39.xml" ContentType="application/vnd.openxmlformats-officedocument.presentationml.slide+xml"/>
  <Override PartName="/ppt/slides/slide40.xml" ContentType="application/vnd.openxmlformats-officedocument.presentationml.slide+xml"/>
  <Override PartName="/ppt/slides/slide41.xml" ContentType="application/vnd.openxmlformats-officedocument.presentationml.slide+xml"/>
  <Override PartName="/ppt/slides/slide42.xml" ContentType="application/vnd.openxmlformats-officedocument.presentationml.slide+xml"/>
  <Override PartName="/ppt/slides/slide43.xml" ContentType="application/vnd.openxmlformats-officedocument.presentationml.slide+xml"/>
  <Override PartName="/ppt/slides/slide44.xml" ContentType="application/vnd.openxmlformats-officedocument.presentationml.slide+xml"/>
  <Override PartName="/ppt/slides/slide45.xml" ContentType="application/vnd.openxmlformats-officedocument.presentationml.slide+xml"/>
  <Override PartName="/ppt/slides/slide46.xml" ContentType="application/vnd.openxmlformats-officedocument.presentationml.slide+xml"/>
  <Override PartName="/ppt/slides/slide47.xml" ContentType="application/vnd.openxmlformats-officedocument.presentationml.slide+xml"/>
  <Override PartName="/ppt/slides/slide48.xml" ContentType="application/vnd.openxmlformats-officedocument.presentationml.slide+xml"/>
  <Override PartName="/ppt/slides/slide49.xml" ContentType="application/vnd.openxmlformats-officedocument.presentationml.slide+xml"/>
  <Override PartName="/ppt/slides/slide50.xml" ContentType="application/vnd.openxmlformats-officedocument.presentationml.slide+xml"/>
  <Override PartName="/ppt/slides/slide51.xml" ContentType="application/vnd.openxmlformats-officedocument.presentationml.slide+xml"/>
  <Override PartName="/ppt/slides/slide52.xml" ContentType="application/vnd.openxmlformats-officedocument.presentationml.slide+xml"/>
  <Override PartName="/ppt/slides/slide53.xml" ContentType="application/vnd.openxmlformats-officedocument.presentationml.slide+xml"/>
  <Override PartName="/ppt/slides/slide54.xml" ContentType="application/vnd.openxmlformats-officedocument.presentationml.slide+xml"/>
  <Override PartName="/ppt/slides/slide55.xml" ContentType="application/vnd.openxmlformats-officedocument.presentationml.slide+xml"/>
  <Override PartName="/ppt/slides/slide56.xml" ContentType="application/vnd.openxmlformats-officedocument.presentationml.slide+xml"/>
  <Override PartName="/ppt/slides/slide57.xml" ContentType="application/vnd.openxmlformats-officedocument.presentationml.slide+xml"/>
  <Override PartName="/ppt/slides/slide58.xml" ContentType="application/vnd.openxmlformats-officedocument.presentationml.slide+xml"/>
  <Override PartName="/ppt/slides/slide59.xml" ContentType="application/vnd.openxmlformats-officedocument.presentationml.slide+xml"/>
  <Override PartName="/ppt/slides/slide60.xml" ContentType="application/vnd.openxmlformats-officedocument.presentationml.slide+xml"/>
  <Override PartName="/ppt/slides/slide61.xml" ContentType="application/vnd.openxmlformats-officedocument.presentationml.slide+xml"/>
  <Override PartName="/ppt/slides/slide62.xml" ContentType="application/vnd.openxmlformats-officedocument.presentationml.slide+xml"/>
  <Override PartName="/ppt/slides/slide63.xml" ContentType="application/vnd.openxmlformats-officedocument.presentationml.slide+xml"/>
  <Override PartName="/ppt/slides/slide64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3.xml" ContentType="application/vnd.openxmlformats-officedocument.presentationml.slideLayout+xml"/>
  <Override PartName="/ppt/slideLayouts/slideLayout14.xml" ContentType="application/vnd.openxmlformats-officedocument.presentationml.slideLayout+xml"/>
  <Override PartName="/ppt/slideLayouts/slideLayout15.xml" ContentType="application/vnd.openxmlformats-officedocument.presentationml.slideLayout+xml"/>
  <Override PartName="/ppt/slideLayouts/slideLayout16.xml" ContentType="application/vnd.openxmlformats-officedocument.presentationml.slideLayout+xml"/>
  <Override PartName="/ppt/slideLayouts/slideLayout17.xml" ContentType="application/vnd.openxmlformats-officedocument.presentationml.slideLayout+xml"/>
  <Override PartName="/ppt/slideLayouts/slideLayout18.xml" ContentType="application/vnd.openxmlformats-officedocument.presentationml.slideLayout+xml"/>
  <Override PartName="/ppt/slideLayouts/slideLayout19.xml" ContentType="application/vnd.openxmlformats-officedocument.presentationml.slideLayout+xml"/>
  <Override PartName="/ppt/slideLayouts/slideLayout20.xml" ContentType="application/vnd.openxmlformats-officedocument.presentationml.slideLayout+xml"/>
  <Override PartName="/ppt/slideLayouts/slideLayout21.xml" ContentType="application/vnd.openxmlformats-officedocument.presentationml.slideLayout+xml"/>
  <Override PartName="/ppt/slideLayouts/slideLayout22.xml" ContentType="application/vnd.openxmlformats-officedocument.presentationml.slideLayout+xml"/>
  <Override PartName="/ppt/theme/theme2.xml" ContentType="application/vnd.openxmlformats-officedocument.theme+xml"/>
  <Override PartName="/ppt/theme/theme3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notesSlides/notesSlide3.xml" ContentType="application/vnd.openxmlformats-officedocument.presentationml.notesSlide+xml"/>
  <Override PartName="/ppt/charts/chart1.xml" ContentType="application/vnd.openxmlformats-officedocument.drawingml.chart+xml"/>
  <Override PartName="/ppt/charts/style1.xml" ContentType="application/vnd.ms-office.chartstyle+xml"/>
  <Override PartName="/ppt/charts/colors1.xml" ContentType="application/vnd.ms-office.chartcolorstyle+xml"/>
  <Override PartName="/ppt/notesSlides/notesSlide4.xml" ContentType="application/vnd.openxmlformats-officedocument.presentationml.notesSlide+xml"/>
  <Override PartName="/ppt/notesSlides/notesSlide5.xml" ContentType="application/vnd.openxmlformats-officedocument.presentationml.notesSlide+xml"/>
  <Override PartName="/ppt/notesSlides/notesSlide6.xml" ContentType="application/vnd.openxmlformats-officedocument.presentationml.notesSlide+xml"/>
  <Override PartName="/ppt/notesSlides/notesSlide7.xml" ContentType="application/vnd.openxmlformats-officedocument.presentationml.notesSlide+xml"/>
  <Override PartName="/ppt/notesSlides/notesSlide8.xml" ContentType="application/vnd.openxmlformats-officedocument.presentationml.notesSlide+xml"/>
  <Override PartName="/ppt/notesSlides/notesSlide9.xml" ContentType="application/vnd.openxmlformats-officedocument.presentationml.notesSlide+xml"/>
  <Override PartName="/ppt/notesSlides/notesSlide10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60" r:id="rId1"/>
    <p:sldMasterId id="2147483672" r:id="rId2"/>
  </p:sldMasterIdLst>
  <p:notesMasterIdLst>
    <p:notesMasterId r:id="rId67"/>
  </p:notesMasterIdLst>
  <p:sldIdLst>
    <p:sldId id="256" r:id="rId3"/>
    <p:sldId id="257" r:id="rId4"/>
    <p:sldId id="258" r:id="rId5"/>
    <p:sldId id="385" r:id="rId6"/>
    <p:sldId id="260" r:id="rId7"/>
    <p:sldId id="261" r:id="rId8"/>
    <p:sldId id="259" r:id="rId9"/>
    <p:sldId id="386" r:id="rId10"/>
    <p:sldId id="378" r:id="rId11"/>
    <p:sldId id="262" r:id="rId12"/>
    <p:sldId id="263" r:id="rId13"/>
    <p:sldId id="365" r:id="rId14"/>
    <p:sldId id="339" r:id="rId15"/>
    <p:sldId id="363" r:id="rId16"/>
    <p:sldId id="364" r:id="rId17"/>
    <p:sldId id="335" r:id="rId18"/>
    <p:sldId id="337" r:id="rId19"/>
    <p:sldId id="338" r:id="rId20"/>
    <p:sldId id="329" r:id="rId21"/>
    <p:sldId id="366" r:id="rId22"/>
    <p:sldId id="375" r:id="rId23"/>
    <p:sldId id="367" r:id="rId24"/>
    <p:sldId id="370" r:id="rId25"/>
    <p:sldId id="369" r:id="rId26"/>
    <p:sldId id="371" r:id="rId27"/>
    <p:sldId id="372" r:id="rId28"/>
    <p:sldId id="373" r:id="rId29"/>
    <p:sldId id="376" r:id="rId30"/>
    <p:sldId id="374" r:id="rId31"/>
    <p:sldId id="333" r:id="rId32"/>
    <p:sldId id="368" r:id="rId33"/>
    <p:sldId id="336" r:id="rId34"/>
    <p:sldId id="354" r:id="rId35"/>
    <p:sldId id="353" r:id="rId36"/>
    <p:sldId id="355" r:id="rId37"/>
    <p:sldId id="331" r:id="rId38"/>
    <p:sldId id="320" r:id="rId39"/>
    <p:sldId id="321" r:id="rId40"/>
    <p:sldId id="342" r:id="rId41"/>
    <p:sldId id="279" r:id="rId42"/>
    <p:sldId id="344" r:id="rId43"/>
    <p:sldId id="323" r:id="rId44"/>
    <p:sldId id="343" r:id="rId45"/>
    <p:sldId id="324" r:id="rId46"/>
    <p:sldId id="334" r:id="rId47"/>
    <p:sldId id="347" r:id="rId48"/>
    <p:sldId id="346" r:id="rId49"/>
    <p:sldId id="348" r:id="rId50"/>
    <p:sldId id="351" r:id="rId51"/>
    <p:sldId id="377" r:id="rId52"/>
    <p:sldId id="341" r:id="rId53"/>
    <p:sldId id="345" r:id="rId54"/>
    <p:sldId id="349" r:id="rId55"/>
    <p:sldId id="350" r:id="rId56"/>
    <p:sldId id="358" r:id="rId57"/>
    <p:sldId id="361" r:id="rId58"/>
    <p:sldId id="352" r:id="rId59"/>
    <p:sldId id="332" r:id="rId60"/>
    <p:sldId id="379" r:id="rId61"/>
    <p:sldId id="380" r:id="rId62"/>
    <p:sldId id="381" r:id="rId63"/>
    <p:sldId id="382" r:id="rId64"/>
    <p:sldId id="383" r:id="rId65"/>
    <p:sldId id="384" r:id="rId66"/>
  </p:sldIdLst>
  <p:sldSz cx="12192000" cy="6858000"/>
  <p:notesSz cx="6858000" cy="9144000"/>
  <p:defaultTextStyle>
    <a:defPPr>
      <a:defRPr lang="en-US"/>
    </a:defPPr>
    <a:lvl1pPr marL="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521415D9-36F7-43E2-AB2F-B90AF26B5E84}">
      <p14:sectionLst xmlns:p14="http://schemas.microsoft.com/office/powerpoint/2010/main">
        <p14:section name="Default Section" id="{E51C459E-8AFD-4C88-A45E-D59C9A3879A0}">
          <p14:sldIdLst>
            <p14:sldId id="256"/>
            <p14:sldId id="257"/>
            <p14:sldId id="258"/>
            <p14:sldId id="385"/>
            <p14:sldId id="260"/>
            <p14:sldId id="261"/>
            <p14:sldId id="259"/>
            <p14:sldId id="386"/>
            <p14:sldId id="378"/>
            <p14:sldId id="262"/>
          </p14:sldIdLst>
        </p14:section>
        <p14:section name="Default Section" id="{091EAC3E-9677-46C9-9A0A-6FB83A956CDB}">
          <p14:sldIdLst>
            <p14:sldId id="263"/>
            <p14:sldId id="365"/>
          </p14:sldIdLst>
        </p14:section>
        <p14:section name="Programmable networks" id="{CF1430BB-6A34-4A08-82CA-4D11071D3EC3}">
          <p14:sldIdLst>
            <p14:sldId id="339"/>
            <p14:sldId id="363"/>
            <p14:sldId id="364"/>
            <p14:sldId id="335"/>
            <p14:sldId id="337"/>
            <p14:sldId id="338"/>
            <p14:sldId id="329"/>
            <p14:sldId id="366"/>
            <p14:sldId id="375"/>
          </p14:sldIdLst>
        </p14:section>
        <p14:section name="Why should you care" id="{0251200E-9396-4058-BABE-12E35AFCF38C}">
          <p14:sldIdLst>
            <p14:sldId id="367"/>
            <p14:sldId id="370"/>
            <p14:sldId id="369"/>
            <p14:sldId id="371"/>
            <p14:sldId id="372"/>
            <p14:sldId id="373"/>
            <p14:sldId id="376"/>
            <p14:sldId id="374"/>
            <p14:sldId id="333"/>
          </p14:sldIdLst>
        </p14:section>
        <p14:section name="Introduction to P4-16" id="{A39B02F9-DD7C-490F-8847-16EF226DDE27}">
          <p14:sldIdLst>
            <p14:sldId id="368"/>
            <p14:sldId id="336"/>
            <p14:sldId id="354"/>
            <p14:sldId id="353"/>
            <p14:sldId id="355"/>
            <p14:sldId id="331"/>
            <p14:sldId id="320"/>
            <p14:sldId id="321"/>
            <p14:sldId id="342"/>
            <p14:sldId id="279"/>
            <p14:sldId id="344"/>
            <p14:sldId id="323"/>
            <p14:sldId id="343"/>
            <p14:sldId id="324"/>
            <p14:sldId id="334"/>
            <p14:sldId id="347"/>
            <p14:sldId id="346"/>
            <p14:sldId id="348"/>
            <p14:sldId id="351"/>
            <p14:sldId id="377"/>
          </p14:sldIdLst>
        </p14:section>
        <p14:section name="P4 Limitations" id="{A2D1C41B-9AFA-444C-8231-B1A4326ED908}">
          <p14:sldIdLst>
            <p14:sldId id="341"/>
            <p14:sldId id="345"/>
            <p14:sldId id="349"/>
            <p14:sldId id="350"/>
            <p14:sldId id="358"/>
            <p14:sldId id="361"/>
          </p14:sldIdLst>
        </p14:section>
        <p14:section name="Conclusions" id="{8A76CCF8-712B-4F7C-A5D9-376B0D048572}">
          <p14:sldIdLst>
            <p14:sldId id="352"/>
            <p14:sldId id="332"/>
            <p14:sldId id="379"/>
            <p14:sldId id="380"/>
            <p14:sldId id="381"/>
            <p14:sldId id="382"/>
            <p14:sldId id="383"/>
            <p14:sldId id="384"/>
          </p14:sldIdLst>
        </p14:section>
      </p14:sectionLst>
    </p:ext>
    <p:ext uri="{EFAFB233-063F-42B5-8137-9DF3F51BA10A}">
      <p15:sldGuideLst xmlns:p15="http://schemas.microsoft.com/office/powerpoint/2012/main"/>
    </p:ext>
    <p:ext uri="{2D200454-40CA-4A62-9FC3-DE9A4176ACB9}">
      <p15:notes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clrMru>
    <a:srgbClr val="00B050"/>
    <a:srgbClr val="1CADE4"/>
    <a:srgbClr val="FF0066"/>
    <a:srgbClr val="92D050"/>
    <a:srgbClr val="99CCFF"/>
    <a:srgbClr val="FFFFFF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Medium Style 2 - Accent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620"/>
    <p:restoredTop sz="94660"/>
  </p:normalViewPr>
  <p:slideViewPr>
    <p:cSldViewPr snapToGrid="0">
      <p:cViewPr varScale="1">
        <p:scale>
          <a:sx n="93" d="100"/>
          <a:sy n="93" d="100"/>
        </p:scale>
        <p:origin x="336" y="90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notesViewPr>
    <p:cSldViewPr snapToGrid="0">
      <p:cViewPr varScale="1">
        <p:scale>
          <a:sx n="91" d="100"/>
          <a:sy n="91" d="100"/>
        </p:scale>
        <p:origin x="3750" y="84"/>
      </p:cViewPr>
      <p:guideLst/>
    </p:cSldViewPr>
  </p:notesViewPr>
  <p:gridSpacing cx="76200" cy="76200"/>
</p:viewPr>
</file>

<file path=ppt/_rels/presentation.xml.rels><?xml version="1.0" encoding="UTF-8" standalone="yes"?>
<Relationships xmlns="http://schemas.openxmlformats.org/package/2006/relationships"><Relationship Id="rId13" Type="http://schemas.openxmlformats.org/officeDocument/2006/relationships/slide" Target="slides/slide11.xml"/><Relationship Id="rId18" Type="http://schemas.openxmlformats.org/officeDocument/2006/relationships/slide" Target="slides/slide16.xml"/><Relationship Id="rId26" Type="http://schemas.openxmlformats.org/officeDocument/2006/relationships/slide" Target="slides/slide24.xml"/><Relationship Id="rId39" Type="http://schemas.openxmlformats.org/officeDocument/2006/relationships/slide" Target="slides/slide37.xml"/><Relationship Id="rId21" Type="http://schemas.openxmlformats.org/officeDocument/2006/relationships/slide" Target="slides/slide19.xml"/><Relationship Id="rId34" Type="http://schemas.openxmlformats.org/officeDocument/2006/relationships/slide" Target="slides/slide32.xml"/><Relationship Id="rId42" Type="http://schemas.openxmlformats.org/officeDocument/2006/relationships/slide" Target="slides/slide40.xml"/><Relationship Id="rId47" Type="http://schemas.openxmlformats.org/officeDocument/2006/relationships/slide" Target="slides/slide45.xml"/><Relationship Id="rId50" Type="http://schemas.openxmlformats.org/officeDocument/2006/relationships/slide" Target="slides/slide48.xml"/><Relationship Id="rId55" Type="http://schemas.openxmlformats.org/officeDocument/2006/relationships/slide" Target="slides/slide53.xml"/><Relationship Id="rId63" Type="http://schemas.openxmlformats.org/officeDocument/2006/relationships/slide" Target="slides/slide61.xml"/><Relationship Id="rId68" Type="http://schemas.openxmlformats.org/officeDocument/2006/relationships/presProps" Target="presProps.xml"/><Relationship Id="rId7" Type="http://schemas.openxmlformats.org/officeDocument/2006/relationships/slide" Target="slides/slide5.xml"/><Relationship Id="rId71" Type="http://schemas.openxmlformats.org/officeDocument/2006/relationships/tableStyles" Target="tableStyles.xml"/><Relationship Id="rId2" Type="http://schemas.openxmlformats.org/officeDocument/2006/relationships/slideMaster" Target="slideMasters/slideMaster2.xml"/><Relationship Id="rId16" Type="http://schemas.openxmlformats.org/officeDocument/2006/relationships/slide" Target="slides/slide14.xml"/><Relationship Id="rId29" Type="http://schemas.openxmlformats.org/officeDocument/2006/relationships/slide" Target="slides/slide27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4.xml"/><Relationship Id="rId11" Type="http://schemas.openxmlformats.org/officeDocument/2006/relationships/slide" Target="slides/slide9.xml"/><Relationship Id="rId24" Type="http://schemas.openxmlformats.org/officeDocument/2006/relationships/slide" Target="slides/slide22.xml"/><Relationship Id="rId32" Type="http://schemas.openxmlformats.org/officeDocument/2006/relationships/slide" Target="slides/slide30.xml"/><Relationship Id="rId37" Type="http://schemas.openxmlformats.org/officeDocument/2006/relationships/slide" Target="slides/slide35.xml"/><Relationship Id="rId40" Type="http://schemas.openxmlformats.org/officeDocument/2006/relationships/slide" Target="slides/slide38.xml"/><Relationship Id="rId45" Type="http://schemas.openxmlformats.org/officeDocument/2006/relationships/slide" Target="slides/slide43.xml"/><Relationship Id="rId53" Type="http://schemas.openxmlformats.org/officeDocument/2006/relationships/slide" Target="slides/slide51.xml"/><Relationship Id="rId58" Type="http://schemas.openxmlformats.org/officeDocument/2006/relationships/slide" Target="slides/slide56.xml"/><Relationship Id="rId66" Type="http://schemas.openxmlformats.org/officeDocument/2006/relationships/slide" Target="slides/slide64.xml"/><Relationship Id="rId5" Type="http://schemas.openxmlformats.org/officeDocument/2006/relationships/slide" Target="slides/slide3.xml"/><Relationship Id="rId15" Type="http://schemas.openxmlformats.org/officeDocument/2006/relationships/slide" Target="slides/slide13.xml"/><Relationship Id="rId23" Type="http://schemas.openxmlformats.org/officeDocument/2006/relationships/slide" Target="slides/slide21.xml"/><Relationship Id="rId28" Type="http://schemas.openxmlformats.org/officeDocument/2006/relationships/slide" Target="slides/slide26.xml"/><Relationship Id="rId36" Type="http://schemas.openxmlformats.org/officeDocument/2006/relationships/slide" Target="slides/slide34.xml"/><Relationship Id="rId49" Type="http://schemas.openxmlformats.org/officeDocument/2006/relationships/slide" Target="slides/slide47.xml"/><Relationship Id="rId57" Type="http://schemas.openxmlformats.org/officeDocument/2006/relationships/slide" Target="slides/slide55.xml"/><Relationship Id="rId61" Type="http://schemas.openxmlformats.org/officeDocument/2006/relationships/slide" Target="slides/slide59.xml"/><Relationship Id="rId10" Type="http://schemas.openxmlformats.org/officeDocument/2006/relationships/slide" Target="slides/slide8.xml"/><Relationship Id="rId19" Type="http://schemas.openxmlformats.org/officeDocument/2006/relationships/slide" Target="slides/slide17.xml"/><Relationship Id="rId31" Type="http://schemas.openxmlformats.org/officeDocument/2006/relationships/slide" Target="slides/slide29.xml"/><Relationship Id="rId44" Type="http://schemas.openxmlformats.org/officeDocument/2006/relationships/slide" Target="slides/slide42.xml"/><Relationship Id="rId52" Type="http://schemas.openxmlformats.org/officeDocument/2006/relationships/slide" Target="slides/slide50.xml"/><Relationship Id="rId60" Type="http://schemas.openxmlformats.org/officeDocument/2006/relationships/slide" Target="slides/slide58.xml"/><Relationship Id="rId65" Type="http://schemas.openxmlformats.org/officeDocument/2006/relationships/slide" Target="slides/slide63.xml"/><Relationship Id="rId4" Type="http://schemas.openxmlformats.org/officeDocument/2006/relationships/slide" Target="slides/slide2.xml"/><Relationship Id="rId9" Type="http://schemas.openxmlformats.org/officeDocument/2006/relationships/slide" Target="slides/slide7.xml"/><Relationship Id="rId14" Type="http://schemas.openxmlformats.org/officeDocument/2006/relationships/slide" Target="slides/slide12.xml"/><Relationship Id="rId22" Type="http://schemas.openxmlformats.org/officeDocument/2006/relationships/slide" Target="slides/slide20.xml"/><Relationship Id="rId27" Type="http://schemas.openxmlformats.org/officeDocument/2006/relationships/slide" Target="slides/slide25.xml"/><Relationship Id="rId30" Type="http://schemas.openxmlformats.org/officeDocument/2006/relationships/slide" Target="slides/slide28.xml"/><Relationship Id="rId35" Type="http://schemas.openxmlformats.org/officeDocument/2006/relationships/slide" Target="slides/slide33.xml"/><Relationship Id="rId43" Type="http://schemas.openxmlformats.org/officeDocument/2006/relationships/slide" Target="slides/slide41.xml"/><Relationship Id="rId48" Type="http://schemas.openxmlformats.org/officeDocument/2006/relationships/slide" Target="slides/slide46.xml"/><Relationship Id="rId56" Type="http://schemas.openxmlformats.org/officeDocument/2006/relationships/slide" Target="slides/slide54.xml"/><Relationship Id="rId64" Type="http://schemas.openxmlformats.org/officeDocument/2006/relationships/slide" Target="slides/slide62.xml"/><Relationship Id="rId69" Type="http://schemas.openxmlformats.org/officeDocument/2006/relationships/viewProps" Target="viewProps.xml"/><Relationship Id="rId8" Type="http://schemas.openxmlformats.org/officeDocument/2006/relationships/slide" Target="slides/slide6.xml"/><Relationship Id="rId51" Type="http://schemas.openxmlformats.org/officeDocument/2006/relationships/slide" Target="slides/slide49.xml"/><Relationship Id="rId3" Type="http://schemas.openxmlformats.org/officeDocument/2006/relationships/slide" Target="slides/slide1.xml"/><Relationship Id="rId12" Type="http://schemas.openxmlformats.org/officeDocument/2006/relationships/slide" Target="slides/slide10.xml"/><Relationship Id="rId17" Type="http://schemas.openxmlformats.org/officeDocument/2006/relationships/slide" Target="slides/slide15.xml"/><Relationship Id="rId25" Type="http://schemas.openxmlformats.org/officeDocument/2006/relationships/slide" Target="slides/slide23.xml"/><Relationship Id="rId33" Type="http://schemas.openxmlformats.org/officeDocument/2006/relationships/slide" Target="slides/slide31.xml"/><Relationship Id="rId38" Type="http://schemas.openxmlformats.org/officeDocument/2006/relationships/slide" Target="slides/slide36.xml"/><Relationship Id="rId46" Type="http://schemas.openxmlformats.org/officeDocument/2006/relationships/slide" Target="slides/slide44.xml"/><Relationship Id="rId59" Type="http://schemas.openxmlformats.org/officeDocument/2006/relationships/slide" Target="slides/slide57.xml"/><Relationship Id="rId67" Type="http://schemas.openxmlformats.org/officeDocument/2006/relationships/notesMaster" Target="notesMasters/notesMaster1.xml"/><Relationship Id="rId20" Type="http://schemas.openxmlformats.org/officeDocument/2006/relationships/slide" Target="slides/slide18.xml"/><Relationship Id="rId41" Type="http://schemas.openxmlformats.org/officeDocument/2006/relationships/slide" Target="slides/slide39.xml"/><Relationship Id="rId54" Type="http://schemas.openxmlformats.org/officeDocument/2006/relationships/slide" Target="slides/slide52.xml"/><Relationship Id="rId62" Type="http://schemas.openxmlformats.org/officeDocument/2006/relationships/slide" Target="slides/slide60.xml"/><Relationship Id="rId70" Type="http://schemas.openxmlformats.org/officeDocument/2006/relationships/theme" Target="theme/theme1.xml"/></Relationships>
</file>

<file path=ppt/charts/_rels/chart1.xml.rels><?xml version="1.0" encoding="UTF-8" standalone="yes"?>
<Relationships xmlns="http://schemas.openxmlformats.org/package/2006/relationships"><Relationship Id="rId3" Type="http://schemas.openxmlformats.org/officeDocument/2006/relationships/oleObject" Target="Book1" TargetMode="External"/><Relationship Id="rId2" Type="http://schemas.microsoft.com/office/2011/relationships/chartColorStyle" Target="colors1.xml"/><Relationship Id="rId1" Type="http://schemas.microsoft.com/office/2011/relationships/chartStyle" Target="style1.xml"/></Relationships>
</file>

<file path=ppt/charts/chart1.xml><?xml version="1.0" encoding="utf-8"?>
<c:chartSpace xmlns:c="http://schemas.openxmlformats.org/drawingml/2006/chart" xmlns:a="http://schemas.openxmlformats.org/drawingml/2006/main" xmlns:r="http://schemas.openxmlformats.org/officeDocument/2006/relationships" xmlns:c16r2="http://schemas.microsoft.com/office/drawing/2015/06/chart">
  <c:date1904 val="0"/>
  <c:lang val="en-US"/>
  <c:roundedCorners val="0"/>
  <mc:AlternateContent xmlns:mc="http://schemas.openxmlformats.org/markup-compatibility/2006">
    <mc:Choice xmlns:c14="http://schemas.microsoft.com/office/drawing/2007/8/2/chart" Requires="c14">
      <c14:style val="102"/>
    </mc:Choice>
    <mc:Fallback>
      <c:style val="2"/>
    </mc:Fallback>
  </mc:AlternateContent>
  <c:chart>
    <c:title>
      <c:tx>
        <c:rich>
          <a:bodyPr rot="0" spcFirstLastPara="1" vertOverflow="ellipsis" vert="horz" wrap="square" anchor="ctr" anchorCtr="1"/>
          <a:lstStyle/>
          <a:p>
            <a:pPr>
              <a:defRPr sz="2800" b="0" i="0" u="none" strike="noStrike" kern="1200" baseline="0">
                <a:solidFill>
                  <a:schemeClr val="dk1">
                    <a:lumMod val="65000"/>
                    <a:lumOff val="35000"/>
                  </a:schemeClr>
                </a:solidFill>
                <a:effectLst/>
                <a:latin typeface="+mn-lt"/>
                <a:ea typeface="+mn-ea"/>
                <a:cs typeface="+mn-cs"/>
              </a:defRPr>
            </a:pPr>
            <a:r>
              <a:rPr lang="en-US" sz="2800"/>
              <a:t>Headers</a:t>
            </a:r>
          </a:p>
        </c:rich>
      </c:tx>
      <c:overlay val="0"/>
      <c:spPr>
        <a:noFill/>
        <a:ln>
          <a:noFill/>
        </a:ln>
        <a:effectLst/>
      </c:spPr>
      <c:txPr>
        <a:bodyPr rot="0" spcFirstLastPara="1" vertOverflow="ellipsis" vert="horz" wrap="square" anchor="ctr" anchorCtr="1"/>
        <a:lstStyle/>
        <a:p>
          <a:pPr>
            <a:defRPr sz="2800" b="0" i="0" u="none" strike="noStrike" kern="1200" baseline="0">
              <a:solidFill>
                <a:schemeClr val="dk1">
                  <a:lumMod val="65000"/>
                  <a:lumOff val="35000"/>
                </a:schemeClr>
              </a:solidFill>
              <a:effectLst/>
              <a:latin typeface="+mn-lt"/>
              <a:ea typeface="+mn-ea"/>
              <a:cs typeface="+mn-cs"/>
            </a:defRPr>
          </a:pPr>
          <a:endParaRPr lang="en-US"/>
        </a:p>
      </c:txPr>
    </c:title>
    <c:autoTitleDeleted val="0"/>
    <c:plotArea>
      <c:layout/>
      <c:barChart>
        <c:barDir val="col"/>
        <c:grouping val="clustered"/>
        <c:varyColors val="0"/>
        <c:ser>
          <c:idx val="1"/>
          <c:order val="1"/>
          <c:tx>
            <c:strRef>
              <c:f>Sheet1!$B$1</c:f>
              <c:strCache>
                <c:ptCount val="1"/>
                <c:pt idx="0">
                  <c:v>Headers</c:v>
                </c:pt>
              </c:strCache>
            </c:strRef>
          </c:tx>
          <c:spPr>
            <a:gradFill>
              <a:gsLst>
                <a:gs pos="0">
                  <a:schemeClr val="accent2"/>
                </a:gs>
                <a:gs pos="100000">
                  <a:schemeClr val="accent2">
                    <a:lumMod val="84000"/>
                  </a:schemeClr>
                </a:gs>
              </a:gsLst>
              <a:lin ang="5400000" scaled="1"/>
            </a:gradFill>
            <a:ln>
              <a:noFill/>
            </a:ln>
            <a:effectLst>
              <a:outerShdw blurRad="76200" dir="18900000" sy="23000" kx="-1200000" algn="bl" rotWithShape="0">
                <a:prstClr val="black">
                  <a:alpha val="20000"/>
                </a:prstClr>
              </a:outerShdw>
            </a:effectLst>
          </c:spPr>
          <c:invertIfNegative val="0"/>
          <c:dLbls>
            <c:spPr>
              <a:noFill/>
              <a:ln>
                <a:noFill/>
              </a:ln>
              <a:effectLst/>
            </c:spPr>
            <c:txPr>
              <a:bodyPr rot="0" spcFirstLastPara="1" vertOverflow="ellipsis" vert="horz" wrap="square" lIns="38100" tIns="19050" rIns="38100" bIns="19050" anchor="ctr" anchorCtr="1">
                <a:spAutoFit/>
              </a:bodyPr>
              <a:lstStyle/>
              <a:p>
                <a:pPr>
                  <a:defRPr sz="1800" b="1" i="0" u="none" strike="noStrike" kern="1200" baseline="0">
                    <a:solidFill>
                      <a:schemeClr val="lt1"/>
                    </a:solidFill>
                    <a:latin typeface="+mn-lt"/>
                    <a:ea typeface="+mn-ea"/>
                    <a:cs typeface="+mn-cs"/>
                  </a:defRPr>
                </a:pPr>
                <a:endParaRPr lang="en-US"/>
              </a:p>
            </c:txPr>
            <c:dLblPos val="inEnd"/>
            <c:showLegendKey val="0"/>
            <c:showVal val="1"/>
            <c:showCatName val="0"/>
            <c:showSerName val="0"/>
            <c:showPercent val="0"/>
            <c:showBubbleSize val="0"/>
            <c:showLeaderLines val="0"/>
            <c:extLst>
              <c:ext xmlns:c15="http://schemas.microsoft.com/office/drawing/2012/chart" uri="{CE6537A1-D6FC-4f65-9D91-7224C49458BB}">
                <c15:showLeaderLines val="1"/>
                <c15:leaderLines>
                  <c:spPr>
                    <a:ln w="9525">
                      <a:solidFill>
                        <a:schemeClr val="dk1">
                          <a:lumMod val="50000"/>
                          <a:lumOff val="50000"/>
                        </a:schemeClr>
                      </a:solidFill>
                    </a:ln>
                    <a:effectLst/>
                  </c:spPr>
                </c15:leaderLines>
              </c:ext>
            </c:extLst>
          </c:dLbls>
          <c:cat>
            <c:numRef>
              <c:f>Sheet1!$A$2:$A$6</c:f>
              <c:numCache>
                <c:formatCode>General</c:formatCode>
                <c:ptCount val="5"/>
                <c:pt idx="0">
                  <c:v>1</c:v>
                </c:pt>
                <c:pt idx="1">
                  <c:v>1.1000000000000001</c:v>
                </c:pt>
                <c:pt idx="2">
                  <c:v>1.2</c:v>
                </c:pt>
                <c:pt idx="3">
                  <c:v>1.3</c:v>
                </c:pt>
                <c:pt idx="4">
                  <c:v>1.4</c:v>
                </c:pt>
              </c:numCache>
            </c:numRef>
          </c:cat>
          <c:val>
            <c:numRef>
              <c:f>Sheet1!$B$2:$B$6</c:f>
              <c:numCache>
                <c:formatCode>General</c:formatCode>
                <c:ptCount val="5"/>
                <c:pt idx="0">
                  <c:v>12</c:v>
                </c:pt>
                <c:pt idx="1">
                  <c:v>15</c:v>
                </c:pt>
                <c:pt idx="2">
                  <c:v>36</c:v>
                </c:pt>
                <c:pt idx="3">
                  <c:v>40</c:v>
                </c:pt>
                <c:pt idx="4">
                  <c:v>41</c:v>
                </c:pt>
              </c:numCache>
            </c:numRef>
          </c:val>
          <c:extLst>
            <c:ext xmlns:c16="http://schemas.microsoft.com/office/drawing/2014/chart" uri="{C3380CC4-5D6E-409C-BE32-E72D297353CC}">
              <c16:uniqueId val="{00000000-D997-4435-9E03-A8C5BF5DD6CA}"/>
            </c:ext>
          </c:extLst>
        </c:ser>
        <c:dLbls>
          <c:dLblPos val="inEnd"/>
          <c:showLegendKey val="0"/>
          <c:showVal val="1"/>
          <c:showCatName val="0"/>
          <c:showSerName val="0"/>
          <c:showPercent val="0"/>
          <c:showBubbleSize val="0"/>
        </c:dLbls>
        <c:gapWidth val="41"/>
        <c:axId val="244115776"/>
        <c:axId val="244116104"/>
        <c:extLst>
          <c:ext xmlns:c15="http://schemas.microsoft.com/office/drawing/2012/chart" uri="{02D57815-91ED-43cb-92C2-25804820EDAC}">
            <c15:filteredBarSeries>
              <c15:ser>
                <c:idx val="0"/>
                <c:order val="0"/>
                <c:tx>
                  <c:strRef>
                    <c:extLst>
                      <c:ext uri="{02D57815-91ED-43cb-92C2-25804820EDAC}">
                        <c15:formulaRef>
                          <c15:sqref>Sheet1!$A$1</c15:sqref>
                        </c15:formulaRef>
                      </c:ext>
                    </c:extLst>
                    <c:strCache>
                      <c:ptCount val="1"/>
                      <c:pt idx="0">
                        <c:v>OpenFlow</c:v>
                      </c:pt>
                    </c:strCache>
                  </c:strRef>
                </c:tx>
                <c:spPr>
                  <a:gradFill>
                    <a:gsLst>
                      <a:gs pos="0">
                        <a:schemeClr val="accent1"/>
                      </a:gs>
                      <a:gs pos="100000">
                        <a:schemeClr val="accent1">
                          <a:lumMod val="84000"/>
                        </a:schemeClr>
                      </a:gs>
                    </a:gsLst>
                    <a:lin ang="5400000" scaled="1"/>
                  </a:gradFill>
                  <a:ln>
                    <a:noFill/>
                  </a:ln>
                  <a:effectLst>
                    <a:outerShdw blurRad="76200" dir="18900000" sy="23000" kx="-1200000" algn="bl" rotWithShape="0">
                      <a:prstClr val="black">
                        <a:alpha val="20000"/>
                      </a:prstClr>
                    </a:outerShdw>
                  </a:effectLst>
                </c:spPr>
                <c:invertIfNegative val="0"/>
                <c:dLbls>
                  <c:spPr>
                    <a:noFill/>
                    <a:ln>
                      <a:noFill/>
                    </a:ln>
                    <a:effectLst/>
                  </c:spPr>
                  <c:txPr>
                    <a:bodyPr rot="0" spcFirstLastPara="1" vertOverflow="ellipsis" vert="horz" wrap="square" lIns="38100" tIns="19050" rIns="38100" bIns="19050" anchor="ctr" anchorCtr="1">
                      <a:spAutoFit/>
                    </a:bodyPr>
                    <a:lstStyle/>
                    <a:p>
                      <a:pPr>
                        <a:defRPr sz="1000" b="1" i="0" u="none" strike="noStrike" kern="1200" baseline="0">
                          <a:solidFill>
                            <a:schemeClr val="lt1"/>
                          </a:solidFill>
                          <a:latin typeface="+mn-lt"/>
                          <a:ea typeface="+mn-ea"/>
                          <a:cs typeface="+mn-cs"/>
                        </a:defRPr>
                      </a:pPr>
                      <a:endParaRPr lang="en-US"/>
                    </a:p>
                  </c:txPr>
                  <c:dLblPos val="inEnd"/>
                  <c:showLegendKey val="0"/>
                  <c:showVal val="1"/>
                  <c:showCatName val="0"/>
                  <c:showSerName val="0"/>
                  <c:showPercent val="0"/>
                  <c:showBubbleSize val="0"/>
                  <c:showLeaderLines val="0"/>
                  <c:extLst>
                    <c:ext uri="{CE6537A1-D6FC-4f65-9D91-7224C49458BB}">
                      <c15:showLeaderLines val="1"/>
                      <c15:leaderLines>
                        <c:spPr>
                          <a:ln w="9525">
                            <a:solidFill>
                              <a:schemeClr val="dk1">
                                <a:lumMod val="50000"/>
                                <a:lumOff val="50000"/>
                              </a:schemeClr>
                            </a:solidFill>
                          </a:ln>
                          <a:effectLst/>
                        </c:spPr>
                      </c15:leaderLines>
                    </c:ext>
                  </c:extLst>
                </c:dLbls>
                <c:cat>
                  <c:numRef>
                    <c:extLst>
                      <c:ext uri="{02D57815-91ED-43cb-92C2-25804820EDAC}">
                        <c15:formulaRef>
                          <c15:sqref>Sheet1!$A$2:$A$6</c15:sqref>
                        </c15:formulaRef>
                      </c:ext>
                    </c:extLst>
                    <c:numCache>
                      <c:formatCode>General</c:formatCode>
                      <c:ptCount val="5"/>
                      <c:pt idx="0">
                        <c:v>1</c:v>
                      </c:pt>
                      <c:pt idx="1">
                        <c:v>1.1000000000000001</c:v>
                      </c:pt>
                      <c:pt idx="2">
                        <c:v>1.2</c:v>
                      </c:pt>
                      <c:pt idx="3">
                        <c:v>1.3</c:v>
                      </c:pt>
                      <c:pt idx="4">
                        <c:v>1.4</c:v>
                      </c:pt>
                    </c:numCache>
                  </c:numRef>
                </c:cat>
                <c:val>
                  <c:numRef>
                    <c:extLst>
                      <c:ext uri="{02D57815-91ED-43cb-92C2-25804820EDAC}">
                        <c15:formulaRef>
                          <c15:sqref>Sheet1!$A$2:$A$6</c15:sqref>
                        </c15:formulaRef>
                      </c:ext>
                    </c:extLst>
                    <c:numCache>
                      <c:formatCode>General</c:formatCode>
                      <c:ptCount val="5"/>
                      <c:pt idx="0">
                        <c:v>1</c:v>
                      </c:pt>
                      <c:pt idx="1">
                        <c:v>1.1000000000000001</c:v>
                      </c:pt>
                      <c:pt idx="2">
                        <c:v>1.2</c:v>
                      </c:pt>
                      <c:pt idx="3">
                        <c:v>1.3</c:v>
                      </c:pt>
                      <c:pt idx="4">
                        <c:v>1.4</c:v>
                      </c:pt>
                    </c:numCache>
                  </c:numRef>
                </c:val>
                <c:extLst>
                  <c:ext xmlns:c16="http://schemas.microsoft.com/office/drawing/2014/chart" uri="{C3380CC4-5D6E-409C-BE32-E72D297353CC}">
                    <c16:uniqueId val="{00000001-D997-4435-9E03-A8C5BF5DD6CA}"/>
                  </c:ext>
                </c:extLst>
              </c15:ser>
            </c15:filteredBarSeries>
          </c:ext>
        </c:extLst>
      </c:barChart>
      <c:catAx>
        <c:axId val="244115776"/>
        <c:scaling>
          <c:orientation val="minMax"/>
        </c:scaling>
        <c:delete val="0"/>
        <c:axPos val="b"/>
        <c:numFmt formatCode="General" sourceLinked="1"/>
        <c:majorTickMark val="none"/>
        <c:minorTickMark val="none"/>
        <c:tickLblPos val="nextTo"/>
        <c:spPr>
          <a:noFill/>
          <a:ln>
            <a:noFill/>
          </a:ln>
          <a:effectLst/>
        </c:spPr>
        <c:txPr>
          <a:bodyPr rot="-60000000" spcFirstLastPara="1" vertOverflow="ellipsis" vert="horz" wrap="square" anchor="ctr" anchorCtr="1"/>
          <a:lstStyle/>
          <a:p>
            <a:pPr>
              <a:defRPr sz="2800" b="0" i="0" u="none" strike="noStrike" kern="1200" baseline="0">
                <a:solidFill>
                  <a:schemeClr val="dk1">
                    <a:lumMod val="65000"/>
                    <a:lumOff val="35000"/>
                  </a:schemeClr>
                </a:solidFill>
                <a:effectLst/>
                <a:latin typeface="+mn-lt"/>
                <a:ea typeface="+mn-ea"/>
                <a:cs typeface="+mn-cs"/>
              </a:defRPr>
            </a:pPr>
            <a:endParaRPr lang="en-US"/>
          </a:p>
        </c:txPr>
        <c:crossAx val="244116104"/>
        <c:crosses val="autoZero"/>
        <c:auto val="1"/>
        <c:lblAlgn val="ctr"/>
        <c:lblOffset val="100"/>
        <c:noMultiLvlLbl val="0"/>
      </c:catAx>
      <c:valAx>
        <c:axId val="244116104"/>
        <c:scaling>
          <c:orientation val="minMax"/>
        </c:scaling>
        <c:delete val="1"/>
        <c:axPos val="l"/>
        <c:numFmt formatCode="General" sourceLinked="1"/>
        <c:majorTickMark val="none"/>
        <c:minorTickMark val="none"/>
        <c:tickLblPos val="nextTo"/>
        <c:crossAx val="244115776"/>
        <c:crosses val="autoZero"/>
        <c:crossBetween val="between"/>
      </c:valAx>
      <c:spPr>
        <a:noFill/>
        <a:ln>
          <a:noFill/>
        </a:ln>
        <a:effectLst/>
      </c:spPr>
    </c:plotArea>
    <c:plotVisOnly val="1"/>
    <c:dispBlanksAs val="gap"/>
    <c:showDLblsOverMax val="0"/>
  </c:chart>
  <c:spPr>
    <a:gradFill flip="none" rotWithShape="1">
      <a:gsLst>
        <a:gs pos="0">
          <a:schemeClr val="lt1"/>
        </a:gs>
        <a:gs pos="68000">
          <a:schemeClr val="lt1">
            <a:lumMod val="85000"/>
          </a:schemeClr>
        </a:gs>
        <a:gs pos="100000">
          <a:schemeClr val="lt1"/>
        </a:gs>
      </a:gsLst>
      <a:lin ang="5400000" scaled="1"/>
      <a:tileRect/>
    </a:gradFill>
    <a:ln w="9525" cap="flat" cmpd="sng" algn="ctr">
      <a:solidFill>
        <a:schemeClr val="dk1">
          <a:lumMod val="15000"/>
          <a:lumOff val="85000"/>
        </a:schemeClr>
      </a:solidFill>
      <a:round/>
    </a:ln>
    <a:effectLst/>
  </c:spPr>
  <c:txPr>
    <a:bodyPr/>
    <a:lstStyle/>
    <a:p>
      <a:pPr>
        <a:defRPr/>
      </a:pPr>
      <a:endParaRPr lang="en-US"/>
    </a:p>
  </c:txPr>
  <c:externalData r:id="rId3">
    <c:autoUpdate val="0"/>
  </c:externalData>
</c:chartSpace>
</file>

<file path=ppt/charts/colors1.xml><?xml version="1.0" encoding="utf-8"?>
<cs:colorStyle xmlns:cs="http://schemas.microsoft.com/office/drawing/2012/chartStyle" xmlns:a="http://schemas.openxmlformats.org/drawingml/2006/main" meth="cycle" id="10">
  <a:schemeClr val="accent1"/>
  <a:schemeClr val="accent2"/>
  <a:schemeClr val="accent3"/>
  <a:schemeClr val="accent4"/>
  <a:schemeClr val="accent5"/>
  <a:schemeClr val="accent6"/>
  <cs:variation/>
  <cs:variation>
    <a:lumMod val="60000"/>
  </cs:variation>
  <cs:variation>
    <a:lumMod val="80000"/>
    <a:lumOff val="20000"/>
  </cs:variation>
  <cs:variation>
    <a:lumMod val="80000"/>
  </cs:variation>
  <cs:variation>
    <a:lumMod val="60000"/>
    <a:lumOff val="40000"/>
  </cs:variation>
  <cs:variation>
    <a:lumMod val="50000"/>
  </cs:variation>
  <cs:variation>
    <a:lumMod val="70000"/>
    <a:lumOff val="30000"/>
  </cs:variation>
  <cs:variation>
    <a:lumMod val="70000"/>
  </cs:variation>
  <cs:variation>
    <a:lumMod val="50000"/>
    <a:lumOff val="50000"/>
  </cs:variation>
</cs:colorStyle>
</file>

<file path=ppt/charts/style1.xml><?xml version="1.0" encoding="utf-8"?>
<cs:chartStyle xmlns:cs="http://schemas.microsoft.com/office/drawing/2012/chartStyle" xmlns:a="http://schemas.openxmlformats.org/drawingml/2006/main" id="204">
  <cs:axisTitle>
    <cs:lnRef idx="0"/>
    <cs:fillRef idx="0"/>
    <cs:effectRef idx="0"/>
    <cs:fontRef idx="minor">
      <a:schemeClr val="dk1">
        <a:lumMod val="65000"/>
        <a:lumOff val="35000"/>
      </a:schemeClr>
    </cs:fontRef>
    <cs:defRPr sz="900" b="1" kern="1200"/>
  </cs:axisTitle>
  <cs:categoryAxis>
    <cs:lnRef idx="0"/>
    <cs:fillRef idx="0"/>
    <cs:effectRef idx="0"/>
    <cs:fontRef idx="minor">
      <a:schemeClr val="dk1">
        <a:lumMod val="65000"/>
        <a:lumOff val="35000"/>
      </a:schemeClr>
    </cs:fontRef>
    <cs:defRPr sz="900" kern="1200">
      <a:effectLst/>
    </cs:defRPr>
  </cs:categoryAxis>
  <cs:chartArea>
    <cs:lnRef idx="0"/>
    <cs:fillRef idx="0"/>
    <cs:effectRef idx="0"/>
    <cs:fontRef idx="minor">
      <a:schemeClr val="dk1"/>
    </cs:fontRef>
    <cs:spPr>
      <a:gradFill flip="none" rotWithShape="1">
        <a:gsLst>
          <a:gs pos="0">
            <a:schemeClr val="lt1"/>
          </a:gs>
          <a:gs pos="68000">
            <a:schemeClr val="lt1">
              <a:lumMod val="85000"/>
            </a:schemeClr>
          </a:gs>
          <a:gs pos="100000">
            <a:schemeClr val="lt1"/>
          </a:gs>
        </a:gsLst>
        <a:lin ang="5400000" scaled="1"/>
        <a:tileRect/>
      </a:gradFill>
      <a:ln w="9525" cap="flat" cmpd="sng" algn="ctr">
        <a:solidFill>
          <a:schemeClr val="dk1">
            <a:lumMod val="15000"/>
            <a:lumOff val="85000"/>
          </a:schemeClr>
        </a:solidFill>
        <a:round/>
      </a:ln>
    </cs:spPr>
    <cs:defRPr sz="1000" kern="1200"/>
  </cs:chartArea>
  <cs:dataLabel>
    <cs:lnRef idx="0"/>
    <cs:fillRef idx="0"/>
    <cs:effectRef idx="0"/>
    <cs:fontRef idx="minor">
      <a:schemeClr val="lt1"/>
    </cs:fontRef>
    <cs:spPr/>
    <cs:defRPr sz="1000" b="1" i="0" u="none" strike="noStrike" kern="1200" baseline="0"/>
  </cs:dataLabel>
  <cs:dataLabelCallout>
    <cs:lnRef idx="0"/>
    <cs:fillRef idx="0"/>
    <cs:effectRef idx="0"/>
    <cs:fontRef idx="minor">
      <a:schemeClr val="lt1"/>
    </cs:fontRef>
    <cs:spPr>
      <a:solidFill>
        <a:schemeClr val="dk1">
          <a:lumMod val="65000"/>
          <a:lumOff val="35000"/>
          <a:alpha val="75000"/>
        </a:schemeClr>
      </a:solidFill>
    </cs:spPr>
    <cs:defRPr sz="1000" b="1" kern="1200"/>
    <cs:bodyPr rot="0" spcFirstLastPara="1" vertOverflow="clip" horzOverflow="clip" vert="horz" wrap="square" lIns="36576" tIns="18288" rIns="36576" bIns="18288" anchor="ctr" anchorCtr="1">
      <a:spAutoFit/>
    </cs:bodyPr>
  </cs:dataLabelCallout>
  <cs:dataPoint>
    <cs:lnRef idx="0">
      <cs:styleClr val="auto"/>
    </cs:lnRef>
    <cs:fillRef idx="0">
      <cs:styleClr val="auto"/>
    </cs:fillRef>
    <cs:effectRef idx="0"/>
    <cs:fontRef idx="minor">
      <a:schemeClr val="dk1"/>
    </cs:fontRef>
    <cs:spPr>
      <a:gradFill>
        <a:gsLst>
          <a:gs pos="0">
            <a:schemeClr val="phClr"/>
          </a:gs>
          <a:gs pos="100000">
            <a:schemeClr val="phClr">
              <a:lumMod val="84000"/>
            </a:schemeClr>
          </a:gs>
        </a:gsLst>
        <a:lin ang="5400000" scaled="1"/>
      </a:gradFill>
      <a:effectLst>
        <a:outerShdw blurRad="76200" dir="18900000" sy="23000" kx="-1200000" algn="bl" rotWithShape="0">
          <a:prstClr val="black">
            <a:alpha val="20000"/>
          </a:prstClr>
        </a:outerShdw>
      </a:effectLst>
    </cs:spPr>
  </cs:dataPoint>
  <cs:dataPoint3D>
    <cs:lnRef idx="0"/>
    <cs:fillRef idx="0">
      <cs:styleClr val="auto"/>
    </cs:fillRef>
    <cs:effectRef idx="0"/>
    <cs:fontRef idx="minor">
      <a:schemeClr val="dk1"/>
    </cs:fontRef>
    <cs:spPr>
      <a:gradFill>
        <a:gsLst>
          <a:gs pos="0">
            <a:schemeClr val="phClr"/>
          </a:gs>
          <a:gs pos="100000">
            <a:schemeClr val="phClr">
              <a:lumMod val="84000"/>
            </a:schemeClr>
          </a:gs>
        </a:gsLst>
        <a:lin ang="5400000" scaled="1"/>
      </a:gradFill>
      <a:effectLst>
        <a:outerShdw blurRad="76200" dir="18900000" sy="23000" kx="-1200000" algn="bl" rotWithShape="0">
          <a:prstClr val="black">
            <a:alpha val="20000"/>
          </a:prstClr>
        </a:outerShdw>
      </a:effectLst>
    </cs:spPr>
  </cs:dataPoint3D>
  <cs:dataPointLine>
    <cs:lnRef idx="0">
      <cs:styleClr val="auto"/>
    </cs:lnRef>
    <cs:fillRef idx="0"/>
    <cs:effectRef idx="0"/>
    <cs:fontRef idx="minor">
      <a:schemeClr val="dk1"/>
    </cs:fontRef>
    <cs:spPr>
      <a:ln w="28575" cap="rnd">
        <a:gradFill>
          <a:gsLst>
            <a:gs pos="0">
              <a:schemeClr val="phClr"/>
            </a:gs>
            <a:gs pos="100000">
              <a:schemeClr val="phClr">
                <a:lumMod val="84000"/>
              </a:schemeClr>
            </a:gs>
          </a:gsLst>
          <a:lin ang="5400000" scaled="1"/>
        </a:gradFill>
        <a:round/>
      </a:ln>
    </cs:spPr>
  </cs:dataPointLine>
  <cs:dataPointMarker>
    <cs:lnRef idx="0"/>
    <cs:fillRef idx="0">
      <cs:styleClr val="auto"/>
    </cs:fillRef>
    <cs:effectRef idx="0"/>
    <cs:fontRef idx="minor">
      <a:schemeClr val="dk1"/>
    </cs:fontRef>
    <cs:spPr>
      <a:gradFill>
        <a:gsLst>
          <a:gs pos="0">
            <a:schemeClr val="phClr"/>
          </a:gs>
          <a:gs pos="100000">
            <a:schemeClr val="phClr">
              <a:lumMod val="84000"/>
            </a:schemeClr>
          </a:gs>
        </a:gsLst>
        <a:lin ang="5400000" scaled="1"/>
      </a:gradFill>
      <a:effectLst>
        <a:outerShdw blurRad="76200" dir="18900000" sy="23000" kx="-1200000" algn="bl" rotWithShape="0">
          <a:prstClr val="black">
            <a:alpha val="20000"/>
          </a:prstClr>
        </a:outerShdw>
      </a:effectLst>
    </cs:spPr>
  </cs:dataPointMarker>
  <cs:dataPointMarkerLayout symbol="circle" size="6"/>
  <cs:dataPointWireframe>
    <cs:lnRef idx="0">
      <cs:styleClr val="auto"/>
    </cs:lnRef>
    <cs:fillRef idx="0"/>
    <cs:effectRef idx="0"/>
    <cs:fontRef idx="minor">
      <a:schemeClr val="dk1"/>
    </cs:fontRef>
    <cs:spPr>
      <a:ln w="9525" cap="rnd">
        <a:solidFill>
          <a:schemeClr val="phClr"/>
        </a:solidFill>
        <a:round/>
      </a:ln>
    </cs:spPr>
  </cs:dataPointWireframe>
  <cs:dataTable>
    <cs:lnRef idx="0"/>
    <cs:fillRef idx="0"/>
    <cs:effectRef idx="0"/>
    <cs:fontRef idx="minor">
      <a:schemeClr val="dk1">
        <a:lumMod val="65000"/>
        <a:lumOff val="35000"/>
      </a:schemeClr>
    </cs:fontRef>
    <cs:spPr>
      <a:ln w="9525">
        <a:solidFill>
          <a:schemeClr val="dk1">
            <a:lumMod val="15000"/>
            <a:lumOff val="85000"/>
          </a:schemeClr>
        </a:solidFill>
      </a:ln>
    </cs:spPr>
    <cs:defRPr sz="900" kern="1200"/>
  </cs:dataTable>
  <cs:downBar>
    <cs:lnRef idx="0"/>
    <cs:fillRef idx="0"/>
    <cs:effectRef idx="0"/>
    <cs:fontRef idx="minor">
      <a:schemeClr val="dk1"/>
    </cs:fontRef>
    <cs:spPr>
      <a:solidFill>
        <a:schemeClr val="dk1">
          <a:lumMod val="35000"/>
          <a:lumOff val="65000"/>
        </a:schemeClr>
      </a:solidFill>
      <a:ln w="9525">
        <a:solidFill>
          <a:schemeClr val="dk1">
            <a:lumMod val="50000"/>
            <a:lumOff val="50000"/>
          </a:schemeClr>
        </a:solidFill>
      </a:ln>
    </cs:spPr>
  </cs:downBar>
  <cs:dropLine>
    <cs:lnRef idx="0"/>
    <cs:fillRef idx="0"/>
    <cs:effectRef idx="0"/>
    <cs:fontRef idx="minor">
      <a:schemeClr val="dk1"/>
    </cs:fontRef>
    <cs:spPr>
      <a:ln w="9525">
        <a:solidFill>
          <a:schemeClr val="dk1">
            <a:lumMod val="50000"/>
            <a:lumOff val="50000"/>
          </a:schemeClr>
        </a:solidFill>
        <a:round/>
      </a:ln>
    </cs:spPr>
  </cs:dropLine>
  <cs:errorBar>
    <cs:lnRef idx="0"/>
    <cs:fillRef idx="0"/>
    <cs:effectRef idx="0"/>
    <cs:fontRef idx="minor">
      <a:schemeClr val="dk1"/>
    </cs:fontRef>
    <cs:spPr>
      <a:ln w="9525">
        <a:solidFill>
          <a:schemeClr val="dk1">
            <a:lumMod val="50000"/>
            <a:lumOff val="50000"/>
          </a:schemeClr>
        </a:solidFill>
        <a:round/>
      </a:ln>
    </cs:spPr>
  </cs:errorBar>
  <cs:floor>
    <cs:lnRef idx="0"/>
    <cs:fillRef idx="0"/>
    <cs:effectRef idx="0"/>
    <cs:fontRef idx="minor">
      <a:schemeClr val="dk1"/>
    </cs:fontRef>
  </cs:floor>
  <cs:gridlineMajor>
    <cs:lnRef idx="0"/>
    <cs:fillRef idx="0"/>
    <cs:effectRef idx="0"/>
    <cs:fontRef idx="minor">
      <a:schemeClr val="dk1"/>
    </cs:fontRef>
    <cs:spPr>
      <a:ln w="9525" cap="flat" cmpd="sng" algn="ctr">
        <a:solidFill>
          <a:schemeClr val="dk1">
            <a:lumMod val="15000"/>
            <a:lumOff val="85000"/>
          </a:schemeClr>
        </a:solidFill>
        <a:round/>
      </a:ln>
    </cs:spPr>
  </cs:gridlineMajor>
  <cs:gridlineMinor>
    <cs:lnRef idx="0"/>
    <cs:fillRef idx="0"/>
    <cs:effectRef idx="0"/>
    <cs:fontRef idx="minor">
      <a:schemeClr val="dk1"/>
    </cs:fontRef>
    <cs:spPr>
      <a:ln>
        <a:solidFill>
          <a:schemeClr val="dk1">
            <a:lumMod val="5000"/>
            <a:lumOff val="95000"/>
          </a:schemeClr>
        </a:solidFill>
      </a:ln>
    </cs:spPr>
  </cs:gridlineMinor>
  <cs:hiLoLine>
    <cs:lnRef idx="0"/>
    <cs:fillRef idx="0"/>
    <cs:effectRef idx="0"/>
    <cs:fontRef idx="minor">
      <a:schemeClr val="dk1"/>
    </cs:fontRef>
    <cs:spPr>
      <a:ln w="9525">
        <a:solidFill>
          <a:schemeClr val="dk1">
            <a:lumMod val="50000"/>
            <a:lumOff val="50000"/>
          </a:schemeClr>
        </a:solidFill>
        <a:round/>
      </a:ln>
    </cs:spPr>
  </cs:hiLoLine>
  <cs:leaderLine>
    <cs:lnRef idx="0"/>
    <cs:fillRef idx="0"/>
    <cs:effectRef idx="0"/>
    <cs:fontRef idx="minor">
      <a:schemeClr val="dk1"/>
    </cs:fontRef>
    <cs:spPr>
      <a:ln w="9525">
        <a:solidFill>
          <a:schemeClr val="dk1">
            <a:lumMod val="50000"/>
            <a:lumOff val="50000"/>
          </a:schemeClr>
        </a:solidFill>
      </a:ln>
    </cs:spPr>
  </cs:leaderLine>
  <cs:legend>
    <cs:lnRef idx="0"/>
    <cs:fillRef idx="0"/>
    <cs:effectRef idx="0"/>
    <cs:fontRef idx="minor">
      <a:schemeClr val="dk1">
        <a:lumMod val="65000"/>
        <a:lumOff val="35000"/>
      </a:schemeClr>
    </cs:fontRef>
    <cs:defRPr sz="900" kern="1200"/>
  </cs:legend>
  <cs:plotArea>
    <cs:lnRef idx="0"/>
    <cs:fillRef idx="0"/>
    <cs:effectRef idx="0"/>
    <cs:fontRef idx="minor">
      <a:schemeClr val="dk1"/>
    </cs:fontRef>
  </cs:plotArea>
  <cs:plotArea3D>
    <cs:lnRef idx="0"/>
    <cs:fillRef idx="0"/>
    <cs:effectRef idx="0"/>
    <cs:fontRef idx="minor">
      <a:schemeClr val="dk1"/>
    </cs:fontRef>
  </cs:plotArea3D>
  <cs:seriesAxis>
    <cs:lnRef idx="0"/>
    <cs:fillRef idx="0"/>
    <cs:effectRef idx="0"/>
    <cs:fontRef idx="minor">
      <a:schemeClr val="dk1">
        <a:lumMod val="65000"/>
        <a:lumOff val="35000"/>
      </a:schemeClr>
    </cs:fontRef>
    <cs:spPr>
      <a:ln w="9525" cap="flat" cmpd="sng" algn="ctr">
        <a:solidFill>
          <a:schemeClr val="dk1">
            <a:lumMod val="15000"/>
            <a:lumOff val="85000"/>
          </a:schemeClr>
        </a:solidFill>
        <a:round/>
      </a:ln>
    </cs:spPr>
    <cs:defRPr sz="900" kern="1200"/>
  </cs:seriesAxis>
  <cs:seriesLine>
    <cs:lnRef idx="0"/>
    <cs:fillRef idx="0"/>
    <cs:effectRef idx="0"/>
    <cs:fontRef idx="minor">
      <a:schemeClr val="dk1"/>
    </cs:fontRef>
    <cs:spPr>
      <a:ln w="9525">
        <a:solidFill>
          <a:schemeClr val="dk1">
            <a:lumMod val="50000"/>
            <a:lumOff val="50000"/>
          </a:schemeClr>
        </a:solidFill>
        <a:round/>
      </a:ln>
    </cs:spPr>
  </cs:seriesLine>
  <cs:title>
    <cs:lnRef idx="0"/>
    <cs:fillRef idx="0"/>
    <cs:effectRef idx="0"/>
    <cs:fontRef idx="minor">
      <a:schemeClr val="dk1">
        <a:lumMod val="65000"/>
        <a:lumOff val="35000"/>
      </a:schemeClr>
    </cs:fontRef>
    <cs:defRPr kern="1200">
      <a:effectLst/>
    </cs:defRPr>
  </cs:title>
  <cs:trendline>
    <cs:lnRef idx="0">
      <cs:styleClr val="auto"/>
    </cs:lnRef>
    <cs:fillRef idx="0"/>
    <cs:effectRef idx="0"/>
    <cs:fontRef idx="minor">
      <a:schemeClr val="dk1"/>
    </cs:fontRef>
    <cs:spPr>
      <a:ln w="19050" cap="rnd">
        <a:solidFill>
          <a:schemeClr val="phClr"/>
        </a:solidFill>
        <a:prstDash val="sysDash"/>
      </a:ln>
    </cs:spPr>
  </cs:trendline>
  <cs:trendlineLabel>
    <cs:lnRef idx="0"/>
    <cs:fillRef idx="0"/>
    <cs:effectRef idx="0"/>
    <cs:fontRef idx="minor">
      <a:schemeClr val="dk1">
        <a:lumMod val="65000"/>
        <a:lumOff val="35000"/>
      </a:schemeClr>
    </cs:fontRef>
    <cs:defRPr sz="900" kern="1200"/>
  </cs:trendlineLabel>
  <cs:upBar>
    <cs:lnRef idx="0"/>
    <cs:fillRef idx="0"/>
    <cs:effectRef idx="0"/>
    <cs:fontRef idx="minor">
      <a:schemeClr val="dk1"/>
    </cs:fontRef>
    <cs:spPr>
      <a:solidFill>
        <a:schemeClr val="lt1">
          <a:lumMod val="95000"/>
        </a:schemeClr>
      </a:solidFill>
      <a:ln w="9525">
        <a:solidFill>
          <a:schemeClr val="dk1">
            <a:lumMod val="15000"/>
            <a:lumOff val="85000"/>
          </a:schemeClr>
        </a:solidFill>
      </a:ln>
    </cs:spPr>
  </cs:upBar>
  <cs:valueAxis>
    <cs:lnRef idx="0"/>
    <cs:fillRef idx="0"/>
    <cs:effectRef idx="0"/>
    <cs:fontRef idx="minor">
      <a:schemeClr val="dk1">
        <a:lumMod val="65000"/>
        <a:lumOff val="35000"/>
      </a:schemeClr>
    </cs:fontRef>
    <cs:defRPr sz="900" kern="1200"/>
  </cs:valueAxis>
  <cs:wall>
    <cs:lnRef idx="0"/>
    <cs:fillRef idx="0"/>
    <cs:effectRef idx="0"/>
    <cs:fontRef idx="minor">
      <a:schemeClr val="dk1"/>
    </cs:fontRef>
  </cs:wall>
</cs:chartStyle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3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FA30579A-B1E4-47EB-8BA9-D99CA9E7BA07}" type="datetimeFigureOut">
              <a:rPr lang="en-US" smtClean="0"/>
              <a:t>5/6/2020</a:t>
            </a:fld>
            <a:endParaRPr lang="en-US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en-US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DACDC88A-CD66-4609-884B-39722DAC333B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753246785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1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9.xml"/><Relationship Id="rId1" Type="http://schemas.openxmlformats.org/officeDocument/2006/relationships/notesMaster" Target="../notesMasters/notesMaster1.xml"/></Relationships>
</file>

<file path=ppt/notesSlides/_rels/notesSlide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6.xml"/><Relationship Id="rId1" Type="http://schemas.openxmlformats.org/officeDocument/2006/relationships/notesMaster" Target="../notesMasters/notesMaster1.xml"/></Relationships>
</file>

<file path=ppt/notesSlides/_rels/notesSlide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7.xml"/><Relationship Id="rId1" Type="http://schemas.openxmlformats.org/officeDocument/2006/relationships/notesMaster" Target="../notesMasters/notesMaster1.xml"/></Relationships>
</file>

<file path=ppt/notesSlides/_rels/notesSlide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8.xml"/><Relationship Id="rId1" Type="http://schemas.openxmlformats.org/officeDocument/2006/relationships/notesMaster" Target="../notesMasters/notesMaster1.xml"/></Relationships>
</file>

<file path=ppt/notesSlides/_rels/notesSlide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0.xml"/><Relationship Id="rId1" Type="http://schemas.openxmlformats.org/officeDocument/2006/relationships/notesMaster" Target="../notesMasters/notesMaster1.xml"/></Relationships>
</file>

<file path=ppt/notesSlides/_rels/notesSlide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2.xml"/><Relationship Id="rId1" Type="http://schemas.openxmlformats.org/officeDocument/2006/relationships/notesMaster" Target="../notesMasters/notesMaster1.xml"/></Relationships>
</file>

<file path=ppt/notesSlides/_rels/notesSlide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4.xml"/><Relationship Id="rId1" Type="http://schemas.openxmlformats.org/officeDocument/2006/relationships/notesMaster" Target="../notesMasters/notesMaster1.xml"/></Relationships>
</file>

<file path=ppt/notesSlides/_rels/notesSlide1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8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DACDC88A-CD66-4609-884B-39722DAC333B}" type="slidenum">
              <a:rPr lang="en-US" smtClean="0"/>
              <a:t>1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811064882"/>
      </p:ext>
    </p:extLst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baseline="0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 marL="0" marR="0" lvl="0" indent="0" algn="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D7C7F897-9DD6-3F44-9F39-5E102FFA3BB1}" type="slidenum"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pPr marL="0" marR="0" lvl="0" indent="0" algn="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11</a:t>
            </a:fld>
            <a:endParaRPr kumimoji="0" lang="en-US" sz="12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3897567108"/>
      </p:ext>
    </p:extLst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 marL="0" marR="0" lvl="0" indent="0" algn="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D7C7F897-9DD6-3F44-9F39-5E102FFA3BB1}" type="slidenum"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pPr marL="0" marR="0" lvl="0" indent="0" algn="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19</a:t>
            </a:fld>
            <a:endParaRPr kumimoji="0" lang="en-US" sz="12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25342241"/>
      </p:ext>
    </p:extLst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baseline="0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 marL="0" marR="0" lvl="0" indent="0" algn="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D7C7F897-9DD6-3F44-9F39-5E102FFA3BB1}" type="slidenum"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pPr marL="0" marR="0" lvl="0" indent="0" algn="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36</a:t>
            </a:fld>
            <a:endParaRPr kumimoji="0" lang="en-US" sz="12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3921504558"/>
      </p:ext>
    </p:extLst>
  </p:cSld>
  <p:clrMapOvr>
    <a:masterClrMapping/>
  </p:clrMapOvr>
</p:notes>
</file>

<file path=ppt/notesSlides/notesSlide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 marL="0" marR="0" lvl="0" indent="0" algn="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D7C7F897-9DD6-3F44-9F39-5E102FFA3BB1}" type="slidenum"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pPr marL="0" marR="0" lvl="0" indent="0" algn="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37</a:t>
            </a:fld>
            <a:endParaRPr kumimoji="0" lang="en-US" sz="12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1982351090"/>
      </p:ext>
    </p:extLst>
  </p:cSld>
  <p:clrMapOvr>
    <a:masterClrMapping/>
  </p:clrMapOvr>
</p:notes>
</file>

<file path=ppt/notesSlides/notesSlide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 marL="0" marR="0" lvl="0" indent="0" algn="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D7C7F897-9DD6-3F44-9F39-5E102FFA3BB1}" type="slidenum"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pPr marL="0" marR="0" lvl="0" indent="0" algn="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38</a:t>
            </a:fld>
            <a:endParaRPr kumimoji="0" lang="en-US" sz="12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733080565"/>
      </p:ext>
    </p:extLst>
  </p:cSld>
  <p:clrMapOvr>
    <a:masterClrMapping/>
  </p:clrMapOvr>
</p:notes>
</file>

<file path=ppt/notesSlides/notesSlide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baseline="0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 marL="0" marR="0" lvl="0" indent="0" algn="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D7C7F897-9DD6-3F44-9F39-5E102FFA3BB1}" type="slidenum"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pPr marL="0" marR="0" lvl="0" indent="0" algn="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40</a:t>
            </a:fld>
            <a:endParaRPr kumimoji="0" lang="en-US" sz="12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459373262"/>
      </p:ext>
    </p:extLst>
  </p:cSld>
  <p:clrMapOvr>
    <a:masterClrMapping/>
  </p:clrMapOvr>
</p:notes>
</file>

<file path=ppt/notesSlides/notesSlide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 marL="0" marR="0" lvl="0" indent="0" algn="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D7C7F897-9DD6-3F44-9F39-5E102FFA3BB1}" type="slidenum"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pPr marL="0" marR="0" lvl="0" indent="0" algn="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42</a:t>
            </a:fld>
            <a:endParaRPr kumimoji="0" lang="en-US" sz="12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3904993385"/>
      </p:ext>
    </p:extLst>
  </p:cSld>
  <p:clrMapOvr>
    <a:masterClrMapping/>
  </p:clrMapOvr>
</p:notes>
</file>

<file path=ppt/notesSlides/notesSlide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 marL="0" marR="0" lvl="0" indent="0" algn="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D7C7F897-9DD6-3F44-9F39-5E102FFA3BB1}" type="slidenum"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pPr marL="0" marR="0" lvl="0" indent="0" algn="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44</a:t>
            </a:fld>
            <a:endParaRPr kumimoji="0" lang="en-US" sz="12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2818950029"/>
      </p:ext>
    </p:extLst>
  </p:cSld>
  <p:clrMapOvr>
    <a:masterClrMapping/>
  </p:clrMapOvr>
</p:notes>
</file>

<file path=ppt/notesSlides/notesSlide10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 marL="0" marR="0" lvl="0" indent="0" algn="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D7C7F897-9DD6-3F44-9F39-5E102FFA3BB1}" type="slidenum"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pPr marL="0" marR="0" lvl="0" indent="0" algn="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58</a:t>
            </a:fld>
            <a:endParaRPr kumimoji="0" lang="en-US" sz="12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3486518380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" name="Rectangle 9"/>
          <p:cNvSpPr/>
          <p:nvPr/>
        </p:nvSpPr>
        <p:spPr>
          <a:xfrm>
            <a:off x="0" y="0"/>
            <a:ext cx="12192000" cy="4572001"/>
          </a:xfrm>
          <a:prstGeom prst="rect">
            <a:avLst/>
          </a:prstGeom>
          <a:solidFill>
            <a:schemeClr val="accent1">
              <a:lumMod val="7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11" name="Oval 5"/>
          <p:cNvSpPr/>
          <p:nvPr/>
        </p:nvSpPr>
        <p:spPr>
          <a:xfrm>
            <a:off x="-1" y="0"/>
            <a:ext cx="12192000" cy="4572001"/>
          </a:xfrm>
          <a:custGeom>
            <a:avLst/>
            <a:gdLst/>
            <a:ahLst/>
            <a:cxnLst/>
            <a:rect l="l" t="t" r="r" b="b"/>
            <a:pathLst>
              <a:path w="12192000" h="4572001">
                <a:moveTo>
                  <a:pt x="12192000" y="4387986"/>
                </a:moveTo>
                <a:lnTo>
                  <a:pt x="12192000" y="4572001"/>
                </a:lnTo>
                <a:lnTo>
                  <a:pt x="12013927" y="4572001"/>
                </a:lnTo>
                <a:cubicBezTo>
                  <a:pt x="12084901" y="4522707"/>
                  <a:pt x="12145198" y="4460004"/>
                  <a:pt x="12192000" y="4387986"/>
                </a:cubicBezTo>
                <a:close/>
                <a:moveTo>
                  <a:pt x="12192000" y="4041440"/>
                </a:moveTo>
                <a:lnTo>
                  <a:pt x="12192000" y="4174488"/>
                </a:lnTo>
                <a:cubicBezTo>
                  <a:pt x="12005469" y="4244657"/>
                  <a:pt x="11857227" y="4389538"/>
                  <a:pt x="11786673" y="4572001"/>
                </a:cubicBezTo>
                <a:lnTo>
                  <a:pt x="11649784" y="4572001"/>
                </a:lnTo>
                <a:cubicBezTo>
                  <a:pt x="11730542" y="4320085"/>
                  <a:pt x="11933879" y="4121396"/>
                  <a:pt x="12192000" y="4041440"/>
                </a:cubicBezTo>
                <a:close/>
                <a:moveTo>
                  <a:pt x="10767111" y="3999419"/>
                </a:moveTo>
                <a:lnTo>
                  <a:pt x="10784198" y="4001042"/>
                </a:lnTo>
                <a:cubicBezTo>
                  <a:pt x="10816584" y="4001569"/>
                  <a:pt x="10848477" y="4004550"/>
                  <a:pt x="10879660" y="4010107"/>
                </a:cubicBezTo>
                <a:cubicBezTo>
                  <a:pt x="10885236" y="4009688"/>
                  <a:pt x="10890564" y="4010636"/>
                  <a:pt x="10895873" y="4011646"/>
                </a:cubicBezTo>
                <a:lnTo>
                  <a:pt x="10895990" y="4012794"/>
                </a:lnTo>
                <a:cubicBezTo>
                  <a:pt x="11208069" y="4064450"/>
                  <a:pt x="11461298" y="4283539"/>
                  <a:pt x="11554662" y="4572001"/>
                </a:cubicBezTo>
                <a:lnTo>
                  <a:pt x="11417114" y="4572001"/>
                </a:lnTo>
                <a:cubicBezTo>
                  <a:pt x="11333731" y="4357380"/>
                  <a:pt x="11143362" y="4194541"/>
                  <a:pt x="10909360" y="4144250"/>
                </a:cubicBezTo>
                <a:cubicBezTo>
                  <a:pt x="10943854" y="4319651"/>
                  <a:pt x="11046077" y="4471530"/>
                  <a:pt x="11189175" y="4572001"/>
                </a:cubicBezTo>
                <a:lnTo>
                  <a:pt x="10994934" y="4572001"/>
                </a:lnTo>
                <a:cubicBezTo>
                  <a:pt x="10878802" y="4452596"/>
                  <a:pt x="10800240" y="4298519"/>
                  <a:pt x="10775875" y="4127511"/>
                </a:cubicBezTo>
                <a:cubicBezTo>
                  <a:pt x="10775707" y="4127458"/>
                  <a:pt x="10775539" y="4127453"/>
                  <a:pt x="10775369" y="4127448"/>
                </a:cubicBezTo>
                <a:lnTo>
                  <a:pt x="10774831" y="4120772"/>
                </a:lnTo>
                <a:cubicBezTo>
                  <a:pt x="10769772" y="4090522"/>
                  <a:pt x="10767321" y="4059631"/>
                  <a:pt x="10767364" y="4028296"/>
                </a:cubicBezTo>
                <a:cubicBezTo>
                  <a:pt x="10766052" y="4022668"/>
                  <a:pt x="10765993" y="4017001"/>
                  <a:pt x="10765993" y="4011320"/>
                </a:cubicBezTo>
                <a:lnTo>
                  <a:pt x="10766587" y="3999880"/>
                </a:lnTo>
                <a:lnTo>
                  <a:pt x="10767085" y="3999913"/>
                </a:lnTo>
                <a:close/>
                <a:moveTo>
                  <a:pt x="10744358" y="3999419"/>
                </a:moveTo>
                <a:lnTo>
                  <a:pt x="10744384" y="3999913"/>
                </a:lnTo>
                <a:lnTo>
                  <a:pt x="10744882" y="3999880"/>
                </a:lnTo>
                <a:lnTo>
                  <a:pt x="10745476" y="4011320"/>
                </a:lnTo>
                <a:cubicBezTo>
                  <a:pt x="10745476" y="4017001"/>
                  <a:pt x="10745417" y="4022668"/>
                  <a:pt x="10744105" y="4028296"/>
                </a:cubicBezTo>
                <a:cubicBezTo>
                  <a:pt x="10744148" y="4059631"/>
                  <a:pt x="10741697" y="4090522"/>
                  <a:pt x="10736638" y="4120772"/>
                </a:cubicBezTo>
                <a:lnTo>
                  <a:pt x="10736100" y="4127448"/>
                </a:lnTo>
                <a:cubicBezTo>
                  <a:pt x="10735930" y="4127453"/>
                  <a:pt x="10735762" y="4127458"/>
                  <a:pt x="10735594" y="4127511"/>
                </a:cubicBezTo>
                <a:cubicBezTo>
                  <a:pt x="10711229" y="4298519"/>
                  <a:pt x="10632667" y="4452596"/>
                  <a:pt x="10516535" y="4572001"/>
                </a:cubicBezTo>
                <a:lnTo>
                  <a:pt x="10322294" y="4572001"/>
                </a:lnTo>
                <a:cubicBezTo>
                  <a:pt x="10465392" y="4471530"/>
                  <a:pt x="10567615" y="4319650"/>
                  <a:pt x="10602109" y="4144250"/>
                </a:cubicBezTo>
                <a:cubicBezTo>
                  <a:pt x="10368107" y="4194541"/>
                  <a:pt x="10177738" y="4357380"/>
                  <a:pt x="10094355" y="4572001"/>
                </a:cubicBezTo>
                <a:lnTo>
                  <a:pt x="9956808" y="4572001"/>
                </a:lnTo>
                <a:cubicBezTo>
                  <a:pt x="10050171" y="4283539"/>
                  <a:pt x="10303400" y="4064450"/>
                  <a:pt x="10615479" y="4012794"/>
                </a:cubicBezTo>
                <a:lnTo>
                  <a:pt x="10615596" y="4011646"/>
                </a:lnTo>
                <a:cubicBezTo>
                  <a:pt x="10620905" y="4010636"/>
                  <a:pt x="10626233" y="4009688"/>
                  <a:pt x="10631809" y="4010107"/>
                </a:cubicBezTo>
                <a:cubicBezTo>
                  <a:pt x="10662992" y="4004550"/>
                  <a:pt x="10694885" y="4001569"/>
                  <a:pt x="10727271" y="4001042"/>
                </a:cubicBezTo>
                <a:close/>
                <a:moveTo>
                  <a:pt x="9074958" y="3999419"/>
                </a:moveTo>
                <a:lnTo>
                  <a:pt x="9092045" y="4001042"/>
                </a:lnTo>
                <a:cubicBezTo>
                  <a:pt x="9124431" y="4001569"/>
                  <a:pt x="9156324" y="4004550"/>
                  <a:pt x="9187507" y="4010107"/>
                </a:cubicBezTo>
                <a:cubicBezTo>
                  <a:pt x="9193083" y="4009688"/>
                  <a:pt x="9198411" y="4010636"/>
                  <a:pt x="9203720" y="4011646"/>
                </a:cubicBezTo>
                <a:lnTo>
                  <a:pt x="9203837" y="4012794"/>
                </a:lnTo>
                <a:cubicBezTo>
                  <a:pt x="9515916" y="4064450"/>
                  <a:pt x="9769145" y="4283539"/>
                  <a:pt x="9862508" y="4572001"/>
                </a:cubicBezTo>
                <a:lnTo>
                  <a:pt x="9724961" y="4572001"/>
                </a:lnTo>
                <a:cubicBezTo>
                  <a:pt x="9641578" y="4357380"/>
                  <a:pt x="9451209" y="4194541"/>
                  <a:pt x="9217207" y="4144250"/>
                </a:cubicBezTo>
                <a:cubicBezTo>
                  <a:pt x="9251701" y="4319651"/>
                  <a:pt x="9353924" y="4471530"/>
                  <a:pt x="9497022" y="4572001"/>
                </a:cubicBezTo>
                <a:lnTo>
                  <a:pt x="9302781" y="4572001"/>
                </a:lnTo>
                <a:cubicBezTo>
                  <a:pt x="9186649" y="4452596"/>
                  <a:pt x="9108087" y="4298519"/>
                  <a:pt x="9083722" y="4127511"/>
                </a:cubicBezTo>
                <a:cubicBezTo>
                  <a:pt x="9083554" y="4127458"/>
                  <a:pt x="9083386" y="4127453"/>
                  <a:pt x="9083216" y="4127448"/>
                </a:cubicBezTo>
                <a:lnTo>
                  <a:pt x="9082678" y="4120772"/>
                </a:lnTo>
                <a:cubicBezTo>
                  <a:pt x="9077619" y="4090522"/>
                  <a:pt x="9075168" y="4059631"/>
                  <a:pt x="9075211" y="4028296"/>
                </a:cubicBezTo>
                <a:cubicBezTo>
                  <a:pt x="9073899" y="4022668"/>
                  <a:pt x="9073840" y="4017001"/>
                  <a:pt x="9073840" y="4011320"/>
                </a:cubicBezTo>
                <a:lnTo>
                  <a:pt x="9074434" y="3999880"/>
                </a:lnTo>
                <a:lnTo>
                  <a:pt x="9074932" y="3999913"/>
                </a:lnTo>
                <a:close/>
                <a:moveTo>
                  <a:pt x="9052207" y="3999419"/>
                </a:moveTo>
                <a:lnTo>
                  <a:pt x="9052233" y="3999913"/>
                </a:lnTo>
                <a:lnTo>
                  <a:pt x="9052731" y="3999880"/>
                </a:lnTo>
                <a:lnTo>
                  <a:pt x="9053325" y="4011320"/>
                </a:lnTo>
                <a:cubicBezTo>
                  <a:pt x="9053325" y="4017001"/>
                  <a:pt x="9053266" y="4022668"/>
                  <a:pt x="9051954" y="4028296"/>
                </a:cubicBezTo>
                <a:cubicBezTo>
                  <a:pt x="9051997" y="4059631"/>
                  <a:pt x="9049546" y="4090522"/>
                  <a:pt x="9044487" y="4120772"/>
                </a:cubicBezTo>
                <a:lnTo>
                  <a:pt x="9043949" y="4127448"/>
                </a:lnTo>
                <a:cubicBezTo>
                  <a:pt x="9043779" y="4127453"/>
                  <a:pt x="9043611" y="4127458"/>
                  <a:pt x="9043443" y="4127511"/>
                </a:cubicBezTo>
                <a:cubicBezTo>
                  <a:pt x="9019078" y="4298519"/>
                  <a:pt x="8940516" y="4452596"/>
                  <a:pt x="8824384" y="4572001"/>
                </a:cubicBezTo>
                <a:lnTo>
                  <a:pt x="8630143" y="4572001"/>
                </a:lnTo>
                <a:cubicBezTo>
                  <a:pt x="8773241" y="4471530"/>
                  <a:pt x="8875464" y="4319651"/>
                  <a:pt x="8909958" y="4144250"/>
                </a:cubicBezTo>
                <a:cubicBezTo>
                  <a:pt x="8675956" y="4194541"/>
                  <a:pt x="8485587" y="4357380"/>
                  <a:pt x="8402204" y="4572001"/>
                </a:cubicBezTo>
                <a:lnTo>
                  <a:pt x="8264656" y="4572001"/>
                </a:lnTo>
                <a:cubicBezTo>
                  <a:pt x="8358019" y="4283539"/>
                  <a:pt x="8611249" y="4064450"/>
                  <a:pt x="8923328" y="4012794"/>
                </a:cubicBezTo>
                <a:lnTo>
                  <a:pt x="8923445" y="4011646"/>
                </a:lnTo>
                <a:cubicBezTo>
                  <a:pt x="8928754" y="4010636"/>
                  <a:pt x="8934082" y="4009688"/>
                  <a:pt x="8939658" y="4010107"/>
                </a:cubicBezTo>
                <a:cubicBezTo>
                  <a:pt x="8970841" y="4004550"/>
                  <a:pt x="9002734" y="4001569"/>
                  <a:pt x="9035120" y="4001042"/>
                </a:cubicBezTo>
                <a:close/>
                <a:moveTo>
                  <a:pt x="7382807" y="3999419"/>
                </a:moveTo>
                <a:lnTo>
                  <a:pt x="7399895" y="4001042"/>
                </a:lnTo>
                <a:cubicBezTo>
                  <a:pt x="7432280" y="4001569"/>
                  <a:pt x="7464173" y="4004550"/>
                  <a:pt x="7495356" y="4010107"/>
                </a:cubicBezTo>
                <a:cubicBezTo>
                  <a:pt x="7500932" y="4009688"/>
                  <a:pt x="7506260" y="4010636"/>
                  <a:pt x="7511569" y="4011646"/>
                </a:cubicBezTo>
                <a:lnTo>
                  <a:pt x="7511686" y="4012794"/>
                </a:lnTo>
                <a:cubicBezTo>
                  <a:pt x="7823765" y="4064450"/>
                  <a:pt x="8076994" y="4283539"/>
                  <a:pt x="8170358" y="4572001"/>
                </a:cubicBezTo>
                <a:lnTo>
                  <a:pt x="8032809" y="4572001"/>
                </a:lnTo>
                <a:cubicBezTo>
                  <a:pt x="7949426" y="4357380"/>
                  <a:pt x="7759058" y="4194541"/>
                  <a:pt x="7525056" y="4144250"/>
                </a:cubicBezTo>
                <a:cubicBezTo>
                  <a:pt x="7559550" y="4319650"/>
                  <a:pt x="7661773" y="4471530"/>
                  <a:pt x="7804870" y="4572001"/>
                </a:cubicBezTo>
                <a:lnTo>
                  <a:pt x="7610630" y="4572001"/>
                </a:lnTo>
                <a:cubicBezTo>
                  <a:pt x="7494498" y="4452596"/>
                  <a:pt x="7415935" y="4298519"/>
                  <a:pt x="7391571" y="4127511"/>
                </a:cubicBezTo>
                <a:cubicBezTo>
                  <a:pt x="7391403" y="4127458"/>
                  <a:pt x="7391235" y="4127453"/>
                  <a:pt x="7391065" y="4127448"/>
                </a:cubicBezTo>
                <a:lnTo>
                  <a:pt x="7390527" y="4120772"/>
                </a:lnTo>
                <a:cubicBezTo>
                  <a:pt x="7385468" y="4090522"/>
                  <a:pt x="7383018" y="4059631"/>
                  <a:pt x="7383060" y="4028296"/>
                </a:cubicBezTo>
                <a:cubicBezTo>
                  <a:pt x="7381748" y="4022668"/>
                  <a:pt x="7381689" y="4017001"/>
                  <a:pt x="7381689" y="4011320"/>
                </a:cubicBezTo>
                <a:lnTo>
                  <a:pt x="7382283" y="3999880"/>
                </a:lnTo>
                <a:lnTo>
                  <a:pt x="7382781" y="3999913"/>
                </a:lnTo>
                <a:close/>
                <a:moveTo>
                  <a:pt x="7360056" y="3999419"/>
                </a:moveTo>
                <a:lnTo>
                  <a:pt x="7360082" y="3999913"/>
                </a:lnTo>
                <a:lnTo>
                  <a:pt x="7360580" y="3999880"/>
                </a:lnTo>
                <a:lnTo>
                  <a:pt x="7361174" y="4011320"/>
                </a:lnTo>
                <a:cubicBezTo>
                  <a:pt x="7361174" y="4017001"/>
                  <a:pt x="7361115" y="4022668"/>
                  <a:pt x="7359803" y="4028296"/>
                </a:cubicBezTo>
                <a:cubicBezTo>
                  <a:pt x="7359845" y="4059631"/>
                  <a:pt x="7357395" y="4090522"/>
                  <a:pt x="7352336" y="4120772"/>
                </a:cubicBezTo>
                <a:lnTo>
                  <a:pt x="7351798" y="4127448"/>
                </a:lnTo>
                <a:cubicBezTo>
                  <a:pt x="7351628" y="4127453"/>
                  <a:pt x="7351460" y="4127458"/>
                  <a:pt x="7351292" y="4127511"/>
                </a:cubicBezTo>
                <a:cubicBezTo>
                  <a:pt x="7326927" y="4298519"/>
                  <a:pt x="7248364" y="4452596"/>
                  <a:pt x="7132233" y="4572001"/>
                </a:cubicBezTo>
                <a:lnTo>
                  <a:pt x="6937992" y="4572001"/>
                </a:lnTo>
                <a:cubicBezTo>
                  <a:pt x="7081090" y="4471530"/>
                  <a:pt x="7183313" y="4319650"/>
                  <a:pt x="7217807" y="4144250"/>
                </a:cubicBezTo>
                <a:cubicBezTo>
                  <a:pt x="6983804" y="4194541"/>
                  <a:pt x="6793436" y="4357380"/>
                  <a:pt x="6710053" y="4572001"/>
                </a:cubicBezTo>
                <a:lnTo>
                  <a:pt x="6572505" y="4572001"/>
                </a:lnTo>
                <a:cubicBezTo>
                  <a:pt x="6665868" y="4283539"/>
                  <a:pt x="6919098" y="4064450"/>
                  <a:pt x="7231177" y="4012794"/>
                </a:cubicBezTo>
                <a:lnTo>
                  <a:pt x="7231294" y="4011646"/>
                </a:lnTo>
                <a:cubicBezTo>
                  <a:pt x="7236603" y="4010636"/>
                  <a:pt x="7241931" y="4009688"/>
                  <a:pt x="7247507" y="4010107"/>
                </a:cubicBezTo>
                <a:cubicBezTo>
                  <a:pt x="7278690" y="4004550"/>
                  <a:pt x="7310583" y="4001569"/>
                  <a:pt x="7342968" y="4001042"/>
                </a:cubicBezTo>
                <a:close/>
                <a:moveTo>
                  <a:pt x="5690656" y="3999419"/>
                </a:moveTo>
                <a:lnTo>
                  <a:pt x="5707743" y="4001042"/>
                </a:lnTo>
                <a:cubicBezTo>
                  <a:pt x="5740129" y="4001569"/>
                  <a:pt x="5772021" y="4004550"/>
                  <a:pt x="5803205" y="4010107"/>
                </a:cubicBezTo>
                <a:cubicBezTo>
                  <a:pt x="5808781" y="4009688"/>
                  <a:pt x="5814109" y="4010636"/>
                  <a:pt x="5819417" y="4011646"/>
                </a:cubicBezTo>
                <a:lnTo>
                  <a:pt x="5819534" y="4012794"/>
                </a:lnTo>
                <a:cubicBezTo>
                  <a:pt x="6131614" y="4064450"/>
                  <a:pt x="6384843" y="4283539"/>
                  <a:pt x="6478206" y="4572001"/>
                </a:cubicBezTo>
                <a:lnTo>
                  <a:pt x="6340658" y="4572001"/>
                </a:lnTo>
                <a:cubicBezTo>
                  <a:pt x="6257275" y="4357380"/>
                  <a:pt x="6066907" y="4194541"/>
                  <a:pt x="5832905" y="4144250"/>
                </a:cubicBezTo>
                <a:cubicBezTo>
                  <a:pt x="5867399" y="4319651"/>
                  <a:pt x="5969622" y="4471530"/>
                  <a:pt x="6112719" y="4572001"/>
                </a:cubicBezTo>
                <a:lnTo>
                  <a:pt x="5918478" y="4572001"/>
                </a:lnTo>
                <a:cubicBezTo>
                  <a:pt x="5802347" y="4452596"/>
                  <a:pt x="5723784" y="4298519"/>
                  <a:pt x="5699419" y="4127511"/>
                </a:cubicBezTo>
                <a:cubicBezTo>
                  <a:pt x="5699252" y="4127458"/>
                  <a:pt x="5699083" y="4127453"/>
                  <a:pt x="5698914" y="4127448"/>
                </a:cubicBezTo>
                <a:lnTo>
                  <a:pt x="5698375" y="4120772"/>
                </a:lnTo>
                <a:cubicBezTo>
                  <a:pt x="5693317" y="4090522"/>
                  <a:pt x="5690866" y="4059631"/>
                  <a:pt x="5690908" y="4028296"/>
                </a:cubicBezTo>
                <a:cubicBezTo>
                  <a:pt x="5689596" y="4022668"/>
                  <a:pt x="5689538" y="4017001"/>
                  <a:pt x="5689538" y="4011320"/>
                </a:cubicBezTo>
                <a:lnTo>
                  <a:pt x="5690132" y="3999880"/>
                </a:lnTo>
                <a:lnTo>
                  <a:pt x="5690630" y="3999913"/>
                </a:lnTo>
                <a:close/>
                <a:moveTo>
                  <a:pt x="5667905" y="3999419"/>
                </a:moveTo>
                <a:lnTo>
                  <a:pt x="5667931" y="3999913"/>
                </a:lnTo>
                <a:lnTo>
                  <a:pt x="5668429" y="3999880"/>
                </a:lnTo>
                <a:lnTo>
                  <a:pt x="5669023" y="4011320"/>
                </a:lnTo>
                <a:cubicBezTo>
                  <a:pt x="5669023" y="4017001"/>
                  <a:pt x="5668964" y="4022668"/>
                  <a:pt x="5667652" y="4028296"/>
                </a:cubicBezTo>
                <a:cubicBezTo>
                  <a:pt x="5667694" y="4059631"/>
                  <a:pt x="5665244" y="4090522"/>
                  <a:pt x="5660185" y="4120772"/>
                </a:cubicBezTo>
                <a:lnTo>
                  <a:pt x="5659647" y="4127448"/>
                </a:lnTo>
                <a:cubicBezTo>
                  <a:pt x="5659477" y="4127453"/>
                  <a:pt x="5659309" y="4127458"/>
                  <a:pt x="5659141" y="4127511"/>
                </a:cubicBezTo>
                <a:cubicBezTo>
                  <a:pt x="5634776" y="4298519"/>
                  <a:pt x="5556213" y="4452596"/>
                  <a:pt x="5440082" y="4572001"/>
                </a:cubicBezTo>
                <a:lnTo>
                  <a:pt x="5245841" y="4572001"/>
                </a:lnTo>
                <a:cubicBezTo>
                  <a:pt x="5388939" y="4471530"/>
                  <a:pt x="5491162" y="4319651"/>
                  <a:pt x="5525656" y="4144250"/>
                </a:cubicBezTo>
                <a:cubicBezTo>
                  <a:pt x="5291653" y="4194541"/>
                  <a:pt x="5101285" y="4357380"/>
                  <a:pt x="5017902" y="4572001"/>
                </a:cubicBezTo>
                <a:lnTo>
                  <a:pt x="4880354" y="4572001"/>
                </a:lnTo>
                <a:cubicBezTo>
                  <a:pt x="4973717" y="4283539"/>
                  <a:pt x="5226947" y="4064450"/>
                  <a:pt x="5539026" y="4012794"/>
                </a:cubicBezTo>
                <a:lnTo>
                  <a:pt x="5539143" y="4011646"/>
                </a:lnTo>
                <a:cubicBezTo>
                  <a:pt x="5544452" y="4010636"/>
                  <a:pt x="5549780" y="4009688"/>
                  <a:pt x="5555356" y="4010107"/>
                </a:cubicBezTo>
                <a:cubicBezTo>
                  <a:pt x="5586539" y="4004550"/>
                  <a:pt x="5618432" y="4001569"/>
                  <a:pt x="5650817" y="4001042"/>
                </a:cubicBezTo>
                <a:close/>
                <a:moveTo>
                  <a:pt x="3998505" y="3999419"/>
                </a:moveTo>
                <a:lnTo>
                  <a:pt x="4015592" y="4001042"/>
                </a:lnTo>
                <a:cubicBezTo>
                  <a:pt x="4047978" y="4001569"/>
                  <a:pt x="4079870" y="4004550"/>
                  <a:pt x="4111054" y="4010107"/>
                </a:cubicBezTo>
                <a:cubicBezTo>
                  <a:pt x="4116630" y="4009688"/>
                  <a:pt x="4121958" y="4010636"/>
                  <a:pt x="4127266" y="4011646"/>
                </a:cubicBezTo>
                <a:lnTo>
                  <a:pt x="4127384" y="4012794"/>
                </a:lnTo>
                <a:cubicBezTo>
                  <a:pt x="4439463" y="4064450"/>
                  <a:pt x="4692692" y="4283539"/>
                  <a:pt x="4786055" y="4572001"/>
                </a:cubicBezTo>
                <a:lnTo>
                  <a:pt x="4648508" y="4572001"/>
                </a:lnTo>
                <a:cubicBezTo>
                  <a:pt x="4565124" y="4357380"/>
                  <a:pt x="4374756" y="4194541"/>
                  <a:pt x="4140754" y="4144250"/>
                </a:cubicBezTo>
                <a:cubicBezTo>
                  <a:pt x="4175248" y="4319650"/>
                  <a:pt x="4277471" y="4471530"/>
                  <a:pt x="4420568" y="4572001"/>
                </a:cubicBezTo>
                <a:lnTo>
                  <a:pt x="4226327" y="4572001"/>
                </a:lnTo>
                <a:cubicBezTo>
                  <a:pt x="4110196" y="4452596"/>
                  <a:pt x="4031633" y="4298519"/>
                  <a:pt x="4007268" y="4127511"/>
                </a:cubicBezTo>
                <a:cubicBezTo>
                  <a:pt x="4007101" y="4127458"/>
                  <a:pt x="4006932" y="4127453"/>
                  <a:pt x="4006763" y="4127448"/>
                </a:cubicBezTo>
                <a:lnTo>
                  <a:pt x="4006225" y="4120772"/>
                </a:lnTo>
                <a:cubicBezTo>
                  <a:pt x="4001166" y="4090522"/>
                  <a:pt x="3998715" y="4059631"/>
                  <a:pt x="3998757" y="4028296"/>
                </a:cubicBezTo>
                <a:cubicBezTo>
                  <a:pt x="3997445" y="4022668"/>
                  <a:pt x="3997387" y="4017001"/>
                  <a:pt x="3997387" y="4011320"/>
                </a:cubicBezTo>
                <a:lnTo>
                  <a:pt x="3997981" y="3999880"/>
                </a:lnTo>
                <a:lnTo>
                  <a:pt x="3998479" y="3999913"/>
                </a:lnTo>
                <a:close/>
                <a:moveTo>
                  <a:pt x="3975754" y="3999419"/>
                </a:moveTo>
                <a:lnTo>
                  <a:pt x="3975780" y="3999913"/>
                </a:lnTo>
                <a:lnTo>
                  <a:pt x="3976278" y="3999880"/>
                </a:lnTo>
                <a:lnTo>
                  <a:pt x="3976872" y="4011320"/>
                </a:lnTo>
                <a:cubicBezTo>
                  <a:pt x="3976872" y="4017001"/>
                  <a:pt x="3976813" y="4022668"/>
                  <a:pt x="3975501" y="4028296"/>
                </a:cubicBezTo>
                <a:cubicBezTo>
                  <a:pt x="3975543" y="4059631"/>
                  <a:pt x="3973093" y="4090522"/>
                  <a:pt x="3968034" y="4120772"/>
                </a:cubicBezTo>
                <a:lnTo>
                  <a:pt x="3967496" y="4127448"/>
                </a:lnTo>
                <a:cubicBezTo>
                  <a:pt x="3967326" y="4127453"/>
                  <a:pt x="3967158" y="4127458"/>
                  <a:pt x="3966990" y="4127511"/>
                </a:cubicBezTo>
                <a:cubicBezTo>
                  <a:pt x="3942625" y="4298519"/>
                  <a:pt x="3864063" y="4452596"/>
                  <a:pt x="3747931" y="4572001"/>
                </a:cubicBezTo>
                <a:lnTo>
                  <a:pt x="3553690" y="4572001"/>
                </a:lnTo>
                <a:cubicBezTo>
                  <a:pt x="3696788" y="4471530"/>
                  <a:pt x="3799011" y="4319651"/>
                  <a:pt x="3833505" y="4144250"/>
                </a:cubicBezTo>
                <a:cubicBezTo>
                  <a:pt x="3599503" y="4194541"/>
                  <a:pt x="3409134" y="4357380"/>
                  <a:pt x="3325751" y="4572001"/>
                </a:cubicBezTo>
                <a:lnTo>
                  <a:pt x="3188203" y="4572001"/>
                </a:lnTo>
                <a:cubicBezTo>
                  <a:pt x="3281566" y="4283539"/>
                  <a:pt x="3534796" y="4064450"/>
                  <a:pt x="3846875" y="4012794"/>
                </a:cubicBezTo>
                <a:lnTo>
                  <a:pt x="3846992" y="4011646"/>
                </a:lnTo>
                <a:cubicBezTo>
                  <a:pt x="3852301" y="4010636"/>
                  <a:pt x="3857629" y="4009688"/>
                  <a:pt x="3863205" y="4010107"/>
                </a:cubicBezTo>
                <a:cubicBezTo>
                  <a:pt x="3894388" y="4004550"/>
                  <a:pt x="3926281" y="4001569"/>
                  <a:pt x="3958666" y="4001042"/>
                </a:cubicBezTo>
                <a:close/>
                <a:moveTo>
                  <a:pt x="2306354" y="3999419"/>
                </a:moveTo>
                <a:lnTo>
                  <a:pt x="2323441" y="4001042"/>
                </a:lnTo>
                <a:cubicBezTo>
                  <a:pt x="2355827" y="4001569"/>
                  <a:pt x="2387719" y="4004550"/>
                  <a:pt x="2418903" y="4010107"/>
                </a:cubicBezTo>
                <a:cubicBezTo>
                  <a:pt x="2424479" y="4009688"/>
                  <a:pt x="2429807" y="4010636"/>
                  <a:pt x="2435115" y="4011646"/>
                </a:cubicBezTo>
                <a:lnTo>
                  <a:pt x="2435233" y="4012794"/>
                </a:lnTo>
                <a:cubicBezTo>
                  <a:pt x="2747312" y="4064450"/>
                  <a:pt x="3000542" y="4283539"/>
                  <a:pt x="3093904" y="4572001"/>
                </a:cubicBezTo>
                <a:lnTo>
                  <a:pt x="2956357" y="4572001"/>
                </a:lnTo>
                <a:cubicBezTo>
                  <a:pt x="2872974" y="4357380"/>
                  <a:pt x="2682605" y="4194541"/>
                  <a:pt x="2448603" y="4144250"/>
                </a:cubicBezTo>
                <a:cubicBezTo>
                  <a:pt x="2483097" y="4319651"/>
                  <a:pt x="2585320" y="4471530"/>
                  <a:pt x="2728418" y="4572001"/>
                </a:cubicBezTo>
                <a:lnTo>
                  <a:pt x="2534177" y="4572001"/>
                </a:lnTo>
                <a:cubicBezTo>
                  <a:pt x="2418045" y="4452596"/>
                  <a:pt x="2339482" y="4298519"/>
                  <a:pt x="2315117" y="4127511"/>
                </a:cubicBezTo>
                <a:cubicBezTo>
                  <a:pt x="2314950" y="4127458"/>
                  <a:pt x="2314781" y="4127453"/>
                  <a:pt x="2314612" y="4127448"/>
                </a:cubicBezTo>
                <a:lnTo>
                  <a:pt x="2314074" y="4120772"/>
                </a:lnTo>
                <a:cubicBezTo>
                  <a:pt x="2309015" y="4090522"/>
                  <a:pt x="2306564" y="4059631"/>
                  <a:pt x="2306606" y="4028296"/>
                </a:cubicBezTo>
                <a:cubicBezTo>
                  <a:pt x="2305294" y="4022668"/>
                  <a:pt x="2305236" y="4017001"/>
                  <a:pt x="2305236" y="4011320"/>
                </a:cubicBezTo>
                <a:lnTo>
                  <a:pt x="2305830" y="3999880"/>
                </a:lnTo>
                <a:lnTo>
                  <a:pt x="2306328" y="3999913"/>
                </a:lnTo>
                <a:close/>
                <a:moveTo>
                  <a:pt x="2283603" y="3999419"/>
                </a:moveTo>
                <a:lnTo>
                  <a:pt x="2283629" y="3999913"/>
                </a:lnTo>
                <a:lnTo>
                  <a:pt x="2284127" y="3999880"/>
                </a:lnTo>
                <a:lnTo>
                  <a:pt x="2284721" y="4011320"/>
                </a:lnTo>
                <a:cubicBezTo>
                  <a:pt x="2284721" y="4017001"/>
                  <a:pt x="2284662" y="4022668"/>
                  <a:pt x="2283350" y="4028296"/>
                </a:cubicBezTo>
                <a:cubicBezTo>
                  <a:pt x="2283392" y="4059631"/>
                  <a:pt x="2280942" y="4090522"/>
                  <a:pt x="2275883" y="4120772"/>
                </a:cubicBezTo>
                <a:lnTo>
                  <a:pt x="2275345" y="4127448"/>
                </a:lnTo>
                <a:cubicBezTo>
                  <a:pt x="2275175" y="4127453"/>
                  <a:pt x="2275007" y="4127458"/>
                  <a:pt x="2274839" y="4127511"/>
                </a:cubicBezTo>
                <a:cubicBezTo>
                  <a:pt x="2250474" y="4298519"/>
                  <a:pt x="2171912" y="4452596"/>
                  <a:pt x="2055780" y="4572001"/>
                </a:cubicBezTo>
                <a:lnTo>
                  <a:pt x="1861539" y="4572001"/>
                </a:lnTo>
                <a:cubicBezTo>
                  <a:pt x="2004637" y="4471530"/>
                  <a:pt x="2106860" y="4319650"/>
                  <a:pt x="2141354" y="4144250"/>
                </a:cubicBezTo>
                <a:cubicBezTo>
                  <a:pt x="1907352" y="4194541"/>
                  <a:pt x="1716983" y="4357380"/>
                  <a:pt x="1633600" y="4572001"/>
                </a:cubicBezTo>
                <a:lnTo>
                  <a:pt x="1496052" y="4572001"/>
                </a:lnTo>
                <a:cubicBezTo>
                  <a:pt x="1589416" y="4283539"/>
                  <a:pt x="1842645" y="4064450"/>
                  <a:pt x="2154724" y="4012794"/>
                </a:cubicBezTo>
                <a:lnTo>
                  <a:pt x="2154841" y="4011646"/>
                </a:lnTo>
                <a:cubicBezTo>
                  <a:pt x="2160150" y="4010636"/>
                  <a:pt x="2165478" y="4009688"/>
                  <a:pt x="2171054" y="4010107"/>
                </a:cubicBezTo>
                <a:cubicBezTo>
                  <a:pt x="2202237" y="4004550"/>
                  <a:pt x="2234130" y="4001569"/>
                  <a:pt x="2266515" y="4001042"/>
                </a:cubicBezTo>
                <a:close/>
                <a:moveTo>
                  <a:pt x="614203" y="3999419"/>
                </a:moveTo>
                <a:lnTo>
                  <a:pt x="631290" y="4001042"/>
                </a:lnTo>
                <a:cubicBezTo>
                  <a:pt x="663676" y="4001569"/>
                  <a:pt x="695568" y="4004550"/>
                  <a:pt x="726752" y="4010107"/>
                </a:cubicBezTo>
                <a:cubicBezTo>
                  <a:pt x="732328" y="4009688"/>
                  <a:pt x="737656" y="4010636"/>
                  <a:pt x="742964" y="4011646"/>
                </a:cubicBezTo>
                <a:lnTo>
                  <a:pt x="743081" y="4012794"/>
                </a:lnTo>
                <a:cubicBezTo>
                  <a:pt x="1055161" y="4064450"/>
                  <a:pt x="1308390" y="4283539"/>
                  <a:pt x="1401754" y="4572001"/>
                </a:cubicBezTo>
                <a:lnTo>
                  <a:pt x="1264205" y="4572001"/>
                </a:lnTo>
                <a:cubicBezTo>
                  <a:pt x="1180823" y="4357380"/>
                  <a:pt x="990454" y="4194541"/>
                  <a:pt x="756452" y="4144250"/>
                </a:cubicBezTo>
                <a:cubicBezTo>
                  <a:pt x="790946" y="4319651"/>
                  <a:pt x="893169" y="4471530"/>
                  <a:pt x="1036266" y="4572001"/>
                </a:cubicBezTo>
                <a:lnTo>
                  <a:pt x="842026" y="4572001"/>
                </a:lnTo>
                <a:cubicBezTo>
                  <a:pt x="725894" y="4452596"/>
                  <a:pt x="647331" y="4298519"/>
                  <a:pt x="622966" y="4127511"/>
                </a:cubicBezTo>
                <a:cubicBezTo>
                  <a:pt x="622799" y="4127458"/>
                  <a:pt x="622630" y="4127453"/>
                  <a:pt x="622461" y="4127448"/>
                </a:cubicBezTo>
                <a:lnTo>
                  <a:pt x="621923" y="4120772"/>
                </a:lnTo>
                <a:cubicBezTo>
                  <a:pt x="616864" y="4090522"/>
                  <a:pt x="614413" y="4059631"/>
                  <a:pt x="614455" y="4028296"/>
                </a:cubicBezTo>
                <a:cubicBezTo>
                  <a:pt x="613143" y="4022668"/>
                  <a:pt x="613085" y="4017001"/>
                  <a:pt x="613085" y="4011320"/>
                </a:cubicBezTo>
                <a:lnTo>
                  <a:pt x="613679" y="3999880"/>
                </a:lnTo>
                <a:lnTo>
                  <a:pt x="614177" y="3999913"/>
                </a:lnTo>
                <a:close/>
                <a:moveTo>
                  <a:pt x="591452" y="3999419"/>
                </a:moveTo>
                <a:lnTo>
                  <a:pt x="591478" y="3999913"/>
                </a:lnTo>
                <a:lnTo>
                  <a:pt x="591976" y="3999880"/>
                </a:lnTo>
                <a:lnTo>
                  <a:pt x="592570" y="4011320"/>
                </a:lnTo>
                <a:cubicBezTo>
                  <a:pt x="592570" y="4017001"/>
                  <a:pt x="592511" y="4022668"/>
                  <a:pt x="591199" y="4028296"/>
                </a:cubicBezTo>
                <a:cubicBezTo>
                  <a:pt x="591242" y="4059631"/>
                  <a:pt x="588791" y="4090522"/>
                  <a:pt x="583732" y="4120772"/>
                </a:cubicBezTo>
                <a:lnTo>
                  <a:pt x="583194" y="4127448"/>
                </a:lnTo>
                <a:cubicBezTo>
                  <a:pt x="583024" y="4127453"/>
                  <a:pt x="582856" y="4127458"/>
                  <a:pt x="582689" y="4127511"/>
                </a:cubicBezTo>
                <a:cubicBezTo>
                  <a:pt x="558275" y="4298863"/>
                  <a:pt x="479445" y="4453216"/>
                  <a:pt x="362360" y="4572001"/>
                </a:cubicBezTo>
                <a:lnTo>
                  <a:pt x="169811" y="4572001"/>
                </a:lnTo>
                <a:cubicBezTo>
                  <a:pt x="312603" y="4471357"/>
                  <a:pt x="414729" y="4319551"/>
                  <a:pt x="449203" y="4144250"/>
                </a:cubicBezTo>
                <a:cubicBezTo>
                  <a:pt x="258971" y="4185134"/>
                  <a:pt x="97576" y="4300399"/>
                  <a:pt x="0" y="4458139"/>
                </a:cubicBezTo>
                <a:lnTo>
                  <a:pt x="0" y="4251345"/>
                </a:lnTo>
                <a:cubicBezTo>
                  <a:pt x="121484" y="4128438"/>
                  <a:pt x="282199" y="4042650"/>
                  <a:pt x="462573" y="4012794"/>
                </a:cubicBezTo>
                <a:lnTo>
                  <a:pt x="462690" y="4011646"/>
                </a:lnTo>
                <a:cubicBezTo>
                  <a:pt x="467999" y="4010636"/>
                  <a:pt x="473327" y="4009688"/>
                  <a:pt x="478903" y="4010107"/>
                </a:cubicBezTo>
                <a:cubicBezTo>
                  <a:pt x="510086" y="4004550"/>
                  <a:pt x="541979" y="4001569"/>
                  <a:pt x="574365" y="4001042"/>
                </a:cubicBezTo>
                <a:close/>
                <a:moveTo>
                  <a:pt x="11452667" y="3304913"/>
                </a:moveTo>
                <a:cubicBezTo>
                  <a:pt x="11177477" y="3363591"/>
                  <a:pt x="10962633" y="3576701"/>
                  <a:pt x="10909358" y="3845480"/>
                </a:cubicBezTo>
                <a:cubicBezTo>
                  <a:pt x="11184548" y="3786801"/>
                  <a:pt x="11399391" y="3573691"/>
                  <a:pt x="11452667" y="3304913"/>
                </a:cubicBezTo>
                <a:close/>
                <a:moveTo>
                  <a:pt x="10058800" y="3304913"/>
                </a:moveTo>
                <a:cubicBezTo>
                  <a:pt x="10112076" y="3573691"/>
                  <a:pt x="10326919" y="3786801"/>
                  <a:pt x="10602109" y="3845480"/>
                </a:cubicBezTo>
                <a:cubicBezTo>
                  <a:pt x="10548834" y="3576701"/>
                  <a:pt x="10333990" y="3363591"/>
                  <a:pt x="10058800" y="3304913"/>
                </a:cubicBezTo>
                <a:close/>
                <a:moveTo>
                  <a:pt x="9760514" y="3304913"/>
                </a:moveTo>
                <a:cubicBezTo>
                  <a:pt x="9485324" y="3363591"/>
                  <a:pt x="9270480" y="3576701"/>
                  <a:pt x="9217205" y="3845480"/>
                </a:cubicBezTo>
                <a:cubicBezTo>
                  <a:pt x="9492395" y="3786801"/>
                  <a:pt x="9707238" y="3573691"/>
                  <a:pt x="9760514" y="3304913"/>
                </a:cubicBezTo>
                <a:close/>
                <a:moveTo>
                  <a:pt x="8366649" y="3304913"/>
                </a:moveTo>
                <a:cubicBezTo>
                  <a:pt x="8419925" y="3573691"/>
                  <a:pt x="8634768" y="3786801"/>
                  <a:pt x="8909958" y="3845480"/>
                </a:cubicBezTo>
                <a:cubicBezTo>
                  <a:pt x="8856683" y="3576701"/>
                  <a:pt x="8641839" y="3363591"/>
                  <a:pt x="8366649" y="3304913"/>
                </a:cubicBezTo>
                <a:close/>
                <a:moveTo>
                  <a:pt x="8068363" y="3304913"/>
                </a:moveTo>
                <a:cubicBezTo>
                  <a:pt x="7793173" y="3363591"/>
                  <a:pt x="7578329" y="3576701"/>
                  <a:pt x="7525054" y="3845480"/>
                </a:cubicBezTo>
                <a:cubicBezTo>
                  <a:pt x="7800244" y="3786801"/>
                  <a:pt x="8015087" y="3573691"/>
                  <a:pt x="8068363" y="3304913"/>
                </a:cubicBezTo>
                <a:close/>
                <a:moveTo>
                  <a:pt x="6674498" y="3304913"/>
                </a:moveTo>
                <a:cubicBezTo>
                  <a:pt x="6727774" y="3573691"/>
                  <a:pt x="6942617" y="3786801"/>
                  <a:pt x="7217807" y="3845480"/>
                </a:cubicBezTo>
                <a:cubicBezTo>
                  <a:pt x="7164532" y="3576701"/>
                  <a:pt x="6949688" y="3363591"/>
                  <a:pt x="6674498" y="3304913"/>
                </a:cubicBezTo>
                <a:close/>
                <a:moveTo>
                  <a:pt x="6376212" y="3304913"/>
                </a:moveTo>
                <a:cubicBezTo>
                  <a:pt x="6101022" y="3363591"/>
                  <a:pt x="5886178" y="3576701"/>
                  <a:pt x="5832903" y="3845480"/>
                </a:cubicBezTo>
                <a:cubicBezTo>
                  <a:pt x="6108093" y="3786801"/>
                  <a:pt x="6322936" y="3573691"/>
                  <a:pt x="6376212" y="3304913"/>
                </a:cubicBezTo>
                <a:close/>
                <a:moveTo>
                  <a:pt x="4982347" y="3304913"/>
                </a:moveTo>
                <a:cubicBezTo>
                  <a:pt x="5035623" y="3573691"/>
                  <a:pt x="5250466" y="3786801"/>
                  <a:pt x="5525656" y="3845480"/>
                </a:cubicBezTo>
                <a:cubicBezTo>
                  <a:pt x="5472381" y="3576701"/>
                  <a:pt x="5257537" y="3363591"/>
                  <a:pt x="4982347" y="3304913"/>
                </a:cubicBezTo>
                <a:close/>
                <a:moveTo>
                  <a:pt x="4684061" y="3304913"/>
                </a:moveTo>
                <a:cubicBezTo>
                  <a:pt x="4408871" y="3363591"/>
                  <a:pt x="4194027" y="3576701"/>
                  <a:pt x="4140752" y="3845480"/>
                </a:cubicBezTo>
                <a:cubicBezTo>
                  <a:pt x="4415942" y="3786801"/>
                  <a:pt x="4630785" y="3573691"/>
                  <a:pt x="4684061" y="3304913"/>
                </a:cubicBezTo>
                <a:close/>
                <a:moveTo>
                  <a:pt x="3290196" y="3304913"/>
                </a:moveTo>
                <a:cubicBezTo>
                  <a:pt x="3343472" y="3573691"/>
                  <a:pt x="3558315" y="3786801"/>
                  <a:pt x="3833505" y="3845480"/>
                </a:cubicBezTo>
                <a:cubicBezTo>
                  <a:pt x="3780230" y="3576701"/>
                  <a:pt x="3565386" y="3363591"/>
                  <a:pt x="3290196" y="3304913"/>
                </a:cubicBezTo>
                <a:close/>
                <a:moveTo>
                  <a:pt x="2991910" y="3304913"/>
                </a:moveTo>
                <a:cubicBezTo>
                  <a:pt x="2716720" y="3363591"/>
                  <a:pt x="2501876" y="3576701"/>
                  <a:pt x="2448601" y="3845480"/>
                </a:cubicBezTo>
                <a:cubicBezTo>
                  <a:pt x="2723791" y="3786801"/>
                  <a:pt x="2938634" y="3573691"/>
                  <a:pt x="2991910" y="3304913"/>
                </a:cubicBezTo>
                <a:close/>
                <a:moveTo>
                  <a:pt x="1598045" y="3304913"/>
                </a:moveTo>
                <a:cubicBezTo>
                  <a:pt x="1651321" y="3573691"/>
                  <a:pt x="1866164" y="3786801"/>
                  <a:pt x="2141354" y="3845480"/>
                </a:cubicBezTo>
                <a:cubicBezTo>
                  <a:pt x="2088079" y="3576701"/>
                  <a:pt x="1873235" y="3363591"/>
                  <a:pt x="1598045" y="3304913"/>
                </a:cubicBezTo>
                <a:close/>
                <a:moveTo>
                  <a:pt x="1299759" y="3304913"/>
                </a:moveTo>
                <a:cubicBezTo>
                  <a:pt x="1024569" y="3363591"/>
                  <a:pt x="809725" y="3576701"/>
                  <a:pt x="756450" y="3845480"/>
                </a:cubicBezTo>
                <a:cubicBezTo>
                  <a:pt x="1031640" y="3786801"/>
                  <a:pt x="1246483" y="3573691"/>
                  <a:pt x="1299759" y="3304913"/>
                </a:cubicBezTo>
                <a:close/>
                <a:moveTo>
                  <a:pt x="0" y="3200906"/>
                </a:moveTo>
                <a:cubicBezTo>
                  <a:pt x="306658" y="3291386"/>
                  <a:pt x="537576" y="3547942"/>
                  <a:pt x="582690" y="3862087"/>
                </a:cubicBezTo>
                <a:cubicBezTo>
                  <a:pt x="582857" y="3862140"/>
                  <a:pt x="583026" y="3862145"/>
                  <a:pt x="583195" y="3862150"/>
                </a:cubicBezTo>
                <a:lnTo>
                  <a:pt x="583735" y="3868787"/>
                </a:lnTo>
                <a:cubicBezTo>
                  <a:pt x="588792" y="3898794"/>
                  <a:pt x="591242" y="3929436"/>
                  <a:pt x="591199" y="3960518"/>
                </a:cubicBezTo>
                <a:cubicBezTo>
                  <a:pt x="592511" y="3966104"/>
                  <a:pt x="592570" y="3971728"/>
                  <a:pt x="592570" y="3977366"/>
                </a:cubicBezTo>
                <a:cubicBezTo>
                  <a:pt x="592570" y="3981158"/>
                  <a:pt x="592543" y="3984944"/>
                  <a:pt x="591977" y="3988716"/>
                </a:cubicBezTo>
                <a:lnTo>
                  <a:pt x="591478" y="3988683"/>
                </a:lnTo>
                <a:lnTo>
                  <a:pt x="591452" y="3989174"/>
                </a:lnTo>
                <a:lnTo>
                  <a:pt x="574334" y="3987561"/>
                </a:lnTo>
                <a:cubicBezTo>
                  <a:pt x="541959" y="3987038"/>
                  <a:pt x="510079" y="3984080"/>
                  <a:pt x="478907" y="3978570"/>
                </a:cubicBezTo>
                <a:cubicBezTo>
                  <a:pt x="473330" y="3978986"/>
                  <a:pt x="468001" y="3978045"/>
                  <a:pt x="462690" y="3977042"/>
                </a:cubicBezTo>
                <a:lnTo>
                  <a:pt x="462574" y="3975903"/>
                </a:lnTo>
                <a:cubicBezTo>
                  <a:pt x="282200" y="3946281"/>
                  <a:pt x="121485" y="3861168"/>
                  <a:pt x="0" y="3739225"/>
                </a:cubicBezTo>
                <a:lnTo>
                  <a:pt x="0" y="3534056"/>
                </a:lnTo>
                <a:cubicBezTo>
                  <a:pt x="97584" y="3690562"/>
                  <a:pt x="258975" y="3804918"/>
                  <a:pt x="449203" y="3845480"/>
                </a:cubicBezTo>
                <a:cubicBezTo>
                  <a:pt x="402182" y="3608252"/>
                  <a:pt x="229297" y="3414390"/>
                  <a:pt x="0" y="3332205"/>
                </a:cubicBezTo>
                <a:close/>
                <a:moveTo>
                  <a:pt x="11608704" y="3161219"/>
                </a:moveTo>
                <a:lnTo>
                  <a:pt x="11625791" y="3162829"/>
                </a:lnTo>
                <a:cubicBezTo>
                  <a:pt x="11658177" y="3163352"/>
                  <a:pt x="11690070" y="3166310"/>
                  <a:pt x="11721253" y="3171823"/>
                </a:cubicBezTo>
                <a:cubicBezTo>
                  <a:pt x="11726829" y="3171407"/>
                  <a:pt x="11732157" y="3172348"/>
                  <a:pt x="11737466" y="3173350"/>
                </a:cubicBezTo>
                <a:lnTo>
                  <a:pt x="11737583" y="3174489"/>
                </a:lnTo>
                <a:cubicBezTo>
                  <a:pt x="11914088" y="3203476"/>
                  <a:pt x="12071767" y="3285599"/>
                  <a:pt x="12192000" y="3403667"/>
                </a:cubicBezTo>
                <a:lnTo>
                  <a:pt x="12192000" y="3603658"/>
                </a:lnTo>
                <a:cubicBezTo>
                  <a:pt x="12093732" y="3453636"/>
                  <a:pt x="11935983" y="3344367"/>
                  <a:pt x="11750953" y="3304913"/>
                </a:cubicBezTo>
                <a:cubicBezTo>
                  <a:pt x="11797422" y="3539349"/>
                  <a:pt x="11966808" y="3731433"/>
                  <a:pt x="12192000" y="3815480"/>
                </a:cubicBezTo>
                <a:lnTo>
                  <a:pt x="12192000" y="3947482"/>
                </a:lnTo>
                <a:cubicBezTo>
                  <a:pt x="11889465" y="3854506"/>
                  <a:pt x="11662185" y="3599697"/>
                  <a:pt x="11617468" y="3288305"/>
                </a:cubicBezTo>
                <a:cubicBezTo>
                  <a:pt x="11617300" y="3288253"/>
                  <a:pt x="11617132" y="3288248"/>
                  <a:pt x="11616962" y="3288243"/>
                </a:cubicBezTo>
                <a:lnTo>
                  <a:pt x="11616424" y="3281619"/>
                </a:lnTo>
                <a:cubicBezTo>
                  <a:pt x="11611365" y="3251607"/>
                  <a:pt x="11608914" y="3220958"/>
                  <a:pt x="11608957" y="3189869"/>
                </a:cubicBezTo>
                <a:cubicBezTo>
                  <a:pt x="11607645" y="3184286"/>
                  <a:pt x="11607586" y="3178663"/>
                  <a:pt x="11607586" y="3173027"/>
                </a:cubicBezTo>
                <a:lnTo>
                  <a:pt x="11608180" y="3161677"/>
                </a:lnTo>
                <a:lnTo>
                  <a:pt x="11608678" y="3161709"/>
                </a:lnTo>
                <a:close/>
                <a:moveTo>
                  <a:pt x="11594916" y="3161219"/>
                </a:moveTo>
                <a:lnTo>
                  <a:pt x="11594942" y="3161709"/>
                </a:lnTo>
                <a:lnTo>
                  <a:pt x="11595440" y="3161677"/>
                </a:lnTo>
                <a:lnTo>
                  <a:pt x="11596034" y="3173027"/>
                </a:lnTo>
                <a:cubicBezTo>
                  <a:pt x="11596034" y="3178663"/>
                  <a:pt x="11595975" y="3184286"/>
                  <a:pt x="11594663" y="3189869"/>
                </a:cubicBezTo>
                <a:cubicBezTo>
                  <a:pt x="11594706" y="3220958"/>
                  <a:pt x="11592255" y="3251607"/>
                  <a:pt x="11587196" y="3281619"/>
                </a:cubicBezTo>
                <a:lnTo>
                  <a:pt x="11586658" y="3288243"/>
                </a:lnTo>
                <a:cubicBezTo>
                  <a:pt x="11586488" y="3288248"/>
                  <a:pt x="11586320" y="3288253"/>
                  <a:pt x="11586152" y="3288305"/>
                </a:cubicBezTo>
                <a:cubicBezTo>
                  <a:pt x="11535877" y="3638399"/>
                  <a:pt x="11254838" y="3916971"/>
                  <a:pt x="10895987" y="3975903"/>
                </a:cubicBezTo>
                <a:lnTo>
                  <a:pt x="10895871" y="3977042"/>
                </a:lnTo>
                <a:cubicBezTo>
                  <a:pt x="10890560" y="3978045"/>
                  <a:pt x="10885231" y="3978986"/>
                  <a:pt x="10879654" y="3978570"/>
                </a:cubicBezTo>
                <a:cubicBezTo>
                  <a:pt x="10848482" y="3984080"/>
                  <a:pt x="10816602" y="3987038"/>
                  <a:pt x="10784227" y="3987561"/>
                </a:cubicBezTo>
                <a:lnTo>
                  <a:pt x="10767109" y="3989174"/>
                </a:lnTo>
                <a:lnTo>
                  <a:pt x="10767083" y="3988683"/>
                </a:lnTo>
                <a:lnTo>
                  <a:pt x="10766584" y="3988716"/>
                </a:lnTo>
                <a:cubicBezTo>
                  <a:pt x="10766018" y="3984944"/>
                  <a:pt x="10765991" y="3981158"/>
                  <a:pt x="10765991" y="3977366"/>
                </a:cubicBezTo>
                <a:cubicBezTo>
                  <a:pt x="10765991" y="3971728"/>
                  <a:pt x="10766050" y="3966104"/>
                  <a:pt x="10767362" y="3960518"/>
                </a:cubicBezTo>
                <a:cubicBezTo>
                  <a:pt x="10767319" y="3929436"/>
                  <a:pt x="10769769" y="3898794"/>
                  <a:pt x="10774826" y="3868787"/>
                </a:cubicBezTo>
                <a:lnTo>
                  <a:pt x="10775366" y="3862150"/>
                </a:lnTo>
                <a:cubicBezTo>
                  <a:pt x="10775535" y="3862145"/>
                  <a:pt x="10775704" y="3862140"/>
                  <a:pt x="10775872" y="3862087"/>
                </a:cubicBezTo>
                <a:cubicBezTo>
                  <a:pt x="10826148" y="3511992"/>
                  <a:pt x="11107187" y="3233421"/>
                  <a:pt x="11466037" y="3174489"/>
                </a:cubicBezTo>
                <a:lnTo>
                  <a:pt x="11466154" y="3173350"/>
                </a:lnTo>
                <a:cubicBezTo>
                  <a:pt x="11471463" y="3172348"/>
                  <a:pt x="11476791" y="3171407"/>
                  <a:pt x="11482367" y="3171823"/>
                </a:cubicBezTo>
                <a:cubicBezTo>
                  <a:pt x="11513550" y="3166310"/>
                  <a:pt x="11545443" y="3163352"/>
                  <a:pt x="11577829" y="3162829"/>
                </a:cubicBezTo>
                <a:close/>
                <a:moveTo>
                  <a:pt x="9916551" y="3161219"/>
                </a:moveTo>
                <a:lnTo>
                  <a:pt x="9933638" y="3162829"/>
                </a:lnTo>
                <a:cubicBezTo>
                  <a:pt x="9966024" y="3163352"/>
                  <a:pt x="9997917" y="3166310"/>
                  <a:pt x="10029100" y="3171823"/>
                </a:cubicBezTo>
                <a:cubicBezTo>
                  <a:pt x="10034676" y="3171407"/>
                  <a:pt x="10040004" y="3172348"/>
                  <a:pt x="10045313" y="3173350"/>
                </a:cubicBezTo>
                <a:lnTo>
                  <a:pt x="10045430" y="3174489"/>
                </a:lnTo>
                <a:cubicBezTo>
                  <a:pt x="10404280" y="3233421"/>
                  <a:pt x="10685319" y="3511992"/>
                  <a:pt x="10735596" y="3862087"/>
                </a:cubicBezTo>
                <a:cubicBezTo>
                  <a:pt x="10735763" y="3862140"/>
                  <a:pt x="10735932" y="3862145"/>
                  <a:pt x="10736101" y="3862150"/>
                </a:cubicBezTo>
                <a:lnTo>
                  <a:pt x="10736641" y="3868787"/>
                </a:lnTo>
                <a:cubicBezTo>
                  <a:pt x="10741698" y="3898794"/>
                  <a:pt x="10744148" y="3929436"/>
                  <a:pt x="10744105" y="3960518"/>
                </a:cubicBezTo>
                <a:cubicBezTo>
                  <a:pt x="10745417" y="3966104"/>
                  <a:pt x="10745476" y="3971728"/>
                  <a:pt x="10745476" y="3977366"/>
                </a:cubicBezTo>
                <a:cubicBezTo>
                  <a:pt x="10745476" y="3981158"/>
                  <a:pt x="10745449" y="3984944"/>
                  <a:pt x="10744883" y="3988716"/>
                </a:cubicBezTo>
                <a:lnTo>
                  <a:pt x="10744384" y="3988683"/>
                </a:lnTo>
                <a:lnTo>
                  <a:pt x="10744358" y="3989174"/>
                </a:lnTo>
                <a:lnTo>
                  <a:pt x="10727240" y="3987561"/>
                </a:lnTo>
                <a:cubicBezTo>
                  <a:pt x="10694865" y="3987038"/>
                  <a:pt x="10662985" y="3984080"/>
                  <a:pt x="10631813" y="3978570"/>
                </a:cubicBezTo>
                <a:cubicBezTo>
                  <a:pt x="10626236" y="3978986"/>
                  <a:pt x="10620907" y="3978045"/>
                  <a:pt x="10615596" y="3977042"/>
                </a:cubicBezTo>
                <a:lnTo>
                  <a:pt x="10615480" y="3975903"/>
                </a:lnTo>
                <a:cubicBezTo>
                  <a:pt x="10256629" y="3916971"/>
                  <a:pt x="9975590" y="3638399"/>
                  <a:pt x="9925315" y="3288305"/>
                </a:cubicBezTo>
                <a:cubicBezTo>
                  <a:pt x="9925147" y="3288253"/>
                  <a:pt x="9924979" y="3288248"/>
                  <a:pt x="9924809" y="3288243"/>
                </a:cubicBezTo>
                <a:lnTo>
                  <a:pt x="9924271" y="3281619"/>
                </a:lnTo>
                <a:cubicBezTo>
                  <a:pt x="9919212" y="3251607"/>
                  <a:pt x="9916761" y="3220958"/>
                  <a:pt x="9916804" y="3189869"/>
                </a:cubicBezTo>
                <a:cubicBezTo>
                  <a:pt x="9915492" y="3184286"/>
                  <a:pt x="9915433" y="3178663"/>
                  <a:pt x="9915433" y="3173027"/>
                </a:cubicBezTo>
                <a:lnTo>
                  <a:pt x="9916027" y="3161677"/>
                </a:lnTo>
                <a:lnTo>
                  <a:pt x="9916525" y="3161709"/>
                </a:lnTo>
                <a:close/>
                <a:moveTo>
                  <a:pt x="9902763" y="3161219"/>
                </a:moveTo>
                <a:lnTo>
                  <a:pt x="9902789" y="3161709"/>
                </a:lnTo>
                <a:lnTo>
                  <a:pt x="9903287" y="3161677"/>
                </a:lnTo>
                <a:lnTo>
                  <a:pt x="9903881" y="3173027"/>
                </a:lnTo>
                <a:cubicBezTo>
                  <a:pt x="9903881" y="3178663"/>
                  <a:pt x="9903822" y="3184286"/>
                  <a:pt x="9902510" y="3189869"/>
                </a:cubicBezTo>
                <a:cubicBezTo>
                  <a:pt x="9902553" y="3220958"/>
                  <a:pt x="9900102" y="3251607"/>
                  <a:pt x="9895043" y="3281619"/>
                </a:cubicBezTo>
                <a:lnTo>
                  <a:pt x="9894505" y="3288243"/>
                </a:lnTo>
                <a:cubicBezTo>
                  <a:pt x="9894335" y="3288248"/>
                  <a:pt x="9894167" y="3288253"/>
                  <a:pt x="9893999" y="3288305"/>
                </a:cubicBezTo>
                <a:cubicBezTo>
                  <a:pt x="9843724" y="3638399"/>
                  <a:pt x="9562685" y="3916971"/>
                  <a:pt x="9203834" y="3975903"/>
                </a:cubicBezTo>
                <a:lnTo>
                  <a:pt x="9203718" y="3977042"/>
                </a:lnTo>
                <a:cubicBezTo>
                  <a:pt x="9198407" y="3978045"/>
                  <a:pt x="9193078" y="3978986"/>
                  <a:pt x="9187501" y="3978570"/>
                </a:cubicBezTo>
                <a:cubicBezTo>
                  <a:pt x="9156329" y="3984080"/>
                  <a:pt x="9124449" y="3987038"/>
                  <a:pt x="9092074" y="3987561"/>
                </a:cubicBezTo>
                <a:lnTo>
                  <a:pt x="9074956" y="3989174"/>
                </a:lnTo>
                <a:lnTo>
                  <a:pt x="9074930" y="3988683"/>
                </a:lnTo>
                <a:lnTo>
                  <a:pt x="9074431" y="3988716"/>
                </a:lnTo>
                <a:cubicBezTo>
                  <a:pt x="9073865" y="3984944"/>
                  <a:pt x="9073838" y="3981158"/>
                  <a:pt x="9073838" y="3977366"/>
                </a:cubicBezTo>
                <a:cubicBezTo>
                  <a:pt x="9073838" y="3971728"/>
                  <a:pt x="9073897" y="3966104"/>
                  <a:pt x="9075209" y="3960518"/>
                </a:cubicBezTo>
                <a:cubicBezTo>
                  <a:pt x="9075166" y="3929436"/>
                  <a:pt x="9077616" y="3898794"/>
                  <a:pt x="9082673" y="3868787"/>
                </a:cubicBezTo>
                <a:lnTo>
                  <a:pt x="9083213" y="3862150"/>
                </a:lnTo>
                <a:cubicBezTo>
                  <a:pt x="9083382" y="3862145"/>
                  <a:pt x="9083551" y="3862140"/>
                  <a:pt x="9083718" y="3862087"/>
                </a:cubicBezTo>
                <a:cubicBezTo>
                  <a:pt x="9133995" y="3511992"/>
                  <a:pt x="9415034" y="3233421"/>
                  <a:pt x="9773884" y="3174489"/>
                </a:cubicBezTo>
                <a:lnTo>
                  <a:pt x="9774001" y="3173350"/>
                </a:lnTo>
                <a:cubicBezTo>
                  <a:pt x="9779310" y="3172348"/>
                  <a:pt x="9784638" y="3171407"/>
                  <a:pt x="9790214" y="3171823"/>
                </a:cubicBezTo>
                <a:cubicBezTo>
                  <a:pt x="9821397" y="3166310"/>
                  <a:pt x="9853290" y="3163352"/>
                  <a:pt x="9885676" y="3162829"/>
                </a:cubicBezTo>
                <a:close/>
                <a:moveTo>
                  <a:pt x="8224400" y="3161219"/>
                </a:moveTo>
                <a:lnTo>
                  <a:pt x="8241488" y="3162829"/>
                </a:lnTo>
                <a:cubicBezTo>
                  <a:pt x="8273873" y="3163352"/>
                  <a:pt x="8305766" y="3166310"/>
                  <a:pt x="8336949" y="3171823"/>
                </a:cubicBezTo>
                <a:cubicBezTo>
                  <a:pt x="8342525" y="3171407"/>
                  <a:pt x="8347853" y="3172348"/>
                  <a:pt x="8353162" y="3173350"/>
                </a:cubicBezTo>
                <a:lnTo>
                  <a:pt x="8353279" y="3174489"/>
                </a:lnTo>
                <a:cubicBezTo>
                  <a:pt x="8712129" y="3233421"/>
                  <a:pt x="8993168" y="3511992"/>
                  <a:pt x="9043444" y="3862087"/>
                </a:cubicBezTo>
                <a:cubicBezTo>
                  <a:pt x="9043612" y="3862140"/>
                  <a:pt x="9043781" y="3862145"/>
                  <a:pt x="9043950" y="3862150"/>
                </a:cubicBezTo>
                <a:lnTo>
                  <a:pt x="9044490" y="3868787"/>
                </a:lnTo>
                <a:cubicBezTo>
                  <a:pt x="9049547" y="3898794"/>
                  <a:pt x="9051997" y="3929436"/>
                  <a:pt x="9051954" y="3960518"/>
                </a:cubicBezTo>
                <a:cubicBezTo>
                  <a:pt x="9053266" y="3966104"/>
                  <a:pt x="9053325" y="3971728"/>
                  <a:pt x="9053325" y="3977366"/>
                </a:cubicBezTo>
                <a:cubicBezTo>
                  <a:pt x="9053325" y="3981158"/>
                  <a:pt x="9053298" y="3984944"/>
                  <a:pt x="9052732" y="3988716"/>
                </a:cubicBezTo>
                <a:lnTo>
                  <a:pt x="9052233" y="3988683"/>
                </a:lnTo>
                <a:lnTo>
                  <a:pt x="9052207" y="3989174"/>
                </a:lnTo>
                <a:lnTo>
                  <a:pt x="9035089" y="3987561"/>
                </a:lnTo>
                <a:cubicBezTo>
                  <a:pt x="9002714" y="3987038"/>
                  <a:pt x="8970834" y="3984080"/>
                  <a:pt x="8939662" y="3978570"/>
                </a:cubicBezTo>
                <a:cubicBezTo>
                  <a:pt x="8934085" y="3978986"/>
                  <a:pt x="8928756" y="3978045"/>
                  <a:pt x="8923445" y="3977042"/>
                </a:cubicBezTo>
                <a:lnTo>
                  <a:pt x="8923329" y="3975903"/>
                </a:lnTo>
                <a:cubicBezTo>
                  <a:pt x="8564478" y="3916971"/>
                  <a:pt x="8283439" y="3638399"/>
                  <a:pt x="8233164" y="3288305"/>
                </a:cubicBezTo>
                <a:cubicBezTo>
                  <a:pt x="8232996" y="3288253"/>
                  <a:pt x="8232828" y="3288248"/>
                  <a:pt x="8232658" y="3288243"/>
                </a:cubicBezTo>
                <a:lnTo>
                  <a:pt x="8232120" y="3281619"/>
                </a:lnTo>
                <a:cubicBezTo>
                  <a:pt x="8227061" y="3251607"/>
                  <a:pt x="8224611" y="3220958"/>
                  <a:pt x="8224653" y="3189869"/>
                </a:cubicBezTo>
                <a:cubicBezTo>
                  <a:pt x="8223341" y="3184286"/>
                  <a:pt x="8223282" y="3178663"/>
                  <a:pt x="8223282" y="3173027"/>
                </a:cubicBezTo>
                <a:lnTo>
                  <a:pt x="8223876" y="3161677"/>
                </a:lnTo>
                <a:lnTo>
                  <a:pt x="8224374" y="3161709"/>
                </a:lnTo>
                <a:close/>
                <a:moveTo>
                  <a:pt x="8210612" y="3161219"/>
                </a:moveTo>
                <a:lnTo>
                  <a:pt x="8210638" y="3161709"/>
                </a:lnTo>
                <a:lnTo>
                  <a:pt x="8211136" y="3161677"/>
                </a:lnTo>
                <a:lnTo>
                  <a:pt x="8211730" y="3173027"/>
                </a:lnTo>
                <a:cubicBezTo>
                  <a:pt x="8211730" y="3178663"/>
                  <a:pt x="8211672" y="3184286"/>
                  <a:pt x="8210360" y="3189869"/>
                </a:cubicBezTo>
                <a:cubicBezTo>
                  <a:pt x="8210402" y="3220958"/>
                  <a:pt x="8207951" y="3251607"/>
                  <a:pt x="8202893" y="3281619"/>
                </a:cubicBezTo>
                <a:lnTo>
                  <a:pt x="8202354" y="3288243"/>
                </a:lnTo>
                <a:cubicBezTo>
                  <a:pt x="8202185" y="3288248"/>
                  <a:pt x="8202016" y="3288253"/>
                  <a:pt x="8201849" y="3288305"/>
                </a:cubicBezTo>
                <a:cubicBezTo>
                  <a:pt x="8151573" y="3638399"/>
                  <a:pt x="7870534" y="3916971"/>
                  <a:pt x="7511683" y="3975903"/>
                </a:cubicBezTo>
                <a:lnTo>
                  <a:pt x="7511567" y="3977042"/>
                </a:lnTo>
                <a:cubicBezTo>
                  <a:pt x="7506256" y="3978045"/>
                  <a:pt x="7500927" y="3978986"/>
                  <a:pt x="7495350" y="3978570"/>
                </a:cubicBezTo>
                <a:cubicBezTo>
                  <a:pt x="7464178" y="3984080"/>
                  <a:pt x="7432298" y="3987038"/>
                  <a:pt x="7399924" y="3987561"/>
                </a:cubicBezTo>
                <a:lnTo>
                  <a:pt x="7382805" y="3989174"/>
                </a:lnTo>
                <a:lnTo>
                  <a:pt x="7382779" y="3988683"/>
                </a:lnTo>
                <a:lnTo>
                  <a:pt x="7382280" y="3988716"/>
                </a:lnTo>
                <a:cubicBezTo>
                  <a:pt x="7381714" y="3984944"/>
                  <a:pt x="7381687" y="3981158"/>
                  <a:pt x="7381687" y="3977366"/>
                </a:cubicBezTo>
                <a:cubicBezTo>
                  <a:pt x="7381687" y="3971728"/>
                  <a:pt x="7381746" y="3966104"/>
                  <a:pt x="7383058" y="3960518"/>
                </a:cubicBezTo>
                <a:cubicBezTo>
                  <a:pt x="7383016" y="3929436"/>
                  <a:pt x="7385465" y="3898794"/>
                  <a:pt x="7390522" y="3868787"/>
                </a:cubicBezTo>
                <a:lnTo>
                  <a:pt x="7391062" y="3862150"/>
                </a:lnTo>
                <a:cubicBezTo>
                  <a:pt x="7391231" y="3862145"/>
                  <a:pt x="7391400" y="3862140"/>
                  <a:pt x="7391568" y="3862087"/>
                </a:cubicBezTo>
                <a:cubicBezTo>
                  <a:pt x="7441844" y="3511992"/>
                  <a:pt x="7722883" y="3233421"/>
                  <a:pt x="8081734" y="3174489"/>
                </a:cubicBezTo>
                <a:lnTo>
                  <a:pt x="8081851" y="3173350"/>
                </a:lnTo>
                <a:cubicBezTo>
                  <a:pt x="8087159" y="3172348"/>
                  <a:pt x="8092487" y="3171407"/>
                  <a:pt x="8098063" y="3171823"/>
                </a:cubicBezTo>
                <a:cubicBezTo>
                  <a:pt x="8129247" y="3166310"/>
                  <a:pt x="8161139" y="3163352"/>
                  <a:pt x="8193525" y="3162829"/>
                </a:cubicBezTo>
                <a:close/>
                <a:moveTo>
                  <a:pt x="6532249" y="3161219"/>
                </a:moveTo>
                <a:lnTo>
                  <a:pt x="6549337" y="3162829"/>
                </a:lnTo>
                <a:cubicBezTo>
                  <a:pt x="6581722" y="3163352"/>
                  <a:pt x="6613615" y="3166310"/>
                  <a:pt x="6644798" y="3171823"/>
                </a:cubicBezTo>
                <a:cubicBezTo>
                  <a:pt x="6650374" y="3171407"/>
                  <a:pt x="6655702" y="3172348"/>
                  <a:pt x="6661011" y="3173350"/>
                </a:cubicBezTo>
                <a:lnTo>
                  <a:pt x="6661128" y="3174489"/>
                </a:lnTo>
                <a:cubicBezTo>
                  <a:pt x="7019978" y="3233421"/>
                  <a:pt x="7301017" y="3511992"/>
                  <a:pt x="7351294" y="3862087"/>
                </a:cubicBezTo>
                <a:cubicBezTo>
                  <a:pt x="7351461" y="3862140"/>
                  <a:pt x="7351631" y="3862145"/>
                  <a:pt x="7351799" y="3862150"/>
                </a:cubicBezTo>
                <a:lnTo>
                  <a:pt x="7352340" y="3868787"/>
                </a:lnTo>
                <a:cubicBezTo>
                  <a:pt x="7357396" y="3898794"/>
                  <a:pt x="7359846" y="3929436"/>
                  <a:pt x="7359804" y="3960518"/>
                </a:cubicBezTo>
                <a:cubicBezTo>
                  <a:pt x="7361116" y="3966104"/>
                  <a:pt x="7361174" y="3971728"/>
                  <a:pt x="7361174" y="3977366"/>
                </a:cubicBezTo>
                <a:cubicBezTo>
                  <a:pt x="7361174" y="3981158"/>
                  <a:pt x="7361147" y="3984944"/>
                  <a:pt x="7360581" y="3988716"/>
                </a:cubicBezTo>
                <a:lnTo>
                  <a:pt x="7360082" y="3988683"/>
                </a:lnTo>
                <a:lnTo>
                  <a:pt x="7360056" y="3989174"/>
                </a:lnTo>
                <a:lnTo>
                  <a:pt x="7342938" y="3987561"/>
                </a:lnTo>
                <a:cubicBezTo>
                  <a:pt x="7310564" y="3987038"/>
                  <a:pt x="7278683" y="3984080"/>
                  <a:pt x="7247511" y="3978570"/>
                </a:cubicBezTo>
                <a:cubicBezTo>
                  <a:pt x="7241934" y="3978986"/>
                  <a:pt x="7236605" y="3978045"/>
                  <a:pt x="7231295" y="3977042"/>
                </a:cubicBezTo>
                <a:lnTo>
                  <a:pt x="7231179" y="3975903"/>
                </a:lnTo>
                <a:cubicBezTo>
                  <a:pt x="6872327" y="3916971"/>
                  <a:pt x="6591288" y="3638399"/>
                  <a:pt x="6541013" y="3288305"/>
                </a:cubicBezTo>
                <a:cubicBezTo>
                  <a:pt x="6540845" y="3288253"/>
                  <a:pt x="6540677" y="3288248"/>
                  <a:pt x="6540507" y="3288243"/>
                </a:cubicBezTo>
                <a:lnTo>
                  <a:pt x="6539969" y="3281619"/>
                </a:lnTo>
                <a:cubicBezTo>
                  <a:pt x="6534910" y="3251607"/>
                  <a:pt x="6532460" y="3220958"/>
                  <a:pt x="6532502" y="3189869"/>
                </a:cubicBezTo>
                <a:cubicBezTo>
                  <a:pt x="6531190" y="3184286"/>
                  <a:pt x="6531131" y="3178663"/>
                  <a:pt x="6531131" y="3173027"/>
                </a:cubicBezTo>
                <a:lnTo>
                  <a:pt x="6531725" y="3161677"/>
                </a:lnTo>
                <a:lnTo>
                  <a:pt x="6532223" y="3161709"/>
                </a:lnTo>
                <a:close/>
                <a:moveTo>
                  <a:pt x="6518461" y="3161219"/>
                </a:moveTo>
                <a:lnTo>
                  <a:pt x="6518487" y="3161709"/>
                </a:lnTo>
                <a:lnTo>
                  <a:pt x="6518985" y="3161677"/>
                </a:lnTo>
                <a:lnTo>
                  <a:pt x="6519579" y="3173027"/>
                </a:lnTo>
                <a:cubicBezTo>
                  <a:pt x="6519579" y="3178663"/>
                  <a:pt x="6519520" y="3184286"/>
                  <a:pt x="6518208" y="3189869"/>
                </a:cubicBezTo>
                <a:cubicBezTo>
                  <a:pt x="6518250" y="3220958"/>
                  <a:pt x="6515800" y="3251607"/>
                  <a:pt x="6510741" y="3281619"/>
                </a:cubicBezTo>
                <a:lnTo>
                  <a:pt x="6510203" y="3288243"/>
                </a:lnTo>
                <a:cubicBezTo>
                  <a:pt x="6510033" y="3288248"/>
                  <a:pt x="6509865" y="3288253"/>
                  <a:pt x="6509697" y="3288305"/>
                </a:cubicBezTo>
                <a:cubicBezTo>
                  <a:pt x="6459422" y="3638399"/>
                  <a:pt x="6178383" y="3916971"/>
                  <a:pt x="5819531" y="3975903"/>
                </a:cubicBezTo>
                <a:lnTo>
                  <a:pt x="5819415" y="3977042"/>
                </a:lnTo>
                <a:cubicBezTo>
                  <a:pt x="5814105" y="3978045"/>
                  <a:pt x="5808776" y="3978986"/>
                  <a:pt x="5803199" y="3978570"/>
                </a:cubicBezTo>
                <a:cubicBezTo>
                  <a:pt x="5772027" y="3984080"/>
                  <a:pt x="5740146" y="3987038"/>
                  <a:pt x="5707772" y="3987561"/>
                </a:cubicBezTo>
                <a:lnTo>
                  <a:pt x="5690654" y="3989174"/>
                </a:lnTo>
                <a:lnTo>
                  <a:pt x="5690628" y="3988683"/>
                </a:lnTo>
                <a:lnTo>
                  <a:pt x="5690129" y="3988716"/>
                </a:lnTo>
                <a:cubicBezTo>
                  <a:pt x="5689563" y="3984944"/>
                  <a:pt x="5689536" y="3981158"/>
                  <a:pt x="5689536" y="3977366"/>
                </a:cubicBezTo>
                <a:cubicBezTo>
                  <a:pt x="5689536" y="3971728"/>
                  <a:pt x="5689594" y="3966104"/>
                  <a:pt x="5690906" y="3960518"/>
                </a:cubicBezTo>
                <a:cubicBezTo>
                  <a:pt x="5690864" y="3929436"/>
                  <a:pt x="5693314" y="3898794"/>
                  <a:pt x="5698370" y="3868787"/>
                </a:cubicBezTo>
                <a:lnTo>
                  <a:pt x="5698911" y="3862150"/>
                </a:lnTo>
                <a:cubicBezTo>
                  <a:pt x="5699079" y="3862145"/>
                  <a:pt x="5699249" y="3862140"/>
                  <a:pt x="5699416" y="3862087"/>
                </a:cubicBezTo>
                <a:cubicBezTo>
                  <a:pt x="5749693" y="3511992"/>
                  <a:pt x="6030732" y="3233421"/>
                  <a:pt x="6389582" y="3174489"/>
                </a:cubicBezTo>
                <a:lnTo>
                  <a:pt x="6389699" y="3173350"/>
                </a:lnTo>
                <a:cubicBezTo>
                  <a:pt x="6395008" y="3172348"/>
                  <a:pt x="6400336" y="3171407"/>
                  <a:pt x="6405912" y="3171823"/>
                </a:cubicBezTo>
                <a:cubicBezTo>
                  <a:pt x="6437095" y="3166310"/>
                  <a:pt x="6468988" y="3163352"/>
                  <a:pt x="6501373" y="3162829"/>
                </a:cubicBezTo>
                <a:close/>
                <a:moveTo>
                  <a:pt x="4840098" y="3161219"/>
                </a:moveTo>
                <a:lnTo>
                  <a:pt x="4857185" y="3162829"/>
                </a:lnTo>
                <a:cubicBezTo>
                  <a:pt x="4889571" y="3163352"/>
                  <a:pt x="4921463" y="3166310"/>
                  <a:pt x="4952647" y="3171823"/>
                </a:cubicBezTo>
                <a:cubicBezTo>
                  <a:pt x="4958223" y="3171407"/>
                  <a:pt x="4963551" y="3172348"/>
                  <a:pt x="4968859" y="3173350"/>
                </a:cubicBezTo>
                <a:lnTo>
                  <a:pt x="4968976" y="3174489"/>
                </a:lnTo>
                <a:cubicBezTo>
                  <a:pt x="5327827" y="3233421"/>
                  <a:pt x="5608866" y="3511992"/>
                  <a:pt x="5659142" y="3862087"/>
                </a:cubicBezTo>
                <a:cubicBezTo>
                  <a:pt x="5659310" y="3862140"/>
                  <a:pt x="5659479" y="3862145"/>
                  <a:pt x="5659648" y="3862150"/>
                </a:cubicBezTo>
                <a:lnTo>
                  <a:pt x="5660188" y="3868787"/>
                </a:lnTo>
                <a:cubicBezTo>
                  <a:pt x="5665245" y="3898794"/>
                  <a:pt x="5667694" y="3929436"/>
                  <a:pt x="5667652" y="3960518"/>
                </a:cubicBezTo>
                <a:cubicBezTo>
                  <a:pt x="5668964" y="3966104"/>
                  <a:pt x="5669023" y="3971728"/>
                  <a:pt x="5669023" y="3977366"/>
                </a:cubicBezTo>
                <a:cubicBezTo>
                  <a:pt x="5669023" y="3981158"/>
                  <a:pt x="5668996" y="3984944"/>
                  <a:pt x="5668430" y="3988716"/>
                </a:cubicBezTo>
                <a:lnTo>
                  <a:pt x="5667931" y="3988683"/>
                </a:lnTo>
                <a:lnTo>
                  <a:pt x="5667905" y="3989174"/>
                </a:lnTo>
                <a:lnTo>
                  <a:pt x="5650786" y="3987561"/>
                </a:lnTo>
                <a:cubicBezTo>
                  <a:pt x="5618412" y="3987038"/>
                  <a:pt x="5586532" y="3984080"/>
                  <a:pt x="5555360" y="3978570"/>
                </a:cubicBezTo>
                <a:cubicBezTo>
                  <a:pt x="5549783" y="3978986"/>
                  <a:pt x="5544454" y="3978045"/>
                  <a:pt x="5539143" y="3977042"/>
                </a:cubicBezTo>
                <a:lnTo>
                  <a:pt x="5539027" y="3975903"/>
                </a:lnTo>
                <a:cubicBezTo>
                  <a:pt x="5180176" y="3916971"/>
                  <a:pt x="4899137" y="3638399"/>
                  <a:pt x="4848861" y="3288305"/>
                </a:cubicBezTo>
                <a:cubicBezTo>
                  <a:pt x="4848694" y="3288253"/>
                  <a:pt x="4848525" y="3288248"/>
                  <a:pt x="4848356" y="3288243"/>
                </a:cubicBezTo>
                <a:lnTo>
                  <a:pt x="4847817" y="3281619"/>
                </a:lnTo>
                <a:cubicBezTo>
                  <a:pt x="4842759" y="3251607"/>
                  <a:pt x="4840308" y="3220958"/>
                  <a:pt x="4840350" y="3189869"/>
                </a:cubicBezTo>
                <a:cubicBezTo>
                  <a:pt x="4839038" y="3184286"/>
                  <a:pt x="4838980" y="3178663"/>
                  <a:pt x="4838980" y="3173027"/>
                </a:cubicBezTo>
                <a:lnTo>
                  <a:pt x="4839574" y="3161677"/>
                </a:lnTo>
                <a:lnTo>
                  <a:pt x="4840072" y="3161709"/>
                </a:lnTo>
                <a:close/>
                <a:moveTo>
                  <a:pt x="4826310" y="3161219"/>
                </a:moveTo>
                <a:lnTo>
                  <a:pt x="4826336" y="3161709"/>
                </a:lnTo>
                <a:lnTo>
                  <a:pt x="4826834" y="3161677"/>
                </a:lnTo>
                <a:lnTo>
                  <a:pt x="4827428" y="3173027"/>
                </a:lnTo>
                <a:cubicBezTo>
                  <a:pt x="4827428" y="3178663"/>
                  <a:pt x="4827369" y="3184286"/>
                  <a:pt x="4826057" y="3189869"/>
                </a:cubicBezTo>
                <a:cubicBezTo>
                  <a:pt x="4826099" y="3220958"/>
                  <a:pt x="4823649" y="3251607"/>
                  <a:pt x="4818590" y="3281619"/>
                </a:cubicBezTo>
                <a:lnTo>
                  <a:pt x="4818052" y="3288243"/>
                </a:lnTo>
                <a:cubicBezTo>
                  <a:pt x="4817882" y="3288248"/>
                  <a:pt x="4817714" y="3288253"/>
                  <a:pt x="4817546" y="3288305"/>
                </a:cubicBezTo>
                <a:cubicBezTo>
                  <a:pt x="4767271" y="3638399"/>
                  <a:pt x="4486232" y="3916971"/>
                  <a:pt x="4127381" y="3975903"/>
                </a:cubicBezTo>
                <a:lnTo>
                  <a:pt x="4127264" y="3977042"/>
                </a:lnTo>
                <a:cubicBezTo>
                  <a:pt x="4121954" y="3978045"/>
                  <a:pt x="4116625" y="3978986"/>
                  <a:pt x="4111048" y="3978570"/>
                </a:cubicBezTo>
                <a:cubicBezTo>
                  <a:pt x="4079876" y="3984080"/>
                  <a:pt x="4047996" y="3987038"/>
                  <a:pt x="4015621" y="3987561"/>
                </a:cubicBezTo>
                <a:lnTo>
                  <a:pt x="3998503" y="3989174"/>
                </a:lnTo>
                <a:lnTo>
                  <a:pt x="3998477" y="3988683"/>
                </a:lnTo>
                <a:lnTo>
                  <a:pt x="3997978" y="3988716"/>
                </a:lnTo>
                <a:cubicBezTo>
                  <a:pt x="3997412" y="3984944"/>
                  <a:pt x="3997385" y="3981158"/>
                  <a:pt x="3997385" y="3977366"/>
                </a:cubicBezTo>
                <a:cubicBezTo>
                  <a:pt x="3997385" y="3971728"/>
                  <a:pt x="3997443" y="3966104"/>
                  <a:pt x="3998755" y="3960518"/>
                </a:cubicBezTo>
                <a:cubicBezTo>
                  <a:pt x="3998713" y="3929436"/>
                  <a:pt x="4001163" y="3898794"/>
                  <a:pt x="4006219" y="3868787"/>
                </a:cubicBezTo>
                <a:lnTo>
                  <a:pt x="4006760" y="3862150"/>
                </a:lnTo>
                <a:cubicBezTo>
                  <a:pt x="4006928" y="3862145"/>
                  <a:pt x="4007098" y="3862140"/>
                  <a:pt x="4007265" y="3862087"/>
                </a:cubicBezTo>
                <a:cubicBezTo>
                  <a:pt x="4057542" y="3511992"/>
                  <a:pt x="4338581" y="3233421"/>
                  <a:pt x="4697431" y="3174489"/>
                </a:cubicBezTo>
                <a:lnTo>
                  <a:pt x="4697548" y="3173350"/>
                </a:lnTo>
                <a:cubicBezTo>
                  <a:pt x="4702857" y="3172348"/>
                  <a:pt x="4708185" y="3171407"/>
                  <a:pt x="4713761" y="3171823"/>
                </a:cubicBezTo>
                <a:cubicBezTo>
                  <a:pt x="4744944" y="3166310"/>
                  <a:pt x="4776837" y="3163352"/>
                  <a:pt x="4809222" y="3162829"/>
                </a:cubicBezTo>
                <a:close/>
                <a:moveTo>
                  <a:pt x="3147947" y="3161219"/>
                </a:moveTo>
                <a:lnTo>
                  <a:pt x="3165034" y="3162829"/>
                </a:lnTo>
                <a:cubicBezTo>
                  <a:pt x="3197420" y="3163352"/>
                  <a:pt x="3229312" y="3166310"/>
                  <a:pt x="3260496" y="3171823"/>
                </a:cubicBezTo>
                <a:cubicBezTo>
                  <a:pt x="3266072" y="3171407"/>
                  <a:pt x="3271400" y="3172348"/>
                  <a:pt x="3276708" y="3173350"/>
                </a:cubicBezTo>
                <a:lnTo>
                  <a:pt x="3276826" y="3174489"/>
                </a:lnTo>
                <a:cubicBezTo>
                  <a:pt x="3635676" y="3233421"/>
                  <a:pt x="3916715" y="3511992"/>
                  <a:pt x="3966991" y="3862087"/>
                </a:cubicBezTo>
                <a:cubicBezTo>
                  <a:pt x="3967159" y="3862140"/>
                  <a:pt x="3967328" y="3862145"/>
                  <a:pt x="3967497" y="3862150"/>
                </a:cubicBezTo>
                <a:lnTo>
                  <a:pt x="3968037" y="3868787"/>
                </a:lnTo>
                <a:cubicBezTo>
                  <a:pt x="3973094" y="3898794"/>
                  <a:pt x="3975543" y="3929436"/>
                  <a:pt x="3975501" y="3960518"/>
                </a:cubicBezTo>
                <a:cubicBezTo>
                  <a:pt x="3976813" y="3966104"/>
                  <a:pt x="3976872" y="3971728"/>
                  <a:pt x="3976872" y="3977366"/>
                </a:cubicBezTo>
                <a:cubicBezTo>
                  <a:pt x="3976872" y="3981158"/>
                  <a:pt x="3976845" y="3984944"/>
                  <a:pt x="3976279" y="3988716"/>
                </a:cubicBezTo>
                <a:lnTo>
                  <a:pt x="3975780" y="3988683"/>
                </a:lnTo>
                <a:lnTo>
                  <a:pt x="3975754" y="3989174"/>
                </a:lnTo>
                <a:lnTo>
                  <a:pt x="3958635" y="3987561"/>
                </a:lnTo>
                <a:cubicBezTo>
                  <a:pt x="3926261" y="3987038"/>
                  <a:pt x="3894381" y="3984080"/>
                  <a:pt x="3863209" y="3978570"/>
                </a:cubicBezTo>
                <a:cubicBezTo>
                  <a:pt x="3857632" y="3978986"/>
                  <a:pt x="3852303" y="3978045"/>
                  <a:pt x="3846992" y="3977042"/>
                </a:cubicBezTo>
                <a:lnTo>
                  <a:pt x="3846876" y="3975903"/>
                </a:lnTo>
                <a:cubicBezTo>
                  <a:pt x="3488025" y="3916971"/>
                  <a:pt x="3206986" y="3638399"/>
                  <a:pt x="3156710" y="3288305"/>
                </a:cubicBezTo>
                <a:cubicBezTo>
                  <a:pt x="3156543" y="3288253"/>
                  <a:pt x="3156374" y="3288248"/>
                  <a:pt x="3156205" y="3288243"/>
                </a:cubicBezTo>
                <a:lnTo>
                  <a:pt x="3155667" y="3281619"/>
                </a:lnTo>
                <a:cubicBezTo>
                  <a:pt x="3150608" y="3251607"/>
                  <a:pt x="3148157" y="3220958"/>
                  <a:pt x="3148199" y="3189869"/>
                </a:cubicBezTo>
                <a:cubicBezTo>
                  <a:pt x="3146887" y="3184286"/>
                  <a:pt x="3146829" y="3178663"/>
                  <a:pt x="3146829" y="3173027"/>
                </a:cubicBezTo>
                <a:lnTo>
                  <a:pt x="3147423" y="3161677"/>
                </a:lnTo>
                <a:lnTo>
                  <a:pt x="3147921" y="3161709"/>
                </a:lnTo>
                <a:close/>
                <a:moveTo>
                  <a:pt x="3134159" y="3161219"/>
                </a:moveTo>
                <a:lnTo>
                  <a:pt x="3134185" y="3161709"/>
                </a:lnTo>
                <a:lnTo>
                  <a:pt x="3134683" y="3161677"/>
                </a:lnTo>
                <a:lnTo>
                  <a:pt x="3135277" y="3173027"/>
                </a:lnTo>
                <a:cubicBezTo>
                  <a:pt x="3135277" y="3178663"/>
                  <a:pt x="3135218" y="3184286"/>
                  <a:pt x="3133906" y="3189869"/>
                </a:cubicBezTo>
                <a:cubicBezTo>
                  <a:pt x="3133948" y="3220958"/>
                  <a:pt x="3131498" y="3251607"/>
                  <a:pt x="3126439" y="3281619"/>
                </a:cubicBezTo>
                <a:lnTo>
                  <a:pt x="3125901" y="3288243"/>
                </a:lnTo>
                <a:cubicBezTo>
                  <a:pt x="3125731" y="3288248"/>
                  <a:pt x="3125563" y="3288253"/>
                  <a:pt x="3125395" y="3288305"/>
                </a:cubicBezTo>
                <a:cubicBezTo>
                  <a:pt x="3075120" y="3638399"/>
                  <a:pt x="2794081" y="3916971"/>
                  <a:pt x="2435230" y="3975903"/>
                </a:cubicBezTo>
                <a:lnTo>
                  <a:pt x="2435113" y="3977042"/>
                </a:lnTo>
                <a:cubicBezTo>
                  <a:pt x="2429803" y="3978045"/>
                  <a:pt x="2424474" y="3978986"/>
                  <a:pt x="2418897" y="3978570"/>
                </a:cubicBezTo>
                <a:cubicBezTo>
                  <a:pt x="2387725" y="3984080"/>
                  <a:pt x="2355845" y="3987038"/>
                  <a:pt x="2323470" y="3987561"/>
                </a:cubicBezTo>
                <a:lnTo>
                  <a:pt x="2306352" y="3989174"/>
                </a:lnTo>
                <a:lnTo>
                  <a:pt x="2306326" y="3988683"/>
                </a:lnTo>
                <a:lnTo>
                  <a:pt x="2305827" y="3988716"/>
                </a:lnTo>
                <a:cubicBezTo>
                  <a:pt x="2305261" y="3984944"/>
                  <a:pt x="2305234" y="3981158"/>
                  <a:pt x="2305234" y="3977366"/>
                </a:cubicBezTo>
                <a:cubicBezTo>
                  <a:pt x="2305234" y="3971728"/>
                  <a:pt x="2305292" y="3966104"/>
                  <a:pt x="2306604" y="3960518"/>
                </a:cubicBezTo>
                <a:cubicBezTo>
                  <a:pt x="2306562" y="3929436"/>
                  <a:pt x="2309012" y="3898794"/>
                  <a:pt x="2314068" y="3868787"/>
                </a:cubicBezTo>
                <a:lnTo>
                  <a:pt x="2314609" y="3862150"/>
                </a:lnTo>
                <a:cubicBezTo>
                  <a:pt x="2314777" y="3862145"/>
                  <a:pt x="2314947" y="3862140"/>
                  <a:pt x="2315114" y="3862087"/>
                </a:cubicBezTo>
                <a:cubicBezTo>
                  <a:pt x="2365391" y="3511992"/>
                  <a:pt x="2646430" y="3233421"/>
                  <a:pt x="3005280" y="3174489"/>
                </a:cubicBezTo>
                <a:lnTo>
                  <a:pt x="3005397" y="3173350"/>
                </a:lnTo>
                <a:cubicBezTo>
                  <a:pt x="3010706" y="3172348"/>
                  <a:pt x="3016034" y="3171407"/>
                  <a:pt x="3021610" y="3171823"/>
                </a:cubicBezTo>
                <a:cubicBezTo>
                  <a:pt x="3052793" y="3166310"/>
                  <a:pt x="3084686" y="3163352"/>
                  <a:pt x="3117071" y="3162829"/>
                </a:cubicBezTo>
                <a:close/>
                <a:moveTo>
                  <a:pt x="1455796" y="3161219"/>
                </a:moveTo>
                <a:lnTo>
                  <a:pt x="1472883" y="3162829"/>
                </a:lnTo>
                <a:cubicBezTo>
                  <a:pt x="1505269" y="3163352"/>
                  <a:pt x="1537161" y="3166310"/>
                  <a:pt x="1568345" y="3171823"/>
                </a:cubicBezTo>
                <a:cubicBezTo>
                  <a:pt x="1573921" y="3171407"/>
                  <a:pt x="1579249" y="3172348"/>
                  <a:pt x="1584557" y="3173350"/>
                </a:cubicBezTo>
                <a:lnTo>
                  <a:pt x="1584675" y="3174489"/>
                </a:lnTo>
                <a:cubicBezTo>
                  <a:pt x="1943525" y="3233421"/>
                  <a:pt x="2224564" y="3511992"/>
                  <a:pt x="2274840" y="3862087"/>
                </a:cubicBezTo>
                <a:cubicBezTo>
                  <a:pt x="2275008" y="3862140"/>
                  <a:pt x="2275177" y="3862145"/>
                  <a:pt x="2275346" y="3862150"/>
                </a:cubicBezTo>
                <a:lnTo>
                  <a:pt x="2275886" y="3868787"/>
                </a:lnTo>
                <a:cubicBezTo>
                  <a:pt x="2280943" y="3898794"/>
                  <a:pt x="2283392" y="3929436"/>
                  <a:pt x="2283350" y="3960518"/>
                </a:cubicBezTo>
                <a:cubicBezTo>
                  <a:pt x="2284662" y="3966104"/>
                  <a:pt x="2284721" y="3971728"/>
                  <a:pt x="2284721" y="3977366"/>
                </a:cubicBezTo>
                <a:cubicBezTo>
                  <a:pt x="2284721" y="3981158"/>
                  <a:pt x="2284694" y="3984944"/>
                  <a:pt x="2284128" y="3988716"/>
                </a:cubicBezTo>
                <a:lnTo>
                  <a:pt x="2283629" y="3988683"/>
                </a:lnTo>
                <a:lnTo>
                  <a:pt x="2283603" y="3989174"/>
                </a:lnTo>
                <a:lnTo>
                  <a:pt x="2266484" y="3987561"/>
                </a:lnTo>
                <a:cubicBezTo>
                  <a:pt x="2234110" y="3987038"/>
                  <a:pt x="2202230" y="3984080"/>
                  <a:pt x="2171058" y="3978570"/>
                </a:cubicBezTo>
                <a:cubicBezTo>
                  <a:pt x="2165481" y="3978986"/>
                  <a:pt x="2160152" y="3978045"/>
                  <a:pt x="2154841" y="3977042"/>
                </a:cubicBezTo>
                <a:lnTo>
                  <a:pt x="2154725" y="3975903"/>
                </a:lnTo>
                <a:cubicBezTo>
                  <a:pt x="1795874" y="3916971"/>
                  <a:pt x="1514835" y="3638399"/>
                  <a:pt x="1464559" y="3288305"/>
                </a:cubicBezTo>
                <a:cubicBezTo>
                  <a:pt x="1464392" y="3288253"/>
                  <a:pt x="1464223" y="3288248"/>
                  <a:pt x="1464054" y="3288243"/>
                </a:cubicBezTo>
                <a:lnTo>
                  <a:pt x="1463515" y="3281619"/>
                </a:lnTo>
                <a:cubicBezTo>
                  <a:pt x="1458457" y="3251607"/>
                  <a:pt x="1456006" y="3220958"/>
                  <a:pt x="1456048" y="3189869"/>
                </a:cubicBezTo>
                <a:cubicBezTo>
                  <a:pt x="1454736" y="3184286"/>
                  <a:pt x="1454678" y="3178663"/>
                  <a:pt x="1454678" y="3173027"/>
                </a:cubicBezTo>
                <a:lnTo>
                  <a:pt x="1455272" y="3161677"/>
                </a:lnTo>
                <a:lnTo>
                  <a:pt x="1455770" y="3161709"/>
                </a:lnTo>
                <a:close/>
                <a:moveTo>
                  <a:pt x="1442008" y="3161219"/>
                </a:moveTo>
                <a:lnTo>
                  <a:pt x="1442034" y="3161709"/>
                </a:lnTo>
                <a:lnTo>
                  <a:pt x="1442532" y="3161677"/>
                </a:lnTo>
                <a:lnTo>
                  <a:pt x="1443126" y="3173027"/>
                </a:lnTo>
                <a:cubicBezTo>
                  <a:pt x="1443126" y="3178663"/>
                  <a:pt x="1443067" y="3184286"/>
                  <a:pt x="1441755" y="3189869"/>
                </a:cubicBezTo>
                <a:cubicBezTo>
                  <a:pt x="1441797" y="3220958"/>
                  <a:pt x="1439347" y="3251607"/>
                  <a:pt x="1434288" y="3281619"/>
                </a:cubicBezTo>
                <a:lnTo>
                  <a:pt x="1433750" y="3288243"/>
                </a:lnTo>
                <a:cubicBezTo>
                  <a:pt x="1433580" y="3288248"/>
                  <a:pt x="1433412" y="3288253"/>
                  <a:pt x="1433244" y="3288305"/>
                </a:cubicBezTo>
                <a:cubicBezTo>
                  <a:pt x="1382969" y="3638399"/>
                  <a:pt x="1101930" y="3916971"/>
                  <a:pt x="743079" y="3975903"/>
                </a:cubicBezTo>
                <a:lnTo>
                  <a:pt x="742962" y="3977042"/>
                </a:lnTo>
                <a:cubicBezTo>
                  <a:pt x="737652" y="3978045"/>
                  <a:pt x="732323" y="3978986"/>
                  <a:pt x="726746" y="3978570"/>
                </a:cubicBezTo>
                <a:cubicBezTo>
                  <a:pt x="695574" y="3984080"/>
                  <a:pt x="663693" y="3987038"/>
                  <a:pt x="631319" y="3987561"/>
                </a:cubicBezTo>
                <a:lnTo>
                  <a:pt x="614201" y="3989174"/>
                </a:lnTo>
                <a:lnTo>
                  <a:pt x="614175" y="3988683"/>
                </a:lnTo>
                <a:lnTo>
                  <a:pt x="613676" y="3988716"/>
                </a:lnTo>
                <a:cubicBezTo>
                  <a:pt x="613110" y="3984944"/>
                  <a:pt x="613083" y="3981158"/>
                  <a:pt x="613083" y="3977366"/>
                </a:cubicBezTo>
                <a:cubicBezTo>
                  <a:pt x="613083" y="3971728"/>
                  <a:pt x="613141" y="3966104"/>
                  <a:pt x="614453" y="3960518"/>
                </a:cubicBezTo>
                <a:cubicBezTo>
                  <a:pt x="614411" y="3929436"/>
                  <a:pt x="616861" y="3898794"/>
                  <a:pt x="621917" y="3868787"/>
                </a:cubicBezTo>
                <a:lnTo>
                  <a:pt x="622458" y="3862150"/>
                </a:lnTo>
                <a:cubicBezTo>
                  <a:pt x="622626" y="3862145"/>
                  <a:pt x="622796" y="3862140"/>
                  <a:pt x="622963" y="3862087"/>
                </a:cubicBezTo>
                <a:cubicBezTo>
                  <a:pt x="673240" y="3511992"/>
                  <a:pt x="954279" y="3233421"/>
                  <a:pt x="1313129" y="3174489"/>
                </a:cubicBezTo>
                <a:lnTo>
                  <a:pt x="1313246" y="3173350"/>
                </a:lnTo>
                <a:cubicBezTo>
                  <a:pt x="1318555" y="3172348"/>
                  <a:pt x="1323883" y="3171407"/>
                  <a:pt x="1329459" y="3171823"/>
                </a:cubicBezTo>
                <a:cubicBezTo>
                  <a:pt x="1360642" y="3166310"/>
                  <a:pt x="1392535" y="3163352"/>
                  <a:pt x="1424920" y="3162829"/>
                </a:cubicBezTo>
                <a:close/>
                <a:moveTo>
                  <a:pt x="10909360" y="2447425"/>
                </a:moveTo>
                <a:cubicBezTo>
                  <a:pt x="10962636" y="2718331"/>
                  <a:pt x="11177479" y="2933128"/>
                  <a:pt x="11452669" y="2992271"/>
                </a:cubicBezTo>
                <a:cubicBezTo>
                  <a:pt x="11399394" y="2721365"/>
                  <a:pt x="11184550" y="2506568"/>
                  <a:pt x="10909360" y="2447425"/>
                </a:cubicBezTo>
                <a:close/>
                <a:moveTo>
                  <a:pt x="10602109" y="2447425"/>
                </a:moveTo>
                <a:cubicBezTo>
                  <a:pt x="10326919" y="2506568"/>
                  <a:pt x="10112075" y="2721365"/>
                  <a:pt x="10058800" y="2992271"/>
                </a:cubicBezTo>
                <a:cubicBezTo>
                  <a:pt x="10333990" y="2933128"/>
                  <a:pt x="10548833" y="2718331"/>
                  <a:pt x="10602109" y="2447425"/>
                </a:cubicBezTo>
                <a:close/>
                <a:moveTo>
                  <a:pt x="9217207" y="2447425"/>
                </a:moveTo>
                <a:cubicBezTo>
                  <a:pt x="9270483" y="2718331"/>
                  <a:pt x="9485326" y="2933128"/>
                  <a:pt x="9760516" y="2992271"/>
                </a:cubicBezTo>
                <a:cubicBezTo>
                  <a:pt x="9707241" y="2721365"/>
                  <a:pt x="9492397" y="2506568"/>
                  <a:pt x="9217207" y="2447425"/>
                </a:cubicBezTo>
                <a:close/>
                <a:moveTo>
                  <a:pt x="8909958" y="2447425"/>
                </a:moveTo>
                <a:cubicBezTo>
                  <a:pt x="8634768" y="2506568"/>
                  <a:pt x="8419924" y="2721365"/>
                  <a:pt x="8366649" y="2992271"/>
                </a:cubicBezTo>
                <a:cubicBezTo>
                  <a:pt x="8641839" y="2933128"/>
                  <a:pt x="8856682" y="2718331"/>
                  <a:pt x="8909958" y="2447425"/>
                </a:cubicBezTo>
                <a:close/>
                <a:moveTo>
                  <a:pt x="7525056" y="2447425"/>
                </a:moveTo>
                <a:cubicBezTo>
                  <a:pt x="7578332" y="2718331"/>
                  <a:pt x="7793175" y="2933128"/>
                  <a:pt x="8068365" y="2992271"/>
                </a:cubicBezTo>
                <a:cubicBezTo>
                  <a:pt x="8015090" y="2721365"/>
                  <a:pt x="7800246" y="2506568"/>
                  <a:pt x="7525056" y="2447425"/>
                </a:cubicBezTo>
                <a:close/>
                <a:moveTo>
                  <a:pt x="7217807" y="2447425"/>
                </a:moveTo>
                <a:cubicBezTo>
                  <a:pt x="6942617" y="2506568"/>
                  <a:pt x="6727773" y="2721365"/>
                  <a:pt x="6674498" y="2992271"/>
                </a:cubicBezTo>
                <a:cubicBezTo>
                  <a:pt x="6949688" y="2933128"/>
                  <a:pt x="7164531" y="2718331"/>
                  <a:pt x="7217807" y="2447425"/>
                </a:cubicBezTo>
                <a:close/>
                <a:moveTo>
                  <a:pt x="5832905" y="2447425"/>
                </a:moveTo>
                <a:cubicBezTo>
                  <a:pt x="5886181" y="2718331"/>
                  <a:pt x="6101024" y="2933128"/>
                  <a:pt x="6376214" y="2992271"/>
                </a:cubicBezTo>
                <a:cubicBezTo>
                  <a:pt x="6322939" y="2721365"/>
                  <a:pt x="6108095" y="2506568"/>
                  <a:pt x="5832905" y="2447425"/>
                </a:cubicBezTo>
                <a:close/>
                <a:moveTo>
                  <a:pt x="5525656" y="2447425"/>
                </a:moveTo>
                <a:cubicBezTo>
                  <a:pt x="5250466" y="2506568"/>
                  <a:pt x="5035622" y="2721365"/>
                  <a:pt x="4982347" y="2992271"/>
                </a:cubicBezTo>
                <a:cubicBezTo>
                  <a:pt x="5257537" y="2933128"/>
                  <a:pt x="5472380" y="2718331"/>
                  <a:pt x="5525656" y="2447425"/>
                </a:cubicBezTo>
                <a:close/>
                <a:moveTo>
                  <a:pt x="4140754" y="2447425"/>
                </a:moveTo>
                <a:cubicBezTo>
                  <a:pt x="4194030" y="2718331"/>
                  <a:pt x="4408873" y="2933128"/>
                  <a:pt x="4684063" y="2992271"/>
                </a:cubicBezTo>
                <a:cubicBezTo>
                  <a:pt x="4630788" y="2721365"/>
                  <a:pt x="4415944" y="2506568"/>
                  <a:pt x="4140754" y="2447425"/>
                </a:cubicBezTo>
                <a:close/>
                <a:moveTo>
                  <a:pt x="3833505" y="2447425"/>
                </a:moveTo>
                <a:cubicBezTo>
                  <a:pt x="3558315" y="2506568"/>
                  <a:pt x="3343471" y="2721365"/>
                  <a:pt x="3290196" y="2992271"/>
                </a:cubicBezTo>
                <a:cubicBezTo>
                  <a:pt x="3565386" y="2933128"/>
                  <a:pt x="3780229" y="2718331"/>
                  <a:pt x="3833505" y="2447425"/>
                </a:cubicBezTo>
                <a:close/>
                <a:moveTo>
                  <a:pt x="2448603" y="2447425"/>
                </a:moveTo>
                <a:cubicBezTo>
                  <a:pt x="2501879" y="2718331"/>
                  <a:pt x="2716722" y="2933128"/>
                  <a:pt x="2991912" y="2992271"/>
                </a:cubicBezTo>
                <a:cubicBezTo>
                  <a:pt x="2938637" y="2721365"/>
                  <a:pt x="2723793" y="2506568"/>
                  <a:pt x="2448603" y="2447425"/>
                </a:cubicBezTo>
                <a:close/>
                <a:moveTo>
                  <a:pt x="2141354" y="2447425"/>
                </a:moveTo>
                <a:cubicBezTo>
                  <a:pt x="1866164" y="2506568"/>
                  <a:pt x="1651320" y="2721365"/>
                  <a:pt x="1598045" y="2992271"/>
                </a:cubicBezTo>
                <a:cubicBezTo>
                  <a:pt x="1873235" y="2933128"/>
                  <a:pt x="2088078" y="2718331"/>
                  <a:pt x="2141354" y="2447425"/>
                </a:cubicBezTo>
                <a:close/>
                <a:moveTo>
                  <a:pt x="756452" y="2447425"/>
                </a:moveTo>
                <a:cubicBezTo>
                  <a:pt x="809728" y="2718331"/>
                  <a:pt x="1024571" y="2933128"/>
                  <a:pt x="1299761" y="2992271"/>
                </a:cubicBezTo>
                <a:cubicBezTo>
                  <a:pt x="1246486" y="2721365"/>
                  <a:pt x="1031642" y="2506568"/>
                  <a:pt x="756452" y="2447425"/>
                </a:cubicBezTo>
                <a:close/>
                <a:moveTo>
                  <a:pt x="12192000" y="2344615"/>
                </a:moveTo>
                <a:lnTo>
                  <a:pt x="12192000" y="2477663"/>
                </a:lnTo>
                <a:cubicBezTo>
                  <a:pt x="11966807" y="2562375"/>
                  <a:pt x="11797421" y="2755980"/>
                  <a:pt x="11750953" y="2992271"/>
                </a:cubicBezTo>
                <a:cubicBezTo>
                  <a:pt x="11935988" y="2952504"/>
                  <a:pt x="12093739" y="2842365"/>
                  <a:pt x="12192000" y="2691161"/>
                </a:cubicBezTo>
                <a:lnTo>
                  <a:pt x="12192000" y="2892735"/>
                </a:lnTo>
                <a:cubicBezTo>
                  <a:pt x="12071770" y="3011736"/>
                  <a:pt x="11914089" y="3094511"/>
                  <a:pt x="11737582" y="3123727"/>
                </a:cubicBezTo>
                <a:lnTo>
                  <a:pt x="11737466" y="3124875"/>
                </a:lnTo>
                <a:cubicBezTo>
                  <a:pt x="11732155" y="3125886"/>
                  <a:pt x="11726826" y="3126834"/>
                  <a:pt x="11721249" y="3126415"/>
                </a:cubicBezTo>
                <a:cubicBezTo>
                  <a:pt x="11690077" y="3131969"/>
                  <a:pt x="11658197" y="3134950"/>
                  <a:pt x="11625822" y="3135477"/>
                </a:cubicBezTo>
                <a:lnTo>
                  <a:pt x="11608704" y="3137103"/>
                </a:lnTo>
                <a:lnTo>
                  <a:pt x="11608678" y="3136608"/>
                </a:lnTo>
                <a:lnTo>
                  <a:pt x="11608179" y="3136641"/>
                </a:lnTo>
                <a:cubicBezTo>
                  <a:pt x="11607613" y="3132839"/>
                  <a:pt x="11607586" y="3129023"/>
                  <a:pt x="11607586" y="3125201"/>
                </a:cubicBezTo>
                <a:cubicBezTo>
                  <a:pt x="11607586" y="3119519"/>
                  <a:pt x="11607645" y="3113850"/>
                  <a:pt x="11608957" y="3108220"/>
                </a:cubicBezTo>
                <a:cubicBezTo>
                  <a:pt x="11608914" y="3076892"/>
                  <a:pt x="11611364" y="3046007"/>
                  <a:pt x="11616421" y="3015763"/>
                </a:cubicBezTo>
                <a:lnTo>
                  <a:pt x="11616961" y="3009073"/>
                </a:lnTo>
                <a:cubicBezTo>
                  <a:pt x="11617130" y="3009068"/>
                  <a:pt x="11617299" y="3009063"/>
                  <a:pt x="11617466" y="3009010"/>
                </a:cubicBezTo>
                <a:cubicBezTo>
                  <a:pt x="11662185" y="2695154"/>
                  <a:pt x="11889463" y="2438329"/>
                  <a:pt x="12192000" y="2344615"/>
                </a:cubicBezTo>
                <a:close/>
                <a:moveTo>
                  <a:pt x="10767111" y="2302594"/>
                </a:moveTo>
                <a:lnTo>
                  <a:pt x="10784198" y="2304217"/>
                </a:lnTo>
                <a:cubicBezTo>
                  <a:pt x="10816584" y="2304744"/>
                  <a:pt x="10848477" y="2307725"/>
                  <a:pt x="10879660" y="2313282"/>
                </a:cubicBezTo>
                <a:cubicBezTo>
                  <a:pt x="10885236" y="2312863"/>
                  <a:pt x="10890564" y="2313811"/>
                  <a:pt x="10895873" y="2314821"/>
                </a:cubicBezTo>
                <a:lnTo>
                  <a:pt x="10895990" y="2315969"/>
                </a:lnTo>
                <a:cubicBezTo>
                  <a:pt x="11254840" y="2375367"/>
                  <a:pt x="11535879" y="2656144"/>
                  <a:pt x="11586156" y="3009010"/>
                </a:cubicBezTo>
                <a:cubicBezTo>
                  <a:pt x="11586323" y="3009063"/>
                  <a:pt x="11586492" y="3009068"/>
                  <a:pt x="11586661" y="3009073"/>
                </a:cubicBezTo>
                <a:lnTo>
                  <a:pt x="11587201" y="3015763"/>
                </a:lnTo>
                <a:cubicBezTo>
                  <a:pt x="11592258" y="3046007"/>
                  <a:pt x="11594708" y="3076892"/>
                  <a:pt x="11594665" y="3108220"/>
                </a:cubicBezTo>
                <a:cubicBezTo>
                  <a:pt x="11595977" y="3113850"/>
                  <a:pt x="11596036" y="3119519"/>
                  <a:pt x="11596036" y="3125201"/>
                </a:cubicBezTo>
                <a:cubicBezTo>
                  <a:pt x="11596036" y="3129023"/>
                  <a:pt x="11596009" y="3132839"/>
                  <a:pt x="11595443" y="3136641"/>
                </a:cubicBezTo>
                <a:lnTo>
                  <a:pt x="11594944" y="3136608"/>
                </a:lnTo>
                <a:lnTo>
                  <a:pt x="11594918" y="3137103"/>
                </a:lnTo>
                <a:lnTo>
                  <a:pt x="11577800" y="3135477"/>
                </a:lnTo>
                <a:cubicBezTo>
                  <a:pt x="11545425" y="3134950"/>
                  <a:pt x="11513545" y="3131969"/>
                  <a:pt x="11482373" y="3126415"/>
                </a:cubicBezTo>
                <a:cubicBezTo>
                  <a:pt x="11476796" y="3126834"/>
                  <a:pt x="11471467" y="3125886"/>
                  <a:pt x="11466156" y="3124875"/>
                </a:cubicBezTo>
                <a:lnTo>
                  <a:pt x="11466040" y="3123727"/>
                </a:lnTo>
                <a:cubicBezTo>
                  <a:pt x="11107189" y="3064328"/>
                  <a:pt x="10826150" y="2783551"/>
                  <a:pt x="10775875" y="2430686"/>
                </a:cubicBezTo>
                <a:cubicBezTo>
                  <a:pt x="10775707" y="2430633"/>
                  <a:pt x="10775539" y="2430628"/>
                  <a:pt x="10775369" y="2430623"/>
                </a:cubicBezTo>
                <a:lnTo>
                  <a:pt x="10774831" y="2423947"/>
                </a:lnTo>
                <a:cubicBezTo>
                  <a:pt x="10769772" y="2393697"/>
                  <a:pt x="10767321" y="2362806"/>
                  <a:pt x="10767364" y="2331471"/>
                </a:cubicBezTo>
                <a:cubicBezTo>
                  <a:pt x="10766052" y="2325843"/>
                  <a:pt x="10765993" y="2320176"/>
                  <a:pt x="10765993" y="2314495"/>
                </a:cubicBezTo>
                <a:lnTo>
                  <a:pt x="10766587" y="2303055"/>
                </a:lnTo>
                <a:lnTo>
                  <a:pt x="10767085" y="2303088"/>
                </a:lnTo>
                <a:close/>
                <a:moveTo>
                  <a:pt x="10744358" y="2302594"/>
                </a:moveTo>
                <a:lnTo>
                  <a:pt x="10744384" y="2303088"/>
                </a:lnTo>
                <a:lnTo>
                  <a:pt x="10744882" y="2303055"/>
                </a:lnTo>
                <a:lnTo>
                  <a:pt x="10745476" y="2314495"/>
                </a:lnTo>
                <a:cubicBezTo>
                  <a:pt x="10745476" y="2320176"/>
                  <a:pt x="10745417" y="2325843"/>
                  <a:pt x="10744105" y="2331471"/>
                </a:cubicBezTo>
                <a:cubicBezTo>
                  <a:pt x="10744148" y="2362806"/>
                  <a:pt x="10741697" y="2393697"/>
                  <a:pt x="10736638" y="2423947"/>
                </a:cubicBezTo>
                <a:lnTo>
                  <a:pt x="10736100" y="2430623"/>
                </a:lnTo>
                <a:cubicBezTo>
                  <a:pt x="10735930" y="2430628"/>
                  <a:pt x="10735762" y="2430633"/>
                  <a:pt x="10735594" y="2430686"/>
                </a:cubicBezTo>
                <a:cubicBezTo>
                  <a:pt x="10685319" y="2783551"/>
                  <a:pt x="10404280" y="3064328"/>
                  <a:pt x="10045429" y="3123727"/>
                </a:cubicBezTo>
                <a:lnTo>
                  <a:pt x="10045313" y="3124875"/>
                </a:lnTo>
                <a:cubicBezTo>
                  <a:pt x="10040002" y="3125886"/>
                  <a:pt x="10034673" y="3126834"/>
                  <a:pt x="10029096" y="3126415"/>
                </a:cubicBezTo>
                <a:cubicBezTo>
                  <a:pt x="9997924" y="3131969"/>
                  <a:pt x="9966044" y="3134950"/>
                  <a:pt x="9933669" y="3135477"/>
                </a:cubicBezTo>
                <a:lnTo>
                  <a:pt x="9916551" y="3137103"/>
                </a:lnTo>
                <a:lnTo>
                  <a:pt x="9916525" y="3136608"/>
                </a:lnTo>
                <a:lnTo>
                  <a:pt x="9916026" y="3136641"/>
                </a:lnTo>
                <a:cubicBezTo>
                  <a:pt x="9915460" y="3132839"/>
                  <a:pt x="9915433" y="3129023"/>
                  <a:pt x="9915433" y="3125201"/>
                </a:cubicBezTo>
                <a:cubicBezTo>
                  <a:pt x="9915433" y="3119519"/>
                  <a:pt x="9915492" y="3113850"/>
                  <a:pt x="9916804" y="3108220"/>
                </a:cubicBezTo>
                <a:cubicBezTo>
                  <a:pt x="9916761" y="3076892"/>
                  <a:pt x="9919211" y="3046007"/>
                  <a:pt x="9924268" y="3015763"/>
                </a:cubicBezTo>
                <a:lnTo>
                  <a:pt x="9924808" y="3009073"/>
                </a:lnTo>
                <a:cubicBezTo>
                  <a:pt x="9924977" y="3009068"/>
                  <a:pt x="9925146" y="3009063"/>
                  <a:pt x="9925314" y="3009010"/>
                </a:cubicBezTo>
                <a:cubicBezTo>
                  <a:pt x="9975590" y="2656144"/>
                  <a:pt x="10256629" y="2375367"/>
                  <a:pt x="10615479" y="2315969"/>
                </a:cubicBezTo>
                <a:lnTo>
                  <a:pt x="10615596" y="2314821"/>
                </a:lnTo>
                <a:cubicBezTo>
                  <a:pt x="10620905" y="2313811"/>
                  <a:pt x="10626233" y="2312863"/>
                  <a:pt x="10631809" y="2313282"/>
                </a:cubicBezTo>
                <a:cubicBezTo>
                  <a:pt x="10662992" y="2307725"/>
                  <a:pt x="10694885" y="2304744"/>
                  <a:pt x="10727271" y="2304217"/>
                </a:cubicBezTo>
                <a:close/>
                <a:moveTo>
                  <a:pt x="9074958" y="2302594"/>
                </a:moveTo>
                <a:lnTo>
                  <a:pt x="9092045" y="2304217"/>
                </a:lnTo>
                <a:cubicBezTo>
                  <a:pt x="9124431" y="2304744"/>
                  <a:pt x="9156324" y="2307725"/>
                  <a:pt x="9187507" y="2313282"/>
                </a:cubicBezTo>
                <a:cubicBezTo>
                  <a:pt x="9193083" y="2312863"/>
                  <a:pt x="9198411" y="2313811"/>
                  <a:pt x="9203720" y="2314821"/>
                </a:cubicBezTo>
                <a:lnTo>
                  <a:pt x="9203837" y="2315969"/>
                </a:lnTo>
                <a:cubicBezTo>
                  <a:pt x="9562687" y="2375367"/>
                  <a:pt x="9843726" y="2656144"/>
                  <a:pt x="9894002" y="3009010"/>
                </a:cubicBezTo>
                <a:cubicBezTo>
                  <a:pt x="9894170" y="3009063"/>
                  <a:pt x="9894339" y="3009068"/>
                  <a:pt x="9894508" y="3009073"/>
                </a:cubicBezTo>
                <a:lnTo>
                  <a:pt x="9895048" y="3015763"/>
                </a:lnTo>
                <a:cubicBezTo>
                  <a:pt x="9900105" y="3046007"/>
                  <a:pt x="9902555" y="3076892"/>
                  <a:pt x="9902512" y="3108220"/>
                </a:cubicBezTo>
                <a:cubicBezTo>
                  <a:pt x="9903824" y="3113850"/>
                  <a:pt x="9903883" y="3119519"/>
                  <a:pt x="9903883" y="3125201"/>
                </a:cubicBezTo>
                <a:cubicBezTo>
                  <a:pt x="9903883" y="3129023"/>
                  <a:pt x="9903856" y="3132839"/>
                  <a:pt x="9903290" y="3136641"/>
                </a:cubicBezTo>
                <a:lnTo>
                  <a:pt x="9902791" y="3136608"/>
                </a:lnTo>
                <a:lnTo>
                  <a:pt x="9902765" y="3137103"/>
                </a:lnTo>
                <a:lnTo>
                  <a:pt x="9885647" y="3135477"/>
                </a:lnTo>
                <a:cubicBezTo>
                  <a:pt x="9853272" y="3134950"/>
                  <a:pt x="9821392" y="3131969"/>
                  <a:pt x="9790220" y="3126415"/>
                </a:cubicBezTo>
                <a:cubicBezTo>
                  <a:pt x="9784643" y="3126834"/>
                  <a:pt x="9779314" y="3125886"/>
                  <a:pt x="9774003" y="3124875"/>
                </a:cubicBezTo>
                <a:lnTo>
                  <a:pt x="9773887" y="3123727"/>
                </a:lnTo>
                <a:cubicBezTo>
                  <a:pt x="9415036" y="3064328"/>
                  <a:pt x="9133997" y="2783551"/>
                  <a:pt x="9083722" y="2430686"/>
                </a:cubicBezTo>
                <a:cubicBezTo>
                  <a:pt x="9083554" y="2430633"/>
                  <a:pt x="9083386" y="2430628"/>
                  <a:pt x="9083216" y="2430623"/>
                </a:cubicBezTo>
                <a:lnTo>
                  <a:pt x="9082678" y="2423947"/>
                </a:lnTo>
                <a:cubicBezTo>
                  <a:pt x="9077619" y="2393697"/>
                  <a:pt x="9075168" y="2362806"/>
                  <a:pt x="9075211" y="2331471"/>
                </a:cubicBezTo>
                <a:cubicBezTo>
                  <a:pt x="9073899" y="2325843"/>
                  <a:pt x="9073840" y="2320176"/>
                  <a:pt x="9073840" y="2314495"/>
                </a:cubicBezTo>
                <a:lnTo>
                  <a:pt x="9074434" y="2303055"/>
                </a:lnTo>
                <a:lnTo>
                  <a:pt x="9074932" y="2303088"/>
                </a:lnTo>
                <a:close/>
                <a:moveTo>
                  <a:pt x="9052207" y="2302594"/>
                </a:moveTo>
                <a:lnTo>
                  <a:pt x="9052233" y="2303088"/>
                </a:lnTo>
                <a:lnTo>
                  <a:pt x="9052731" y="2303055"/>
                </a:lnTo>
                <a:lnTo>
                  <a:pt x="9053325" y="2314495"/>
                </a:lnTo>
                <a:cubicBezTo>
                  <a:pt x="9053325" y="2320176"/>
                  <a:pt x="9053266" y="2325843"/>
                  <a:pt x="9051954" y="2331471"/>
                </a:cubicBezTo>
                <a:cubicBezTo>
                  <a:pt x="9051997" y="2362806"/>
                  <a:pt x="9049546" y="2393697"/>
                  <a:pt x="9044487" y="2423947"/>
                </a:cubicBezTo>
                <a:lnTo>
                  <a:pt x="9043949" y="2430623"/>
                </a:lnTo>
                <a:cubicBezTo>
                  <a:pt x="9043779" y="2430628"/>
                  <a:pt x="9043611" y="2430633"/>
                  <a:pt x="9043443" y="2430686"/>
                </a:cubicBezTo>
                <a:cubicBezTo>
                  <a:pt x="8993168" y="2783551"/>
                  <a:pt x="8712129" y="3064328"/>
                  <a:pt x="8353278" y="3123727"/>
                </a:cubicBezTo>
                <a:lnTo>
                  <a:pt x="8353162" y="3124875"/>
                </a:lnTo>
                <a:cubicBezTo>
                  <a:pt x="8347851" y="3125886"/>
                  <a:pt x="8342522" y="3126834"/>
                  <a:pt x="8336945" y="3126415"/>
                </a:cubicBezTo>
                <a:cubicBezTo>
                  <a:pt x="8305773" y="3131969"/>
                  <a:pt x="8273893" y="3134950"/>
                  <a:pt x="8241519" y="3135477"/>
                </a:cubicBezTo>
                <a:lnTo>
                  <a:pt x="8224400" y="3137103"/>
                </a:lnTo>
                <a:lnTo>
                  <a:pt x="8224374" y="3136608"/>
                </a:lnTo>
                <a:lnTo>
                  <a:pt x="8223875" y="3136641"/>
                </a:lnTo>
                <a:cubicBezTo>
                  <a:pt x="8223309" y="3132839"/>
                  <a:pt x="8223282" y="3129023"/>
                  <a:pt x="8223282" y="3125201"/>
                </a:cubicBezTo>
                <a:cubicBezTo>
                  <a:pt x="8223282" y="3119519"/>
                  <a:pt x="8223341" y="3113850"/>
                  <a:pt x="8224653" y="3108220"/>
                </a:cubicBezTo>
                <a:cubicBezTo>
                  <a:pt x="8224611" y="3076892"/>
                  <a:pt x="8227060" y="3046007"/>
                  <a:pt x="8232117" y="3015763"/>
                </a:cubicBezTo>
                <a:lnTo>
                  <a:pt x="8232657" y="3009073"/>
                </a:lnTo>
                <a:cubicBezTo>
                  <a:pt x="8232826" y="3009068"/>
                  <a:pt x="8232995" y="3009063"/>
                  <a:pt x="8233163" y="3009010"/>
                </a:cubicBezTo>
                <a:cubicBezTo>
                  <a:pt x="8283439" y="2656144"/>
                  <a:pt x="8564478" y="2375367"/>
                  <a:pt x="8923328" y="2315969"/>
                </a:cubicBezTo>
                <a:lnTo>
                  <a:pt x="8923445" y="2314821"/>
                </a:lnTo>
                <a:cubicBezTo>
                  <a:pt x="8928754" y="2313811"/>
                  <a:pt x="8934082" y="2312863"/>
                  <a:pt x="8939658" y="2313282"/>
                </a:cubicBezTo>
                <a:cubicBezTo>
                  <a:pt x="8970841" y="2307725"/>
                  <a:pt x="9002734" y="2304744"/>
                  <a:pt x="9035120" y="2304217"/>
                </a:cubicBezTo>
                <a:close/>
                <a:moveTo>
                  <a:pt x="7382807" y="2302594"/>
                </a:moveTo>
                <a:lnTo>
                  <a:pt x="7399895" y="2304217"/>
                </a:lnTo>
                <a:cubicBezTo>
                  <a:pt x="7432280" y="2304744"/>
                  <a:pt x="7464173" y="2307725"/>
                  <a:pt x="7495356" y="2313282"/>
                </a:cubicBezTo>
                <a:cubicBezTo>
                  <a:pt x="7500932" y="2312863"/>
                  <a:pt x="7506260" y="2313811"/>
                  <a:pt x="7511569" y="2314821"/>
                </a:cubicBezTo>
                <a:lnTo>
                  <a:pt x="7511686" y="2315969"/>
                </a:lnTo>
                <a:cubicBezTo>
                  <a:pt x="7870536" y="2375367"/>
                  <a:pt x="8151575" y="2656144"/>
                  <a:pt x="8201852" y="3009010"/>
                </a:cubicBezTo>
                <a:cubicBezTo>
                  <a:pt x="8202019" y="3009063"/>
                  <a:pt x="8202189" y="3009068"/>
                  <a:pt x="8202357" y="3009073"/>
                </a:cubicBezTo>
                <a:lnTo>
                  <a:pt x="8202898" y="3015763"/>
                </a:lnTo>
                <a:cubicBezTo>
                  <a:pt x="8207954" y="3046007"/>
                  <a:pt x="8210404" y="3076892"/>
                  <a:pt x="8210362" y="3108220"/>
                </a:cubicBezTo>
                <a:cubicBezTo>
                  <a:pt x="8211674" y="3113850"/>
                  <a:pt x="8211732" y="3119519"/>
                  <a:pt x="8211732" y="3125201"/>
                </a:cubicBezTo>
                <a:cubicBezTo>
                  <a:pt x="8211732" y="3129023"/>
                  <a:pt x="8211705" y="3132839"/>
                  <a:pt x="8211139" y="3136641"/>
                </a:cubicBezTo>
                <a:lnTo>
                  <a:pt x="8210640" y="3136608"/>
                </a:lnTo>
                <a:lnTo>
                  <a:pt x="8210614" y="3137103"/>
                </a:lnTo>
                <a:lnTo>
                  <a:pt x="8193496" y="3135477"/>
                </a:lnTo>
                <a:cubicBezTo>
                  <a:pt x="8161122" y="3134950"/>
                  <a:pt x="8129241" y="3131969"/>
                  <a:pt x="8098069" y="3126415"/>
                </a:cubicBezTo>
                <a:cubicBezTo>
                  <a:pt x="8092492" y="3126834"/>
                  <a:pt x="8087163" y="3125886"/>
                  <a:pt x="8081853" y="3124875"/>
                </a:cubicBezTo>
                <a:lnTo>
                  <a:pt x="8081737" y="3123727"/>
                </a:lnTo>
                <a:cubicBezTo>
                  <a:pt x="7722885" y="3064328"/>
                  <a:pt x="7441846" y="2783551"/>
                  <a:pt x="7391571" y="2430686"/>
                </a:cubicBezTo>
                <a:cubicBezTo>
                  <a:pt x="7391403" y="2430633"/>
                  <a:pt x="7391235" y="2430628"/>
                  <a:pt x="7391065" y="2430623"/>
                </a:cubicBezTo>
                <a:lnTo>
                  <a:pt x="7390527" y="2423947"/>
                </a:lnTo>
                <a:cubicBezTo>
                  <a:pt x="7385468" y="2393697"/>
                  <a:pt x="7383018" y="2362806"/>
                  <a:pt x="7383060" y="2331471"/>
                </a:cubicBezTo>
                <a:cubicBezTo>
                  <a:pt x="7381748" y="2325843"/>
                  <a:pt x="7381689" y="2320176"/>
                  <a:pt x="7381689" y="2314495"/>
                </a:cubicBezTo>
                <a:lnTo>
                  <a:pt x="7382283" y="2303055"/>
                </a:lnTo>
                <a:lnTo>
                  <a:pt x="7382781" y="2303088"/>
                </a:lnTo>
                <a:close/>
                <a:moveTo>
                  <a:pt x="7360056" y="2302594"/>
                </a:moveTo>
                <a:lnTo>
                  <a:pt x="7360082" y="2303088"/>
                </a:lnTo>
                <a:lnTo>
                  <a:pt x="7360580" y="2303055"/>
                </a:lnTo>
                <a:lnTo>
                  <a:pt x="7361174" y="2314495"/>
                </a:lnTo>
                <a:cubicBezTo>
                  <a:pt x="7361174" y="2320176"/>
                  <a:pt x="7361116" y="2325843"/>
                  <a:pt x="7359804" y="2331471"/>
                </a:cubicBezTo>
                <a:cubicBezTo>
                  <a:pt x="7359846" y="2362806"/>
                  <a:pt x="7357395" y="2393697"/>
                  <a:pt x="7352337" y="2423947"/>
                </a:cubicBezTo>
                <a:lnTo>
                  <a:pt x="7351798" y="2430623"/>
                </a:lnTo>
                <a:cubicBezTo>
                  <a:pt x="7351629" y="2430628"/>
                  <a:pt x="7351460" y="2430633"/>
                  <a:pt x="7351293" y="2430686"/>
                </a:cubicBezTo>
                <a:cubicBezTo>
                  <a:pt x="7301017" y="2783551"/>
                  <a:pt x="7019978" y="3064328"/>
                  <a:pt x="6661127" y="3123727"/>
                </a:cubicBezTo>
                <a:lnTo>
                  <a:pt x="6661011" y="3124875"/>
                </a:lnTo>
                <a:cubicBezTo>
                  <a:pt x="6655700" y="3125886"/>
                  <a:pt x="6650371" y="3126834"/>
                  <a:pt x="6644794" y="3126415"/>
                </a:cubicBezTo>
                <a:cubicBezTo>
                  <a:pt x="6613622" y="3131969"/>
                  <a:pt x="6581742" y="3134950"/>
                  <a:pt x="6549368" y="3135477"/>
                </a:cubicBezTo>
                <a:lnTo>
                  <a:pt x="6532249" y="3137103"/>
                </a:lnTo>
                <a:lnTo>
                  <a:pt x="6532223" y="3136608"/>
                </a:lnTo>
                <a:lnTo>
                  <a:pt x="6531724" y="3136641"/>
                </a:lnTo>
                <a:cubicBezTo>
                  <a:pt x="6531158" y="3132839"/>
                  <a:pt x="6531131" y="3129023"/>
                  <a:pt x="6531131" y="3125201"/>
                </a:cubicBezTo>
                <a:cubicBezTo>
                  <a:pt x="6531131" y="3119519"/>
                  <a:pt x="6531190" y="3113850"/>
                  <a:pt x="6532502" y="3108220"/>
                </a:cubicBezTo>
                <a:cubicBezTo>
                  <a:pt x="6532460" y="3076892"/>
                  <a:pt x="6534909" y="3046007"/>
                  <a:pt x="6539966" y="3015763"/>
                </a:cubicBezTo>
                <a:lnTo>
                  <a:pt x="6540506" y="3009073"/>
                </a:lnTo>
                <a:cubicBezTo>
                  <a:pt x="6540675" y="3009068"/>
                  <a:pt x="6540844" y="3009063"/>
                  <a:pt x="6541012" y="3009010"/>
                </a:cubicBezTo>
                <a:cubicBezTo>
                  <a:pt x="6591288" y="2656144"/>
                  <a:pt x="6872327" y="2375367"/>
                  <a:pt x="7231178" y="2315969"/>
                </a:cubicBezTo>
                <a:lnTo>
                  <a:pt x="7231295" y="2314821"/>
                </a:lnTo>
                <a:cubicBezTo>
                  <a:pt x="7236603" y="2313811"/>
                  <a:pt x="7241931" y="2312863"/>
                  <a:pt x="7247507" y="2313282"/>
                </a:cubicBezTo>
                <a:cubicBezTo>
                  <a:pt x="7278691" y="2307725"/>
                  <a:pt x="7310583" y="2304744"/>
                  <a:pt x="7342969" y="2304217"/>
                </a:cubicBezTo>
                <a:close/>
                <a:moveTo>
                  <a:pt x="5690656" y="2302594"/>
                </a:moveTo>
                <a:lnTo>
                  <a:pt x="5707743" y="2304217"/>
                </a:lnTo>
                <a:cubicBezTo>
                  <a:pt x="5740129" y="2304744"/>
                  <a:pt x="5772021" y="2307725"/>
                  <a:pt x="5803205" y="2313282"/>
                </a:cubicBezTo>
                <a:cubicBezTo>
                  <a:pt x="5808781" y="2312863"/>
                  <a:pt x="5814109" y="2313811"/>
                  <a:pt x="5819417" y="2314821"/>
                </a:cubicBezTo>
                <a:lnTo>
                  <a:pt x="5819534" y="2315969"/>
                </a:lnTo>
                <a:cubicBezTo>
                  <a:pt x="6178385" y="2375367"/>
                  <a:pt x="6459424" y="2656144"/>
                  <a:pt x="6509700" y="3009010"/>
                </a:cubicBezTo>
                <a:cubicBezTo>
                  <a:pt x="6509868" y="3009063"/>
                  <a:pt x="6510037" y="3009068"/>
                  <a:pt x="6510206" y="3009073"/>
                </a:cubicBezTo>
                <a:lnTo>
                  <a:pt x="6510746" y="3015763"/>
                </a:lnTo>
                <a:cubicBezTo>
                  <a:pt x="6515803" y="3046007"/>
                  <a:pt x="6518252" y="3076892"/>
                  <a:pt x="6518210" y="3108220"/>
                </a:cubicBezTo>
                <a:cubicBezTo>
                  <a:pt x="6519522" y="3113850"/>
                  <a:pt x="6519581" y="3119519"/>
                  <a:pt x="6519581" y="3125201"/>
                </a:cubicBezTo>
                <a:cubicBezTo>
                  <a:pt x="6519581" y="3129023"/>
                  <a:pt x="6519554" y="3132839"/>
                  <a:pt x="6518988" y="3136641"/>
                </a:cubicBezTo>
                <a:lnTo>
                  <a:pt x="6518489" y="3136608"/>
                </a:lnTo>
                <a:lnTo>
                  <a:pt x="6518463" y="3137103"/>
                </a:lnTo>
                <a:lnTo>
                  <a:pt x="6501344" y="3135477"/>
                </a:lnTo>
                <a:cubicBezTo>
                  <a:pt x="6468970" y="3134950"/>
                  <a:pt x="6437090" y="3131969"/>
                  <a:pt x="6405918" y="3126415"/>
                </a:cubicBezTo>
                <a:cubicBezTo>
                  <a:pt x="6400341" y="3126834"/>
                  <a:pt x="6395012" y="3125886"/>
                  <a:pt x="6389701" y="3124875"/>
                </a:cubicBezTo>
                <a:lnTo>
                  <a:pt x="6389585" y="3123727"/>
                </a:lnTo>
                <a:cubicBezTo>
                  <a:pt x="6030734" y="3064328"/>
                  <a:pt x="5749695" y="2783551"/>
                  <a:pt x="5699419" y="2430686"/>
                </a:cubicBezTo>
                <a:cubicBezTo>
                  <a:pt x="5699252" y="2430633"/>
                  <a:pt x="5699083" y="2430628"/>
                  <a:pt x="5698914" y="2430623"/>
                </a:cubicBezTo>
                <a:lnTo>
                  <a:pt x="5698375" y="2423947"/>
                </a:lnTo>
                <a:cubicBezTo>
                  <a:pt x="5693317" y="2393697"/>
                  <a:pt x="5690866" y="2362806"/>
                  <a:pt x="5690908" y="2331471"/>
                </a:cubicBezTo>
                <a:cubicBezTo>
                  <a:pt x="5689596" y="2325843"/>
                  <a:pt x="5689538" y="2320176"/>
                  <a:pt x="5689538" y="2314495"/>
                </a:cubicBezTo>
                <a:lnTo>
                  <a:pt x="5690132" y="2303055"/>
                </a:lnTo>
                <a:lnTo>
                  <a:pt x="5690630" y="2303088"/>
                </a:lnTo>
                <a:close/>
                <a:moveTo>
                  <a:pt x="5667905" y="2302594"/>
                </a:moveTo>
                <a:lnTo>
                  <a:pt x="5667931" y="2303088"/>
                </a:lnTo>
                <a:lnTo>
                  <a:pt x="5668429" y="2303055"/>
                </a:lnTo>
                <a:lnTo>
                  <a:pt x="5669023" y="2314495"/>
                </a:lnTo>
                <a:cubicBezTo>
                  <a:pt x="5669023" y="2320176"/>
                  <a:pt x="5668964" y="2325843"/>
                  <a:pt x="5667652" y="2331471"/>
                </a:cubicBezTo>
                <a:cubicBezTo>
                  <a:pt x="5667694" y="2362806"/>
                  <a:pt x="5665244" y="2393697"/>
                  <a:pt x="5660185" y="2423947"/>
                </a:cubicBezTo>
                <a:lnTo>
                  <a:pt x="5659647" y="2430623"/>
                </a:lnTo>
                <a:cubicBezTo>
                  <a:pt x="5659477" y="2430628"/>
                  <a:pt x="5659309" y="2430633"/>
                  <a:pt x="5659141" y="2430686"/>
                </a:cubicBezTo>
                <a:cubicBezTo>
                  <a:pt x="5608866" y="2783551"/>
                  <a:pt x="5327827" y="3064328"/>
                  <a:pt x="4968975" y="3123727"/>
                </a:cubicBezTo>
                <a:lnTo>
                  <a:pt x="4968859" y="3124875"/>
                </a:lnTo>
                <a:cubicBezTo>
                  <a:pt x="4963549" y="3125886"/>
                  <a:pt x="4958220" y="3126834"/>
                  <a:pt x="4952643" y="3126415"/>
                </a:cubicBezTo>
                <a:cubicBezTo>
                  <a:pt x="4921471" y="3131969"/>
                  <a:pt x="4889590" y="3134950"/>
                  <a:pt x="4857216" y="3135477"/>
                </a:cubicBezTo>
                <a:lnTo>
                  <a:pt x="4840098" y="3137103"/>
                </a:lnTo>
                <a:lnTo>
                  <a:pt x="4840072" y="3136608"/>
                </a:lnTo>
                <a:lnTo>
                  <a:pt x="4839573" y="3136641"/>
                </a:lnTo>
                <a:cubicBezTo>
                  <a:pt x="4839007" y="3132839"/>
                  <a:pt x="4838980" y="3129023"/>
                  <a:pt x="4838980" y="3125201"/>
                </a:cubicBezTo>
                <a:cubicBezTo>
                  <a:pt x="4838980" y="3119519"/>
                  <a:pt x="4839038" y="3113850"/>
                  <a:pt x="4840350" y="3108220"/>
                </a:cubicBezTo>
                <a:cubicBezTo>
                  <a:pt x="4840308" y="3076892"/>
                  <a:pt x="4842758" y="3046007"/>
                  <a:pt x="4847814" y="3015763"/>
                </a:cubicBezTo>
                <a:lnTo>
                  <a:pt x="4848355" y="3009073"/>
                </a:lnTo>
                <a:cubicBezTo>
                  <a:pt x="4848523" y="3009068"/>
                  <a:pt x="4848693" y="3009063"/>
                  <a:pt x="4848860" y="3009010"/>
                </a:cubicBezTo>
                <a:cubicBezTo>
                  <a:pt x="4899137" y="2656144"/>
                  <a:pt x="5180176" y="2375367"/>
                  <a:pt x="5539026" y="2315969"/>
                </a:cubicBezTo>
                <a:lnTo>
                  <a:pt x="5539143" y="2314821"/>
                </a:lnTo>
                <a:cubicBezTo>
                  <a:pt x="5544452" y="2313811"/>
                  <a:pt x="5549780" y="2312863"/>
                  <a:pt x="5555356" y="2313282"/>
                </a:cubicBezTo>
                <a:cubicBezTo>
                  <a:pt x="5586539" y="2307725"/>
                  <a:pt x="5618432" y="2304744"/>
                  <a:pt x="5650817" y="2304217"/>
                </a:cubicBezTo>
                <a:close/>
                <a:moveTo>
                  <a:pt x="3998505" y="2302594"/>
                </a:moveTo>
                <a:lnTo>
                  <a:pt x="4015592" y="2304217"/>
                </a:lnTo>
                <a:cubicBezTo>
                  <a:pt x="4047978" y="2304744"/>
                  <a:pt x="4079870" y="2307725"/>
                  <a:pt x="4111054" y="2313282"/>
                </a:cubicBezTo>
                <a:cubicBezTo>
                  <a:pt x="4116630" y="2312863"/>
                  <a:pt x="4121958" y="2313811"/>
                  <a:pt x="4127266" y="2314821"/>
                </a:cubicBezTo>
                <a:lnTo>
                  <a:pt x="4127384" y="2315969"/>
                </a:lnTo>
                <a:cubicBezTo>
                  <a:pt x="4486234" y="2375367"/>
                  <a:pt x="4767273" y="2656144"/>
                  <a:pt x="4817549" y="3009010"/>
                </a:cubicBezTo>
                <a:cubicBezTo>
                  <a:pt x="4817717" y="3009063"/>
                  <a:pt x="4817886" y="3009068"/>
                  <a:pt x="4818055" y="3009073"/>
                </a:cubicBezTo>
                <a:lnTo>
                  <a:pt x="4818595" y="3015763"/>
                </a:lnTo>
                <a:cubicBezTo>
                  <a:pt x="4823652" y="3046007"/>
                  <a:pt x="4826101" y="3076892"/>
                  <a:pt x="4826059" y="3108220"/>
                </a:cubicBezTo>
                <a:cubicBezTo>
                  <a:pt x="4827371" y="3113850"/>
                  <a:pt x="4827430" y="3119519"/>
                  <a:pt x="4827430" y="3125201"/>
                </a:cubicBezTo>
                <a:cubicBezTo>
                  <a:pt x="4827430" y="3129023"/>
                  <a:pt x="4827403" y="3132839"/>
                  <a:pt x="4826837" y="3136641"/>
                </a:cubicBezTo>
                <a:lnTo>
                  <a:pt x="4826338" y="3136608"/>
                </a:lnTo>
                <a:lnTo>
                  <a:pt x="4826312" y="3137103"/>
                </a:lnTo>
                <a:lnTo>
                  <a:pt x="4809193" y="3135477"/>
                </a:lnTo>
                <a:cubicBezTo>
                  <a:pt x="4776819" y="3134950"/>
                  <a:pt x="4744939" y="3131969"/>
                  <a:pt x="4713767" y="3126415"/>
                </a:cubicBezTo>
                <a:cubicBezTo>
                  <a:pt x="4708190" y="3126834"/>
                  <a:pt x="4702861" y="3125886"/>
                  <a:pt x="4697550" y="3124875"/>
                </a:cubicBezTo>
                <a:lnTo>
                  <a:pt x="4697434" y="3123727"/>
                </a:lnTo>
                <a:cubicBezTo>
                  <a:pt x="4338583" y="3064328"/>
                  <a:pt x="4057544" y="2783551"/>
                  <a:pt x="4007268" y="2430686"/>
                </a:cubicBezTo>
                <a:cubicBezTo>
                  <a:pt x="4007101" y="2430633"/>
                  <a:pt x="4006932" y="2430628"/>
                  <a:pt x="4006763" y="2430623"/>
                </a:cubicBezTo>
                <a:lnTo>
                  <a:pt x="4006225" y="2423947"/>
                </a:lnTo>
                <a:cubicBezTo>
                  <a:pt x="4001166" y="2393697"/>
                  <a:pt x="3998715" y="2362806"/>
                  <a:pt x="3998757" y="2331471"/>
                </a:cubicBezTo>
                <a:cubicBezTo>
                  <a:pt x="3997445" y="2325843"/>
                  <a:pt x="3997387" y="2320176"/>
                  <a:pt x="3997387" y="2314495"/>
                </a:cubicBezTo>
                <a:lnTo>
                  <a:pt x="3997981" y="2303055"/>
                </a:lnTo>
                <a:lnTo>
                  <a:pt x="3998479" y="2303088"/>
                </a:lnTo>
                <a:close/>
                <a:moveTo>
                  <a:pt x="3975754" y="2302594"/>
                </a:moveTo>
                <a:lnTo>
                  <a:pt x="3975780" y="2303088"/>
                </a:lnTo>
                <a:lnTo>
                  <a:pt x="3976278" y="2303055"/>
                </a:lnTo>
                <a:lnTo>
                  <a:pt x="3976872" y="2314495"/>
                </a:lnTo>
                <a:cubicBezTo>
                  <a:pt x="3976872" y="2320176"/>
                  <a:pt x="3976813" y="2325843"/>
                  <a:pt x="3975501" y="2331471"/>
                </a:cubicBezTo>
                <a:cubicBezTo>
                  <a:pt x="3975543" y="2362806"/>
                  <a:pt x="3973093" y="2393697"/>
                  <a:pt x="3968034" y="2423947"/>
                </a:cubicBezTo>
                <a:lnTo>
                  <a:pt x="3967496" y="2430623"/>
                </a:lnTo>
                <a:cubicBezTo>
                  <a:pt x="3967326" y="2430628"/>
                  <a:pt x="3967158" y="2430633"/>
                  <a:pt x="3966990" y="2430686"/>
                </a:cubicBezTo>
                <a:cubicBezTo>
                  <a:pt x="3916715" y="2783551"/>
                  <a:pt x="3635676" y="3064328"/>
                  <a:pt x="3276825" y="3123727"/>
                </a:cubicBezTo>
                <a:lnTo>
                  <a:pt x="3276708" y="3124875"/>
                </a:lnTo>
                <a:cubicBezTo>
                  <a:pt x="3271398" y="3125886"/>
                  <a:pt x="3266069" y="3126834"/>
                  <a:pt x="3260492" y="3126415"/>
                </a:cubicBezTo>
                <a:cubicBezTo>
                  <a:pt x="3229320" y="3131969"/>
                  <a:pt x="3197440" y="3134950"/>
                  <a:pt x="3165065" y="3135477"/>
                </a:cubicBezTo>
                <a:lnTo>
                  <a:pt x="3147947" y="3137103"/>
                </a:lnTo>
                <a:lnTo>
                  <a:pt x="3147921" y="3136608"/>
                </a:lnTo>
                <a:lnTo>
                  <a:pt x="3147422" y="3136641"/>
                </a:lnTo>
                <a:cubicBezTo>
                  <a:pt x="3146856" y="3132839"/>
                  <a:pt x="3146829" y="3129023"/>
                  <a:pt x="3146829" y="3125201"/>
                </a:cubicBezTo>
                <a:cubicBezTo>
                  <a:pt x="3146829" y="3119519"/>
                  <a:pt x="3146887" y="3113850"/>
                  <a:pt x="3148199" y="3108220"/>
                </a:cubicBezTo>
                <a:cubicBezTo>
                  <a:pt x="3148157" y="3076892"/>
                  <a:pt x="3150607" y="3046007"/>
                  <a:pt x="3155663" y="3015763"/>
                </a:cubicBezTo>
                <a:lnTo>
                  <a:pt x="3156204" y="3009073"/>
                </a:lnTo>
                <a:cubicBezTo>
                  <a:pt x="3156372" y="3009068"/>
                  <a:pt x="3156542" y="3009063"/>
                  <a:pt x="3156709" y="3009010"/>
                </a:cubicBezTo>
                <a:cubicBezTo>
                  <a:pt x="3206986" y="2656144"/>
                  <a:pt x="3488025" y="2375367"/>
                  <a:pt x="3846875" y="2315969"/>
                </a:cubicBezTo>
                <a:lnTo>
                  <a:pt x="3846992" y="2314821"/>
                </a:lnTo>
                <a:cubicBezTo>
                  <a:pt x="3852301" y="2313811"/>
                  <a:pt x="3857629" y="2312863"/>
                  <a:pt x="3863205" y="2313282"/>
                </a:cubicBezTo>
                <a:cubicBezTo>
                  <a:pt x="3894388" y="2307725"/>
                  <a:pt x="3926281" y="2304744"/>
                  <a:pt x="3958666" y="2304217"/>
                </a:cubicBezTo>
                <a:close/>
                <a:moveTo>
                  <a:pt x="2306354" y="2302594"/>
                </a:moveTo>
                <a:lnTo>
                  <a:pt x="2323441" y="2304217"/>
                </a:lnTo>
                <a:cubicBezTo>
                  <a:pt x="2355827" y="2304744"/>
                  <a:pt x="2387719" y="2307725"/>
                  <a:pt x="2418903" y="2313282"/>
                </a:cubicBezTo>
                <a:cubicBezTo>
                  <a:pt x="2424479" y="2312863"/>
                  <a:pt x="2429807" y="2313811"/>
                  <a:pt x="2435115" y="2314821"/>
                </a:cubicBezTo>
                <a:lnTo>
                  <a:pt x="2435233" y="2315969"/>
                </a:lnTo>
                <a:cubicBezTo>
                  <a:pt x="2794083" y="2375367"/>
                  <a:pt x="3075122" y="2656144"/>
                  <a:pt x="3125398" y="3009010"/>
                </a:cubicBezTo>
                <a:cubicBezTo>
                  <a:pt x="3125566" y="3009063"/>
                  <a:pt x="3125735" y="3009068"/>
                  <a:pt x="3125904" y="3009073"/>
                </a:cubicBezTo>
                <a:lnTo>
                  <a:pt x="3126444" y="3015763"/>
                </a:lnTo>
                <a:cubicBezTo>
                  <a:pt x="3131501" y="3046007"/>
                  <a:pt x="3133950" y="3076892"/>
                  <a:pt x="3133908" y="3108220"/>
                </a:cubicBezTo>
                <a:cubicBezTo>
                  <a:pt x="3135220" y="3113850"/>
                  <a:pt x="3135279" y="3119519"/>
                  <a:pt x="3135279" y="3125201"/>
                </a:cubicBezTo>
                <a:cubicBezTo>
                  <a:pt x="3135279" y="3129023"/>
                  <a:pt x="3135252" y="3132839"/>
                  <a:pt x="3134686" y="3136641"/>
                </a:cubicBezTo>
                <a:lnTo>
                  <a:pt x="3134187" y="3136608"/>
                </a:lnTo>
                <a:lnTo>
                  <a:pt x="3134161" y="3137103"/>
                </a:lnTo>
                <a:lnTo>
                  <a:pt x="3117042" y="3135477"/>
                </a:lnTo>
                <a:cubicBezTo>
                  <a:pt x="3084668" y="3134950"/>
                  <a:pt x="3052788" y="3131969"/>
                  <a:pt x="3021616" y="3126415"/>
                </a:cubicBezTo>
                <a:cubicBezTo>
                  <a:pt x="3016039" y="3126834"/>
                  <a:pt x="3010710" y="3125886"/>
                  <a:pt x="3005399" y="3124875"/>
                </a:cubicBezTo>
                <a:lnTo>
                  <a:pt x="3005283" y="3123727"/>
                </a:lnTo>
                <a:cubicBezTo>
                  <a:pt x="2646432" y="3064328"/>
                  <a:pt x="2365393" y="2783551"/>
                  <a:pt x="2315117" y="2430686"/>
                </a:cubicBezTo>
                <a:cubicBezTo>
                  <a:pt x="2314950" y="2430633"/>
                  <a:pt x="2314781" y="2430628"/>
                  <a:pt x="2314612" y="2430623"/>
                </a:cubicBezTo>
                <a:lnTo>
                  <a:pt x="2314074" y="2423947"/>
                </a:lnTo>
                <a:cubicBezTo>
                  <a:pt x="2309015" y="2393697"/>
                  <a:pt x="2306564" y="2362806"/>
                  <a:pt x="2306606" y="2331471"/>
                </a:cubicBezTo>
                <a:cubicBezTo>
                  <a:pt x="2305294" y="2325843"/>
                  <a:pt x="2305236" y="2320176"/>
                  <a:pt x="2305236" y="2314495"/>
                </a:cubicBezTo>
                <a:lnTo>
                  <a:pt x="2305830" y="2303055"/>
                </a:lnTo>
                <a:lnTo>
                  <a:pt x="2306328" y="2303088"/>
                </a:lnTo>
                <a:close/>
                <a:moveTo>
                  <a:pt x="2283603" y="2302594"/>
                </a:moveTo>
                <a:lnTo>
                  <a:pt x="2283629" y="2303088"/>
                </a:lnTo>
                <a:lnTo>
                  <a:pt x="2284127" y="2303055"/>
                </a:lnTo>
                <a:lnTo>
                  <a:pt x="2284721" y="2314495"/>
                </a:lnTo>
                <a:cubicBezTo>
                  <a:pt x="2284721" y="2320176"/>
                  <a:pt x="2284662" y="2325843"/>
                  <a:pt x="2283350" y="2331471"/>
                </a:cubicBezTo>
                <a:cubicBezTo>
                  <a:pt x="2283392" y="2362806"/>
                  <a:pt x="2280942" y="2393697"/>
                  <a:pt x="2275883" y="2423947"/>
                </a:cubicBezTo>
                <a:lnTo>
                  <a:pt x="2275345" y="2430623"/>
                </a:lnTo>
                <a:cubicBezTo>
                  <a:pt x="2275175" y="2430628"/>
                  <a:pt x="2275007" y="2430633"/>
                  <a:pt x="2274839" y="2430686"/>
                </a:cubicBezTo>
                <a:cubicBezTo>
                  <a:pt x="2224564" y="2783551"/>
                  <a:pt x="1943525" y="3064328"/>
                  <a:pt x="1584673" y="3123727"/>
                </a:cubicBezTo>
                <a:lnTo>
                  <a:pt x="1584557" y="3124875"/>
                </a:lnTo>
                <a:cubicBezTo>
                  <a:pt x="1579247" y="3125886"/>
                  <a:pt x="1573918" y="3126834"/>
                  <a:pt x="1568341" y="3126415"/>
                </a:cubicBezTo>
                <a:cubicBezTo>
                  <a:pt x="1537169" y="3131969"/>
                  <a:pt x="1505289" y="3134950"/>
                  <a:pt x="1472914" y="3135477"/>
                </a:cubicBezTo>
                <a:lnTo>
                  <a:pt x="1455796" y="3137103"/>
                </a:lnTo>
                <a:lnTo>
                  <a:pt x="1455770" y="3136608"/>
                </a:lnTo>
                <a:lnTo>
                  <a:pt x="1455271" y="3136641"/>
                </a:lnTo>
                <a:cubicBezTo>
                  <a:pt x="1454705" y="3132839"/>
                  <a:pt x="1454678" y="3129023"/>
                  <a:pt x="1454678" y="3125201"/>
                </a:cubicBezTo>
                <a:cubicBezTo>
                  <a:pt x="1454678" y="3119519"/>
                  <a:pt x="1454736" y="3113850"/>
                  <a:pt x="1456048" y="3108220"/>
                </a:cubicBezTo>
                <a:cubicBezTo>
                  <a:pt x="1456006" y="3076892"/>
                  <a:pt x="1458456" y="3046007"/>
                  <a:pt x="1463513" y="3015763"/>
                </a:cubicBezTo>
                <a:lnTo>
                  <a:pt x="1464053" y="3009073"/>
                </a:lnTo>
                <a:cubicBezTo>
                  <a:pt x="1464221" y="3009068"/>
                  <a:pt x="1464391" y="3009063"/>
                  <a:pt x="1464558" y="3009010"/>
                </a:cubicBezTo>
                <a:cubicBezTo>
                  <a:pt x="1514835" y="2656144"/>
                  <a:pt x="1795874" y="2375367"/>
                  <a:pt x="2154724" y="2315969"/>
                </a:cubicBezTo>
                <a:lnTo>
                  <a:pt x="2154841" y="2314821"/>
                </a:lnTo>
                <a:cubicBezTo>
                  <a:pt x="2160150" y="2313811"/>
                  <a:pt x="2165478" y="2312863"/>
                  <a:pt x="2171054" y="2313282"/>
                </a:cubicBezTo>
                <a:cubicBezTo>
                  <a:pt x="2202237" y="2307725"/>
                  <a:pt x="2234130" y="2304744"/>
                  <a:pt x="2266515" y="2304217"/>
                </a:cubicBezTo>
                <a:close/>
                <a:moveTo>
                  <a:pt x="614203" y="2302594"/>
                </a:moveTo>
                <a:lnTo>
                  <a:pt x="631290" y="2304217"/>
                </a:lnTo>
                <a:cubicBezTo>
                  <a:pt x="663676" y="2304744"/>
                  <a:pt x="695568" y="2307725"/>
                  <a:pt x="726752" y="2313282"/>
                </a:cubicBezTo>
                <a:cubicBezTo>
                  <a:pt x="732328" y="2312863"/>
                  <a:pt x="737656" y="2313811"/>
                  <a:pt x="742964" y="2314821"/>
                </a:cubicBezTo>
                <a:lnTo>
                  <a:pt x="743081" y="2315969"/>
                </a:lnTo>
                <a:cubicBezTo>
                  <a:pt x="1101932" y="2375367"/>
                  <a:pt x="1382971" y="2656144"/>
                  <a:pt x="1433247" y="3009010"/>
                </a:cubicBezTo>
                <a:cubicBezTo>
                  <a:pt x="1433415" y="3009063"/>
                  <a:pt x="1433584" y="3009068"/>
                  <a:pt x="1433753" y="3009073"/>
                </a:cubicBezTo>
                <a:lnTo>
                  <a:pt x="1434293" y="3015763"/>
                </a:lnTo>
                <a:cubicBezTo>
                  <a:pt x="1439350" y="3046007"/>
                  <a:pt x="1441799" y="3076892"/>
                  <a:pt x="1441757" y="3108220"/>
                </a:cubicBezTo>
                <a:cubicBezTo>
                  <a:pt x="1443069" y="3113850"/>
                  <a:pt x="1443128" y="3119519"/>
                  <a:pt x="1443128" y="3125201"/>
                </a:cubicBezTo>
                <a:cubicBezTo>
                  <a:pt x="1443128" y="3129023"/>
                  <a:pt x="1443101" y="3132839"/>
                  <a:pt x="1442535" y="3136641"/>
                </a:cubicBezTo>
                <a:lnTo>
                  <a:pt x="1442036" y="3136608"/>
                </a:lnTo>
                <a:lnTo>
                  <a:pt x="1442010" y="3137103"/>
                </a:lnTo>
                <a:lnTo>
                  <a:pt x="1424891" y="3135477"/>
                </a:lnTo>
                <a:cubicBezTo>
                  <a:pt x="1392517" y="3134950"/>
                  <a:pt x="1360637" y="3131969"/>
                  <a:pt x="1329465" y="3126415"/>
                </a:cubicBezTo>
                <a:cubicBezTo>
                  <a:pt x="1323888" y="3126834"/>
                  <a:pt x="1318559" y="3125886"/>
                  <a:pt x="1313248" y="3124875"/>
                </a:cubicBezTo>
                <a:lnTo>
                  <a:pt x="1313132" y="3123727"/>
                </a:lnTo>
                <a:cubicBezTo>
                  <a:pt x="954281" y="3064328"/>
                  <a:pt x="673242" y="2783551"/>
                  <a:pt x="622966" y="2430686"/>
                </a:cubicBezTo>
                <a:cubicBezTo>
                  <a:pt x="622799" y="2430633"/>
                  <a:pt x="622630" y="2430628"/>
                  <a:pt x="622461" y="2430623"/>
                </a:cubicBezTo>
                <a:lnTo>
                  <a:pt x="621923" y="2423947"/>
                </a:lnTo>
                <a:cubicBezTo>
                  <a:pt x="616864" y="2393697"/>
                  <a:pt x="614413" y="2362806"/>
                  <a:pt x="614455" y="2331471"/>
                </a:cubicBezTo>
                <a:cubicBezTo>
                  <a:pt x="613143" y="2325843"/>
                  <a:pt x="613085" y="2320176"/>
                  <a:pt x="613085" y="2314495"/>
                </a:cubicBezTo>
                <a:lnTo>
                  <a:pt x="613679" y="2303055"/>
                </a:lnTo>
                <a:lnTo>
                  <a:pt x="614177" y="2303088"/>
                </a:lnTo>
                <a:close/>
                <a:moveTo>
                  <a:pt x="591452" y="2302594"/>
                </a:moveTo>
                <a:lnTo>
                  <a:pt x="591478" y="2303088"/>
                </a:lnTo>
                <a:lnTo>
                  <a:pt x="591976" y="2303055"/>
                </a:lnTo>
                <a:lnTo>
                  <a:pt x="592570" y="2314495"/>
                </a:lnTo>
                <a:cubicBezTo>
                  <a:pt x="592570" y="2320176"/>
                  <a:pt x="592511" y="2325843"/>
                  <a:pt x="591199" y="2331471"/>
                </a:cubicBezTo>
                <a:cubicBezTo>
                  <a:pt x="591242" y="2362806"/>
                  <a:pt x="588791" y="2393697"/>
                  <a:pt x="583732" y="2423947"/>
                </a:cubicBezTo>
                <a:lnTo>
                  <a:pt x="583194" y="2430623"/>
                </a:lnTo>
                <a:cubicBezTo>
                  <a:pt x="583024" y="2430628"/>
                  <a:pt x="582856" y="2430633"/>
                  <a:pt x="582689" y="2430686"/>
                </a:cubicBezTo>
                <a:cubicBezTo>
                  <a:pt x="537576" y="2747315"/>
                  <a:pt x="306662" y="3005901"/>
                  <a:pt x="0" y="3097101"/>
                </a:cubicBezTo>
                <a:lnTo>
                  <a:pt x="0" y="2964763"/>
                </a:lnTo>
                <a:cubicBezTo>
                  <a:pt x="229298" y="2881926"/>
                  <a:pt x="402181" y="2686530"/>
                  <a:pt x="449203" y="2447425"/>
                </a:cubicBezTo>
                <a:cubicBezTo>
                  <a:pt x="258971" y="2488309"/>
                  <a:pt x="97576" y="2603574"/>
                  <a:pt x="0" y="2761314"/>
                </a:cubicBezTo>
                <a:lnTo>
                  <a:pt x="0" y="2554520"/>
                </a:lnTo>
                <a:cubicBezTo>
                  <a:pt x="121484" y="2431613"/>
                  <a:pt x="282199" y="2345825"/>
                  <a:pt x="462573" y="2315969"/>
                </a:cubicBezTo>
                <a:lnTo>
                  <a:pt x="462690" y="2314821"/>
                </a:lnTo>
                <a:cubicBezTo>
                  <a:pt x="467999" y="2313811"/>
                  <a:pt x="473327" y="2312863"/>
                  <a:pt x="478903" y="2313282"/>
                </a:cubicBezTo>
                <a:cubicBezTo>
                  <a:pt x="510086" y="2307725"/>
                  <a:pt x="541979" y="2304744"/>
                  <a:pt x="574365" y="2304217"/>
                </a:cubicBezTo>
                <a:close/>
                <a:moveTo>
                  <a:pt x="11452667" y="1608087"/>
                </a:moveTo>
                <a:cubicBezTo>
                  <a:pt x="11177477" y="1666766"/>
                  <a:pt x="10962633" y="1879876"/>
                  <a:pt x="10909358" y="2148655"/>
                </a:cubicBezTo>
                <a:cubicBezTo>
                  <a:pt x="11184548" y="2089976"/>
                  <a:pt x="11399391" y="1876866"/>
                  <a:pt x="11452667" y="1608087"/>
                </a:cubicBezTo>
                <a:close/>
                <a:moveTo>
                  <a:pt x="10058800" y="1608087"/>
                </a:moveTo>
                <a:cubicBezTo>
                  <a:pt x="10112076" y="1876866"/>
                  <a:pt x="10326919" y="2089976"/>
                  <a:pt x="10602109" y="2148655"/>
                </a:cubicBezTo>
                <a:cubicBezTo>
                  <a:pt x="10548834" y="1879876"/>
                  <a:pt x="10333990" y="1666766"/>
                  <a:pt x="10058800" y="1608087"/>
                </a:cubicBezTo>
                <a:close/>
                <a:moveTo>
                  <a:pt x="9760514" y="1608087"/>
                </a:moveTo>
                <a:cubicBezTo>
                  <a:pt x="9485324" y="1666766"/>
                  <a:pt x="9270480" y="1879876"/>
                  <a:pt x="9217205" y="2148655"/>
                </a:cubicBezTo>
                <a:cubicBezTo>
                  <a:pt x="9492395" y="2089976"/>
                  <a:pt x="9707238" y="1876866"/>
                  <a:pt x="9760514" y="1608087"/>
                </a:cubicBezTo>
                <a:close/>
                <a:moveTo>
                  <a:pt x="8366649" y="1608087"/>
                </a:moveTo>
                <a:cubicBezTo>
                  <a:pt x="8419925" y="1876866"/>
                  <a:pt x="8634768" y="2089976"/>
                  <a:pt x="8909958" y="2148655"/>
                </a:cubicBezTo>
                <a:cubicBezTo>
                  <a:pt x="8856683" y="1879876"/>
                  <a:pt x="8641839" y="1666766"/>
                  <a:pt x="8366649" y="1608087"/>
                </a:cubicBezTo>
                <a:close/>
                <a:moveTo>
                  <a:pt x="8068363" y="1608087"/>
                </a:moveTo>
                <a:cubicBezTo>
                  <a:pt x="7793173" y="1666766"/>
                  <a:pt x="7578329" y="1879876"/>
                  <a:pt x="7525054" y="2148655"/>
                </a:cubicBezTo>
                <a:cubicBezTo>
                  <a:pt x="7800244" y="2089976"/>
                  <a:pt x="8015087" y="1876866"/>
                  <a:pt x="8068363" y="1608087"/>
                </a:cubicBezTo>
                <a:close/>
                <a:moveTo>
                  <a:pt x="6674498" y="1608087"/>
                </a:moveTo>
                <a:cubicBezTo>
                  <a:pt x="6727774" y="1876866"/>
                  <a:pt x="6942617" y="2089976"/>
                  <a:pt x="7217807" y="2148655"/>
                </a:cubicBezTo>
                <a:cubicBezTo>
                  <a:pt x="7164532" y="1879876"/>
                  <a:pt x="6949688" y="1666766"/>
                  <a:pt x="6674498" y="1608087"/>
                </a:cubicBezTo>
                <a:close/>
                <a:moveTo>
                  <a:pt x="6376212" y="1608087"/>
                </a:moveTo>
                <a:cubicBezTo>
                  <a:pt x="6101022" y="1666766"/>
                  <a:pt x="5886178" y="1879876"/>
                  <a:pt x="5832903" y="2148655"/>
                </a:cubicBezTo>
                <a:cubicBezTo>
                  <a:pt x="6108093" y="2089976"/>
                  <a:pt x="6322936" y="1876866"/>
                  <a:pt x="6376212" y="1608087"/>
                </a:cubicBezTo>
                <a:close/>
                <a:moveTo>
                  <a:pt x="4982347" y="1608087"/>
                </a:moveTo>
                <a:cubicBezTo>
                  <a:pt x="5035623" y="1876866"/>
                  <a:pt x="5250466" y="2089976"/>
                  <a:pt x="5525656" y="2148655"/>
                </a:cubicBezTo>
                <a:cubicBezTo>
                  <a:pt x="5472381" y="1879876"/>
                  <a:pt x="5257537" y="1666766"/>
                  <a:pt x="4982347" y="1608087"/>
                </a:cubicBezTo>
                <a:close/>
                <a:moveTo>
                  <a:pt x="4684061" y="1608087"/>
                </a:moveTo>
                <a:cubicBezTo>
                  <a:pt x="4408871" y="1666766"/>
                  <a:pt x="4194027" y="1879876"/>
                  <a:pt x="4140752" y="2148655"/>
                </a:cubicBezTo>
                <a:cubicBezTo>
                  <a:pt x="4415942" y="2089976"/>
                  <a:pt x="4630785" y="1876866"/>
                  <a:pt x="4684061" y="1608087"/>
                </a:cubicBezTo>
                <a:close/>
                <a:moveTo>
                  <a:pt x="3290196" y="1608087"/>
                </a:moveTo>
                <a:cubicBezTo>
                  <a:pt x="3343472" y="1876866"/>
                  <a:pt x="3558315" y="2089976"/>
                  <a:pt x="3833505" y="2148655"/>
                </a:cubicBezTo>
                <a:cubicBezTo>
                  <a:pt x="3780230" y="1879876"/>
                  <a:pt x="3565386" y="1666766"/>
                  <a:pt x="3290196" y="1608087"/>
                </a:cubicBezTo>
                <a:close/>
                <a:moveTo>
                  <a:pt x="2991910" y="1608087"/>
                </a:moveTo>
                <a:cubicBezTo>
                  <a:pt x="2716720" y="1666766"/>
                  <a:pt x="2501876" y="1879876"/>
                  <a:pt x="2448601" y="2148655"/>
                </a:cubicBezTo>
                <a:cubicBezTo>
                  <a:pt x="2723791" y="2089976"/>
                  <a:pt x="2938634" y="1876866"/>
                  <a:pt x="2991910" y="1608087"/>
                </a:cubicBezTo>
                <a:close/>
                <a:moveTo>
                  <a:pt x="1598045" y="1608087"/>
                </a:moveTo>
                <a:cubicBezTo>
                  <a:pt x="1651321" y="1876866"/>
                  <a:pt x="1866164" y="2089976"/>
                  <a:pt x="2141354" y="2148655"/>
                </a:cubicBezTo>
                <a:cubicBezTo>
                  <a:pt x="2088079" y="1879876"/>
                  <a:pt x="1873235" y="1666766"/>
                  <a:pt x="1598045" y="1608087"/>
                </a:cubicBezTo>
                <a:close/>
                <a:moveTo>
                  <a:pt x="1299759" y="1608087"/>
                </a:moveTo>
                <a:cubicBezTo>
                  <a:pt x="1024569" y="1666766"/>
                  <a:pt x="809725" y="1879876"/>
                  <a:pt x="756450" y="2148655"/>
                </a:cubicBezTo>
                <a:cubicBezTo>
                  <a:pt x="1031640" y="2089976"/>
                  <a:pt x="1246483" y="1876866"/>
                  <a:pt x="1299759" y="1608087"/>
                </a:cubicBezTo>
                <a:close/>
                <a:moveTo>
                  <a:pt x="0" y="1504081"/>
                </a:moveTo>
                <a:cubicBezTo>
                  <a:pt x="306658" y="1594561"/>
                  <a:pt x="537576" y="1851117"/>
                  <a:pt x="582690" y="2165262"/>
                </a:cubicBezTo>
                <a:cubicBezTo>
                  <a:pt x="582857" y="2165315"/>
                  <a:pt x="583026" y="2165320"/>
                  <a:pt x="583195" y="2165325"/>
                </a:cubicBezTo>
                <a:lnTo>
                  <a:pt x="583735" y="2171962"/>
                </a:lnTo>
                <a:cubicBezTo>
                  <a:pt x="588792" y="2201969"/>
                  <a:pt x="591242" y="2232611"/>
                  <a:pt x="591199" y="2263693"/>
                </a:cubicBezTo>
                <a:cubicBezTo>
                  <a:pt x="592511" y="2269279"/>
                  <a:pt x="592570" y="2274903"/>
                  <a:pt x="592570" y="2280541"/>
                </a:cubicBezTo>
                <a:cubicBezTo>
                  <a:pt x="592570" y="2284333"/>
                  <a:pt x="592543" y="2288119"/>
                  <a:pt x="591977" y="2291891"/>
                </a:cubicBezTo>
                <a:lnTo>
                  <a:pt x="591478" y="2291858"/>
                </a:lnTo>
                <a:lnTo>
                  <a:pt x="591452" y="2292349"/>
                </a:lnTo>
                <a:lnTo>
                  <a:pt x="574334" y="2290736"/>
                </a:lnTo>
                <a:cubicBezTo>
                  <a:pt x="541959" y="2290213"/>
                  <a:pt x="510079" y="2287255"/>
                  <a:pt x="478907" y="2281745"/>
                </a:cubicBezTo>
                <a:cubicBezTo>
                  <a:pt x="473330" y="2282161"/>
                  <a:pt x="468001" y="2281220"/>
                  <a:pt x="462690" y="2280217"/>
                </a:cubicBezTo>
                <a:lnTo>
                  <a:pt x="462574" y="2279078"/>
                </a:lnTo>
                <a:cubicBezTo>
                  <a:pt x="282200" y="2249456"/>
                  <a:pt x="121485" y="2164343"/>
                  <a:pt x="0" y="2042401"/>
                </a:cubicBezTo>
                <a:lnTo>
                  <a:pt x="0" y="1837231"/>
                </a:lnTo>
                <a:cubicBezTo>
                  <a:pt x="97584" y="1993737"/>
                  <a:pt x="258975" y="2108093"/>
                  <a:pt x="449203" y="2148655"/>
                </a:cubicBezTo>
                <a:cubicBezTo>
                  <a:pt x="402182" y="1911427"/>
                  <a:pt x="229297" y="1717565"/>
                  <a:pt x="0" y="1635380"/>
                </a:cubicBezTo>
                <a:close/>
                <a:moveTo>
                  <a:pt x="11608704" y="1464394"/>
                </a:moveTo>
                <a:lnTo>
                  <a:pt x="11625791" y="1466004"/>
                </a:lnTo>
                <a:cubicBezTo>
                  <a:pt x="11658177" y="1466527"/>
                  <a:pt x="11690070" y="1469485"/>
                  <a:pt x="11721253" y="1474998"/>
                </a:cubicBezTo>
                <a:cubicBezTo>
                  <a:pt x="11726829" y="1474582"/>
                  <a:pt x="11732157" y="1475523"/>
                  <a:pt x="11737466" y="1476525"/>
                </a:cubicBezTo>
                <a:lnTo>
                  <a:pt x="11737583" y="1477664"/>
                </a:lnTo>
                <a:cubicBezTo>
                  <a:pt x="11914088" y="1506650"/>
                  <a:pt x="12071767" y="1588774"/>
                  <a:pt x="12192000" y="1706842"/>
                </a:cubicBezTo>
                <a:lnTo>
                  <a:pt x="12192000" y="1906833"/>
                </a:lnTo>
                <a:cubicBezTo>
                  <a:pt x="12093732" y="1756811"/>
                  <a:pt x="11935983" y="1647542"/>
                  <a:pt x="11750953" y="1608088"/>
                </a:cubicBezTo>
                <a:cubicBezTo>
                  <a:pt x="11797422" y="1842524"/>
                  <a:pt x="11966808" y="2034608"/>
                  <a:pt x="12192000" y="2118654"/>
                </a:cubicBezTo>
                <a:lnTo>
                  <a:pt x="12192000" y="2250657"/>
                </a:lnTo>
                <a:cubicBezTo>
                  <a:pt x="11889465" y="2157681"/>
                  <a:pt x="11662185" y="1902872"/>
                  <a:pt x="11617468" y="1591480"/>
                </a:cubicBezTo>
                <a:cubicBezTo>
                  <a:pt x="11617300" y="1591427"/>
                  <a:pt x="11617132" y="1591423"/>
                  <a:pt x="11616962" y="1591418"/>
                </a:cubicBezTo>
                <a:lnTo>
                  <a:pt x="11616424" y="1584794"/>
                </a:lnTo>
                <a:cubicBezTo>
                  <a:pt x="11611365" y="1554782"/>
                  <a:pt x="11608914" y="1524133"/>
                  <a:pt x="11608957" y="1493044"/>
                </a:cubicBezTo>
                <a:cubicBezTo>
                  <a:pt x="11607645" y="1487460"/>
                  <a:pt x="11607586" y="1481838"/>
                  <a:pt x="11607586" y="1476202"/>
                </a:cubicBezTo>
                <a:lnTo>
                  <a:pt x="11608180" y="1464851"/>
                </a:lnTo>
                <a:lnTo>
                  <a:pt x="11608678" y="1464884"/>
                </a:lnTo>
                <a:close/>
                <a:moveTo>
                  <a:pt x="11594916" y="1464394"/>
                </a:moveTo>
                <a:lnTo>
                  <a:pt x="11594942" y="1464884"/>
                </a:lnTo>
                <a:lnTo>
                  <a:pt x="11595440" y="1464852"/>
                </a:lnTo>
                <a:lnTo>
                  <a:pt x="11596034" y="1476202"/>
                </a:lnTo>
                <a:cubicBezTo>
                  <a:pt x="11596034" y="1481838"/>
                  <a:pt x="11595975" y="1487460"/>
                  <a:pt x="11594663" y="1493044"/>
                </a:cubicBezTo>
                <a:cubicBezTo>
                  <a:pt x="11594706" y="1524133"/>
                  <a:pt x="11592255" y="1554782"/>
                  <a:pt x="11587196" y="1584794"/>
                </a:cubicBezTo>
                <a:lnTo>
                  <a:pt x="11586658" y="1591418"/>
                </a:lnTo>
                <a:cubicBezTo>
                  <a:pt x="11586488" y="1591423"/>
                  <a:pt x="11586320" y="1591427"/>
                  <a:pt x="11586152" y="1591480"/>
                </a:cubicBezTo>
                <a:cubicBezTo>
                  <a:pt x="11535877" y="1941574"/>
                  <a:pt x="11254838" y="2220146"/>
                  <a:pt x="10895987" y="2279078"/>
                </a:cubicBezTo>
                <a:lnTo>
                  <a:pt x="10895871" y="2280217"/>
                </a:lnTo>
                <a:cubicBezTo>
                  <a:pt x="10890560" y="2281220"/>
                  <a:pt x="10885231" y="2282161"/>
                  <a:pt x="10879654" y="2281745"/>
                </a:cubicBezTo>
                <a:cubicBezTo>
                  <a:pt x="10848482" y="2287255"/>
                  <a:pt x="10816602" y="2290213"/>
                  <a:pt x="10784227" y="2290736"/>
                </a:cubicBezTo>
                <a:lnTo>
                  <a:pt x="10767109" y="2292349"/>
                </a:lnTo>
                <a:lnTo>
                  <a:pt x="10767083" y="2291858"/>
                </a:lnTo>
                <a:lnTo>
                  <a:pt x="10766584" y="2291891"/>
                </a:lnTo>
                <a:cubicBezTo>
                  <a:pt x="10766018" y="2288119"/>
                  <a:pt x="10765991" y="2284333"/>
                  <a:pt x="10765991" y="2280541"/>
                </a:cubicBezTo>
                <a:cubicBezTo>
                  <a:pt x="10765991" y="2274903"/>
                  <a:pt x="10766050" y="2269279"/>
                  <a:pt x="10767362" y="2263693"/>
                </a:cubicBezTo>
                <a:cubicBezTo>
                  <a:pt x="10767319" y="2232611"/>
                  <a:pt x="10769769" y="2201969"/>
                  <a:pt x="10774826" y="2171962"/>
                </a:cubicBezTo>
                <a:lnTo>
                  <a:pt x="10775366" y="2165325"/>
                </a:lnTo>
                <a:cubicBezTo>
                  <a:pt x="10775535" y="2165320"/>
                  <a:pt x="10775704" y="2165315"/>
                  <a:pt x="10775872" y="2165262"/>
                </a:cubicBezTo>
                <a:cubicBezTo>
                  <a:pt x="10826148" y="1815167"/>
                  <a:pt x="11107187" y="1536596"/>
                  <a:pt x="11466037" y="1477664"/>
                </a:cubicBezTo>
                <a:lnTo>
                  <a:pt x="11466154" y="1476525"/>
                </a:lnTo>
                <a:cubicBezTo>
                  <a:pt x="11471463" y="1475523"/>
                  <a:pt x="11476791" y="1474582"/>
                  <a:pt x="11482367" y="1474998"/>
                </a:cubicBezTo>
                <a:cubicBezTo>
                  <a:pt x="11513550" y="1469485"/>
                  <a:pt x="11545443" y="1466527"/>
                  <a:pt x="11577829" y="1466004"/>
                </a:cubicBezTo>
                <a:close/>
                <a:moveTo>
                  <a:pt x="9916551" y="1464394"/>
                </a:moveTo>
                <a:lnTo>
                  <a:pt x="9933638" y="1466004"/>
                </a:lnTo>
                <a:cubicBezTo>
                  <a:pt x="9966024" y="1466527"/>
                  <a:pt x="9997917" y="1469485"/>
                  <a:pt x="10029100" y="1474998"/>
                </a:cubicBezTo>
                <a:cubicBezTo>
                  <a:pt x="10034676" y="1474582"/>
                  <a:pt x="10040004" y="1475523"/>
                  <a:pt x="10045313" y="1476525"/>
                </a:cubicBezTo>
                <a:lnTo>
                  <a:pt x="10045430" y="1477664"/>
                </a:lnTo>
                <a:cubicBezTo>
                  <a:pt x="10404280" y="1536596"/>
                  <a:pt x="10685319" y="1815167"/>
                  <a:pt x="10735596" y="2165262"/>
                </a:cubicBezTo>
                <a:cubicBezTo>
                  <a:pt x="10735763" y="2165315"/>
                  <a:pt x="10735932" y="2165320"/>
                  <a:pt x="10736101" y="2165325"/>
                </a:cubicBezTo>
                <a:lnTo>
                  <a:pt x="10736641" y="2171962"/>
                </a:lnTo>
                <a:cubicBezTo>
                  <a:pt x="10741698" y="2201969"/>
                  <a:pt x="10744148" y="2232611"/>
                  <a:pt x="10744105" y="2263693"/>
                </a:cubicBezTo>
                <a:cubicBezTo>
                  <a:pt x="10745417" y="2269279"/>
                  <a:pt x="10745476" y="2274903"/>
                  <a:pt x="10745476" y="2280541"/>
                </a:cubicBezTo>
                <a:cubicBezTo>
                  <a:pt x="10745476" y="2284333"/>
                  <a:pt x="10745449" y="2288119"/>
                  <a:pt x="10744883" y="2291891"/>
                </a:cubicBezTo>
                <a:lnTo>
                  <a:pt x="10744384" y="2291858"/>
                </a:lnTo>
                <a:lnTo>
                  <a:pt x="10744358" y="2292349"/>
                </a:lnTo>
                <a:lnTo>
                  <a:pt x="10727240" y="2290736"/>
                </a:lnTo>
                <a:cubicBezTo>
                  <a:pt x="10694865" y="2290213"/>
                  <a:pt x="10662985" y="2287255"/>
                  <a:pt x="10631813" y="2281745"/>
                </a:cubicBezTo>
                <a:cubicBezTo>
                  <a:pt x="10626236" y="2282161"/>
                  <a:pt x="10620907" y="2281220"/>
                  <a:pt x="10615596" y="2280217"/>
                </a:cubicBezTo>
                <a:lnTo>
                  <a:pt x="10615480" y="2279078"/>
                </a:lnTo>
                <a:cubicBezTo>
                  <a:pt x="10256629" y="2220146"/>
                  <a:pt x="9975590" y="1941574"/>
                  <a:pt x="9925315" y="1591480"/>
                </a:cubicBezTo>
                <a:cubicBezTo>
                  <a:pt x="9925147" y="1591427"/>
                  <a:pt x="9924979" y="1591423"/>
                  <a:pt x="9924809" y="1591418"/>
                </a:cubicBezTo>
                <a:lnTo>
                  <a:pt x="9924271" y="1584794"/>
                </a:lnTo>
                <a:cubicBezTo>
                  <a:pt x="9919212" y="1554782"/>
                  <a:pt x="9916761" y="1524133"/>
                  <a:pt x="9916804" y="1493044"/>
                </a:cubicBezTo>
                <a:cubicBezTo>
                  <a:pt x="9915492" y="1487460"/>
                  <a:pt x="9915433" y="1481838"/>
                  <a:pt x="9915433" y="1476202"/>
                </a:cubicBezTo>
                <a:lnTo>
                  <a:pt x="9916027" y="1464852"/>
                </a:lnTo>
                <a:lnTo>
                  <a:pt x="9916525" y="1464884"/>
                </a:lnTo>
                <a:close/>
                <a:moveTo>
                  <a:pt x="9902763" y="1464394"/>
                </a:moveTo>
                <a:lnTo>
                  <a:pt x="9902789" y="1464884"/>
                </a:lnTo>
                <a:lnTo>
                  <a:pt x="9903287" y="1464852"/>
                </a:lnTo>
                <a:lnTo>
                  <a:pt x="9903881" y="1476202"/>
                </a:lnTo>
                <a:cubicBezTo>
                  <a:pt x="9903881" y="1481838"/>
                  <a:pt x="9903822" y="1487460"/>
                  <a:pt x="9902510" y="1493044"/>
                </a:cubicBezTo>
                <a:cubicBezTo>
                  <a:pt x="9902553" y="1524133"/>
                  <a:pt x="9900102" y="1554782"/>
                  <a:pt x="9895043" y="1584794"/>
                </a:cubicBezTo>
                <a:lnTo>
                  <a:pt x="9894505" y="1591418"/>
                </a:lnTo>
                <a:cubicBezTo>
                  <a:pt x="9894335" y="1591423"/>
                  <a:pt x="9894167" y="1591427"/>
                  <a:pt x="9893999" y="1591480"/>
                </a:cubicBezTo>
                <a:cubicBezTo>
                  <a:pt x="9843724" y="1941574"/>
                  <a:pt x="9562685" y="2220146"/>
                  <a:pt x="9203834" y="2279078"/>
                </a:cubicBezTo>
                <a:lnTo>
                  <a:pt x="9203718" y="2280217"/>
                </a:lnTo>
                <a:cubicBezTo>
                  <a:pt x="9198407" y="2281220"/>
                  <a:pt x="9193078" y="2282161"/>
                  <a:pt x="9187501" y="2281745"/>
                </a:cubicBezTo>
                <a:cubicBezTo>
                  <a:pt x="9156329" y="2287255"/>
                  <a:pt x="9124449" y="2290213"/>
                  <a:pt x="9092074" y="2290736"/>
                </a:cubicBezTo>
                <a:lnTo>
                  <a:pt x="9074956" y="2292349"/>
                </a:lnTo>
                <a:lnTo>
                  <a:pt x="9074930" y="2291858"/>
                </a:lnTo>
                <a:lnTo>
                  <a:pt x="9074431" y="2291891"/>
                </a:lnTo>
                <a:cubicBezTo>
                  <a:pt x="9073865" y="2288119"/>
                  <a:pt x="9073838" y="2284333"/>
                  <a:pt x="9073838" y="2280541"/>
                </a:cubicBezTo>
                <a:cubicBezTo>
                  <a:pt x="9073838" y="2274903"/>
                  <a:pt x="9073897" y="2269279"/>
                  <a:pt x="9075209" y="2263693"/>
                </a:cubicBezTo>
                <a:cubicBezTo>
                  <a:pt x="9075166" y="2232611"/>
                  <a:pt x="9077616" y="2201969"/>
                  <a:pt x="9082673" y="2171962"/>
                </a:cubicBezTo>
                <a:lnTo>
                  <a:pt x="9083213" y="2165325"/>
                </a:lnTo>
                <a:cubicBezTo>
                  <a:pt x="9083382" y="2165320"/>
                  <a:pt x="9083551" y="2165315"/>
                  <a:pt x="9083718" y="2165262"/>
                </a:cubicBezTo>
                <a:cubicBezTo>
                  <a:pt x="9133995" y="1815167"/>
                  <a:pt x="9415034" y="1536596"/>
                  <a:pt x="9773884" y="1477664"/>
                </a:cubicBezTo>
                <a:lnTo>
                  <a:pt x="9774001" y="1476525"/>
                </a:lnTo>
                <a:cubicBezTo>
                  <a:pt x="9779310" y="1475523"/>
                  <a:pt x="9784638" y="1474582"/>
                  <a:pt x="9790214" y="1474998"/>
                </a:cubicBezTo>
                <a:cubicBezTo>
                  <a:pt x="9821397" y="1469485"/>
                  <a:pt x="9853290" y="1466527"/>
                  <a:pt x="9885676" y="1466004"/>
                </a:cubicBezTo>
                <a:close/>
                <a:moveTo>
                  <a:pt x="8224400" y="1464394"/>
                </a:moveTo>
                <a:lnTo>
                  <a:pt x="8241488" y="1466004"/>
                </a:lnTo>
                <a:cubicBezTo>
                  <a:pt x="8273873" y="1466527"/>
                  <a:pt x="8305766" y="1469485"/>
                  <a:pt x="8336949" y="1474998"/>
                </a:cubicBezTo>
                <a:cubicBezTo>
                  <a:pt x="8342525" y="1474582"/>
                  <a:pt x="8347853" y="1475523"/>
                  <a:pt x="8353162" y="1476525"/>
                </a:cubicBezTo>
                <a:lnTo>
                  <a:pt x="8353279" y="1477664"/>
                </a:lnTo>
                <a:cubicBezTo>
                  <a:pt x="8712129" y="1536596"/>
                  <a:pt x="8993168" y="1815167"/>
                  <a:pt x="9043444" y="2165262"/>
                </a:cubicBezTo>
                <a:cubicBezTo>
                  <a:pt x="9043612" y="2165315"/>
                  <a:pt x="9043781" y="2165320"/>
                  <a:pt x="9043950" y="2165325"/>
                </a:cubicBezTo>
                <a:lnTo>
                  <a:pt x="9044490" y="2171962"/>
                </a:lnTo>
                <a:cubicBezTo>
                  <a:pt x="9049547" y="2201969"/>
                  <a:pt x="9051997" y="2232611"/>
                  <a:pt x="9051954" y="2263693"/>
                </a:cubicBezTo>
                <a:cubicBezTo>
                  <a:pt x="9053266" y="2269279"/>
                  <a:pt x="9053325" y="2274903"/>
                  <a:pt x="9053325" y="2280541"/>
                </a:cubicBezTo>
                <a:cubicBezTo>
                  <a:pt x="9053325" y="2284333"/>
                  <a:pt x="9053298" y="2288119"/>
                  <a:pt x="9052732" y="2291891"/>
                </a:cubicBezTo>
                <a:lnTo>
                  <a:pt x="9052233" y="2291858"/>
                </a:lnTo>
                <a:lnTo>
                  <a:pt x="9052207" y="2292349"/>
                </a:lnTo>
                <a:lnTo>
                  <a:pt x="9035089" y="2290736"/>
                </a:lnTo>
                <a:cubicBezTo>
                  <a:pt x="9002714" y="2290213"/>
                  <a:pt x="8970834" y="2287255"/>
                  <a:pt x="8939662" y="2281745"/>
                </a:cubicBezTo>
                <a:cubicBezTo>
                  <a:pt x="8934085" y="2282161"/>
                  <a:pt x="8928756" y="2281220"/>
                  <a:pt x="8923445" y="2280217"/>
                </a:cubicBezTo>
                <a:lnTo>
                  <a:pt x="8923329" y="2279078"/>
                </a:lnTo>
                <a:cubicBezTo>
                  <a:pt x="8564478" y="2220146"/>
                  <a:pt x="8283439" y="1941574"/>
                  <a:pt x="8233164" y="1591480"/>
                </a:cubicBezTo>
                <a:cubicBezTo>
                  <a:pt x="8232996" y="1591427"/>
                  <a:pt x="8232828" y="1591423"/>
                  <a:pt x="8232658" y="1591418"/>
                </a:cubicBezTo>
                <a:lnTo>
                  <a:pt x="8232120" y="1584794"/>
                </a:lnTo>
                <a:cubicBezTo>
                  <a:pt x="8227061" y="1554782"/>
                  <a:pt x="8224611" y="1524133"/>
                  <a:pt x="8224653" y="1493044"/>
                </a:cubicBezTo>
                <a:cubicBezTo>
                  <a:pt x="8223341" y="1487460"/>
                  <a:pt x="8223282" y="1481838"/>
                  <a:pt x="8223282" y="1476202"/>
                </a:cubicBezTo>
                <a:lnTo>
                  <a:pt x="8223876" y="1464852"/>
                </a:lnTo>
                <a:lnTo>
                  <a:pt x="8224374" y="1464884"/>
                </a:lnTo>
                <a:close/>
                <a:moveTo>
                  <a:pt x="8210612" y="1464394"/>
                </a:moveTo>
                <a:lnTo>
                  <a:pt x="8210638" y="1464884"/>
                </a:lnTo>
                <a:lnTo>
                  <a:pt x="8211136" y="1464852"/>
                </a:lnTo>
                <a:lnTo>
                  <a:pt x="8211730" y="1476202"/>
                </a:lnTo>
                <a:cubicBezTo>
                  <a:pt x="8211730" y="1481838"/>
                  <a:pt x="8211672" y="1487460"/>
                  <a:pt x="8210360" y="1493044"/>
                </a:cubicBezTo>
                <a:cubicBezTo>
                  <a:pt x="8210402" y="1524133"/>
                  <a:pt x="8207951" y="1554782"/>
                  <a:pt x="8202893" y="1584794"/>
                </a:cubicBezTo>
                <a:lnTo>
                  <a:pt x="8202354" y="1591418"/>
                </a:lnTo>
                <a:cubicBezTo>
                  <a:pt x="8202185" y="1591423"/>
                  <a:pt x="8202016" y="1591427"/>
                  <a:pt x="8201849" y="1591480"/>
                </a:cubicBezTo>
                <a:cubicBezTo>
                  <a:pt x="8151573" y="1941574"/>
                  <a:pt x="7870534" y="2220146"/>
                  <a:pt x="7511683" y="2279078"/>
                </a:cubicBezTo>
                <a:lnTo>
                  <a:pt x="7511567" y="2280217"/>
                </a:lnTo>
                <a:cubicBezTo>
                  <a:pt x="7506256" y="2281220"/>
                  <a:pt x="7500927" y="2282161"/>
                  <a:pt x="7495350" y="2281745"/>
                </a:cubicBezTo>
                <a:cubicBezTo>
                  <a:pt x="7464178" y="2287255"/>
                  <a:pt x="7432298" y="2290213"/>
                  <a:pt x="7399924" y="2290736"/>
                </a:cubicBezTo>
                <a:lnTo>
                  <a:pt x="7382805" y="2292349"/>
                </a:lnTo>
                <a:lnTo>
                  <a:pt x="7382779" y="2291858"/>
                </a:lnTo>
                <a:lnTo>
                  <a:pt x="7382280" y="2291891"/>
                </a:lnTo>
                <a:cubicBezTo>
                  <a:pt x="7381714" y="2288119"/>
                  <a:pt x="7381687" y="2284333"/>
                  <a:pt x="7381687" y="2280541"/>
                </a:cubicBezTo>
                <a:cubicBezTo>
                  <a:pt x="7381687" y="2274903"/>
                  <a:pt x="7381746" y="2269279"/>
                  <a:pt x="7383058" y="2263693"/>
                </a:cubicBezTo>
                <a:cubicBezTo>
                  <a:pt x="7383016" y="2232611"/>
                  <a:pt x="7385465" y="2201969"/>
                  <a:pt x="7390522" y="2171962"/>
                </a:cubicBezTo>
                <a:lnTo>
                  <a:pt x="7391062" y="2165325"/>
                </a:lnTo>
                <a:cubicBezTo>
                  <a:pt x="7391231" y="2165320"/>
                  <a:pt x="7391400" y="2165315"/>
                  <a:pt x="7391568" y="2165262"/>
                </a:cubicBezTo>
                <a:cubicBezTo>
                  <a:pt x="7441844" y="1815167"/>
                  <a:pt x="7722883" y="1536596"/>
                  <a:pt x="8081734" y="1477664"/>
                </a:cubicBezTo>
                <a:lnTo>
                  <a:pt x="8081851" y="1476525"/>
                </a:lnTo>
                <a:cubicBezTo>
                  <a:pt x="8087159" y="1475523"/>
                  <a:pt x="8092487" y="1474582"/>
                  <a:pt x="8098063" y="1474998"/>
                </a:cubicBezTo>
                <a:cubicBezTo>
                  <a:pt x="8129247" y="1469485"/>
                  <a:pt x="8161139" y="1466527"/>
                  <a:pt x="8193525" y="1466004"/>
                </a:cubicBezTo>
                <a:close/>
                <a:moveTo>
                  <a:pt x="6532249" y="1464394"/>
                </a:moveTo>
                <a:lnTo>
                  <a:pt x="6549337" y="1466004"/>
                </a:lnTo>
                <a:cubicBezTo>
                  <a:pt x="6581722" y="1466527"/>
                  <a:pt x="6613615" y="1469485"/>
                  <a:pt x="6644798" y="1474998"/>
                </a:cubicBezTo>
                <a:cubicBezTo>
                  <a:pt x="6650374" y="1474582"/>
                  <a:pt x="6655702" y="1475523"/>
                  <a:pt x="6661011" y="1476525"/>
                </a:cubicBezTo>
                <a:lnTo>
                  <a:pt x="6661128" y="1477664"/>
                </a:lnTo>
                <a:cubicBezTo>
                  <a:pt x="7019978" y="1536596"/>
                  <a:pt x="7301017" y="1815167"/>
                  <a:pt x="7351294" y="2165262"/>
                </a:cubicBezTo>
                <a:cubicBezTo>
                  <a:pt x="7351461" y="2165315"/>
                  <a:pt x="7351631" y="2165320"/>
                  <a:pt x="7351799" y="2165325"/>
                </a:cubicBezTo>
                <a:lnTo>
                  <a:pt x="7352340" y="2171962"/>
                </a:lnTo>
                <a:cubicBezTo>
                  <a:pt x="7357396" y="2201969"/>
                  <a:pt x="7359846" y="2232611"/>
                  <a:pt x="7359804" y="2263693"/>
                </a:cubicBezTo>
                <a:cubicBezTo>
                  <a:pt x="7361116" y="2269279"/>
                  <a:pt x="7361174" y="2274903"/>
                  <a:pt x="7361174" y="2280541"/>
                </a:cubicBezTo>
                <a:cubicBezTo>
                  <a:pt x="7361174" y="2284333"/>
                  <a:pt x="7361147" y="2288119"/>
                  <a:pt x="7360581" y="2291891"/>
                </a:cubicBezTo>
                <a:lnTo>
                  <a:pt x="7360082" y="2291858"/>
                </a:lnTo>
                <a:lnTo>
                  <a:pt x="7360056" y="2292349"/>
                </a:lnTo>
                <a:lnTo>
                  <a:pt x="7342938" y="2290736"/>
                </a:lnTo>
                <a:cubicBezTo>
                  <a:pt x="7310564" y="2290213"/>
                  <a:pt x="7278683" y="2287255"/>
                  <a:pt x="7247511" y="2281745"/>
                </a:cubicBezTo>
                <a:cubicBezTo>
                  <a:pt x="7241934" y="2282161"/>
                  <a:pt x="7236605" y="2281220"/>
                  <a:pt x="7231295" y="2280217"/>
                </a:cubicBezTo>
                <a:lnTo>
                  <a:pt x="7231179" y="2279078"/>
                </a:lnTo>
                <a:cubicBezTo>
                  <a:pt x="6872327" y="2220146"/>
                  <a:pt x="6591288" y="1941574"/>
                  <a:pt x="6541013" y="1591480"/>
                </a:cubicBezTo>
                <a:cubicBezTo>
                  <a:pt x="6540845" y="1591427"/>
                  <a:pt x="6540677" y="1591423"/>
                  <a:pt x="6540507" y="1591418"/>
                </a:cubicBezTo>
                <a:lnTo>
                  <a:pt x="6539969" y="1584794"/>
                </a:lnTo>
                <a:cubicBezTo>
                  <a:pt x="6534910" y="1554782"/>
                  <a:pt x="6532460" y="1524133"/>
                  <a:pt x="6532502" y="1493044"/>
                </a:cubicBezTo>
                <a:cubicBezTo>
                  <a:pt x="6531190" y="1487460"/>
                  <a:pt x="6531131" y="1481838"/>
                  <a:pt x="6531131" y="1476202"/>
                </a:cubicBezTo>
                <a:lnTo>
                  <a:pt x="6531725" y="1464852"/>
                </a:lnTo>
                <a:lnTo>
                  <a:pt x="6532223" y="1464884"/>
                </a:lnTo>
                <a:close/>
                <a:moveTo>
                  <a:pt x="6518461" y="1464394"/>
                </a:moveTo>
                <a:lnTo>
                  <a:pt x="6518487" y="1464884"/>
                </a:lnTo>
                <a:lnTo>
                  <a:pt x="6518985" y="1464852"/>
                </a:lnTo>
                <a:lnTo>
                  <a:pt x="6519579" y="1476202"/>
                </a:lnTo>
                <a:cubicBezTo>
                  <a:pt x="6519579" y="1481838"/>
                  <a:pt x="6519520" y="1487460"/>
                  <a:pt x="6518208" y="1493044"/>
                </a:cubicBezTo>
                <a:cubicBezTo>
                  <a:pt x="6518250" y="1524133"/>
                  <a:pt x="6515800" y="1554782"/>
                  <a:pt x="6510741" y="1584794"/>
                </a:cubicBezTo>
                <a:lnTo>
                  <a:pt x="6510203" y="1591418"/>
                </a:lnTo>
                <a:cubicBezTo>
                  <a:pt x="6510033" y="1591423"/>
                  <a:pt x="6509865" y="1591427"/>
                  <a:pt x="6509697" y="1591480"/>
                </a:cubicBezTo>
                <a:cubicBezTo>
                  <a:pt x="6459422" y="1941574"/>
                  <a:pt x="6178383" y="2220146"/>
                  <a:pt x="5819531" y="2279078"/>
                </a:cubicBezTo>
                <a:lnTo>
                  <a:pt x="5819415" y="2280217"/>
                </a:lnTo>
                <a:cubicBezTo>
                  <a:pt x="5814105" y="2281220"/>
                  <a:pt x="5808776" y="2282161"/>
                  <a:pt x="5803199" y="2281745"/>
                </a:cubicBezTo>
                <a:cubicBezTo>
                  <a:pt x="5772027" y="2287255"/>
                  <a:pt x="5740146" y="2290213"/>
                  <a:pt x="5707772" y="2290736"/>
                </a:cubicBezTo>
                <a:lnTo>
                  <a:pt x="5690654" y="2292349"/>
                </a:lnTo>
                <a:lnTo>
                  <a:pt x="5690628" y="2291858"/>
                </a:lnTo>
                <a:lnTo>
                  <a:pt x="5690129" y="2291891"/>
                </a:lnTo>
                <a:cubicBezTo>
                  <a:pt x="5689563" y="2288119"/>
                  <a:pt x="5689536" y="2284333"/>
                  <a:pt x="5689536" y="2280541"/>
                </a:cubicBezTo>
                <a:cubicBezTo>
                  <a:pt x="5689536" y="2274903"/>
                  <a:pt x="5689594" y="2269279"/>
                  <a:pt x="5690906" y="2263693"/>
                </a:cubicBezTo>
                <a:cubicBezTo>
                  <a:pt x="5690864" y="2232611"/>
                  <a:pt x="5693314" y="2201969"/>
                  <a:pt x="5698370" y="2171962"/>
                </a:cubicBezTo>
                <a:lnTo>
                  <a:pt x="5698911" y="2165325"/>
                </a:lnTo>
                <a:cubicBezTo>
                  <a:pt x="5699079" y="2165320"/>
                  <a:pt x="5699249" y="2165315"/>
                  <a:pt x="5699416" y="2165262"/>
                </a:cubicBezTo>
                <a:cubicBezTo>
                  <a:pt x="5749693" y="1815167"/>
                  <a:pt x="6030732" y="1536596"/>
                  <a:pt x="6389582" y="1477664"/>
                </a:cubicBezTo>
                <a:lnTo>
                  <a:pt x="6389699" y="1476525"/>
                </a:lnTo>
                <a:cubicBezTo>
                  <a:pt x="6395008" y="1475523"/>
                  <a:pt x="6400336" y="1474582"/>
                  <a:pt x="6405912" y="1474998"/>
                </a:cubicBezTo>
                <a:cubicBezTo>
                  <a:pt x="6437095" y="1469485"/>
                  <a:pt x="6468988" y="1466527"/>
                  <a:pt x="6501373" y="1466004"/>
                </a:cubicBezTo>
                <a:close/>
                <a:moveTo>
                  <a:pt x="4840098" y="1464394"/>
                </a:moveTo>
                <a:lnTo>
                  <a:pt x="4857185" y="1466004"/>
                </a:lnTo>
                <a:cubicBezTo>
                  <a:pt x="4889571" y="1466527"/>
                  <a:pt x="4921463" y="1469485"/>
                  <a:pt x="4952647" y="1474998"/>
                </a:cubicBezTo>
                <a:cubicBezTo>
                  <a:pt x="4958223" y="1474582"/>
                  <a:pt x="4963551" y="1475523"/>
                  <a:pt x="4968859" y="1476525"/>
                </a:cubicBezTo>
                <a:lnTo>
                  <a:pt x="4968976" y="1477664"/>
                </a:lnTo>
                <a:cubicBezTo>
                  <a:pt x="5327827" y="1536596"/>
                  <a:pt x="5608866" y="1815167"/>
                  <a:pt x="5659142" y="2165262"/>
                </a:cubicBezTo>
                <a:cubicBezTo>
                  <a:pt x="5659310" y="2165315"/>
                  <a:pt x="5659479" y="2165320"/>
                  <a:pt x="5659648" y="2165325"/>
                </a:cubicBezTo>
                <a:lnTo>
                  <a:pt x="5660188" y="2171962"/>
                </a:lnTo>
                <a:cubicBezTo>
                  <a:pt x="5665245" y="2201969"/>
                  <a:pt x="5667694" y="2232611"/>
                  <a:pt x="5667652" y="2263693"/>
                </a:cubicBezTo>
                <a:cubicBezTo>
                  <a:pt x="5668964" y="2269279"/>
                  <a:pt x="5669023" y="2274903"/>
                  <a:pt x="5669023" y="2280541"/>
                </a:cubicBezTo>
                <a:cubicBezTo>
                  <a:pt x="5669023" y="2284333"/>
                  <a:pt x="5668996" y="2288119"/>
                  <a:pt x="5668430" y="2291891"/>
                </a:cubicBezTo>
                <a:lnTo>
                  <a:pt x="5667931" y="2291858"/>
                </a:lnTo>
                <a:lnTo>
                  <a:pt x="5667905" y="2292349"/>
                </a:lnTo>
                <a:lnTo>
                  <a:pt x="5650786" y="2290736"/>
                </a:lnTo>
                <a:cubicBezTo>
                  <a:pt x="5618412" y="2290213"/>
                  <a:pt x="5586532" y="2287255"/>
                  <a:pt x="5555360" y="2281745"/>
                </a:cubicBezTo>
                <a:cubicBezTo>
                  <a:pt x="5549783" y="2282161"/>
                  <a:pt x="5544454" y="2281220"/>
                  <a:pt x="5539143" y="2280217"/>
                </a:cubicBezTo>
                <a:lnTo>
                  <a:pt x="5539027" y="2279078"/>
                </a:lnTo>
                <a:cubicBezTo>
                  <a:pt x="5180176" y="2220146"/>
                  <a:pt x="4899137" y="1941574"/>
                  <a:pt x="4848861" y="1591480"/>
                </a:cubicBezTo>
                <a:cubicBezTo>
                  <a:pt x="4848694" y="1591427"/>
                  <a:pt x="4848525" y="1591423"/>
                  <a:pt x="4848356" y="1591418"/>
                </a:cubicBezTo>
                <a:lnTo>
                  <a:pt x="4847817" y="1584794"/>
                </a:lnTo>
                <a:cubicBezTo>
                  <a:pt x="4842759" y="1554782"/>
                  <a:pt x="4840308" y="1524133"/>
                  <a:pt x="4840350" y="1493044"/>
                </a:cubicBezTo>
                <a:cubicBezTo>
                  <a:pt x="4839038" y="1487460"/>
                  <a:pt x="4838980" y="1481838"/>
                  <a:pt x="4838980" y="1476202"/>
                </a:cubicBezTo>
                <a:lnTo>
                  <a:pt x="4839574" y="1464852"/>
                </a:lnTo>
                <a:lnTo>
                  <a:pt x="4840072" y="1464884"/>
                </a:lnTo>
                <a:close/>
                <a:moveTo>
                  <a:pt x="4826310" y="1464394"/>
                </a:moveTo>
                <a:lnTo>
                  <a:pt x="4826336" y="1464884"/>
                </a:lnTo>
                <a:lnTo>
                  <a:pt x="4826834" y="1464852"/>
                </a:lnTo>
                <a:lnTo>
                  <a:pt x="4827428" y="1476202"/>
                </a:lnTo>
                <a:cubicBezTo>
                  <a:pt x="4827428" y="1481838"/>
                  <a:pt x="4827369" y="1487460"/>
                  <a:pt x="4826057" y="1493044"/>
                </a:cubicBezTo>
                <a:cubicBezTo>
                  <a:pt x="4826099" y="1524133"/>
                  <a:pt x="4823649" y="1554782"/>
                  <a:pt x="4818590" y="1584794"/>
                </a:cubicBezTo>
                <a:lnTo>
                  <a:pt x="4818052" y="1591418"/>
                </a:lnTo>
                <a:cubicBezTo>
                  <a:pt x="4817882" y="1591423"/>
                  <a:pt x="4817714" y="1591427"/>
                  <a:pt x="4817546" y="1591480"/>
                </a:cubicBezTo>
                <a:cubicBezTo>
                  <a:pt x="4767271" y="1941574"/>
                  <a:pt x="4486232" y="2220146"/>
                  <a:pt x="4127381" y="2279078"/>
                </a:cubicBezTo>
                <a:lnTo>
                  <a:pt x="4127264" y="2280217"/>
                </a:lnTo>
                <a:cubicBezTo>
                  <a:pt x="4121954" y="2281220"/>
                  <a:pt x="4116625" y="2282161"/>
                  <a:pt x="4111048" y="2281745"/>
                </a:cubicBezTo>
                <a:cubicBezTo>
                  <a:pt x="4079876" y="2287255"/>
                  <a:pt x="4047996" y="2290213"/>
                  <a:pt x="4015621" y="2290736"/>
                </a:cubicBezTo>
                <a:lnTo>
                  <a:pt x="3998503" y="2292349"/>
                </a:lnTo>
                <a:lnTo>
                  <a:pt x="3998477" y="2291858"/>
                </a:lnTo>
                <a:lnTo>
                  <a:pt x="3997978" y="2291891"/>
                </a:lnTo>
                <a:cubicBezTo>
                  <a:pt x="3997412" y="2288119"/>
                  <a:pt x="3997385" y="2284333"/>
                  <a:pt x="3997385" y="2280541"/>
                </a:cubicBezTo>
                <a:cubicBezTo>
                  <a:pt x="3997385" y="2274903"/>
                  <a:pt x="3997443" y="2269279"/>
                  <a:pt x="3998755" y="2263693"/>
                </a:cubicBezTo>
                <a:cubicBezTo>
                  <a:pt x="3998713" y="2232611"/>
                  <a:pt x="4001163" y="2201969"/>
                  <a:pt x="4006219" y="2171962"/>
                </a:cubicBezTo>
                <a:lnTo>
                  <a:pt x="4006760" y="2165325"/>
                </a:lnTo>
                <a:cubicBezTo>
                  <a:pt x="4006928" y="2165320"/>
                  <a:pt x="4007098" y="2165315"/>
                  <a:pt x="4007265" y="2165262"/>
                </a:cubicBezTo>
                <a:cubicBezTo>
                  <a:pt x="4057542" y="1815167"/>
                  <a:pt x="4338581" y="1536596"/>
                  <a:pt x="4697431" y="1477664"/>
                </a:cubicBezTo>
                <a:lnTo>
                  <a:pt x="4697548" y="1476525"/>
                </a:lnTo>
                <a:cubicBezTo>
                  <a:pt x="4702857" y="1475523"/>
                  <a:pt x="4708185" y="1474582"/>
                  <a:pt x="4713761" y="1474998"/>
                </a:cubicBezTo>
                <a:cubicBezTo>
                  <a:pt x="4744944" y="1469485"/>
                  <a:pt x="4776837" y="1466527"/>
                  <a:pt x="4809222" y="1466004"/>
                </a:cubicBezTo>
                <a:close/>
                <a:moveTo>
                  <a:pt x="3147947" y="1464394"/>
                </a:moveTo>
                <a:lnTo>
                  <a:pt x="3165034" y="1466004"/>
                </a:lnTo>
                <a:cubicBezTo>
                  <a:pt x="3197420" y="1466527"/>
                  <a:pt x="3229312" y="1469485"/>
                  <a:pt x="3260496" y="1474998"/>
                </a:cubicBezTo>
                <a:cubicBezTo>
                  <a:pt x="3266072" y="1474582"/>
                  <a:pt x="3271400" y="1475523"/>
                  <a:pt x="3276708" y="1476525"/>
                </a:cubicBezTo>
                <a:lnTo>
                  <a:pt x="3276826" y="1477664"/>
                </a:lnTo>
                <a:cubicBezTo>
                  <a:pt x="3635676" y="1536596"/>
                  <a:pt x="3916715" y="1815167"/>
                  <a:pt x="3966991" y="2165262"/>
                </a:cubicBezTo>
                <a:cubicBezTo>
                  <a:pt x="3967159" y="2165315"/>
                  <a:pt x="3967328" y="2165320"/>
                  <a:pt x="3967497" y="2165325"/>
                </a:cubicBezTo>
                <a:lnTo>
                  <a:pt x="3968037" y="2171962"/>
                </a:lnTo>
                <a:cubicBezTo>
                  <a:pt x="3973094" y="2201969"/>
                  <a:pt x="3975543" y="2232611"/>
                  <a:pt x="3975501" y="2263693"/>
                </a:cubicBezTo>
                <a:cubicBezTo>
                  <a:pt x="3976813" y="2269279"/>
                  <a:pt x="3976872" y="2274903"/>
                  <a:pt x="3976872" y="2280541"/>
                </a:cubicBezTo>
                <a:cubicBezTo>
                  <a:pt x="3976872" y="2284333"/>
                  <a:pt x="3976845" y="2288119"/>
                  <a:pt x="3976279" y="2291891"/>
                </a:cubicBezTo>
                <a:lnTo>
                  <a:pt x="3975780" y="2291858"/>
                </a:lnTo>
                <a:lnTo>
                  <a:pt x="3975754" y="2292349"/>
                </a:lnTo>
                <a:lnTo>
                  <a:pt x="3958635" y="2290736"/>
                </a:lnTo>
                <a:cubicBezTo>
                  <a:pt x="3926261" y="2290213"/>
                  <a:pt x="3894381" y="2287255"/>
                  <a:pt x="3863209" y="2281745"/>
                </a:cubicBezTo>
                <a:cubicBezTo>
                  <a:pt x="3857632" y="2282161"/>
                  <a:pt x="3852303" y="2281220"/>
                  <a:pt x="3846992" y="2280217"/>
                </a:cubicBezTo>
                <a:lnTo>
                  <a:pt x="3846876" y="2279078"/>
                </a:lnTo>
                <a:cubicBezTo>
                  <a:pt x="3488025" y="2220146"/>
                  <a:pt x="3206986" y="1941574"/>
                  <a:pt x="3156710" y="1591480"/>
                </a:cubicBezTo>
                <a:cubicBezTo>
                  <a:pt x="3156543" y="1591427"/>
                  <a:pt x="3156374" y="1591423"/>
                  <a:pt x="3156205" y="1591418"/>
                </a:cubicBezTo>
                <a:lnTo>
                  <a:pt x="3155667" y="1584794"/>
                </a:lnTo>
                <a:cubicBezTo>
                  <a:pt x="3150608" y="1554782"/>
                  <a:pt x="3148157" y="1524133"/>
                  <a:pt x="3148199" y="1493044"/>
                </a:cubicBezTo>
                <a:cubicBezTo>
                  <a:pt x="3146887" y="1487460"/>
                  <a:pt x="3146829" y="1481838"/>
                  <a:pt x="3146829" y="1476202"/>
                </a:cubicBezTo>
                <a:lnTo>
                  <a:pt x="3147423" y="1464852"/>
                </a:lnTo>
                <a:lnTo>
                  <a:pt x="3147921" y="1464884"/>
                </a:lnTo>
                <a:close/>
                <a:moveTo>
                  <a:pt x="3134159" y="1464394"/>
                </a:moveTo>
                <a:lnTo>
                  <a:pt x="3134185" y="1464884"/>
                </a:lnTo>
                <a:lnTo>
                  <a:pt x="3134683" y="1464852"/>
                </a:lnTo>
                <a:lnTo>
                  <a:pt x="3135277" y="1476202"/>
                </a:lnTo>
                <a:cubicBezTo>
                  <a:pt x="3135277" y="1481838"/>
                  <a:pt x="3135218" y="1487460"/>
                  <a:pt x="3133906" y="1493044"/>
                </a:cubicBezTo>
                <a:cubicBezTo>
                  <a:pt x="3133948" y="1524133"/>
                  <a:pt x="3131498" y="1554782"/>
                  <a:pt x="3126439" y="1584794"/>
                </a:cubicBezTo>
                <a:lnTo>
                  <a:pt x="3125901" y="1591418"/>
                </a:lnTo>
                <a:cubicBezTo>
                  <a:pt x="3125731" y="1591423"/>
                  <a:pt x="3125563" y="1591427"/>
                  <a:pt x="3125395" y="1591480"/>
                </a:cubicBezTo>
                <a:cubicBezTo>
                  <a:pt x="3075120" y="1941574"/>
                  <a:pt x="2794081" y="2220146"/>
                  <a:pt x="2435230" y="2279078"/>
                </a:cubicBezTo>
                <a:lnTo>
                  <a:pt x="2435113" y="2280217"/>
                </a:lnTo>
                <a:cubicBezTo>
                  <a:pt x="2429803" y="2281220"/>
                  <a:pt x="2424474" y="2282161"/>
                  <a:pt x="2418897" y="2281745"/>
                </a:cubicBezTo>
                <a:cubicBezTo>
                  <a:pt x="2387725" y="2287255"/>
                  <a:pt x="2355845" y="2290213"/>
                  <a:pt x="2323470" y="2290736"/>
                </a:cubicBezTo>
                <a:lnTo>
                  <a:pt x="2306352" y="2292349"/>
                </a:lnTo>
                <a:lnTo>
                  <a:pt x="2306326" y="2291858"/>
                </a:lnTo>
                <a:lnTo>
                  <a:pt x="2305827" y="2291891"/>
                </a:lnTo>
                <a:cubicBezTo>
                  <a:pt x="2305261" y="2288119"/>
                  <a:pt x="2305234" y="2284333"/>
                  <a:pt x="2305234" y="2280541"/>
                </a:cubicBezTo>
                <a:cubicBezTo>
                  <a:pt x="2305234" y="2274903"/>
                  <a:pt x="2305292" y="2269279"/>
                  <a:pt x="2306604" y="2263693"/>
                </a:cubicBezTo>
                <a:cubicBezTo>
                  <a:pt x="2306562" y="2232611"/>
                  <a:pt x="2309012" y="2201969"/>
                  <a:pt x="2314068" y="2171962"/>
                </a:cubicBezTo>
                <a:lnTo>
                  <a:pt x="2314609" y="2165325"/>
                </a:lnTo>
                <a:cubicBezTo>
                  <a:pt x="2314777" y="2165320"/>
                  <a:pt x="2314947" y="2165315"/>
                  <a:pt x="2315114" y="2165262"/>
                </a:cubicBezTo>
                <a:cubicBezTo>
                  <a:pt x="2365391" y="1815167"/>
                  <a:pt x="2646430" y="1536596"/>
                  <a:pt x="3005280" y="1477664"/>
                </a:cubicBezTo>
                <a:lnTo>
                  <a:pt x="3005397" y="1476525"/>
                </a:lnTo>
                <a:cubicBezTo>
                  <a:pt x="3010706" y="1475523"/>
                  <a:pt x="3016034" y="1474582"/>
                  <a:pt x="3021610" y="1474998"/>
                </a:cubicBezTo>
                <a:cubicBezTo>
                  <a:pt x="3052793" y="1469485"/>
                  <a:pt x="3084686" y="1466527"/>
                  <a:pt x="3117071" y="1466004"/>
                </a:cubicBezTo>
                <a:close/>
                <a:moveTo>
                  <a:pt x="1455796" y="1464394"/>
                </a:moveTo>
                <a:lnTo>
                  <a:pt x="1472883" y="1466004"/>
                </a:lnTo>
                <a:cubicBezTo>
                  <a:pt x="1505269" y="1466527"/>
                  <a:pt x="1537161" y="1469485"/>
                  <a:pt x="1568345" y="1474998"/>
                </a:cubicBezTo>
                <a:cubicBezTo>
                  <a:pt x="1573921" y="1474582"/>
                  <a:pt x="1579249" y="1475523"/>
                  <a:pt x="1584557" y="1476525"/>
                </a:cubicBezTo>
                <a:lnTo>
                  <a:pt x="1584675" y="1477664"/>
                </a:lnTo>
                <a:cubicBezTo>
                  <a:pt x="1943525" y="1536596"/>
                  <a:pt x="2224564" y="1815167"/>
                  <a:pt x="2274840" y="2165262"/>
                </a:cubicBezTo>
                <a:cubicBezTo>
                  <a:pt x="2275008" y="2165315"/>
                  <a:pt x="2275177" y="2165320"/>
                  <a:pt x="2275346" y="2165325"/>
                </a:cubicBezTo>
                <a:lnTo>
                  <a:pt x="2275886" y="2171962"/>
                </a:lnTo>
                <a:cubicBezTo>
                  <a:pt x="2280943" y="2201969"/>
                  <a:pt x="2283392" y="2232611"/>
                  <a:pt x="2283350" y="2263693"/>
                </a:cubicBezTo>
                <a:cubicBezTo>
                  <a:pt x="2284662" y="2269279"/>
                  <a:pt x="2284721" y="2274903"/>
                  <a:pt x="2284721" y="2280541"/>
                </a:cubicBezTo>
                <a:cubicBezTo>
                  <a:pt x="2284721" y="2284333"/>
                  <a:pt x="2284694" y="2288119"/>
                  <a:pt x="2284128" y="2291891"/>
                </a:cubicBezTo>
                <a:lnTo>
                  <a:pt x="2283629" y="2291858"/>
                </a:lnTo>
                <a:lnTo>
                  <a:pt x="2283603" y="2292349"/>
                </a:lnTo>
                <a:lnTo>
                  <a:pt x="2266484" y="2290736"/>
                </a:lnTo>
                <a:cubicBezTo>
                  <a:pt x="2234110" y="2290213"/>
                  <a:pt x="2202230" y="2287255"/>
                  <a:pt x="2171058" y="2281745"/>
                </a:cubicBezTo>
                <a:cubicBezTo>
                  <a:pt x="2165481" y="2282161"/>
                  <a:pt x="2160152" y="2281220"/>
                  <a:pt x="2154841" y="2280217"/>
                </a:cubicBezTo>
                <a:lnTo>
                  <a:pt x="2154725" y="2279078"/>
                </a:lnTo>
                <a:cubicBezTo>
                  <a:pt x="1795874" y="2220146"/>
                  <a:pt x="1514835" y="1941574"/>
                  <a:pt x="1464559" y="1591480"/>
                </a:cubicBezTo>
                <a:cubicBezTo>
                  <a:pt x="1464392" y="1591427"/>
                  <a:pt x="1464223" y="1591423"/>
                  <a:pt x="1464054" y="1591418"/>
                </a:cubicBezTo>
                <a:lnTo>
                  <a:pt x="1463515" y="1584794"/>
                </a:lnTo>
                <a:cubicBezTo>
                  <a:pt x="1458457" y="1554782"/>
                  <a:pt x="1456006" y="1524133"/>
                  <a:pt x="1456048" y="1493044"/>
                </a:cubicBezTo>
                <a:cubicBezTo>
                  <a:pt x="1454736" y="1487460"/>
                  <a:pt x="1454678" y="1481838"/>
                  <a:pt x="1454678" y="1476202"/>
                </a:cubicBezTo>
                <a:lnTo>
                  <a:pt x="1455272" y="1464852"/>
                </a:lnTo>
                <a:lnTo>
                  <a:pt x="1455770" y="1464884"/>
                </a:lnTo>
                <a:close/>
                <a:moveTo>
                  <a:pt x="1442008" y="1464394"/>
                </a:moveTo>
                <a:lnTo>
                  <a:pt x="1442034" y="1464884"/>
                </a:lnTo>
                <a:lnTo>
                  <a:pt x="1442532" y="1464852"/>
                </a:lnTo>
                <a:lnTo>
                  <a:pt x="1443126" y="1476202"/>
                </a:lnTo>
                <a:cubicBezTo>
                  <a:pt x="1443126" y="1481838"/>
                  <a:pt x="1443067" y="1487460"/>
                  <a:pt x="1441755" y="1493044"/>
                </a:cubicBezTo>
                <a:cubicBezTo>
                  <a:pt x="1441797" y="1524133"/>
                  <a:pt x="1439347" y="1554782"/>
                  <a:pt x="1434288" y="1584794"/>
                </a:cubicBezTo>
                <a:lnTo>
                  <a:pt x="1433750" y="1591418"/>
                </a:lnTo>
                <a:cubicBezTo>
                  <a:pt x="1433580" y="1591423"/>
                  <a:pt x="1433412" y="1591427"/>
                  <a:pt x="1433244" y="1591480"/>
                </a:cubicBezTo>
                <a:cubicBezTo>
                  <a:pt x="1382969" y="1941574"/>
                  <a:pt x="1101930" y="2220146"/>
                  <a:pt x="743079" y="2279078"/>
                </a:cubicBezTo>
                <a:lnTo>
                  <a:pt x="742962" y="2280217"/>
                </a:lnTo>
                <a:cubicBezTo>
                  <a:pt x="737652" y="2281220"/>
                  <a:pt x="732323" y="2282161"/>
                  <a:pt x="726746" y="2281745"/>
                </a:cubicBezTo>
                <a:cubicBezTo>
                  <a:pt x="695574" y="2287255"/>
                  <a:pt x="663693" y="2290213"/>
                  <a:pt x="631319" y="2290736"/>
                </a:cubicBezTo>
                <a:lnTo>
                  <a:pt x="614201" y="2292349"/>
                </a:lnTo>
                <a:lnTo>
                  <a:pt x="614175" y="2291858"/>
                </a:lnTo>
                <a:lnTo>
                  <a:pt x="613676" y="2291891"/>
                </a:lnTo>
                <a:cubicBezTo>
                  <a:pt x="613110" y="2288119"/>
                  <a:pt x="613083" y="2284333"/>
                  <a:pt x="613083" y="2280541"/>
                </a:cubicBezTo>
                <a:cubicBezTo>
                  <a:pt x="613083" y="2274903"/>
                  <a:pt x="613141" y="2269279"/>
                  <a:pt x="614453" y="2263693"/>
                </a:cubicBezTo>
                <a:cubicBezTo>
                  <a:pt x="614411" y="2232611"/>
                  <a:pt x="616861" y="2201969"/>
                  <a:pt x="621917" y="2171962"/>
                </a:cubicBezTo>
                <a:lnTo>
                  <a:pt x="622458" y="2165325"/>
                </a:lnTo>
                <a:cubicBezTo>
                  <a:pt x="622626" y="2165320"/>
                  <a:pt x="622796" y="2165315"/>
                  <a:pt x="622963" y="2165262"/>
                </a:cubicBezTo>
                <a:cubicBezTo>
                  <a:pt x="673240" y="1815167"/>
                  <a:pt x="954279" y="1536596"/>
                  <a:pt x="1313129" y="1477664"/>
                </a:cubicBezTo>
                <a:lnTo>
                  <a:pt x="1313246" y="1476525"/>
                </a:lnTo>
                <a:cubicBezTo>
                  <a:pt x="1318555" y="1475523"/>
                  <a:pt x="1323883" y="1474582"/>
                  <a:pt x="1329459" y="1474998"/>
                </a:cubicBezTo>
                <a:cubicBezTo>
                  <a:pt x="1360642" y="1469485"/>
                  <a:pt x="1392535" y="1466527"/>
                  <a:pt x="1424920" y="1466004"/>
                </a:cubicBezTo>
                <a:close/>
                <a:moveTo>
                  <a:pt x="10909360" y="750600"/>
                </a:moveTo>
                <a:cubicBezTo>
                  <a:pt x="10962636" y="1021506"/>
                  <a:pt x="11177479" y="1236303"/>
                  <a:pt x="11452669" y="1295446"/>
                </a:cubicBezTo>
                <a:cubicBezTo>
                  <a:pt x="11399394" y="1024540"/>
                  <a:pt x="11184550" y="809743"/>
                  <a:pt x="10909360" y="750600"/>
                </a:cubicBezTo>
                <a:close/>
                <a:moveTo>
                  <a:pt x="10602109" y="750600"/>
                </a:moveTo>
                <a:cubicBezTo>
                  <a:pt x="10326919" y="809743"/>
                  <a:pt x="10112075" y="1024540"/>
                  <a:pt x="10058800" y="1295446"/>
                </a:cubicBezTo>
                <a:cubicBezTo>
                  <a:pt x="10333990" y="1236303"/>
                  <a:pt x="10548833" y="1021506"/>
                  <a:pt x="10602109" y="750600"/>
                </a:cubicBezTo>
                <a:close/>
                <a:moveTo>
                  <a:pt x="9217207" y="750600"/>
                </a:moveTo>
                <a:cubicBezTo>
                  <a:pt x="9270483" y="1021506"/>
                  <a:pt x="9485326" y="1236303"/>
                  <a:pt x="9760516" y="1295446"/>
                </a:cubicBezTo>
                <a:cubicBezTo>
                  <a:pt x="9707241" y="1024540"/>
                  <a:pt x="9492397" y="809743"/>
                  <a:pt x="9217207" y="750600"/>
                </a:cubicBezTo>
                <a:close/>
                <a:moveTo>
                  <a:pt x="8909958" y="750600"/>
                </a:moveTo>
                <a:cubicBezTo>
                  <a:pt x="8634768" y="809743"/>
                  <a:pt x="8419924" y="1024540"/>
                  <a:pt x="8366649" y="1295446"/>
                </a:cubicBezTo>
                <a:cubicBezTo>
                  <a:pt x="8641839" y="1236303"/>
                  <a:pt x="8856682" y="1021506"/>
                  <a:pt x="8909958" y="750600"/>
                </a:cubicBezTo>
                <a:close/>
                <a:moveTo>
                  <a:pt x="7525056" y="750600"/>
                </a:moveTo>
                <a:cubicBezTo>
                  <a:pt x="7578332" y="1021506"/>
                  <a:pt x="7793175" y="1236303"/>
                  <a:pt x="8068365" y="1295446"/>
                </a:cubicBezTo>
                <a:cubicBezTo>
                  <a:pt x="8015090" y="1024540"/>
                  <a:pt x="7800246" y="809743"/>
                  <a:pt x="7525056" y="750600"/>
                </a:cubicBezTo>
                <a:close/>
                <a:moveTo>
                  <a:pt x="7217807" y="750600"/>
                </a:moveTo>
                <a:cubicBezTo>
                  <a:pt x="6942617" y="809743"/>
                  <a:pt x="6727773" y="1024540"/>
                  <a:pt x="6674498" y="1295446"/>
                </a:cubicBezTo>
                <a:cubicBezTo>
                  <a:pt x="6949688" y="1236303"/>
                  <a:pt x="7164531" y="1021506"/>
                  <a:pt x="7217807" y="750600"/>
                </a:cubicBezTo>
                <a:close/>
                <a:moveTo>
                  <a:pt x="5832905" y="750600"/>
                </a:moveTo>
                <a:cubicBezTo>
                  <a:pt x="5886181" y="1021506"/>
                  <a:pt x="6101024" y="1236303"/>
                  <a:pt x="6376214" y="1295446"/>
                </a:cubicBezTo>
                <a:cubicBezTo>
                  <a:pt x="6322939" y="1024540"/>
                  <a:pt x="6108095" y="809743"/>
                  <a:pt x="5832905" y="750600"/>
                </a:cubicBezTo>
                <a:close/>
                <a:moveTo>
                  <a:pt x="5525656" y="750600"/>
                </a:moveTo>
                <a:cubicBezTo>
                  <a:pt x="5250466" y="809743"/>
                  <a:pt x="5035622" y="1024540"/>
                  <a:pt x="4982347" y="1295446"/>
                </a:cubicBezTo>
                <a:cubicBezTo>
                  <a:pt x="5257537" y="1236303"/>
                  <a:pt x="5472380" y="1021506"/>
                  <a:pt x="5525656" y="750600"/>
                </a:cubicBezTo>
                <a:close/>
                <a:moveTo>
                  <a:pt x="4140754" y="750600"/>
                </a:moveTo>
                <a:cubicBezTo>
                  <a:pt x="4194030" y="1021506"/>
                  <a:pt x="4408873" y="1236303"/>
                  <a:pt x="4684063" y="1295446"/>
                </a:cubicBezTo>
                <a:cubicBezTo>
                  <a:pt x="4630788" y="1024540"/>
                  <a:pt x="4415944" y="809743"/>
                  <a:pt x="4140754" y="750600"/>
                </a:cubicBezTo>
                <a:close/>
                <a:moveTo>
                  <a:pt x="3833505" y="750600"/>
                </a:moveTo>
                <a:cubicBezTo>
                  <a:pt x="3558315" y="809743"/>
                  <a:pt x="3343471" y="1024540"/>
                  <a:pt x="3290196" y="1295446"/>
                </a:cubicBezTo>
                <a:cubicBezTo>
                  <a:pt x="3565386" y="1236303"/>
                  <a:pt x="3780229" y="1021506"/>
                  <a:pt x="3833505" y="750600"/>
                </a:cubicBezTo>
                <a:close/>
                <a:moveTo>
                  <a:pt x="2448603" y="750600"/>
                </a:moveTo>
                <a:cubicBezTo>
                  <a:pt x="2501879" y="1021506"/>
                  <a:pt x="2716722" y="1236303"/>
                  <a:pt x="2991912" y="1295446"/>
                </a:cubicBezTo>
                <a:cubicBezTo>
                  <a:pt x="2938637" y="1024540"/>
                  <a:pt x="2723793" y="809743"/>
                  <a:pt x="2448603" y="750600"/>
                </a:cubicBezTo>
                <a:close/>
                <a:moveTo>
                  <a:pt x="2141354" y="750600"/>
                </a:moveTo>
                <a:cubicBezTo>
                  <a:pt x="1866164" y="809743"/>
                  <a:pt x="1651320" y="1024540"/>
                  <a:pt x="1598045" y="1295446"/>
                </a:cubicBezTo>
                <a:cubicBezTo>
                  <a:pt x="1873235" y="1236303"/>
                  <a:pt x="2088078" y="1021506"/>
                  <a:pt x="2141354" y="750600"/>
                </a:cubicBezTo>
                <a:close/>
                <a:moveTo>
                  <a:pt x="756452" y="750600"/>
                </a:moveTo>
                <a:cubicBezTo>
                  <a:pt x="809728" y="1021506"/>
                  <a:pt x="1024571" y="1236303"/>
                  <a:pt x="1299761" y="1295446"/>
                </a:cubicBezTo>
                <a:cubicBezTo>
                  <a:pt x="1246486" y="1024540"/>
                  <a:pt x="1031642" y="809743"/>
                  <a:pt x="756452" y="750600"/>
                </a:cubicBezTo>
                <a:close/>
                <a:moveTo>
                  <a:pt x="12192000" y="647790"/>
                </a:moveTo>
                <a:lnTo>
                  <a:pt x="12192000" y="780838"/>
                </a:lnTo>
                <a:cubicBezTo>
                  <a:pt x="11966807" y="865550"/>
                  <a:pt x="11797421" y="1059155"/>
                  <a:pt x="11750953" y="1295446"/>
                </a:cubicBezTo>
                <a:cubicBezTo>
                  <a:pt x="11935988" y="1255679"/>
                  <a:pt x="12093739" y="1145540"/>
                  <a:pt x="12192000" y="994335"/>
                </a:cubicBezTo>
                <a:lnTo>
                  <a:pt x="12192000" y="1195909"/>
                </a:lnTo>
                <a:cubicBezTo>
                  <a:pt x="12071770" y="1314911"/>
                  <a:pt x="11914089" y="1397686"/>
                  <a:pt x="11737582" y="1426902"/>
                </a:cubicBezTo>
                <a:lnTo>
                  <a:pt x="11737466" y="1428050"/>
                </a:lnTo>
                <a:cubicBezTo>
                  <a:pt x="11732155" y="1429061"/>
                  <a:pt x="11726826" y="1430009"/>
                  <a:pt x="11721249" y="1429590"/>
                </a:cubicBezTo>
                <a:cubicBezTo>
                  <a:pt x="11690077" y="1435144"/>
                  <a:pt x="11658197" y="1438125"/>
                  <a:pt x="11625822" y="1438652"/>
                </a:cubicBezTo>
                <a:lnTo>
                  <a:pt x="11608704" y="1440278"/>
                </a:lnTo>
                <a:lnTo>
                  <a:pt x="11608678" y="1439783"/>
                </a:lnTo>
                <a:lnTo>
                  <a:pt x="11608179" y="1439816"/>
                </a:lnTo>
                <a:cubicBezTo>
                  <a:pt x="11607613" y="1436014"/>
                  <a:pt x="11607586" y="1432198"/>
                  <a:pt x="11607586" y="1428376"/>
                </a:cubicBezTo>
                <a:cubicBezTo>
                  <a:pt x="11607586" y="1422694"/>
                  <a:pt x="11607645" y="1417025"/>
                  <a:pt x="11608957" y="1411395"/>
                </a:cubicBezTo>
                <a:cubicBezTo>
                  <a:pt x="11608914" y="1380067"/>
                  <a:pt x="11611364" y="1349182"/>
                  <a:pt x="11616421" y="1318938"/>
                </a:cubicBezTo>
                <a:lnTo>
                  <a:pt x="11616961" y="1312248"/>
                </a:lnTo>
                <a:cubicBezTo>
                  <a:pt x="11617130" y="1312243"/>
                  <a:pt x="11617299" y="1312238"/>
                  <a:pt x="11617466" y="1312185"/>
                </a:cubicBezTo>
                <a:cubicBezTo>
                  <a:pt x="11662185" y="998329"/>
                  <a:pt x="11889463" y="741504"/>
                  <a:pt x="12192000" y="647790"/>
                </a:cubicBezTo>
                <a:close/>
                <a:moveTo>
                  <a:pt x="10767111" y="605769"/>
                </a:moveTo>
                <a:lnTo>
                  <a:pt x="10784198" y="607392"/>
                </a:lnTo>
                <a:cubicBezTo>
                  <a:pt x="10816584" y="607919"/>
                  <a:pt x="10848477" y="610900"/>
                  <a:pt x="10879660" y="616457"/>
                </a:cubicBezTo>
                <a:cubicBezTo>
                  <a:pt x="10885236" y="616038"/>
                  <a:pt x="10890564" y="616986"/>
                  <a:pt x="10895873" y="617996"/>
                </a:cubicBezTo>
                <a:lnTo>
                  <a:pt x="10895990" y="619144"/>
                </a:lnTo>
                <a:cubicBezTo>
                  <a:pt x="11254840" y="678542"/>
                  <a:pt x="11535879" y="959319"/>
                  <a:pt x="11586156" y="1312185"/>
                </a:cubicBezTo>
                <a:cubicBezTo>
                  <a:pt x="11586323" y="1312238"/>
                  <a:pt x="11586492" y="1312243"/>
                  <a:pt x="11586661" y="1312248"/>
                </a:cubicBezTo>
                <a:lnTo>
                  <a:pt x="11587201" y="1318938"/>
                </a:lnTo>
                <a:cubicBezTo>
                  <a:pt x="11592258" y="1349182"/>
                  <a:pt x="11594708" y="1380067"/>
                  <a:pt x="11594665" y="1411395"/>
                </a:cubicBezTo>
                <a:cubicBezTo>
                  <a:pt x="11595977" y="1417025"/>
                  <a:pt x="11596036" y="1422694"/>
                  <a:pt x="11596036" y="1428376"/>
                </a:cubicBezTo>
                <a:cubicBezTo>
                  <a:pt x="11596036" y="1432198"/>
                  <a:pt x="11596009" y="1436014"/>
                  <a:pt x="11595443" y="1439816"/>
                </a:cubicBezTo>
                <a:lnTo>
                  <a:pt x="11594944" y="1439783"/>
                </a:lnTo>
                <a:lnTo>
                  <a:pt x="11594918" y="1440278"/>
                </a:lnTo>
                <a:lnTo>
                  <a:pt x="11577800" y="1438652"/>
                </a:lnTo>
                <a:cubicBezTo>
                  <a:pt x="11545425" y="1438125"/>
                  <a:pt x="11513545" y="1435144"/>
                  <a:pt x="11482373" y="1429590"/>
                </a:cubicBezTo>
                <a:cubicBezTo>
                  <a:pt x="11476796" y="1430009"/>
                  <a:pt x="11471467" y="1429061"/>
                  <a:pt x="11466156" y="1428050"/>
                </a:cubicBezTo>
                <a:lnTo>
                  <a:pt x="11466040" y="1426902"/>
                </a:lnTo>
                <a:cubicBezTo>
                  <a:pt x="11107189" y="1367503"/>
                  <a:pt x="10826150" y="1086726"/>
                  <a:pt x="10775875" y="733861"/>
                </a:cubicBezTo>
                <a:cubicBezTo>
                  <a:pt x="10775707" y="733808"/>
                  <a:pt x="10775539" y="733803"/>
                  <a:pt x="10775369" y="733798"/>
                </a:cubicBezTo>
                <a:lnTo>
                  <a:pt x="10774831" y="727122"/>
                </a:lnTo>
                <a:cubicBezTo>
                  <a:pt x="10769772" y="696872"/>
                  <a:pt x="10767321" y="665981"/>
                  <a:pt x="10767364" y="634646"/>
                </a:cubicBezTo>
                <a:cubicBezTo>
                  <a:pt x="10766052" y="629018"/>
                  <a:pt x="10765993" y="623351"/>
                  <a:pt x="10765993" y="617670"/>
                </a:cubicBezTo>
                <a:lnTo>
                  <a:pt x="10766587" y="606230"/>
                </a:lnTo>
                <a:lnTo>
                  <a:pt x="10767085" y="606263"/>
                </a:lnTo>
                <a:close/>
                <a:moveTo>
                  <a:pt x="10744358" y="605769"/>
                </a:moveTo>
                <a:lnTo>
                  <a:pt x="10744384" y="606263"/>
                </a:lnTo>
                <a:lnTo>
                  <a:pt x="10744882" y="606230"/>
                </a:lnTo>
                <a:lnTo>
                  <a:pt x="10745476" y="617670"/>
                </a:lnTo>
                <a:cubicBezTo>
                  <a:pt x="10745476" y="623351"/>
                  <a:pt x="10745417" y="629018"/>
                  <a:pt x="10744105" y="634646"/>
                </a:cubicBezTo>
                <a:cubicBezTo>
                  <a:pt x="10744148" y="665981"/>
                  <a:pt x="10741697" y="696872"/>
                  <a:pt x="10736638" y="727122"/>
                </a:cubicBezTo>
                <a:lnTo>
                  <a:pt x="10736100" y="733798"/>
                </a:lnTo>
                <a:cubicBezTo>
                  <a:pt x="10735930" y="733803"/>
                  <a:pt x="10735762" y="733808"/>
                  <a:pt x="10735594" y="733861"/>
                </a:cubicBezTo>
                <a:cubicBezTo>
                  <a:pt x="10685319" y="1086726"/>
                  <a:pt x="10404280" y="1367503"/>
                  <a:pt x="10045429" y="1426902"/>
                </a:cubicBezTo>
                <a:lnTo>
                  <a:pt x="10045313" y="1428050"/>
                </a:lnTo>
                <a:cubicBezTo>
                  <a:pt x="10040002" y="1429061"/>
                  <a:pt x="10034673" y="1430009"/>
                  <a:pt x="10029096" y="1429590"/>
                </a:cubicBezTo>
                <a:cubicBezTo>
                  <a:pt x="9997924" y="1435144"/>
                  <a:pt x="9966044" y="1438125"/>
                  <a:pt x="9933669" y="1438652"/>
                </a:cubicBezTo>
                <a:lnTo>
                  <a:pt x="9916551" y="1440278"/>
                </a:lnTo>
                <a:lnTo>
                  <a:pt x="9916525" y="1439783"/>
                </a:lnTo>
                <a:lnTo>
                  <a:pt x="9916026" y="1439816"/>
                </a:lnTo>
                <a:cubicBezTo>
                  <a:pt x="9915460" y="1436014"/>
                  <a:pt x="9915433" y="1432198"/>
                  <a:pt x="9915433" y="1428376"/>
                </a:cubicBezTo>
                <a:cubicBezTo>
                  <a:pt x="9915433" y="1422694"/>
                  <a:pt x="9915492" y="1417025"/>
                  <a:pt x="9916804" y="1411395"/>
                </a:cubicBezTo>
                <a:cubicBezTo>
                  <a:pt x="9916761" y="1380067"/>
                  <a:pt x="9919211" y="1349182"/>
                  <a:pt x="9924268" y="1318938"/>
                </a:cubicBezTo>
                <a:lnTo>
                  <a:pt x="9924808" y="1312248"/>
                </a:lnTo>
                <a:cubicBezTo>
                  <a:pt x="9924977" y="1312243"/>
                  <a:pt x="9925146" y="1312238"/>
                  <a:pt x="9925314" y="1312185"/>
                </a:cubicBezTo>
                <a:cubicBezTo>
                  <a:pt x="9975590" y="959319"/>
                  <a:pt x="10256629" y="678542"/>
                  <a:pt x="10615479" y="619144"/>
                </a:cubicBezTo>
                <a:lnTo>
                  <a:pt x="10615596" y="617996"/>
                </a:lnTo>
                <a:cubicBezTo>
                  <a:pt x="10620905" y="616986"/>
                  <a:pt x="10626233" y="616038"/>
                  <a:pt x="10631809" y="616457"/>
                </a:cubicBezTo>
                <a:cubicBezTo>
                  <a:pt x="10662992" y="610900"/>
                  <a:pt x="10694885" y="607919"/>
                  <a:pt x="10727271" y="607392"/>
                </a:cubicBezTo>
                <a:close/>
                <a:moveTo>
                  <a:pt x="9074958" y="605769"/>
                </a:moveTo>
                <a:lnTo>
                  <a:pt x="9092045" y="607392"/>
                </a:lnTo>
                <a:cubicBezTo>
                  <a:pt x="9124431" y="607919"/>
                  <a:pt x="9156324" y="610900"/>
                  <a:pt x="9187507" y="616457"/>
                </a:cubicBezTo>
                <a:cubicBezTo>
                  <a:pt x="9193083" y="616038"/>
                  <a:pt x="9198411" y="616986"/>
                  <a:pt x="9203720" y="617996"/>
                </a:cubicBezTo>
                <a:lnTo>
                  <a:pt x="9203837" y="619144"/>
                </a:lnTo>
                <a:cubicBezTo>
                  <a:pt x="9562687" y="678542"/>
                  <a:pt x="9843726" y="959319"/>
                  <a:pt x="9894002" y="1312185"/>
                </a:cubicBezTo>
                <a:cubicBezTo>
                  <a:pt x="9894170" y="1312238"/>
                  <a:pt x="9894339" y="1312243"/>
                  <a:pt x="9894508" y="1312248"/>
                </a:cubicBezTo>
                <a:lnTo>
                  <a:pt x="9895048" y="1318938"/>
                </a:lnTo>
                <a:cubicBezTo>
                  <a:pt x="9900105" y="1349182"/>
                  <a:pt x="9902555" y="1380067"/>
                  <a:pt x="9902512" y="1411395"/>
                </a:cubicBezTo>
                <a:cubicBezTo>
                  <a:pt x="9903824" y="1417025"/>
                  <a:pt x="9903883" y="1422694"/>
                  <a:pt x="9903883" y="1428376"/>
                </a:cubicBezTo>
                <a:cubicBezTo>
                  <a:pt x="9903883" y="1432198"/>
                  <a:pt x="9903856" y="1436014"/>
                  <a:pt x="9903290" y="1439816"/>
                </a:cubicBezTo>
                <a:lnTo>
                  <a:pt x="9902791" y="1439783"/>
                </a:lnTo>
                <a:lnTo>
                  <a:pt x="9902765" y="1440278"/>
                </a:lnTo>
                <a:lnTo>
                  <a:pt x="9885647" y="1438652"/>
                </a:lnTo>
                <a:cubicBezTo>
                  <a:pt x="9853272" y="1438125"/>
                  <a:pt x="9821392" y="1435144"/>
                  <a:pt x="9790220" y="1429590"/>
                </a:cubicBezTo>
                <a:cubicBezTo>
                  <a:pt x="9784643" y="1430009"/>
                  <a:pt x="9779314" y="1429061"/>
                  <a:pt x="9774003" y="1428050"/>
                </a:cubicBezTo>
                <a:lnTo>
                  <a:pt x="9773887" y="1426902"/>
                </a:lnTo>
                <a:cubicBezTo>
                  <a:pt x="9415036" y="1367503"/>
                  <a:pt x="9133997" y="1086726"/>
                  <a:pt x="9083722" y="733861"/>
                </a:cubicBezTo>
                <a:cubicBezTo>
                  <a:pt x="9083554" y="733808"/>
                  <a:pt x="9083386" y="733803"/>
                  <a:pt x="9083216" y="733798"/>
                </a:cubicBezTo>
                <a:lnTo>
                  <a:pt x="9082678" y="727122"/>
                </a:lnTo>
                <a:cubicBezTo>
                  <a:pt x="9077619" y="696872"/>
                  <a:pt x="9075168" y="665981"/>
                  <a:pt x="9075211" y="634646"/>
                </a:cubicBezTo>
                <a:cubicBezTo>
                  <a:pt x="9073899" y="629018"/>
                  <a:pt x="9073840" y="623351"/>
                  <a:pt x="9073840" y="617670"/>
                </a:cubicBezTo>
                <a:lnTo>
                  <a:pt x="9074434" y="606230"/>
                </a:lnTo>
                <a:lnTo>
                  <a:pt x="9074932" y="606263"/>
                </a:lnTo>
                <a:close/>
                <a:moveTo>
                  <a:pt x="9052207" y="605769"/>
                </a:moveTo>
                <a:lnTo>
                  <a:pt x="9052233" y="606263"/>
                </a:lnTo>
                <a:lnTo>
                  <a:pt x="9052731" y="606230"/>
                </a:lnTo>
                <a:lnTo>
                  <a:pt x="9053325" y="617670"/>
                </a:lnTo>
                <a:cubicBezTo>
                  <a:pt x="9053325" y="623351"/>
                  <a:pt x="9053266" y="629018"/>
                  <a:pt x="9051954" y="634646"/>
                </a:cubicBezTo>
                <a:cubicBezTo>
                  <a:pt x="9051997" y="665981"/>
                  <a:pt x="9049546" y="696872"/>
                  <a:pt x="9044487" y="727122"/>
                </a:cubicBezTo>
                <a:lnTo>
                  <a:pt x="9043949" y="733798"/>
                </a:lnTo>
                <a:cubicBezTo>
                  <a:pt x="9043779" y="733803"/>
                  <a:pt x="9043611" y="733808"/>
                  <a:pt x="9043443" y="733861"/>
                </a:cubicBezTo>
                <a:cubicBezTo>
                  <a:pt x="8993168" y="1086726"/>
                  <a:pt x="8712129" y="1367503"/>
                  <a:pt x="8353278" y="1426902"/>
                </a:cubicBezTo>
                <a:lnTo>
                  <a:pt x="8353162" y="1428050"/>
                </a:lnTo>
                <a:cubicBezTo>
                  <a:pt x="8347851" y="1429061"/>
                  <a:pt x="8342522" y="1430009"/>
                  <a:pt x="8336945" y="1429590"/>
                </a:cubicBezTo>
                <a:cubicBezTo>
                  <a:pt x="8305773" y="1435144"/>
                  <a:pt x="8273893" y="1438125"/>
                  <a:pt x="8241519" y="1438652"/>
                </a:cubicBezTo>
                <a:lnTo>
                  <a:pt x="8224400" y="1440278"/>
                </a:lnTo>
                <a:lnTo>
                  <a:pt x="8224374" y="1439783"/>
                </a:lnTo>
                <a:lnTo>
                  <a:pt x="8223875" y="1439816"/>
                </a:lnTo>
                <a:cubicBezTo>
                  <a:pt x="8223309" y="1436014"/>
                  <a:pt x="8223282" y="1432198"/>
                  <a:pt x="8223282" y="1428376"/>
                </a:cubicBezTo>
                <a:cubicBezTo>
                  <a:pt x="8223282" y="1422694"/>
                  <a:pt x="8223341" y="1417025"/>
                  <a:pt x="8224653" y="1411395"/>
                </a:cubicBezTo>
                <a:cubicBezTo>
                  <a:pt x="8224611" y="1380067"/>
                  <a:pt x="8227060" y="1349182"/>
                  <a:pt x="8232117" y="1318938"/>
                </a:cubicBezTo>
                <a:lnTo>
                  <a:pt x="8232657" y="1312248"/>
                </a:lnTo>
                <a:cubicBezTo>
                  <a:pt x="8232826" y="1312243"/>
                  <a:pt x="8232995" y="1312238"/>
                  <a:pt x="8233163" y="1312185"/>
                </a:cubicBezTo>
                <a:cubicBezTo>
                  <a:pt x="8283439" y="959319"/>
                  <a:pt x="8564478" y="678542"/>
                  <a:pt x="8923328" y="619144"/>
                </a:cubicBezTo>
                <a:lnTo>
                  <a:pt x="8923445" y="617996"/>
                </a:lnTo>
                <a:cubicBezTo>
                  <a:pt x="8928754" y="616986"/>
                  <a:pt x="8934082" y="616038"/>
                  <a:pt x="8939658" y="616457"/>
                </a:cubicBezTo>
                <a:cubicBezTo>
                  <a:pt x="8970841" y="610900"/>
                  <a:pt x="9002734" y="607919"/>
                  <a:pt x="9035120" y="607392"/>
                </a:cubicBezTo>
                <a:close/>
                <a:moveTo>
                  <a:pt x="7382807" y="605769"/>
                </a:moveTo>
                <a:lnTo>
                  <a:pt x="7399895" y="607392"/>
                </a:lnTo>
                <a:cubicBezTo>
                  <a:pt x="7432280" y="607919"/>
                  <a:pt x="7464173" y="610900"/>
                  <a:pt x="7495356" y="616457"/>
                </a:cubicBezTo>
                <a:cubicBezTo>
                  <a:pt x="7500932" y="616038"/>
                  <a:pt x="7506260" y="616986"/>
                  <a:pt x="7511569" y="617996"/>
                </a:cubicBezTo>
                <a:lnTo>
                  <a:pt x="7511686" y="619144"/>
                </a:lnTo>
                <a:cubicBezTo>
                  <a:pt x="7870536" y="678542"/>
                  <a:pt x="8151575" y="959319"/>
                  <a:pt x="8201852" y="1312185"/>
                </a:cubicBezTo>
                <a:cubicBezTo>
                  <a:pt x="8202019" y="1312238"/>
                  <a:pt x="8202189" y="1312243"/>
                  <a:pt x="8202357" y="1312248"/>
                </a:cubicBezTo>
                <a:lnTo>
                  <a:pt x="8202898" y="1318938"/>
                </a:lnTo>
                <a:cubicBezTo>
                  <a:pt x="8207954" y="1349182"/>
                  <a:pt x="8210404" y="1380067"/>
                  <a:pt x="8210362" y="1411395"/>
                </a:cubicBezTo>
                <a:cubicBezTo>
                  <a:pt x="8211674" y="1417025"/>
                  <a:pt x="8211732" y="1422694"/>
                  <a:pt x="8211732" y="1428376"/>
                </a:cubicBezTo>
                <a:cubicBezTo>
                  <a:pt x="8211732" y="1432198"/>
                  <a:pt x="8211705" y="1436014"/>
                  <a:pt x="8211139" y="1439816"/>
                </a:cubicBezTo>
                <a:lnTo>
                  <a:pt x="8210640" y="1439783"/>
                </a:lnTo>
                <a:lnTo>
                  <a:pt x="8210614" y="1440278"/>
                </a:lnTo>
                <a:lnTo>
                  <a:pt x="8193496" y="1438652"/>
                </a:lnTo>
                <a:cubicBezTo>
                  <a:pt x="8161122" y="1438125"/>
                  <a:pt x="8129241" y="1435144"/>
                  <a:pt x="8098069" y="1429590"/>
                </a:cubicBezTo>
                <a:cubicBezTo>
                  <a:pt x="8092492" y="1430009"/>
                  <a:pt x="8087163" y="1429061"/>
                  <a:pt x="8081853" y="1428050"/>
                </a:cubicBezTo>
                <a:lnTo>
                  <a:pt x="8081737" y="1426902"/>
                </a:lnTo>
                <a:cubicBezTo>
                  <a:pt x="7722885" y="1367503"/>
                  <a:pt x="7441846" y="1086726"/>
                  <a:pt x="7391571" y="733861"/>
                </a:cubicBezTo>
                <a:cubicBezTo>
                  <a:pt x="7391403" y="733808"/>
                  <a:pt x="7391235" y="733803"/>
                  <a:pt x="7391065" y="733798"/>
                </a:cubicBezTo>
                <a:lnTo>
                  <a:pt x="7390527" y="727122"/>
                </a:lnTo>
                <a:cubicBezTo>
                  <a:pt x="7385468" y="696872"/>
                  <a:pt x="7383018" y="665981"/>
                  <a:pt x="7383060" y="634646"/>
                </a:cubicBezTo>
                <a:cubicBezTo>
                  <a:pt x="7381748" y="629018"/>
                  <a:pt x="7381689" y="623351"/>
                  <a:pt x="7381689" y="617670"/>
                </a:cubicBezTo>
                <a:lnTo>
                  <a:pt x="7382283" y="606230"/>
                </a:lnTo>
                <a:lnTo>
                  <a:pt x="7382781" y="606263"/>
                </a:lnTo>
                <a:close/>
                <a:moveTo>
                  <a:pt x="5690656" y="605769"/>
                </a:moveTo>
                <a:lnTo>
                  <a:pt x="5707743" y="607392"/>
                </a:lnTo>
                <a:cubicBezTo>
                  <a:pt x="5740129" y="607919"/>
                  <a:pt x="5772021" y="610900"/>
                  <a:pt x="5803205" y="616457"/>
                </a:cubicBezTo>
                <a:cubicBezTo>
                  <a:pt x="5808781" y="616038"/>
                  <a:pt x="5814109" y="616986"/>
                  <a:pt x="5819417" y="617996"/>
                </a:cubicBezTo>
                <a:lnTo>
                  <a:pt x="5819534" y="619144"/>
                </a:lnTo>
                <a:cubicBezTo>
                  <a:pt x="6178385" y="678542"/>
                  <a:pt x="6459424" y="959319"/>
                  <a:pt x="6509700" y="1312185"/>
                </a:cubicBezTo>
                <a:cubicBezTo>
                  <a:pt x="6509868" y="1312238"/>
                  <a:pt x="6510037" y="1312243"/>
                  <a:pt x="6510206" y="1312248"/>
                </a:cubicBezTo>
                <a:lnTo>
                  <a:pt x="6510746" y="1318938"/>
                </a:lnTo>
                <a:cubicBezTo>
                  <a:pt x="6515803" y="1349182"/>
                  <a:pt x="6518252" y="1380067"/>
                  <a:pt x="6518210" y="1411395"/>
                </a:cubicBezTo>
                <a:cubicBezTo>
                  <a:pt x="6519522" y="1417025"/>
                  <a:pt x="6519581" y="1422694"/>
                  <a:pt x="6519581" y="1428376"/>
                </a:cubicBezTo>
                <a:cubicBezTo>
                  <a:pt x="6519581" y="1432198"/>
                  <a:pt x="6519554" y="1436014"/>
                  <a:pt x="6518988" y="1439816"/>
                </a:cubicBezTo>
                <a:lnTo>
                  <a:pt x="6518489" y="1439783"/>
                </a:lnTo>
                <a:lnTo>
                  <a:pt x="6518463" y="1440278"/>
                </a:lnTo>
                <a:lnTo>
                  <a:pt x="6501344" y="1438652"/>
                </a:lnTo>
                <a:cubicBezTo>
                  <a:pt x="6468970" y="1438125"/>
                  <a:pt x="6437090" y="1435144"/>
                  <a:pt x="6405918" y="1429590"/>
                </a:cubicBezTo>
                <a:cubicBezTo>
                  <a:pt x="6400341" y="1430009"/>
                  <a:pt x="6395012" y="1429061"/>
                  <a:pt x="6389701" y="1428050"/>
                </a:cubicBezTo>
                <a:lnTo>
                  <a:pt x="6389585" y="1426902"/>
                </a:lnTo>
                <a:cubicBezTo>
                  <a:pt x="6030734" y="1367503"/>
                  <a:pt x="5749695" y="1086726"/>
                  <a:pt x="5699419" y="733861"/>
                </a:cubicBezTo>
                <a:cubicBezTo>
                  <a:pt x="5699252" y="733808"/>
                  <a:pt x="5699083" y="733803"/>
                  <a:pt x="5698914" y="733798"/>
                </a:cubicBezTo>
                <a:lnTo>
                  <a:pt x="5698375" y="727122"/>
                </a:lnTo>
                <a:cubicBezTo>
                  <a:pt x="5693317" y="696872"/>
                  <a:pt x="5690866" y="665981"/>
                  <a:pt x="5690908" y="634646"/>
                </a:cubicBezTo>
                <a:cubicBezTo>
                  <a:pt x="5689596" y="629018"/>
                  <a:pt x="5689538" y="623351"/>
                  <a:pt x="5689538" y="617670"/>
                </a:cubicBezTo>
                <a:lnTo>
                  <a:pt x="5690132" y="606230"/>
                </a:lnTo>
                <a:lnTo>
                  <a:pt x="5690630" y="606263"/>
                </a:lnTo>
                <a:close/>
                <a:moveTo>
                  <a:pt x="5667905" y="605769"/>
                </a:moveTo>
                <a:lnTo>
                  <a:pt x="5667931" y="606263"/>
                </a:lnTo>
                <a:lnTo>
                  <a:pt x="5668429" y="606230"/>
                </a:lnTo>
                <a:lnTo>
                  <a:pt x="5669023" y="617670"/>
                </a:lnTo>
                <a:cubicBezTo>
                  <a:pt x="5669023" y="623351"/>
                  <a:pt x="5668964" y="629018"/>
                  <a:pt x="5667652" y="634646"/>
                </a:cubicBezTo>
                <a:cubicBezTo>
                  <a:pt x="5667694" y="665981"/>
                  <a:pt x="5665244" y="696872"/>
                  <a:pt x="5660185" y="727122"/>
                </a:cubicBezTo>
                <a:lnTo>
                  <a:pt x="5659647" y="733798"/>
                </a:lnTo>
                <a:cubicBezTo>
                  <a:pt x="5659477" y="733803"/>
                  <a:pt x="5659309" y="733808"/>
                  <a:pt x="5659141" y="733861"/>
                </a:cubicBezTo>
                <a:cubicBezTo>
                  <a:pt x="5608866" y="1086726"/>
                  <a:pt x="5327827" y="1367503"/>
                  <a:pt x="4968975" y="1426902"/>
                </a:cubicBezTo>
                <a:lnTo>
                  <a:pt x="4968859" y="1428050"/>
                </a:lnTo>
                <a:cubicBezTo>
                  <a:pt x="4963549" y="1429061"/>
                  <a:pt x="4958220" y="1430009"/>
                  <a:pt x="4952643" y="1429590"/>
                </a:cubicBezTo>
                <a:cubicBezTo>
                  <a:pt x="4921471" y="1435144"/>
                  <a:pt x="4889590" y="1438125"/>
                  <a:pt x="4857216" y="1438652"/>
                </a:cubicBezTo>
                <a:lnTo>
                  <a:pt x="4840098" y="1440278"/>
                </a:lnTo>
                <a:lnTo>
                  <a:pt x="4840072" y="1439783"/>
                </a:lnTo>
                <a:lnTo>
                  <a:pt x="4839573" y="1439816"/>
                </a:lnTo>
                <a:cubicBezTo>
                  <a:pt x="4839007" y="1436014"/>
                  <a:pt x="4838980" y="1432198"/>
                  <a:pt x="4838980" y="1428376"/>
                </a:cubicBezTo>
                <a:cubicBezTo>
                  <a:pt x="4838980" y="1422694"/>
                  <a:pt x="4839038" y="1417025"/>
                  <a:pt x="4840350" y="1411395"/>
                </a:cubicBezTo>
                <a:cubicBezTo>
                  <a:pt x="4840308" y="1380067"/>
                  <a:pt x="4842758" y="1349182"/>
                  <a:pt x="4847814" y="1318938"/>
                </a:cubicBezTo>
                <a:lnTo>
                  <a:pt x="4848355" y="1312248"/>
                </a:lnTo>
                <a:cubicBezTo>
                  <a:pt x="4848523" y="1312243"/>
                  <a:pt x="4848693" y="1312238"/>
                  <a:pt x="4848860" y="1312185"/>
                </a:cubicBezTo>
                <a:cubicBezTo>
                  <a:pt x="4899137" y="959319"/>
                  <a:pt x="5180176" y="678542"/>
                  <a:pt x="5539026" y="619144"/>
                </a:cubicBezTo>
                <a:lnTo>
                  <a:pt x="5539143" y="617996"/>
                </a:lnTo>
                <a:cubicBezTo>
                  <a:pt x="5544452" y="616986"/>
                  <a:pt x="5549780" y="616038"/>
                  <a:pt x="5555356" y="616457"/>
                </a:cubicBezTo>
                <a:cubicBezTo>
                  <a:pt x="5586539" y="610900"/>
                  <a:pt x="5618432" y="607919"/>
                  <a:pt x="5650817" y="607392"/>
                </a:cubicBezTo>
                <a:close/>
                <a:moveTo>
                  <a:pt x="3998505" y="605769"/>
                </a:moveTo>
                <a:lnTo>
                  <a:pt x="4015592" y="607392"/>
                </a:lnTo>
                <a:cubicBezTo>
                  <a:pt x="4047978" y="607919"/>
                  <a:pt x="4079870" y="610900"/>
                  <a:pt x="4111054" y="616457"/>
                </a:cubicBezTo>
                <a:cubicBezTo>
                  <a:pt x="4116630" y="616038"/>
                  <a:pt x="4121958" y="616986"/>
                  <a:pt x="4127266" y="617996"/>
                </a:cubicBezTo>
                <a:lnTo>
                  <a:pt x="4127384" y="619144"/>
                </a:lnTo>
                <a:cubicBezTo>
                  <a:pt x="4486234" y="678542"/>
                  <a:pt x="4767273" y="959319"/>
                  <a:pt x="4817549" y="1312185"/>
                </a:cubicBezTo>
                <a:cubicBezTo>
                  <a:pt x="4817717" y="1312238"/>
                  <a:pt x="4817886" y="1312243"/>
                  <a:pt x="4818055" y="1312248"/>
                </a:cubicBezTo>
                <a:lnTo>
                  <a:pt x="4818595" y="1318938"/>
                </a:lnTo>
                <a:cubicBezTo>
                  <a:pt x="4823652" y="1349182"/>
                  <a:pt x="4826101" y="1380067"/>
                  <a:pt x="4826059" y="1411395"/>
                </a:cubicBezTo>
                <a:cubicBezTo>
                  <a:pt x="4827371" y="1417025"/>
                  <a:pt x="4827430" y="1422694"/>
                  <a:pt x="4827430" y="1428376"/>
                </a:cubicBezTo>
                <a:cubicBezTo>
                  <a:pt x="4827430" y="1432198"/>
                  <a:pt x="4827403" y="1436014"/>
                  <a:pt x="4826837" y="1439816"/>
                </a:cubicBezTo>
                <a:lnTo>
                  <a:pt x="4826338" y="1439783"/>
                </a:lnTo>
                <a:lnTo>
                  <a:pt x="4826312" y="1440278"/>
                </a:lnTo>
                <a:lnTo>
                  <a:pt x="4809193" y="1438652"/>
                </a:lnTo>
                <a:cubicBezTo>
                  <a:pt x="4776819" y="1438125"/>
                  <a:pt x="4744939" y="1435144"/>
                  <a:pt x="4713767" y="1429590"/>
                </a:cubicBezTo>
                <a:cubicBezTo>
                  <a:pt x="4708190" y="1430009"/>
                  <a:pt x="4702861" y="1429061"/>
                  <a:pt x="4697550" y="1428050"/>
                </a:cubicBezTo>
                <a:lnTo>
                  <a:pt x="4697434" y="1426902"/>
                </a:lnTo>
                <a:cubicBezTo>
                  <a:pt x="4338583" y="1367503"/>
                  <a:pt x="4057544" y="1086726"/>
                  <a:pt x="4007268" y="733861"/>
                </a:cubicBezTo>
                <a:cubicBezTo>
                  <a:pt x="4007101" y="733808"/>
                  <a:pt x="4006932" y="733803"/>
                  <a:pt x="4006763" y="733798"/>
                </a:cubicBezTo>
                <a:lnTo>
                  <a:pt x="4006225" y="727122"/>
                </a:lnTo>
                <a:cubicBezTo>
                  <a:pt x="4001166" y="696872"/>
                  <a:pt x="3998715" y="665981"/>
                  <a:pt x="3998757" y="634646"/>
                </a:cubicBezTo>
                <a:cubicBezTo>
                  <a:pt x="3997445" y="629018"/>
                  <a:pt x="3997387" y="623351"/>
                  <a:pt x="3997387" y="617670"/>
                </a:cubicBezTo>
                <a:lnTo>
                  <a:pt x="3997981" y="606230"/>
                </a:lnTo>
                <a:lnTo>
                  <a:pt x="3998479" y="606263"/>
                </a:lnTo>
                <a:close/>
                <a:moveTo>
                  <a:pt x="3975754" y="605769"/>
                </a:moveTo>
                <a:lnTo>
                  <a:pt x="3975780" y="606263"/>
                </a:lnTo>
                <a:lnTo>
                  <a:pt x="3976278" y="606230"/>
                </a:lnTo>
                <a:lnTo>
                  <a:pt x="3976872" y="617670"/>
                </a:lnTo>
                <a:cubicBezTo>
                  <a:pt x="3976872" y="623351"/>
                  <a:pt x="3976813" y="629018"/>
                  <a:pt x="3975501" y="634646"/>
                </a:cubicBezTo>
                <a:cubicBezTo>
                  <a:pt x="3975543" y="665981"/>
                  <a:pt x="3973093" y="696872"/>
                  <a:pt x="3968034" y="727122"/>
                </a:cubicBezTo>
                <a:lnTo>
                  <a:pt x="3967496" y="733798"/>
                </a:lnTo>
                <a:cubicBezTo>
                  <a:pt x="3967326" y="733803"/>
                  <a:pt x="3967158" y="733808"/>
                  <a:pt x="3966990" y="733861"/>
                </a:cubicBezTo>
                <a:cubicBezTo>
                  <a:pt x="3916715" y="1086726"/>
                  <a:pt x="3635676" y="1367503"/>
                  <a:pt x="3276825" y="1426902"/>
                </a:cubicBezTo>
                <a:lnTo>
                  <a:pt x="3276708" y="1428050"/>
                </a:lnTo>
                <a:cubicBezTo>
                  <a:pt x="3271398" y="1429061"/>
                  <a:pt x="3266069" y="1430009"/>
                  <a:pt x="3260492" y="1429590"/>
                </a:cubicBezTo>
                <a:cubicBezTo>
                  <a:pt x="3229320" y="1435144"/>
                  <a:pt x="3197440" y="1438125"/>
                  <a:pt x="3165065" y="1438652"/>
                </a:cubicBezTo>
                <a:lnTo>
                  <a:pt x="3147947" y="1440278"/>
                </a:lnTo>
                <a:lnTo>
                  <a:pt x="3147921" y="1439783"/>
                </a:lnTo>
                <a:lnTo>
                  <a:pt x="3147422" y="1439816"/>
                </a:lnTo>
                <a:cubicBezTo>
                  <a:pt x="3146856" y="1436014"/>
                  <a:pt x="3146829" y="1432198"/>
                  <a:pt x="3146829" y="1428376"/>
                </a:cubicBezTo>
                <a:cubicBezTo>
                  <a:pt x="3146829" y="1422694"/>
                  <a:pt x="3146887" y="1417025"/>
                  <a:pt x="3148199" y="1411395"/>
                </a:cubicBezTo>
                <a:cubicBezTo>
                  <a:pt x="3148157" y="1380067"/>
                  <a:pt x="3150607" y="1349182"/>
                  <a:pt x="3155663" y="1318938"/>
                </a:cubicBezTo>
                <a:lnTo>
                  <a:pt x="3156204" y="1312248"/>
                </a:lnTo>
                <a:cubicBezTo>
                  <a:pt x="3156372" y="1312243"/>
                  <a:pt x="3156542" y="1312238"/>
                  <a:pt x="3156709" y="1312185"/>
                </a:cubicBezTo>
                <a:cubicBezTo>
                  <a:pt x="3206986" y="959319"/>
                  <a:pt x="3488025" y="678542"/>
                  <a:pt x="3846875" y="619144"/>
                </a:cubicBezTo>
                <a:lnTo>
                  <a:pt x="3846992" y="617996"/>
                </a:lnTo>
                <a:cubicBezTo>
                  <a:pt x="3852301" y="616986"/>
                  <a:pt x="3857629" y="616038"/>
                  <a:pt x="3863205" y="616457"/>
                </a:cubicBezTo>
                <a:cubicBezTo>
                  <a:pt x="3894388" y="610900"/>
                  <a:pt x="3926281" y="607919"/>
                  <a:pt x="3958666" y="607392"/>
                </a:cubicBezTo>
                <a:close/>
                <a:moveTo>
                  <a:pt x="2306354" y="605769"/>
                </a:moveTo>
                <a:lnTo>
                  <a:pt x="2323441" y="607392"/>
                </a:lnTo>
                <a:cubicBezTo>
                  <a:pt x="2355827" y="607919"/>
                  <a:pt x="2387719" y="610900"/>
                  <a:pt x="2418903" y="616457"/>
                </a:cubicBezTo>
                <a:cubicBezTo>
                  <a:pt x="2424479" y="616038"/>
                  <a:pt x="2429807" y="616986"/>
                  <a:pt x="2435115" y="617996"/>
                </a:cubicBezTo>
                <a:lnTo>
                  <a:pt x="2435233" y="619144"/>
                </a:lnTo>
                <a:cubicBezTo>
                  <a:pt x="2794083" y="678542"/>
                  <a:pt x="3075122" y="959319"/>
                  <a:pt x="3125398" y="1312185"/>
                </a:cubicBezTo>
                <a:cubicBezTo>
                  <a:pt x="3125566" y="1312238"/>
                  <a:pt x="3125735" y="1312243"/>
                  <a:pt x="3125904" y="1312248"/>
                </a:cubicBezTo>
                <a:lnTo>
                  <a:pt x="3126444" y="1318938"/>
                </a:lnTo>
                <a:cubicBezTo>
                  <a:pt x="3131501" y="1349182"/>
                  <a:pt x="3133950" y="1380067"/>
                  <a:pt x="3133908" y="1411395"/>
                </a:cubicBezTo>
                <a:cubicBezTo>
                  <a:pt x="3135220" y="1417025"/>
                  <a:pt x="3135279" y="1422694"/>
                  <a:pt x="3135279" y="1428376"/>
                </a:cubicBezTo>
                <a:cubicBezTo>
                  <a:pt x="3135279" y="1432198"/>
                  <a:pt x="3135252" y="1436014"/>
                  <a:pt x="3134686" y="1439816"/>
                </a:cubicBezTo>
                <a:lnTo>
                  <a:pt x="3134187" y="1439783"/>
                </a:lnTo>
                <a:lnTo>
                  <a:pt x="3134161" y="1440278"/>
                </a:lnTo>
                <a:lnTo>
                  <a:pt x="3117042" y="1438652"/>
                </a:lnTo>
                <a:cubicBezTo>
                  <a:pt x="3084668" y="1438125"/>
                  <a:pt x="3052788" y="1435144"/>
                  <a:pt x="3021616" y="1429590"/>
                </a:cubicBezTo>
                <a:cubicBezTo>
                  <a:pt x="3016039" y="1430009"/>
                  <a:pt x="3010710" y="1429061"/>
                  <a:pt x="3005399" y="1428050"/>
                </a:cubicBezTo>
                <a:lnTo>
                  <a:pt x="3005283" y="1426902"/>
                </a:lnTo>
                <a:cubicBezTo>
                  <a:pt x="2646432" y="1367503"/>
                  <a:pt x="2365393" y="1086726"/>
                  <a:pt x="2315117" y="733861"/>
                </a:cubicBezTo>
                <a:cubicBezTo>
                  <a:pt x="2314950" y="733808"/>
                  <a:pt x="2314781" y="733803"/>
                  <a:pt x="2314612" y="733798"/>
                </a:cubicBezTo>
                <a:lnTo>
                  <a:pt x="2314074" y="727122"/>
                </a:lnTo>
                <a:cubicBezTo>
                  <a:pt x="2309015" y="696872"/>
                  <a:pt x="2306564" y="665981"/>
                  <a:pt x="2306606" y="634646"/>
                </a:cubicBezTo>
                <a:cubicBezTo>
                  <a:pt x="2305294" y="629018"/>
                  <a:pt x="2305236" y="623351"/>
                  <a:pt x="2305236" y="617670"/>
                </a:cubicBezTo>
                <a:lnTo>
                  <a:pt x="2305830" y="606230"/>
                </a:lnTo>
                <a:lnTo>
                  <a:pt x="2306328" y="606263"/>
                </a:lnTo>
                <a:close/>
                <a:moveTo>
                  <a:pt x="2283603" y="605769"/>
                </a:moveTo>
                <a:lnTo>
                  <a:pt x="2283629" y="606263"/>
                </a:lnTo>
                <a:lnTo>
                  <a:pt x="2284127" y="606230"/>
                </a:lnTo>
                <a:lnTo>
                  <a:pt x="2284721" y="617670"/>
                </a:lnTo>
                <a:cubicBezTo>
                  <a:pt x="2284721" y="623351"/>
                  <a:pt x="2284662" y="629018"/>
                  <a:pt x="2283350" y="634646"/>
                </a:cubicBezTo>
                <a:cubicBezTo>
                  <a:pt x="2283392" y="665981"/>
                  <a:pt x="2280942" y="696872"/>
                  <a:pt x="2275883" y="727122"/>
                </a:cubicBezTo>
                <a:lnTo>
                  <a:pt x="2275345" y="733798"/>
                </a:lnTo>
                <a:cubicBezTo>
                  <a:pt x="2275175" y="733803"/>
                  <a:pt x="2275007" y="733808"/>
                  <a:pt x="2274839" y="733861"/>
                </a:cubicBezTo>
                <a:cubicBezTo>
                  <a:pt x="2224564" y="1086726"/>
                  <a:pt x="1943525" y="1367503"/>
                  <a:pt x="1584673" y="1426902"/>
                </a:cubicBezTo>
                <a:lnTo>
                  <a:pt x="1584557" y="1428050"/>
                </a:lnTo>
                <a:cubicBezTo>
                  <a:pt x="1579247" y="1429061"/>
                  <a:pt x="1573918" y="1430009"/>
                  <a:pt x="1568341" y="1429590"/>
                </a:cubicBezTo>
                <a:cubicBezTo>
                  <a:pt x="1537169" y="1435144"/>
                  <a:pt x="1505289" y="1438125"/>
                  <a:pt x="1472914" y="1438652"/>
                </a:cubicBezTo>
                <a:lnTo>
                  <a:pt x="1455796" y="1440278"/>
                </a:lnTo>
                <a:lnTo>
                  <a:pt x="1455770" y="1439783"/>
                </a:lnTo>
                <a:lnTo>
                  <a:pt x="1455271" y="1439816"/>
                </a:lnTo>
                <a:cubicBezTo>
                  <a:pt x="1454705" y="1436014"/>
                  <a:pt x="1454678" y="1432198"/>
                  <a:pt x="1454678" y="1428376"/>
                </a:cubicBezTo>
                <a:cubicBezTo>
                  <a:pt x="1454678" y="1422694"/>
                  <a:pt x="1454736" y="1417025"/>
                  <a:pt x="1456048" y="1411395"/>
                </a:cubicBezTo>
                <a:cubicBezTo>
                  <a:pt x="1456006" y="1380067"/>
                  <a:pt x="1458456" y="1349182"/>
                  <a:pt x="1463513" y="1318938"/>
                </a:cubicBezTo>
                <a:lnTo>
                  <a:pt x="1464053" y="1312248"/>
                </a:lnTo>
                <a:cubicBezTo>
                  <a:pt x="1464221" y="1312243"/>
                  <a:pt x="1464391" y="1312238"/>
                  <a:pt x="1464558" y="1312185"/>
                </a:cubicBezTo>
                <a:cubicBezTo>
                  <a:pt x="1514835" y="959319"/>
                  <a:pt x="1795874" y="678542"/>
                  <a:pt x="2154724" y="619144"/>
                </a:cubicBezTo>
                <a:lnTo>
                  <a:pt x="2154841" y="617996"/>
                </a:lnTo>
                <a:cubicBezTo>
                  <a:pt x="2160150" y="616986"/>
                  <a:pt x="2165478" y="616038"/>
                  <a:pt x="2171054" y="616457"/>
                </a:cubicBezTo>
                <a:cubicBezTo>
                  <a:pt x="2202237" y="610900"/>
                  <a:pt x="2234130" y="607919"/>
                  <a:pt x="2266515" y="607392"/>
                </a:cubicBezTo>
                <a:close/>
                <a:moveTo>
                  <a:pt x="614203" y="605769"/>
                </a:moveTo>
                <a:lnTo>
                  <a:pt x="631290" y="607392"/>
                </a:lnTo>
                <a:cubicBezTo>
                  <a:pt x="663676" y="607919"/>
                  <a:pt x="695568" y="610900"/>
                  <a:pt x="726752" y="616457"/>
                </a:cubicBezTo>
                <a:cubicBezTo>
                  <a:pt x="732328" y="616038"/>
                  <a:pt x="737656" y="616986"/>
                  <a:pt x="742964" y="617996"/>
                </a:cubicBezTo>
                <a:lnTo>
                  <a:pt x="743081" y="619144"/>
                </a:lnTo>
                <a:cubicBezTo>
                  <a:pt x="1101932" y="678542"/>
                  <a:pt x="1382971" y="959319"/>
                  <a:pt x="1433247" y="1312185"/>
                </a:cubicBezTo>
                <a:cubicBezTo>
                  <a:pt x="1433415" y="1312238"/>
                  <a:pt x="1433584" y="1312243"/>
                  <a:pt x="1433753" y="1312248"/>
                </a:cubicBezTo>
                <a:lnTo>
                  <a:pt x="1434293" y="1318938"/>
                </a:lnTo>
                <a:cubicBezTo>
                  <a:pt x="1439350" y="1349182"/>
                  <a:pt x="1441799" y="1380067"/>
                  <a:pt x="1441757" y="1411395"/>
                </a:cubicBezTo>
                <a:cubicBezTo>
                  <a:pt x="1443069" y="1417025"/>
                  <a:pt x="1443128" y="1422694"/>
                  <a:pt x="1443128" y="1428376"/>
                </a:cubicBezTo>
                <a:cubicBezTo>
                  <a:pt x="1443128" y="1432198"/>
                  <a:pt x="1443101" y="1436014"/>
                  <a:pt x="1442535" y="1439816"/>
                </a:cubicBezTo>
                <a:lnTo>
                  <a:pt x="1442036" y="1439783"/>
                </a:lnTo>
                <a:lnTo>
                  <a:pt x="1442010" y="1440278"/>
                </a:lnTo>
                <a:lnTo>
                  <a:pt x="1424891" y="1438652"/>
                </a:lnTo>
                <a:cubicBezTo>
                  <a:pt x="1392517" y="1438125"/>
                  <a:pt x="1360637" y="1435144"/>
                  <a:pt x="1329465" y="1429590"/>
                </a:cubicBezTo>
                <a:cubicBezTo>
                  <a:pt x="1323888" y="1430009"/>
                  <a:pt x="1318559" y="1429061"/>
                  <a:pt x="1313248" y="1428050"/>
                </a:cubicBezTo>
                <a:lnTo>
                  <a:pt x="1313132" y="1426902"/>
                </a:lnTo>
                <a:cubicBezTo>
                  <a:pt x="954281" y="1367503"/>
                  <a:pt x="673242" y="1086726"/>
                  <a:pt x="622966" y="733861"/>
                </a:cubicBezTo>
                <a:cubicBezTo>
                  <a:pt x="622799" y="733808"/>
                  <a:pt x="622630" y="733803"/>
                  <a:pt x="622461" y="733798"/>
                </a:cubicBezTo>
                <a:lnTo>
                  <a:pt x="621923" y="727122"/>
                </a:lnTo>
                <a:cubicBezTo>
                  <a:pt x="616864" y="696872"/>
                  <a:pt x="614413" y="665981"/>
                  <a:pt x="614455" y="634646"/>
                </a:cubicBezTo>
                <a:cubicBezTo>
                  <a:pt x="613143" y="629018"/>
                  <a:pt x="613085" y="623351"/>
                  <a:pt x="613085" y="617670"/>
                </a:cubicBezTo>
                <a:lnTo>
                  <a:pt x="613679" y="606230"/>
                </a:lnTo>
                <a:lnTo>
                  <a:pt x="614177" y="606263"/>
                </a:lnTo>
                <a:close/>
                <a:moveTo>
                  <a:pt x="7360056" y="605769"/>
                </a:moveTo>
                <a:lnTo>
                  <a:pt x="7360082" y="606263"/>
                </a:lnTo>
                <a:lnTo>
                  <a:pt x="7360580" y="606230"/>
                </a:lnTo>
                <a:lnTo>
                  <a:pt x="7361174" y="617670"/>
                </a:lnTo>
                <a:cubicBezTo>
                  <a:pt x="7361174" y="623351"/>
                  <a:pt x="7361116" y="629018"/>
                  <a:pt x="7359804" y="634646"/>
                </a:cubicBezTo>
                <a:cubicBezTo>
                  <a:pt x="7359846" y="665981"/>
                  <a:pt x="7357395" y="696872"/>
                  <a:pt x="7352337" y="727122"/>
                </a:cubicBezTo>
                <a:lnTo>
                  <a:pt x="7351798" y="733798"/>
                </a:lnTo>
                <a:cubicBezTo>
                  <a:pt x="7351629" y="733803"/>
                  <a:pt x="7351460" y="733808"/>
                  <a:pt x="7351293" y="733861"/>
                </a:cubicBezTo>
                <a:cubicBezTo>
                  <a:pt x="7301017" y="1086726"/>
                  <a:pt x="7019978" y="1367503"/>
                  <a:pt x="6661127" y="1426902"/>
                </a:cubicBezTo>
                <a:lnTo>
                  <a:pt x="6661011" y="1428050"/>
                </a:lnTo>
                <a:cubicBezTo>
                  <a:pt x="6655700" y="1429061"/>
                  <a:pt x="6650371" y="1430009"/>
                  <a:pt x="6644794" y="1429590"/>
                </a:cubicBezTo>
                <a:cubicBezTo>
                  <a:pt x="6613622" y="1435144"/>
                  <a:pt x="6581742" y="1438125"/>
                  <a:pt x="6549368" y="1438652"/>
                </a:cubicBezTo>
                <a:lnTo>
                  <a:pt x="6532249" y="1440278"/>
                </a:lnTo>
                <a:lnTo>
                  <a:pt x="6532223" y="1439783"/>
                </a:lnTo>
                <a:lnTo>
                  <a:pt x="6531724" y="1439816"/>
                </a:lnTo>
                <a:cubicBezTo>
                  <a:pt x="6531158" y="1436014"/>
                  <a:pt x="6531131" y="1432198"/>
                  <a:pt x="6531131" y="1428376"/>
                </a:cubicBezTo>
                <a:cubicBezTo>
                  <a:pt x="6531131" y="1422694"/>
                  <a:pt x="6531190" y="1417025"/>
                  <a:pt x="6532502" y="1411395"/>
                </a:cubicBezTo>
                <a:cubicBezTo>
                  <a:pt x="6532460" y="1380067"/>
                  <a:pt x="6534909" y="1349182"/>
                  <a:pt x="6539966" y="1318938"/>
                </a:cubicBezTo>
                <a:lnTo>
                  <a:pt x="6540506" y="1312248"/>
                </a:lnTo>
                <a:cubicBezTo>
                  <a:pt x="6540675" y="1312243"/>
                  <a:pt x="6540844" y="1312238"/>
                  <a:pt x="6541012" y="1312185"/>
                </a:cubicBezTo>
                <a:cubicBezTo>
                  <a:pt x="6591288" y="959319"/>
                  <a:pt x="6872327" y="678542"/>
                  <a:pt x="7231178" y="619144"/>
                </a:cubicBezTo>
                <a:lnTo>
                  <a:pt x="7231295" y="617996"/>
                </a:lnTo>
                <a:cubicBezTo>
                  <a:pt x="7236603" y="616986"/>
                  <a:pt x="7241931" y="616038"/>
                  <a:pt x="7247507" y="616457"/>
                </a:cubicBezTo>
                <a:cubicBezTo>
                  <a:pt x="7278691" y="610900"/>
                  <a:pt x="7310583" y="607919"/>
                  <a:pt x="7342969" y="607392"/>
                </a:cubicBezTo>
                <a:close/>
                <a:moveTo>
                  <a:pt x="591452" y="605769"/>
                </a:moveTo>
                <a:lnTo>
                  <a:pt x="591478" y="606263"/>
                </a:lnTo>
                <a:lnTo>
                  <a:pt x="591976" y="606230"/>
                </a:lnTo>
                <a:lnTo>
                  <a:pt x="592570" y="617670"/>
                </a:lnTo>
                <a:cubicBezTo>
                  <a:pt x="592570" y="623351"/>
                  <a:pt x="592511" y="629018"/>
                  <a:pt x="591199" y="634646"/>
                </a:cubicBezTo>
                <a:cubicBezTo>
                  <a:pt x="591242" y="665981"/>
                  <a:pt x="588791" y="696872"/>
                  <a:pt x="583732" y="727122"/>
                </a:cubicBezTo>
                <a:lnTo>
                  <a:pt x="583194" y="733798"/>
                </a:lnTo>
                <a:cubicBezTo>
                  <a:pt x="583024" y="733803"/>
                  <a:pt x="582856" y="733808"/>
                  <a:pt x="582689" y="733861"/>
                </a:cubicBezTo>
                <a:cubicBezTo>
                  <a:pt x="537576" y="1050490"/>
                  <a:pt x="306662" y="1309076"/>
                  <a:pt x="0" y="1400276"/>
                </a:cubicBezTo>
                <a:lnTo>
                  <a:pt x="0" y="1267938"/>
                </a:lnTo>
                <a:cubicBezTo>
                  <a:pt x="229298" y="1185101"/>
                  <a:pt x="402181" y="989705"/>
                  <a:pt x="449203" y="750600"/>
                </a:cubicBezTo>
                <a:cubicBezTo>
                  <a:pt x="258971" y="791484"/>
                  <a:pt x="97576" y="906749"/>
                  <a:pt x="0" y="1064489"/>
                </a:cubicBezTo>
                <a:lnTo>
                  <a:pt x="0" y="857695"/>
                </a:lnTo>
                <a:cubicBezTo>
                  <a:pt x="121484" y="734788"/>
                  <a:pt x="282199" y="649000"/>
                  <a:pt x="462573" y="619144"/>
                </a:cubicBezTo>
                <a:lnTo>
                  <a:pt x="462690" y="617996"/>
                </a:lnTo>
                <a:cubicBezTo>
                  <a:pt x="467999" y="616986"/>
                  <a:pt x="473327" y="616038"/>
                  <a:pt x="478903" y="616457"/>
                </a:cubicBezTo>
                <a:cubicBezTo>
                  <a:pt x="510086" y="610900"/>
                  <a:pt x="541979" y="607919"/>
                  <a:pt x="574365" y="607392"/>
                </a:cubicBezTo>
                <a:close/>
                <a:moveTo>
                  <a:pt x="11969013" y="0"/>
                </a:moveTo>
                <a:lnTo>
                  <a:pt x="12180097" y="0"/>
                </a:lnTo>
                <a:cubicBezTo>
                  <a:pt x="12184579" y="2797"/>
                  <a:pt x="12188307" y="6390"/>
                  <a:pt x="12192000" y="10016"/>
                </a:cubicBezTo>
                <a:lnTo>
                  <a:pt x="12192000" y="210008"/>
                </a:lnTo>
                <a:cubicBezTo>
                  <a:pt x="12135666" y="124006"/>
                  <a:pt x="12059786" y="51396"/>
                  <a:pt x="11969013" y="0"/>
                </a:cubicBezTo>
                <a:close/>
                <a:moveTo>
                  <a:pt x="11640695" y="0"/>
                </a:moveTo>
                <a:lnTo>
                  <a:pt x="11775234" y="0"/>
                </a:lnTo>
                <a:cubicBezTo>
                  <a:pt x="11842228" y="193636"/>
                  <a:pt x="11995970" y="348667"/>
                  <a:pt x="12192000" y="421829"/>
                </a:cubicBezTo>
                <a:lnTo>
                  <a:pt x="12192000" y="553832"/>
                </a:lnTo>
                <a:cubicBezTo>
                  <a:pt x="11924422" y="471599"/>
                  <a:pt x="11715712" y="262771"/>
                  <a:pt x="11640695" y="0"/>
                </a:cubicBezTo>
                <a:close/>
                <a:moveTo>
                  <a:pt x="11023379" y="0"/>
                </a:moveTo>
                <a:lnTo>
                  <a:pt x="11232088" y="0"/>
                </a:lnTo>
                <a:cubicBezTo>
                  <a:pt x="11066618" y="98005"/>
                  <a:pt x="10947209" y="260867"/>
                  <a:pt x="10909358" y="451830"/>
                </a:cubicBezTo>
                <a:cubicBezTo>
                  <a:pt x="11153410" y="399791"/>
                  <a:pt x="11350000" y="226290"/>
                  <a:pt x="11427896" y="0"/>
                </a:cubicBezTo>
                <a:lnTo>
                  <a:pt x="11561912" y="0"/>
                </a:lnTo>
                <a:cubicBezTo>
                  <a:pt x="11477134" y="299826"/>
                  <a:pt x="11217862" y="529393"/>
                  <a:pt x="10895987" y="582253"/>
                </a:cubicBezTo>
                <a:lnTo>
                  <a:pt x="10895871" y="583392"/>
                </a:lnTo>
                <a:cubicBezTo>
                  <a:pt x="10890560" y="584395"/>
                  <a:pt x="10885231" y="585336"/>
                  <a:pt x="10879654" y="584920"/>
                </a:cubicBezTo>
                <a:cubicBezTo>
                  <a:pt x="10848482" y="590430"/>
                  <a:pt x="10816602" y="593388"/>
                  <a:pt x="10784227" y="593911"/>
                </a:cubicBezTo>
                <a:lnTo>
                  <a:pt x="10767109" y="595524"/>
                </a:lnTo>
                <a:lnTo>
                  <a:pt x="10767083" y="595033"/>
                </a:lnTo>
                <a:lnTo>
                  <a:pt x="10766584" y="595066"/>
                </a:lnTo>
                <a:cubicBezTo>
                  <a:pt x="10766018" y="591293"/>
                  <a:pt x="10765991" y="587507"/>
                  <a:pt x="10765991" y="583715"/>
                </a:cubicBezTo>
                <a:cubicBezTo>
                  <a:pt x="10765991" y="578078"/>
                  <a:pt x="10766050" y="572454"/>
                  <a:pt x="10767362" y="566868"/>
                </a:cubicBezTo>
                <a:cubicBezTo>
                  <a:pt x="10767319" y="535786"/>
                  <a:pt x="10769769" y="505143"/>
                  <a:pt x="10774826" y="475137"/>
                </a:cubicBezTo>
                <a:lnTo>
                  <a:pt x="10775366" y="468500"/>
                </a:lnTo>
                <a:cubicBezTo>
                  <a:pt x="10775535" y="468495"/>
                  <a:pt x="10775704" y="468490"/>
                  <a:pt x="10775872" y="468437"/>
                </a:cubicBezTo>
                <a:cubicBezTo>
                  <a:pt x="10802174" y="285283"/>
                  <a:pt x="10891635" y="121704"/>
                  <a:pt x="11023379" y="0"/>
                </a:cubicBezTo>
                <a:close/>
                <a:moveTo>
                  <a:pt x="9949555" y="0"/>
                </a:moveTo>
                <a:lnTo>
                  <a:pt x="10083571" y="0"/>
                </a:lnTo>
                <a:cubicBezTo>
                  <a:pt x="10161467" y="226290"/>
                  <a:pt x="10358057" y="399791"/>
                  <a:pt x="10602109" y="451830"/>
                </a:cubicBezTo>
                <a:cubicBezTo>
                  <a:pt x="10564258" y="260867"/>
                  <a:pt x="10444849" y="98005"/>
                  <a:pt x="10279379" y="0"/>
                </a:cubicBezTo>
                <a:lnTo>
                  <a:pt x="10488089" y="0"/>
                </a:lnTo>
                <a:cubicBezTo>
                  <a:pt x="10619833" y="121704"/>
                  <a:pt x="10709293" y="285283"/>
                  <a:pt x="10735596" y="468437"/>
                </a:cubicBezTo>
                <a:cubicBezTo>
                  <a:pt x="10735763" y="468490"/>
                  <a:pt x="10735932" y="468495"/>
                  <a:pt x="10736101" y="468500"/>
                </a:cubicBezTo>
                <a:lnTo>
                  <a:pt x="10736641" y="475137"/>
                </a:lnTo>
                <a:cubicBezTo>
                  <a:pt x="10741698" y="505143"/>
                  <a:pt x="10744148" y="535786"/>
                  <a:pt x="10744105" y="566868"/>
                </a:cubicBezTo>
                <a:cubicBezTo>
                  <a:pt x="10745417" y="572454"/>
                  <a:pt x="10745476" y="578078"/>
                  <a:pt x="10745476" y="583715"/>
                </a:cubicBezTo>
                <a:cubicBezTo>
                  <a:pt x="10745476" y="587507"/>
                  <a:pt x="10745449" y="591293"/>
                  <a:pt x="10744883" y="595066"/>
                </a:cubicBezTo>
                <a:lnTo>
                  <a:pt x="10744384" y="595033"/>
                </a:lnTo>
                <a:lnTo>
                  <a:pt x="10744358" y="595524"/>
                </a:lnTo>
                <a:lnTo>
                  <a:pt x="10727240" y="593911"/>
                </a:lnTo>
                <a:cubicBezTo>
                  <a:pt x="10694865" y="593388"/>
                  <a:pt x="10662985" y="590430"/>
                  <a:pt x="10631813" y="584920"/>
                </a:cubicBezTo>
                <a:cubicBezTo>
                  <a:pt x="10626236" y="585336"/>
                  <a:pt x="10620907" y="584395"/>
                  <a:pt x="10615596" y="583392"/>
                </a:cubicBezTo>
                <a:lnTo>
                  <a:pt x="10615480" y="582253"/>
                </a:lnTo>
                <a:cubicBezTo>
                  <a:pt x="10293605" y="529393"/>
                  <a:pt x="10034333" y="299826"/>
                  <a:pt x="9949555" y="0"/>
                </a:cubicBezTo>
                <a:close/>
                <a:moveTo>
                  <a:pt x="9331225" y="0"/>
                </a:moveTo>
                <a:lnTo>
                  <a:pt x="9539935" y="0"/>
                </a:lnTo>
                <a:cubicBezTo>
                  <a:pt x="9374465" y="98005"/>
                  <a:pt x="9255056" y="260867"/>
                  <a:pt x="9217205" y="451830"/>
                </a:cubicBezTo>
                <a:cubicBezTo>
                  <a:pt x="9461257" y="399791"/>
                  <a:pt x="9657847" y="226290"/>
                  <a:pt x="9735743" y="0"/>
                </a:cubicBezTo>
                <a:lnTo>
                  <a:pt x="9869759" y="0"/>
                </a:lnTo>
                <a:cubicBezTo>
                  <a:pt x="9784981" y="299826"/>
                  <a:pt x="9525709" y="529393"/>
                  <a:pt x="9203834" y="582253"/>
                </a:cubicBezTo>
                <a:lnTo>
                  <a:pt x="9203718" y="583392"/>
                </a:lnTo>
                <a:cubicBezTo>
                  <a:pt x="9198407" y="584395"/>
                  <a:pt x="9193078" y="585336"/>
                  <a:pt x="9187501" y="584920"/>
                </a:cubicBezTo>
                <a:cubicBezTo>
                  <a:pt x="9156329" y="590430"/>
                  <a:pt x="9124449" y="593388"/>
                  <a:pt x="9092074" y="593911"/>
                </a:cubicBezTo>
                <a:lnTo>
                  <a:pt x="9074956" y="595524"/>
                </a:lnTo>
                <a:lnTo>
                  <a:pt x="9074930" y="595033"/>
                </a:lnTo>
                <a:lnTo>
                  <a:pt x="9074431" y="595066"/>
                </a:lnTo>
                <a:cubicBezTo>
                  <a:pt x="9073865" y="591293"/>
                  <a:pt x="9073838" y="587507"/>
                  <a:pt x="9073838" y="583715"/>
                </a:cubicBezTo>
                <a:cubicBezTo>
                  <a:pt x="9073838" y="578078"/>
                  <a:pt x="9073897" y="572454"/>
                  <a:pt x="9075209" y="566868"/>
                </a:cubicBezTo>
                <a:cubicBezTo>
                  <a:pt x="9075166" y="535786"/>
                  <a:pt x="9077616" y="505143"/>
                  <a:pt x="9082673" y="475137"/>
                </a:cubicBezTo>
                <a:lnTo>
                  <a:pt x="9083213" y="468500"/>
                </a:lnTo>
                <a:cubicBezTo>
                  <a:pt x="9083382" y="468495"/>
                  <a:pt x="9083551" y="468490"/>
                  <a:pt x="9083718" y="468437"/>
                </a:cubicBezTo>
                <a:cubicBezTo>
                  <a:pt x="9110021" y="285283"/>
                  <a:pt x="9199481" y="121704"/>
                  <a:pt x="9331225" y="0"/>
                </a:cubicBezTo>
                <a:close/>
                <a:moveTo>
                  <a:pt x="8257405" y="0"/>
                </a:moveTo>
                <a:lnTo>
                  <a:pt x="8391420" y="0"/>
                </a:lnTo>
                <a:cubicBezTo>
                  <a:pt x="8469316" y="226290"/>
                  <a:pt x="8665906" y="399791"/>
                  <a:pt x="8909958" y="451830"/>
                </a:cubicBezTo>
                <a:cubicBezTo>
                  <a:pt x="8872107" y="260867"/>
                  <a:pt x="8752698" y="98005"/>
                  <a:pt x="8587228" y="0"/>
                </a:cubicBezTo>
                <a:lnTo>
                  <a:pt x="8795937" y="0"/>
                </a:lnTo>
                <a:cubicBezTo>
                  <a:pt x="8927681" y="121704"/>
                  <a:pt x="9017142" y="285283"/>
                  <a:pt x="9043444" y="468437"/>
                </a:cubicBezTo>
                <a:cubicBezTo>
                  <a:pt x="9043612" y="468490"/>
                  <a:pt x="9043781" y="468495"/>
                  <a:pt x="9043950" y="468500"/>
                </a:cubicBezTo>
                <a:lnTo>
                  <a:pt x="9044490" y="475137"/>
                </a:lnTo>
                <a:cubicBezTo>
                  <a:pt x="9049547" y="505143"/>
                  <a:pt x="9051997" y="535786"/>
                  <a:pt x="9051954" y="566868"/>
                </a:cubicBezTo>
                <a:cubicBezTo>
                  <a:pt x="9053266" y="572454"/>
                  <a:pt x="9053325" y="578078"/>
                  <a:pt x="9053325" y="583715"/>
                </a:cubicBezTo>
                <a:cubicBezTo>
                  <a:pt x="9053325" y="587507"/>
                  <a:pt x="9053298" y="591293"/>
                  <a:pt x="9052732" y="595066"/>
                </a:cubicBezTo>
                <a:lnTo>
                  <a:pt x="9052233" y="595033"/>
                </a:lnTo>
                <a:lnTo>
                  <a:pt x="9052207" y="595524"/>
                </a:lnTo>
                <a:lnTo>
                  <a:pt x="9035089" y="593911"/>
                </a:lnTo>
                <a:cubicBezTo>
                  <a:pt x="9002714" y="593388"/>
                  <a:pt x="8970834" y="590430"/>
                  <a:pt x="8939662" y="584920"/>
                </a:cubicBezTo>
                <a:cubicBezTo>
                  <a:pt x="8934085" y="585336"/>
                  <a:pt x="8928756" y="584395"/>
                  <a:pt x="8923445" y="583392"/>
                </a:cubicBezTo>
                <a:lnTo>
                  <a:pt x="8923329" y="582253"/>
                </a:lnTo>
                <a:cubicBezTo>
                  <a:pt x="8601454" y="529393"/>
                  <a:pt x="8342182" y="299826"/>
                  <a:pt x="8257405" y="0"/>
                </a:cubicBezTo>
                <a:close/>
                <a:moveTo>
                  <a:pt x="7639075" y="0"/>
                </a:moveTo>
                <a:lnTo>
                  <a:pt x="7847784" y="0"/>
                </a:lnTo>
                <a:cubicBezTo>
                  <a:pt x="7682314" y="98005"/>
                  <a:pt x="7562905" y="260867"/>
                  <a:pt x="7525054" y="451830"/>
                </a:cubicBezTo>
                <a:cubicBezTo>
                  <a:pt x="7769107" y="399791"/>
                  <a:pt x="7965696" y="226290"/>
                  <a:pt x="8043592" y="0"/>
                </a:cubicBezTo>
                <a:lnTo>
                  <a:pt x="8177609" y="0"/>
                </a:lnTo>
                <a:cubicBezTo>
                  <a:pt x="8092830" y="299826"/>
                  <a:pt x="7833558" y="529393"/>
                  <a:pt x="7511683" y="582253"/>
                </a:cubicBezTo>
                <a:lnTo>
                  <a:pt x="7511567" y="583392"/>
                </a:lnTo>
                <a:cubicBezTo>
                  <a:pt x="7506256" y="584395"/>
                  <a:pt x="7500927" y="585336"/>
                  <a:pt x="7495350" y="584920"/>
                </a:cubicBezTo>
                <a:cubicBezTo>
                  <a:pt x="7464178" y="590430"/>
                  <a:pt x="7432298" y="593388"/>
                  <a:pt x="7399924" y="593911"/>
                </a:cubicBezTo>
                <a:lnTo>
                  <a:pt x="7382805" y="595524"/>
                </a:lnTo>
                <a:lnTo>
                  <a:pt x="7382779" y="595033"/>
                </a:lnTo>
                <a:lnTo>
                  <a:pt x="7382280" y="595066"/>
                </a:lnTo>
                <a:cubicBezTo>
                  <a:pt x="7381714" y="591293"/>
                  <a:pt x="7381687" y="587507"/>
                  <a:pt x="7381687" y="583715"/>
                </a:cubicBezTo>
                <a:cubicBezTo>
                  <a:pt x="7381687" y="578078"/>
                  <a:pt x="7381746" y="572454"/>
                  <a:pt x="7383058" y="566868"/>
                </a:cubicBezTo>
                <a:cubicBezTo>
                  <a:pt x="7383016" y="535786"/>
                  <a:pt x="7385465" y="505143"/>
                  <a:pt x="7390522" y="475137"/>
                </a:cubicBezTo>
                <a:lnTo>
                  <a:pt x="7391062" y="468500"/>
                </a:lnTo>
                <a:cubicBezTo>
                  <a:pt x="7391231" y="468495"/>
                  <a:pt x="7391400" y="468490"/>
                  <a:pt x="7391568" y="468437"/>
                </a:cubicBezTo>
                <a:cubicBezTo>
                  <a:pt x="7417870" y="285283"/>
                  <a:pt x="7507331" y="121703"/>
                  <a:pt x="7639075" y="0"/>
                </a:cubicBezTo>
                <a:close/>
                <a:moveTo>
                  <a:pt x="6565254" y="0"/>
                </a:moveTo>
                <a:lnTo>
                  <a:pt x="6699270" y="0"/>
                </a:lnTo>
                <a:cubicBezTo>
                  <a:pt x="6777166" y="226290"/>
                  <a:pt x="6973755" y="399791"/>
                  <a:pt x="7217807" y="451830"/>
                </a:cubicBezTo>
                <a:cubicBezTo>
                  <a:pt x="7179956" y="260867"/>
                  <a:pt x="7060547" y="98005"/>
                  <a:pt x="6895077" y="0"/>
                </a:cubicBezTo>
                <a:lnTo>
                  <a:pt x="7103787" y="0"/>
                </a:lnTo>
                <a:cubicBezTo>
                  <a:pt x="7235531" y="121704"/>
                  <a:pt x="7324992" y="285283"/>
                  <a:pt x="7351294" y="468437"/>
                </a:cubicBezTo>
                <a:cubicBezTo>
                  <a:pt x="7351461" y="468490"/>
                  <a:pt x="7351631" y="468495"/>
                  <a:pt x="7351799" y="468500"/>
                </a:cubicBezTo>
                <a:lnTo>
                  <a:pt x="7352340" y="475137"/>
                </a:lnTo>
                <a:cubicBezTo>
                  <a:pt x="7357396" y="505143"/>
                  <a:pt x="7359846" y="535786"/>
                  <a:pt x="7359804" y="566868"/>
                </a:cubicBezTo>
                <a:cubicBezTo>
                  <a:pt x="7361116" y="572454"/>
                  <a:pt x="7361174" y="578078"/>
                  <a:pt x="7361174" y="583715"/>
                </a:cubicBezTo>
                <a:cubicBezTo>
                  <a:pt x="7361174" y="587507"/>
                  <a:pt x="7361147" y="591293"/>
                  <a:pt x="7360581" y="595066"/>
                </a:cubicBezTo>
                <a:lnTo>
                  <a:pt x="7360082" y="595033"/>
                </a:lnTo>
                <a:lnTo>
                  <a:pt x="7360056" y="595524"/>
                </a:lnTo>
                <a:lnTo>
                  <a:pt x="7342938" y="593911"/>
                </a:lnTo>
                <a:cubicBezTo>
                  <a:pt x="7310564" y="593388"/>
                  <a:pt x="7278683" y="590430"/>
                  <a:pt x="7247511" y="584920"/>
                </a:cubicBezTo>
                <a:cubicBezTo>
                  <a:pt x="7241934" y="585336"/>
                  <a:pt x="7236605" y="584395"/>
                  <a:pt x="7231295" y="583392"/>
                </a:cubicBezTo>
                <a:lnTo>
                  <a:pt x="7231179" y="582253"/>
                </a:lnTo>
                <a:cubicBezTo>
                  <a:pt x="6909304" y="529393"/>
                  <a:pt x="6650032" y="299826"/>
                  <a:pt x="6565254" y="0"/>
                </a:cubicBezTo>
                <a:close/>
                <a:moveTo>
                  <a:pt x="5946924" y="0"/>
                </a:moveTo>
                <a:lnTo>
                  <a:pt x="6155633" y="0"/>
                </a:lnTo>
                <a:cubicBezTo>
                  <a:pt x="5990163" y="98005"/>
                  <a:pt x="5870754" y="260867"/>
                  <a:pt x="5832903" y="451830"/>
                </a:cubicBezTo>
                <a:cubicBezTo>
                  <a:pt x="6076956" y="399791"/>
                  <a:pt x="6273545" y="226290"/>
                  <a:pt x="6351441" y="0"/>
                </a:cubicBezTo>
                <a:lnTo>
                  <a:pt x="6485457" y="0"/>
                </a:lnTo>
                <a:cubicBezTo>
                  <a:pt x="6400679" y="299826"/>
                  <a:pt x="6141407" y="529393"/>
                  <a:pt x="5819531" y="582253"/>
                </a:cubicBezTo>
                <a:lnTo>
                  <a:pt x="5819415" y="583392"/>
                </a:lnTo>
                <a:cubicBezTo>
                  <a:pt x="5814105" y="584395"/>
                  <a:pt x="5808776" y="585336"/>
                  <a:pt x="5803199" y="584920"/>
                </a:cubicBezTo>
                <a:cubicBezTo>
                  <a:pt x="5772027" y="590430"/>
                  <a:pt x="5740146" y="593388"/>
                  <a:pt x="5707772" y="593911"/>
                </a:cubicBezTo>
                <a:lnTo>
                  <a:pt x="5690654" y="595524"/>
                </a:lnTo>
                <a:lnTo>
                  <a:pt x="5690628" y="595033"/>
                </a:lnTo>
                <a:lnTo>
                  <a:pt x="5690129" y="595066"/>
                </a:lnTo>
                <a:cubicBezTo>
                  <a:pt x="5689563" y="591293"/>
                  <a:pt x="5689536" y="587507"/>
                  <a:pt x="5689536" y="583715"/>
                </a:cubicBezTo>
                <a:cubicBezTo>
                  <a:pt x="5689536" y="578078"/>
                  <a:pt x="5689594" y="572454"/>
                  <a:pt x="5690906" y="566868"/>
                </a:cubicBezTo>
                <a:cubicBezTo>
                  <a:pt x="5690864" y="535786"/>
                  <a:pt x="5693314" y="505143"/>
                  <a:pt x="5698370" y="475137"/>
                </a:cubicBezTo>
                <a:lnTo>
                  <a:pt x="5698911" y="468500"/>
                </a:lnTo>
                <a:cubicBezTo>
                  <a:pt x="5699079" y="468495"/>
                  <a:pt x="5699249" y="468490"/>
                  <a:pt x="5699416" y="468437"/>
                </a:cubicBezTo>
                <a:cubicBezTo>
                  <a:pt x="5725719" y="285283"/>
                  <a:pt x="5815180" y="121704"/>
                  <a:pt x="5946924" y="0"/>
                </a:cubicBezTo>
                <a:close/>
                <a:moveTo>
                  <a:pt x="4873102" y="0"/>
                </a:moveTo>
                <a:lnTo>
                  <a:pt x="5007119" y="0"/>
                </a:lnTo>
                <a:cubicBezTo>
                  <a:pt x="5085015" y="226291"/>
                  <a:pt x="5281604" y="399791"/>
                  <a:pt x="5525656" y="451830"/>
                </a:cubicBezTo>
                <a:cubicBezTo>
                  <a:pt x="5487805" y="260867"/>
                  <a:pt x="5368397" y="98005"/>
                  <a:pt x="5202927" y="0"/>
                </a:cubicBezTo>
                <a:lnTo>
                  <a:pt x="5411635" y="0"/>
                </a:lnTo>
                <a:cubicBezTo>
                  <a:pt x="5543380" y="121703"/>
                  <a:pt x="5632840" y="285283"/>
                  <a:pt x="5659142" y="468437"/>
                </a:cubicBezTo>
                <a:cubicBezTo>
                  <a:pt x="5659310" y="468490"/>
                  <a:pt x="5659479" y="468495"/>
                  <a:pt x="5659648" y="468499"/>
                </a:cubicBezTo>
                <a:lnTo>
                  <a:pt x="5660188" y="475137"/>
                </a:lnTo>
                <a:cubicBezTo>
                  <a:pt x="5665245" y="505143"/>
                  <a:pt x="5667694" y="535786"/>
                  <a:pt x="5667652" y="566868"/>
                </a:cubicBezTo>
                <a:cubicBezTo>
                  <a:pt x="5668964" y="572454"/>
                  <a:pt x="5669023" y="578078"/>
                  <a:pt x="5669023" y="583715"/>
                </a:cubicBezTo>
                <a:cubicBezTo>
                  <a:pt x="5669023" y="587508"/>
                  <a:pt x="5668996" y="591293"/>
                  <a:pt x="5668430" y="595066"/>
                </a:cubicBezTo>
                <a:lnTo>
                  <a:pt x="5667931" y="595033"/>
                </a:lnTo>
                <a:lnTo>
                  <a:pt x="5667905" y="595524"/>
                </a:lnTo>
                <a:lnTo>
                  <a:pt x="5650786" y="593911"/>
                </a:lnTo>
                <a:cubicBezTo>
                  <a:pt x="5618412" y="593388"/>
                  <a:pt x="5586532" y="590430"/>
                  <a:pt x="5555360" y="584920"/>
                </a:cubicBezTo>
                <a:cubicBezTo>
                  <a:pt x="5549783" y="585336"/>
                  <a:pt x="5544454" y="584395"/>
                  <a:pt x="5539143" y="583392"/>
                </a:cubicBezTo>
                <a:lnTo>
                  <a:pt x="5539027" y="582253"/>
                </a:lnTo>
                <a:cubicBezTo>
                  <a:pt x="5217153" y="529393"/>
                  <a:pt x="4957881" y="299826"/>
                  <a:pt x="4873102" y="0"/>
                </a:cubicBezTo>
                <a:close/>
                <a:moveTo>
                  <a:pt x="4254773" y="0"/>
                </a:moveTo>
                <a:lnTo>
                  <a:pt x="4463482" y="0"/>
                </a:lnTo>
                <a:cubicBezTo>
                  <a:pt x="4298012" y="98005"/>
                  <a:pt x="4178603" y="260867"/>
                  <a:pt x="4140752" y="451830"/>
                </a:cubicBezTo>
                <a:cubicBezTo>
                  <a:pt x="4384804" y="399791"/>
                  <a:pt x="4581394" y="226291"/>
                  <a:pt x="4659290" y="0"/>
                </a:cubicBezTo>
                <a:lnTo>
                  <a:pt x="4793306" y="0"/>
                </a:lnTo>
                <a:cubicBezTo>
                  <a:pt x="4708528" y="299826"/>
                  <a:pt x="4449256" y="529393"/>
                  <a:pt x="4127381" y="582253"/>
                </a:cubicBezTo>
                <a:lnTo>
                  <a:pt x="4127264" y="583392"/>
                </a:lnTo>
                <a:cubicBezTo>
                  <a:pt x="4121954" y="584395"/>
                  <a:pt x="4116625" y="585336"/>
                  <a:pt x="4111048" y="584920"/>
                </a:cubicBezTo>
                <a:cubicBezTo>
                  <a:pt x="4079876" y="590430"/>
                  <a:pt x="4047996" y="593388"/>
                  <a:pt x="4015621" y="593911"/>
                </a:cubicBezTo>
                <a:lnTo>
                  <a:pt x="3998503" y="595524"/>
                </a:lnTo>
                <a:lnTo>
                  <a:pt x="3998477" y="595033"/>
                </a:lnTo>
                <a:lnTo>
                  <a:pt x="3997978" y="595066"/>
                </a:lnTo>
                <a:cubicBezTo>
                  <a:pt x="3997412" y="591293"/>
                  <a:pt x="3997385" y="587507"/>
                  <a:pt x="3997385" y="583715"/>
                </a:cubicBezTo>
                <a:cubicBezTo>
                  <a:pt x="3997385" y="578078"/>
                  <a:pt x="3997443" y="572454"/>
                  <a:pt x="3998755" y="566868"/>
                </a:cubicBezTo>
                <a:cubicBezTo>
                  <a:pt x="3998713" y="535786"/>
                  <a:pt x="4001163" y="505143"/>
                  <a:pt x="4006219" y="475137"/>
                </a:cubicBezTo>
                <a:lnTo>
                  <a:pt x="4006760" y="468499"/>
                </a:lnTo>
                <a:cubicBezTo>
                  <a:pt x="4006928" y="468495"/>
                  <a:pt x="4007098" y="468490"/>
                  <a:pt x="4007265" y="468437"/>
                </a:cubicBezTo>
                <a:cubicBezTo>
                  <a:pt x="4033568" y="285283"/>
                  <a:pt x="4123028" y="121703"/>
                  <a:pt x="4254773" y="0"/>
                </a:cubicBezTo>
                <a:close/>
                <a:moveTo>
                  <a:pt x="3180951" y="0"/>
                </a:moveTo>
                <a:lnTo>
                  <a:pt x="3314968" y="0"/>
                </a:lnTo>
                <a:cubicBezTo>
                  <a:pt x="3392864" y="226291"/>
                  <a:pt x="3589453" y="399791"/>
                  <a:pt x="3833505" y="451830"/>
                </a:cubicBezTo>
                <a:cubicBezTo>
                  <a:pt x="3795654" y="260867"/>
                  <a:pt x="3676245" y="98005"/>
                  <a:pt x="3510776" y="0"/>
                </a:cubicBezTo>
                <a:lnTo>
                  <a:pt x="3719484" y="0"/>
                </a:lnTo>
                <a:cubicBezTo>
                  <a:pt x="3851229" y="121703"/>
                  <a:pt x="3940689" y="285283"/>
                  <a:pt x="3966991" y="468437"/>
                </a:cubicBezTo>
                <a:cubicBezTo>
                  <a:pt x="3967159" y="468490"/>
                  <a:pt x="3967328" y="468495"/>
                  <a:pt x="3967497" y="468499"/>
                </a:cubicBezTo>
                <a:lnTo>
                  <a:pt x="3968037" y="475137"/>
                </a:lnTo>
                <a:cubicBezTo>
                  <a:pt x="3973094" y="505143"/>
                  <a:pt x="3975543" y="535786"/>
                  <a:pt x="3975501" y="566868"/>
                </a:cubicBezTo>
                <a:cubicBezTo>
                  <a:pt x="3976813" y="572454"/>
                  <a:pt x="3976872" y="578078"/>
                  <a:pt x="3976872" y="583715"/>
                </a:cubicBezTo>
                <a:cubicBezTo>
                  <a:pt x="3976872" y="587508"/>
                  <a:pt x="3976845" y="591293"/>
                  <a:pt x="3976279" y="595066"/>
                </a:cubicBezTo>
                <a:lnTo>
                  <a:pt x="3975780" y="595033"/>
                </a:lnTo>
                <a:lnTo>
                  <a:pt x="3975754" y="595524"/>
                </a:lnTo>
                <a:lnTo>
                  <a:pt x="3958635" y="593911"/>
                </a:lnTo>
                <a:cubicBezTo>
                  <a:pt x="3926261" y="593388"/>
                  <a:pt x="3894381" y="590430"/>
                  <a:pt x="3863209" y="584920"/>
                </a:cubicBezTo>
                <a:cubicBezTo>
                  <a:pt x="3857632" y="585336"/>
                  <a:pt x="3852303" y="584395"/>
                  <a:pt x="3846992" y="583392"/>
                </a:cubicBezTo>
                <a:lnTo>
                  <a:pt x="3846876" y="582253"/>
                </a:lnTo>
                <a:cubicBezTo>
                  <a:pt x="3525002" y="529393"/>
                  <a:pt x="3265729" y="299826"/>
                  <a:pt x="3180951" y="0"/>
                </a:cubicBezTo>
                <a:close/>
                <a:moveTo>
                  <a:pt x="2562622" y="0"/>
                </a:moveTo>
                <a:lnTo>
                  <a:pt x="2771330" y="0"/>
                </a:lnTo>
                <a:cubicBezTo>
                  <a:pt x="2605861" y="98005"/>
                  <a:pt x="2486452" y="260867"/>
                  <a:pt x="2448601" y="451830"/>
                </a:cubicBezTo>
                <a:cubicBezTo>
                  <a:pt x="2692653" y="399791"/>
                  <a:pt x="2889242" y="226291"/>
                  <a:pt x="2967139" y="0"/>
                </a:cubicBezTo>
                <a:lnTo>
                  <a:pt x="3101155" y="0"/>
                </a:lnTo>
                <a:cubicBezTo>
                  <a:pt x="3016377" y="299826"/>
                  <a:pt x="2757105" y="529393"/>
                  <a:pt x="2435230" y="582253"/>
                </a:cubicBezTo>
                <a:lnTo>
                  <a:pt x="2435113" y="583392"/>
                </a:lnTo>
                <a:cubicBezTo>
                  <a:pt x="2429803" y="584395"/>
                  <a:pt x="2424474" y="585336"/>
                  <a:pt x="2418897" y="584920"/>
                </a:cubicBezTo>
                <a:cubicBezTo>
                  <a:pt x="2387725" y="590430"/>
                  <a:pt x="2355845" y="593388"/>
                  <a:pt x="2323470" y="593911"/>
                </a:cubicBezTo>
                <a:lnTo>
                  <a:pt x="2306352" y="595524"/>
                </a:lnTo>
                <a:lnTo>
                  <a:pt x="2306326" y="595033"/>
                </a:lnTo>
                <a:lnTo>
                  <a:pt x="2305827" y="595066"/>
                </a:lnTo>
                <a:cubicBezTo>
                  <a:pt x="2305261" y="591293"/>
                  <a:pt x="2305234" y="587507"/>
                  <a:pt x="2305234" y="583715"/>
                </a:cubicBezTo>
                <a:cubicBezTo>
                  <a:pt x="2305234" y="578078"/>
                  <a:pt x="2305292" y="572454"/>
                  <a:pt x="2306604" y="566868"/>
                </a:cubicBezTo>
                <a:cubicBezTo>
                  <a:pt x="2306562" y="535786"/>
                  <a:pt x="2309012" y="505143"/>
                  <a:pt x="2314068" y="475137"/>
                </a:cubicBezTo>
                <a:lnTo>
                  <a:pt x="2314609" y="468499"/>
                </a:lnTo>
                <a:cubicBezTo>
                  <a:pt x="2314777" y="468495"/>
                  <a:pt x="2314947" y="468490"/>
                  <a:pt x="2315114" y="468437"/>
                </a:cubicBezTo>
                <a:cubicBezTo>
                  <a:pt x="2341417" y="285283"/>
                  <a:pt x="2430877" y="121704"/>
                  <a:pt x="2562622" y="0"/>
                </a:cubicBezTo>
                <a:close/>
                <a:moveTo>
                  <a:pt x="1488800" y="0"/>
                </a:moveTo>
                <a:lnTo>
                  <a:pt x="1622816" y="0"/>
                </a:lnTo>
                <a:cubicBezTo>
                  <a:pt x="1700712" y="226290"/>
                  <a:pt x="1897302" y="399791"/>
                  <a:pt x="2141354" y="451830"/>
                </a:cubicBezTo>
                <a:cubicBezTo>
                  <a:pt x="2103503" y="260867"/>
                  <a:pt x="1984094" y="98005"/>
                  <a:pt x="1818624" y="0"/>
                </a:cubicBezTo>
                <a:lnTo>
                  <a:pt x="2027333" y="0"/>
                </a:lnTo>
                <a:cubicBezTo>
                  <a:pt x="2159078" y="121703"/>
                  <a:pt x="2248538" y="285283"/>
                  <a:pt x="2274840" y="468437"/>
                </a:cubicBezTo>
                <a:cubicBezTo>
                  <a:pt x="2275008" y="468490"/>
                  <a:pt x="2275177" y="468495"/>
                  <a:pt x="2275346" y="468500"/>
                </a:cubicBezTo>
                <a:lnTo>
                  <a:pt x="2275886" y="475137"/>
                </a:lnTo>
                <a:cubicBezTo>
                  <a:pt x="2280943" y="505143"/>
                  <a:pt x="2283392" y="535786"/>
                  <a:pt x="2283350" y="566868"/>
                </a:cubicBezTo>
                <a:cubicBezTo>
                  <a:pt x="2284662" y="572454"/>
                  <a:pt x="2284721" y="578078"/>
                  <a:pt x="2284721" y="583715"/>
                </a:cubicBezTo>
                <a:cubicBezTo>
                  <a:pt x="2284721" y="587508"/>
                  <a:pt x="2284694" y="591293"/>
                  <a:pt x="2284128" y="595066"/>
                </a:cubicBezTo>
                <a:lnTo>
                  <a:pt x="2283629" y="595033"/>
                </a:lnTo>
                <a:lnTo>
                  <a:pt x="2283603" y="595524"/>
                </a:lnTo>
                <a:lnTo>
                  <a:pt x="2266484" y="593911"/>
                </a:lnTo>
                <a:cubicBezTo>
                  <a:pt x="2234110" y="593388"/>
                  <a:pt x="2202230" y="590430"/>
                  <a:pt x="2171058" y="584920"/>
                </a:cubicBezTo>
                <a:cubicBezTo>
                  <a:pt x="2165481" y="585336"/>
                  <a:pt x="2160152" y="584395"/>
                  <a:pt x="2154841" y="583392"/>
                </a:cubicBezTo>
                <a:lnTo>
                  <a:pt x="2154725" y="582253"/>
                </a:lnTo>
                <a:cubicBezTo>
                  <a:pt x="1832850" y="529393"/>
                  <a:pt x="1573578" y="299826"/>
                  <a:pt x="1488800" y="0"/>
                </a:cubicBezTo>
                <a:close/>
                <a:moveTo>
                  <a:pt x="870471" y="0"/>
                </a:moveTo>
                <a:lnTo>
                  <a:pt x="1079179" y="0"/>
                </a:lnTo>
                <a:cubicBezTo>
                  <a:pt x="913710" y="98005"/>
                  <a:pt x="794301" y="260867"/>
                  <a:pt x="756450" y="451830"/>
                </a:cubicBezTo>
                <a:cubicBezTo>
                  <a:pt x="1000502" y="399791"/>
                  <a:pt x="1197091" y="226291"/>
                  <a:pt x="1274988" y="0"/>
                </a:cubicBezTo>
                <a:lnTo>
                  <a:pt x="1409004" y="0"/>
                </a:lnTo>
                <a:cubicBezTo>
                  <a:pt x="1324226" y="299826"/>
                  <a:pt x="1064954" y="529393"/>
                  <a:pt x="743078" y="582253"/>
                </a:cubicBezTo>
                <a:lnTo>
                  <a:pt x="742962" y="583392"/>
                </a:lnTo>
                <a:cubicBezTo>
                  <a:pt x="737652" y="584395"/>
                  <a:pt x="732323" y="585336"/>
                  <a:pt x="726746" y="584920"/>
                </a:cubicBezTo>
                <a:cubicBezTo>
                  <a:pt x="695574" y="590430"/>
                  <a:pt x="663693" y="593388"/>
                  <a:pt x="631319" y="593911"/>
                </a:cubicBezTo>
                <a:lnTo>
                  <a:pt x="614201" y="595524"/>
                </a:lnTo>
                <a:lnTo>
                  <a:pt x="614175" y="595033"/>
                </a:lnTo>
                <a:lnTo>
                  <a:pt x="613676" y="595066"/>
                </a:lnTo>
                <a:cubicBezTo>
                  <a:pt x="613110" y="591293"/>
                  <a:pt x="613083" y="587507"/>
                  <a:pt x="613083" y="583715"/>
                </a:cubicBezTo>
                <a:cubicBezTo>
                  <a:pt x="613083" y="578078"/>
                  <a:pt x="613141" y="572454"/>
                  <a:pt x="614453" y="566868"/>
                </a:cubicBezTo>
                <a:cubicBezTo>
                  <a:pt x="614411" y="535786"/>
                  <a:pt x="616861" y="505143"/>
                  <a:pt x="621918" y="475137"/>
                </a:cubicBezTo>
                <a:lnTo>
                  <a:pt x="622458" y="468499"/>
                </a:lnTo>
                <a:cubicBezTo>
                  <a:pt x="622626" y="468495"/>
                  <a:pt x="622796" y="468490"/>
                  <a:pt x="622963" y="468437"/>
                </a:cubicBezTo>
                <a:cubicBezTo>
                  <a:pt x="649266" y="285283"/>
                  <a:pt x="738726" y="121703"/>
                  <a:pt x="870471" y="0"/>
                </a:cubicBezTo>
                <a:close/>
                <a:moveTo>
                  <a:pt x="126374" y="0"/>
                </a:moveTo>
                <a:lnTo>
                  <a:pt x="334376" y="0"/>
                </a:lnTo>
                <a:cubicBezTo>
                  <a:pt x="466684" y="121261"/>
                  <a:pt x="556352" y="285035"/>
                  <a:pt x="582690" y="468437"/>
                </a:cubicBezTo>
                <a:cubicBezTo>
                  <a:pt x="582857" y="468490"/>
                  <a:pt x="583026" y="468495"/>
                  <a:pt x="583195" y="468499"/>
                </a:cubicBezTo>
                <a:lnTo>
                  <a:pt x="583735" y="475137"/>
                </a:lnTo>
                <a:cubicBezTo>
                  <a:pt x="588792" y="505143"/>
                  <a:pt x="591242" y="535786"/>
                  <a:pt x="591199" y="566868"/>
                </a:cubicBezTo>
                <a:cubicBezTo>
                  <a:pt x="592511" y="572454"/>
                  <a:pt x="592570" y="578078"/>
                  <a:pt x="592570" y="583715"/>
                </a:cubicBezTo>
                <a:cubicBezTo>
                  <a:pt x="592570" y="587507"/>
                  <a:pt x="592543" y="591293"/>
                  <a:pt x="591977" y="595066"/>
                </a:cubicBezTo>
                <a:lnTo>
                  <a:pt x="591478" y="595033"/>
                </a:lnTo>
                <a:lnTo>
                  <a:pt x="591452" y="595524"/>
                </a:lnTo>
                <a:lnTo>
                  <a:pt x="574334" y="593911"/>
                </a:lnTo>
                <a:cubicBezTo>
                  <a:pt x="541959" y="593388"/>
                  <a:pt x="510079" y="590430"/>
                  <a:pt x="478907" y="584920"/>
                </a:cubicBezTo>
                <a:cubicBezTo>
                  <a:pt x="473330" y="585336"/>
                  <a:pt x="468001" y="584395"/>
                  <a:pt x="462690" y="583392"/>
                </a:cubicBezTo>
                <a:lnTo>
                  <a:pt x="462574" y="582253"/>
                </a:lnTo>
                <a:cubicBezTo>
                  <a:pt x="282200" y="552631"/>
                  <a:pt x="121485" y="467518"/>
                  <a:pt x="0" y="345575"/>
                </a:cubicBezTo>
                <a:lnTo>
                  <a:pt x="0" y="140406"/>
                </a:lnTo>
                <a:cubicBezTo>
                  <a:pt x="97584" y="296912"/>
                  <a:pt x="258975" y="411268"/>
                  <a:pt x="449203" y="451830"/>
                </a:cubicBezTo>
                <a:cubicBezTo>
                  <a:pt x="411344" y="260824"/>
                  <a:pt x="291889" y="97931"/>
                  <a:pt x="126374" y="0"/>
                </a:cubicBezTo>
                <a:close/>
              </a:path>
            </a:pathLst>
          </a:custGeom>
          <a:solidFill>
            <a:schemeClr val="bg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457200" y="4960137"/>
            <a:ext cx="7772400" cy="1463040"/>
          </a:xfrm>
        </p:spPr>
        <p:txBody>
          <a:bodyPr anchor="ctr">
            <a:normAutofit/>
          </a:bodyPr>
          <a:lstStyle>
            <a:lvl1pPr algn="r">
              <a:defRPr sz="5000" b="1" spc="200" baseline="0">
                <a:solidFill>
                  <a:srgbClr val="C00000"/>
                </a:solidFill>
              </a:defRPr>
            </a:lvl1pPr>
          </a:lstStyle>
          <a:p>
            <a:r>
              <a:rPr lang="en-US" dirty="0"/>
              <a:t>Click to edit Master title style</a:t>
            </a: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8610600" y="4960137"/>
            <a:ext cx="3200400" cy="1463040"/>
          </a:xfrm>
        </p:spPr>
        <p:txBody>
          <a:bodyPr lIns="91440" rIns="91440" anchor="ctr">
            <a:normAutofit/>
          </a:bodyPr>
          <a:lstStyle>
            <a:lvl1pPr marL="0" indent="0" algn="l">
              <a:lnSpc>
                <a:spcPct val="100000"/>
              </a:lnSpc>
              <a:spcBef>
                <a:spcPts val="0"/>
              </a:spcBef>
              <a:buNone/>
              <a:defRPr sz="2400" b="1">
                <a:solidFill>
                  <a:srgbClr val="C00000"/>
                </a:solidFill>
              </a:defRPr>
            </a:lvl1pPr>
            <a:lvl2pPr marL="457200" indent="0" algn="ctr">
              <a:buNone/>
              <a:defRPr sz="18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800"/>
            </a:lvl4pPr>
            <a:lvl5pPr marL="1828800" indent="0" algn="ctr">
              <a:buNone/>
              <a:defRPr sz="1800"/>
            </a:lvl5pPr>
            <a:lvl6pPr marL="2286000" indent="0" algn="ctr">
              <a:buNone/>
              <a:defRPr sz="1800"/>
            </a:lvl6pPr>
            <a:lvl7pPr marL="2743200" indent="0" algn="ctr">
              <a:buNone/>
              <a:defRPr sz="1800"/>
            </a:lvl7pPr>
            <a:lvl8pPr marL="3200400" indent="0" algn="ctr">
              <a:buNone/>
              <a:defRPr sz="1800"/>
            </a:lvl8pPr>
            <a:lvl9pPr marL="3657600" indent="0" algn="ctr">
              <a:buNone/>
              <a:defRPr sz="1800"/>
            </a:lvl9pPr>
          </a:lstStyle>
          <a:p>
            <a:r>
              <a:rPr lang="en-US" dirty="0"/>
              <a:t>Click to edit Master subtitle style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 algn="l">
              <a:defRPr/>
            </a:lvl1pPr>
          </a:lstStyle>
          <a:p>
            <a:fld id="{A4C0B30A-71ED-4511-8A38-B26D2A10649F}" type="datetime1">
              <a:rPr lang="en-US" smtClean="0"/>
              <a:t>5/6/2020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http://www.cs.cornell.edu/courses/cs5412/2020sp</a:t>
            </a: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C974458-8A97-4835-BF79-1FB6D7856C21}" type="slidenum">
              <a:rPr lang="en-US" smtClean="0"/>
              <a:t>‹#›</a:t>
            </a:fld>
            <a:endParaRPr lang="en-US"/>
          </a:p>
        </p:txBody>
      </p:sp>
      <p:cxnSp>
        <p:nvCxnSpPr>
          <p:cNvPr id="8" name="Straight Connector 7"/>
          <p:cNvCxnSpPr/>
          <p:nvPr/>
        </p:nvCxnSpPr>
        <p:spPr>
          <a:xfrm flipV="1">
            <a:off x="8386843" y="5264106"/>
            <a:ext cx="0" cy="914400"/>
          </a:xfrm>
          <a:prstGeom prst="line">
            <a:avLst/>
          </a:prstGeom>
          <a:ln w="19050">
            <a:solidFill>
              <a:schemeClr val="accent1">
                <a:lumMod val="75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3319201652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024128" y="585216"/>
            <a:ext cx="10786872" cy="1499616"/>
          </a:xfrm>
        </p:spPr>
        <p:txBody>
          <a:bodyPr/>
          <a:lstStyle>
            <a:lvl1pPr>
              <a:defRPr b="1">
                <a:solidFill>
                  <a:srgbClr val="C00000"/>
                </a:solidFill>
              </a:defRPr>
            </a:lvl1pPr>
          </a:lstStyle>
          <a:p>
            <a:r>
              <a:rPr lang="en-US" dirty="0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1024128" y="2286000"/>
            <a:ext cx="10786872" cy="4023360"/>
          </a:xfrm>
        </p:spPr>
        <p:txBody>
          <a:bodyPr>
            <a:normAutofit/>
          </a:bodyPr>
          <a:lstStyle>
            <a:lvl1pPr>
              <a:defRPr sz="2800"/>
            </a:lvl1pPr>
            <a:lvl2pPr>
              <a:defRPr sz="2400"/>
            </a:lvl2pPr>
            <a:lvl3pPr>
              <a:defRPr sz="1800"/>
            </a:lvl3pPr>
            <a:lvl4pPr>
              <a:defRPr sz="1800"/>
            </a:lvl4pPr>
            <a:lvl5pPr>
              <a:defRPr sz="1800"/>
            </a:lvl5pPr>
          </a:lstStyle>
          <a:p>
            <a:pPr lvl="0"/>
            <a:r>
              <a:rPr lang="en-US" dirty="0"/>
              <a:t>Edit Master text styles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  <a:p>
            <a:pPr lvl="4"/>
            <a:r>
              <a:rPr lang="en-US" dirty="0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FF6FD22-D3BE-4457-9A23-7AA9525F65B2}" type="datetime1">
              <a:rPr lang="en-US" smtClean="0"/>
              <a:t>5/6/2020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http://www.cs.cornell.edu/courses/cs5412/2020sp</a:t>
            </a: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C974458-8A97-4835-BF79-1FB6D7856C21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979149178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Rectangle 8"/>
          <p:cNvSpPr/>
          <p:nvPr/>
        </p:nvSpPr>
        <p:spPr>
          <a:xfrm>
            <a:off x="0" y="0"/>
            <a:ext cx="12192000" cy="4572001"/>
          </a:xfrm>
          <a:prstGeom prst="rect">
            <a:avLst/>
          </a:prstGeom>
          <a:solidFill>
            <a:schemeClr val="accent3">
              <a:lumMod val="7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11" name="Oval 5"/>
          <p:cNvSpPr/>
          <p:nvPr/>
        </p:nvSpPr>
        <p:spPr>
          <a:xfrm>
            <a:off x="-1" y="0"/>
            <a:ext cx="12192000" cy="4572001"/>
          </a:xfrm>
          <a:custGeom>
            <a:avLst/>
            <a:gdLst/>
            <a:ahLst/>
            <a:cxnLst/>
            <a:rect l="l" t="t" r="r" b="b"/>
            <a:pathLst>
              <a:path w="12192000" h="4572001">
                <a:moveTo>
                  <a:pt x="12192000" y="4387986"/>
                </a:moveTo>
                <a:lnTo>
                  <a:pt x="12192000" y="4572001"/>
                </a:lnTo>
                <a:lnTo>
                  <a:pt x="12013927" y="4572001"/>
                </a:lnTo>
                <a:cubicBezTo>
                  <a:pt x="12084901" y="4522707"/>
                  <a:pt x="12145198" y="4460004"/>
                  <a:pt x="12192000" y="4387986"/>
                </a:cubicBezTo>
                <a:close/>
                <a:moveTo>
                  <a:pt x="12192000" y="4041440"/>
                </a:moveTo>
                <a:lnTo>
                  <a:pt x="12192000" y="4174488"/>
                </a:lnTo>
                <a:cubicBezTo>
                  <a:pt x="12005469" y="4244657"/>
                  <a:pt x="11857227" y="4389538"/>
                  <a:pt x="11786673" y="4572001"/>
                </a:cubicBezTo>
                <a:lnTo>
                  <a:pt x="11649784" y="4572001"/>
                </a:lnTo>
                <a:cubicBezTo>
                  <a:pt x="11730542" y="4320085"/>
                  <a:pt x="11933879" y="4121396"/>
                  <a:pt x="12192000" y="4041440"/>
                </a:cubicBezTo>
                <a:close/>
                <a:moveTo>
                  <a:pt x="10767111" y="3999419"/>
                </a:moveTo>
                <a:lnTo>
                  <a:pt x="10784198" y="4001042"/>
                </a:lnTo>
                <a:cubicBezTo>
                  <a:pt x="10816584" y="4001569"/>
                  <a:pt x="10848477" y="4004550"/>
                  <a:pt x="10879660" y="4010107"/>
                </a:cubicBezTo>
                <a:cubicBezTo>
                  <a:pt x="10885236" y="4009688"/>
                  <a:pt x="10890564" y="4010636"/>
                  <a:pt x="10895873" y="4011646"/>
                </a:cubicBezTo>
                <a:lnTo>
                  <a:pt x="10895990" y="4012794"/>
                </a:lnTo>
                <a:cubicBezTo>
                  <a:pt x="11208069" y="4064450"/>
                  <a:pt x="11461298" y="4283539"/>
                  <a:pt x="11554662" y="4572001"/>
                </a:cubicBezTo>
                <a:lnTo>
                  <a:pt x="11417114" y="4572001"/>
                </a:lnTo>
                <a:cubicBezTo>
                  <a:pt x="11333731" y="4357380"/>
                  <a:pt x="11143362" y="4194541"/>
                  <a:pt x="10909360" y="4144250"/>
                </a:cubicBezTo>
                <a:cubicBezTo>
                  <a:pt x="10943854" y="4319651"/>
                  <a:pt x="11046077" y="4471530"/>
                  <a:pt x="11189175" y="4572001"/>
                </a:cubicBezTo>
                <a:lnTo>
                  <a:pt x="10994934" y="4572001"/>
                </a:lnTo>
                <a:cubicBezTo>
                  <a:pt x="10878802" y="4452596"/>
                  <a:pt x="10800240" y="4298519"/>
                  <a:pt x="10775875" y="4127511"/>
                </a:cubicBezTo>
                <a:cubicBezTo>
                  <a:pt x="10775707" y="4127458"/>
                  <a:pt x="10775539" y="4127453"/>
                  <a:pt x="10775369" y="4127448"/>
                </a:cubicBezTo>
                <a:lnTo>
                  <a:pt x="10774831" y="4120772"/>
                </a:lnTo>
                <a:cubicBezTo>
                  <a:pt x="10769772" y="4090522"/>
                  <a:pt x="10767321" y="4059631"/>
                  <a:pt x="10767364" y="4028296"/>
                </a:cubicBezTo>
                <a:cubicBezTo>
                  <a:pt x="10766052" y="4022668"/>
                  <a:pt x="10765993" y="4017001"/>
                  <a:pt x="10765993" y="4011320"/>
                </a:cubicBezTo>
                <a:lnTo>
                  <a:pt x="10766587" y="3999880"/>
                </a:lnTo>
                <a:lnTo>
                  <a:pt x="10767085" y="3999913"/>
                </a:lnTo>
                <a:close/>
                <a:moveTo>
                  <a:pt x="10744358" y="3999419"/>
                </a:moveTo>
                <a:lnTo>
                  <a:pt x="10744384" y="3999913"/>
                </a:lnTo>
                <a:lnTo>
                  <a:pt x="10744882" y="3999880"/>
                </a:lnTo>
                <a:lnTo>
                  <a:pt x="10745476" y="4011320"/>
                </a:lnTo>
                <a:cubicBezTo>
                  <a:pt x="10745476" y="4017001"/>
                  <a:pt x="10745417" y="4022668"/>
                  <a:pt x="10744105" y="4028296"/>
                </a:cubicBezTo>
                <a:cubicBezTo>
                  <a:pt x="10744148" y="4059631"/>
                  <a:pt x="10741697" y="4090522"/>
                  <a:pt x="10736638" y="4120772"/>
                </a:cubicBezTo>
                <a:lnTo>
                  <a:pt x="10736100" y="4127448"/>
                </a:lnTo>
                <a:cubicBezTo>
                  <a:pt x="10735930" y="4127453"/>
                  <a:pt x="10735762" y="4127458"/>
                  <a:pt x="10735594" y="4127511"/>
                </a:cubicBezTo>
                <a:cubicBezTo>
                  <a:pt x="10711229" y="4298519"/>
                  <a:pt x="10632667" y="4452596"/>
                  <a:pt x="10516535" y="4572001"/>
                </a:cubicBezTo>
                <a:lnTo>
                  <a:pt x="10322294" y="4572001"/>
                </a:lnTo>
                <a:cubicBezTo>
                  <a:pt x="10465392" y="4471530"/>
                  <a:pt x="10567615" y="4319650"/>
                  <a:pt x="10602109" y="4144250"/>
                </a:cubicBezTo>
                <a:cubicBezTo>
                  <a:pt x="10368107" y="4194541"/>
                  <a:pt x="10177738" y="4357380"/>
                  <a:pt x="10094355" y="4572001"/>
                </a:cubicBezTo>
                <a:lnTo>
                  <a:pt x="9956808" y="4572001"/>
                </a:lnTo>
                <a:cubicBezTo>
                  <a:pt x="10050171" y="4283539"/>
                  <a:pt x="10303400" y="4064450"/>
                  <a:pt x="10615479" y="4012794"/>
                </a:cubicBezTo>
                <a:lnTo>
                  <a:pt x="10615596" y="4011646"/>
                </a:lnTo>
                <a:cubicBezTo>
                  <a:pt x="10620905" y="4010636"/>
                  <a:pt x="10626233" y="4009688"/>
                  <a:pt x="10631809" y="4010107"/>
                </a:cubicBezTo>
                <a:cubicBezTo>
                  <a:pt x="10662992" y="4004550"/>
                  <a:pt x="10694885" y="4001569"/>
                  <a:pt x="10727271" y="4001042"/>
                </a:cubicBezTo>
                <a:close/>
                <a:moveTo>
                  <a:pt x="9074958" y="3999419"/>
                </a:moveTo>
                <a:lnTo>
                  <a:pt x="9092045" y="4001042"/>
                </a:lnTo>
                <a:cubicBezTo>
                  <a:pt x="9124431" y="4001569"/>
                  <a:pt x="9156324" y="4004550"/>
                  <a:pt x="9187507" y="4010107"/>
                </a:cubicBezTo>
                <a:cubicBezTo>
                  <a:pt x="9193083" y="4009688"/>
                  <a:pt x="9198411" y="4010636"/>
                  <a:pt x="9203720" y="4011646"/>
                </a:cubicBezTo>
                <a:lnTo>
                  <a:pt x="9203837" y="4012794"/>
                </a:lnTo>
                <a:cubicBezTo>
                  <a:pt x="9515916" y="4064450"/>
                  <a:pt x="9769145" y="4283539"/>
                  <a:pt x="9862508" y="4572001"/>
                </a:cubicBezTo>
                <a:lnTo>
                  <a:pt x="9724961" y="4572001"/>
                </a:lnTo>
                <a:cubicBezTo>
                  <a:pt x="9641578" y="4357380"/>
                  <a:pt x="9451209" y="4194541"/>
                  <a:pt x="9217207" y="4144250"/>
                </a:cubicBezTo>
                <a:cubicBezTo>
                  <a:pt x="9251701" y="4319651"/>
                  <a:pt x="9353924" y="4471530"/>
                  <a:pt x="9497022" y="4572001"/>
                </a:cubicBezTo>
                <a:lnTo>
                  <a:pt x="9302781" y="4572001"/>
                </a:lnTo>
                <a:cubicBezTo>
                  <a:pt x="9186649" y="4452596"/>
                  <a:pt x="9108087" y="4298519"/>
                  <a:pt x="9083722" y="4127511"/>
                </a:cubicBezTo>
                <a:cubicBezTo>
                  <a:pt x="9083554" y="4127458"/>
                  <a:pt x="9083386" y="4127453"/>
                  <a:pt x="9083216" y="4127448"/>
                </a:cubicBezTo>
                <a:lnTo>
                  <a:pt x="9082678" y="4120772"/>
                </a:lnTo>
                <a:cubicBezTo>
                  <a:pt x="9077619" y="4090522"/>
                  <a:pt x="9075168" y="4059631"/>
                  <a:pt x="9075211" y="4028296"/>
                </a:cubicBezTo>
                <a:cubicBezTo>
                  <a:pt x="9073899" y="4022668"/>
                  <a:pt x="9073840" y="4017001"/>
                  <a:pt x="9073840" y="4011320"/>
                </a:cubicBezTo>
                <a:lnTo>
                  <a:pt x="9074434" y="3999880"/>
                </a:lnTo>
                <a:lnTo>
                  <a:pt x="9074932" y="3999913"/>
                </a:lnTo>
                <a:close/>
                <a:moveTo>
                  <a:pt x="9052207" y="3999419"/>
                </a:moveTo>
                <a:lnTo>
                  <a:pt x="9052233" y="3999913"/>
                </a:lnTo>
                <a:lnTo>
                  <a:pt x="9052731" y="3999880"/>
                </a:lnTo>
                <a:lnTo>
                  <a:pt x="9053325" y="4011320"/>
                </a:lnTo>
                <a:cubicBezTo>
                  <a:pt x="9053325" y="4017001"/>
                  <a:pt x="9053266" y="4022668"/>
                  <a:pt x="9051954" y="4028296"/>
                </a:cubicBezTo>
                <a:cubicBezTo>
                  <a:pt x="9051997" y="4059631"/>
                  <a:pt x="9049546" y="4090522"/>
                  <a:pt x="9044487" y="4120772"/>
                </a:cubicBezTo>
                <a:lnTo>
                  <a:pt x="9043949" y="4127448"/>
                </a:lnTo>
                <a:cubicBezTo>
                  <a:pt x="9043779" y="4127453"/>
                  <a:pt x="9043611" y="4127458"/>
                  <a:pt x="9043443" y="4127511"/>
                </a:cubicBezTo>
                <a:cubicBezTo>
                  <a:pt x="9019078" y="4298519"/>
                  <a:pt x="8940516" y="4452596"/>
                  <a:pt x="8824384" y="4572001"/>
                </a:cubicBezTo>
                <a:lnTo>
                  <a:pt x="8630143" y="4572001"/>
                </a:lnTo>
                <a:cubicBezTo>
                  <a:pt x="8773241" y="4471530"/>
                  <a:pt x="8875464" y="4319651"/>
                  <a:pt x="8909958" y="4144250"/>
                </a:cubicBezTo>
                <a:cubicBezTo>
                  <a:pt x="8675956" y="4194541"/>
                  <a:pt x="8485587" y="4357380"/>
                  <a:pt x="8402204" y="4572001"/>
                </a:cubicBezTo>
                <a:lnTo>
                  <a:pt x="8264656" y="4572001"/>
                </a:lnTo>
                <a:cubicBezTo>
                  <a:pt x="8358019" y="4283539"/>
                  <a:pt x="8611249" y="4064450"/>
                  <a:pt x="8923328" y="4012794"/>
                </a:cubicBezTo>
                <a:lnTo>
                  <a:pt x="8923445" y="4011646"/>
                </a:lnTo>
                <a:cubicBezTo>
                  <a:pt x="8928754" y="4010636"/>
                  <a:pt x="8934082" y="4009688"/>
                  <a:pt x="8939658" y="4010107"/>
                </a:cubicBezTo>
                <a:cubicBezTo>
                  <a:pt x="8970841" y="4004550"/>
                  <a:pt x="9002734" y="4001569"/>
                  <a:pt x="9035120" y="4001042"/>
                </a:cubicBezTo>
                <a:close/>
                <a:moveTo>
                  <a:pt x="7382807" y="3999419"/>
                </a:moveTo>
                <a:lnTo>
                  <a:pt x="7399895" y="4001042"/>
                </a:lnTo>
                <a:cubicBezTo>
                  <a:pt x="7432280" y="4001569"/>
                  <a:pt x="7464173" y="4004550"/>
                  <a:pt x="7495356" y="4010107"/>
                </a:cubicBezTo>
                <a:cubicBezTo>
                  <a:pt x="7500932" y="4009688"/>
                  <a:pt x="7506260" y="4010636"/>
                  <a:pt x="7511569" y="4011646"/>
                </a:cubicBezTo>
                <a:lnTo>
                  <a:pt x="7511686" y="4012794"/>
                </a:lnTo>
                <a:cubicBezTo>
                  <a:pt x="7823765" y="4064450"/>
                  <a:pt x="8076994" y="4283539"/>
                  <a:pt x="8170358" y="4572001"/>
                </a:cubicBezTo>
                <a:lnTo>
                  <a:pt x="8032809" y="4572001"/>
                </a:lnTo>
                <a:cubicBezTo>
                  <a:pt x="7949426" y="4357380"/>
                  <a:pt x="7759058" y="4194541"/>
                  <a:pt x="7525056" y="4144250"/>
                </a:cubicBezTo>
                <a:cubicBezTo>
                  <a:pt x="7559550" y="4319650"/>
                  <a:pt x="7661773" y="4471530"/>
                  <a:pt x="7804870" y="4572001"/>
                </a:cubicBezTo>
                <a:lnTo>
                  <a:pt x="7610630" y="4572001"/>
                </a:lnTo>
                <a:cubicBezTo>
                  <a:pt x="7494498" y="4452596"/>
                  <a:pt x="7415935" y="4298519"/>
                  <a:pt x="7391571" y="4127511"/>
                </a:cubicBezTo>
                <a:cubicBezTo>
                  <a:pt x="7391403" y="4127458"/>
                  <a:pt x="7391235" y="4127453"/>
                  <a:pt x="7391065" y="4127448"/>
                </a:cubicBezTo>
                <a:lnTo>
                  <a:pt x="7390527" y="4120772"/>
                </a:lnTo>
                <a:cubicBezTo>
                  <a:pt x="7385468" y="4090522"/>
                  <a:pt x="7383018" y="4059631"/>
                  <a:pt x="7383060" y="4028296"/>
                </a:cubicBezTo>
                <a:cubicBezTo>
                  <a:pt x="7381748" y="4022668"/>
                  <a:pt x="7381689" y="4017001"/>
                  <a:pt x="7381689" y="4011320"/>
                </a:cubicBezTo>
                <a:lnTo>
                  <a:pt x="7382283" y="3999880"/>
                </a:lnTo>
                <a:lnTo>
                  <a:pt x="7382781" y="3999913"/>
                </a:lnTo>
                <a:close/>
                <a:moveTo>
                  <a:pt x="7360056" y="3999419"/>
                </a:moveTo>
                <a:lnTo>
                  <a:pt x="7360082" y="3999913"/>
                </a:lnTo>
                <a:lnTo>
                  <a:pt x="7360580" y="3999880"/>
                </a:lnTo>
                <a:lnTo>
                  <a:pt x="7361174" y="4011320"/>
                </a:lnTo>
                <a:cubicBezTo>
                  <a:pt x="7361174" y="4017001"/>
                  <a:pt x="7361115" y="4022668"/>
                  <a:pt x="7359803" y="4028296"/>
                </a:cubicBezTo>
                <a:cubicBezTo>
                  <a:pt x="7359845" y="4059631"/>
                  <a:pt x="7357395" y="4090522"/>
                  <a:pt x="7352336" y="4120772"/>
                </a:cubicBezTo>
                <a:lnTo>
                  <a:pt x="7351798" y="4127448"/>
                </a:lnTo>
                <a:cubicBezTo>
                  <a:pt x="7351628" y="4127453"/>
                  <a:pt x="7351460" y="4127458"/>
                  <a:pt x="7351292" y="4127511"/>
                </a:cubicBezTo>
                <a:cubicBezTo>
                  <a:pt x="7326927" y="4298519"/>
                  <a:pt x="7248364" y="4452596"/>
                  <a:pt x="7132233" y="4572001"/>
                </a:cubicBezTo>
                <a:lnTo>
                  <a:pt x="6937992" y="4572001"/>
                </a:lnTo>
                <a:cubicBezTo>
                  <a:pt x="7081090" y="4471530"/>
                  <a:pt x="7183313" y="4319650"/>
                  <a:pt x="7217807" y="4144250"/>
                </a:cubicBezTo>
                <a:cubicBezTo>
                  <a:pt x="6983804" y="4194541"/>
                  <a:pt x="6793436" y="4357380"/>
                  <a:pt x="6710053" y="4572001"/>
                </a:cubicBezTo>
                <a:lnTo>
                  <a:pt x="6572505" y="4572001"/>
                </a:lnTo>
                <a:cubicBezTo>
                  <a:pt x="6665868" y="4283539"/>
                  <a:pt x="6919098" y="4064450"/>
                  <a:pt x="7231177" y="4012794"/>
                </a:cubicBezTo>
                <a:lnTo>
                  <a:pt x="7231294" y="4011646"/>
                </a:lnTo>
                <a:cubicBezTo>
                  <a:pt x="7236603" y="4010636"/>
                  <a:pt x="7241931" y="4009688"/>
                  <a:pt x="7247507" y="4010107"/>
                </a:cubicBezTo>
                <a:cubicBezTo>
                  <a:pt x="7278690" y="4004550"/>
                  <a:pt x="7310583" y="4001569"/>
                  <a:pt x="7342968" y="4001042"/>
                </a:cubicBezTo>
                <a:close/>
                <a:moveTo>
                  <a:pt x="5690656" y="3999419"/>
                </a:moveTo>
                <a:lnTo>
                  <a:pt x="5707743" y="4001042"/>
                </a:lnTo>
                <a:cubicBezTo>
                  <a:pt x="5740129" y="4001569"/>
                  <a:pt x="5772021" y="4004550"/>
                  <a:pt x="5803205" y="4010107"/>
                </a:cubicBezTo>
                <a:cubicBezTo>
                  <a:pt x="5808781" y="4009688"/>
                  <a:pt x="5814109" y="4010636"/>
                  <a:pt x="5819417" y="4011646"/>
                </a:cubicBezTo>
                <a:lnTo>
                  <a:pt x="5819534" y="4012794"/>
                </a:lnTo>
                <a:cubicBezTo>
                  <a:pt x="6131614" y="4064450"/>
                  <a:pt x="6384843" y="4283539"/>
                  <a:pt x="6478206" y="4572001"/>
                </a:cubicBezTo>
                <a:lnTo>
                  <a:pt x="6340658" y="4572001"/>
                </a:lnTo>
                <a:cubicBezTo>
                  <a:pt x="6257275" y="4357380"/>
                  <a:pt x="6066907" y="4194541"/>
                  <a:pt x="5832905" y="4144250"/>
                </a:cubicBezTo>
                <a:cubicBezTo>
                  <a:pt x="5867399" y="4319651"/>
                  <a:pt x="5969622" y="4471530"/>
                  <a:pt x="6112719" y="4572001"/>
                </a:cubicBezTo>
                <a:lnTo>
                  <a:pt x="5918478" y="4572001"/>
                </a:lnTo>
                <a:cubicBezTo>
                  <a:pt x="5802347" y="4452596"/>
                  <a:pt x="5723784" y="4298519"/>
                  <a:pt x="5699419" y="4127511"/>
                </a:cubicBezTo>
                <a:cubicBezTo>
                  <a:pt x="5699252" y="4127458"/>
                  <a:pt x="5699083" y="4127453"/>
                  <a:pt x="5698914" y="4127448"/>
                </a:cubicBezTo>
                <a:lnTo>
                  <a:pt x="5698375" y="4120772"/>
                </a:lnTo>
                <a:cubicBezTo>
                  <a:pt x="5693317" y="4090522"/>
                  <a:pt x="5690866" y="4059631"/>
                  <a:pt x="5690908" y="4028296"/>
                </a:cubicBezTo>
                <a:cubicBezTo>
                  <a:pt x="5689596" y="4022668"/>
                  <a:pt x="5689538" y="4017001"/>
                  <a:pt x="5689538" y="4011320"/>
                </a:cubicBezTo>
                <a:lnTo>
                  <a:pt x="5690132" y="3999880"/>
                </a:lnTo>
                <a:lnTo>
                  <a:pt x="5690630" y="3999913"/>
                </a:lnTo>
                <a:close/>
                <a:moveTo>
                  <a:pt x="5667905" y="3999419"/>
                </a:moveTo>
                <a:lnTo>
                  <a:pt x="5667931" y="3999913"/>
                </a:lnTo>
                <a:lnTo>
                  <a:pt x="5668429" y="3999880"/>
                </a:lnTo>
                <a:lnTo>
                  <a:pt x="5669023" y="4011320"/>
                </a:lnTo>
                <a:cubicBezTo>
                  <a:pt x="5669023" y="4017001"/>
                  <a:pt x="5668964" y="4022668"/>
                  <a:pt x="5667652" y="4028296"/>
                </a:cubicBezTo>
                <a:cubicBezTo>
                  <a:pt x="5667694" y="4059631"/>
                  <a:pt x="5665244" y="4090522"/>
                  <a:pt x="5660185" y="4120772"/>
                </a:cubicBezTo>
                <a:lnTo>
                  <a:pt x="5659647" y="4127448"/>
                </a:lnTo>
                <a:cubicBezTo>
                  <a:pt x="5659477" y="4127453"/>
                  <a:pt x="5659309" y="4127458"/>
                  <a:pt x="5659141" y="4127511"/>
                </a:cubicBezTo>
                <a:cubicBezTo>
                  <a:pt x="5634776" y="4298519"/>
                  <a:pt x="5556213" y="4452596"/>
                  <a:pt x="5440082" y="4572001"/>
                </a:cubicBezTo>
                <a:lnTo>
                  <a:pt x="5245841" y="4572001"/>
                </a:lnTo>
                <a:cubicBezTo>
                  <a:pt x="5388939" y="4471530"/>
                  <a:pt x="5491162" y="4319651"/>
                  <a:pt x="5525656" y="4144250"/>
                </a:cubicBezTo>
                <a:cubicBezTo>
                  <a:pt x="5291653" y="4194541"/>
                  <a:pt x="5101285" y="4357380"/>
                  <a:pt x="5017902" y="4572001"/>
                </a:cubicBezTo>
                <a:lnTo>
                  <a:pt x="4880354" y="4572001"/>
                </a:lnTo>
                <a:cubicBezTo>
                  <a:pt x="4973717" y="4283539"/>
                  <a:pt x="5226947" y="4064450"/>
                  <a:pt x="5539026" y="4012794"/>
                </a:cubicBezTo>
                <a:lnTo>
                  <a:pt x="5539143" y="4011646"/>
                </a:lnTo>
                <a:cubicBezTo>
                  <a:pt x="5544452" y="4010636"/>
                  <a:pt x="5549780" y="4009688"/>
                  <a:pt x="5555356" y="4010107"/>
                </a:cubicBezTo>
                <a:cubicBezTo>
                  <a:pt x="5586539" y="4004550"/>
                  <a:pt x="5618432" y="4001569"/>
                  <a:pt x="5650817" y="4001042"/>
                </a:cubicBezTo>
                <a:close/>
                <a:moveTo>
                  <a:pt x="3998505" y="3999419"/>
                </a:moveTo>
                <a:lnTo>
                  <a:pt x="4015592" y="4001042"/>
                </a:lnTo>
                <a:cubicBezTo>
                  <a:pt x="4047978" y="4001569"/>
                  <a:pt x="4079870" y="4004550"/>
                  <a:pt x="4111054" y="4010107"/>
                </a:cubicBezTo>
                <a:cubicBezTo>
                  <a:pt x="4116630" y="4009688"/>
                  <a:pt x="4121958" y="4010636"/>
                  <a:pt x="4127266" y="4011646"/>
                </a:cubicBezTo>
                <a:lnTo>
                  <a:pt x="4127384" y="4012794"/>
                </a:lnTo>
                <a:cubicBezTo>
                  <a:pt x="4439463" y="4064450"/>
                  <a:pt x="4692692" y="4283539"/>
                  <a:pt x="4786055" y="4572001"/>
                </a:cubicBezTo>
                <a:lnTo>
                  <a:pt x="4648508" y="4572001"/>
                </a:lnTo>
                <a:cubicBezTo>
                  <a:pt x="4565124" y="4357380"/>
                  <a:pt x="4374756" y="4194541"/>
                  <a:pt x="4140754" y="4144250"/>
                </a:cubicBezTo>
                <a:cubicBezTo>
                  <a:pt x="4175248" y="4319650"/>
                  <a:pt x="4277471" y="4471530"/>
                  <a:pt x="4420568" y="4572001"/>
                </a:cubicBezTo>
                <a:lnTo>
                  <a:pt x="4226327" y="4572001"/>
                </a:lnTo>
                <a:cubicBezTo>
                  <a:pt x="4110196" y="4452596"/>
                  <a:pt x="4031633" y="4298519"/>
                  <a:pt x="4007268" y="4127511"/>
                </a:cubicBezTo>
                <a:cubicBezTo>
                  <a:pt x="4007101" y="4127458"/>
                  <a:pt x="4006932" y="4127453"/>
                  <a:pt x="4006763" y="4127448"/>
                </a:cubicBezTo>
                <a:lnTo>
                  <a:pt x="4006225" y="4120772"/>
                </a:lnTo>
                <a:cubicBezTo>
                  <a:pt x="4001166" y="4090522"/>
                  <a:pt x="3998715" y="4059631"/>
                  <a:pt x="3998757" y="4028296"/>
                </a:cubicBezTo>
                <a:cubicBezTo>
                  <a:pt x="3997445" y="4022668"/>
                  <a:pt x="3997387" y="4017001"/>
                  <a:pt x="3997387" y="4011320"/>
                </a:cubicBezTo>
                <a:lnTo>
                  <a:pt x="3997981" y="3999880"/>
                </a:lnTo>
                <a:lnTo>
                  <a:pt x="3998479" y="3999913"/>
                </a:lnTo>
                <a:close/>
                <a:moveTo>
                  <a:pt x="3975754" y="3999419"/>
                </a:moveTo>
                <a:lnTo>
                  <a:pt x="3975780" y="3999913"/>
                </a:lnTo>
                <a:lnTo>
                  <a:pt x="3976278" y="3999880"/>
                </a:lnTo>
                <a:lnTo>
                  <a:pt x="3976872" y="4011320"/>
                </a:lnTo>
                <a:cubicBezTo>
                  <a:pt x="3976872" y="4017001"/>
                  <a:pt x="3976813" y="4022668"/>
                  <a:pt x="3975501" y="4028296"/>
                </a:cubicBezTo>
                <a:cubicBezTo>
                  <a:pt x="3975543" y="4059631"/>
                  <a:pt x="3973093" y="4090522"/>
                  <a:pt x="3968034" y="4120772"/>
                </a:cubicBezTo>
                <a:lnTo>
                  <a:pt x="3967496" y="4127448"/>
                </a:lnTo>
                <a:cubicBezTo>
                  <a:pt x="3967326" y="4127453"/>
                  <a:pt x="3967158" y="4127458"/>
                  <a:pt x="3966990" y="4127511"/>
                </a:cubicBezTo>
                <a:cubicBezTo>
                  <a:pt x="3942625" y="4298519"/>
                  <a:pt x="3864063" y="4452596"/>
                  <a:pt x="3747931" y="4572001"/>
                </a:cubicBezTo>
                <a:lnTo>
                  <a:pt x="3553690" y="4572001"/>
                </a:lnTo>
                <a:cubicBezTo>
                  <a:pt x="3696788" y="4471530"/>
                  <a:pt x="3799011" y="4319651"/>
                  <a:pt x="3833505" y="4144250"/>
                </a:cubicBezTo>
                <a:cubicBezTo>
                  <a:pt x="3599503" y="4194541"/>
                  <a:pt x="3409134" y="4357380"/>
                  <a:pt x="3325751" y="4572001"/>
                </a:cubicBezTo>
                <a:lnTo>
                  <a:pt x="3188203" y="4572001"/>
                </a:lnTo>
                <a:cubicBezTo>
                  <a:pt x="3281566" y="4283539"/>
                  <a:pt x="3534796" y="4064450"/>
                  <a:pt x="3846875" y="4012794"/>
                </a:cubicBezTo>
                <a:lnTo>
                  <a:pt x="3846992" y="4011646"/>
                </a:lnTo>
                <a:cubicBezTo>
                  <a:pt x="3852301" y="4010636"/>
                  <a:pt x="3857629" y="4009688"/>
                  <a:pt x="3863205" y="4010107"/>
                </a:cubicBezTo>
                <a:cubicBezTo>
                  <a:pt x="3894388" y="4004550"/>
                  <a:pt x="3926281" y="4001569"/>
                  <a:pt x="3958666" y="4001042"/>
                </a:cubicBezTo>
                <a:close/>
                <a:moveTo>
                  <a:pt x="2306354" y="3999419"/>
                </a:moveTo>
                <a:lnTo>
                  <a:pt x="2323441" y="4001042"/>
                </a:lnTo>
                <a:cubicBezTo>
                  <a:pt x="2355827" y="4001569"/>
                  <a:pt x="2387719" y="4004550"/>
                  <a:pt x="2418903" y="4010107"/>
                </a:cubicBezTo>
                <a:cubicBezTo>
                  <a:pt x="2424479" y="4009688"/>
                  <a:pt x="2429807" y="4010636"/>
                  <a:pt x="2435115" y="4011646"/>
                </a:cubicBezTo>
                <a:lnTo>
                  <a:pt x="2435233" y="4012794"/>
                </a:lnTo>
                <a:cubicBezTo>
                  <a:pt x="2747312" y="4064450"/>
                  <a:pt x="3000542" y="4283539"/>
                  <a:pt x="3093904" y="4572001"/>
                </a:cubicBezTo>
                <a:lnTo>
                  <a:pt x="2956357" y="4572001"/>
                </a:lnTo>
                <a:cubicBezTo>
                  <a:pt x="2872974" y="4357380"/>
                  <a:pt x="2682605" y="4194541"/>
                  <a:pt x="2448603" y="4144250"/>
                </a:cubicBezTo>
                <a:cubicBezTo>
                  <a:pt x="2483097" y="4319651"/>
                  <a:pt x="2585320" y="4471530"/>
                  <a:pt x="2728418" y="4572001"/>
                </a:cubicBezTo>
                <a:lnTo>
                  <a:pt x="2534177" y="4572001"/>
                </a:lnTo>
                <a:cubicBezTo>
                  <a:pt x="2418045" y="4452596"/>
                  <a:pt x="2339482" y="4298519"/>
                  <a:pt x="2315117" y="4127511"/>
                </a:cubicBezTo>
                <a:cubicBezTo>
                  <a:pt x="2314950" y="4127458"/>
                  <a:pt x="2314781" y="4127453"/>
                  <a:pt x="2314612" y="4127448"/>
                </a:cubicBezTo>
                <a:lnTo>
                  <a:pt x="2314074" y="4120772"/>
                </a:lnTo>
                <a:cubicBezTo>
                  <a:pt x="2309015" y="4090522"/>
                  <a:pt x="2306564" y="4059631"/>
                  <a:pt x="2306606" y="4028296"/>
                </a:cubicBezTo>
                <a:cubicBezTo>
                  <a:pt x="2305294" y="4022668"/>
                  <a:pt x="2305236" y="4017001"/>
                  <a:pt x="2305236" y="4011320"/>
                </a:cubicBezTo>
                <a:lnTo>
                  <a:pt x="2305830" y="3999880"/>
                </a:lnTo>
                <a:lnTo>
                  <a:pt x="2306328" y="3999913"/>
                </a:lnTo>
                <a:close/>
                <a:moveTo>
                  <a:pt x="2283603" y="3999419"/>
                </a:moveTo>
                <a:lnTo>
                  <a:pt x="2283629" y="3999913"/>
                </a:lnTo>
                <a:lnTo>
                  <a:pt x="2284127" y="3999880"/>
                </a:lnTo>
                <a:lnTo>
                  <a:pt x="2284721" y="4011320"/>
                </a:lnTo>
                <a:cubicBezTo>
                  <a:pt x="2284721" y="4017001"/>
                  <a:pt x="2284662" y="4022668"/>
                  <a:pt x="2283350" y="4028296"/>
                </a:cubicBezTo>
                <a:cubicBezTo>
                  <a:pt x="2283392" y="4059631"/>
                  <a:pt x="2280942" y="4090522"/>
                  <a:pt x="2275883" y="4120772"/>
                </a:cubicBezTo>
                <a:lnTo>
                  <a:pt x="2275345" y="4127448"/>
                </a:lnTo>
                <a:cubicBezTo>
                  <a:pt x="2275175" y="4127453"/>
                  <a:pt x="2275007" y="4127458"/>
                  <a:pt x="2274839" y="4127511"/>
                </a:cubicBezTo>
                <a:cubicBezTo>
                  <a:pt x="2250474" y="4298519"/>
                  <a:pt x="2171912" y="4452596"/>
                  <a:pt x="2055780" y="4572001"/>
                </a:cubicBezTo>
                <a:lnTo>
                  <a:pt x="1861539" y="4572001"/>
                </a:lnTo>
                <a:cubicBezTo>
                  <a:pt x="2004637" y="4471530"/>
                  <a:pt x="2106860" y="4319650"/>
                  <a:pt x="2141354" y="4144250"/>
                </a:cubicBezTo>
                <a:cubicBezTo>
                  <a:pt x="1907352" y="4194541"/>
                  <a:pt x="1716983" y="4357380"/>
                  <a:pt x="1633600" y="4572001"/>
                </a:cubicBezTo>
                <a:lnTo>
                  <a:pt x="1496052" y="4572001"/>
                </a:lnTo>
                <a:cubicBezTo>
                  <a:pt x="1589416" y="4283539"/>
                  <a:pt x="1842645" y="4064450"/>
                  <a:pt x="2154724" y="4012794"/>
                </a:cubicBezTo>
                <a:lnTo>
                  <a:pt x="2154841" y="4011646"/>
                </a:lnTo>
                <a:cubicBezTo>
                  <a:pt x="2160150" y="4010636"/>
                  <a:pt x="2165478" y="4009688"/>
                  <a:pt x="2171054" y="4010107"/>
                </a:cubicBezTo>
                <a:cubicBezTo>
                  <a:pt x="2202237" y="4004550"/>
                  <a:pt x="2234130" y="4001569"/>
                  <a:pt x="2266515" y="4001042"/>
                </a:cubicBezTo>
                <a:close/>
                <a:moveTo>
                  <a:pt x="614203" y="3999419"/>
                </a:moveTo>
                <a:lnTo>
                  <a:pt x="631290" y="4001042"/>
                </a:lnTo>
                <a:cubicBezTo>
                  <a:pt x="663676" y="4001569"/>
                  <a:pt x="695568" y="4004550"/>
                  <a:pt x="726752" y="4010107"/>
                </a:cubicBezTo>
                <a:cubicBezTo>
                  <a:pt x="732328" y="4009688"/>
                  <a:pt x="737656" y="4010636"/>
                  <a:pt x="742964" y="4011646"/>
                </a:cubicBezTo>
                <a:lnTo>
                  <a:pt x="743081" y="4012794"/>
                </a:lnTo>
                <a:cubicBezTo>
                  <a:pt x="1055161" y="4064450"/>
                  <a:pt x="1308390" y="4283539"/>
                  <a:pt x="1401754" y="4572001"/>
                </a:cubicBezTo>
                <a:lnTo>
                  <a:pt x="1264205" y="4572001"/>
                </a:lnTo>
                <a:cubicBezTo>
                  <a:pt x="1180823" y="4357380"/>
                  <a:pt x="990454" y="4194541"/>
                  <a:pt x="756452" y="4144250"/>
                </a:cubicBezTo>
                <a:cubicBezTo>
                  <a:pt x="790946" y="4319651"/>
                  <a:pt x="893169" y="4471530"/>
                  <a:pt x="1036266" y="4572001"/>
                </a:cubicBezTo>
                <a:lnTo>
                  <a:pt x="842026" y="4572001"/>
                </a:lnTo>
                <a:cubicBezTo>
                  <a:pt x="725894" y="4452596"/>
                  <a:pt x="647331" y="4298519"/>
                  <a:pt x="622966" y="4127511"/>
                </a:cubicBezTo>
                <a:cubicBezTo>
                  <a:pt x="622799" y="4127458"/>
                  <a:pt x="622630" y="4127453"/>
                  <a:pt x="622461" y="4127448"/>
                </a:cubicBezTo>
                <a:lnTo>
                  <a:pt x="621923" y="4120772"/>
                </a:lnTo>
                <a:cubicBezTo>
                  <a:pt x="616864" y="4090522"/>
                  <a:pt x="614413" y="4059631"/>
                  <a:pt x="614455" y="4028296"/>
                </a:cubicBezTo>
                <a:cubicBezTo>
                  <a:pt x="613143" y="4022668"/>
                  <a:pt x="613085" y="4017001"/>
                  <a:pt x="613085" y="4011320"/>
                </a:cubicBezTo>
                <a:lnTo>
                  <a:pt x="613679" y="3999880"/>
                </a:lnTo>
                <a:lnTo>
                  <a:pt x="614177" y="3999913"/>
                </a:lnTo>
                <a:close/>
                <a:moveTo>
                  <a:pt x="591452" y="3999419"/>
                </a:moveTo>
                <a:lnTo>
                  <a:pt x="591478" y="3999913"/>
                </a:lnTo>
                <a:lnTo>
                  <a:pt x="591976" y="3999880"/>
                </a:lnTo>
                <a:lnTo>
                  <a:pt x="592570" y="4011320"/>
                </a:lnTo>
                <a:cubicBezTo>
                  <a:pt x="592570" y="4017001"/>
                  <a:pt x="592511" y="4022668"/>
                  <a:pt x="591199" y="4028296"/>
                </a:cubicBezTo>
                <a:cubicBezTo>
                  <a:pt x="591242" y="4059631"/>
                  <a:pt x="588791" y="4090522"/>
                  <a:pt x="583732" y="4120772"/>
                </a:cubicBezTo>
                <a:lnTo>
                  <a:pt x="583194" y="4127448"/>
                </a:lnTo>
                <a:cubicBezTo>
                  <a:pt x="583024" y="4127453"/>
                  <a:pt x="582856" y="4127458"/>
                  <a:pt x="582689" y="4127511"/>
                </a:cubicBezTo>
                <a:cubicBezTo>
                  <a:pt x="558275" y="4298863"/>
                  <a:pt x="479445" y="4453216"/>
                  <a:pt x="362360" y="4572001"/>
                </a:cubicBezTo>
                <a:lnTo>
                  <a:pt x="169811" y="4572001"/>
                </a:lnTo>
                <a:cubicBezTo>
                  <a:pt x="312603" y="4471357"/>
                  <a:pt x="414729" y="4319551"/>
                  <a:pt x="449203" y="4144250"/>
                </a:cubicBezTo>
                <a:cubicBezTo>
                  <a:pt x="258971" y="4185134"/>
                  <a:pt x="97576" y="4300399"/>
                  <a:pt x="0" y="4458139"/>
                </a:cubicBezTo>
                <a:lnTo>
                  <a:pt x="0" y="4251345"/>
                </a:lnTo>
                <a:cubicBezTo>
                  <a:pt x="121484" y="4128438"/>
                  <a:pt x="282199" y="4042650"/>
                  <a:pt x="462573" y="4012794"/>
                </a:cubicBezTo>
                <a:lnTo>
                  <a:pt x="462690" y="4011646"/>
                </a:lnTo>
                <a:cubicBezTo>
                  <a:pt x="467999" y="4010636"/>
                  <a:pt x="473327" y="4009688"/>
                  <a:pt x="478903" y="4010107"/>
                </a:cubicBezTo>
                <a:cubicBezTo>
                  <a:pt x="510086" y="4004550"/>
                  <a:pt x="541979" y="4001569"/>
                  <a:pt x="574365" y="4001042"/>
                </a:cubicBezTo>
                <a:close/>
                <a:moveTo>
                  <a:pt x="11452667" y="3304913"/>
                </a:moveTo>
                <a:cubicBezTo>
                  <a:pt x="11177477" y="3363591"/>
                  <a:pt x="10962633" y="3576701"/>
                  <a:pt x="10909358" y="3845480"/>
                </a:cubicBezTo>
                <a:cubicBezTo>
                  <a:pt x="11184548" y="3786801"/>
                  <a:pt x="11399391" y="3573691"/>
                  <a:pt x="11452667" y="3304913"/>
                </a:cubicBezTo>
                <a:close/>
                <a:moveTo>
                  <a:pt x="10058800" y="3304913"/>
                </a:moveTo>
                <a:cubicBezTo>
                  <a:pt x="10112076" y="3573691"/>
                  <a:pt x="10326919" y="3786801"/>
                  <a:pt x="10602109" y="3845480"/>
                </a:cubicBezTo>
                <a:cubicBezTo>
                  <a:pt x="10548834" y="3576701"/>
                  <a:pt x="10333990" y="3363591"/>
                  <a:pt x="10058800" y="3304913"/>
                </a:cubicBezTo>
                <a:close/>
                <a:moveTo>
                  <a:pt x="9760514" y="3304913"/>
                </a:moveTo>
                <a:cubicBezTo>
                  <a:pt x="9485324" y="3363591"/>
                  <a:pt x="9270480" y="3576701"/>
                  <a:pt x="9217205" y="3845480"/>
                </a:cubicBezTo>
                <a:cubicBezTo>
                  <a:pt x="9492395" y="3786801"/>
                  <a:pt x="9707238" y="3573691"/>
                  <a:pt x="9760514" y="3304913"/>
                </a:cubicBezTo>
                <a:close/>
                <a:moveTo>
                  <a:pt x="8366649" y="3304913"/>
                </a:moveTo>
                <a:cubicBezTo>
                  <a:pt x="8419925" y="3573691"/>
                  <a:pt x="8634768" y="3786801"/>
                  <a:pt x="8909958" y="3845480"/>
                </a:cubicBezTo>
                <a:cubicBezTo>
                  <a:pt x="8856683" y="3576701"/>
                  <a:pt x="8641839" y="3363591"/>
                  <a:pt x="8366649" y="3304913"/>
                </a:cubicBezTo>
                <a:close/>
                <a:moveTo>
                  <a:pt x="8068363" y="3304913"/>
                </a:moveTo>
                <a:cubicBezTo>
                  <a:pt x="7793173" y="3363591"/>
                  <a:pt x="7578329" y="3576701"/>
                  <a:pt x="7525054" y="3845480"/>
                </a:cubicBezTo>
                <a:cubicBezTo>
                  <a:pt x="7800244" y="3786801"/>
                  <a:pt x="8015087" y="3573691"/>
                  <a:pt x="8068363" y="3304913"/>
                </a:cubicBezTo>
                <a:close/>
                <a:moveTo>
                  <a:pt x="6674498" y="3304913"/>
                </a:moveTo>
                <a:cubicBezTo>
                  <a:pt x="6727774" y="3573691"/>
                  <a:pt x="6942617" y="3786801"/>
                  <a:pt x="7217807" y="3845480"/>
                </a:cubicBezTo>
                <a:cubicBezTo>
                  <a:pt x="7164532" y="3576701"/>
                  <a:pt x="6949688" y="3363591"/>
                  <a:pt x="6674498" y="3304913"/>
                </a:cubicBezTo>
                <a:close/>
                <a:moveTo>
                  <a:pt x="6376212" y="3304913"/>
                </a:moveTo>
                <a:cubicBezTo>
                  <a:pt x="6101022" y="3363591"/>
                  <a:pt x="5886178" y="3576701"/>
                  <a:pt x="5832903" y="3845480"/>
                </a:cubicBezTo>
                <a:cubicBezTo>
                  <a:pt x="6108093" y="3786801"/>
                  <a:pt x="6322936" y="3573691"/>
                  <a:pt x="6376212" y="3304913"/>
                </a:cubicBezTo>
                <a:close/>
                <a:moveTo>
                  <a:pt x="4982347" y="3304913"/>
                </a:moveTo>
                <a:cubicBezTo>
                  <a:pt x="5035623" y="3573691"/>
                  <a:pt x="5250466" y="3786801"/>
                  <a:pt x="5525656" y="3845480"/>
                </a:cubicBezTo>
                <a:cubicBezTo>
                  <a:pt x="5472381" y="3576701"/>
                  <a:pt x="5257537" y="3363591"/>
                  <a:pt x="4982347" y="3304913"/>
                </a:cubicBezTo>
                <a:close/>
                <a:moveTo>
                  <a:pt x="4684061" y="3304913"/>
                </a:moveTo>
                <a:cubicBezTo>
                  <a:pt x="4408871" y="3363591"/>
                  <a:pt x="4194027" y="3576701"/>
                  <a:pt x="4140752" y="3845480"/>
                </a:cubicBezTo>
                <a:cubicBezTo>
                  <a:pt x="4415942" y="3786801"/>
                  <a:pt x="4630785" y="3573691"/>
                  <a:pt x="4684061" y="3304913"/>
                </a:cubicBezTo>
                <a:close/>
                <a:moveTo>
                  <a:pt x="3290196" y="3304913"/>
                </a:moveTo>
                <a:cubicBezTo>
                  <a:pt x="3343472" y="3573691"/>
                  <a:pt x="3558315" y="3786801"/>
                  <a:pt x="3833505" y="3845480"/>
                </a:cubicBezTo>
                <a:cubicBezTo>
                  <a:pt x="3780230" y="3576701"/>
                  <a:pt x="3565386" y="3363591"/>
                  <a:pt x="3290196" y="3304913"/>
                </a:cubicBezTo>
                <a:close/>
                <a:moveTo>
                  <a:pt x="2991910" y="3304913"/>
                </a:moveTo>
                <a:cubicBezTo>
                  <a:pt x="2716720" y="3363591"/>
                  <a:pt x="2501876" y="3576701"/>
                  <a:pt x="2448601" y="3845480"/>
                </a:cubicBezTo>
                <a:cubicBezTo>
                  <a:pt x="2723791" y="3786801"/>
                  <a:pt x="2938634" y="3573691"/>
                  <a:pt x="2991910" y="3304913"/>
                </a:cubicBezTo>
                <a:close/>
                <a:moveTo>
                  <a:pt x="1598045" y="3304913"/>
                </a:moveTo>
                <a:cubicBezTo>
                  <a:pt x="1651321" y="3573691"/>
                  <a:pt x="1866164" y="3786801"/>
                  <a:pt x="2141354" y="3845480"/>
                </a:cubicBezTo>
                <a:cubicBezTo>
                  <a:pt x="2088079" y="3576701"/>
                  <a:pt x="1873235" y="3363591"/>
                  <a:pt x="1598045" y="3304913"/>
                </a:cubicBezTo>
                <a:close/>
                <a:moveTo>
                  <a:pt x="1299759" y="3304913"/>
                </a:moveTo>
                <a:cubicBezTo>
                  <a:pt x="1024569" y="3363591"/>
                  <a:pt x="809725" y="3576701"/>
                  <a:pt x="756450" y="3845480"/>
                </a:cubicBezTo>
                <a:cubicBezTo>
                  <a:pt x="1031640" y="3786801"/>
                  <a:pt x="1246483" y="3573691"/>
                  <a:pt x="1299759" y="3304913"/>
                </a:cubicBezTo>
                <a:close/>
                <a:moveTo>
                  <a:pt x="0" y="3200906"/>
                </a:moveTo>
                <a:cubicBezTo>
                  <a:pt x="306658" y="3291386"/>
                  <a:pt x="537576" y="3547942"/>
                  <a:pt x="582690" y="3862087"/>
                </a:cubicBezTo>
                <a:cubicBezTo>
                  <a:pt x="582857" y="3862140"/>
                  <a:pt x="583026" y="3862145"/>
                  <a:pt x="583195" y="3862150"/>
                </a:cubicBezTo>
                <a:lnTo>
                  <a:pt x="583735" y="3868787"/>
                </a:lnTo>
                <a:cubicBezTo>
                  <a:pt x="588792" y="3898794"/>
                  <a:pt x="591242" y="3929436"/>
                  <a:pt x="591199" y="3960518"/>
                </a:cubicBezTo>
                <a:cubicBezTo>
                  <a:pt x="592511" y="3966104"/>
                  <a:pt x="592570" y="3971728"/>
                  <a:pt x="592570" y="3977366"/>
                </a:cubicBezTo>
                <a:cubicBezTo>
                  <a:pt x="592570" y="3981158"/>
                  <a:pt x="592543" y="3984944"/>
                  <a:pt x="591977" y="3988716"/>
                </a:cubicBezTo>
                <a:lnTo>
                  <a:pt x="591478" y="3988683"/>
                </a:lnTo>
                <a:lnTo>
                  <a:pt x="591452" y="3989174"/>
                </a:lnTo>
                <a:lnTo>
                  <a:pt x="574334" y="3987561"/>
                </a:lnTo>
                <a:cubicBezTo>
                  <a:pt x="541959" y="3987038"/>
                  <a:pt x="510079" y="3984080"/>
                  <a:pt x="478907" y="3978570"/>
                </a:cubicBezTo>
                <a:cubicBezTo>
                  <a:pt x="473330" y="3978986"/>
                  <a:pt x="468001" y="3978045"/>
                  <a:pt x="462690" y="3977042"/>
                </a:cubicBezTo>
                <a:lnTo>
                  <a:pt x="462574" y="3975903"/>
                </a:lnTo>
                <a:cubicBezTo>
                  <a:pt x="282200" y="3946281"/>
                  <a:pt x="121485" y="3861168"/>
                  <a:pt x="0" y="3739225"/>
                </a:cubicBezTo>
                <a:lnTo>
                  <a:pt x="0" y="3534056"/>
                </a:lnTo>
                <a:cubicBezTo>
                  <a:pt x="97584" y="3690562"/>
                  <a:pt x="258975" y="3804918"/>
                  <a:pt x="449203" y="3845480"/>
                </a:cubicBezTo>
                <a:cubicBezTo>
                  <a:pt x="402182" y="3608252"/>
                  <a:pt x="229297" y="3414390"/>
                  <a:pt x="0" y="3332205"/>
                </a:cubicBezTo>
                <a:close/>
                <a:moveTo>
                  <a:pt x="11608704" y="3161219"/>
                </a:moveTo>
                <a:lnTo>
                  <a:pt x="11625791" y="3162829"/>
                </a:lnTo>
                <a:cubicBezTo>
                  <a:pt x="11658177" y="3163352"/>
                  <a:pt x="11690070" y="3166310"/>
                  <a:pt x="11721253" y="3171823"/>
                </a:cubicBezTo>
                <a:cubicBezTo>
                  <a:pt x="11726829" y="3171407"/>
                  <a:pt x="11732157" y="3172348"/>
                  <a:pt x="11737466" y="3173350"/>
                </a:cubicBezTo>
                <a:lnTo>
                  <a:pt x="11737583" y="3174489"/>
                </a:lnTo>
                <a:cubicBezTo>
                  <a:pt x="11914088" y="3203476"/>
                  <a:pt x="12071767" y="3285599"/>
                  <a:pt x="12192000" y="3403667"/>
                </a:cubicBezTo>
                <a:lnTo>
                  <a:pt x="12192000" y="3603658"/>
                </a:lnTo>
                <a:cubicBezTo>
                  <a:pt x="12093732" y="3453636"/>
                  <a:pt x="11935983" y="3344367"/>
                  <a:pt x="11750953" y="3304913"/>
                </a:cubicBezTo>
                <a:cubicBezTo>
                  <a:pt x="11797422" y="3539349"/>
                  <a:pt x="11966808" y="3731433"/>
                  <a:pt x="12192000" y="3815480"/>
                </a:cubicBezTo>
                <a:lnTo>
                  <a:pt x="12192000" y="3947482"/>
                </a:lnTo>
                <a:cubicBezTo>
                  <a:pt x="11889465" y="3854506"/>
                  <a:pt x="11662185" y="3599697"/>
                  <a:pt x="11617468" y="3288305"/>
                </a:cubicBezTo>
                <a:cubicBezTo>
                  <a:pt x="11617300" y="3288253"/>
                  <a:pt x="11617132" y="3288248"/>
                  <a:pt x="11616962" y="3288243"/>
                </a:cubicBezTo>
                <a:lnTo>
                  <a:pt x="11616424" y="3281619"/>
                </a:lnTo>
                <a:cubicBezTo>
                  <a:pt x="11611365" y="3251607"/>
                  <a:pt x="11608914" y="3220958"/>
                  <a:pt x="11608957" y="3189869"/>
                </a:cubicBezTo>
                <a:cubicBezTo>
                  <a:pt x="11607645" y="3184286"/>
                  <a:pt x="11607586" y="3178663"/>
                  <a:pt x="11607586" y="3173027"/>
                </a:cubicBezTo>
                <a:lnTo>
                  <a:pt x="11608180" y="3161677"/>
                </a:lnTo>
                <a:lnTo>
                  <a:pt x="11608678" y="3161709"/>
                </a:lnTo>
                <a:close/>
                <a:moveTo>
                  <a:pt x="11594916" y="3161219"/>
                </a:moveTo>
                <a:lnTo>
                  <a:pt x="11594942" y="3161709"/>
                </a:lnTo>
                <a:lnTo>
                  <a:pt x="11595440" y="3161677"/>
                </a:lnTo>
                <a:lnTo>
                  <a:pt x="11596034" y="3173027"/>
                </a:lnTo>
                <a:cubicBezTo>
                  <a:pt x="11596034" y="3178663"/>
                  <a:pt x="11595975" y="3184286"/>
                  <a:pt x="11594663" y="3189869"/>
                </a:cubicBezTo>
                <a:cubicBezTo>
                  <a:pt x="11594706" y="3220958"/>
                  <a:pt x="11592255" y="3251607"/>
                  <a:pt x="11587196" y="3281619"/>
                </a:cubicBezTo>
                <a:lnTo>
                  <a:pt x="11586658" y="3288243"/>
                </a:lnTo>
                <a:cubicBezTo>
                  <a:pt x="11586488" y="3288248"/>
                  <a:pt x="11586320" y="3288253"/>
                  <a:pt x="11586152" y="3288305"/>
                </a:cubicBezTo>
                <a:cubicBezTo>
                  <a:pt x="11535877" y="3638399"/>
                  <a:pt x="11254838" y="3916971"/>
                  <a:pt x="10895987" y="3975903"/>
                </a:cubicBezTo>
                <a:lnTo>
                  <a:pt x="10895871" y="3977042"/>
                </a:lnTo>
                <a:cubicBezTo>
                  <a:pt x="10890560" y="3978045"/>
                  <a:pt x="10885231" y="3978986"/>
                  <a:pt x="10879654" y="3978570"/>
                </a:cubicBezTo>
                <a:cubicBezTo>
                  <a:pt x="10848482" y="3984080"/>
                  <a:pt x="10816602" y="3987038"/>
                  <a:pt x="10784227" y="3987561"/>
                </a:cubicBezTo>
                <a:lnTo>
                  <a:pt x="10767109" y="3989174"/>
                </a:lnTo>
                <a:lnTo>
                  <a:pt x="10767083" y="3988683"/>
                </a:lnTo>
                <a:lnTo>
                  <a:pt x="10766584" y="3988716"/>
                </a:lnTo>
                <a:cubicBezTo>
                  <a:pt x="10766018" y="3984944"/>
                  <a:pt x="10765991" y="3981158"/>
                  <a:pt x="10765991" y="3977366"/>
                </a:cubicBezTo>
                <a:cubicBezTo>
                  <a:pt x="10765991" y="3971728"/>
                  <a:pt x="10766050" y="3966104"/>
                  <a:pt x="10767362" y="3960518"/>
                </a:cubicBezTo>
                <a:cubicBezTo>
                  <a:pt x="10767319" y="3929436"/>
                  <a:pt x="10769769" y="3898794"/>
                  <a:pt x="10774826" y="3868787"/>
                </a:cubicBezTo>
                <a:lnTo>
                  <a:pt x="10775366" y="3862150"/>
                </a:lnTo>
                <a:cubicBezTo>
                  <a:pt x="10775535" y="3862145"/>
                  <a:pt x="10775704" y="3862140"/>
                  <a:pt x="10775872" y="3862087"/>
                </a:cubicBezTo>
                <a:cubicBezTo>
                  <a:pt x="10826148" y="3511992"/>
                  <a:pt x="11107187" y="3233421"/>
                  <a:pt x="11466037" y="3174489"/>
                </a:cubicBezTo>
                <a:lnTo>
                  <a:pt x="11466154" y="3173350"/>
                </a:lnTo>
                <a:cubicBezTo>
                  <a:pt x="11471463" y="3172348"/>
                  <a:pt x="11476791" y="3171407"/>
                  <a:pt x="11482367" y="3171823"/>
                </a:cubicBezTo>
                <a:cubicBezTo>
                  <a:pt x="11513550" y="3166310"/>
                  <a:pt x="11545443" y="3163352"/>
                  <a:pt x="11577829" y="3162829"/>
                </a:cubicBezTo>
                <a:close/>
                <a:moveTo>
                  <a:pt x="9916551" y="3161219"/>
                </a:moveTo>
                <a:lnTo>
                  <a:pt x="9933638" y="3162829"/>
                </a:lnTo>
                <a:cubicBezTo>
                  <a:pt x="9966024" y="3163352"/>
                  <a:pt x="9997917" y="3166310"/>
                  <a:pt x="10029100" y="3171823"/>
                </a:cubicBezTo>
                <a:cubicBezTo>
                  <a:pt x="10034676" y="3171407"/>
                  <a:pt x="10040004" y="3172348"/>
                  <a:pt x="10045313" y="3173350"/>
                </a:cubicBezTo>
                <a:lnTo>
                  <a:pt x="10045430" y="3174489"/>
                </a:lnTo>
                <a:cubicBezTo>
                  <a:pt x="10404280" y="3233421"/>
                  <a:pt x="10685319" y="3511992"/>
                  <a:pt x="10735596" y="3862087"/>
                </a:cubicBezTo>
                <a:cubicBezTo>
                  <a:pt x="10735763" y="3862140"/>
                  <a:pt x="10735932" y="3862145"/>
                  <a:pt x="10736101" y="3862150"/>
                </a:cubicBezTo>
                <a:lnTo>
                  <a:pt x="10736641" y="3868787"/>
                </a:lnTo>
                <a:cubicBezTo>
                  <a:pt x="10741698" y="3898794"/>
                  <a:pt x="10744148" y="3929436"/>
                  <a:pt x="10744105" y="3960518"/>
                </a:cubicBezTo>
                <a:cubicBezTo>
                  <a:pt x="10745417" y="3966104"/>
                  <a:pt x="10745476" y="3971728"/>
                  <a:pt x="10745476" y="3977366"/>
                </a:cubicBezTo>
                <a:cubicBezTo>
                  <a:pt x="10745476" y="3981158"/>
                  <a:pt x="10745449" y="3984944"/>
                  <a:pt x="10744883" y="3988716"/>
                </a:cubicBezTo>
                <a:lnTo>
                  <a:pt x="10744384" y="3988683"/>
                </a:lnTo>
                <a:lnTo>
                  <a:pt x="10744358" y="3989174"/>
                </a:lnTo>
                <a:lnTo>
                  <a:pt x="10727240" y="3987561"/>
                </a:lnTo>
                <a:cubicBezTo>
                  <a:pt x="10694865" y="3987038"/>
                  <a:pt x="10662985" y="3984080"/>
                  <a:pt x="10631813" y="3978570"/>
                </a:cubicBezTo>
                <a:cubicBezTo>
                  <a:pt x="10626236" y="3978986"/>
                  <a:pt x="10620907" y="3978045"/>
                  <a:pt x="10615596" y="3977042"/>
                </a:cubicBezTo>
                <a:lnTo>
                  <a:pt x="10615480" y="3975903"/>
                </a:lnTo>
                <a:cubicBezTo>
                  <a:pt x="10256629" y="3916971"/>
                  <a:pt x="9975590" y="3638399"/>
                  <a:pt x="9925315" y="3288305"/>
                </a:cubicBezTo>
                <a:cubicBezTo>
                  <a:pt x="9925147" y="3288253"/>
                  <a:pt x="9924979" y="3288248"/>
                  <a:pt x="9924809" y="3288243"/>
                </a:cubicBezTo>
                <a:lnTo>
                  <a:pt x="9924271" y="3281619"/>
                </a:lnTo>
                <a:cubicBezTo>
                  <a:pt x="9919212" y="3251607"/>
                  <a:pt x="9916761" y="3220958"/>
                  <a:pt x="9916804" y="3189869"/>
                </a:cubicBezTo>
                <a:cubicBezTo>
                  <a:pt x="9915492" y="3184286"/>
                  <a:pt x="9915433" y="3178663"/>
                  <a:pt x="9915433" y="3173027"/>
                </a:cubicBezTo>
                <a:lnTo>
                  <a:pt x="9916027" y="3161677"/>
                </a:lnTo>
                <a:lnTo>
                  <a:pt x="9916525" y="3161709"/>
                </a:lnTo>
                <a:close/>
                <a:moveTo>
                  <a:pt x="9902763" y="3161219"/>
                </a:moveTo>
                <a:lnTo>
                  <a:pt x="9902789" y="3161709"/>
                </a:lnTo>
                <a:lnTo>
                  <a:pt x="9903287" y="3161677"/>
                </a:lnTo>
                <a:lnTo>
                  <a:pt x="9903881" y="3173027"/>
                </a:lnTo>
                <a:cubicBezTo>
                  <a:pt x="9903881" y="3178663"/>
                  <a:pt x="9903822" y="3184286"/>
                  <a:pt x="9902510" y="3189869"/>
                </a:cubicBezTo>
                <a:cubicBezTo>
                  <a:pt x="9902553" y="3220958"/>
                  <a:pt x="9900102" y="3251607"/>
                  <a:pt x="9895043" y="3281619"/>
                </a:cubicBezTo>
                <a:lnTo>
                  <a:pt x="9894505" y="3288243"/>
                </a:lnTo>
                <a:cubicBezTo>
                  <a:pt x="9894335" y="3288248"/>
                  <a:pt x="9894167" y="3288253"/>
                  <a:pt x="9893999" y="3288305"/>
                </a:cubicBezTo>
                <a:cubicBezTo>
                  <a:pt x="9843724" y="3638399"/>
                  <a:pt x="9562685" y="3916971"/>
                  <a:pt x="9203834" y="3975903"/>
                </a:cubicBezTo>
                <a:lnTo>
                  <a:pt x="9203718" y="3977042"/>
                </a:lnTo>
                <a:cubicBezTo>
                  <a:pt x="9198407" y="3978045"/>
                  <a:pt x="9193078" y="3978986"/>
                  <a:pt x="9187501" y="3978570"/>
                </a:cubicBezTo>
                <a:cubicBezTo>
                  <a:pt x="9156329" y="3984080"/>
                  <a:pt x="9124449" y="3987038"/>
                  <a:pt x="9092074" y="3987561"/>
                </a:cubicBezTo>
                <a:lnTo>
                  <a:pt x="9074956" y="3989174"/>
                </a:lnTo>
                <a:lnTo>
                  <a:pt x="9074930" y="3988683"/>
                </a:lnTo>
                <a:lnTo>
                  <a:pt x="9074431" y="3988716"/>
                </a:lnTo>
                <a:cubicBezTo>
                  <a:pt x="9073865" y="3984944"/>
                  <a:pt x="9073838" y="3981158"/>
                  <a:pt x="9073838" y="3977366"/>
                </a:cubicBezTo>
                <a:cubicBezTo>
                  <a:pt x="9073838" y="3971728"/>
                  <a:pt x="9073897" y="3966104"/>
                  <a:pt x="9075209" y="3960518"/>
                </a:cubicBezTo>
                <a:cubicBezTo>
                  <a:pt x="9075166" y="3929436"/>
                  <a:pt x="9077616" y="3898794"/>
                  <a:pt x="9082673" y="3868787"/>
                </a:cubicBezTo>
                <a:lnTo>
                  <a:pt x="9083213" y="3862150"/>
                </a:lnTo>
                <a:cubicBezTo>
                  <a:pt x="9083382" y="3862145"/>
                  <a:pt x="9083551" y="3862140"/>
                  <a:pt x="9083718" y="3862087"/>
                </a:cubicBezTo>
                <a:cubicBezTo>
                  <a:pt x="9133995" y="3511992"/>
                  <a:pt x="9415034" y="3233421"/>
                  <a:pt x="9773884" y="3174489"/>
                </a:cubicBezTo>
                <a:lnTo>
                  <a:pt x="9774001" y="3173350"/>
                </a:lnTo>
                <a:cubicBezTo>
                  <a:pt x="9779310" y="3172348"/>
                  <a:pt x="9784638" y="3171407"/>
                  <a:pt x="9790214" y="3171823"/>
                </a:cubicBezTo>
                <a:cubicBezTo>
                  <a:pt x="9821397" y="3166310"/>
                  <a:pt x="9853290" y="3163352"/>
                  <a:pt x="9885676" y="3162829"/>
                </a:cubicBezTo>
                <a:close/>
                <a:moveTo>
                  <a:pt x="8224400" y="3161219"/>
                </a:moveTo>
                <a:lnTo>
                  <a:pt x="8241488" y="3162829"/>
                </a:lnTo>
                <a:cubicBezTo>
                  <a:pt x="8273873" y="3163352"/>
                  <a:pt x="8305766" y="3166310"/>
                  <a:pt x="8336949" y="3171823"/>
                </a:cubicBezTo>
                <a:cubicBezTo>
                  <a:pt x="8342525" y="3171407"/>
                  <a:pt x="8347853" y="3172348"/>
                  <a:pt x="8353162" y="3173350"/>
                </a:cubicBezTo>
                <a:lnTo>
                  <a:pt x="8353279" y="3174489"/>
                </a:lnTo>
                <a:cubicBezTo>
                  <a:pt x="8712129" y="3233421"/>
                  <a:pt x="8993168" y="3511992"/>
                  <a:pt x="9043444" y="3862087"/>
                </a:cubicBezTo>
                <a:cubicBezTo>
                  <a:pt x="9043612" y="3862140"/>
                  <a:pt x="9043781" y="3862145"/>
                  <a:pt x="9043950" y="3862150"/>
                </a:cubicBezTo>
                <a:lnTo>
                  <a:pt x="9044490" y="3868787"/>
                </a:lnTo>
                <a:cubicBezTo>
                  <a:pt x="9049547" y="3898794"/>
                  <a:pt x="9051997" y="3929436"/>
                  <a:pt x="9051954" y="3960518"/>
                </a:cubicBezTo>
                <a:cubicBezTo>
                  <a:pt x="9053266" y="3966104"/>
                  <a:pt x="9053325" y="3971728"/>
                  <a:pt x="9053325" y="3977366"/>
                </a:cubicBezTo>
                <a:cubicBezTo>
                  <a:pt x="9053325" y="3981158"/>
                  <a:pt x="9053298" y="3984944"/>
                  <a:pt x="9052732" y="3988716"/>
                </a:cubicBezTo>
                <a:lnTo>
                  <a:pt x="9052233" y="3988683"/>
                </a:lnTo>
                <a:lnTo>
                  <a:pt x="9052207" y="3989174"/>
                </a:lnTo>
                <a:lnTo>
                  <a:pt x="9035089" y="3987561"/>
                </a:lnTo>
                <a:cubicBezTo>
                  <a:pt x="9002714" y="3987038"/>
                  <a:pt x="8970834" y="3984080"/>
                  <a:pt x="8939662" y="3978570"/>
                </a:cubicBezTo>
                <a:cubicBezTo>
                  <a:pt x="8934085" y="3978986"/>
                  <a:pt x="8928756" y="3978045"/>
                  <a:pt x="8923445" y="3977042"/>
                </a:cubicBezTo>
                <a:lnTo>
                  <a:pt x="8923329" y="3975903"/>
                </a:lnTo>
                <a:cubicBezTo>
                  <a:pt x="8564478" y="3916971"/>
                  <a:pt x="8283439" y="3638399"/>
                  <a:pt x="8233164" y="3288305"/>
                </a:cubicBezTo>
                <a:cubicBezTo>
                  <a:pt x="8232996" y="3288253"/>
                  <a:pt x="8232828" y="3288248"/>
                  <a:pt x="8232658" y="3288243"/>
                </a:cubicBezTo>
                <a:lnTo>
                  <a:pt x="8232120" y="3281619"/>
                </a:lnTo>
                <a:cubicBezTo>
                  <a:pt x="8227061" y="3251607"/>
                  <a:pt x="8224611" y="3220958"/>
                  <a:pt x="8224653" y="3189869"/>
                </a:cubicBezTo>
                <a:cubicBezTo>
                  <a:pt x="8223341" y="3184286"/>
                  <a:pt x="8223282" y="3178663"/>
                  <a:pt x="8223282" y="3173027"/>
                </a:cubicBezTo>
                <a:lnTo>
                  <a:pt x="8223876" y="3161677"/>
                </a:lnTo>
                <a:lnTo>
                  <a:pt x="8224374" y="3161709"/>
                </a:lnTo>
                <a:close/>
                <a:moveTo>
                  <a:pt x="8210612" y="3161219"/>
                </a:moveTo>
                <a:lnTo>
                  <a:pt x="8210638" y="3161709"/>
                </a:lnTo>
                <a:lnTo>
                  <a:pt x="8211136" y="3161677"/>
                </a:lnTo>
                <a:lnTo>
                  <a:pt x="8211730" y="3173027"/>
                </a:lnTo>
                <a:cubicBezTo>
                  <a:pt x="8211730" y="3178663"/>
                  <a:pt x="8211672" y="3184286"/>
                  <a:pt x="8210360" y="3189869"/>
                </a:cubicBezTo>
                <a:cubicBezTo>
                  <a:pt x="8210402" y="3220958"/>
                  <a:pt x="8207951" y="3251607"/>
                  <a:pt x="8202893" y="3281619"/>
                </a:cubicBezTo>
                <a:lnTo>
                  <a:pt x="8202354" y="3288243"/>
                </a:lnTo>
                <a:cubicBezTo>
                  <a:pt x="8202185" y="3288248"/>
                  <a:pt x="8202016" y="3288253"/>
                  <a:pt x="8201849" y="3288305"/>
                </a:cubicBezTo>
                <a:cubicBezTo>
                  <a:pt x="8151573" y="3638399"/>
                  <a:pt x="7870534" y="3916971"/>
                  <a:pt x="7511683" y="3975903"/>
                </a:cubicBezTo>
                <a:lnTo>
                  <a:pt x="7511567" y="3977042"/>
                </a:lnTo>
                <a:cubicBezTo>
                  <a:pt x="7506256" y="3978045"/>
                  <a:pt x="7500927" y="3978986"/>
                  <a:pt x="7495350" y="3978570"/>
                </a:cubicBezTo>
                <a:cubicBezTo>
                  <a:pt x="7464178" y="3984080"/>
                  <a:pt x="7432298" y="3987038"/>
                  <a:pt x="7399924" y="3987561"/>
                </a:cubicBezTo>
                <a:lnTo>
                  <a:pt x="7382805" y="3989174"/>
                </a:lnTo>
                <a:lnTo>
                  <a:pt x="7382779" y="3988683"/>
                </a:lnTo>
                <a:lnTo>
                  <a:pt x="7382280" y="3988716"/>
                </a:lnTo>
                <a:cubicBezTo>
                  <a:pt x="7381714" y="3984944"/>
                  <a:pt x="7381687" y="3981158"/>
                  <a:pt x="7381687" y="3977366"/>
                </a:cubicBezTo>
                <a:cubicBezTo>
                  <a:pt x="7381687" y="3971728"/>
                  <a:pt x="7381746" y="3966104"/>
                  <a:pt x="7383058" y="3960518"/>
                </a:cubicBezTo>
                <a:cubicBezTo>
                  <a:pt x="7383016" y="3929436"/>
                  <a:pt x="7385465" y="3898794"/>
                  <a:pt x="7390522" y="3868787"/>
                </a:cubicBezTo>
                <a:lnTo>
                  <a:pt x="7391062" y="3862150"/>
                </a:lnTo>
                <a:cubicBezTo>
                  <a:pt x="7391231" y="3862145"/>
                  <a:pt x="7391400" y="3862140"/>
                  <a:pt x="7391568" y="3862087"/>
                </a:cubicBezTo>
                <a:cubicBezTo>
                  <a:pt x="7441844" y="3511992"/>
                  <a:pt x="7722883" y="3233421"/>
                  <a:pt x="8081734" y="3174489"/>
                </a:cubicBezTo>
                <a:lnTo>
                  <a:pt x="8081851" y="3173350"/>
                </a:lnTo>
                <a:cubicBezTo>
                  <a:pt x="8087159" y="3172348"/>
                  <a:pt x="8092487" y="3171407"/>
                  <a:pt x="8098063" y="3171823"/>
                </a:cubicBezTo>
                <a:cubicBezTo>
                  <a:pt x="8129247" y="3166310"/>
                  <a:pt x="8161139" y="3163352"/>
                  <a:pt x="8193525" y="3162829"/>
                </a:cubicBezTo>
                <a:close/>
                <a:moveTo>
                  <a:pt x="6532249" y="3161219"/>
                </a:moveTo>
                <a:lnTo>
                  <a:pt x="6549337" y="3162829"/>
                </a:lnTo>
                <a:cubicBezTo>
                  <a:pt x="6581722" y="3163352"/>
                  <a:pt x="6613615" y="3166310"/>
                  <a:pt x="6644798" y="3171823"/>
                </a:cubicBezTo>
                <a:cubicBezTo>
                  <a:pt x="6650374" y="3171407"/>
                  <a:pt x="6655702" y="3172348"/>
                  <a:pt x="6661011" y="3173350"/>
                </a:cubicBezTo>
                <a:lnTo>
                  <a:pt x="6661128" y="3174489"/>
                </a:lnTo>
                <a:cubicBezTo>
                  <a:pt x="7019978" y="3233421"/>
                  <a:pt x="7301017" y="3511992"/>
                  <a:pt x="7351294" y="3862087"/>
                </a:cubicBezTo>
                <a:cubicBezTo>
                  <a:pt x="7351461" y="3862140"/>
                  <a:pt x="7351631" y="3862145"/>
                  <a:pt x="7351799" y="3862150"/>
                </a:cubicBezTo>
                <a:lnTo>
                  <a:pt x="7352340" y="3868787"/>
                </a:lnTo>
                <a:cubicBezTo>
                  <a:pt x="7357396" y="3898794"/>
                  <a:pt x="7359846" y="3929436"/>
                  <a:pt x="7359804" y="3960518"/>
                </a:cubicBezTo>
                <a:cubicBezTo>
                  <a:pt x="7361116" y="3966104"/>
                  <a:pt x="7361174" y="3971728"/>
                  <a:pt x="7361174" y="3977366"/>
                </a:cubicBezTo>
                <a:cubicBezTo>
                  <a:pt x="7361174" y="3981158"/>
                  <a:pt x="7361147" y="3984944"/>
                  <a:pt x="7360581" y="3988716"/>
                </a:cubicBezTo>
                <a:lnTo>
                  <a:pt x="7360082" y="3988683"/>
                </a:lnTo>
                <a:lnTo>
                  <a:pt x="7360056" y="3989174"/>
                </a:lnTo>
                <a:lnTo>
                  <a:pt x="7342938" y="3987561"/>
                </a:lnTo>
                <a:cubicBezTo>
                  <a:pt x="7310564" y="3987038"/>
                  <a:pt x="7278683" y="3984080"/>
                  <a:pt x="7247511" y="3978570"/>
                </a:cubicBezTo>
                <a:cubicBezTo>
                  <a:pt x="7241934" y="3978986"/>
                  <a:pt x="7236605" y="3978045"/>
                  <a:pt x="7231295" y="3977042"/>
                </a:cubicBezTo>
                <a:lnTo>
                  <a:pt x="7231179" y="3975903"/>
                </a:lnTo>
                <a:cubicBezTo>
                  <a:pt x="6872327" y="3916971"/>
                  <a:pt x="6591288" y="3638399"/>
                  <a:pt x="6541013" y="3288305"/>
                </a:cubicBezTo>
                <a:cubicBezTo>
                  <a:pt x="6540845" y="3288253"/>
                  <a:pt x="6540677" y="3288248"/>
                  <a:pt x="6540507" y="3288243"/>
                </a:cubicBezTo>
                <a:lnTo>
                  <a:pt x="6539969" y="3281619"/>
                </a:lnTo>
                <a:cubicBezTo>
                  <a:pt x="6534910" y="3251607"/>
                  <a:pt x="6532460" y="3220958"/>
                  <a:pt x="6532502" y="3189869"/>
                </a:cubicBezTo>
                <a:cubicBezTo>
                  <a:pt x="6531190" y="3184286"/>
                  <a:pt x="6531131" y="3178663"/>
                  <a:pt x="6531131" y="3173027"/>
                </a:cubicBezTo>
                <a:lnTo>
                  <a:pt x="6531725" y="3161677"/>
                </a:lnTo>
                <a:lnTo>
                  <a:pt x="6532223" y="3161709"/>
                </a:lnTo>
                <a:close/>
                <a:moveTo>
                  <a:pt x="6518461" y="3161219"/>
                </a:moveTo>
                <a:lnTo>
                  <a:pt x="6518487" y="3161709"/>
                </a:lnTo>
                <a:lnTo>
                  <a:pt x="6518985" y="3161677"/>
                </a:lnTo>
                <a:lnTo>
                  <a:pt x="6519579" y="3173027"/>
                </a:lnTo>
                <a:cubicBezTo>
                  <a:pt x="6519579" y="3178663"/>
                  <a:pt x="6519520" y="3184286"/>
                  <a:pt x="6518208" y="3189869"/>
                </a:cubicBezTo>
                <a:cubicBezTo>
                  <a:pt x="6518250" y="3220958"/>
                  <a:pt x="6515800" y="3251607"/>
                  <a:pt x="6510741" y="3281619"/>
                </a:cubicBezTo>
                <a:lnTo>
                  <a:pt x="6510203" y="3288243"/>
                </a:lnTo>
                <a:cubicBezTo>
                  <a:pt x="6510033" y="3288248"/>
                  <a:pt x="6509865" y="3288253"/>
                  <a:pt x="6509697" y="3288305"/>
                </a:cubicBezTo>
                <a:cubicBezTo>
                  <a:pt x="6459422" y="3638399"/>
                  <a:pt x="6178383" y="3916971"/>
                  <a:pt x="5819531" y="3975903"/>
                </a:cubicBezTo>
                <a:lnTo>
                  <a:pt x="5819415" y="3977042"/>
                </a:lnTo>
                <a:cubicBezTo>
                  <a:pt x="5814105" y="3978045"/>
                  <a:pt x="5808776" y="3978986"/>
                  <a:pt x="5803199" y="3978570"/>
                </a:cubicBezTo>
                <a:cubicBezTo>
                  <a:pt x="5772027" y="3984080"/>
                  <a:pt x="5740146" y="3987038"/>
                  <a:pt x="5707772" y="3987561"/>
                </a:cubicBezTo>
                <a:lnTo>
                  <a:pt x="5690654" y="3989174"/>
                </a:lnTo>
                <a:lnTo>
                  <a:pt x="5690628" y="3988683"/>
                </a:lnTo>
                <a:lnTo>
                  <a:pt x="5690129" y="3988716"/>
                </a:lnTo>
                <a:cubicBezTo>
                  <a:pt x="5689563" y="3984944"/>
                  <a:pt x="5689536" y="3981158"/>
                  <a:pt x="5689536" y="3977366"/>
                </a:cubicBezTo>
                <a:cubicBezTo>
                  <a:pt x="5689536" y="3971728"/>
                  <a:pt x="5689594" y="3966104"/>
                  <a:pt x="5690906" y="3960518"/>
                </a:cubicBezTo>
                <a:cubicBezTo>
                  <a:pt x="5690864" y="3929436"/>
                  <a:pt x="5693314" y="3898794"/>
                  <a:pt x="5698370" y="3868787"/>
                </a:cubicBezTo>
                <a:lnTo>
                  <a:pt x="5698911" y="3862150"/>
                </a:lnTo>
                <a:cubicBezTo>
                  <a:pt x="5699079" y="3862145"/>
                  <a:pt x="5699249" y="3862140"/>
                  <a:pt x="5699416" y="3862087"/>
                </a:cubicBezTo>
                <a:cubicBezTo>
                  <a:pt x="5749693" y="3511992"/>
                  <a:pt x="6030732" y="3233421"/>
                  <a:pt x="6389582" y="3174489"/>
                </a:cubicBezTo>
                <a:lnTo>
                  <a:pt x="6389699" y="3173350"/>
                </a:lnTo>
                <a:cubicBezTo>
                  <a:pt x="6395008" y="3172348"/>
                  <a:pt x="6400336" y="3171407"/>
                  <a:pt x="6405912" y="3171823"/>
                </a:cubicBezTo>
                <a:cubicBezTo>
                  <a:pt x="6437095" y="3166310"/>
                  <a:pt x="6468988" y="3163352"/>
                  <a:pt x="6501373" y="3162829"/>
                </a:cubicBezTo>
                <a:close/>
                <a:moveTo>
                  <a:pt x="4840098" y="3161219"/>
                </a:moveTo>
                <a:lnTo>
                  <a:pt x="4857185" y="3162829"/>
                </a:lnTo>
                <a:cubicBezTo>
                  <a:pt x="4889571" y="3163352"/>
                  <a:pt x="4921463" y="3166310"/>
                  <a:pt x="4952647" y="3171823"/>
                </a:cubicBezTo>
                <a:cubicBezTo>
                  <a:pt x="4958223" y="3171407"/>
                  <a:pt x="4963551" y="3172348"/>
                  <a:pt x="4968859" y="3173350"/>
                </a:cubicBezTo>
                <a:lnTo>
                  <a:pt x="4968976" y="3174489"/>
                </a:lnTo>
                <a:cubicBezTo>
                  <a:pt x="5327827" y="3233421"/>
                  <a:pt x="5608866" y="3511992"/>
                  <a:pt x="5659142" y="3862087"/>
                </a:cubicBezTo>
                <a:cubicBezTo>
                  <a:pt x="5659310" y="3862140"/>
                  <a:pt x="5659479" y="3862145"/>
                  <a:pt x="5659648" y="3862150"/>
                </a:cubicBezTo>
                <a:lnTo>
                  <a:pt x="5660188" y="3868787"/>
                </a:lnTo>
                <a:cubicBezTo>
                  <a:pt x="5665245" y="3898794"/>
                  <a:pt x="5667694" y="3929436"/>
                  <a:pt x="5667652" y="3960518"/>
                </a:cubicBezTo>
                <a:cubicBezTo>
                  <a:pt x="5668964" y="3966104"/>
                  <a:pt x="5669023" y="3971728"/>
                  <a:pt x="5669023" y="3977366"/>
                </a:cubicBezTo>
                <a:cubicBezTo>
                  <a:pt x="5669023" y="3981158"/>
                  <a:pt x="5668996" y="3984944"/>
                  <a:pt x="5668430" y="3988716"/>
                </a:cubicBezTo>
                <a:lnTo>
                  <a:pt x="5667931" y="3988683"/>
                </a:lnTo>
                <a:lnTo>
                  <a:pt x="5667905" y="3989174"/>
                </a:lnTo>
                <a:lnTo>
                  <a:pt x="5650786" y="3987561"/>
                </a:lnTo>
                <a:cubicBezTo>
                  <a:pt x="5618412" y="3987038"/>
                  <a:pt x="5586532" y="3984080"/>
                  <a:pt x="5555360" y="3978570"/>
                </a:cubicBezTo>
                <a:cubicBezTo>
                  <a:pt x="5549783" y="3978986"/>
                  <a:pt x="5544454" y="3978045"/>
                  <a:pt x="5539143" y="3977042"/>
                </a:cubicBezTo>
                <a:lnTo>
                  <a:pt x="5539027" y="3975903"/>
                </a:lnTo>
                <a:cubicBezTo>
                  <a:pt x="5180176" y="3916971"/>
                  <a:pt x="4899137" y="3638399"/>
                  <a:pt x="4848861" y="3288305"/>
                </a:cubicBezTo>
                <a:cubicBezTo>
                  <a:pt x="4848694" y="3288253"/>
                  <a:pt x="4848525" y="3288248"/>
                  <a:pt x="4848356" y="3288243"/>
                </a:cubicBezTo>
                <a:lnTo>
                  <a:pt x="4847817" y="3281619"/>
                </a:lnTo>
                <a:cubicBezTo>
                  <a:pt x="4842759" y="3251607"/>
                  <a:pt x="4840308" y="3220958"/>
                  <a:pt x="4840350" y="3189869"/>
                </a:cubicBezTo>
                <a:cubicBezTo>
                  <a:pt x="4839038" y="3184286"/>
                  <a:pt x="4838980" y="3178663"/>
                  <a:pt x="4838980" y="3173027"/>
                </a:cubicBezTo>
                <a:lnTo>
                  <a:pt x="4839574" y="3161677"/>
                </a:lnTo>
                <a:lnTo>
                  <a:pt x="4840072" y="3161709"/>
                </a:lnTo>
                <a:close/>
                <a:moveTo>
                  <a:pt x="4826310" y="3161219"/>
                </a:moveTo>
                <a:lnTo>
                  <a:pt x="4826336" y="3161709"/>
                </a:lnTo>
                <a:lnTo>
                  <a:pt x="4826834" y="3161677"/>
                </a:lnTo>
                <a:lnTo>
                  <a:pt x="4827428" y="3173027"/>
                </a:lnTo>
                <a:cubicBezTo>
                  <a:pt x="4827428" y="3178663"/>
                  <a:pt x="4827369" y="3184286"/>
                  <a:pt x="4826057" y="3189869"/>
                </a:cubicBezTo>
                <a:cubicBezTo>
                  <a:pt x="4826099" y="3220958"/>
                  <a:pt x="4823649" y="3251607"/>
                  <a:pt x="4818590" y="3281619"/>
                </a:cubicBezTo>
                <a:lnTo>
                  <a:pt x="4818052" y="3288243"/>
                </a:lnTo>
                <a:cubicBezTo>
                  <a:pt x="4817882" y="3288248"/>
                  <a:pt x="4817714" y="3288253"/>
                  <a:pt x="4817546" y="3288305"/>
                </a:cubicBezTo>
                <a:cubicBezTo>
                  <a:pt x="4767271" y="3638399"/>
                  <a:pt x="4486232" y="3916971"/>
                  <a:pt x="4127381" y="3975903"/>
                </a:cubicBezTo>
                <a:lnTo>
                  <a:pt x="4127264" y="3977042"/>
                </a:lnTo>
                <a:cubicBezTo>
                  <a:pt x="4121954" y="3978045"/>
                  <a:pt x="4116625" y="3978986"/>
                  <a:pt x="4111048" y="3978570"/>
                </a:cubicBezTo>
                <a:cubicBezTo>
                  <a:pt x="4079876" y="3984080"/>
                  <a:pt x="4047996" y="3987038"/>
                  <a:pt x="4015621" y="3987561"/>
                </a:cubicBezTo>
                <a:lnTo>
                  <a:pt x="3998503" y="3989174"/>
                </a:lnTo>
                <a:lnTo>
                  <a:pt x="3998477" y="3988683"/>
                </a:lnTo>
                <a:lnTo>
                  <a:pt x="3997978" y="3988716"/>
                </a:lnTo>
                <a:cubicBezTo>
                  <a:pt x="3997412" y="3984944"/>
                  <a:pt x="3997385" y="3981158"/>
                  <a:pt x="3997385" y="3977366"/>
                </a:cubicBezTo>
                <a:cubicBezTo>
                  <a:pt x="3997385" y="3971728"/>
                  <a:pt x="3997443" y="3966104"/>
                  <a:pt x="3998755" y="3960518"/>
                </a:cubicBezTo>
                <a:cubicBezTo>
                  <a:pt x="3998713" y="3929436"/>
                  <a:pt x="4001163" y="3898794"/>
                  <a:pt x="4006219" y="3868787"/>
                </a:cubicBezTo>
                <a:lnTo>
                  <a:pt x="4006760" y="3862150"/>
                </a:lnTo>
                <a:cubicBezTo>
                  <a:pt x="4006928" y="3862145"/>
                  <a:pt x="4007098" y="3862140"/>
                  <a:pt x="4007265" y="3862087"/>
                </a:cubicBezTo>
                <a:cubicBezTo>
                  <a:pt x="4057542" y="3511992"/>
                  <a:pt x="4338581" y="3233421"/>
                  <a:pt x="4697431" y="3174489"/>
                </a:cubicBezTo>
                <a:lnTo>
                  <a:pt x="4697548" y="3173350"/>
                </a:lnTo>
                <a:cubicBezTo>
                  <a:pt x="4702857" y="3172348"/>
                  <a:pt x="4708185" y="3171407"/>
                  <a:pt x="4713761" y="3171823"/>
                </a:cubicBezTo>
                <a:cubicBezTo>
                  <a:pt x="4744944" y="3166310"/>
                  <a:pt x="4776837" y="3163352"/>
                  <a:pt x="4809222" y="3162829"/>
                </a:cubicBezTo>
                <a:close/>
                <a:moveTo>
                  <a:pt x="3147947" y="3161219"/>
                </a:moveTo>
                <a:lnTo>
                  <a:pt x="3165034" y="3162829"/>
                </a:lnTo>
                <a:cubicBezTo>
                  <a:pt x="3197420" y="3163352"/>
                  <a:pt x="3229312" y="3166310"/>
                  <a:pt x="3260496" y="3171823"/>
                </a:cubicBezTo>
                <a:cubicBezTo>
                  <a:pt x="3266072" y="3171407"/>
                  <a:pt x="3271400" y="3172348"/>
                  <a:pt x="3276708" y="3173350"/>
                </a:cubicBezTo>
                <a:lnTo>
                  <a:pt x="3276826" y="3174489"/>
                </a:lnTo>
                <a:cubicBezTo>
                  <a:pt x="3635676" y="3233421"/>
                  <a:pt x="3916715" y="3511992"/>
                  <a:pt x="3966991" y="3862087"/>
                </a:cubicBezTo>
                <a:cubicBezTo>
                  <a:pt x="3967159" y="3862140"/>
                  <a:pt x="3967328" y="3862145"/>
                  <a:pt x="3967497" y="3862150"/>
                </a:cubicBezTo>
                <a:lnTo>
                  <a:pt x="3968037" y="3868787"/>
                </a:lnTo>
                <a:cubicBezTo>
                  <a:pt x="3973094" y="3898794"/>
                  <a:pt x="3975543" y="3929436"/>
                  <a:pt x="3975501" y="3960518"/>
                </a:cubicBezTo>
                <a:cubicBezTo>
                  <a:pt x="3976813" y="3966104"/>
                  <a:pt x="3976872" y="3971728"/>
                  <a:pt x="3976872" y="3977366"/>
                </a:cubicBezTo>
                <a:cubicBezTo>
                  <a:pt x="3976872" y="3981158"/>
                  <a:pt x="3976845" y="3984944"/>
                  <a:pt x="3976279" y="3988716"/>
                </a:cubicBezTo>
                <a:lnTo>
                  <a:pt x="3975780" y="3988683"/>
                </a:lnTo>
                <a:lnTo>
                  <a:pt x="3975754" y="3989174"/>
                </a:lnTo>
                <a:lnTo>
                  <a:pt x="3958635" y="3987561"/>
                </a:lnTo>
                <a:cubicBezTo>
                  <a:pt x="3926261" y="3987038"/>
                  <a:pt x="3894381" y="3984080"/>
                  <a:pt x="3863209" y="3978570"/>
                </a:cubicBezTo>
                <a:cubicBezTo>
                  <a:pt x="3857632" y="3978986"/>
                  <a:pt x="3852303" y="3978045"/>
                  <a:pt x="3846992" y="3977042"/>
                </a:cubicBezTo>
                <a:lnTo>
                  <a:pt x="3846876" y="3975903"/>
                </a:lnTo>
                <a:cubicBezTo>
                  <a:pt x="3488025" y="3916971"/>
                  <a:pt x="3206986" y="3638399"/>
                  <a:pt x="3156710" y="3288305"/>
                </a:cubicBezTo>
                <a:cubicBezTo>
                  <a:pt x="3156543" y="3288253"/>
                  <a:pt x="3156374" y="3288248"/>
                  <a:pt x="3156205" y="3288243"/>
                </a:cubicBezTo>
                <a:lnTo>
                  <a:pt x="3155667" y="3281619"/>
                </a:lnTo>
                <a:cubicBezTo>
                  <a:pt x="3150608" y="3251607"/>
                  <a:pt x="3148157" y="3220958"/>
                  <a:pt x="3148199" y="3189869"/>
                </a:cubicBezTo>
                <a:cubicBezTo>
                  <a:pt x="3146887" y="3184286"/>
                  <a:pt x="3146829" y="3178663"/>
                  <a:pt x="3146829" y="3173027"/>
                </a:cubicBezTo>
                <a:lnTo>
                  <a:pt x="3147423" y="3161677"/>
                </a:lnTo>
                <a:lnTo>
                  <a:pt x="3147921" y="3161709"/>
                </a:lnTo>
                <a:close/>
                <a:moveTo>
                  <a:pt x="3134159" y="3161219"/>
                </a:moveTo>
                <a:lnTo>
                  <a:pt x="3134185" y="3161709"/>
                </a:lnTo>
                <a:lnTo>
                  <a:pt x="3134683" y="3161677"/>
                </a:lnTo>
                <a:lnTo>
                  <a:pt x="3135277" y="3173027"/>
                </a:lnTo>
                <a:cubicBezTo>
                  <a:pt x="3135277" y="3178663"/>
                  <a:pt x="3135218" y="3184286"/>
                  <a:pt x="3133906" y="3189869"/>
                </a:cubicBezTo>
                <a:cubicBezTo>
                  <a:pt x="3133948" y="3220958"/>
                  <a:pt x="3131498" y="3251607"/>
                  <a:pt x="3126439" y="3281619"/>
                </a:cubicBezTo>
                <a:lnTo>
                  <a:pt x="3125901" y="3288243"/>
                </a:lnTo>
                <a:cubicBezTo>
                  <a:pt x="3125731" y="3288248"/>
                  <a:pt x="3125563" y="3288253"/>
                  <a:pt x="3125395" y="3288305"/>
                </a:cubicBezTo>
                <a:cubicBezTo>
                  <a:pt x="3075120" y="3638399"/>
                  <a:pt x="2794081" y="3916971"/>
                  <a:pt x="2435230" y="3975903"/>
                </a:cubicBezTo>
                <a:lnTo>
                  <a:pt x="2435113" y="3977042"/>
                </a:lnTo>
                <a:cubicBezTo>
                  <a:pt x="2429803" y="3978045"/>
                  <a:pt x="2424474" y="3978986"/>
                  <a:pt x="2418897" y="3978570"/>
                </a:cubicBezTo>
                <a:cubicBezTo>
                  <a:pt x="2387725" y="3984080"/>
                  <a:pt x="2355845" y="3987038"/>
                  <a:pt x="2323470" y="3987561"/>
                </a:cubicBezTo>
                <a:lnTo>
                  <a:pt x="2306352" y="3989174"/>
                </a:lnTo>
                <a:lnTo>
                  <a:pt x="2306326" y="3988683"/>
                </a:lnTo>
                <a:lnTo>
                  <a:pt x="2305827" y="3988716"/>
                </a:lnTo>
                <a:cubicBezTo>
                  <a:pt x="2305261" y="3984944"/>
                  <a:pt x="2305234" y="3981158"/>
                  <a:pt x="2305234" y="3977366"/>
                </a:cubicBezTo>
                <a:cubicBezTo>
                  <a:pt x="2305234" y="3971728"/>
                  <a:pt x="2305292" y="3966104"/>
                  <a:pt x="2306604" y="3960518"/>
                </a:cubicBezTo>
                <a:cubicBezTo>
                  <a:pt x="2306562" y="3929436"/>
                  <a:pt x="2309012" y="3898794"/>
                  <a:pt x="2314068" y="3868787"/>
                </a:cubicBezTo>
                <a:lnTo>
                  <a:pt x="2314609" y="3862150"/>
                </a:lnTo>
                <a:cubicBezTo>
                  <a:pt x="2314777" y="3862145"/>
                  <a:pt x="2314947" y="3862140"/>
                  <a:pt x="2315114" y="3862087"/>
                </a:cubicBezTo>
                <a:cubicBezTo>
                  <a:pt x="2365391" y="3511992"/>
                  <a:pt x="2646430" y="3233421"/>
                  <a:pt x="3005280" y="3174489"/>
                </a:cubicBezTo>
                <a:lnTo>
                  <a:pt x="3005397" y="3173350"/>
                </a:lnTo>
                <a:cubicBezTo>
                  <a:pt x="3010706" y="3172348"/>
                  <a:pt x="3016034" y="3171407"/>
                  <a:pt x="3021610" y="3171823"/>
                </a:cubicBezTo>
                <a:cubicBezTo>
                  <a:pt x="3052793" y="3166310"/>
                  <a:pt x="3084686" y="3163352"/>
                  <a:pt x="3117071" y="3162829"/>
                </a:cubicBezTo>
                <a:close/>
                <a:moveTo>
                  <a:pt x="1455796" y="3161219"/>
                </a:moveTo>
                <a:lnTo>
                  <a:pt x="1472883" y="3162829"/>
                </a:lnTo>
                <a:cubicBezTo>
                  <a:pt x="1505269" y="3163352"/>
                  <a:pt x="1537161" y="3166310"/>
                  <a:pt x="1568345" y="3171823"/>
                </a:cubicBezTo>
                <a:cubicBezTo>
                  <a:pt x="1573921" y="3171407"/>
                  <a:pt x="1579249" y="3172348"/>
                  <a:pt x="1584557" y="3173350"/>
                </a:cubicBezTo>
                <a:lnTo>
                  <a:pt x="1584675" y="3174489"/>
                </a:lnTo>
                <a:cubicBezTo>
                  <a:pt x="1943525" y="3233421"/>
                  <a:pt x="2224564" y="3511992"/>
                  <a:pt x="2274840" y="3862087"/>
                </a:cubicBezTo>
                <a:cubicBezTo>
                  <a:pt x="2275008" y="3862140"/>
                  <a:pt x="2275177" y="3862145"/>
                  <a:pt x="2275346" y="3862150"/>
                </a:cubicBezTo>
                <a:lnTo>
                  <a:pt x="2275886" y="3868787"/>
                </a:lnTo>
                <a:cubicBezTo>
                  <a:pt x="2280943" y="3898794"/>
                  <a:pt x="2283392" y="3929436"/>
                  <a:pt x="2283350" y="3960518"/>
                </a:cubicBezTo>
                <a:cubicBezTo>
                  <a:pt x="2284662" y="3966104"/>
                  <a:pt x="2284721" y="3971728"/>
                  <a:pt x="2284721" y="3977366"/>
                </a:cubicBezTo>
                <a:cubicBezTo>
                  <a:pt x="2284721" y="3981158"/>
                  <a:pt x="2284694" y="3984944"/>
                  <a:pt x="2284128" y="3988716"/>
                </a:cubicBezTo>
                <a:lnTo>
                  <a:pt x="2283629" y="3988683"/>
                </a:lnTo>
                <a:lnTo>
                  <a:pt x="2283603" y="3989174"/>
                </a:lnTo>
                <a:lnTo>
                  <a:pt x="2266484" y="3987561"/>
                </a:lnTo>
                <a:cubicBezTo>
                  <a:pt x="2234110" y="3987038"/>
                  <a:pt x="2202230" y="3984080"/>
                  <a:pt x="2171058" y="3978570"/>
                </a:cubicBezTo>
                <a:cubicBezTo>
                  <a:pt x="2165481" y="3978986"/>
                  <a:pt x="2160152" y="3978045"/>
                  <a:pt x="2154841" y="3977042"/>
                </a:cubicBezTo>
                <a:lnTo>
                  <a:pt x="2154725" y="3975903"/>
                </a:lnTo>
                <a:cubicBezTo>
                  <a:pt x="1795874" y="3916971"/>
                  <a:pt x="1514835" y="3638399"/>
                  <a:pt x="1464559" y="3288305"/>
                </a:cubicBezTo>
                <a:cubicBezTo>
                  <a:pt x="1464392" y="3288253"/>
                  <a:pt x="1464223" y="3288248"/>
                  <a:pt x="1464054" y="3288243"/>
                </a:cubicBezTo>
                <a:lnTo>
                  <a:pt x="1463515" y="3281619"/>
                </a:lnTo>
                <a:cubicBezTo>
                  <a:pt x="1458457" y="3251607"/>
                  <a:pt x="1456006" y="3220958"/>
                  <a:pt x="1456048" y="3189869"/>
                </a:cubicBezTo>
                <a:cubicBezTo>
                  <a:pt x="1454736" y="3184286"/>
                  <a:pt x="1454678" y="3178663"/>
                  <a:pt x="1454678" y="3173027"/>
                </a:cubicBezTo>
                <a:lnTo>
                  <a:pt x="1455272" y="3161677"/>
                </a:lnTo>
                <a:lnTo>
                  <a:pt x="1455770" y="3161709"/>
                </a:lnTo>
                <a:close/>
                <a:moveTo>
                  <a:pt x="1442008" y="3161219"/>
                </a:moveTo>
                <a:lnTo>
                  <a:pt x="1442034" y="3161709"/>
                </a:lnTo>
                <a:lnTo>
                  <a:pt x="1442532" y="3161677"/>
                </a:lnTo>
                <a:lnTo>
                  <a:pt x="1443126" y="3173027"/>
                </a:lnTo>
                <a:cubicBezTo>
                  <a:pt x="1443126" y="3178663"/>
                  <a:pt x="1443067" y="3184286"/>
                  <a:pt x="1441755" y="3189869"/>
                </a:cubicBezTo>
                <a:cubicBezTo>
                  <a:pt x="1441797" y="3220958"/>
                  <a:pt x="1439347" y="3251607"/>
                  <a:pt x="1434288" y="3281619"/>
                </a:cubicBezTo>
                <a:lnTo>
                  <a:pt x="1433750" y="3288243"/>
                </a:lnTo>
                <a:cubicBezTo>
                  <a:pt x="1433580" y="3288248"/>
                  <a:pt x="1433412" y="3288253"/>
                  <a:pt x="1433244" y="3288305"/>
                </a:cubicBezTo>
                <a:cubicBezTo>
                  <a:pt x="1382969" y="3638399"/>
                  <a:pt x="1101930" y="3916971"/>
                  <a:pt x="743079" y="3975903"/>
                </a:cubicBezTo>
                <a:lnTo>
                  <a:pt x="742962" y="3977042"/>
                </a:lnTo>
                <a:cubicBezTo>
                  <a:pt x="737652" y="3978045"/>
                  <a:pt x="732323" y="3978986"/>
                  <a:pt x="726746" y="3978570"/>
                </a:cubicBezTo>
                <a:cubicBezTo>
                  <a:pt x="695574" y="3984080"/>
                  <a:pt x="663693" y="3987038"/>
                  <a:pt x="631319" y="3987561"/>
                </a:cubicBezTo>
                <a:lnTo>
                  <a:pt x="614201" y="3989174"/>
                </a:lnTo>
                <a:lnTo>
                  <a:pt x="614175" y="3988683"/>
                </a:lnTo>
                <a:lnTo>
                  <a:pt x="613676" y="3988716"/>
                </a:lnTo>
                <a:cubicBezTo>
                  <a:pt x="613110" y="3984944"/>
                  <a:pt x="613083" y="3981158"/>
                  <a:pt x="613083" y="3977366"/>
                </a:cubicBezTo>
                <a:cubicBezTo>
                  <a:pt x="613083" y="3971728"/>
                  <a:pt x="613141" y="3966104"/>
                  <a:pt x="614453" y="3960518"/>
                </a:cubicBezTo>
                <a:cubicBezTo>
                  <a:pt x="614411" y="3929436"/>
                  <a:pt x="616861" y="3898794"/>
                  <a:pt x="621917" y="3868787"/>
                </a:cubicBezTo>
                <a:lnTo>
                  <a:pt x="622458" y="3862150"/>
                </a:lnTo>
                <a:cubicBezTo>
                  <a:pt x="622626" y="3862145"/>
                  <a:pt x="622796" y="3862140"/>
                  <a:pt x="622963" y="3862087"/>
                </a:cubicBezTo>
                <a:cubicBezTo>
                  <a:pt x="673240" y="3511992"/>
                  <a:pt x="954279" y="3233421"/>
                  <a:pt x="1313129" y="3174489"/>
                </a:cubicBezTo>
                <a:lnTo>
                  <a:pt x="1313246" y="3173350"/>
                </a:lnTo>
                <a:cubicBezTo>
                  <a:pt x="1318555" y="3172348"/>
                  <a:pt x="1323883" y="3171407"/>
                  <a:pt x="1329459" y="3171823"/>
                </a:cubicBezTo>
                <a:cubicBezTo>
                  <a:pt x="1360642" y="3166310"/>
                  <a:pt x="1392535" y="3163352"/>
                  <a:pt x="1424920" y="3162829"/>
                </a:cubicBezTo>
                <a:close/>
                <a:moveTo>
                  <a:pt x="10909360" y="2447425"/>
                </a:moveTo>
                <a:cubicBezTo>
                  <a:pt x="10962636" y="2718331"/>
                  <a:pt x="11177479" y="2933128"/>
                  <a:pt x="11452669" y="2992271"/>
                </a:cubicBezTo>
                <a:cubicBezTo>
                  <a:pt x="11399394" y="2721365"/>
                  <a:pt x="11184550" y="2506568"/>
                  <a:pt x="10909360" y="2447425"/>
                </a:cubicBezTo>
                <a:close/>
                <a:moveTo>
                  <a:pt x="10602109" y="2447425"/>
                </a:moveTo>
                <a:cubicBezTo>
                  <a:pt x="10326919" y="2506568"/>
                  <a:pt x="10112075" y="2721365"/>
                  <a:pt x="10058800" y="2992271"/>
                </a:cubicBezTo>
                <a:cubicBezTo>
                  <a:pt x="10333990" y="2933128"/>
                  <a:pt x="10548833" y="2718331"/>
                  <a:pt x="10602109" y="2447425"/>
                </a:cubicBezTo>
                <a:close/>
                <a:moveTo>
                  <a:pt x="9217207" y="2447425"/>
                </a:moveTo>
                <a:cubicBezTo>
                  <a:pt x="9270483" y="2718331"/>
                  <a:pt x="9485326" y="2933128"/>
                  <a:pt x="9760516" y="2992271"/>
                </a:cubicBezTo>
                <a:cubicBezTo>
                  <a:pt x="9707241" y="2721365"/>
                  <a:pt x="9492397" y="2506568"/>
                  <a:pt x="9217207" y="2447425"/>
                </a:cubicBezTo>
                <a:close/>
                <a:moveTo>
                  <a:pt x="8909958" y="2447425"/>
                </a:moveTo>
                <a:cubicBezTo>
                  <a:pt x="8634768" y="2506568"/>
                  <a:pt x="8419924" y="2721365"/>
                  <a:pt x="8366649" y="2992271"/>
                </a:cubicBezTo>
                <a:cubicBezTo>
                  <a:pt x="8641839" y="2933128"/>
                  <a:pt x="8856682" y="2718331"/>
                  <a:pt x="8909958" y="2447425"/>
                </a:cubicBezTo>
                <a:close/>
                <a:moveTo>
                  <a:pt x="7525056" y="2447425"/>
                </a:moveTo>
                <a:cubicBezTo>
                  <a:pt x="7578332" y="2718331"/>
                  <a:pt x="7793175" y="2933128"/>
                  <a:pt x="8068365" y="2992271"/>
                </a:cubicBezTo>
                <a:cubicBezTo>
                  <a:pt x="8015090" y="2721365"/>
                  <a:pt x="7800246" y="2506568"/>
                  <a:pt x="7525056" y="2447425"/>
                </a:cubicBezTo>
                <a:close/>
                <a:moveTo>
                  <a:pt x="7217807" y="2447425"/>
                </a:moveTo>
                <a:cubicBezTo>
                  <a:pt x="6942617" y="2506568"/>
                  <a:pt x="6727773" y="2721365"/>
                  <a:pt x="6674498" y="2992271"/>
                </a:cubicBezTo>
                <a:cubicBezTo>
                  <a:pt x="6949688" y="2933128"/>
                  <a:pt x="7164531" y="2718331"/>
                  <a:pt x="7217807" y="2447425"/>
                </a:cubicBezTo>
                <a:close/>
                <a:moveTo>
                  <a:pt x="5832905" y="2447425"/>
                </a:moveTo>
                <a:cubicBezTo>
                  <a:pt x="5886181" y="2718331"/>
                  <a:pt x="6101024" y="2933128"/>
                  <a:pt x="6376214" y="2992271"/>
                </a:cubicBezTo>
                <a:cubicBezTo>
                  <a:pt x="6322939" y="2721365"/>
                  <a:pt x="6108095" y="2506568"/>
                  <a:pt x="5832905" y="2447425"/>
                </a:cubicBezTo>
                <a:close/>
                <a:moveTo>
                  <a:pt x="5525656" y="2447425"/>
                </a:moveTo>
                <a:cubicBezTo>
                  <a:pt x="5250466" y="2506568"/>
                  <a:pt x="5035622" y="2721365"/>
                  <a:pt x="4982347" y="2992271"/>
                </a:cubicBezTo>
                <a:cubicBezTo>
                  <a:pt x="5257537" y="2933128"/>
                  <a:pt x="5472380" y="2718331"/>
                  <a:pt x="5525656" y="2447425"/>
                </a:cubicBezTo>
                <a:close/>
                <a:moveTo>
                  <a:pt x="4140754" y="2447425"/>
                </a:moveTo>
                <a:cubicBezTo>
                  <a:pt x="4194030" y="2718331"/>
                  <a:pt x="4408873" y="2933128"/>
                  <a:pt x="4684063" y="2992271"/>
                </a:cubicBezTo>
                <a:cubicBezTo>
                  <a:pt x="4630788" y="2721365"/>
                  <a:pt x="4415944" y="2506568"/>
                  <a:pt x="4140754" y="2447425"/>
                </a:cubicBezTo>
                <a:close/>
                <a:moveTo>
                  <a:pt x="3833505" y="2447425"/>
                </a:moveTo>
                <a:cubicBezTo>
                  <a:pt x="3558315" y="2506568"/>
                  <a:pt x="3343471" y="2721365"/>
                  <a:pt x="3290196" y="2992271"/>
                </a:cubicBezTo>
                <a:cubicBezTo>
                  <a:pt x="3565386" y="2933128"/>
                  <a:pt x="3780229" y="2718331"/>
                  <a:pt x="3833505" y="2447425"/>
                </a:cubicBezTo>
                <a:close/>
                <a:moveTo>
                  <a:pt x="2448603" y="2447425"/>
                </a:moveTo>
                <a:cubicBezTo>
                  <a:pt x="2501879" y="2718331"/>
                  <a:pt x="2716722" y="2933128"/>
                  <a:pt x="2991912" y="2992271"/>
                </a:cubicBezTo>
                <a:cubicBezTo>
                  <a:pt x="2938637" y="2721365"/>
                  <a:pt x="2723793" y="2506568"/>
                  <a:pt x="2448603" y="2447425"/>
                </a:cubicBezTo>
                <a:close/>
                <a:moveTo>
                  <a:pt x="2141354" y="2447425"/>
                </a:moveTo>
                <a:cubicBezTo>
                  <a:pt x="1866164" y="2506568"/>
                  <a:pt x="1651320" y="2721365"/>
                  <a:pt x="1598045" y="2992271"/>
                </a:cubicBezTo>
                <a:cubicBezTo>
                  <a:pt x="1873235" y="2933128"/>
                  <a:pt x="2088078" y="2718331"/>
                  <a:pt x="2141354" y="2447425"/>
                </a:cubicBezTo>
                <a:close/>
                <a:moveTo>
                  <a:pt x="756452" y="2447425"/>
                </a:moveTo>
                <a:cubicBezTo>
                  <a:pt x="809728" y="2718331"/>
                  <a:pt x="1024571" y="2933128"/>
                  <a:pt x="1299761" y="2992271"/>
                </a:cubicBezTo>
                <a:cubicBezTo>
                  <a:pt x="1246486" y="2721365"/>
                  <a:pt x="1031642" y="2506568"/>
                  <a:pt x="756452" y="2447425"/>
                </a:cubicBezTo>
                <a:close/>
                <a:moveTo>
                  <a:pt x="12192000" y="2344615"/>
                </a:moveTo>
                <a:lnTo>
                  <a:pt x="12192000" y="2477663"/>
                </a:lnTo>
                <a:cubicBezTo>
                  <a:pt x="11966807" y="2562375"/>
                  <a:pt x="11797421" y="2755980"/>
                  <a:pt x="11750953" y="2992271"/>
                </a:cubicBezTo>
                <a:cubicBezTo>
                  <a:pt x="11935988" y="2952504"/>
                  <a:pt x="12093739" y="2842365"/>
                  <a:pt x="12192000" y="2691161"/>
                </a:cubicBezTo>
                <a:lnTo>
                  <a:pt x="12192000" y="2892735"/>
                </a:lnTo>
                <a:cubicBezTo>
                  <a:pt x="12071770" y="3011736"/>
                  <a:pt x="11914089" y="3094511"/>
                  <a:pt x="11737582" y="3123727"/>
                </a:cubicBezTo>
                <a:lnTo>
                  <a:pt x="11737466" y="3124875"/>
                </a:lnTo>
                <a:cubicBezTo>
                  <a:pt x="11732155" y="3125886"/>
                  <a:pt x="11726826" y="3126834"/>
                  <a:pt x="11721249" y="3126415"/>
                </a:cubicBezTo>
                <a:cubicBezTo>
                  <a:pt x="11690077" y="3131969"/>
                  <a:pt x="11658197" y="3134950"/>
                  <a:pt x="11625822" y="3135477"/>
                </a:cubicBezTo>
                <a:lnTo>
                  <a:pt x="11608704" y="3137103"/>
                </a:lnTo>
                <a:lnTo>
                  <a:pt x="11608678" y="3136608"/>
                </a:lnTo>
                <a:lnTo>
                  <a:pt x="11608179" y="3136641"/>
                </a:lnTo>
                <a:cubicBezTo>
                  <a:pt x="11607613" y="3132839"/>
                  <a:pt x="11607586" y="3129023"/>
                  <a:pt x="11607586" y="3125201"/>
                </a:cubicBezTo>
                <a:cubicBezTo>
                  <a:pt x="11607586" y="3119519"/>
                  <a:pt x="11607645" y="3113850"/>
                  <a:pt x="11608957" y="3108220"/>
                </a:cubicBezTo>
                <a:cubicBezTo>
                  <a:pt x="11608914" y="3076892"/>
                  <a:pt x="11611364" y="3046007"/>
                  <a:pt x="11616421" y="3015763"/>
                </a:cubicBezTo>
                <a:lnTo>
                  <a:pt x="11616961" y="3009073"/>
                </a:lnTo>
                <a:cubicBezTo>
                  <a:pt x="11617130" y="3009068"/>
                  <a:pt x="11617299" y="3009063"/>
                  <a:pt x="11617466" y="3009010"/>
                </a:cubicBezTo>
                <a:cubicBezTo>
                  <a:pt x="11662185" y="2695154"/>
                  <a:pt x="11889463" y="2438329"/>
                  <a:pt x="12192000" y="2344615"/>
                </a:cubicBezTo>
                <a:close/>
                <a:moveTo>
                  <a:pt x="10767111" y="2302594"/>
                </a:moveTo>
                <a:lnTo>
                  <a:pt x="10784198" y="2304217"/>
                </a:lnTo>
                <a:cubicBezTo>
                  <a:pt x="10816584" y="2304744"/>
                  <a:pt x="10848477" y="2307725"/>
                  <a:pt x="10879660" y="2313282"/>
                </a:cubicBezTo>
                <a:cubicBezTo>
                  <a:pt x="10885236" y="2312863"/>
                  <a:pt x="10890564" y="2313811"/>
                  <a:pt x="10895873" y="2314821"/>
                </a:cubicBezTo>
                <a:lnTo>
                  <a:pt x="10895990" y="2315969"/>
                </a:lnTo>
                <a:cubicBezTo>
                  <a:pt x="11254840" y="2375367"/>
                  <a:pt x="11535879" y="2656144"/>
                  <a:pt x="11586156" y="3009010"/>
                </a:cubicBezTo>
                <a:cubicBezTo>
                  <a:pt x="11586323" y="3009063"/>
                  <a:pt x="11586492" y="3009068"/>
                  <a:pt x="11586661" y="3009073"/>
                </a:cubicBezTo>
                <a:lnTo>
                  <a:pt x="11587201" y="3015763"/>
                </a:lnTo>
                <a:cubicBezTo>
                  <a:pt x="11592258" y="3046007"/>
                  <a:pt x="11594708" y="3076892"/>
                  <a:pt x="11594665" y="3108220"/>
                </a:cubicBezTo>
                <a:cubicBezTo>
                  <a:pt x="11595977" y="3113850"/>
                  <a:pt x="11596036" y="3119519"/>
                  <a:pt x="11596036" y="3125201"/>
                </a:cubicBezTo>
                <a:cubicBezTo>
                  <a:pt x="11596036" y="3129023"/>
                  <a:pt x="11596009" y="3132839"/>
                  <a:pt x="11595443" y="3136641"/>
                </a:cubicBezTo>
                <a:lnTo>
                  <a:pt x="11594944" y="3136608"/>
                </a:lnTo>
                <a:lnTo>
                  <a:pt x="11594918" y="3137103"/>
                </a:lnTo>
                <a:lnTo>
                  <a:pt x="11577800" y="3135477"/>
                </a:lnTo>
                <a:cubicBezTo>
                  <a:pt x="11545425" y="3134950"/>
                  <a:pt x="11513545" y="3131969"/>
                  <a:pt x="11482373" y="3126415"/>
                </a:cubicBezTo>
                <a:cubicBezTo>
                  <a:pt x="11476796" y="3126834"/>
                  <a:pt x="11471467" y="3125886"/>
                  <a:pt x="11466156" y="3124875"/>
                </a:cubicBezTo>
                <a:lnTo>
                  <a:pt x="11466040" y="3123727"/>
                </a:lnTo>
                <a:cubicBezTo>
                  <a:pt x="11107189" y="3064328"/>
                  <a:pt x="10826150" y="2783551"/>
                  <a:pt x="10775875" y="2430686"/>
                </a:cubicBezTo>
                <a:cubicBezTo>
                  <a:pt x="10775707" y="2430633"/>
                  <a:pt x="10775539" y="2430628"/>
                  <a:pt x="10775369" y="2430623"/>
                </a:cubicBezTo>
                <a:lnTo>
                  <a:pt x="10774831" y="2423947"/>
                </a:lnTo>
                <a:cubicBezTo>
                  <a:pt x="10769772" y="2393697"/>
                  <a:pt x="10767321" y="2362806"/>
                  <a:pt x="10767364" y="2331471"/>
                </a:cubicBezTo>
                <a:cubicBezTo>
                  <a:pt x="10766052" y="2325843"/>
                  <a:pt x="10765993" y="2320176"/>
                  <a:pt x="10765993" y="2314495"/>
                </a:cubicBezTo>
                <a:lnTo>
                  <a:pt x="10766587" y="2303055"/>
                </a:lnTo>
                <a:lnTo>
                  <a:pt x="10767085" y="2303088"/>
                </a:lnTo>
                <a:close/>
                <a:moveTo>
                  <a:pt x="10744358" y="2302594"/>
                </a:moveTo>
                <a:lnTo>
                  <a:pt x="10744384" y="2303088"/>
                </a:lnTo>
                <a:lnTo>
                  <a:pt x="10744882" y="2303055"/>
                </a:lnTo>
                <a:lnTo>
                  <a:pt x="10745476" y="2314495"/>
                </a:lnTo>
                <a:cubicBezTo>
                  <a:pt x="10745476" y="2320176"/>
                  <a:pt x="10745417" y="2325843"/>
                  <a:pt x="10744105" y="2331471"/>
                </a:cubicBezTo>
                <a:cubicBezTo>
                  <a:pt x="10744148" y="2362806"/>
                  <a:pt x="10741697" y="2393697"/>
                  <a:pt x="10736638" y="2423947"/>
                </a:cubicBezTo>
                <a:lnTo>
                  <a:pt x="10736100" y="2430623"/>
                </a:lnTo>
                <a:cubicBezTo>
                  <a:pt x="10735930" y="2430628"/>
                  <a:pt x="10735762" y="2430633"/>
                  <a:pt x="10735594" y="2430686"/>
                </a:cubicBezTo>
                <a:cubicBezTo>
                  <a:pt x="10685319" y="2783551"/>
                  <a:pt x="10404280" y="3064328"/>
                  <a:pt x="10045429" y="3123727"/>
                </a:cubicBezTo>
                <a:lnTo>
                  <a:pt x="10045313" y="3124875"/>
                </a:lnTo>
                <a:cubicBezTo>
                  <a:pt x="10040002" y="3125886"/>
                  <a:pt x="10034673" y="3126834"/>
                  <a:pt x="10029096" y="3126415"/>
                </a:cubicBezTo>
                <a:cubicBezTo>
                  <a:pt x="9997924" y="3131969"/>
                  <a:pt x="9966044" y="3134950"/>
                  <a:pt x="9933669" y="3135477"/>
                </a:cubicBezTo>
                <a:lnTo>
                  <a:pt x="9916551" y="3137103"/>
                </a:lnTo>
                <a:lnTo>
                  <a:pt x="9916525" y="3136608"/>
                </a:lnTo>
                <a:lnTo>
                  <a:pt x="9916026" y="3136641"/>
                </a:lnTo>
                <a:cubicBezTo>
                  <a:pt x="9915460" y="3132839"/>
                  <a:pt x="9915433" y="3129023"/>
                  <a:pt x="9915433" y="3125201"/>
                </a:cubicBezTo>
                <a:cubicBezTo>
                  <a:pt x="9915433" y="3119519"/>
                  <a:pt x="9915492" y="3113850"/>
                  <a:pt x="9916804" y="3108220"/>
                </a:cubicBezTo>
                <a:cubicBezTo>
                  <a:pt x="9916761" y="3076892"/>
                  <a:pt x="9919211" y="3046007"/>
                  <a:pt x="9924268" y="3015763"/>
                </a:cubicBezTo>
                <a:lnTo>
                  <a:pt x="9924808" y="3009073"/>
                </a:lnTo>
                <a:cubicBezTo>
                  <a:pt x="9924977" y="3009068"/>
                  <a:pt x="9925146" y="3009063"/>
                  <a:pt x="9925314" y="3009010"/>
                </a:cubicBezTo>
                <a:cubicBezTo>
                  <a:pt x="9975590" y="2656144"/>
                  <a:pt x="10256629" y="2375367"/>
                  <a:pt x="10615479" y="2315969"/>
                </a:cubicBezTo>
                <a:lnTo>
                  <a:pt x="10615596" y="2314821"/>
                </a:lnTo>
                <a:cubicBezTo>
                  <a:pt x="10620905" y="2313811"/>
                  <a:pt x="10626233" y="2312863"/>
                  <a:pt x="10631809" y="2313282"/>
                </a:cubicBezTo>
                <a:cubicBezTo>
                  <a:pt x="10662992" y="2307725"/>
                  <a:pt x="10694885" y="2304744"/>
                  <a:pt x="10727271" y="2304217"/>
                </a:cubicBezTo>
                <a:close/>
                <a:moveTo>
                  <a:pt x="9074958" y="2302594"/>
                </a:moveTo>
                <a:lnTo>
                  <a:pt x="9092045" y="2304217"/>
                </a:lnTo>
                <a:cubicBezTo>
                  <a:pt x="9124431" y="2304744"/>
                  <a:pt x="9156324" y="2307725"/>
                  <a:pt x="9187507" y="2313282"/>
                </a:cubicBezTo>
                <a:cubicBezTo>
                  <a:pt x="9193083" y="2312863"/>
                  <a:pt x="9198411" y="2313811"/>
                  <a:pt x="9203720" y="2314821"/>
                </a:cubicBezTo>
                <a:lnTo>
                  <a:pt x="9203837" y="2315969"/>
                </a:lnTo>
                <a:cubicBezTo>
                  <a:pt x="9562687" y="2375367"/>
                  <a:pt x="9843726" y="2656144"/>
                  <a:pt x="9894002" y="3009010"/>
                </a:cubicBezTo>
                <a:cubicBezTo>
                  <a:pt x="9894170" y="3009063"/>
                  <a:pt x="9894339" y="3009068"/>
                  <a:pt x="9894508" y="3009073"/>
                </a:cubicBezTo>
                <a:lnTo>
                  <a:pt x="9895048" y="3015763"/>
                </a:lnTo>
                <a:cubicBezTo>
                  <a:pt x="9900105" y="3046007"/>
                  <a:pt x="9902555" y="3076892"/>
                  <a:pt x="9902512" y="3108220"/>
                </a:cubicBezTo>
                <a:cubicBezTo>
                  <a:pt x="9903824" y="3113850"/>
                  <a:pt x="9903883" y="3119519"/>
                  <a:pt x="9903883" y="3125201"/>
                </a:cubicBezTo>
                <a:cubicBezTo>
                  <a:pt x="9903883" y="3129023"/>
                  <a:pt x="9903856" y="3132839"/>
                  <a:pt x="9903290" y="3136641"/>
                </a:cubicBezTo>
                <a:lnTo>
                  <a:pt x="9902791" y="3136608"/>
                </a:lnTo>
                <a:lnTo>
                  <a:pt x="9902765" y="3137103"/>
                </a:lnTo>
                <a:lnTo>
                  <a:pt x="9885647" y="3135477"/>
                </a:lnTo>
                <a:cubicBezTo>
                  <a:pt x="9853272" y="3134950"/>
                  <a:pt x="9821392" y="3131969"/>
                  <a:pt x="9790220" y="3126415"/>
                </a:cubicBezTo>
                <a:cubicBezTo>
                  <a:pt x="9784643" y="3126834"/>
                  <a:pt x="9779314" y="3125886"/>
                  <a:pt x="9774003" y="3124875"/>
                </a:cubicBezTo>
                <a:lnTo>
                  <a:pt x="9773887" y="3123727"/>
                </a:lnTo>
                <a:cubicBezTo>
                  <a:pt x="9415036" y="3064328"/>
                  <a:pt x="9133997" y="2783551"/>
                  <a:pt x="9083722" y="2430686"/>
                </a:cubicBezTo>
                <a:cubicBezTo>
                  <a:pt x="9083554" y="2430633"/>
                  <a:pt x="9083386" y="2430628"/>
                  <a:pt x="9083216" y="2430623"/>
                </a:cubicBezTo>
                <a:lnTo>
                  <a:pt x="9082678" y="2423947"/>
                </a:lnTo>
                <a:cubicBezTo>
                  <a:pt x="9077619" y="2393697"/>
                  <a:pt x="9075168" y="2362806"/>
                  <a:pt x="9075211" y="2331471"/>
                </a:cubicBezTo>
                <a:cubicBezTo>
                  <a:pt x="9073899" y="2325843"/>
                  <a:pt x="9073840" y="2320176"/>
                  <a:pt x="9073840" y="2314495"/>
                </a:cubicBezTo>
                <a:lnTo>
                  <a:pt x="9074434" y="2303055"/>
                </a:lnTo>
                <a:lnTo>
                  <a:pt x="9074932" y="2303088"/>
                </a:lnTo>
                <a:close/>
                <a:moveTo>
                  <a:pt x="9052207" y="2302594"/>
                </a:moveTo>
                <a:lnTo>
                  <a:pt x="9052233" y="2303088"/>
                </a:lnTo>
                <a:lnTo>
                  <a:pt x="9052731" y="2303055"/>
                </a:lnTo>
                <a:lnTo>
                  <a:pt x="9053325" y="2314495"/>
                </a:lnTo>
                <a:cubicBezTo>
                  <a:pt x="9053325" y="2320176"/>
                  <a:pt x="9053266" y="2325843"/>
                  <a:pt x="9051954" y="2331471"/>
                </a:cubicBezTo>
                <a:cubicBezTo>
                  <a:pt x="9051997" y="2362806"/>
                  <a:pt x="9049546" y="2393697"/>
                  <a:pt x="9044487" y="2423947"/>
                </a:cubicBezTo>
                <a:lnTo>
                  <a:pt x="9043949" y="2430623"/>
                </a:lnTo>
                <a:cubicBezTo>
                  <a:pt x="9043779" y="2430628"/>
                  <a:pt x="9043611" y="2430633"/>
                  <a:pt x="9043443" y="2430686"/>
                </a:cubicBezTo>
                <a:cubicBezTo>
                  <a:pt x="8993168" y="2783551"/>
                  <a:pt x="8712129" y="3064328"/>
                  <a:pt x="8353278" y="3123727"/>
                </a:cubicBezTo>
                <a:lnTo>
                  <a:pt x="8353162" y="3124875"/>
                </a:lnTo>
                <a:cubicBezTo>
                  <a:pt x="8347851" y="3125886"/>
                  <a:pt x="8342522" y="3126834"/>
                  <a:pt x="8336945" y="3126415"/>
                </a:cubicBezTo>
                <a:cubicBezTo>
                  <a:pt x="8305773" y="3131969"/>
                  <a:pt x="8273893" y="3134950"/>
                  <a:pt x="8241519" y="3135477"/>
                </a:cubicBezTo>
                <a:lnTo>
                  <a:pt x="8224400" y="3137103"/>
                </a:lnTo>
                <a:lnTo>
                  <a:pt x="8224374" y="3136608"/>
                </a:lnTo>
                <a:lnTo>
                  <a:pt x="8223875" y="3136641"/>
                </a:lnTo>
                <a:cubicBezTo>
                  <a:pt x="8223309" y="3132839"/>
                  <a:pt x="8223282" y="3129023"/>
                  <a:pt x="8223282" y="3125201"/>
                </a:cubicBezTo>
                <a:cubicBezTo>
                  <a:pt x="8223282" y="3119519"/>
                  <a:pt x="8223341" y="3113850"/>
                  <a:pt x="8224653" y="3108220"/>
                </a:cubicBezTo>
                <a:cubicBezTo>
                  <a:pt x="8224611" y="3076892"/>
                  <a:pt x="8227060" y="3046007"/>
                  <a:pt x="8232117" y="3015763"/>
                </a:cubicBezTo>
                <a:lnTo>
                  <a:pt x="8232657" y="3009073"/>
                </a:lnTo>
                <a:cubicBezTo>
                  <a:pt x="8232826" y="3009068"/>
                  <a:pt x="8232995" y="3009063"/>
                  <a:pt x="8233163" y="3009010"/>
                </a:cubicBezTo>
                <a:cubicBezTo>
                  <a:pt x="8283439" y="2656144"/>
                  <a:pt x="8564478" y="2375367"/>
                  <a:pt x="8923328" y="2315969"/>
                </a:cubicBezTo>
                <a:lnTo>
                  <a:pt x="8923445" y="2314821"/>
                </a:lnTo>
                <a:cubicBezTo>
                  <a:pt x="8928754" y="2313811"/>
                  <a:pt x="8934082" y="2312863"/>
                  <a:pt x="8939658" y="2313282"/>
                </a:cubicBezTo>
                <a:cubicBezTo>
                  <a:pt x="8970841" y="2307725"/>
                  <a:pt x="9002734" y="2304744"/>
                  <a:pt x="9035120" y="2304217"/>
                </a:cubicBezTo>
                <a:close/>
                <a:moveTo>
                  <a:pt x="7382807" y="2302594"/>
                </a:moveTo>
                <a:lnTo>
                  <a:pt x="7399895" y="2304217"/>
                </a:lnTo>
                <a:cubicBezTo>
                  <a:pt x="7432280" y="2304744"/>
                  <a:pt x="7464173" y="2307725"/>
                  <a:pt x="7495356" y="2313282"/>
                </a:cubicBezTo>
                <a:cubicBezTo>
                  <a:pt x="7500932" y="2312863"/>
                  <a:pt x="7506260" y="2313811"/>
                  <a:pt x="7511569" y="2314821"/>
                </a:cubicBezTo>
                <a:lnTo>
                  <a:pt x="7511686" y="2315969"/>
                </a:lnTo>
                <a:cubicBezTo>
                  <a:pt x="7870536" y="2375367"/>
                  <a:pt x="8151575" y="2656144"/>
                  <a:pt x="8201852" y="3009010"/>
                </a:cubicBezTo>
                <a:cubicBezTo>
                  <a:pt x="8202019" y="3009063"/>
                  <a:pt x="8202189" y="3009068"/>
                  <a:pt x="8202357" y="3009073"/>
                </a:cubicBezTo>
                <a:lnTo>
                  <a:pt x="8202898" y="3015763"/>
                </a:lnTo>
                <a:cubicBezTo>
                  <a:pt x="8207954" y="3046007"/>
                  <a:pt x="8210404" y="3076892"/>
                  <a:pt x="8210362" y="3108220"/>
                </a:cubicBezTo>
                <a:cubicBezTo>
                  <a:pt x="8211674" y="3113850"/>
                  <a:pt x="8211732" y="3119519"/>
                  <a:pt x="8211732" y="3125201"/>
                </a:cubicBezTo>
                <a:cubicBezTo>
                  <a:pt x="8211732" y="3129023"/>
                  <a:pt x="8211705" y="3132839"/>
                  <a:pt x="8211139" y="3136641"/>
                </a:cubicBezTo>
                <a:lnTo>
                  <a:pt x="8210640" y="3136608"/>
                </a:lnTo>
                <a:lnTo>
                  <a:pt x="8210614" y="3137103"/>
                </a:lnTo>
                <a:lnTo>
                  <a:pt x="8193496" y="3135477"/>
                </a:lnTo>
                <a:cubicBezTo>
                  <a:pt x="8161122" y="3134950"/>
                  <a:pt x="8129241" y="3131969"/>
                  <a:pt x="8098069" y="3126415"/>
                </a:cubicBezTo>
                <a:cubicBezTo>
                  <a:pt x="8092492" y="3126834"/>
                  <a:pt x="8087163" y="3125886"/>
                  <a:pt x="8081853" y="3124875"/>
                </a:cubicBezTo>
                <a:lnTo>
                  <a:pt x="8081737" y="3123727"/>
                </a:lnTo>
                <a:cubicBezTo>
                  <a:pt x="7722885" y="3064328"/>
                  <a:pt x="7441846" y="2783551"/>
                  <a:pt x="7391571" y="2430686"/>
                </a:cubicBezTo>
                <a:cubicBezTo>
                  <a:pt x="7391403" y="2430633"/>
                  <a:pt x="7391235" y="2430628"/>
                  <a:pt x="7391065" y="2430623"/>
                </a:cubicBezTo>
                <a:lnTo>
                  <a:pt x="7390527" y="2423947"/>
                </a:lnTo>
                <a:cubicBezTo>
                  <a:pt x="7385468" y="2393697"/>
                  <a:pt x="7383018" y="2362806"/>
                  <a:pt x="7383060" y="2331471"/>
                </a:cubicBezTo>
                <a:cubicBezTo>
                  <a:pt x="7381748" y="2325843"/>
                  <a:pt x="7381689" y="2320176"/>
                  <a:pt x="7381689" y="2314495"/>
                </a:cubicBezTo>
                <a:lnTo>
                  <a:pt x="7382283" y="2303055"/>
                </a:lnTo>
                <a:lnTo>
                  <a:pt x="7382781" y="2303088"/>
                </a:lnTo>
                <a:close/>
                <a:moveTo>
                  <a:pt x="7360056" y="2302594"/>
                </a:moveTo>
                <a:lnTo>
                  <a:pt x="7360082" y="2303088"/>
                </a:lnTo>
                <a:lnTo>
                  <a:pt x="7360580" y="2303055"/>
                </a:lnTo>
                <a:lnTo>
                  <a:pt x="7361174" y="2314495"/>
                </a:lnTo>
                <a:cubicBezTo>
                  <a:pt x="7361174" y="2320176"/>
                  <a:pt x="7361116" y="2325843"/>
                  <a:pt x="7359804" y="2331471"/>
                </a:cubicBezTo>
                <a:cubicBezTo>
                  <a:pt x="7359846" y="2362806"/>
                  <a:pt x="7357395" y="2393697"/>
                  <a:pt x="7352337" y="2423947"/>
                </a:cubicBezTo>
                <a:lnTo>
                  <a:pt x="7351798" y="2430623"/>
                </a:lnTo>
                <a:cubicBezTo>
                  <a:pt x="7351629" y="2430628"/>
                  <a:pt x="7351460" y="2430633"/>
                  <a:pt x="7351293" y="2430686"/>
                </a:cubicBezTo>
                <a:cubicBezTo>
                  <a:pt x="7301017" y="2783551"/>
                  <a:pt x="7019978" y="3064328"/>
                  <a:pt x="6661127" y="3123727"/>
                </a:cubicBezTo>
                <a:lnTo>
                  <a:pt x="6661011" y="3124875"/>
                </a:lnTo>
                <a:cubicBezTo>
                  <a:pt x="6655700" y="3125886"/>
                  <a:pt x="6650371" y="3126834"/>
                  <a:pt x="6644794" y="3126415"/>
                </a:cubicBezTo>
                <a:cubicBezTo>
                  <a:pt x="6613622" y="3131969"/>
                  <a:pt x="6581742" y="3134950"/>
                  <a:pt x="6549368" y="3135477"/>
                </a:cubicBezTo>
                <a:lnTo>
                  <a:pt x="6532249" y="3137103"/>
                </a:lnTo>
                <a:lnTo>
                  <a:pt x="6532223" y="3136608"/>
                </a:lnTo>
                <a:lnTo>
                  <a:pt x="6531724" y="3136641"/>
                </a:lnTo>
                <a:cubicBezTo>
                  <a:pt x="6531158" y="3132839"/>
                  <a:pt x="6531131" y="3129023"/>
                  <a:pt x="6531131" y="3125201"/>
                </a:cubicBezTo>
                <a:cubicBezTo>
                  <a:pt x="6531131" y="3119519"/>
                  <a:pt x="6531190" y="3113850"/>
                  <a:pt x="6532502" y="3108220"/>
                </a:cubicBezTo>
                <a:cubicBezTo>
                  <a:pt x="6532460" y="3076892"/>
                  <a:pt x="6534909" y="3046007"/>
                  <a:pt x="6539966" y="3015763"/>
                </a:cubicBezTo>
                <a:lnTo>
                  <a:pt x="6540506" y="3009073"/>
                </a:lnTo>
                <a:cubicBezTo>
                  <a:pt x="6540675" y="3009068"/>
                  <a:pt x="6540844" y="3009063"/>
                  <a:pt x="6541012" y="3009010"/>
                </a:cubicBezTo>
                <a:cubicBezTo>
                  <a:pt x="6591288" y="2656144"/>
                  <a:pt x="6872327" y="2375367"/>
                  <a:pt x="7231178" y="2315969"/>
                </a:cubicBezTo>
                <a:lnTo>
                  <a:pt x="7231295" y="2314821"/>
                </a:lnTo>
                <a:cubicBezTo>
                  <a:pt x="7236603" y="2313811"/>
                  <a:pt x="7241931" y="2312863"/>
                  <a:pt x="7247507" y="2313282"/>
                </a:cubicBezTo>
                <a:cubicBezTo>
                  <a:pt x="7278691" y="2307725"/>
                  <a:pt x="7310583" y="2304744"/>
                  <a:pt x="7342969" y="2304217"/>
                </a:cubicBezTo>
                <a:close/>
                <a:moveTo>
                  <a:pt x="5690656" y="2302594"/>
                </a:moveTo>
                <a:lnTo>
                  <a:pt x="5707743" y="2304217"/>
                </a:lnTo>
                <a:cubicBezTo>
                  <a:pt x="5740129" y="2304744"/>
                  <a:pt x="5772021" y="2307725"/>
                  <a:pt x="5803205" y="2313282"/>
                </a:cubicBezTo>
                <a:cubicBezTo>
                  <a:pt x="5808781" y="2312863"/>
                  <a:pt x="5814109" y="2313811"/>
                  <a:pt x="5819417" y="2314821"/>
                </a:cubicBezTo>
                <a:lnTo>
                  <a:pt x="5819534" y="2315969"/>
                </a:lnTo>
                <a:cubicBezTo>
                  <a:pt x="6178385" y="2375367"/>
                  <a:pt x="6459424" y="2656144"/>
                  <a:pt x="6509700" y="3009010"/>
                </a:cubicBezTo>
                <a:cubicBezTo>
                  <a:pt x="6509868" y="3009063"/>
                  <a:pt x="6510037" y="3009068"/>
                  <a:pt x="6510206" y="3009073"/>
                </a:cubicBezTo>
                <a:lnTo>
                  <a:pt x="6510746" y="3015763"/>
                </a:lnTo>
                <a:cubicBezTo>
                  <a:pt x="6515803" y="3046007"/>
                  <a:pt x="6518252" y="3076892"/>
                  <a:pt x="6518210" y="3108220"/>
                </a:cubicBezTo>
                <a:cubicBezTo>
                  <a:pt x="6519522" y="3113850"/>
                  <a:pt x="6519581" y="3119519"/>
                  <a:pt x="6519581" y="3125201"/>
                </a:cubicBezTo>
                <a:cubicBezTo>
                  <a:pt x="6519581" y="3129023"/>
                  <a:pt x="6519554" y="3132839"/>
                  <a:pt x="6518988" y="3136641"/>
                </a:cubicBezTo>
                <a:lnTo>
                  <a:pt x="6518489" y="3136608"/>
                </a:lnTo>
                <a:lnTo>
                  <a:pt x="6518463" y="3137103"/>
                </a:lnTo>
                <a:lnTo>
                  <a:pt x="6501344" y="3135477"/>
                </a:lnTo>
                <a:cubicBezTo>
                  <a:pt x="6468970" y="3134950"/>
                  <a:pt x="6437090" y="3131969"/>
                  <a:pt x="6405918" y="3126415"/>
                </a:cubicBezTo>
                <a:cubicBezTo>
                  <a:pt x="6400341" y="3126834"/>
                  <a:pt x="6395012" y="3125886"/>
                  <a:pt x="6389701" y="3124875"/>
                </a:cubicBezTo>
                <a:lnTo>
                  <a:pt x="6389585" y="3123727"/>
                </a:lnTo>
                <a:cubicBezTo>
                  <a:pt x="6030734" y="3064328"/>
                  <a:pt x="5749695" y="2783551"/>
                  <a:pt x="5699419" y="2430686"/>
                </a:cubicBezTo>
                <a:cubicBezTo>
                  <a:pt x="5699252" y="2430633"/>
                  <a:pt x="5699083" y="2430628"/>
                  <a:pt x="5698914" y="2430623"/>
                </a:cubicBezTo>
                <a:lnTo>
                  <a:pt x="5698375" y="2423947"/>
                </a:lnTo>
                <a:cubicBezTo>
                  <a:pt x="5693317" y="2393697"/>
                  <a:pt x="5690866" y="2362806"/>
                  <a:pt x="5690908" y="2331471"/>
                </a:cubicBezTo>
                <a:cubicBezTo>
                  <a:pt x="5689596" y="2325843"/>
                  <a:pt x="5689538" y="2320176"/>
                  <a:pt x="5689538" y="2314495"/>
                </a:cubicBezTo>
                <a:lnTo>
                  <a:pt x="5690132" y="2303055"/>
                </a:lnTo>
                <a:lnTo>
                  <a:pt x="5690630" y="2303088"/>
                </a:lnTo>
                <a:close/>
                <a:moveTo>
                  <a:pt x="5667905" y="2302594"/>
                </a:moveTo>
                <a:lnTo>
                  <a:pt x="5667931" y="2303088"/>
                </a:lnTo>
                <a:lnTo>
                  <a:pt x="5668429" y="2303055"/>
                </a:lnTo>
                <a:lnTo>
                  <a:pt x="5669023" y="2314495"/>
                </a:lnTo>
                <a:cubicBezTo>
                  <a:pt x="5669023" y="2320176"/>
                  <a:pt x="5668964" y="2325843"/>
                  <a:pt x="5667652" y="2331471"/>
                </a:cubicBezTo>
                <a:cubicBezTo>
                  <a:pt x="5667694" y="2362806"/>
                  <a:pt x="5665244" y="2393697"/>
                  <a:pt x="5660185" y="2423947"/>
                </a:cubicBezTo>
                <a:lnTo>
                  <a:pt x="5659647" y="2430623"/>
                </a:lnTo>
                <a:cubicBezTo>
                  <a:pt x="5659477" y="2430628"/>
                  <a:pt x="5659309" y="2430633"/>
                  <a:pt x="5659141" y="2430686"/>
                </a:cubicBezTo>
                <a:cubicBezTo>
                  <a:pt x="5608866" y="2783551"/>
                  <a:pt x="5327827" y="3064328"/>
                  <a:pt x="4968975" y="3123727"/>
                </a:cubicBezTo>
                <a:lnTo>
                  <a:pt x="4968859" y="3124875"/>
                </a:lnTo>
                <a:cubicBezTo>
                  <a:pt x="4963549" y="3125886"/>
                  <a:pt x="4958220" y="3126834"/>
                  <a:pt x="4952643" y="3126415"/>
                </a:cubicBezTo>
                <a:cubicBezTo>
                  <a:pt x="4921471" y="3131969"/>
                  <a:pt x="4889590" y="3134950"/>
                  <a:pt x="4857216" y="3135477"/>
                </a:cubicBezTo>
                <a:lnTo>
                  <a:pt x="4840098" y="3137103"/>
                </a:lnTo>
                <a:lnTo>
                  <a:pt x="4840072" y="3136608"/>
                </a:lnTo>
                <a:lnTo>
                  <a:pt x="4839573" y="3136641"/>
                </a:lnTo>
                <a:cubicBezTo>
                  <a:pt x="4839007" y="3132839"/>
                  <a:pt x="4838980" y="3129023"/>
                  <a:pt x="4838980" y="3125201"/>
                </a:cubicBezTo>
                <a:cubicBezTo>
                  <a:pt x="4838980" y="3119519"/>
                  <a:pt x="4839038" y="3113850"/>
                  <a:pt x="4840350" y="3108220"/>
                </a:cubicBezTo>
                <a:cubicBezTo>
                  <a:pt x="4840308" y="3076892"/>
                  <a:pt x="4842758" y="3046007"/>
                  <a:pt x="4847814" y="3015763"/>
                </a:cubicBezTo>
                <a:lnTo>
                  <a:pt x="4848355" y="3009073"/>
                </a:lnTo>
                <a:cubicBezTo>
                  <a:pt x="4848523" y="3009068"/>
                  <a:pt x="4848693" y="3009063"/>
                  <a:pt x="4848860" y="3009010"/>
                </a:cubicBezTo>
                <a:cubicBezTo>
                  <a:pt x="4899137" y="2656144"/>
                  <a:pt x="5180176" y="2375367"/>
                  <a:pt x="5539026" y="2315969"/>
                </a:cubicBezTo>
                <a:lnTo>
                  <a:pt x="5539143" y="2314821"/>
                </a:lnTo>
                <a:cubicBezTo>
                  <a:pt x="5544452" y="2313811"/>
                  <a:pt x="5549780" y="2312863"/>
                  <a:pt x="5555356" y="2313282"/>
                </a:cubicBezTo>
                <a:cubicBezTo>
                  <a:pt x="5586539" y="2307725"/>
                  <a:pt x="5618432" y="2304744"/>
                  <a:pt x="5650817" y="2304217"/>
                </a:cubicBezTo>
                <a:close/>
                <a:moveTo>
                  <a:pt x="3998505" y="2302594"/>
                </a:moveTo>
                <a:lnTo>
                  <a:pt x="4015592" y="2304217"/>
                </a:lnTo>
                <a:cubicBezTo>
                  <a:pt x="4047978" y="2304744"/>
                  <a:pt x="4079870" y="2307725"/>
                  <a:pt x="4111054" y="2313282"/>
                </a:cubicBezTo>
                <a:cubicBezTo>
                  <a:pt x="4116630" y="2312863"/>
                  <a:pt x="4121958" y="2313811"/>
                  <a:pt x="4127266" y="2314821"/>
                </a:cubicBezTo>
                <a:lnTo>
                  <a:pt x="4127384" y="2315969"/>
                </a:lnTo>
                <a:cubicBezTo>
                  <a:pt x="4486234" y="2375367"/>
                  <a:pt x="4767273" y="2656144"/>
                  <a:pt x="4817549" y="3009010"/>
                </a:cubicBezTo>
                <a:cubicBezTo>
                  <a:pt x="4817717" y="3009063"/>
                  <a:pt x="4817886" y="3009068"/>
                  <a:pt x="4818055" y="3009073"/>
                </a:cubicBezTo>
                <a:lnTo>
                  <a:pt x="4818595" y="3015763"/>
                </a:lnTo>
                <a:cubicBezTo>
                  <a:pt x="4823652" y="3046007"/>
                  <a:pt x="4826101" y="3076892"/>
                  <a:pt x="4826059" y="3108220"/>
                </a:cubicBezTo>
                <a:cubicBezTo>
                  <a:pt x="4827371" y="3113850"/>
                  <a:pt x="4827430" y="3119519"/>
                  <a:pt x="4827430" y="3125201"/>
                </a:cubicBezTo>
                <a:cubicBezTo>
                  <a:pt x="4827430" y="3129023"/>
                  <a:pt x="4827403" y="3132839"/>
                  <a:pt x="4826837" y="3136641"/>
                </a:cubicBezTo>
                <a:lnTo>
                  <a:pt x="4826338" y="3136608"/>
                </a:lnTo>
                <a:lnTo>
                  <a:pt x="4826312" y="3137103"/>
                </a:lnTo>
                <a:lnTo>
                  <a:pt x="4809193" y="3135477"/>
                </a:lnTo>
                <a:cubicBezTo>
                  <a:pt x="4776819" y="3134950"/>
                  <a:pt x="4744939" y="3131969"/>
                  <a:pt x="4713767" y="3126415"/>
                </a:cubicBezTo>
                <a:cubicBezTo>
                  <a:pt x="4708190" y="3126834"/>
                  <a:pt x="4702861" y="3125886"/>
                  <a:pt x="4697550" y="3124875"/>
                </a:cubicBezTo>
                <a:lnTo>
                  <a:pt x="4697434" y="3123727"/>
                </a:lnTo>
                <a:cubicBezTo>
                  <a:pt x="4338583" y="3064328"/>
                  <a:pt x="4057544" y="2783551"/>
                  <a:pt x="4007268" y="2430686"/>
                </a:cubicBezTo>
                <a:cubicBezTo>
                  <a:pt x="4007101" y="2430633"/>
                  <a:pt x="4006932" y="2430628"/>
                  <a:pt x="4006763" y="2430623"/>
                </a:cubicBezTo>
                <a:lnTo>
                  <a:pt x="4006225" y="2423947"/>
                </a:lnTo>
                <a:cubicBezTo>
                  <a:pt x="4001166" y="2393697"/>
                  <a:pt x="3998715" y="2362806"/>
                  <a:pt x="3998757" y="2331471"/>
                </a:cubicBezTo>
                <a:cubicBezTo>
                  <a:pt x="3997445" y="2325843"/>
                  <a:pt x="3997387" y="2320176"/>
                  <a:pt x="3997387" y="2314495"/>
                </a:cubicBezTo>
                <a:lnTo>
                  <a:pt x="3997981" y="2303055"/>
                </a:lnTo>
                <a:lnTo>
                  <a:pt x="3998479" y="2303088"/>
                </a:lnTo>
                <a:close/>
                <a:moveTo>
                  <a:pt x="3975754" y="2302594"/>
                </a:moveTo>
                <a:lnTo>
                  <a:pt x="3975780" y="2303088"/>
                </a:lnTo>
                <a:lnTo>
                  <a:pt x="3976278" y="2303055"/>
                </a:lnTo>
                <a:lnTo>
                  <a:pt x="3976872" y="2314495"/>
                </a:lnTo>
                <a:cubicBezTo>
                  <a:pt x="3976872" y="2320176"/>
                  <a:pt x="3976813" y="2325843"/>
                  <a:pt x="3975501" y="2331471"/>
                </a:cubicBezTo>
                <a:cubicBezTo>
                  <a:pt x="3975543" y="2362806"/>
                  <a:pt x="3973093" y="2393697"/>
                  <a:pt x="3968034" y="2423947"/>
                </a:cubicBezTo>
                <a:lnTo>
                  <a:pt x="3967496" y="2430623"/>
                </a:lnTo>
                <a:cubicBezTo>
                  <a:pt x="3967326" y="2430628"/>
                  <a:pt x="3967158" y="2430633"/>
                  <a:pt x="3966990" y="2430686"/>
                </a:cubicBezTo>
                <a:cubicBezTo>
                  <a:pt x="3916715" y="2783551"/>
                  <a:pt x="3635676" y="3064328"/>
                  <a:pt x="3276825" y="3123727"/>
                </a:cubicBezTo>
                <a:lnTo>
                  <a:pt x="3276708" y="3124875"/>
                </a:lnTo>
                <a:cubicBezTo>
                  <a:pt x="3271398" y="3125886"/>
                  <a:pt x="3266069" y="3126834"/>
                  <a:pt x="3260492" y="3126415"/>
                </a:cubicBezTo>
                <a:cubicBezTo>
                  <a:pt x="3229320" y="3131969"/>
                  <a:pt x="3197440" y="3134950"/>
                  <a:pt x="3165065" y="3135477"/>
                </a:cubicBezTo>
                <a:lnTo>
                  <a:pt x="3147947" y="3137103"/>
                </a:lnTo>
                <a:lnTo>
                  <a:pt x="3147921" y="3136608"/>
                </a:lnTo>
                <a:lnTo>
                  <a:pt x="3147422" y="3136641"/>
                </a:lnTo>
                <a:cubicBezTo>
                  <a:pt x="3146856" y="3132839"/>
                  <a:pt x="3146829" y="3129023"/>
                  <a:pt x="3146829" y="3125201"/>
                </a:cubicBezTo>
                <a:cubicBezTo>
                  <a:pt x="3146829" y="3119519"/>
                  <a:pt x="3146887" y="3113850"/>
                  <a:pt x="3148199" y="3108220"/>
                </a:cubicBezTo>
                <a:cubicBezTo>
                  <a:pt x="3148157" y="3076892"/>
                  <a:pt x="3150607" y="3046007"/>
                  <a:pt x="3155663" y="3015763"/>
                </a:cubicBezTo>
                <a:lnTo>
                  <a:pt x="3156204" y="3009073"/>
                </a:lnTo>
                <a:cubicBezTo>
                  <a:pt x="3156372" y="3009068"/>
                  <a:pt x="3156542" y="3009063"/>
                  <a:pt x="3156709" y="3009010"/>
                </a:cubicBezTo>
                <a:cubicBezTo>
                  <a:pt x="3206986" y="2656144"/>
                  <a:pt x="3488025" y="2375367"/>
                  <a:pt x="3846875" y="2315969"/>
                </a:cubicBezTo>
                <a:lnTo>
                  <a:pt x="3846992" y="2314821"/>
                </a:lnTo>
                <a:cubicBezTo>
                  <a:pt x="3852301" y="2313811"/>
                  <a:pt x="3857629" y="2312863"/>
                  <a:pt x="3863205" y="2313282"/>
                </a:cubicBezTo>
                <a:cubicBezTo>
                  <a:pt x="3894388" y="2307725"/>
                  <a:pt x="3926281" y="2304744"/>
                  <a:pt x="3958666" y="2304217"/>
                </a:cubicBezTo>
                <a:close/>
                <a:moveTo>
                  <a:pt x="2306354" y="2302594"/>
                </a:moveTo>
                <a:lnTo>
                  <a:pt x="2323441" y="2304217"/>
                </a:lnTo>
                <a:cubicBezTo>
                  <a:pt x="2355827" y="2304744"/>
                  <a:pt x="2387719" y="2307725"/>
                  <a:pt x="2418903" y="2313282"/>
                </a:cubicBezTo>
                <a:cubicBezTo>
                  <a:pt x="2424479" y="2312863"/>
                  <a:pt x="2429807" y="2313811"/>
                  <a:pt x="2435115" y="2314821"/>
                </a:cubicBezTo>
                <a:lnTo>
                  <a:pt x="2435233" y="2315969"/>
                </a:lnTo>
                <a:cubicBezTo>
                  <a:pt x="2794083" y="2375367"/>
                  <a:pt x="3075122" y="2656144"/>
                  <a:pt x="3125398" y="3009010"/>
                </a:cubicBezTo>
                <a:cubicBezTo>
                  <a:pt x="3125566" y="3009063"/>
                  <a:pt x="3125735" y="3009068"/>
                  <a:pt x="3125904" y="3009073"/>
                </a:cubicBezTo>
                <a:lnTo>
                  <a:pt x="3126444" y="3015763"/>
                </a:lnTo>
                <a:cubicBezTo>
                  <a:pt x="3131501" y="3046007"/>
                  <a:pt x="3133950" y="3076892"/>
                  <a:pt x="3133908" y="3108220"/>
                </a:cubicBezTo>
                <a:cubicBezTo>
                  <a:pt x="3135220" y="3113850"/>
                  <a:pt x="3135279" y="3119519"/>
                  <a:pt x="3135279" y="3125201"/>
                </a:cubicBezTo>
                <a:cubicBezTo>
                  <a:pt x="3135279" y="3129023"/>
                  <a:pt x="3135252" y="3132839"/>
                  <a:pt x="3134686" y="3136641"/>
                </a:cubicBezTo>
                <a:lnTo>
                  <a:pt x="3134187" y="3136608"/>
                </a:lnTo>
                <a:lnTo>
                  <a:pt x="3134161" y="3137103"/>
                </a:lnTo>
                <a:lnTo>
                  <a:pt x="3117042" y="3135477"/>
                </a:lnTo>
                <a:cubicBezTo>
                  <a:pt x="3084668" y="3134950"/>
                  <a:pt x="3052788" y="3131969"/>
                  <a:pt x="3021616" y="3126415"/>
                </a:cubicBezTo>
                <a:cubicBezTo>
                  <a:pt x="3016039" y="3126834"/>
                  <a:pt x="3010710" y="3125886"/>
                  <a:pt x="3005399" y="3124875"/>
                </a:cubicBezTo>
                <a:lnTo>
                  <a:pt x="3005283" y="3123727"/>
                </a:lnTo>
                <a:cubicBezTo>
                  <a:pt x="2646432" y="3064328"/>
                  <a:pt x="2365393" y="2783551"/>
                  <a:pt x="2315117" y="2430686"/>
                </a:cubicBezTo>
                <a:cubicBezTo>
                  <a:pt x="2314950" y="2430633"/>
                  <a:pt x="2314781" y="2430628"/>
                  <a:pt x="2314612" y="2430623"/>
                </a:cubicBezTo>
                <a:lnTo>
                  <a:pt x="2314074" y="2423947"/>
                </a:lnTo>
                <a:cubicBezTo>
                  <a:pt x="2309015" y="2393697"/>
                  <a:pt x="2306564" y="2362806"/>
                  <a:pt x="2306606" y="2331471"/>
                </a:cubicBezTo>
                <a:cubicBezTo>
                  <a:pt x="2305294" y="2325843"/>
                  <a:pt x="2305236" y="2320176"/>
                  <a:pt x="2305236" y="2314495"/>
                </a:cubicBezTo>
                <a:lnTo>
                  <a:pt x="2305830" y="2303055"/>
                </a:lnTo>
                <a:lnTo>
                  <a:pt x="2306328" y="2303088"/>
                </a:lnTo>
                <a:close/>
                <a:moveTo>
                  <a:pt x="2283603" y="2302594"/>
                </a:moveTo>
                <a:lnTo>
                  <a:pt x="2283629" y="2303088"/>
                </a:lnTo>
                <a:lnTo>
                  <a:pt x="2284127" y="2303055"/>
                </a:lnTo>
                <a:lnTo>
                  <a:pt x="2284721" y="2314495"/>
                </a:lnTo>
                <a:cubicBezTo>
                  <a:pt x="2284721" y="2320176"/>
                  <a:pt x="2284662" y="2325843"/>
                  <a:pt x="2283350" y="2331471"/>
                </a:cubicBezTo>
                <a:cubicBezTo>
                  <a:pt x="2283392" y="2362806"/>
                  <a:pt x="2280942" y="2393697"/>
                  <a:pt x="2275883" y="2423947"/>
                </a:cubicBezTo>
                <a:lnTo>
                  <a:pt x="2275345" y="2430623"/>
                </a:lnTo>
                <a:cubicBezTo>
                  <a:pt x="2275175" y="2430628"/>
                  <a:pt x="2275007" y="2430633"/>
                  <a:pt x="2274839" y="2430686"/>
                </a:cubicBezTo>
                <a:cubicBezTo>
                  <a:pt x="2224564" y="2783551"/>
                  <a:pt x="1943525" y="3064328"/>
                  <a:pt x="1584673" y="3123727"/>
                </a:cubicBezTo>
                <a:lnTo>
                  <a:pt x="1584557" y="3124875"/>
                </a:lnTo>
                <a:cubicBezTo>
                  <a:pt x="1579247" y="3125886"/>
                  <a:pt x="1573918" y="3126834"/>
                  <a:pt x="1568341" y="3126415"/>
                </a:cubicBezTo>
                <a:cubicBezTo>
                  <a:pt x="1537169" y="3131969"/>
                  <a:pt x="1505289" y="3134950"/>
                  <a:pt x="1472914" y="3135477"/>
                </a:cubicBezTo>
                <a:lnTo>
                  <a:pt x="1455796" y="3137103"/>
                </a:lnTo>
                <a:lnTo>
                  <a:pt x="1455770" y="3136608"/>
                </a:lnTo>
                <a:lnTo>
                  <a:pt x="1455271" y="3136641"/>
                </a:lnTo>
                <a:cubicBezTo>
                  <a:pt x="1454705" y="3132839"/>
                  <a:pt x="1454678" y="3129023"/>
                  <a:pt x="1454678" y="3125201"/>
                </a:cubicBezTo>
                <a:cubicBezTo>
                  <a:pt x="1454678" y="3119519"/>
                  <a:pt x="1454736" y="3113850"/>
                  <a:pt x="1456048" y="3108220"/>
                </a:cubicBezTo>
                <a:cubicBezTo>
                  <a:pt x="1456006" y="3076892"/>
                  <a:pt x="1458456" y="3046007"/>
                  <a:pt x="1463513" y="3015763"/>
                </a:cubicBezTo>
                <a:lnTo>
                  <a:pt x="1464053" y="3009073"/>
                </a:lnTo>
                <a:cubicBezTo>
                  <a:pt x="1464221" y="3009068"/>
                  <a:pt x="1464391" y="3009063"/>
                  <a:pt x="1464558" y="3009010"/>
                </a:cubicBezTo>
                <a:cubicBezTo>
                  <a:pt x="1514835" y="2656144"/>
                  <a:pt x="1795874" y="2375367"/>
                  <a:pt x="2154724" y="2315969"/>
                </a:cubicBezTo>
                <a:lnTo>
                  <a:pt x="2154841" y="2314821"/>
                </a:lnTo>
                <a:cubicBezTo>
                  <a:pt x="2160150" y="2313811"/>
                  <a:pt x="2165478" y="2312863"/>
                  <a:pt x="2171054" y="2313282"/>
                </a:cubicBezTo>
                <a:cubicBezTo>
                  <a:pt x="2202237" y="2307725"/>
                  <a:pt x="2234130" y="2304744"/>
                  <a:pt x="2266515" y="2304217"/>
                </a:cubicBezTo>
                <a:close/>
                <a:moveTo>
                  <a:pt x="614203" y="2302594"/>
                </a:moveTo>
                <a:lnTo>
                  <a:pt x="631290" y="2304217"/>
                </a:lnTo>
                <a:cubicBezTo>
                  <a:pt x="663676" y="2304744"/>
                  <a:pt x="695568" y="2307725"/>
                  <a:pt x="726752" y="2313282"/>
                </a:cubicBezTo>
                <a:cubicBezTo>
                  <a:pt x="732328" y="2312863"/>
                  <a:pt x="737656" y="2313811"/>
                  <a:pt x="742964" y="2314821"/>
                </a:cubicBezTo>
                <a:lnTo>
                  <a:pt x="743081" y="2315969"/>
                </a:lnTo>
                <a:cubicBezTo>
                  <a:pt x="1101932" y="2375367"/>
                  <a:pt x="1382971" y="2656144"/>
                  <a:pt x="1433247" y="3009010"/>
                </a:cubicBezTo>
                <a:cubicBezTo>
                  <a:pt x="1433415" y="3009063"/>
                  <a:pt x="1433584" y="3009068"/>
                  <a:pt x="1433753" y="3009073"/>
                </a:cubicBezTo>
                <a:lnTo>
                  <a:pt x="1434293" y="3015763"/>
                </a:lnTo>
                <a:cubicBezTo>
                  <a:pt x="1439350" y="3046007"/>
                  <a:pt x="1441799" y="3076892"/>
                  <a:pt x="1441757" y="3108220"/>
                </a:cubicBezTo>
                <a:cubicBezTo>
                  <a:pt x="1443069" y="3113850"/>
                  <a:pt x="1443128" y="3119519"/>
                  <a:pt x="1443128" y="3125201"/>
                </a:cubicBezTo>
                <a:cubicBezTo>
                  <a:pt x="1443128" y="3129023"/>
                  <a:pt x="1443101" y="3132839"/>
                  <a:pt x="1442535" y="3136641"/>
                </a:cubicBezTo>
                <a:lnTo>
                  <a:pt x="1442036" y="3136608"/>
                </a:lnTo>
                <a:lnTo>
                  <a:pt x="1442010" y="3137103"/>
                </a:lnTo>
                <a:lnTo>
                  <a:pt x="1424891" y="3135477"/>
                </a:lnTo>
                <a:cubicBezTo>
                  <a:pt x="1392517" y="3134950"/>
                  <a:pt x="1360637" y="3131969"/>
                  <a:pt x="1329465" y="3126415"/>
                </a:cubicBezTo>
                <a:cubicBezTo>
                  <a:pt x="1323888" y="3126834"/>
                  <a:pt x="1318559" y="3125886"/>
                  <a:pt x="1313248" y="3124875"/>
                </a:cubicBezTo>
                <a:lnTo>
                  <a:pt x="1313132" y="3123727"/>
                </a:lnTo>
                <a:cubicBezTo>
                  <a:pt x="954281" y="3064328"/>
                  <a:pt x="673242" y="2783551"/>
                  <a:pt x="622966" y="2430686"/>
                </a:cubicBezTo>
                <a:cubicBezTo>
                  <a:pt x="622799" y="2430633"/>
                  <a:pt x="622630" y="2430628"/>
                  <a:pt x="622461" y="2430623"/>
                </a:cubicBezTo>
                <a:lnTo>
                  <a:pt x="621923" y="2423947"/>
                </a:lnTo>
                <a:cubicBezTo>
                  <a:pt x="616864" y="2393697"/>
                  <a:pt x="614413" y="2362806"/>
                  <a:pt x="614455" y="2331471"/>
                </a:cubicBezTo>
                <a:cubicBezTo>
                  <a:pt x="613143" y="2325843"/>
                  <a:pt x="613085" y="2320176"/>
                  <a:pt x="613085" y="2314495"/>
                </a:cubicBezTo>
                <a:lnTo>
                  <a:pt x="613679" y="2303055"/>
                </a:lnTo>
                <a:lnTo>
                  <a:pt x="614177" y="2303088"/>
                </a:lnTo>
                <a:close/>
                <a:moveTo>
                  <a:pt x="591452" y="2302594"/>
                </a:moveTo>
                <a:lnTo>
                  <a:pt x="591478" y="2303088"/>
                </a:lnTo>
                <a:lnTo>
                  <a:pt x="591976" y="2303055"/>
                </a:lnTo>
                <a:lnTo>
                  <a:pt x="592570" y="2314495"/>
                </a:lnTo>
                <a:cubicBezTo>
                  <a:pt x="592570" y="2320176"/>
                  <a:pt x="592511" y="2325843"/>
                  <a:pt x="591199" y="2331471"/>
                </a:cubicBezTo>
                <a:cubicBezTo>
                  <a:pt x="591242" y="2362806"/>
                  <a:pt x="588791" y="2393697"/>
                  <a:pt x="583732" y="2423947"/>
                </a:cubicBezTo>
                <a:lnTo>
                  <a:pt x="583194" y="2430623"/>
                </a:lnTo>
                <a:cubicBezTo>
                  <a:pt x="583024" y="2430628"/>
                  <a:pt x="582856" y="2430633"/>
                  <a:pt x="582689" y="2430686"/>
                </a:cubicBezTo>
                <a:cubicBezTo>
                  <a:pt x="537576" y="2747315"/>
                  <a:pt x="306662" y="3005901"/>
                  <a:pt x="0" y="3097101"/>
                </a:cubicBezTo>
                <a:lnTo>
                  <a:pt x="0" y="2964763"/>
                </a:lnTo>
                <a:cubicBezTo>
                  <a:pt x="229298" y="2881926"/>
                  <a:pt x="402181" y="2686530"/>
                  <a:pt x="449203" y="2447425"/>
                </a:cubicBezTo>
                <a:cubicBezTo>
                  <a:pt x="258971" y="2488309"/>
                  <a:pt x="97576" y="2603574"/>
                  <a:pt x="0" y="2761314"/>
                </a:cubicBezTo>
                <a:lnTo>
                  <a:pt x="0" y="2554520"/>
                </a:lnTo>
                <a:cubicBezTo>
                  <a:pt x="121484" y="2431613"/>
                  <a:pt x="282199" y="2345825"/>
                  <a:pt x="462573" y="2315969"/>
                </a:cubicBezTo>
                <a:lnTo>
                  <a:pt x="462690" y="2314821"/>
                </a:lnTo>
                <a:cubicBezTo>
                  <a:pt x="467999" y="2313811"/>
                  <a:pt x="473327" y="2312863"/>
                  <a:pt x="478903" y="2313282"/>
                </a:cubicBezTo>
                <a:cubicBezTo>
                  <a:pt x="510086" y="2307725"/>
                  <a:pt x="541979" y="2304744"/>
                  <a:pt x="574365" y="2304217"/>
                </a:cubicBezTo>
                <a:close/>
                <a:moveTo>
                  <a:pt x="11452667" y="1608087"/>
                </a:moveTo>
                <a:cubicBezTo>
                  <a:pt x="11177477" y="1666766"/>
                  <a:pt x="10962633" y="1879876"/>
                  <a:pt x="10909358" y="2148655"/>
                </a:cubicBezTo>
                <a:cubicBezTo>
                  <a:pt x="11184548" y="2089976"/>
                  <a:pt x="11399391" y="1876866"/>
                  <a:pt x="11452667" y="1608087"/>
                </a:cubicBezTo>
                <a:close/>
                <a:moveTo>
                  <a:pt x="10058800" y="1608087"/>
                </a:moveTo>
                <a:cubicBezTo>
                  <a:pt x="10112076" y="1876866"/>
                  <a:pt x="10326919" y="2089976"/>
                  <a:pt x="10602109" y="2148655"/>
                </a:cubicBezTo>
                <a:cubicBezTo>
                  <a:pt x="10548834" y="1879876"/>
                  <a:pt x="10333990" y="1666766"/>
                  <a:pt x="10058800" y="1608087"/>
                </a:cubicBezTo>
                <a:close/>
                <a:moveTo>
                  <a:pt x="9760514" y="1608087"/>
                </a:moveTo>
                <a:cubicBezTo>
                  <a:pt x="9485324" y="1666766"/>
                  <a:pt x="9270480" y="1879876"/>
                  <a:pt x="9217205" y="2148655"/>
                </a:cubicBezTo>
                <a:cubicBezTo>
                  <a:pt x="9492395" y="2089976"/>
                  <a:pt x="9707238" y="1876866"/>
                  <a:pt x="9760514" y="1608087"/>
                </a:cubicBezTo>
                <a:close/>
                <a:moveTo>
                  <a:pt x="8366649" y="1608087"/>
                </a:moveTo>
                <a:cubicBezTo>
                  <a:pt x="8419925" y="1876866"/>
                  <a:pt x="8634768" y="2089976"/>
                  <a:pt x="8909958" y="2148655"/>
                </a:cubicBezTo>
                <a:cubicBezTo>
                  <a:pt x="8856683" y="1879876"/>
                  <a:pt x="8641839" y="1666766"/>
                  <a:pt x="8366649" y="1608087"/>
                </a:cubicBezTo>
                <a:close/>
                <a:moveTo>
                  <a:pt x="8068363" y="1608087"/>
                </a:moveTo>
                <a:cubicBezTo>
                  <a:pt x="7793173" y="1666766"/>
                  <a:pt x="7578329" y="1879876"/>
                  <a:pt x="7525054" y="2148655"/>
                </a:cubicBezTo>
                <a:cubicBezTo>
                  <a:pt x="7800244" y="2089976"/>
                  <a:pt x="8015087" y="1876866"/>
                  <a:pt x="8068363" y="1608087"/>
                </a:cubicBezTo>
                <a:close/>
                <a:moveTo>
                  <a:pt x="6674498" y="1608087"/>
                </a:moveTo>
                <a:cubicBezTo>
                  <a:pt x="6727774" y="1876866"/>
                  <a:pt x="6942617" y="2089976"/>
                  <a:pt x="7217807" y="2148655"/>
                </a:cubicBezTo>
                <a:cubicBezTo>
                  <a:pt x="7164532" y="1879876"/>
                  <a:pt x="6949688" y="1666766"/>
                  <a:pt x="6674498" y="1608087"/>
                </a:cubicBezTo>
                <a:close/>
                <a:moveTo>
                  <a:pt x="6376212" y="1608087"/>
                </a:moveTo>
                <a:cubicBezTo>
                  <a:pt x="6101022" y="1666766"/>
                  <a:pt x="5886178" y="1879876"/>
                  <a:pt x="5832903" y="2148655"/>
                </a:cubicBezTo>
                <a:cubicBezTo>
                  <a:pt x="6108093" y="2089976"/>
                  <a:pt x="6322936" y="1876866"/>
                  <a:pt x="6376212" y="1608087"/>
                </a:cubicBezTo>
                <a:close/>
                <a:moveTo>
                  <a:pt x="4982347" y="1608087"/>
                </a:moveTo>
                <a:cubicBezTo>
                  <a:pt x="5035623" y="1876866"/>
                  <a:pt x="5250466" y="2089976"/>
                  <a:pt x="5525656" y="2148655"/>
                </a:cubicBezTo>
                <a:cubicBezTo>
                  <a:pt x="5472381" y="1879876"/>
                  <a:pt x="5257537" y="1666766"/>
                  <a:pt x="4982347" y="1608087"/>
                </a:cubicBezTo>
                <a:close/>
                <a:moveTo>
                  <a:pt x="4684061" y="1608087"/>
                </a:moveTo>
                <a:cubicBezTo>
                  <a:pt x="4408871" y="1666766"/>
                  <a:pt x="4194027" y="1879876"/>
                  <a:pt x="4140752" y="2148655"/>
                </a:cubicBezTo>
                <a:cubicBezTo>
                  <a:pt x="4415942" y="2089976"/>
                  <a:pt x="4630785" y="1876866"/>
                  <a:pt x="4684061" y="1608087"/>
                </a:cubicBezTo>
                <a:close/>
                <a:moveTo>
                  <a:pt x="3290196" y="1608087"/>
                </a:moveTo>
                <a:cubicBezTo>
                  <a:pt x="3343472" y="1876866"/>
                  <a:pt x="3558315" y="2089976"/>
                  <a:pt x="3833505" y="2148655"/>
                </a:cubicBezTo>
                <a:cubicBezTo>
                  <a:pt x="3780230" y="1879876"/>
                  <a:pt x="3565386" y="1666766"/>
                  <a:pt x="3290196" y="1608087"/>
                </a:cubicBezTo>
                <a:close/>
                <a:moveTo>
                  <a:pt x="2991910" y="1608087"/>
                </a:moveTo>
                <a:cubicBezTo>
                  <a:pt x="2716720" y="1666766"/>
                  <a:pt x="2501876" y="1879876"/>
                  <a:pt x="2448601" y="2148655"/>
                </a:cubicBezTo>
                <a:cubicBezTo>
                  <a:pt x="2723791" y="2089976"/>
                  <a:pt x="2938634" y="1876866"/>
                  <a:pt x="2991910" y="1608087"/>
                </a:cubicBezTo>
                <a:close/>
                <a:moveTo>
                  <a:pt x="1598045" y="1608087"/>
                </a:moveTo>
                <a:cubicBezTo>
                  <a:pt x="1651321" y="1876866"/>
                  <a:pt x="1866164" y="2089976"/>
                  <a:pt x="2141354" y="2148655"/>
                </a:cubicBezTo>
                <a:cubicBezTo>
                  <a:pt x="2088079" y="1879876"/>
                  <a:pt x="1873235" y="1666766"/>
                  <a:pt x="1598045" y="1608087"/>
                </a:cubicBezTo>
                <a:close/>
                <a:moveTo>
                  <a:pt x="1299759" y="1608087"/>
                </a:moveTo>
                <a:cubicBezTo>
                  <a:pt x="1024569" y="1666766"/>
                  <a:pt x="809725" y="1879876"/>
                  <a:pt x="756450" y="2148655"/>
                </a:cubicBezTo>
                <a:cubicBezTo>
                  <a:pt x="1031640" y="2089976"/>
                  <a:pt x="1246483" y="1876866"/>
                  <a:pt x="1299759" y="1608087"/>
                </a:cubicBezTo>
                <a:close/>
                <a:moveTo>
                  <a:pt x="0" y="1504081"/>
                </a:moveTo>
                <a:cubicBezTo>
                  <a:pt x="306658" y="1594561"/>
                  <a:pt x="537576" y="1851117"/>
                  <a:pt x="582690" y="2165262"/>
                </a:cubicBezTo>
                <a:cubicBezTo>
                  <a:pt x="582857" y="2165315"/>
                  <a:pt x="583026" y="2165320"/>
                  <a:pt x="583195" y="2165325"/>
                </a:cubicBezTo>
                <a:lnTo>
                  <a:pt x="583735" y="2171962"/>
                </a:lnTo>
                <a:cubicBezTo>
                  <a:pt x="588792" y="2201969"/>
                  <a:pt x="591242" y="2232611"/>
                  <a:pt x="591199" y="2263693"/>
                </a:cubicBezTo>
                <a:cubicBezTo>
                  <a:pt x="592511" y="2269279"/>
                  <a:pt x="592570" y="2274903"/>
                  <a:pt x="592570" y="2280541"/>
                </a:cubicBezTo>
                <a:cubicBezTo>
                  <a:pt x="592570" y="2284333"/>
                  <a:pt x="592543" y="2288119"/>
                  <a:pt x="591977" y="2291891"/>
                </a:cubicBezTo>
                <a:lnTo>
                  <a:pt x="591478" y="2291858"/>
                </a:lnTo>
                <a:lnTo>
                  <a:pt x="591452" y="2292349"/>
                </a:lnTo>
                <a:lnTo>
                  <a:pt x="574334" y="2290736"/>
                </a:lnTo>
                <a:cubicBezTo>
                  <a:pt x="541959" y="2290213"/>
                  <a:pt x="510079" y="2287255"/>
                  <a:pt x="478907" y="2281745"/>
                </a:cubicBezTo>
                <a:cubicBezTo>
                  <a:pt x="473330" y="2282161"/>
                  <a:pt x="468001" y="2281220"/>
                  <a:pt x="462690" y="2280217"/>
                </a:cubicBezTo>
                <a:lnTo>
                  <a:pt x="462574" y="2279078"/>
                </a:lnTo>
                <a:cubicBezTo>
                  <a:pt x="282200" y="2249456"/>
                  <a:pt x="121485" y="2164343"/>
                  <a:pt x="0" y="2042401"/>
                </a:cubicBezTo>
                <a:lnTo>
                  <a:pt x="0" y="1837231"/>
                </a:lnTo>
                <a:cubicBezTo>
                  <a:pt x="97584" y="1993737"/>
                  <a:pt x="258975" y="2108093"/>
                  <a:pt x="449203" y="2148655"/>
                </a:cubicBezTo>
                <a:cubicBezTo>
                  <a:pt x="402182" y="1911427"/>
                  <a:pt x="229297" y="1717565"/>
                  <a:pt x="0" y="1635380"/>
                </a:cubicBezTo>
                <a:close/>
                <a:moveTo>
                  <a:pt x="11608704" y="1464394"/>
                </a:moveTo>
                <a:lnTo>
                  <a:pt x="11625791" y="1466004"/>
                </a:lnTo>
                <a:cubicBezTo>
                  <a:pt x="11658177" y="1466527"/>
                  <a:pt x="11690070" y="1469485"/>
                  <a:pt x="11721253" y="1474998"/>
                </a:cubicBezTo>
                <a:cubicBezTo>
                  <a:pt x="11726829" y="1474582"/>
                  <a:pt x="11732157" y="1475523"/>
                  <a:pt x="11737466" y="1476525"/>
                </a:cubicBezTo>
                <a:lnTo>
                  <a:pt x="11737583" y="1477664"/>
                </a:lnTo>
                <a:cubicBezTo>
                  <a:pt x="11914088" y="1506650"/>
                  <a:pt x="12071767" y="1588774"/>
                  <a:pt x="12192000" y="1706842"/>
                </a:cubicBezTo>
                <a:lnTo>
                  <a:pt x="12192000" y="1906833"/>
                </a:lnTo>
                <a:cubicBezTo>
                  <a:pt x="12093732" y="1756811"/>
                  <a:pt x="11935983" y="1647542"/>
                  <a:pt x="11750953" y="1608088"/>
                </a:cubicBezTo>
                <a:cubicBezTo>
                  <a:pt x="11797422" y="1842524"/>
                  <a:pt x="11966808" y="2034608"/>
                  <a:pt x="12192000" y="2118654"/>
                </a:cubicBezTo>
                <a:lnTo>
                  <a:pt x="12192000" y="2250657"/>
                </a:lnTo>
                <a:cubicBezTo>
                  <a:pt x="11889465" y="2157681"/>
                  <a:pt x="11662185" y="1902872"/>
                  <a:pt x="11617468" y="1591480"/>
                </a:cubicBezTo>
                <a:cubicBezTo>
                  <a:pt x="11617300" y="1591427"/>
                  <a:pt x="11617132" y="1591423"/>
                  <a:pt x="11616962" y="1591418"/>
                </a:cubicBezTo>
                <a:lnTo>
                  <a:pt x="11616424" y="1584794"/>
                </a:lnTo>
                <a:cubicBezTo>
                  <a:pt x="11611365" y="1554782"/>
                  <a:pt x="11608914" y="1524133"/>
                  <a:pt x="11608957" y="1493044"/>
                </a:cubicBezTo>
                <a:cubicBezTo>
                  <a:pt x="11607645" y="1487460"/>
                  <a:pt x="11607586" y="1481838"/>
                  <a:pt x="11607586" y="1476202"/>
                </a:cubicBezTo>
                <a:lnTo>
                  <a:pt x="11608180" y="1464851"/>
                </a:lnTo>
                <a:lnTo>
                  <a:pt x="11608678" y="1464884"/>
                </a:lnTo>
                <a:close/>
                <a:moveTo>
                  <a:pt x="11594916" y="1464394"/>
                </a:moveTo>
                <a:lnTo>
                  <a:pt x="11594942" y="1464884"/>
                </a:lnTo>
                <a:lnTo>
                  <a:pt x="11595440" y="1464852"/>
                </a:lnTo>
                <a:lnTo>
                  <a:pt x="11596034" y="1476202"/>
                </a:lnTo>
                <a:cubicBezTo>
                  <a:pt x="11596034" y="1481838"/>
                  <a:pt x="11595975" y="1487460"/>
                  <a:pt x="11594663" y="1493044"/>
                </a:cubicBezTo>
                <a:cubicBezTo>
                  <a:pt x="11594706" y="1524133"/>
                  <a:pt x="11592255" y="1554782"/>
                  <a:pt x="11587196" y="1584794"/>
                </a:cubicBezTo>
                <a:lnTo>
                  <a:pt x="11586658" y="1591418"/>
                </a:lnTo>
                <a:cubicBezTo>
                  <a:pt x="11586488" y="1591423"/>
                  <a:pt x="11586320" y="1591427"/>
                  <a:pt x="11586152" y="1591480"/>
                </a:cubicBezTo>
                <a:cubicBezTo>
                  <a:pt x="11535877" y="1941574"/>
                  <a:pt x="11254838" y="2220146"/>
                  <a:pt x="10895987" y="2279078"/>
                </a:cubicBezTo>
                <a:lnTo>
                  <a:pt x="10895871" y="2280217"/>
                </a:lnTo>
                <a:cubicBezTo>
                  <a:pt x="10890560" y="2281220"/>
                  <a:pt x="10885231" y="2282161"/>
                  <a:pt x="10879654" y="2281745"/>
                </a:cubicBezTo>
                <a:cubicBezTo>
                  <a:pt x="10848482" y="2287255"/>
                  <a:pt x="10816602" y="2290213"/>
                  <a:pt x="10784227" y="2290736"/>
                </a:cubicBezTo>
                <a:lnTo>
                  <a:pt x="10767109" y="2292349"/>
                </a:lnTo>
                <a:lnTo>
                  <a:pt x="10767083" y="2291858"/>
                </a:lnTo>
                <a:lnTo>
                  <a:pt x="10766584" y="2291891"/>
                </a:lnTo>
                <a:cubicBezTo>
                  <a:pt x="10766018" y="2288119"/>
                  <a:pt x="10765991" y="2284333"/>
                  <a:pt x="10765991" y="2280541"/>
                </a:cubicBezTo>
                <a:cubicBezTo>
                  <a:pt x="10765991" y="2274903"/>
                  <a:pt x="10766050" y="2269279"/>
                  <a:pt x="10767362" y="2263693"/>
                </a:cubicBezTo>
                <a:cubicBezTo>
                  <a:pt x="10767319" y="2232611"/>
                  <a:pt x="10769769" y="2201969"/>
                  <a:pt x="10774826" y="2171962"/>
                </a:cubicBezTo>
                <a:lnTo>
                  <a:pt x="10775366" y="2165325"/>
                </a:lnTo>
                <a:cubicBezTo>
                  <a:pt x="10775535" y="2165320"/>
                  <a:pt x="10775704" y="2165315"/>
                  <a:pt x="10775872" y="2165262"/>
                </a:cubicBezTo>
                <a:cubicBezTo>
                  <a:pt x="10826148" y="1815167"/>
                  <a:pt x="11107187" y="1536596"/>
                  <a:pt x="11466037" y="1477664"/>
                </a:cubicBezTo>
                <a:lnTo>
                  <a:pt x="11466154" y="1476525"/>
                </a:lnTo>
                <a:cubicBezTo>
                  <a:pt x="11471463" y="1475523"/>
                  <a:pt x="11476791" y="1474582"/>
                  <a:pt x="11482367" y="1474998"/>
                </a:cubicBezTo>
                <a:cubicBezTo>
                  <a:pt x="11513550" y="1469485"/>
                  <a:pt x="11545443" y="1466527"/>
                  <a:pt x="11577829" y="1466004"/>
                </a:cubicBezTo>
                <a:close/>
                <a:moveTo>
                  <a:pt x="9916551" y="1464394"/>
                </a:moveTo>
                <a:lnTo>
                  <a:pt x="9933638" y="1466004"/>
                </a:lnTo>
                <a:cubicBezTo>
                  <a:pt x="9966024" y="1466527"/>
                  <a:pt x="9997917" y="1469485"/>
                  <a:pt x="10029100" y="1474998"/>
                </a:cubicBezTo>
                <a:cubicBezTo>
                  <a:pt x="10034676" y="1474582"/>
                  <a:pt x="10040004" y="1475523"/>
                  <a:pt x="10045313" y="1476525"/>
                </a:cubicBezTo>
                <a:lnTo>
                  <a:pt x="10045430" y="1477664"/>
                </a:lnTo>
                <a:cubicBezTo>
                  <a:pt x="10404280" y="1536596"/>
                  <a:pt x="10685319" y="1815167"/>
                  <a:pt x="10735596" y="2165262"/>
                </a:cubicBezTo>
                <a:cubicBezTo>
                  <a:pt x="10735763" y="2165315"/>
                  <a:pt x="10735932" y="2165320"/>
                  <a:pt x="10736101" y="2165325"/>
                </a:cubicBezTo>
                <a:lnTo>
                  <a:pt x="10736641" y="2171962"/>
                </a:lnTo>
                <a:cubicBezTo>
                  <a:pt x="10741698" y="2201969"/>
                  <a:pt x="10744148" y="2232611"/>
                  <a:pt x="10744105" y="2263693"/>
                </a:cubicBezTo>
                <a:cubicBezTo>
                  <a:pt x="10745417" y="2269279"/>
                  <a:pt x="10745476" y="2274903"/>
                  <a:pt x="10745476" y="2280541"/>
                </a:cubicBezTo>
                <a:cubicBezTo>
                  <a:pt x="10745476" y="2284333"/>
                  <a:pt x="10745449" y="2288119"/>
                  <a:pt x="10744883" y="2291891"/>
                </a:cubicBezTo>
                <a:lnTo>
                  <a:pt x="10744384" y="2291858"/>
                </a:lnTo>
                <a:lnTo>
                  <a:pt x="10744358" y="2292349"/>
                </a:lnTo>
                <a:lnTo>
                  <a:pt x="10727240" y="2290736"/>
                </a:lnTo>
                <a:cubicBezTo>
                  <a:pt x="10694865" y="2290213"/>
                  <a:pt x="10662985" y="2287255"/>
                  <a:pt x="10631813" y="2281745"/>
                </a:cubicBezTo>
                <a:cubicBezTo>
                  <a:pt x="10626236" y="2282161"/>
                  <a:pt x="10620907" y="2281220"/>
                  <a:pt x="10615596" y="2280217"/>
                </a:cubicBezTo>
                <a:lnTo>
                  <a:pt x="10615480" y="2279078"/>
                </a:lnTo>
                <a:cubicBezTo>
                  <a:pt x="10256629" y="2220146"/>
                  <a:pt x="9975590" y="1941574"/>
                  <a:pt x="9925315" y="1591480"/>
                </a:cubicBezTo>
                <a:cubicBezTo>
                  <a:pt x="9925147" y="1591427"/>
                  <a:pt x="9924979" y="1591423"/>
                  <a:pt x="9924809" y="1591418"/>
                </a:cubicBezTo>
                <a:lnTo>
                  <a:pt x="9924271" y="1584794"/>
                </a:lnTo>
                <a:cubicBezTo>
                  <a:pt x="9919212" y="1554782"/>
                  <a:pt x="9916761" y="1524133"/>
                  <a:pt x="9916804" y="1493044"/>
                </a:cubicBezTo>
                <a:cubicBezTo>
                  <a:pt x="9915492" y="1487460"/>
                  <a:pt x="9915433" y="1481838"/>
                  <a:pt x="9915433" y="1476202"/>
                </a:cubicBezTo>
                <a:lnTo>
                  <a:pt x="9916027" y="1464852"/>
                </a:lnTo>
                <a:lnTo>
                  <a:pt x="9916525" y="1464884"/>
                </a:lnTo>
                <a:close/>
                <a:moveTo>
                  <a:pt x="9902763" y="1464394"/>
                </a:moveTo>
                <a:lnTo>
                  <a:pt x="9902789" y="1464884"/>
                </a:lnTo>
                <a:lnTo>
                  <a:pt x="9903287" y="1464852"/>
                </a:lnTo>
                <a:lnTo>
                  <a:pt x="9903881" y="1476202"/>
                </a:lnTo>
                <a:cubicBezTo>
                  <a:pt x="9903881" y="1481838"/>
                  <a:pt x="9903822" y="1487460"/>
                  <a:pt x="9902510" y="1493044"/>
                </a:cubicBezTo>
                <a:cubicBezTo>
                  <a:pt x="9902553" y="1524133"/>
                  <a:pt x="9900102" y="1554782"/>
                  <a:pt x="9895043" y="1584794"/>
                </a:cubicBezTo>
                <a:lnTo>
                  <a:pt x="9894505" y="1591418"/>
                </a:lnTo>
                <a:cubicBezTo>
                  <a:pt x="9894335" y="1591423"/>
                  <a:pt x="9894167" y="1591427"/>
                  <a:pt x="9893999" y="1591480"/>
                </a:cubicBezTo>
                <a:cubicBezTo>
                  <a:pt x="9843724" y="1941574"/>
                  <a:pt x="9562685" y="2220146"/>
                  <a:pt x="9203834" y="2279078"/>
                </a:cubicBezTo>
                <a:lnTo>
                  <a:pt x="9203718" y="2280217"/>
                </a:lnTo>
                <a:cubicBezTo>
                  <a:pt x="9198407" y="2281220"/>
                  <a:pt x="9193078" y="2282161"/>
                  <a:pt x="9187501" y="2281745"/>
                </a:cubicBezTo>
                <a:cubicBezTo>
                  <a:pt x="9156329" y="2287255"/>
                  <a:pt x="9124449" y="2290213"/>
                  <a:pt x="9092074" y="2290736"/>
                </a:cubicBezTo>
                <a:lnTo>
                  <a:pt x="9074956" y="2292349"/>
                </a:lnTo>
                <a:lnTo>
                  <a:pt x="9074930" y="2291858"/>
                </a:lnTo>
                <a:lnTo>
                  <a:pt x="9074431" y="2291891"/>
                </a:lnTo>
                <a:cubicBezTo>
                  <a:pt x="9073865" y="2288119"/>
                  <a:pt x="9073838" y="2284333"/>
                  <a:pt x="9073838" y="2280541"/>
                </a:cubicBezTo>
                <a:cubicBezTo>
                  <a:pt x="9073838" y="2274903"/>
                  <a:pt x="9073897" y="2269279"/>
                  <a:pt x="9075209" y="2263693"/>
                </a:cubicBezTo>
                <a:cubicBezTo>
                  <a:pt x="9075166" y="2232611"/>
                  <a:pt x="9077616" y="2201969"/>
                  <a:pt x="9082673" y="2171962"/>
                </a:cubicBezTo>
                <a:lnTo>
                  <a:pt x="9083213" y="2165325"/>
                </a:lnTo>
                <a:cubicBezTo>
                  <a:pt x="9083382" y="2165320"/>
                  <a:pt x="9083551" y="2165315"/>
                  <a:pt x="9083718" y="2165262"/>
                </a:cubicBezTo>
                <a:cubicBezTo>
                  <a:pt x="9133995" y="1815167"/>
                  <a:pt x="9415034" y="1536596"/>
                  <a:pt x="9773884" y="1477664"/>
                </a:cubicBezTo>
                <a:lnTo>
                  <a:pt x="9774001" y="1476525"/>
                </a:lnTo>
                <a:cubicBezTo>
                  <a:pt x="9779310" y="1475523"/>
                  <a:pt x="9784638" y="1474582"/>
                  <a:pt x="9790214" y="1474998"/>
                </a:cubicBezTo>
                <a:cubicBezTo>
                  <a:pt x="9821397" y="1469485"/>
                  <a:pt x="9853290" y="1466527"/>
                  <a:pt x="9885676" y="1466004"/>
                </a:cubicBezTo>
                <a:close/>
                <a:moveTo>
                  <a:pt x="8224400" y="1464394"/>
                </a:moveTo>
                <a:lnTo>
                  <a:pt x="8241488" y="1466004"/>
                </a:lnTo>
                <a:cubicBezTo>
                  <a:pt x="8273873" y="1466527"/>
                  <a:pt x="8305766" y="1469485"/>
                  <a:pt x="8336949" y="1474998"/>
                </a:cubicBezTo>
                <a:cubicBezTo>
                  <a:pt x="8342525" y="1474582"/>
                  <a:pt x="8347853" y="1475523"/>
                  <a:pt x="8353162" y="1476525"/>
                </a:cubicBezTo>
                <a:lnTo>
                  <a:pt x="8353279" y="1477664"/>
                </a:lnTo>
                <a:cubicBezTo>
                  <a:pt x="8712129" y="1536596"/>
                  <a:pt x="8993168" y="1815167"/>
                  <a:pt x="9043444" y="2165262"/>
                </a:cubicBezTo>
                <a:cubicBezTo>
                  <a:pt x="9043612" y="2165315"/>
                  <a:pt x="9043781" y="2165320"/>
                  <a:pt x="9043950" y="2165325"/>
                </a:cubicBezTo>
                <a:lnTo>
                  <a:pt x="9044490" y="2171962"/>
                </a:lnTo>
                <a:cubicBezTo>
                  <a:pt x="9049547" y="2201969"/>
                  <a:pt x="9051997" y="2232611"/>
                  <a:pt x="9051954" y="2263693"/>
                </a:cubicBezTo>
                <a:cubicBezTo>
                  <a:pt x="9053266" y="2269279"/>
                  <a:pt x="9053325" y="2274903"/>
                  <a:pt x="9053325" y="2280541"/>
                </a:cubicBezTo>
                <a:cubicBezTo>
                  <a:pt x="9053325" y="2284333"/>
                  <a:pt x="9053298" y="2288119"/>
                  <a:pt x="9052732" y="2291891"/>
                </a:cubicBezTo>
                <a:lnTo>
                  <a:pt x="9052233" y="2291858"/>
                </a:lnTo>
                <a:lnTo>
                  <a:pt x="9052207" y="2292349"/>
                </a:lnTo>
                <a:lnTo>
                  <a:pt x="9035089" y="2290736"/>
                </a:lnTo>
                <a:cubicBezTo>
                  <a:pt x="9002714" y="2290213"/>
                  <a:pt x="8970834" y="2287255"/>
                  <a:pt x="8939662" y="2281745"/>
                </a:cubicBezTo>
                <a:cubicBezTo>
                  <a:pt x="8934085" y="2282161"/>
                  <a:pt x="8928756" y="2281220"/>
                  <a:pt x="8923445" y="2280217"/>
                </a:cubicBezTo>
                <a:lnTo>
                  <a:pt x="8923329" y="2279078"/>
                </a:lnTo>
                <a:cubicBezTo>
                  <a:pt x="8564478" y="2220146"/>
                  <a:pt x="8283439" y="1941574"/>
                  <a:pt x="8233164" y="1591480"/>
                </a:cubicBezTo>
                <a:cubicBezTo>
                  <a:pt x="8232996" y="1591427"/>
                  <a:pt x="8232828" y="1591423"/>
                  <a:pt x="8232658" y="1591418"/>
                </a:cubicBezTo>
                <a:lnTo>
                  <a:pt x="8232120" y="1584794"/>
                </a:lnTo>
                <a:cubicBezTo>
                  <a:pt x="8227061" y="1554782"/>
                  <a:pt x="8224611" y="1524133"/>
                  <a:pt x="8224653" y="1493044"/>
                </a:cubicBezTo>
                <a:cubicBezTo>
                  <a:pt x="8223341" y="1487460"/>
                  <a:pt x="8223282" y="1481838"/>
                  <a:pt x="8223282" y="1476202"/>
                </a:cubicBezTo>
                <a:lnTo>
                  <a:pt x="8223876" y="1464852"/>
                </a:lnTo>
                <a:lnTo>
                  <a:pt x="8224374" y="1464884"/>
                </a:lnTo>
                <a:close/>
                <a:moveTo>
                  <a:pt x="8210612" y="1464394"/>
                </a:moveTo>
                <a:lnTo>
                  <a:pt x="8210638" y="1464884"/>
                </a:lnTo>
                <a:lnTo>
                  <a:pt x="8211136" y="1464852"/>
                </a:lnTo>
                <a:lnTo>
                  <a:pt x="8211730" y="1476202"/>
                </a:lnTo>
                <a:cubicBezTo>
                  <a:pt x="8211730" y="1481838"/>
                  <a:pt x="8211672" y="1487460"/>
                  <a:pt x="8210360" y="1493044"/>
                </a:cubicBezTo>
                <a:cubicBezTo>
                  <a:pt x="8210402" y="1524133"/>
                  <a:pt x="8207951" y="1554782"/>
                  <a:pt x="8202893" y="1584794"/>
                </a:cubicBezTo>
                <a:lnTo>
                  <a:pt x="8202354" y="1591418"/>
                </a:lnTo>
                <a:cubicBezTo>
                  <a:pt x="8202185" y="1591423"/>
                  <a:pt x="8202016" y="1591427"/>
                  <a:pt x="8201849" y="1591480"/>
                </a:cubicBezTo>
                <a:cubicBezTo>
                  <a:pt x="8151573" y="1941574"/>
                  <a:pt x="7870534" y="2220146"/>
                  <a:pt x="7511683" y="2279078"/>
                </a:cubicBezTo>
                <a:lnTo>
                  <a:pt x="7511567" y="2280217"/>
                </a:lnTo>
                <a:cubicBezTo>
                  <a:pt x="7506256" y="2281220"/>
                  <a:pt x="7500927" y="2282161"/>
                  <a:pt x="7495350" y="2281745"/>
                </a:cubicBezTo>
                <a:cubicBezTo>
                  <a:pt x="7464178" y="2287255"/>
                  <a:pt x="7432298" y="2290213"/>
                  <a:pt x="7399924" y="2290736"/>
                </a:cubicBezTo>
                <a:lnTo>
                  <a:pt x="7382805" y="2292349"/>
                </a:lnTo>
                <a:lnTo>
                  <a:pt x="7382779" y="2291858"/>
                </a:lnTo>
                <a:lnTo>
                  <a:pt x="7382280" y="2291891"/>
                </a:lnTo>
                <a:cubicBezTo>
                  <a:pt x="7381714" y="2288119"/>
                  <a:pt x="7381687" y="2284333"/>
                  <a:pt x="7381687" y="2280541"/>
                </a:cubicBezTo>
                <a:cubicBezTo>
                  <a:pt x="7381687" y="2274903"/>
                  <a:pt x="7381746" y="2269279"/>
                  <a:pt x="7383058" y="2263693"/>
                </a:cubicBezTo>
                <a:cubicBezTo>
                  <a:pt x="7383016" y="2232611"/>
                  <a:pt x="7385465" y="2201969"/>
                  <a:pt x="7390522" y="2171962"/>
                </a:cubicBezTo>
                <a:lnTo>
                  <a:pt x="7391062" y="2165325"/>
                </a:lnTo>
                <a:cubicBezTo>
                  <a:pt x="7391231" y="2165320"/>
                  <a:pt x="7391400" y="2165315"/>
                  <a:pt x="7391568" y="2165262"/>
                </a:cubicBezTo>
                <a:cubicBezTo>
                  <a:pt x="7441844" y="1815167"/>
                  <a:pt x="7722883" y="1536596"/>
                  <a:pt x="8081734" y="1477664"/>
                </a:cubicBezTo>
                <a:lnTo>
                  <a:pt x="8081851" y="1476525"/>
                </a:lnTo>
                <a:cubicBezTo>
                  <a:pt x="8087159" y="1475523"/>
                  <a:pt x="8092487" y="1474582"/>
                  <a:pt x="8098063" y="1474998"/>
                </a:cubicBezTo>
                <a:cubicBezTo>
                  <a:pt x="8129247" y="1469485"/>
                  <a:pt x="8161139" y="1466527"/>
                  <a:pt x="8193525" y="1466004"/>
                </a:cubicBezTo>
                <a:close/>
                <a:moveTo>
                  <a:pt x="6532249" y="1464394"/>
                </a:moveTo>
                <a:lnTo>
                  <a:pt x="6549337" y="1466004"/>
                </a:lnTo>
                <a:cubicBezTo>
                  <a:pt x="6581722" y="1466527"/>
                  <a:pt x="6613615" y="1469485"/>
                  <a:pt x="6644798" y="1474998"/>
                </a:cubicBezTo>
                <a:cubicBezTo>
                  <a:pt x="6650374" y="1474582"/>
                  <a:pt x="6655702" y="1475523"/>
                  <a:pt x="6661011" y="1476525"/>
                </a:cubicBezTo>
                <a:lnTo>
                  <a:pt x="6661128" y="1477664"/>
                </a:lnTo>
                <a:cubicBezTo>
                  <a:pt x="7019978" y="1536596"/>
                  <a:pt x="7301017" y="1815167"/>
                  <a:pt x="7351294" y="2165262"/>
                </a:cubicBezTo>
                <a:cubicBezTo>
                  <a:pt x="7351461" y="2165315"/>
                  <a:pt x="7351631" y="2165320"/>
                  <a:pt x="7351799" y="2165325"/>
                </a:cubicBezTo>
                <a:lnTo>
                  <a:pt x="7352340" y="2171962"/>
                </a:lnTo>
                <a:cubicBezTo>
                  <a:pt x="7357396" y="2201969"/>
                  <a:pt x="7359846" y="2232611"/>
                  <a:pt x="7359804" y="2263693"/>
                </a:cubicBezTo>
                <a:cubicBezTo>
                  <a:pt x="7361116" y="2269279"/>
                  <a:pt x="7361174" y="2274903"/>
                  <a:pt x="7361174" y="2280541"/>
                </a:cubicBezTo>
                <a:cubicBezTo>
                  <a:pt x="7361174" y="2284333"/>
                  <a:pt x="7361147" y="2288119"/>
                  <a:pt x="7360581" y="2291891"/>
                </a:cubicBezTo>
                <a:lnTo>
                  <a:pt x="7360082" y="2291858"/>
                </a:lnTo>
                <a:lnTo>
                  <a:pt x="7360056" y="2292349"/>
                </a:lnTo>
                <a:lnTo>
                  <a:pt x="7342938" y="2290736"/>
                </a:lnTo>
                <a:cubicBezTo>
                  <a:pt x="7310564" y="2290213"/>
                  <a:pt x="7278683" y="2287255"/>
                  <a:pt x="7247511" y="2281745"/>
                </a:cubicBezTo>
                <a:cubicBezTo>
                  <a:pt x="7241934" y="2282161"/>
                  <a:pt x="7236605" y="2281220"/>
                  <a:pt x="7231295" y="2280217"/>
                </a:cubicBezTo>
                <a:lnTo>
                  <a:pt x="7231179" y="2279078"/>
                </a:lnTo>
                <a:cubicBezTo>
                  <a:pt x="6872327" y="2220146"/>
                  <a:pt x="6591288" y="1941574"/>
                  <a:pt x="6541013" y="1591480"/>
                </a:cubicBezTo>
                <a:cubicBezTo>
                  <a:pt x="6540845" y="1591427"/>
                  <a:pt x="6540677" y="1591423"/>
                  <a:pt x="6540507" y="1591418"/>
                </a:cubicBezTo>
                <a:lnTo>
                  <a:pt x="6539969" y="1584794"/>
                </a:lnTo>
                <a:cubicBezTo>
                  <a:pt x="6534910" y="1554782"/>
                  <a:pt x="6532460" y="1524133"/>
                  <a:pt x="6532502" y="1493044"/>
                </a:cubicBezTo>
                <a:cubicBezTo>
                  <a:pt x="6531190" y="1487460"/>
                  <a:pt x="6531131" y="1481838"/>
                  <a:pt x="6531131" y="1476202"/>
                </a:cubicBezTo>
                <a:lnTo>
                  <a:pt x="6531725" y="1464852"/>
                </a:lnTo>
                <a:lnTo>
                  <a:pt x="6532223" y="1464884"/>
                </a:lnTo>
                <a:close/>
                <a:moveTo>
                  <a:pt x="6518461" y="1464394"/>
                </a:moveTo>
                <a:lnTo>
                  <a:pt x="6518487" y="1464884"/>
                </a:lnTo>
                <a:lnTo>
                  <a:pt x="6518985" y="1464852"/>
                </a:lnTo>
                <a:lnTo>
                  <a:pt x="6519579" y="1476202"/>
                </a:lnTo>
                <a:cubicBezTo>
                  <a:pt x="6519579" y="1481838"/>
                  <a:pt x="6519520" y="1487460"/>
                  <a:pt x="6518208" y="1493044"/>
                </a:cubicBezTo>
                <a:cubicBezTo>
                  <a:pt x="6518250" y="1524133"/>
                  <a:pt x="6515800" y="1554782"/>
                  <a:pt x="6510741" y="1584794"/>
                </a:cubicBezTo>
                <a:lnTo>
                  <a:pt x="6510203" y="1591418"/>
                </a:lnTo>
                <a:cubicBezTo>
                  <a:pt x="6510033" y="1591423"/>
                  <a:pt x="6509865" y="1591427"/>
                  <a:pt x="6509697" y="1591480"/>
                </a:cubicBezTo>
                <a:cubicBezTo>
                  <a:pt x="6459422" y="1941574"/>
                  <a:pt x="6178383" y="2220146"/>
                  <a:pt x="5819531" y="2279078"/>
                </a:cubicBezTo>
                <a:lnTo>
                  <a:pt x="5819415" y="2280217"/>
                </a:lnTo>
                <a:cubicBezTo>
                  <a:pt x="5814105" y="2281220"/>
                  <a:pt x="5808776" y="2282161"/>
                  <a:pt x="5803199" y="2281745"/>
                </a:cubicBezTo>
                <a:cubicBezTo>
                  <a:pt x="5772027" y="2287255"/>
                  <a:pt x="5740146" y="2290213"/>
                  <a:pt x="5707772" y="2290736"/>
                </a:cubicBezTo>
                <a:lnTo>
                  <a:pt x="5690654" y="2292349"/>
                </a:lnTo>
                <a:lnTo>
                  <a:pt x="5690628" y="2291858"/>
                </a:lnTo>
                <a:lnTo>
                  <a:pt x="5690129" y="2291891"/>
                </a:lnTo>
                <a:cubicBezTo>
                  <a:pt x="5689563" y="2288119"/>
                  <a:pt x="5689536" y="2284333"/>
                  <a:pt x="5689536" y="2280541"/>
                </a:cubicBezTo>
                <a:cubicBezTo>
                  <a:pt x="5689536" y="2274903"/>
                  <a:pt x="5689594" y="2269279"/>
                  <a:pt x="5690906" y="2263693"/>
                </a:cubicBezTo>
                <a:cubicBezTo>
                  <a:pt x="5690864" y="2232611"/>
                  <a:pt x="5693314" y="2201969"/>
                  <a:pt x="5698370" y="2171962"/>
                </a:cubicBezTo>
                <a:lnTo>
                  <a:pt x="5698911" y="2165325"/>
                </a:lnTo>
                <a:cubicBezTo>
                  <a:pt x="5699079" y="2165320"/>
                  <a:pt x="5699249" y="2165315"/>
                  <a:pt x="5699416" y="2165262"/>
                </a:cubicBezTo>
                <a:cubicBezTo>
                  <a:pt x="5749693" y="1815167"/>
                  <a:pt x="6030732" y="1536596"/>
                  <a:pt x="6389582" y="1477664"/>
                </a:cubicBezTo>
                <a:lnTo>
                  <a:pt x="6389699" y="1476525"/>
                </a:lnTo>
                <a:cubicBezTo>
                  <a:pt x="6395008" y="1475523"/>
                  <a:pt x="6400336" y="1474582"/>
                  <a:pt x="6405912" y="1474998"/>
                </a:cubicBezTo>
                <a:cubicBezTo>
                  <a:pt x="6437095" y="1469485"/>
                  <a:pt x="6468988" y="1466527"/>
                  <a:pt x="6501373" y="1466004"/>
                </a:cubicBezTo>
                <a:close/>
                <a:moveTo>
                  <a:pt x="4840098" y="1464394"/>
                </a:moveTo>
                <a:lnTo>
                  <a:pt x="4857185" y="1466004"/>
                </a:lnTo>
                <a:cubicBezTo>
                  <a:pt x="4889571" y="1466527"/>
                  <a:pt x="4921463" y="1469485"/>
                  <a:pt x="4952647" y="1474998"/>
                </a:cubicBezTo>
                <a:cubicBezTo>
                  <a:pt x="4958223" y="1474582"/>
                  <a:pt x="4963551" y="1475523"/>
                  <a:pt x="4968859" y="1476525"/>
                </a:cubicBezTo>
                <a:lnTo>
                  <a:pt x="4968976" y="1477664"/>
                </a:lnTo>
                <a:cubicBezTo>
                  <a:pt x="5327827" y="1536596"/>
                  <a:pt x="5608866" y="1815167"/>
                  <a:pt x="5659142" y="2165262"/>
                </a:cubicBezTo>
                <a:cubicBezTo>
                  <a:pt x="5659310" y="2165315"/>
                  <a:pt x="5659479" y="2165320"/>
                  <a:pt x="5659648" y="2165325"/>
                </a:cubicBezTo>
                <a:lnTo>
                  <a:pt x="5660188" y="2171962"/>
                </a:lnTo>
                <a:cubicBezTo>
                  <a:pt x="5665245" y="2201969"/>
                  <a:pt x="5667694" y="2232611"/>
                  <a:pt x="5667652" y="2263693"/>
                </a:cubicBezTo>
                <a:cubicBezTo>
                  <a:pt x="5668964" y="2269279"/>
                  <a:pt x="5669023" y="2274903"/>
                  <a:pt x="5669023" y="2280541"/>
                </a:cubicBezTo>
                <a:cubicBezTo>
                  <a:pt x="5669023" y="2284333"/>
                  <a:pt x="5668996" y="2288119"/>
                  <a:pt x="5668430" y="2291891"/>
                </a:cubicBezTo>
                <a:lnTo>
                  <a:pt x="5667931" y="2291858"/>
                </a:lnTo>
                <a:lnTo>
                  <a:pt x="5667905" y="2292349"/>
                </a:lnTo>
                <a:lnTo>
                  <a:pt x="5650786" y="2290736"/>
                </a:lnTo>
                <a:cubicBezTo>
                  <a:pt x="5618412" y="2290213"/>
                  <a:pt x="5586532" y="2287255"/>
                  <a:pt x="5555360" y="2281745"/>
                </a:cubicBezTo>
                <a:cubicBezTo>
                  <a:pt x="5549783" y="2282161"/>
                  <a:pt x="5544454" y="2281220"/>
                  <a:pt x="5539143" y="2280217"/>
                </a:cubicBezTo>
                <a:lnTo>
                  <a:pt x="5539027" y="2279078"/>
                </a:lnTo>
                <a:cubicBezTo>
                  <a:pt x="5180176" y="2220146"/>
                  <a:pt x="4899137" y="1941574"/>
                  <a:pt x="4848861" y="1591480"/>
                </a:cubicBezTo>
                <a:cubicBezTo>
                  <a:pt x="4848694" y="1591427"/>
                  <a:pt x="4848525" y="1591423"/>
                  <a:pt x="4848356" y="1591418"/>
                </a:cubicBezTo>
                <a:lnTo>
                  <a:pt x="4847817" y="1584794"/>
                </a:lnTo>
                <a:cubicBezTo>
                  <a:pt x="4842759" y="1554782"/>
                  <a:pt x="4840308" y="1524133"/>
                  <a:pt x="4840350" y="1493044"/>
                </a:cubicBezTo>
                <a:cubicBezTo>
                  <a:pt x="4839038" y="1487460"/>
                  <a:pt x="4838980" y="1481838"/>
                  <a:pt x="4838980" y="1476202"/>
                </a:cubicBezTo>
                <a:lnTo>
                  <a:pt x="4839574" y="1464852"/>
                </a:lnTo>
                <a:lnTo>
                  <a:pt x="4840072" y="1464884"/>
                </a:lnTo>
                <a:close/>
                <a:moveTo>
                  <a:pt x="4826310" y="1464394"/>
                </a:moveTo>
                <a:lnTo>
                  <a:pt x="4826336" y="1464884"/>
                </a:lnTo>
                <a:lnTo>
                  <a:pt x="4826834" y="1464852"/>
                </a:lnTo>
                <a:lnTo>
                  <a:pt x="4827428" y="1476202"/>
                </a:lnTo>
                <a:cubicBezTo>
                  <a:pt x="4827428" y="1481838"/>
                  <a:pt x="4827369" y="1487460"/>
                  <a:pt x="4826057" y="1493044"/>
                </a:cubicBezTo>
                <a:cubicBezTo>
                  <a:pt x="4826099" y="1524133"/>
                  <a:pt x="4823649" y="1554782"/>
                  <a:pt x="4818590" y="1584794"/>
                </a:cubicBezTo>
                <a:lnTo>
                  <a:pt x="4818052" y="1591418"/>
                </a:lnTo>
                <a:cubicBezTo>
                  <a:pt x="4817882" y="1591423"/>
                  <a:pt x="4817714" y="1591427"/>
                  <a:pt x="4817546" y="1591480"/>
                </a:cubicBezTo>
                <a:cubicBezTo>
                  <a:pt x="4767271" y="1941574"/>
                  <a:pt x="4486232" y="2220146"/>
                  <a:pt x="4127381" y="2279078"/>
                </a:cubicBezTo>
                <a:lnTo>
                  <a:pt x="4127264" y="2280217"/>
                </a:lnTo>
                <a:cubicBezTo>
                  <a:pt x="4121954" y="2281220"/>
                  <a:pt x="4116625" y="2282161"/>
                  <a:pt x="4111048" y="2281745"/>
                </a:cubicBezTo>
                <a:cubicBezTo>
                  <a:pt x="4079876" y="2287255"/>
                  <a:pt x="4047996" y="2290213"/>
                  <a:pt x="4015621" y="2290736"/>
                </a:cubicBezTo>
                <a:lnTo>
                  <a:pt x="3998503" y="2292349"/>
                </a:lnTo>
                <a:lnTo>
                  <a:pt x="3998477" y="2291858"/>
                </a:lnTo>
                <a:lnTo>
                  <a:pt x="3997978" y="2291891"/>
                </a:lnTo>
                <a:cubicBezTo>
                  <a:pt x="3997412" y="2288119"/>
                  <a:pt x="3997385" y="2284333"/>
                  <a:pt x="3997385" y="2280541"/>
                </a:cubicBezTo>
                <a:cubicBezTo>
                  <a:pt x="3997385" y="2274903"/>
                  <a:pt x="3997443" y="2269279"/>
                  <a:pt x="3998755" y="2263693"/>
                </a:cubicBezTo>
                <a:cubicBezTo>
                  <a:pt x="3998713" y="2232611"/>
                  <a:pt x="4001163" y="2201969"/>
                  <a:pt x="4006219" y="2171962"/>
                </a:cubicBezTo>
                <a:lnTo>
                  <a:pt x="4006760" y="2165325"/>
                </a:lnTo>
                <a:cubicBezTo>
                  <a:pt x="4006928" y="2165320"/>
                  <a:pt x="4007098" y="2165315"/>
                  <a:pt x="4007265" y="2165262"/>
                </a:cubicBezTo>
                <a:cubicBezTo>
                  <a:pt x="4057542" y="1815167"/>
                  <a:pt x="4338581" y="1536596"/>
                  <a:pt x="4697431" y="1477664"/>
                </a:cubicBezTo>
                <a:lnTo>
                  <a:pt x="4697548" y="1476525"/>
                </a:lnTo>
                <a:cubicBezTo>
                  <a:pt x="4702857" y="1475523"/>
                  <a:pt x="4708185" y="1474582"/>
                  <a:pt x="4713761" y="1474998"/>
                </a:cubicBezTo>
                <a:cubicBezTo>
                  <a:pt x="4744944" y="1469485"/>
                  <a:pt x="4776837" y="1466527"/>
                  <a:pt x="4809222" y="1466004"/>
                </a:cubicBezTo>
                <a:close/>
                <a:moveTo>
                  <a:pt x="3147947" y="1464394"/>
                </a:moveTo>
                <a:lnTo>
                  <a:pt x="3165034" y="1466004"/>
                </a:lnTo>
                <a:cubicBezTo>
                  <a:pt x="3197420" y="1466527"/>
                  <a:pt x="3229312" y="1469485"/>
                  <a:pt x="3260496" y="1474998"/>
                </a:cubicBezTo>
                <a:cubicBezTo>
                  <a:pt x="3266072" y="1474582"/>
                  <a:pt x="3271400" y="1475523"/>
                  <a:pt x="3276708" y="1476525"/>
                </a:cubicBezTo>
                <a:lnTo>
                  <a:pt x="3276826" y="1477664"/>
                </a:lnTo>
                <a:cubicBezTo>
                  <a:pt x="3635676" y="1536596"/>
                  <a:pt x="3916715" y="1815167"/>
                  <a:pt x="3966991" y="2165262"/>
                </a:cubicBezTo>
                <a:cubicBezTo>
                  <a:pt x="3967159" y="2165315"/>
                  <a:pt x="3967328" y="2165320"/>
                  <a:pt x="3967497" y="2165325"/>
                </a:cubicBezTo>
                <a:lnTo>
                  <a:pt x="3968037" y="2171962"/>
                </a:lnTo>
                <a:cubicBezTo>
                  <a:pt x="3973094" y="2201969"/>
                  <a:pt x="3975543" y="2232611"/>
                  <a:pt x="3975501" y="2263693"/>
                </a:cubicBezTo>
                <a:cubicBezTo>
                  <a:pt x="3976813" y="2269279"/>
                  <a:pt x="3976872" y="2274903"/>
                  <a:pt x="3976872" y="2280541"/>
                </a:cubicBezTo>
                <a:cubicBezTo>
                  <a:pt x="3976872" y="2284333"/>
                  <a:pt x="3976845" y="2288119"/>
                  <a:pt x="3976279" y="2291891"/>
                </a:cubicBezTo>
                <a:lnTo>
                  <a:pt x="3975780" y="2291858"/>
                </a:lnTo>
                <a:lnTo>
                  <a:pt x="3975754" y="2292349"/>
                </a:lnTo>
                <a:lnTo>
                  <a:pt x="3958635" y="2290736"/>
                </a:lnTo>
                <a:cubicBezTo>
                  <a:pt x="3926261" y="2290213"/>
                  <a:pt x="3894381" y="2287255"/>
                  <a:pt x="3863209" y="2281745"/>
                </a:cubicBezTo>
                <a:cubicBezTo>
                  <a:pt x="3857632" y="2282161"/>
                  <a:pt x="3852303" y="2281220"/>
                  <a:pt x="3846992" y="2280217"/>
                </a:cubicBezTo>
                <a:lnTo>
                  <a:pt x="3846876" y="2279078"/>
                </a:lnTo>
                <a:cubicBezTo>
                  <a:pt x="3488025" y="2220146"/>
                  <a:pt x="3206986" y="1941574"/>
                  <a:pt x="3156710" y="1591480"/>
                </a:cubicBezTo>
                <a:cubicBezTo>
                  <a:pt x="3156543" y="1591427"/>
                  <a:pt x="3156374" y="1591423"/>
                  <a:pt x="3156205" y="1591418"/>
                </a:cubicBezTo>
                <a:lnTo>
                  <a:pt x="3155667" y="1584794"/>
                </a:lnTo>
                <a:cubicBezTo>
                  <a:pt x="3150608" y="1554782"/>
                  <a:pt x="3148157" y="1524133"/>
                  <a:pt x="3148199" y="1493044"/>
                </a:cubicBezTo>
                <a:cubicBezTo>
                  <a:pt x="3146887" y="1487460"/>
                  <a:pt x="3146829" y="1481838"/>
                  <a:pt x="3146829" y="1476202"/>
                </a:cubicBezTo>
                <a:lnTo>
                  <a:pt x="3147423" y="1464852"/>
                </a:lnTo>
                <a:lnTo>
                  <a:pt x="3147921" y="1464884"/>
                </a:lnTo>
                <a:close/>
                <a:moveTo>
                  <a:pt x="3134159" y="1464394"/>
                </a:moveTo>
                <a:lnTo>
                  <a:pt x="3134185" y="1464884"/>
                </a:lnTo>
                <a:lnTo>
                  <a:pt x="3134683" y="1464852"/>
                </a:lnTo>
                <a:lnTo>
                  <a:pt x="3135277" y="1476202"/>
                </a:lnTo>
                <a:cubicBezTo>
                  <a:pt x="3135277" y="1481838"/>
                  <a:pt x="3135218" y="1487460"/>
                  <a:pt x="3133906" y="1493044"/>
                </a:cubicBezTo>
                <a:cubicBezTo>
                  <a:pt x="3133948" y="1524133"/>
                  <a:pt x="3131498" y="1554782"/>
                  <a:pt x="3126439" y="1584794"/>
                </a:cubicBezTo>
                <a:lnTo>
                  <a:pt x="3125901" y="1591418"/>
                </a:lnTo>
                <a:cubicBezTo>
                  <a:pt x="3125731" y="1591423"/>
                  <a:pt x="3125563" y="1591427"/>
                  <a:pt x="3125395" y="1591480"/>
                </a:cubicBezTo>
                <a:cubicBezTo>
                  <a:pt x="3075120" y="1941574"/>
                  <a:pt x="2794081" y="2220146"/>
                  <a:pt x="2435230" y="2279078"/>
                </a:cubicBezTo>
                <a:lnTo>
                  <a:pt x="2435113" y="2280217"/>
                </a:lnTo>
                <a:cubicBezTo>
                  <a:pt x="2429803" y="2281220"/>
                  <a:pt x="2424474" y="2282161"/>
                  <a:pt x="2418897" y="2281745"/>
                </a:cubicBezTo>
                <a:cubicBezTo>
                  <a:pt x="2387725" y="2287255"/>
                  <a:pt x="2355845" y="2290213"/>
                  <a:pt x="2323470" y="2290736"/>
                </a:cubicBezTo>
                <a:lnTo>
                  <a:pt x="2306352" y="2292349"/>
                </a:lnTo>
                <a:lnTo>
                  <a:pt x="2306326" y="2291858"/>
                </a:lnTo>
                <a:lnTo>
                  <a:pt x="2305827" y="2291891"/>
                </a:lnTo>
                <a:cubicBezTo>
                  <a:pt x="2305261" y="2288119"/>
                  <a:pt x="2305234" y="2284333"/>
                  <a:pt x="2305234" y="2280541"/>
                </a:cubicBezTo>
                <a:cubicBezTo>
                  <a:pt x="2305234" y="2274903"/>
                  <a:pt x="2305292" y="2269279"/>
                  <a:pt x="2306604" y="2263693"/>
                </a:cubicBezTo>
                <a:cubicBezTo>
                  <a:pt x="2306562" y="2232611"/>
                  <a:pt x="2309012" y="2201969"/>
                  <a:pt x="2314068" y="2171962"/>
                </a:cubicBezTo>
                <a:lnTo>
                  <a:pt x="2314609" y="2165325"/>
                </a:lnTo>
                <a:cubicBezTo>
                  <a:pt x="2314777" y="2165320"/>
                  <a:pt x="2314947" y="2165315"/>
                  <a:pt x="2315114" y="2165262"/>
                </a:cubicBezTo>
                <a:cubicBezTo>
                  <a:pt x="2365391" y="1815167"/>
                  <a:pt x="2646430" y="1536596"/>
                  <a:pt x="3005280" y="1477664"/>
                </a:cubicBezTo>
                <a:lnTo>
                  <a:pt x="3005397" y="1476525"/>
                </a:lnTo>
                <a:cubicBezTo>
                  <a:pt x="3010706" y="1475523"/>
                  <a:pt x="3016034" y="1474582"/>
                  <a:pt x="3021610" y="1474998"/>
                </a:cubicBezTo>
                <a:cubicBezTo>
                  <a:pt x="3052793" y="1469485"/>
                  <a:pt x="3084686" y="1466527"/>
                  <a:pt x="3117071" y="1466004"/>
                </a:cubicBezTo>
                <a:close/>
                <a:moveTo>
                  <a:pt x="1455796" y="1464394"/>
                </a:moveTo>
                <a:lnTo>
                  <a:pt x="1472883" y="1466004"/>
                </a:lnTo>
                <a:cubicBezTo>
                  <a:pt x="1505269" y="1466527"/>
                  <a:pt x="1537161" y="1469485"/>
                  <a:pt x="1568345" y="1474998"/>
                </a:cubicBezTo>
                <a:cubicBezTo>
                  <a:pt x="1573921" y="1474582"/>
                  <a:pt x="1579249" y="1475523"/>
                  <a:pt x="1584557" y="1476525"/>
                </a:cubicBezTo>
                <a:lnTo>
                  <a:pt x="1584675" y="1477664"/>
                </a:lnTo>
                <a:cubicBezTo>
                  <a:pt x="1943525" y="1536596"/>
                  <a:pt x="2224564" y="1815167"/>
                  <a:pt x="2274840" y="2165262"/>
                </a:cubicBezTo>
                <a:cubicBezTo>
                  <a:pt x="2275008" y="2165315"/>
                  <a:pt x="2275177" y="2165320"/>
                  <a:pt x="2275346" y="2165325"/>
                </a:cubicBezTo>
                <a:lnTo>
                  <a:pt x="2275886" y="2171962"/>
                </a:lnTo>
                <a:cubicBezTo>
                  <a:pt x="2280943" y="2201969"/>
                  <a:pt x="2283392" y="2232611"/>
                  <a:pt x="2283350" y="2263693"/>
                </a:cubicBezTo>
                <a:cubicBezTo>
                  <a:pt x="2284662" y="2269279"/>
                  <a:pt x="2284721" y="2274903"/>
                  <a:pt x="2284721" y="2280541"/>
                </a:cubicBezTo>
                <a:cubicBezTo>
                  <a:pt x="2284721" y="2284333"/>
                  <a:pt x="2284694" y="2288119"/>
                  <a:pt x="2284128" y="2291891"/>
                </a:cubicBezTo>
                <a:lnTo>
                  <a:pt x="2283629" y="2291858"/>
                </a:lnTo>
                <a:lnTo>
                  <a:pt x="2283603" y="2292349"/>
                </a:lnTo>
                <a:lnTo>
                  <a:pt x="2266484" y="2290736"/>
                </a:lnTo>
                <a:cubicBezTo>
                  <a:pt x="2234110" y="2290213"/>
                  <a:pt x="2202230" y="2287255"/>
                  <a:pt x="2171058" y="2281745"/>
                </a:cubicBezTo>
                <a:cubicBezTo>
                  <a:pt x="2165481" y="2282161"/>
                  <a:pt x="2160152" y="2281220"/>
                  <a:pt x="2154841" y="2280217"/>
                </a:cubicBezTo>
                <a:lnTo>
                  <a:pt x="2154725" y="2279078"/>
                </a:lnTo>
                <a:cubicBezTo>
                  <a:pt x="1795874" y="2220146"/>
                  <a:pt x="1514835" y="1941574"/>
                  <a:pt x="1464559" y="1591480"/>
                </a:cubicBezTo>
                <a:cubicBezTo>
                  <a:pt x="1464392" y="1591427"/>
                  <a:pt x="1464223" y="1591423"/>
                  <a:pt x="1464054" y="1591418"/>
                </a:cubicBezTo>
                <a:lnTo>
                  <a:pt x="1463515" y="1584794"/>
                </a:lnTo>
                <a:cubicBezTo>
                  <a:pt x="1458457" y="1554782"/>
                  <a:pt x="1456006" y="1524133"/>
                  <a:pt x="1456048" y="1493044"/>
                </a:cubicBezTo>
                <a:cubicBezTo>
                  <a:pt x="1454736" y="1487460"/>
                  <a:pt x="1454678" y="1481838"/>
                  <a:pt x="1454678" y="1476202"/>
                </a:cubicBezTo>
                <a:lnTo>
                  <a:pt x="1455272" y="1464852"/>
                </a:lnTo>
                <a:lnTo>
                  <a:pt x="1455770" y="1464884"/>
                </a:lnTo>
                <a:close/>
                <a:moveTo>
                  <a:pt x="1442008" y="1464394"/>
                </a:moveTo>
                <a:lnTo>
                  <a:pt x="1442034" y="1464884"/>
                </a:lnTo>
                <a:lnTo>
                  <a:pt x="1442532" y="1464852"/>
                </a:lnTo>
                <a:lnTo>
                  <a:pt x="1443126" y="1476202"/>
                </a:lnTo>
                <a:cubicBezTo>
                  <a:pt x="1443126" y="1481838"/>
                  <a:pt x="1443067" y="1487460"/>
                  <a:pt x="1441755" y="1493044"/>
                </a:cubicBezTo>
                <a:cubicBezTo>
                  <a:pt x="1441797" y="1524133"/>
                  <a:pt x="1439347" y="1554782"/>
                  <a:pt x="1434288" y="1584794"/>
                </a:cubicBezTo>
                <a:lnTo>
                  <a:pt x="1433750" y="1591418"/>
                </a:lnTo>
                <a:cubicBezTo>
                  <a:pt x="1433580" y="1591423"/>
                  <a:pt x="1433412" y="1591427"/>
                  <a:pt x="1433244" y="1591480"/>
                </a:cubicBezTo>
                <a:cubicBezTo>
                  <a:pt x="1382969" y="1941574"/>
                  <a:pt x="1101930" y="2220146"/>
                  <a:pt x="743079" y="2279078"/>
                </a:cubicBezTo>
                <a:lnTo>
                  <a:pt x="742962" y="2280217"/>
                </a:lnTo>
                <a:cubicBezTo>
                  <a:pt x="737652" y="2281220"/>
                  <a:pt x="732323" y="2282161"/>
                  <a:pt x="726746" y="2281745"/>
                </a:cubicBezTo>
                <a:cubicBezTo>
                  <a:pt x="695574" y="2287255"/>
                  <a:pt x="663693" y="2290213"/>
                  <a:pt x="631319" y="2290736"/>
                </a:cubicBezTo>
                <a:lnTo>
                  <a:pt x="614201" y="2292349"/>
                </a:lnTo>
                <a:lnTo>
                  <a:pt x="614175" y="2291858"/>
                </a:lnTo>
                <a:lnTo>
                  <a:pt x="613676" y="2291891"/>
                </a:lnTo>
                <a:cubicBezTo>
                  <a:pt x="613110" y="2288119"/>
                  <a:pt x="613083" y="2284333"/>
                  <a:pt x="613083" y="2280541"/>
                </a:cubicBezTo>
                <a:cubicBezTo>
                  <a:pt x="613083" y="2274903"/>
                  <a:pt x="613141" y="2269279"/>
                  <a:pt x="614453" y="2263693"/>
                </a:cubicBezTo>
                <a:cubicBezTo>
                  <a:pt x="614411" y="2232611"/>
                  <a:pt x="616861" y="2201969"/>
                  <a:pt x="621917" y="2171962"/>
                </a:cubicBezTo>
                <a:lnTo>
                  <a:pt x="622458" y="2165325"/>
                </a:lnTo>
                <a:cubicBezTo>
                  <a:pt x="622626" y="2165320"/>
                  <a:pt x="622796" y="2165315"/>
                  <a:pt x="622963" y="2165262"/>
                </a:cubicBezTo>
                <a:cubicBezTo>
                  <a:pt x="673240" y="1815167"/>
                  <a:pt x="954279" y="1536596"/>
                  <a:pt x="1313129" y="1477664"/>
                </a:cubicBezTo>
                <a:lnTo>
                  <a:pt x="1313246" y="1476525"/>
                </a:lnTo>
                <a:cubicBezTo>
                  <a:pt x="1318555" y="1475523"/>
                  <a:pt x="1323883" y="1474582"/>
                  <a:pt x="1329459" y="1474998"/>
                </a:cubicBezTo>
                <a:cubicBezTo>
                  <a:pt x="1360642" y="1469485"/>
                  <a:pt x="1392535" y="1466527"/>
                  <a:pt x="1424920" y="1466004"/>
                </a:cubicBezTo>
                <a:close/>
                <a:moveTo>
                  <a:pt x="10909360" y="750600"/>
                </a:moveTo>
                <a:cubicBezTo>
                  <a:pt x="10962636" y="1021506"/>
                  <a:pt x="11177479" y="1236303"/>
                  <a:pt x="11452669" y="1295446"/>
                </a:cubicBezTo>
                <a:cubicBezTo>
                  <a:pt x="11399394" y="1024540"/>
                  <a:pt x="11184550" y="809743"/>
                  <a:pt x="10909360" y="750600"/>
                </a:cubicBezTo>
                <a:close/>
                <a:moveTo>
                  <a:pt x="10602109" y="750600"/>
                </a:moveTo>
                <a:cubicBezTo>
                  <a:pt x="10326919" y="809743"/>
                  <a:pt x="10112075" y="1024540"/>
                  <a:pt x="10058800" y="1295446"/>
                </a:cubicBezTo>
                <a:cubicBezTo>
                  <a:pt x="10333990" y="1236303"/>
                  <a:pt x="10548833" y="1021506"/>
                  <a:pt x="10602109" y="750600"/>
                </a:cubicBezTo>
                <a:close/>
                <a:moveTo>
                  <a:pt x="9217207" y="750600"/>
                </a:moveTo>
                <a:cubicBezTo>
                  <a:pt x="9270483" y="1021506"/>
                  <a:pt x="9485326" y="1236303"/>
                  <a:pt x="9760516" y="1295446"/>
                </a:cubicBezTo>
                <a:cubicBezTo>
                  <a:pt x="9707241" y="1024540"/>
                  <a:pt x="9492397" y="809743"/>
                  <a:pt x="9217207" y="750600"/>
                </a:cubicBezTo>
                <a:close/>
                <a:moveTo>
                  <a:pt x="8909958" y="750600"/>
                </a:moveTo>
                <a:cubicBezTo>
                  <a:pt x="8634768" y="809743"/>
                  <a:pt x="8419924" y="1024540"/>
                  <a:pt x="8366649" y="1295446"/>
                </a:cubicBezTo>
                <a:cubicBezTo>
                  <a:pt x="8641839" y="1236303"/>
                  <a:pt x="8856682" y="1021506"/>
                  <a:pt x="8909958" y="750600"/>
                </a:cubicBezTo>
                <a:close/>
                <a:moveTo>
                  <a:pt x="7525056" y="750600"/>
                </a:moveTo>
                <a:cubicBezTo>
                  <a:pt x="7578332" y="1021506"/>
                  <a:pt x="7793175" y="1236303"/>
                  <a:pt x="8068365" y="1295446"/>
                </a:cubicBezTo>
                <a:cubicBezTo>
                  <a:pt x="8015090" y="1024540"/>
                  <a:pt x="7800246" y="809743"/>
                  <a:pt x="7525056" y="750600"/>
                </a:cubicBezTo>
                <a:close/>
                <a:moveTo>
                  <a:pt x="7217807" y="750600"/>
                </a:moveTo>
                <a:cubicBezTo>
                  <a:pt x="6942617" y="809743"/>
                  <a:pt x="6727773" y="1024540"/>
                  <a:pt x="6674498" y="1295446"/>
                </a:cubicBezTo>
                <a:cubicBezTo>
                  <a:pt x="6949688" y="1236303"/>
                  <a:pt x="7164531" y="1021506"/>
                  <a:pt x="7217807" y="750600"/>
                </a:cubicBezTo>
                <a:close/>
                <a:moveTo>
                  <a:pt x="5832905" y="750600"/>
                </a:moveTo>
                <a:cubicBezTo>
                  <a:pt x="5886181" y="1021506"/>
                  <a:pt x="6101024" y="1236303"/>
                  <a:pt x="6376214" y="1295446"/>
                </a:cubicBezTo>
                <a:cubicBezTo>
                  <a:pt x="6322939" y="1024540"/>
                  <a:pt x="6108095" y="809743"/>
                  <a:pt x="5832905" y="750600"/>
                </a:cubicBezTo>
                <a:close/>
                <a:moveTo>
                  <a:pt x="5525656" y="750600"/>
                </a:moveTo>
                <a:cubicBezTo>
                  <a:pt x="5250466" y="809743"/>
                  <a:pt x="5035622" y="1024540"/>
                  <a:pt x="4982347" y="1295446"/>
                </a:cubicBezTo>
                <a:cubicBezTo>
                  <a:pt x="5257537" y="1236303"/>
                  <a:pt x="5472380" y="1021506"/>
                  <a:pt x="5525656" y="750600"/>
                </a:cubicBezTo>
                <a:close/>
                <a:moveTo>
                  <a:pt x="4140754" y="750600"/>
                </a:moveTo>
                <a:cubicBezTo>
                  <a:pt x="4194030" y="1021506"/>
                  <a:pt x="4408873" y="1236303"/>
                  <a:pt x="4684063" y="1295446"/>
                </a:cubicBezTo>
                <a:cubicBezTo>
                  <a:pt x="4630788" y="1024540"/>
                  <a:pt x="4415944" y="809743"/>
                  <a:pt x="4140754" y="750600"/>
                </a:cubicBezTo>
                <a:close/>
                <a:moveTo>
                  <a:pt x="3833505" y="750600"/>
                </a:moveTo>
                <a:cubicBezTo>
                  <a:pt x="3558315" y="809743"/>
                  <a:pt x="3343471" y="1024540"/>
                  <a:pt x="3290196" y="1295446"/>
                </a:cubicBezTo>
                <a:cubicBezTo>
                  <a:pt x="3565386" y="1236303"/>
                  <a:pt x="3780229" y="1021506"/>
                  <a:pt x="3833505" y="750600"/>
                </a:cubicBezTo>
                <a:close/>
                <a:moveTo>
                  <a:pt x="2448603" y="750600"/>
                </a:moveTo>
                <a:cubicBezTo>
                  <a:pt x="2501879" y="1021506"/>
                  <a:pt x="2716722" y="1236303"/>
                  <a:pt x="2991912" y="1295446"/>
                </a:cubicBezTo>
                <a:cubicBezTo>
                  <a:pt x="2938637" y="1024540"/>
                  <a:pt x="2723793" y="809743"/>
                  <a:pt x="2448603" y="750600"/>
                </a:cubicBezTo>
                <a:close/>
                <a:moveTo>
                  <a:pt x="2141354" y="750600"/>
                </a:moveTo>
                <a:cubicBezTo>
                  <a:pt x="1866164" y="809743"/>
                  <a:pt x="1651320" y="1024540"/>
                  <a:pt x="1598045" y="1295446"/>
                </a:cubicBezTo>
                <a:cubicBezTo>
                  <a:pt x="1873235" y="1236303"/>
                  <a:pt x="2088078" y="1021506"/>
                  <a:pt x="2141354" y="750600"/>
                </a:cubicBezTo>
                <a:close/>
                <a:moveTo>
                  <a:pt x="756452" y="750600"/>
                </a:moveTo>
                <a:cubicBezTo>
                  <a:pt x="809728" y="1021506"/>
                  <a:pt x="1024571" y="1236303"/>
                  <a:pt x="1299761" y="1295446"/>
                </a:cubicBezTo>
                <a:cubicBezTo>
                  <a:pt x="1246486" y="1024540"/>
                  <a:pt x="1031642" y="809743"/>
                  <a:pt x="756452" y="750600"/>
                </a:cubicBezTo>
                <a:close/>
                <a:moveTo>
                  <a:pt x="12192000" y="647790"/>
                </a:moveTo>
                <a:lnTo>
                  <a:pt x="12192000" y="780838"/>
                </a:lnTo>
                <a:cubicBezTo>
                  <a:pt x="11966807" y="865550"/>
                  <a:pt x="11797421" y="1059155"/>
                  <a:pt x="11750953" y="1295446"/>
                </a:cubicBezTo>
                <a:cubicBezTo>
                  <a:pt x="11935988" y="1255679"/>
                  <a:pt x="12093739" y="1145540"/>
                  <a:pt x="12192000" y="994335"/>
                </a:cubicBezTo>
                <a:lnTo>
                  <a:pt x="12192000" y="1195909"/>
                </a:lnTo>
                <a:cubicBezTo>
                  <a:pt x="12071770" y="1314911"/>
                  <a:pt x="11914089" y="1397686"/>
                  <a:pt x="11737582" y="1426902"/>
                </a:cubicBezTo>
                <a:lnTo>
                  <a:pt x="11737466" y="1428050"/>
                </a:lnTo>
                <a:cubicBezTo>
                  <a:pt x="11732155" y="1429061"/>
                  <a:pt x="11726826" y="1430009"/>
                  <a:pt x="11721249" y="1429590"/>
                </a:cubicBezTo>
                <a:cubicBezTo>
                  <a:pt x="11690077" y="1435144"/>
                  <a:pt x="11658197" y="1438125"/>
                  <a:pt x="11625822" y="1438652"/>
                </a:cubicBezTo>
                <a:lnTo>
                  <a:pt x="11608704" y="1440278"/>
                </a:lnTo>
                <a:lnTo>
                  <a:pt x="11608678" y="1439783"/>
                </a:lnTo>
                <a:lnTo>
                  <a:pt x="11608179" y="1439816"/>
                </a:lnTo>
                <a:cubicBezTo>
                  <a:pt x="11607613" y="1436014"/>
                  <a:pt x="11607586" y="1432198"/>
                  <a:pt x="11607586" y="1428376"/>
                </a:cubicBezTo>
                <a:cubicBezTo>
                  <a:pt x="11607586" y="1422694"/>
                  <a:pt x="11607645" y="1417025"/>
                  <a:pt x="11608957" y="1411395"/>
                </a:cubicBezTo>
                <a:cubicBezTo>
                  <a:pt x="11608914" y="1380067"/>
                  <a:pt x="11611364" y="1349182"/>
                  <a:pt x="11616421" y="1318938"/>
                </a:cubicBezTo>
                <a:lnTo>
                  <a:pt x="11616961" y="1312248"/>
                </a:lnTo>
                <a:cubicBezTo>
                  <a:pt x="11617130" y="1312243"/>
                  <a:pt x="11617299" y="1312238"/>
                  <a:pt x="11617466" y="1312185"/>
                </a:cubicBezTo>
                <a:cubicBezTo>
                  <a:pt x="11662185" y="998329"/>
                  <a:pt x="11889463" y="741504"/>
                  <a:pt x="12192000" y="647790"/>
                </a:cubicBezTo>
                <a:close/>
                <a:moveTo>
                  <a:pt x="10767111" y="605769"/>
                </a:moveTo>
                <a:lnTo>
                  <a:pt x="10784198" y="607392"/>
                </a:lnTo>
                <a:cubicBezTo>
                  <a:pt x="10816584" y="607919"/>
                  <a:pt x="10848477" y="610900"/>
                  <a:pt x="10879660" y="616457"/>
                </a:cubicBezTo>
                <a:cubicBezTo>
                  <a:pt x="10885236" y="616038"/>
                  <a:pt x="10890564" y="616986"/>
                  <a:pt x="10895873" y="617996"/>
                </a:cubicBezTo>
                <a:lnTo>
                  <a:pt x="10895990" y="619144"/>
                </a:lnTo>
                <a:cubicBezTo>
                  <a:pt x="11254840" y="678542"/>
                  <a:pt x="11535879" y="959319"/>
                  <a:pt x="11586156" y="1312185"/>
                </a:cubicBezTo>
                <a:cubicBezTo>
                  <a:pt x="11586323" y="1312238"/>
                  <a:pt x="11586492" y="1312243"/>
                  <a:pt x="11586661" y="1312248"/>
                </a:cubicBezTo>
                <a:lnTo>
                  <a:pt x="11587201" y="1318938"/>
                </a:lnTo>
                <a:cubicBezTo>
                  <a:pt x="11592258" y="1349182"/>
                  <a:pt x="11594708" y="1380067"/>
                  <a:pt x="11594665" y="1411395"/>
                </a:cubicBezTo>
                <a:cubicBezTo>
                  <a:pt x="11595977" y="1417025"/>
                  <a:pt x="11596036" y="1422694"/>
                  <a:pt x="11596036" y="1428376"/>
                </a:cubicBezTo>
                <a:cubicBezTo>
                  <a:pt x="11596036" y="1432198"/>
                  <a:pt x="11596009" y="1436014"/>
                  <a:pt x="11595443" y="1439816"/>
                </a:cubicBezTo>
                <a:lnTo>
                  <a:pt x="11594944" y="1439783"/>
                </a:lnTo>
                <a:lnTo>
                  <a:pt x="11594918" y="1440278"/>
                </a:lnTo>
                <a:lnTo>
                  <a:pt x="11577800" y="1438652"/>
                </a:lnTo>
                <a:cubicBezTo>
                  <a:pt x="11545425" y="1438125"/>
                  <a:pt x="11513545" y="1435144"/>
                  <a:pt x="11482373" y="1429590"/>
                </a:cubicBezTo>
                <a:cubicBezTo>
                  <a:pt x="11476796" y="1430009"/>
                  <a:pt x="11471467" y="1429061"/>
                  <a:pt x="11466156" y="1428050"/>
                </a:cubicBezTo>
                <a:lnTo>
                  <a:pt x="11466040" y="1426902"/>
                </a:lnTo>
                <a:cubicBezTo>
                  <a:pt x="11107189" y="1367503"/>
                  <a:pt x="10826150" y="1086726"/>
                  <a:pt x="10775875" y="733861"/>
                </a:cubicBezTo>
                <a:cubicBezTo>
                  <a:pt x="10775707" y="733808"/>
                  <a:pt x="10775539" y="733803"/>
                  <a:pt x="10775369" y="733798"/>
                </a:cubicBezTo>
                <a:lnTo>
                  <a:pt x="10774831" y="727122"/>
                </a:lnTo>
                <a:cubicBezTo>
                  <a:pt x="10769772" y="696872"/>
                  <a:pt x="10767321" y="665981"/>
                  <a:pt x="10767364" y="634646"/>
                </a:cubicBezTo>
                <a:cubicBezTo>
                  <a:pt x="10766052" y="629018"/>
                  <a:pt x="10765993" y="623351"/>
                  <a:pt x="10765993" y="617670"/>
                </a:cubicBezTo>
                <a:lnTo>
                  <a:pt x="10766587" y="606230"/>
                </a:lnTo>
                <a:lnTo>
                  <a:pt x="10767085" y="606263"/>
                </a:lnTo>
                <a:close/>
                <a:moveTo>
                  <a:pt x="10744358" y="605769"/>
                </a:moveTo>
                <a:lnTo>
                  <a:pt x="10744384" y="606263"/>
                </a:lnTo>
                <a:lnTo>
                  <a:pt x="10744882" y="606230"/>
                </a:lnTo>
                <a:lnTo>
                  <a:pt x="10745476" y="617670"/>
                </a:lnTo>
                <a:cubicBezTo>
                  <a:pt x="10745476" y="623351"/>
                  <a:pt x="10745417" y="629018"/>
                  <a:pt x="10744105" y="634646"/>
                </a:cubicBezTo>
                <a:cubicBezTo>
                  <a:pt x="10744148" y="665981"/>
                  <a:pt x="10741697" y="696872"/>
                  <a:pt x="10736638" y="727122"/>
                </a:cubicBezTo>
                <a:lnTo>
                  <a:pt x="10736100" y="733798"/>
                </a:lnTo>
                <a:cubicBezTo>
                  <a:pt x="10735930" y="733803"/>
                  <a:pt x="10735762" y="733808"/>
                  <a:pt x="10735594" y="733861"/>
                </a:cubicBezTo>
                <a:cubicBezTo>
                  <a:pt x="10685319" y="1086726"/>
                  <a:pt x="10404280" y="1367503"/>
                  <a:pt x="10045429" y="1426902"/>
                </a:cubicBezTo>
                <a:lnTo>
                  <a:pt x="10045313" y="1428050"/>
                </a:lnTo>
                <a:cubicBezTo>
                  <a:pt x="10040002" y="1429061"/>
                  <a:pt x="10034673" y="1430009"/>
                  <a:pt x="10029096" y="1429590"/>
                </a:cubicBezTo>
                <a:cubicBezTo>
                  <a:pt x="9997924" y="1435144"/>
                  <a:pt x="9966044" y="1438125"/>
                  <a:pt x="9933669" y="1438652"/>
                </a:cubicBezTo>
                <a:lnTo>
                  <a:pt x="9916551" y="1440278"/>
                </a:lnTo>
                <a:lnTo>
                  <a:pt x="9916525" y="1439783"/>
                </a:lnTo>
                <a:lnTo>
                  <a:pt x="9916026" y="1439816"/>
                </a:lnTo>
                <a:cubicBezTo>
                  <a:pt x="9915460" y="1436014"/>
                  <a:pt x="9915433" y="1432198"/>
                  <a:pt x="9915433" y="1428376"/>
                </a:cubicBezTo>
                <a:cubicBezTo>
                  <a:pt x="9915433" y="1422694"/>
                  <a:pt x="9915492" y="1417025"/>
                  <a:pt x="9916804" y="1411395"/>
                </a:cubicBezTo>
                <a:cubicBezTo>
                  <a:pt x="9916761" y="1380067"/>
                  <a:pt x="9919211" y="1349182"/>
                  <a:pt x="9924268" y="1318938"/>
                </a:cubicBezTo>
                <a:lnTo>
                  <a:pt x="9924808" y="1312248"/>
                </a:lnTo>
                <a:cubicBezTo>
                  <a:pt x="9924977" y="1312243"/>
                  <a:pt x="9925146" y="1312238"/>
                  <a:pt x="9925314" y="1312185"/>
                </a:cubicBezTo>
                <a:cubicBezTo>
                  <a:pt x="9975590" y="959319"/>
                  <a:pt x="10256629" y="678542"/>
                  <a:pt x="10615479" y="619144"/>
                </a:cubicBezTo>
                <a:lnTo>
                  <a:pt x="10615596" y="617996"/>
                </a:lnTo>
                <a:cubicBezTo>
                  <a:pt x="10620905" y="616986"/>
                  <a:pt x="10626233" y="616038"/>
                  <a:pt x="10631809" y="616457"/>
                </a:cubicBezTo>
                <a:cubicBezTo>
                  <a:pt x="10662992" y="610900"/>
                  <a:pt x="10694885" y="607919"/>
                  <a:pt x="10727271" y="607392"/>
                </a:cubicBezTo>
                <a:close/>
                <a:moveTo>
                  <a:pt x="9074958" y="605769"/>
                </a:moveTo>
                <a:lnTo>
                  <a:pt x="9092045" y="607392"/>
                </a:lnTo>
                <a:cubicBezTo>
                  <a:pt x="9124431" y="607919"/>
                  <a:pt x="9156324" y="610900"/>
                  <a:pt x="9187507" y="616457"/>
                </a:cubicBezTo>
                <a:cubicBezTo>
                  <a:pt x="9193083" y="616038"/>
                  <a:pt x="9198411" y="616986"/>
                  <a:pt x="9203720" y="617996"/>
                </a:cubicBezTo>
                <a:lnTo>
                  <a:pt x="9203837" y="619144"/>
                </a:lnTo>
                <a:cubicBezTo>
                  <a:pt x="9562687" y="678542"/>
                  <a:pt x="9843726" y="959319"/>
                  <a:pt x="9894002" y="1312185"/>
                </a:cubicBezTo>
                <a:cubicBezTo>
                  <a:pt x="9894170" y="1312238"/>
                  <a:pt x="9894339" y="1312243"/>
                  <a:pt x="9894508" y="1312248"/>
                </a:cubicBezTo>
                <a:lnTo>
                  <a:pt x="9895048" y="1318938"/>
                </a:lnTo>
                <a:cubicBezTo>
                  <a:pt x="9900105" y="1349182"/>
                  <a:pt x="9902555" y="1380067"/>
                  <a:pt x="9902512" y="1411395"/>
                </a:cubicBezTo>
                <a:cubicBezTo>
                  <a:pt x="9903824" y="1417025"/>
                  <a:pt x="9903883" y="1422694"/>
                  <a:pt x="9903883" y="1428376"/>
                </a:cubicBezTo>
                <a:cubicBezTo>
                  <a:pt x="9903883" y="1432198"/>
                  <a:pt x="9903856" y="1436014"/>
                  <a:pt x="9903290" y="1439816"/>
                </a:cubicBezTo>
                <a:lnTo>
                  <a:pt x="9902791" y="1439783"/>
                </a:lnTo>
                <a:lnTo>
                  <a:pt x="9902765" y="1440278"/>
                </a:lnTo>
                <a:lnTo>
                  <a:pt x="9885647" y="1438652"/>
                </a:lnTo>
                <a:cubicBezTo>
                  <a:pt x="9853272" y="1438125"/>
                  <a:pt x="9821392" y="1435144"/>
                  <a:pt x="9790220" y="1429590"/>
                </a:cubicBezTo>
                <a:cubicBezTo>
                  <a:pt x="9784643" y="1430009"/>
                  <a:pt x="9779314" y="1429061"/>
                  <a:pt x="9774003" y="1428050"/>
                </a:cubicBezTo>
                <a:lnTo>
                  <a:pt x="9773887" y="1426902"/>
                </a:lnTo>
                <a:cubicBezTo>
                  <a:pt x="9415036" y="1367503"/>
                  <a:pt x="9133997" y="1086726"/>
                  <a:pt x="9083722" y="733861"/>
                </a:cubicBezTo>
                <a:cubicBezTo>
                  <a:pt x="9083554" y="733808"/>
                  <a:pt x="9083386" y="733803"/>
                  <a:pt x="9083216" y="733798"/>
                </a:cubicBezTo>
                <a:lnTo>
                  <a:pt x="9082678" y="727122"/>
                </a:lnTo>
                <a:cubicBezTo>
                  <a:pt x="9077619" y="696872"/>
                  <a:pt x="9075168" y="665981"/>
                  <a:pt x="9075211" y="634646"/>
                </a:cubicBezTo>
                <a:cubicBezTo>
                  <a:pt x="9073899" y="629018"/>
                  <a:pt x="9073840" y="623351"/>
                  <a:pt x="9073840" y="617670"/>
                </a:cubicBezTo>
                <a:lnTo>
                  <a:pt x="9074434" y="606230"/>
                </a:lnTo>
                <a:lnTo>
                  <a:pt x="9074932" y="606263"/>
                </a:lnTo>
                <a:close/>
                <a:moveTo>
                  <a:pt x="9052207" y="605769"/>
                </a:moveTo>
                <a:lnTo>
                  <a:pt x="9052233" y="606263"/>
                </a:lnTo>
                <a:lnTo>
                  <a:pt x="9052731" y="606230"/>
                </a:lnTo>
                <a:lnTo>
                  <a:pt x="9053325" y="617670"/>
                </a:lnTo>
                <a:cubicBezTo>
                  <a:pt x="9053325" y="623351"/>
                  <a:pt x="9053266" y="629018"/>
                  <a:pt x="9051954" y="634646"/>
                </a:cubicBezTo>
                <a:cubicBezTo>
                  <a:pt x="9051997" y="665981"/>
                  <a:pt x="9049546" y="696872"/>
                  <a:pt x="9044487" y="727122"/>
                </a:cubicBezTo>
                <a:lnTo>
                  <a:pt x="9043949" y="733798"/>
                </a:lnTo>
                <a:cubicBezTo>
                  <a:pt x="9043779" y="733803"/>
                  <a:pt x="9043611" y="733808"/>
                  <a:pt x="9043443" y="733861"/>
                </a:cubicBezTo>
                <a:cubicBezTo>
                  <a:pt x="8993168" y="1086726"/>
                  <a:pt x="8712129" y="1367503"/>
                  <a:pt x="8353278" y="1426902"/>
                </a:cubicBezTo>
                <a:lnTo>
                  <a:pt x="8353162" y="1428050"/>
                </a:lnTo>
                <a:cubicBezTo>
                  <a:pt x="8347851" y="1429061"/>
                  <a:pt x="8342522" y="1430009"/>
                  <a:pt x="8336945" y="1429590"/>
                </a:cubicBezTo>
                <a:cubicBezTo>
                  <a:pt x="8305773" y="1435144"/>
                  <a:pt x="8273893" y="1438125"/>
                  <a:pt x="8241519" y="1438652"/>
                </a:cubicBezTo>
                <a:lnTo>
                  <a:pt x="8224400" y="1440278"/>
                </a:lnTo>
                <a:lnTo>
                  <a:pt x="8224374" y="1439783"/>
                </a:lnTo>
                <a:lnTo>
                  <a:pt x="8223875" y="1439816"/>
                </a:lnTo>
                <a:cubicBezTo>
                  <a:pt x="8223309" y="1436014"/>
                  <a:pt x="8223282" y="1432198"/>
                  <a:pt x="8223282" y="1428376"/>
                </a:cubicBezTo>
                <a:cubicBezTo>
                  <a:pt x="8223282" y="1422694"/>
                  <a:pt x="8223341" y="1417025"/>
                  <a:pt x="8224653" y="1411395"/>
                </a:cubicBezTo>
                <a:cubicBezTo>
                  <a:pt x="8224611" y="1380067"/>
                  <a:pt x="8227060" y="1349182"/>
                  <a:pt x="8232117" y="1318938"/>
                </a:cubicBezTo>
                <a:lnTo>
                  <a:pt x="8232657" y="1312248"/>
                </a:lnTo>
                <a:cubicBezTo>
                  <a:pt x="8232826" y="1312243"/>
                  <a:pt x="8232995" y="1312238"/>
                  <a:pt x="8233163" y="1312185"/>
                </a:cubicBezTo>
                <a:cubicBezTo>
                  <a:pt x="8283439" y="959319"/>
                  <a:pt x="8564478" y="678542"/>
                  <a:pt x="8923328" y="619144"/>
                </a:cubicBezTo>
                <a:lnTo>
                  <a:pt x="8923445" y="617996"/>
                </a:lnTo>
                <a:cubicBezTo>
                  <a:pt x="8928754" y="616986"/>
                  <a:pt x="8934082" y="616038"/>
                  <a:pt x="8939658" y="616457"/>
                </a:cubicBezTo>
                <a:cubicBezTo>
                  <a:pt x="8970841" y="610900"/>
                  <a:pt x="9002734" y="607919"/>
                  <a:pt x="9035120" y="607392"/>
                </a:cubicBezTo>
                <a:close/>
                <a:moveTo>
                  <a:pt x="7382807" y="605769"/>
                </a:moveTo>
                <a:lnTo>
                  <a:pt x="7399895" y="607392"/>
                </a:lnTo>
                <a:cubicBezTo>
                  <a:pt x="7432280" y="607919"/>
                  <a:pt x="7464173" y="610900"/>
                  <a:pt x="7495356" y="616457"/>
                </a:cubicBezTo>
                <a:cubicBezTo>
                  <a:pt x="7500932" y="616038"/>
                  <a:pt x="7506260" y="616986"/>
                  <a:pt x="7511569" y="617996"/>
                </a:cubicBezTo>
                <a:lnTo>
                  <a:pt x="7511686" y="619144"/>
                </a:lnTo>
                <a:cubicBezTo>
                  <a:pt x="7870536" y="678542"/>
                  <a:pt x="8151575" y="959319"/>
                  <a:pt x="8201852" y="1312185"/>
                </a:cubicBezTo>
                <a:cubicBezTo>
                  <a:pt x="8202019" y="1312238"/>
                  <a:pt x="8202189" y="1312243"/>
                  <a:pt x="8202357" y="1312248"/>
                </a:cubicBezTo>
                <a:lnTo>
                  <a:pt x="8202898" y="1318938"/>
                </a:lnTo>
                <a:cubicBezTo>
                  <a:pt x="8207954" y="1349182"/>
                  <a:pt x="8210404" y="1380067"/>
                  <a:pt x="8210362" y="1411395"/>
                </a:cubicBezTo>
                <a:cubicBezTo>
                  <a:pt x="8211674" y="1417025"/>
                  <a:pt x="8211732" y="1422694"/>
                  <a:pt x="8211732" y="1428376"/>
                </a:cubicBezTo>
                <a:cubicBezTo>
                  <a:pt x="8211732" y="1432198"/>
                  <a:pt x="8211705" y="1436014"/>
                  <a:pt x="8211139" y="1439816"/>
                </a:cubicBezTo>
                <a:lnTo>
                  <a:pt x="8210640" y="1439783"/>
                </a:lnTo>
                <a:lnTo>
                  <a:pt x="8210614" y="1440278"/>
                </a:lnTo>
                <a:lnTo>
                  <a:pt x="8193496" y="1438652"/>
                </a:lnTo>
                <a:cubicBezTo>
                  <a:pt x="8161122" y="1438125"/>
                  <a:pt x="8129241" y="1435144"/>
                  <a:pt x="8098069" y="1429590"/>
                </a:cubicBezTo>
                <a:cubicBezTo>
                  <a:pt x="8092492" y="1430009"/>
                  <a:pt x="8087163" y="1429061"/>
                  <a:pt x="8081853" y="1428050"/>
                </a:cubicBezTo>
                <a:lnTo>
                  <a:pt x="8081737" y="1426902"/>
                </a:lnTo>
                <a:cubicBezTo>
                  <a:pt x="7722885" y="1367503"/>
                  <a:pt x="7441846" y="1086726"/>
                  <a:pt x="7391571" y="733861"/>
                </a:cubicBezTo>
                <a:cubicBezTo>
                  <a:pt x="7391403" y="733808"/>
                  <a:pt x="7391235" y="733803"/>
                  <a:pt x="7391065" y="733798"/>
                </a:cubicBezTo>
                <a:lnTo>
                  <a:pt x="7390527" y="727122"/>
                </a:lnTo>
                <a:cubicBezTo>
                  <a:pt x="7385468" y="696872"/>
                  <a:pt x="7383018" y="665981"/>
                  <a:pt x="7383060" y="634646"/>
                </a:cubicBezTo>
                <a:cubicBezTo>
                  <a:pt x="7381748" y="629018"/>
                  <a:pt x="7381689" y="623351"/>
                  <a:pt x="7381689" y="617670"/>
                </a:cubicBezTo>
                <a:lnTo>
                  <a:pt x="7382283" y="606230"/>
                </a:lnTo>
                <a:lnTo>
                  <a:pt x="7382781" y="606263"/>
                </a:lnTo>
                <a:close/>
                <a:moveTo>
                  <a:pt x="5690656" y="605769"/>
                </a:moveTo>
                <a:lnTo>
                  <a:pt x="5707743" y="607392"/>
                </a:lnTo>
                <a:cubicBezTo>
                  <a:pt x="5740129" y="607919"/>
                  <a:pt x="5772021" y="610900"/>
                  <a:pt x="5803205" y="616457"/>
                </a:cubicBezTo>
                <a:cubicBezTo>
                  <a:pt x="5808781" y="616038"/>
                  <a:pt x="5814109" y="616986"/>
                  <a:pt x="5819417" y="617996"/>
                </a:cubicBezTo>
                <a:lnTo>
                  <a:pt x="5819534" y="619144"/>
                </a:lnTo>
                <a:cubicBezTo>
                  <a:pt x="6178385" y="678542"/>
                  <a:pt x="6459424" y="959319"/>
                  <a:pt x="6509700" y="1312185"/>
                </a:cubicBezTo>
                <a:cubicBezTo>
                  <a:pt x="6509868" y="1312238"/>
                  <a:pt x="6510037" y="1312243"/>
                  <a:pt x="6510206" y="1312248"/>
                </a:cubicBezTo>
                <a:lnTo>
                  <a:pt x="6510746" y="1318938"/>
                </a:lnTo>
                <a:cubicBezTo>
                  <a:pt x="6515803" y="1349182"/>
                  <a:pt x="6518252" y="1380067"/>
                  <a:pt x="6518210" y="1411395"/>
                </a:cubicBezTo>
                <a:cubicBezTo>
                  <a:pt x="6519522" y="1417025"/>
                  <a:pt x="6519581" y="1422694"/>
                  <a:pt x="6519581" y="1428376"/>
                </a:cubicBezTo>
                <a:cubicBezTo>
                  <a:pt x="6519581" y="1432198"/>
                  <a:pt x="6519554" y="1436014"/>
                  <a:pt x="6518988" y="1439816"/>
                </a:cubicBezTo>
                <a:lnTo>
                  <a:pt x="6518489" y="1439783"/>
                </a:lnTo>
                <a:lnTo>
                  <a:pt x="6518463" y="1440278"/>
                </a:lnTo>
                <a:lnTo>
                  <a:pt x="6501344" y="1438652"/>
                </a:lnTo>
                <a:cubicBezTo>
                  <a:pt x="6468970" y="1438125"/>
                  <a:pt x="6437090" y="1435144"/>
                  <a:pt x="6405918" y="1429590"/>
                </a:cubicBezTo>
                <a:cubicBezTo>
                  <a:pt x="6400341" y="1430009"/>
                  <a:pt x="6395012" y="1429061"/>
                  <a:pt x="6389701" y="1428050"/>
                </a:cubicBezTo>
                <a:lnTo>
                  <a:pt x="6389585" y="1426902"/>
                </a:lnTo>
                <a:cubicBezTo>
                  <a:pt x="6030734" y="1367503"/>
                  <a:pt x="5749695" y="1086726"/>
                  <a:pt x="5699419" y="733861"/>
                </a:cubicBezTo>
                <a:cubicBezTo>
                  <a:pt x="5699252" y="733808"/>
                  <a:pt x="5699083" y="733803"/>
                  <a:pt x="5698914" y="733798"/>
                </a:cubicBezTo>
                <a:lnTo>
                  <a:pt x="5698375" y="727122"/>
                </a:lnTo>
                <a:cubicBezTo>
                  <a:pt x="5693317" y="696872"/>
                  <a:pt x="5690866" y="665981"/>
                  <a:pt x="5690908" y="634646"/>
                </a:cubicBezTo>
                <a:cubicBezTo>
                  <a:pt x="5689596" y="629018"/>
                  <a:pt x="5689538" y="623351"/>
                  <a:pt x="5689538" y="617670"/>
                </a:cubicBezTo>
                <a:lnTo>
                  <a:pt x="5690132" y="606230"/>
                </a:lnTo>
                <a:lnTo>
                  <a:pt x="5690630" y="606263"/>
                </a:lnTo>
                <a:close/>
                <a:moveTo>
                  <a:pt x="5667905" y="605769"/>
                </a:moveTo>
                <a:lnTo>
                  <a:pt x="5667931" y="606263"/>
                </a:lnTo>
                <a:lnTo>
                  <a:pt x="5668429" y="606230"/>
                </a:lnTo>
                <a:lnTo>
                  <a:pt x="5669023" y="617670"/>
                </a:lnTo>
                <a:cubicBezTo>
                  <a:pt x="5669023" y="623351"/>
                  <a:pt x="5668964" y="629018"/>
                  <a:pt x="5667652" y="634646"/>
                </a:cubicBezTo>
                <a:cubicBezTo>
                  <a:pt x="5667694" y="665981"/>
                  <a:pt x="5665244" y="696872"/>
                  <a:pt x="5660185" y="727122"/>
                </a:cubicBezTo>
                <a:lnTo>
                  <a:pt x="5659647" y="733798"/>
                </a:lnTo>
                <a:cubicBezTo>
                  <a:pt x="5659477" y="733803"/>
                  <a:pt x="5659309" y="733808"/>
                  <a:pt x="5659141" y="733861"/>
                </a:cubicBezTo>
                <a:cubicBezTo>
                  <a:pt x="5608866" y="1086726"/>
                  <a:pt x="5327827" y="1367503"/>
                  <a:pt x="4968975" y="1426902"/>
                </a:cubicBezTo>
                <a:lnTo>
                  <a:pt x="4968859" y="1428050"/>
                </a:lnTo>
                <a:cubicBezTo>
                  <a:pt x="4963549" y="1429061"/>
                  <a:pt x="4958220" y="1430009"/>
                  <a:pt x="4952643" y="1429590"/>
                </a:cubicBezTo>
                <a:cubicBezTo>
                  <a:pt x="4921471" y="1435144"/>
                  <a:pt x="4889590" y="1438125"/>
                  <a:pt x="4857216" y="1438652"/>
                </a:cubicBezTo>
                <a:lnTo>
                  <a:pt x="4840098" y="1440278"/>
                </a:lnTo>
                <a:lnTo>
                  <a:pt x="4840072" y="1439783"/>
                </a:lnTo>
                <a:lnTo>
                  <a:pt x="4839573" y="1439816"/>
                </a:lnTo>
                <a:cubicBezTo>
                  <a:pt x="4839007" y="1436014"/>
                  <a:pt x="4838980" y="1432198"/>
                  <a:pt x="4838980" y="1428376"/>
                </a:cubicBezTo>
                <a:cubicBezTo>
                  <a:pt x="4838980" y="1422694"/>
                  <a:pt x="4839038" y="1417025"/>
                  <a:pt x="4840350" y="1411395"/>
                </a:cubicBezTo>
                <a:cubicBezTo>
                  <a:pt x="4840308" y="1380067"/>
                  <a:pt x="4842758" y="1349182"/>
                  <a:pt x="4847814" y="1318938"/>
                </a:cubicBezTo>
                <a:lnTo>
                  <a:pt x="4848355" y="1312248"/>
                </a:lnTo>
                <a:cubicBezTo>
                  <a:pt x="4848523" y="1312243"/>
                  <a:pt x="4848693" y="1312238"/>
                  <a:pt x="4848860" y="1312185"/>
                </a:cubicBezTo>
                <a:cubicBezTo>
                  <a:pt x="4899137" y="959319"/>
                  <a:pt x="5180176" y="678542"/>
                  <a:pt x="5539026" y="619144"/>
                </a:cubicBezTo>
                <a:lnTo>
                  <a:pt x="5539143" y="617996"/>
                </a:lnTo>
                <a:cubicBezTo>
                  <a:pt x="5544452" y="616986"/>
                  <a:pt x="5549780" y="616038"/>
                  <a:pt x="5555356" y="616457"/>
                </a:cubicBezTo>
                <a:cubicBezTo>
                  <a:pt x="5586539" y="610900"/>
                  <a:pt x="5618432" y="607919"/>
                  <a:pt x="5650817" y="607392"/>
                </a:cubicBezTo>
                <a:close/>
                <a:moveTo>
                  <a:pt x="3998505" y="605769"/>
                </a:moveTo>
                <a:lnTo>
                  <a:pt x="4015592" y="607392"/>
                </a:lnTo>
                <a:cubicBezTo>
                  <a:pt x="4047978" y="607919"/>
                  <a:pt x="4079870" y="610900"/>
                  <a:pt x="4111054" y="616457"/>
                </a:cubicBezTo>
                <a:cubicBezTo>
                  <a:pt x="4116630" y="616038"/>
                  <a:pt x="4121958" y="616986"/>
                  <a:pt x="4127266" y="617996"/>
                </a:cubicBezTo>
                <a:lnTo>
                  <a:pt x="4127384" y="619144"/>
                </a:lnTo>
                <a:cubicBezTo>
                  <a:pt x="4486234" y="678542"/>
                  <a:pt x="4767273" y="959319"/>
                  <a:pt x="4817549" y="1312185"/>
                </a:cubicBezTo>
                <a:cubicBezTo>
                  <a:pt x="4817717" y="1312238"/>
                  <a:pt x="4817886" y="1312243"/>
                  <a:pt x="4818055" y="1312248"/>
                </a:cubicBezTo>
                <a:lnTo>
                  <a:pt x="4818595" y="1318938"/>
                </a:lnTo>
                <a:cubicBezTo>
                  <a:pt x="4823652" y="1349182"/>
                  <a:pt x="4826101" y="1380067"/>
                  <a:pt x="4826059" y="1411395"/>
                </a:cubicBezTo>
                <a:cubicBezTo>
                  <a:pt x="4827371" y="1417025"/>
                  <a:pt x="4827430" y="1422694"/>
                  <a:pt x="4827430" y="1428376"/>
                </a:cubicBezTo>
                <a:cubicBezTo>
                  <a:pt x="4827430" y="1432198"/>
                  <a:pt x="4827403" y="1436014"/>
                  <a:pt x="4826837" y="1439816"/>
                </a:cubicBezTo>
                <a:lnTo>
                  <a:pt x="4826338" y="1439783"/>
                </a:lnTo>
                <a:lnTo>
                  <a:pt x="4826312" y="1440278"/>
                </a:lnTo>
                <a:lnTo>
                  <a:pt x="4809193" y="1438652"/>
                </a:lnTo>
                <a:cubicBezTo>
                  <a:pt x="4776819" y="1438125"/>
                  <a:pt x="4744939" y="1435144"/>
                  <a:pt x="4713767" y="1429590"/>
                </a:cubicBezTo>
                <a:cubicBezTo>
                  <a:pt x="4708190" y="1430009"/>
                  <a:pt x="4702861" y="1429061"/>
                  <a:pt x="4697550" y="1428050"/>
                </a:cubicBezTo>
                <a:lnTo>
                  <a:pt x="4697434" y="1426902"/>
                </a:lnTo>
                <a:cubicBezTo>
                  <a:pt x="4338583" y="1367503"/>
                  <a:pt x="4057544" y="1086726"/>
                  <a:pt x="4007268" y="733861"/>
                </a:cubicBezTo>
                <a:cubicBezTo>
                  <a:pt x="4007101" y="733808"/>
                  <a:pt x="4006932" y="733803"/>
                  <a:pt x="4006763" y="733798"/>
                </a:cubicBezTo>
                <a:lnTo>
                  <a:pt x="4006225" y="727122"/>
                </a:lnTo>
                <a:cubicBezTo>
                  <a:pt x="4001166" y="696872"/>
                  <a:pt x="3998715" y="665981"/>
                  <a:pt x="3998757" y="634646"/>
                </a:cubicBezTo>
                <a:cubicBezTo>
                  <a:pt x="3997445" y="629018"/>
                  <a:pt x="3997387" y="623351"/>
                  <a:pt x="3997387" y="617670"/>
                </a:cubicBezTo>
                <a:lnTo>
                  <a:pt x="3997981" y="606230"/>
                </a:lnTo>
                <a:lnTo>
                  <a:pt x="3998479" y="606263"/>
                </a:lnTo>
                <a:close/>
                <a:moveTo>
                  <a:pt x="3975754" y="605769"/>
                </a:moveTo>
                <a:lnTo>
                  <a:pt x="3975780" y="606263"/>
                </a:lnTo>
                <a:lnTo>
                  <a:pt x="3976278" y="606230"/>
                </a:lnTo>
                <a:lnTo>
                  <a:pt x="3976872" y="617670"/>
                </a:lnTo>
                <a:cubicBezTo>
                  <a:pt x="3976872" y="623351"/>
                  <a:pt x="3976813" y="629018"/>
                  <a:pt x="3975501" y="634646"/>
                </a:cubicBezTo>
                <a:cubicBezTo>
                  <a:pt x="3975543" y="665981"/>
                  <a:pt x="3973093" y="696872"/>
                  <a:pt x="3968034" y="727122"/>
                </a:cubicBezTo>
                <a:lnTo>
                  <a:pt x="3967496" y="733798"/>
                </a:lnTo>
                <a:cubicBezTo>
                  <a:pt x="3967326" y="733803"/>
                  <a:pt x="3967158" y="733808"/>
                  <a:pt x="3966990" y="733861"/>
                </a:cubicBezTo>
                <a:cubicBezTo>
                  <a:pt x="3916715" y="1086726"/>
                  <a:pt x="3635676" y="1367503"/>
                  <a:pt x="3276825" y="1426902"/>
                </a:cubicBezTo>
                <a:lnTo>
                  <a:pt x="3276708" y="1428050"/>
                </a:lnTo>
                <a:cubicBezTo>
                  <a:pt x="3271398" y="1429061"/>
                  <a:pt x="3266069" y="1430009"/>
                  <a:pt x="3260492" y="1429590"/>
                </a:cubicBezTo>
                <a:cubicBezTo>
                  <a:pt x="3229320" y="1435144"/>
                  <a:pt x="3197440" y="1438125"/>
                  <a:pt x="3165065" y="1438652"/>
                </a:cubicBezTo>
                <a:lnTo>
                  <a:pt x="3147947" y="1440278"/>
                </a:lnTo>
                <a:lnTo>
                  <a:pt x="3147921" y="1439783"/>
                </a:lnTo>
                <a:lnTo>
                  <a:pt x="3147422" y="1439816"/>
                </a:lnTo>
                <a:cubicBezTo>
                  <a:pt x="3146856" y="1436014"/>
                  <a:pt x="3146829" y="1432198"/>
                  <a:pt x="3146829" y="1428376"/>
                </a:cubicBezTo>
                <a:cubicBezTo>
                  <a:pt x="3146829" y="1422694"/>
                  <a:pt x="3146887" y="1417025"/>
                  <a:pt x="3148199" y="1411395"/>
                </a:cubicBezTo>
                <a:cubicBezTo>
                  <a:pt x="3148157" y="1380067"/>
                  <a:pt x="3150607" y="1349182"/>
                  <a:pt x="3155663" y="1318938"/>
                </a:cubicBezTo>
                <a:lnTo>
                  <a:pt x="3156204" y="1312248"/>
                </a:lnTo>
                <a:cubicBezTo>
                  <a:pt x="3156372" y="1312243"/>
                  <a:pt x="3156542" y="1312238"/>
                  <a:pt x="3156709" y="1312185"/>
                </a:cubicBezTo>
                <a:cubicBezTo>
                  <a:pt x="3206986" y="959319"/>
                  <a:pt x="3488025" y="678542"/>
                  <a:pt x="3846875" y="619144"/>
                </a:cubicBezTo>
                <a:lnTo>
                  <a:pt x="3846992" y="617996"/>
                </a:lnTo>
                <a:cubicBezTo>
                  <a:pt x="3852301" y="616986"/>
                  <a:pt x="3857629" y="616038"/>
                  <a:pt x="3863205" y="616457"/>
                </a:cubicBezTo>
                <a:cubicBezTo>
                  <a:pt x="3894388" y="610900"/>
                  <a:pt x="3926281" y="607919"/>
                  <a:pt x="3958666" y="607392"/>
                </a:cubicBezTo>
                <a:close/>
                <a:moveTo>
                  <a:pt x="2306354" y="605769"/>
                </a:moveTo>
                <a:lnTo>
                  <a:pt x="2323441" y="607392"/>
                </a:lnTo>
                <a:cubicBezTo>
                  <a:pt x="2355827" y="607919"/>
                  <a:pt x="2387719" y="610900"/>
                  <a:pt x="2418903" y="616457"/>
                </a:cubicBezTo>
                <a:cubicBezTo>
                  <a:pt x="2424479" y="616038"/>
                  <a:pt x="2429807" y="616986"/>
                  <a:pt x="2435115" y="617996"/>
                </a:cubicBezTo>
                <a:lnTo>
                  <a:pt x="2435233" y="619144"/>
                </a:lnTo>
                <a:cubicBezTo>
                  <a:pt x="2794083" y="678542"/>
                  <a:pt x="3075122" y="959319"/>
                  <a:pt x="3125398" y="1312185"/>
                </a:cubicBezTo>
                <a:cubicBezTo>
                  <a:pt x="3125566" y="1312238"/>
                  <a:pt x="3125735" y="1312243"/>
                  <a:pt x="3125904" y="1312248"/>
                </a:cubicBezTo>
                <a:lnTo>
                  <a:pt x="3126444" y="1318938"/>
                </a:lnTo>
                <a:cubicBezTo>
                  <a:pt x="3131501" y="1349182"/>
                  <a:pt x="3133950" y="1380067"/>
                  <a:pt x="3133908" y="1411395"/>
                </a:cubicBezTo>
                <a:cubicBezTo>
                  <a:pt x="3135220" y="1417025"/>
                  <a:pt x="3135279" y="1422694"/>
                  <a:pt x="3135279" y="1428376"/>
                </a:cubicBezTo>
                <a:cubicBezTo>
                  <a:pt x="3135279" y="1432198"/>
                  <a:pt x="3135252" y="1436014"/>
                  <a:pt x="3134686" y="1439816"/>
                </a:cubicBezTo>
                <a:lnTo>
                  <a:pt x="3134187" y="1439783"/>
                </a:lnTo>
                <a:lnTo>
                  <a:pt x="3134161" y="1440278"/>
                </a:lnTo>
                <a:lnTo>
                  <a:pt x="3117042" y="1438652"/>
                </a:lnTo>
                <a:cubicBezTo>
                  <a:pt x="3084668" y="1438125"/>
                  <a:pt x="3052788" y="1435144"/>
                  <a:pt x="3021616" y="1429590"/>
                </a:cubicBezTo>
                <a:cubicBezTo>
                  <a:pt x="3016039" y="1430009"/>
                  <a:pt x="3010710" y="1429061"/>
                  <a:pt x="3005399" y="1428050"/>
                </a:cubicBezTo>
                <a:lnTo>
                  <a:pt x="3005283" y="1426902"/>
                </a:lnTo>
                <a:cubicBezTo>
                  <a:pt x="2646432" y="1367503"/>
                  <a:pt x="2365393" y="1086726"/>
                  <a:pt x="2315117" y="733861"/>
                </a:cubicBezTo>
                <a:cubicBezTo>
                  <a:pt x="2314950" y="733808"/>
                  <a:pt x="2314781" y="733803"/>
                  <a:pt x="2314612" y="733798"/>
                </a:cubicBezTo>
                <a:lnTo>
                  <a:pt x="2314074" y="727122"/>
                </a:lnTo>
                <a:cubicBezTo>
                  <a:pt x="2309015" y="696872"/>
                  <a:pt x="2306564" y="665981"/>
                  <a:pt x="2306606" y="634646"/>
                </a:cubicBezTo>
                <a:cubicBezTo>
                  <a:pt x="2305294" y="629018"/>
                  <a:pt x="2305236" y="623351"/>
                  <a:pt x="2305236" y="617670"/>
                </a:cubicBezTo>
                <a:lnTo>
                  <a:pt x="2305830" y="606230"/>
                </a:lnTo>
                <a:lnTo>
                  <a:pt x="2306328" y="606263"/>
                </a:lnTo>
                <a:close/>
                <a:moveTo>
                  <a:pt x="2283603" y="605769"/>
                </a:moveTo>
                <a:lnTo>
                  <a:pt x="2283629" y="606263"/>
                </a:lnTo>
                <a:lnTo>
                  <a:pt x="2284127" y="606230"/>
                </a:lnTo>
                <a:lnTo>
                  <a:pt x="2284721" y="617670"/>
                </a:lnTo>
                <a:cubicBezTo>
                  <a:pt x="2284721" y="623351"/>
                  <a:pt x="2284662" y="629018"/>
                  <a:pt x="2283350" y="634646"/>
                </a:cubicBezTo>
                <a:cubicBezTo>
                  <a:pt x="2283392" y="665981"/>
                  <a:pt x="2280942" y="696872"/>
                  <a:pt x="2275883" y="727122"/>
                </a:cubicBezTo>
                <a:lnTo>
                  <a:pt x="2275345" y="733798"/>
                </a:lnTo>
                <a:cubicBezTo>
                  <a:pt x="2275175" y="733803"/>
                  <a:pt x="2275007" y="733808"/>
                  <a:pt x="2274839" y="733861"/>
                </a:cubicBezTo>
                <a:cubicBezTo>
                  <a:pt x="2224564" y="1086726"/>
                  <a:pt x="1943525" y="1367503"/>
                  <a:pt x="1584673" y="1426902"/>
                </a:cubicBezTo>
                <a:lnTo>
                  <a:pt x="1584557" y="1428050"/>
                </a:lnTo>
                <a:cubicBezTo>
                  <a:pt x="1579247" y="1429061"/>
                  <a:pt x="1573918" y="1430009"/>
                  <a:pt x="1568341" y="1429590"/>
                </a:cubicBezTo>
                <a:cubicBezTo>
                  <a:pt x="1537169" y="1435144"/>
                  <a:pt x="1505289" y="1438125"/>
                  <a:pt x="1472914" y="1438652"/>
                </a:cubicBezTo>
                <a:lnTo>
                  <a:pt x="1455796" y="1440278"/>
                </a:lnTo>
                <a:lnTo>
                  <a:pt x="1455770" y="1439783"/>
                </a:lnTo>
                <a:lnTo>
                  <a:pt x="1455271" y="1439816"/>
                </a:lnTo>
                <a:cubicBezTo>
                  <a:pt x="1454705" y="1436014"/>
                  <a:pt x="1454678" y="1432198"/>
                  <a:pt x="1454678" y="1428376"/>
                </a:cubicBezTo>
                <a:cubicBezTo>
                  <a:pt x="1454678" y="1422694"/>
                  <a:pt x="1454736" y="1417025"/>
                  <a:pt x="1456048" y="1411395"/>
                </a:cubicBezTo>
                <a:cubicBezTo>
                  <a:pt x="1456006" y="1380067"/>
                  <a:pt x="1458456" y="1349182"/>
                  <a:pt x="1463513" y="1318938"/>
                </a:cubicBezTo>
                <a:lnTo>
                  <a:pt x="1464053" y="1312248"/>
                </a:lnTo>
                <a:cubicBezTo>
                  <a:pt x="1464221" y="1312243"/>
                  <a:pt x="1464391" y="1312238"/>
                  <a:pt x="1464558" y="1312185"/>
                </a:cubicBezTo>
                <a:cubicBezTo>
                  <a:pt x="1514835" y="959319"/>
                  <a:pt x="1795874" y="678542"/>
                  <a:pt x="2154724" y="619144"/>
                </a:cubicBezTo>
                <a:lnTo>
                  <a:pt x="2154841" y="617996"/>
                </a:lnTo>
                <a:cubicBezTo>
                  <a:pt x="2160150" y="616986"/>
                  <a:pt x="2165478" y="616038"/>
                  <a:pt x="2171054" y="616457"/>
                </a:cubicBezTo>
                <a:cubicBezTo>
                  <a:pt x="2202237" y="610900"/>
                  <a:pt x="2234130" y="607919"/>
                  <a:pt x="2266515" y="607392"/>
                </a:cubicBezTo>
                <a:close/>
                <a:moveTo>
                  <a:pt x="614203" y="605769"/>
                </a:moveTo>
                <a:lnTo>
                  <a:pt x="631290" y="607392"/>
                </a:lnTo>
                <a:cubicBezTo>
                  <a:pt x="663676" y="607919"/>
                  <a:pt x="695568" y="610900"/>
                  <a:pt x="726752" y="616457"/>
                </a:cubicBezTo>
                <a:cubicBezTo>
                  <a:pt x="732328" y="616038"/>
                  <a:pt x="737656" y="616986"/>
                  <a:pt x="742964" y="617996"/>
                </a:cubicBezTo>
                <a:lnTo>
                  <a:pt x="743081" y="619144"/>
                </a:lnTo>
                <a:cubicBezTo>
                  <a:pt x="1101932" y="678542"/>
                  <a:pt x="1382971" y="959319"/>
                  <a:pt x="1433247" y="1312185"/>
                </a:cubicBezTo>
                <a:cubicBezTo>
                  <a:pt x="1433415" y="1312238"/>
                  <a:pt x="1433584" y="1312243"/>
                  <a:pt x="1433753" y="1312248"/>
                </a:cubicBezTo>
                <a:lnTo>
                  <a:pt x="1434293" y="1318938"/>
                </a:lnTo>
                <a:cubicBezTo>
                  <a:pt x="1439350" y="1349182"/>
                  <a:pt x="1441799" y="1380067"/>
                  <a:pt x="1441757" y="1411395"/>
                </a:cubicBezTo>
                <a:cubicBezTo>
                  <a:pt x="1443069" y="1417025"/>
                  <a:pt x="1443128" y="1422694"/>
                  <a:pt x="1443128" y="1428376"/>
                </a:cubicBezTo>
                <a:cubicBezTo>
                  <a:pt x="1443128" y="1432198"/>
                  <a:pt x="1443101" y="1436014"/>
                  <a:pt x="1442535" y="1439816"/>
                </a:cubicBezTo>
                <a:lnTo>
                  <a:pt x="1442036" y="1439783"/>
                </a:lnTo>
                <a:lnTo>
                  <a:pt x="1442010" y="1440278"/>
                </a:lnTo>
                <a:lnTo>
                  <a:pt x="1424891" y="1438652"/>
                </a:lnTo>
                <a:cubicBezTo>
                  <a:pt x="1392517" y="1438125"/>
                  <a:pt x="1360637" y="1435144"/>
                  <a:pt x="1329465" y="1429590"/>
                </a:cubicBezTo>
                <a:cubicBezTo>
                  <a:pt x="1323888" y="1430009"/>
                  <a:pt x="1318559" y="1429061"/>
                  <a:pt x="1313248" y="1428050"/>
                </a:cubicBezTo>
                <a:lnTo>
                  <a:pt x="1313132" y="1426902"/>
                </a:lnTo>
                <a:cubicBezTo>
                  <a:pt x="954281" y="1367503"/>
                  <a:pt x="673242" y="1086726"/>
                  <a:pt x="622966" y="733861"/>
                </a:cubicBezTo>
                <a:cubicBezTo>
                  <a:pt x="622799" y="733808"/>
                  <a:pt x="622630" y="733803"/>
                  <a:pt x="622461" y="733798"/>
                </a:cubicBezTo>
                <a:lnTo>
                  <a:pt x="621923" y="727122"/>
                </a:lnTo>
                <a:cubicBezTo>
                  <a:pt x="616864" y="696872"/>
                  <a:pt x="614413" y="665981"/>
                  <a:pt x="614455" y="634646"/>
                </a:cubicBezTo>
                <a:cubicBezTo>
                  <a:pt x="613143" y="629018"/>
                  <a:pt x="613085" y="623351"/>
                  <a:pt x="613085" y="617670"/>
                </a:cubicBezTo>
                <a:lnTo>
                  <a:pt x="613679" y="606230"/>
                </a:lnTo>
                <a:lnTo>
                  <a:pt x="614177" y="606263"/>
                </a:lnTo>
                <a:close/>
                <a:moveTo>
                  <a:pt x="7360056" y="605769"/>
                </a:moveTo>
                <a:lnTo>
                  <a:pt x="7360082" y="606263"/>
                </a:lnTo>
                <a:lnTo>
                  <a:pt x="7360580" y="606230"/>
                </a:lnTo>
                <a:lnTo>
                  <a:pt x="7361174" y="617670"/>
                </a:lnTo>
                <a:cubicBezTo>
                  <a:pt x="7361174" y="623351"/>
                  <a:pt x="7361116" y="629018"/>
                  <a:pt x="7359804" y="634646"/>
                </a:cubicBezTo>
                <a:cubicBezTo>
                  <a:pt x="7359846" y="665981"/>
                  <a:pt x="7357395" y="696872"/>
                  <a:pt x="7352337" y="727122"/>
                </a:cubicBezTo>
                <a:lnTo>
                  <a:pt x="7351798" y="733798"/>
                </a:lnTo>
                <a:cubicBezTo>
                  <a:pt x="7351629" y="733803"/>
                  <a:pt x="7351460" y="733808"/>
                  <a:pt x="7351293" y="733861"/>
                </a:cubicBezTo>
                <a:cubicBezTo>
                  <a:pt x="7301017" y="1086726"/>
                  <a:pt x="7019978" y="1367503"/>
                  <a:pt x="6661127" y="1426902"/>
                </a:cubicBezTo>
                <a:lnTo>
                  <a:pt x="6661011" y="1428050"/>
                </a:lnTo>
                <a:cubicBezTo>
                  <a:pt x="6655700" y="1429061"/>
                  <a:pt x="6650371" y="1430009"/>
                  <a:pt x="6644794" y="1429590"/>
                </a:cubicBezTo>
                <a:cubicBezTo>
                  <a:pt x="6613622" y="1435144"/>
                  <a:pt x="6581742" y="1438125"/>
                  <a:pt x="6549368" y="1438652"/>
                </a:cubicBezTo>
                <a:lnTo>
                  <a:pt x="6532249" y="1440278"/>
                </a:lnTo>
                <a:lnTo>
                  <a:pt x="6532223" y="1439783"/>
                </a:lnTo>
                <a:lnTo>
                  <a:pt x="6531724" y="1439816"/>
                </a:lnTo>
                <a:cubicBezTo>
                  <a:pt x="6531158" y="1436014"/>
                  <a:pt x="6531131" y="1432198"/>
                  <a:pt x="6531131" y="1428376"/>
                </a:cubicBezTo>
                <a:cubicBezTo>
                  <a:pt x="6531131" y="1422694"/>
                  <a:pt x="6531190" y="1417025"/>
                  <a:pt x="6532502" y="1411395"/>
                </a:cubicBezTo>
                <a:cubicBezTo>
                  <a:pt x="6532460" y="1380067"/>
                  <a:pt x="6534909" y="1349182"/>
                  <a:pt x="6539966" y="1318938"/>
                </a:cubicBezTo>
                <a:lnTo>
                  <a:pt x="6540506" y="1312248"/>
                </a:lnTo>
                <a:cubicBezTo>
                  <a:pt x="6540675" y="1312243"/>
                  <a:pt x="6540844" y="1312238"/>
                  <a:pt x="6541012" y="1312185"/>
                </a:cubicBezTo>
                <a:cubicBezTo>
                  <a:pt x="6591288" y="959319"/>
                  <a:pt x="6872327" y="678542"/>
                  <a:pt x="7231178" y="619144"/>
                </a:cubicBezTo>
                <a:lnTo>
                  <a:pt x="7231295" y="617996"/>
                </a:lnTo>
                <a:cubicBezTo>
                  <a:pt x="7236603" y="616986"/>
                  <a:pt x="7241931" y="616038"/>
                  <a:pt x="7247507" y="616457"/>
                </a:cubicBezTo>
                <a:cubicBezTo>
                  <a:pt x="7278691" y="610900"/>
                  <a:pt x="7310583" y="607919"/>
                  <a:pt x="7342969" y="607392"/>
                </a:cubicBezTo>
                <a:close/>
                <a:moveTo>
                  <a:pt x="591452" y="605769"/>
                </a:moveTo>
                <a:lnTo>
                  <a:pt x="591478" y="606263"/>
                </a:lnTo>
                <a:lnTo>
                  <a:pt x="591976" y="606230"/>
                </a:lnTo>
                <a:lnTo>
                  <a:pt x="592570" y="617670"/>
                </a:lnTo>
                <a:cubicBezTo>
                  <a:pt x="592570" y="623351"/>
                  <a:pt x="592511" y="629018"/>
                  <a:pt x="591199" y="634646"/>
                </a:cubicBezTo>
                <a:cubicBezTo>
                  <a:pt x="591242" y="665981"/>
                  <a:pt x="588791" y="696872"/>
                  <a:pt x="583732" y="727122"/>
                </a:cubicBezTo>
                <a:lnTo>
                  <a:pt x="583194" y="733798"/>
                </a:lnTo>
                <a:cubicBezTo>
                  <a:pt x="583024" y="733803"/>
                  <a:pt x="582856" y="733808"/>
                  <a:pt x="582689" y="733861"/>
                </a:cubicBezTo>
                <a:cubicBezTo>
                  <a:pt x="537576" y="1050490"/>
                  <a:pt x="306662" y="1309076"/>
                  <a:pt x="0" y="1400276"/>
                </a:cubicBezTo>
                <a:lnTo>
                  <a:pt x="0" y="1267938"/>
                </a:lnTo>
                <a:cubicBezTo>
                  <a:pt x="229298" y="1185101"/>
                  <a:pt x="402181" y="989705"/>
                  <a:pt x="449203" y="750600"/>
                </a:cubicBezTo>
                <a:cubicBezTo>
                  <a:pt x="258971" y="791484"/>
                  <a:pt x="97576" y="906749"/>
                  <a:pt x="0" y="1064489"/>
                </a:cubicBezTo>
                <a:lnTo>
                  <a:pt x="0" y="857695"/>
                </a:lnTo>
                <a:cubicBezTo>
                  <a:pt x="121484" y="734788"/>
                  <a:pt x="282199" y="649000"/>
                  <a:pt x="462573" y="619144"/>
                </a:cubicBezTo>
                <a:lnTo>
                  <a:pt x="462690" y="617996"/>
                </a:lnTo>
                <a:cubicBezTo>
                  <a:pt x="467999" y="616986"/>
                  <a:pt x="473327" y="616038"/>
                  <a:pt x="478903" y="616457"/>
                </a:cubicBezTo>
                <a:cubicBezTo>
                  <a:pt x="510086" y="610900"/>
                  <a:pt x="541979" y="607919"/>
                  <a:pt x="574365" y="607392"/>
                </a:cubicBezTo>
                <a:close/>
                <a:moveTo>
                  <a:pt x="11969013" y="0"/>
                </a:moveTo>
                <a:lnTo>
                  <a:pt x="12180097" y="0"/>
                </a:lnTo>
                <a:cubicBezTo>
                  <a:pt x="12184579" y="2797"/>
                  <a:pt x="12188307" y="6390"/>
                  <a:pt x="12192000" y="10016"/>
                </a:cubicBezTo>
                <a:lnTo>
                  <a:pt x="12192000" y="210008"/>
                </a:lnTo>
                <a:cubicBezTo>
                  <a:pt x="12135666" y="124006"/>
                  <a:pt x="12059786" y="51396"/>
                  <a:pt x="11969013" y="0"/>
                </a:cubicBezTo>
                <a:close/>
                <a:moveTo>
                  <a:pt x="11640695" y="0"/>
                </a:moveTo>
                <a:lnTo>
                  <a:pt x="11775234" y="0"/>
                </a:lnTo>
                <a:cubicBezTo>
                  <a:pt x="11842228" y="193636"/>
                  <a:pt x="11995970" y="348667"/>
                  <a:pt x="12192000" y="421829"/>
                </a:cubicBezTo>
                <a:lnTo>
                  <a:pt x="12192000" y="553832"/>
                </a:lnTo>
                <a:cubicBezTo>
                  <a:pt x="11924422" y="471599"/>
                  <a:pt x="11715712" y="262771"/>
                  <a:pt x="11640695" y="0"/>
                </a:cubicBezTo>
                <a:close/>
                <a:moveTo>
                  <a:pt x="11023379" y="0"/>
                </a:moveTo>
                <a:lnTo>
                  <a:pt x="11232088" y="0"/>
                </a:lnTo>
                <a:cubicBezTo>
                  <a:pt x="11066618" y="98005"/>
                  <a:pt x="10947209" y="260867"/>
                  <a:pt x="10909358" y="451830"/>
                </a:cubicBezTo>
                <a:cubicBezTo>
                  <a:pt x="11153410" y="399791"/>
                  <a:pt x="11350000" y="226290"/>
                  <a:pt x="11427896" y="0"/>
                </a:cubicBezTo>
                <a:lnTo>
                  <a:pt x="11561912" y="0"/>
                </a:lnTo>
                <a:cubicBezTo>
                  <a:pt x="11477134" y="299826"/>
                  <a:pt x="11217862" y="529393"/>
                  <a:pt x="10895987" y="582253"/>
                </a:cubicBezTo>
                <a:lnTo>
                  <a:pt x="10895871" y="583392"/>
                </a:lnTo>
                <a:cubicBezTo>
                  <a:pt x="10890560" y="584395"/>
                  <a:pt x="10885231" y="585336"/>
                  <a:pt x="10879654" y="584920"/>
                </a:cubicBezTo>
                <a:cubicBezTo>
                  <a:pt x="10848482" y="590430"/>
                  <a:pt x="10816602" y="593388"/>
                  <a:pt x="10784227" y="593911"/>
                </a:cubicBezTo>
                <a:lnTo>
                  <a:pt x="10767109" y="595524"/>
                </a:lnTo>
                <a:lnTo>
                  <a:pt x="10767083" y="595033"/>
                </a:lnTo>
                <a:lnTo>
                  <a:pt x="10766584" y="595066"/>
                </a:lnTo>
                <a:cubicBezTo>
                  <a:pt x="10766018" y="591293"/>
                  <a:pt x="10765991" y="587507"/>
                  <a:pt x="10765991" y="583715"/>
                </a:cubicBezTo>
                <a:cubicBezTo>
                  <a:pt x="10765991" y="578078"/>
                  <a:pt x="10766050" y="572454"/>
                  <a:pt x="10767362" y="566868"/>
                </a:cubicBezTo>
                <a:cubicBezTo>
                  <a:pt x="10767319" y="535786"/>
                  <a:pt x="10769769" y="505143"/>
                  <a:pt x="10774826" y="475137"/>
                </a:cubicBezTo>
                <a:lnTo>
                  <a:pt x="10775366" y="468500"/>
                </a:lnTo>
                <a:cubicBezTo>
                  <a:pt x="10775535" y="468495"/>
                  <a:pt x="10775704" y="468490"/>
                  <a:pt x="10775872" y="468437"/>
                </a:cubicBezTo>
                <a:cubicBezTo>
                  <a:pt x="10802174" y="285283"/>
                  <a:pt x="10891635" y="121704"/>
                  <a:pt x="11023379" y="0"/>
                </a:cubicBezTo>
                <a:close/>
                <a:moveTo>
                  <a:pt x="9949555" y="0"/>
                </a:moveTo>
                <a:lnTo>
                  <a:pt x="10083571" y="0"/>
                </a:lnTo>
                <a:cubicBezTo>
                  <a:pt x="10161467" y="226290"/>
                  <a:pt x="10358057" y="399791"/>
                  <a:pt x="10602109" y="451830"/>
                </a:cubicBezTo>
                <a:cubicBezTo>
                  <a:pt x="10564258" y="260867"/>
                  <a:pt x="10444849" y="98005"/>
                  <a:pt x="10279379" y="0"/>
                </a:cubicBezTo>
                <a:lnTo>
                  <a:pt x="10488089" y="0"/>
                </a:lnTo>
                <a:cubicBezTo>
                  <a:pt x="10619833" y="121704"/>
                  <a:pt x="10709293" y="285283"/>
                  <a:pt x="10735596" y="468437"/>
                </a:cubicBezTo>
                <a:cubicBezTo>
                  <a:pt x="10735763" y="468490"/>
                  <a:pt x="10735932" y="468495"/>
                  <a:pt x="10736101" y="468500"/>
                </a:cubicBezTo>
                <a:lnTo>
                  <a:pt x="10736641" y="475137"/>
                </a:lnTo>
                <a:cubicBezTo>
                  <a:pt x="10741698" y="505143"/>
                  <a:pt x="10744148" y="535786"/>
                  <a:pt x="10744105" y="566868"/>
                </a:cubicBezTo>
                <a:cubicBezTo>
                  <a:pt x="10745417" y="572454"/>
                  <a:pt x="10745476" y="578078"/>
                  <a:pt x="10745476" y="583715"/>
                </a:cubicBezTo>
                <a:cubicBezTo>
                  <a:pt x="10745476" y="587507"/>
                  <a:pt x="10745449" y="591293"/>
                  <a:pt x="10744883" y="595066"/>
                </a:cubicBezTo>
                <a:lnTo>
                  <a:pt x="10744384" y="595033"/>
                </a:lnTo>
                <a:lnTo>
                  <a:pt x="10744358" y="595524"/>
                </a:lnTo>
                <a:lnTo>
                  <a:pt x="10727240" y="593911"/>
                </a:lnTo>
                <a:cubicBezTo>
                  <a:pt x="10694865" y="593388"/>
                  <a:pt x="10662985" y="590430"/>
                  <a:pt x="10631813" y="584920"/>
                </a:cubicBezTo>
                <a:cubicBezTo>
                  <a:pt x="10626236" y="585336"/>
                  <a:pt x="10620907" y="584395"/>
                  <a:pt x="10615596" y="583392"/>
                </a:cubicBezTo>
                <a:lnTo>
                  <a:pt x="10615480" y="582253"/>
                </a:lnTo>
                <a:cubicBezTo>
                  <a:pt x="10293605" y="529393"/>
                  <a:pt x="10034333" y="299826"/>
                  <a:pt x="9949555" y="0"/>
                </a:cubicBezTo>
                <a:close/>
                <a:moveTo>
                  <a:pt x="9331225" y="0"/>
                </a:moveTo>
                <a:lnTo>
                  <a:pt x="9539935" y="0"/>
                </a:lnTo>
                <a:cubicBezTo>
                  <a:pt x="9374465" y="98005"/>
                  <a:pt x="9255056" y="260867"/>
                  <a:pt x="9217205" y="451830"/>
                </a:cubicBezTo>
                <a:cubicBezTo>
                  <a:pt x="9461257" y="399791"/>
                  <a:pt x="9657847" y="226290"/>
                  <a:pt x="9735743" y="0"/>
                </a:cubicBezTo>
                <a:lnTo>
                  <a:pt x="9869759" y="0"/>
                </a:lnTo>
                <a:cubicBezTo>
                  <a:pt x="9784981" y="299826"/>
                  <a:pt x="9525709" y="529393"/>
                  <a:pt x="9203834" y="582253"/>
                </a:cubicBezTo>
                <a:lnTo>
                  <a:pt x="9203718" y="583392"/>
                </a:lnTo>
                <a:cubicBezTo>
                  <a:pt x="9198407" y="584395"/>
                  <a:pt x="9193078" y="585336"/>
                  <a:pt x="9187501" y="584920"/>
                </a:cubicBezTo>
                <a:cubicBezTo>
                  <a:pt x="9156329" y="590430"/>
                  <a:pt x="9124449" y="593388"/>
                  <a:pt x="9092074" y="593911"/>
                </a:cubicBezTo>
                <a:lnTo>
                  <a:pt x="9074956" y="595524"/>
                </a:lnTo>
                <a:lnTo>
                  <a:pt x="9074930" y="595033"/>
                </a:lnTo>
                <a:lnTo>
                  <a:pt x="9074431" y="595066"/>
                </a:lnTo>
                <a:cubicBezTo>
                  <a:pt x="9073865" y="591293"/>
                  <a:pt x="9073838" y="587507"/>
                  <a:pt x="9073838" y="583715"/>
                </a:cubicBezTo>
                <a:cubicBezTo>
                  <a:pt x="9073838" y="578078"/>
                  <a:pt x="9073897" y="572454"/>
                  <a:pt x="9075209" y="566868"/>
                </a:cubicBezTo>
                <a:cubicBezTo>
                  <a:pt x="9075166" y="535786"/>
                  <a:pt x="9077616" y="505143"/>
                  <a:pt x="9082673" y="475137"/>
                </a:cubicBezTo>
                <a:lnTo>
                  <a:pt x="9083213" y="468500"/>
                </a:lnTo>
                <a:cubicBezTo>
                  <a:pt x="9083382" y="468495"/>
                  <a:pt x="9083551" y="468490"/>
                  <a:pt x="9083718" y="468437"/>
                </a:cubicBezTo>
                <a:cubicBezTo>
                  <a:pt x="9110021" y="285283"/>
                  <a:pt x="9199481" y="121704"/>
                  <a:pt x="9331225" y="0"/>
                </a:cubicBezTo>
                <a:close/>
                <a:moveTo>
                  <a:pt x="8257405" y="0"/>
                </a:moveTo>
                <a:lnTo>
                  <a:pt x="8391420" y="0"/>
                </a:lnTo>
                <a:cubicBezTo>
                  <a:pt x="8469316" y="226290"/>
                  <a:pt x="8665906" y="399791"/>
                  <a:pt x="8909958" y="451830"/>
                </a:cubicBezTo>
                <a:cubicBezTo>
                  <a:pt x="8872107" y="260867"/>
                  <a:pt x="8752698" y="98005"/>
                  <a:pt x="8587228" y="0"/>
                </a:cubicBezTo>
                <a:lnTo>
                  <a:pt x="8795937" y="0"/>
                </a:lnTo>
                <a:cubicBezTo>
                  <a:pt x="8927681" y="121704"/>
                  <a:pt x="9017142" y="285283"/>
                  <a:pt x="9043444" y="468437"/>
                </a:cubicBezTo>
                <a:cubicBezTo>
                  <a:pt x="9043612" y="468490"/>
                  <a:pt x="9043781" y="468495"/>
                  <a:pt x="9043950" y="468500"/>
                </a:cubicBezTo>
                <a:lnTo>
                  <a:pt x="9044490" y="475137"/>
                </a:lnTo>
                <a:cubicBezTo>
                  <a:pt x="9049547" y="505143"/>
                  <a:pt x="9051997" y="535786"/>
                  <a:pt x="9051954" y="566868"/>
                </a:cubicBezTo>
                <a:cubicBezTo>
                  <a:pt x="9053266" y="572454"/>
                  <a:pt x="9053325" y="578078"/>
                  <a:pt x="9053325" y="583715"/>
                </a:cubicBezTo>
                <a:cubicBezTo>
                  <a:pt x="9053325" y="587507"/>
                  <a:pt x="9053298" y="591293"/>
                  <a:pt x="9052732" y="595066"/>
                </a:cubicBezTo>
                <a:lnTo>
                  <a:pt x="9052233" y="595033"/>
                </a:lnTo>
                <a:lnTo>
                  <a:pt x="9052207" y="595524"/>
                </a:lnTo>
                <a:lnTo>
                  <a:pt x="9035089" y="593911"/>
                </a:lnTo>
                <a:cubicBezTo>
                  <a:pt x="9002714" y="593388"/>
                  <a:pt x="8970834" y="590430"/>
                  <a:pt x="8939662" y="584920"/>
                </a:cubicBezTo>
                <a:cubicBezTo>
                  <a:pt x="8934085" y="585336"/>
                  <a:pt x="8928756" y="584395"/>
                  <a:pt x="8923445" y="583392"/>
                </a:cubicBezTo>
                <a:lnTo>
                  <a:pt x="8923329" y="582253"/>
                </a:lnTo>
                <a:cubicBezTo>
                  <a:pt x="8601454" y="529393"/>
                  <a:pt x="8342182" y="299826"/>
                  <a:pt x="8257405" y="0"/>
                </a:cubicBezTo>
                <a:close/>
                <a:moveTo>
                  <a:pt x="7639075" y="0"/>
                </a:moveTo>
                <a:lnTo>
                  <a:pt x="7847784" y="0"/>
                </a:lnTo>
                <a:cubicBezTo>
                  <a:pt x="7682314" y="98005"/>
                  <a:pt x="7562905" y="260867"/>
                  <a:pt x="7525054" y="451830"/>
                </a:cubicBezTo>
                <a:cubicBezTo>
                  <a:pt x="7769107" y="399791"/>
                  <a:pt x="7965696" y="226290"/>
                  <a:pt x="8043592" y="0"/>
                </a:cubicBezTo>
                <a:lnTo>
                  <a:pt x="8177609" y="0"/>
                </a:lnTo>
                <a:cubicBezTo>
                  <a:pt x="8092830" y="299826"/>
                  <a:pt x="7833558" y="529393"/>
                  <a:pt x="7511683" y="582253"/>
                </a:cubicBezTo>
                <a:lnTo>
                  <a:pt x="7511567" y="583392"/>
                </a:lnTo>
                <a:cubicBezTo>
                  <a:pt x="7506256" y="584395"/>
                  <a:pt x="7500927" y="585336"/>
                  <a:pt x="7495350" y="584920"/>
                </a:cubicBezTo>
                <a:cubicBezTo>
                  <a:pt x="7464178" y="590430"/>
                  <a:pt x="7432298" y="593388"/>
                  <a:pt x="7399924" y="593911"/>
                </a:cubicBezTo>
                <a:lnTo>
                  <a:pt x="7382805" y="595524"/>
                </a:lnTo>
                <a:lnTo>
                  <a:pt x="7382779" y="595033"/>
                </a:lnTo>
                <a:lnTo>
                  <a:pt x="7382280" y="595066"/>
                </a:lnTo>
                <a:cubicBezTo>
                  <a:pt x="7381714" y="591293"/>
                  <a:pt x="7381687" y="587507"/>
                  <a:pt x="7381687" y="583715"/>
                </a:cubicBezTo>
                <a:cubicBezTo>
                  <a:pt x="7381687" y="578078"/>
                  <a:pt x="7381746" y="572454"/>
                  <a:pt x="7383058" y="566868"/>
                </a:cubicBezTo>
                <a:cubicBezTo>
                  <a:pt x="7383016" y="535786"/>
                  <a:pt x="7385465" y="505143"/>
                  <a:pt x="7390522" y="475137"/>
                </a:cubicBezTo>
                <a:lnTo>
                  <a:pt x="7391062" y="468500"/>
                </a:lnTo>
                <a:cubicBezTo>
                  <a:pt x="7391231" y="468495"/>
                  <a:pt x="7391400" y="468490"/>
                  <a:pt x="7391568" y="468437"/>
                </a:cubicBezTo>
                <a:cubicBezTo>
                  <a:pt x="7417870" y="285283"/>
                  <a:pt x="7507331" y="121703"/>
                  <a:pt x="7639075" y="0"/>
                </a:cubicBezTo>
                <a:close/>
                <a:moveTo>
                  <a:pt x="6565254" y="0"/>
                </a:moveTo>
                <a:lnTo>
                  <a:pt x="6699270" y="0"/>
                </a:lnTo>
                <a:cubicBezTo>
                  <a:pt x="6777166" y="226290"/>
                  <a:pt x="6973755" y="399791"/>
                  <a:pt x="7217807" y="451830"/>
                </a:cubicBezTo>
                <a:cubicBezTo>
                  <a:pt x="7179956" y="260867"/>
                  <a:pt x="7060547" y="98005"/>
                  <a:pt x="6895077" y="0"/>
                </a:cubicBezTo>
                <a:lnTo>
                  <a:pt x="7103787" y="0"/>
                </a:lnTo>
                <a:cubicBezTo>
                  <a:pt x="7235531" y="121704"/>
                  <a:pt x="7324992" y="285283"/>
                  <a:pt x="7351294" y="468437"/>
                </a:cubicBezTo>
                <a:cubicBezTo>
                  <a:pt x="7351461" y="468490"/>
                  <a:pt x="7351631" y="468495"/>
                  <a:pt x="7351799" y="468500"/>
                </a:cubicBezTo>
                <a:lnTo>
                  <a:pt x="7352340" y="475137"/>
                </a:lnTo>
                <a:cubicBezTo>
                  <a:pt x="7357396" y="505143"/>
                  <a:pt x="7359846" y="535786"/>
                  <a:pt x="7359804" y="566868"/>
                </a:cubicBezTo>
                <a:cubicBezTo>
                  <a:pt x="7361116" y="572454"/>
                  <a:pt x="7361174" y="578078"/>
                  <a:pt x="7361174" y="583715"/>
                </a:cubicBezTo>
                <a:cubicBezTo>
                  <a:pt x="7361174" y="587507"/>
                  <a:pt x="7361147" y="591293"/>
                  <a:pt x="7360581" y="595066"/>
                </a:cubicBezTo>
                <a:lnTo>
                  <a:pt x="7360082" y="595033"/>
                </a:lnTo>
                <a:lnTo>
                  <a:pt x="7360056" y="595524"/>
                </a:lnTo>
                <a:lnTo>
                  <a:pt x="7342938" y="593911"/>
                </a:lnTo>
                <a:cubicBezTo>
                  <a:pt x="7310564" y="593388"/>
                  <a:pt x="7278683" y="590430"/>
                  <a:pt x="7247511" y="584920"/>
                </a:cubicBezTo>
                <a:cubicBezTo>
                  <a:pt x="7241934" y="585336"/>
                  <a:pt x="7236605" y="584395"/>
                  <a:pt x="7231295" y="583392"/>
                </a:cubicBezTo>
                <a:lnTo>
                  <a:pt x="7231179" y="582253"/>
                </a:lnTo>
                <a:cubicBezTo>
                  <a:pt x="6909304" y="529393"/>
                  <a:pt x="6650032" y="299826"/>
                  <a:pt x="6565254" y="0"/>
                </a:cubicBezTo>
                <a:close/>
                <a:moveTo>
                  <a:pt x="5946924" y="0"/>
                </a:moveTo>
                <a:lnTo>
                  <a:pt x="6155633" y="0"/>
                </a:lnTo>
                <a:cubicBezTo>
                  <a:pt x="5990163" y="98005"/>
                  <a:pt x="5870754" y="260867"/>
                  <a:pt x="5832903" y="451830"/>
                </a:cubicBezTo>
                <a:cubicBezTo>
                  <a:pt x="6076956" y="399791"/>
                  <a:pt x="6273545" y="226290"/>
                  <a:pt x="6351441" y="0"/>
                </a:cubicBezTo>
                <a:lnTo>
                  <a:pt x="6485457" y="0"/>
                </a:lnTo>
                <a:cubicBezTo>
                  <a:pt x="6400679" y="299826"/>
                  <a:pt x="6141407" y="529393"/>
                  <a:pt x="5819531" y="582253"/>
                </a:cubicBezTo>
                <a:lnTo>
                  <a:pt x="5819415" y="583392"/>
                </a:lnTo>
                <a:cubicBezTo>
                  <a:pt x="5814105" y="584395"/>
                  <a:pt x="5808776" y="585336"/>
                  <a:pt x="5803199" y="584920"/>
                </a:cubicBezTo>
                <a:cubicBezTo>
                  <a:pt x="5772027" y="590430"/>
                  <a:pt x="5740146" y="593388"/>
                  <a:pt x="5707772" y="593911"/>
                </a:cubicBezTo>
                <a:lnTo>
                  <a:pt x="5690654" y="595524"/>
                </a:lnTo>
                <a:lnTo>
                  <a:pt x="5690628" y="595033"/>
                </a:lnTo>
                <a:lnTo>
                  <a:pt x="5690129" y="595066"/>
                </a:lnTo>
                <a:cubicBezTo>
                  <a:pt x="5689563" y="591293"/>
                  <a:pt x="5689536" y="587507"/>
                  <a:pt x="5689536" y="583715"/>
                </a:cubicBezTo>
                <a:cubicBezTo>
                  <a:pt x="5689536" y="578078"/>
                  <a:pt x="5689594" y="572454"/>
                  <a:pt x="5690906" y="566868"/>
                </a:cubicBezTo>
                <a:cubicBezTo>
                  <a:pt x="5690864" y="535786"/>
                  <a:pt x="5693314" y="505143"/>
                  <a:pt x="5698370" y="475137"/>
                </a:cubicBezTo>
                <a:lnTo>
                  <a:pt x="5698911" y="468500"/>
                </a:lnTo>
                <a:cubicBezTo>
                  <a:pt x="5699079" y="468495"/>
                  <a:pt x="5699249" y="468490"/>
                  <a:pt x="5699416" y="468437"/>
                </a:cubicBezTo>
                <a:cubicBezTo>
                  <a:pt x="5725719" y="285283"/>
                  <a:pt x="5815180" y="121704"/>
                  <a:pt x="5946924" y="0"/>
                </a:cubicBezTo>
                <a:close/>
                <a:moveTo>
                  <a:pt x="4873102" y="0"/>
                </a:moveTo>
                <a:lnTo>
                  <a:pt x="5007119" y="0"/>
                </a:lnTo>
                <a:cubicBezTo>
                  <a:pt x="5085015" y="226291"/>
                  <a:pt x="5281604" y="399791"/>
                  <a:pt x="5525656" y="451830"/>
                </a:cubicBezTo>
                <a:cubicBezTo>
                  <a:pt x="5487805" y="260867"/>
                  <a:pt x="5368397" y="98005"/>
                  <a:pt x="5202927" y="0"/>
                </a:cubicBezTo>
                <a:lnTo>
                  <a:pt x="5411635" y="0"/>
                </a:lnTo>
                <a:cubicBezTo>
                  <a:pt x="5543380" y="121703"/>
                  <a:pt x="5632840" y="285283"/>
                  <a:pt x="5659142" y="468437"/>
                </a:cubicBezTo>
                <a:cubicBezTo>
                  <a:pt x="5659310" y="468490"/>
                  <a:pt x="5659479" y="468495"/>
                  <a:pt x="5659648" y="468499"/>
                </a:cubicBezTo>
                <a:lnTo>
                  <a:pt x="5660188" y="475137"/>
                </a:lnTo>
                <a:cubicBezTo>
                  <a:pt x="5665245" y="505143"/>
                  <a:pt x="5667694" y="535786"/>
                  <a:pt x="5667652" y="566868"/>
                </a:cubicBezTo>
                <a:cubicBezTo>
                  <a:pt x="5668964" y="572454"/>
                  <a:pt x="5669023" y="578078"/>
                  <a:pt x="5669023" y="583715"/>
                </a:cubicBezTo>
                <a:cubicBezTo>
                  <a:pt x="5669023" y="587508"/>
                  <a:pt x="5668996" y="591293"/>
                  <a:pt x="5668430" y="595066"/>
                </a:cubicBezTo>
                <a:lnTo>
                  <a:pt x="5667931" y="595033"/>
                </a:lnTo>
                <a:lnTo>
                  <a:pt x="5667905" y="595524"/>
                </a:lnTo>
                <a:lnTo>
                  <a:pt x="5650786" y="593911"/>
                </a:lnTo>
                <a:cubicBezTo>
                  <a:pt x="5618412" y="593388"/>
                  <a:pt x="5586532" y="590430"/>
                  <a:pt x="5555360" y="584920"/>
                </a:cubicBezTo>
                <a:cubicBezTo>
                  <a:pt x="5549783" y="585336"/>
                  <a:pt x="5544454" y="584395"/>
                  <a:pt x="5539143" y="583392"/>
                </a:cubicBezTo>
                <a:lnTo>
                  <a:pt x="5539027" y="582253"/>
                </a:lnTo>
                <a:cubicBezTo>
                  <a:pt x="5217153" y="529393"/>
                  <a:pt x="4957881" y="299826"/>
                  <a:pt x="4873102" y="0"/>
                </a:cubicBezTo>
                <a:close/>
                <a:moveTo>
                  <a:pt x="4254773" y="0"/>
                </a:moveTo>
                <a:lnTo>
                  <a:pt x="4463482" y="0"/>
                </a:lnTo>
                <a:cubicBezTo>
                  <a:pt x="4298012" y="98005"/>
                  <a:pt x="4178603" y="260867"/>
                  <a:pt x="4140752" y="451830"/>
                </a:cubicBezTo>
                <a:cubicBezTo>
                  <a:pt x="4384804" y="399791"/>
                  <a:pt x="4581394" y="226291"/>
                  <a:pt x="4659290" y="0"/>
                </a:cubicBezTo>
                <a:lnTo>
                  <a:pt x="4793306" y="0"/>
                </a:lnTo>
                <a:cubicBezTo>
                  <a:pt x="4708528" y="299826"/>
                  <a:pt x="4449256" y="529393"/>
                  <a:pt x="4127381" y="582253"/>
                </a:cubicBezTo>
                <a:lnTo>
                  <a:pt x="4127264" y="583392"/>
                </a:lnTo>
                <a:cubicBezTo>
                  <a:pt x="4121954" y="584395"/>
                  <a:pt x="4116625" y="585336"/>
                  <a:pt x="4111048" y="584920"/>
                </a:cubicBezTo>
                <a:cubicBezTo>
                  <a:pt x="4079876" y="590430"/>
                  <a:pt x="4047996" y="593388"/>
                  <a:pt x="4015621" y="593911"/>
                </a:cubicBezTo>
                <a:lnTo>
                  <a:pt x="3998503" y="595524"/>
                </a:lnTo>
                <a:lnTo>
                  <a:pt x="3998477" y="595033"/>
                </a:lnTo>
                <a:lnTo>
                  <a:pt x="3997978" y="595066"/>
                </a:lnTo>
                <a:cubicBezTo>
                  <a:pt x="3997412" y="591293"/>
                  <a:pt x="3997385" y="587507"/>
                  <a:pt x="3997385" y="583715"/>
                </a:cubicBezTo>
                <a:cubicBezTo>
                  <a:pt x="3997385" y="578078"/>
                  <a:pt x="3997443" y="572454"/>
                  <a:pt x="3998755" y="566868"/>
                </a:cubicBezTo>
                <a:cubicBezTo>
                  <a:pt x="3998713" y="535786"/>
                  <a:pt x="4001163" y="505143"/>
                  <a:pt x="4006219" y="475137"/>
                </a:cubicBezTo>
                <a:lnTo>
                  <a:pt x="4006760" y="468499"/>
                </a:lnTo>
                <a:cubicBezTo>
                  <a:pt x="4006928" y="468495"/>
                  <a:pt x="4007098" y="468490"/>
                  <a:pt x="4007265" y="468437"/>
                </a:cubicBezTo>
                <a:cubicBezTo>
                  <a:pt x="4033568" y="285283"/>
                  <a:pt x="4123028" y="121703"/>
                  <a:pt x="4254773" y="0"/>
                </a:cubicBezTo>
                <a:close/>
                <a:moveTo>
                  <a:pt x="3180951" y="0"/>
                </a:moveTo>
                <a:lnTo>
                  <a:pt x="3314968" y="0"/>
                </a:lnTo>
                <a:cubicBezTo>
                  <a:pt x="3392864" y="226291"/>
                  <a:pt x="3589453" y="399791"/>
                  <a:pt x="3833505" y="451830"/>
                </a:cubicBezTo>
                <a:cubicBezTo>
                  <a:pt x="3795654" y="260867"/>
                  <a:pt x="3676245" y="98005"/>
                  <a:pt x="3510776" y="0"/>
                </a:cubicBezTo>
                <a:lnTo>
                  <a:pt x="3719484" y="0"/>
                </a:lnTo>
                <a:cubicBezTo>
                  <a:pt x="3851229" y="121703"/>
                  <a:pt x="3940689" y="285283"/>
                  <a:pt x="3966991" y="468437"/>
                </a:cubicBezTo>
                <a:cubicBezTo>
                  <a:pt x="3967159" y="468490"/>
                  <a:pt x="3967328" y="468495"/>
                  <a:pt x="3967497" y="468499"/>
                </a:cubicBezTo>
                <a:lnTo>
                  <a:pt x="3968037" y="475137"/>
                </a:lnTo>
                <a:cubicBezTo>
                  <a:pt x="3973094" y="505143"/>
                  <a:pt x="3975543" y="535786"/>
                  <a:pt x="3975501" y="566868"/>
                </a:cubicBezTo>
                <a:cubicBezTo>
                  <a:pt x="3976813" y="572454"/>
                  <a:pt x="3976872" y="578078"/>
                  <a:pt x="3976872" y="583715"/>
                </a:cubicBezTo>
                <a:cubicBezTo>
                  <a:pt x="3976872" y="587508"/>
                  <a:pt x="3976845" y="591293"/>
                  <a:pt x="3976279" y="595066"/>
                </a:cubicBezTo>
                <a:lnTo>
                  <a:pt x="3975780" y="595033"/>
                </a:lnTo>
                <a:lnTo>
                  <a:pt x="3975754" y="595524"/>
                </a:lnTo>
                <a:lnTo>
                  <a:pt x="3958635" y="593911"/>
                </a:lnTo>
                <a:cubicBezTo>
                  <a:pt x="3926261" y="593388"/>
                  <a:pt x="3894381" y="590430"/>
                  <a:pt x="3863209" y="584920"/>
                </a:cubicBezTo>
                <a:cubicBezTo>
                  <a:pt x="3857632" y="585336"/>
                  <a:pt x="3852303" y="584395"/>
                  <a:pt x="3846992" y="583392"/>
                </a:cubicBezTo>
                <a:lnTo>
                  <a:pt x="3846876" y="582253"/>
                </a:lnTo>
                <a:cubicBezTo>
                  <a:pt x="3525002" y="529393"/>
                  <a:pt x="3265729" y="299826"/>
                  <a:pt x="3180951" y="0"/>
                </a:cubicBezTo>
                <a:close/>
                <a:moveTo>
                  <a:pt x="2562622" y="0"/>
                </a:moveTo>
                <a:lnTo>
                  <a:pt x="2771330" y="0"/>
                </a:lnTo>
                <a:cubicBezTo>
                  <a:pt x="2605861" y="98005"/>
                  <a:pt x="2486452" y="260867"/>
                  <a:pt x="2448601" y="451830"/>
                </a:cubicBezTo>
                <a:cubicBezTo>
                  <a:pt x="2692653" y="399791"/>
                  <a:pt x="2889242" y="226291"/>
                  <a:pt x="2967139" y="0"/>
                </a:cubicBezTo>
                <a:lnTo>
                  <a:pt x="3101155" y="0"/>
                </a:lnTo>
                <a:cubicBezTo>
                  <a:pt x="3016377" y="299826"/>
                  <a:pt x="2757105" y="529393"/>
                  <a:pt x="2435230" y="582253"/>
                </a:cubicBezTo>
                <a:lnTo>
                  <a:pt x="2435113" y="583392"/>
                </a:lnTo>
                <a:cubicBezTo>
                  <a:pt x="2429803" y="584395"/>
                  <a:pt x="2424474" y="585336"/>
                  <a:pt x="2418897" y="584920"/>
                </a:cubicBezTo>
                <a:cubicBezTo>
                  <a:pt x="2387725" y="590430"/>
                  <a:pt x="2355845" y="593388"/>
                  <a:pt x="2323470" y="593911"/>
                </a:cubicBezTo>
                <a:lnTo>
                  <a:pt x="2306352" y="595524"/>
                </a:lnTo>
                <a:lnTo>
                  <a:pt x="2306326" y="595033"/>
                </a:lnTo>
                <a:lnTo>
                  <a:pt x="2305827" y="595066"/>
                </a:lnTo>
                <a:cubicBezTo>
                  <a:pt x="2305261" y="591293"/>
                  <a:pt x="2305234" y="587507"/>
                  <a:pt x="2305234" y="583715"/>
                </a:cubicBezTo>
                <a:cubicBezTo>
                  <a:pt x="2305234" y="578078"/>
                  <a:pt x="2305292" y="572454"/>
                  <a:pt x="2306604" y="566868"/>
                </a:cubicBezTo>
                <a:cubicBezTo>
                  <a:pt x="2306562" y="535786"/>
                  <a:pt x="2309012" y="505143"/>
                  <a:pt x="2314068" y="475137"/>
                </a:cubicBezTo>
                <a:lnTo>
                  <a:pt x="2314609" y="468499"/>
                </a:lnTo>
                <a:cubicBezTo>
                  <a:pt x="2314777" y="468495"/>
                  <a:pt x="2314947" y="468490"/>
                  <a:pt x="2315114" y="468437"/>
                </a:cubicBezTo>
                <a:cubicBezTo>
                  <a:pt x="2341417" y="285283"/>
                  <a:pt x="2430877" y="121704"/>
                  <a:pt x="2562622" y="0"/>
                </a:cubicBezTo>
                <a:close/>
                <a:moveTo>
                  <a:pt x="1488800" y="0"/>
                </a:moveTo>
                <a:lnTo>
                  <a:pt x="1622816" y="0"/>
                </a:lnTo>
                <a:cubicBezTo>
                  <a:pt x="1700712" y="226290"/>
                  <a:pt x="1897302" y="399791"/>
                  <a:pt x="2141354" y="451830"/>
                </a:cubicBezTo>
                <a:cubicBezTo>
                  <a:pt x="2103503" y="260867"/>
                  <a:pt x="1984094" y="98005"/>
                  <a:pt x="1818624" y="0"/>
                </a:cubicBezTo>
                <a:lnTo>
                  <a:pt x="2027333" y="0"/>
                </a:lnTo>
                <a:cubicBezTo>
                  <a:pt x="2159078" y="121703"/>
                  <a:pt x="2248538" y="285283"/>
                  <a:pt x="2274840" y="468437"/>
                </a:cubicBezTo>
                <a:cubicBezTo>
                  <a:pt x="2275008" y="468490"/>
                  <a:pt x="2275177" y="468495"/>
                  <a:pt x="2275346" y="468500"/>
                </a:cubicBezTo>
                <a:lnTo>
                  <a:pt x="2275886" y="475137"/>
                </a:lnTo>
                <a:cubicBezTo>
                  <a:pt x="2280943" y="505143"/>
                  <a:pt x="2283392" y="535786"/>
                  <a:pt x="2283350" y="566868"/>
                </a:cubicBezTo>
                <a:cubicBezTo>
                  <a:pt x="2284662" y="572454"/>
                  <a:pt x="2284721" y="578078"/>
                  <a:pt x="2284721" y="583715"/>
                </a:cubicBezTo>
                <a:cubicBezTo>
                  <a:pt x="2284721" y="587508"/>
                  <a:pt x="2284694" y="591293"/>
                  <a:pt x="2284128" y="595066"/>
                </a:cubicBezTo>
                <a:lnTo>
                  <a:pt x="2283629" y="595033"/>
                </a:lnTo>
                <a:lnTo>
                  <a:pt x="2283603" y="595524"/>
                </a:lnTo>
                <a:lnTo>
                  <a:pt x="2266484" y="593911"/>
                </a:lnTo>
                <a:cubicBezTo>
                  <a:pt x="2234110" y="593388"/>
                  <a:pt x="2202230" y="590430"/>
                  <a:pt x="2171058" y="584920"/>
                </a:cubicBezTo>
                <a:cubicBezTo>
                  <a:pt x="2165481" y="585336"/>
                  <a:pt x="2160152" y="584395"/>
                  <a:pt x="2154841" y="583392"/>
                </a:cubicBezTo>
                <a:lnTo>
                  <a:pt x="2154725" y="582253"/>
                </a:lnTo>
                <a:cubicBezTo>
                  <a:pt x="1832850" y="529393"/>
                  <a:pt x="1573578" y="299826"/>
                  <a:pt x="1488800" y="0"/>
                </a:cubicBezTo>
                <a:close/>
                <a:moveTo>
                  <a:pt x="870471" y="0"/>
                </a:moveTo>
                <a:lnTo>
                  <a:pt x="1079179" y="0"/>
                </a:lnTo>
                <a:cubicBezTo>
                  <a:pt x="913710" y="98005"/>
                  <a:pt x="794301" y="260867"/>
                  <a:pt x="756450" y="451830"/>
                </a:cubicBezTo>
                <a:cubicBezTo>
                  <a:pt x="1000502" y="399791"/>
                  <a:pt x="1197091" y="226291"/>
                  <a:pt x="1274988" y="0"/>
                </a:cubicBezTo>
                <a:lnTo>
                  <a:pt x="1409004" y="0"/>
                </a:lnTo>
                <a:cubicBezTo>
                  <a:pt x="1324226" y="299826"/>
                  <a:pt x="1064954" y="529393"/>
                  <a:pt x="743078" y="582253"/>
                </a:cubicBezTo>
                <a:lnTo>
                  <a:pt x="742962" y="583392"/>
                </a:lnTo>
                <a:cubicBezTo>
                  <a:pt x="737652" y="584395"/>
                  <a:pt x="732323" y="585336"/>
                  <a:pt x="726746" y="584920"/>
                </a:cubicBezTo>
                <a:cubicBezTo>
                  <a:pt x="695574" y="590430"/>
                  <a:pt x="663693" y="593388"/>
                  <a:pt x="631319" y="593911"/>
                </a:cubicBezTo>
                <a:lnTo>
                  <a:pt x="614201" y="595524"/>
                </a:lnTo>
                <a:lnTo>
                  <a:pt x="614175" y="595033"/>
                </a:lnTo>
                <a:lnTo>
                  <a:pt x="613676" y="595066"/>
                </a:lnTo>
                <a:cubicBezTo>
                  <a:pt x="613110" y="591293"/>
                  <a:pt x="613083" y="587507"/>
                  <a:pt x="613083" y="583715"/>
                </a:cubicBezTo>
                <a:cubicBezTo>
                  <a:pt x="613083" y="578078"/>
                  <a:pt x="613141" y="572454"/>
                  <a:pt x="614453" y="566868"/>
                </a:cubicBezTo>
                <a:cubicBezTo>
                  <a:pt x="614411" y="535786"/>
                  <a:pt x="616861" y="505143"/>
                  <a:pt x="621918" y="475137"/>
                </a:cubicBezTo>
                <a:lnTo>
                  <a:pt x="622458" y="468499"/>
                </a:lnTo>
                <a:cubicBezTo>
                  <a:pt x="622626" y="468495"/>
                  <a:pt x="622796" y="468490"/>
                  <a:pt x="622963" y="468437"/>
                </a:cubicBezTo>
                <a:cubicBezTo>
                  <a:pt x="649266" y="285283"/>
                  <a:pt x="738726" y="121703"/>
                  <a:pt x="870471" y="0"/>
                </a:cubicBezTo>
                <a:close/>
                <a:moveTo>
                  <a:pt x="126374" y="0"/>
                </a:moveTo>
                <a:lnTo>
                  <a:pt x="334376" y="0"/>
                </a:lnTo>
                <a:cubicBezTo>
                  <a:pt x="466684" y="121261"/>
                  <a:pt x="556352" y="285035"/>
                  <a:pt x="582690" y="468437"/>
                </a:cubicBezTo>
                <a:cubicBezTo>
                  <a:pt x="582857" y="468490"/>
                  <a:pt x="583026" y="468495"/>
                  <a:pt x="583195" y="468499"/>
                </a:cubicBezTo>
                <a:lnTo>
                  <a:pt x="583735" y="475137"/>
                </a:lnTo>
                <a:cubicBezTo>
                  <a:pt x="588792" y="505143"/>
                  <a:pt x="591242" y="535786"/>
                  <a:pt x="591199" y="566868"/>
                </a:cubicBezTo>
                <a:cubicBezTo>
                  <a:pt x="592511" y="572454"/>
                  <a:pt x="592570" y="578078"/>
                  <a:pt x="592570" y="583715"/>
                </a:cubicBezTo>
                <a:cubicBezTo>
                  <a:pt x="592570" y="587507"/>
                  <a:pt x="592543" y="591293"/>
                  <a:pt x="591977" y="595066"/>
                </a:cubicBezTo>
                <a:lnTo>
                  <a:pt x="591478" y="595033"/>
                </a:lnTo>
                <a:lnTo>
                  <a:pt x="591452" y="595524"/>
                </a:lnTo>
                <a:lnTo>
                  <a:pt x="574334" y="593911"/>
                </a:lnTo>
                <a:cubicBezTo>
                  <a:pt x="541959" y="593388"/>
                  <a:pt x="510079" y="590430"/>
                  <a:pt x="478907" y="584920"/>
                </a:cubicBezTo>
                <a:cubicBezTo>
                  <a:pt x="473330" y="585336"/>
                  <a:pt x="468001" y="584395"/>
                  <a:pt x="462690" y="583392"/>
                </a:cubicBezTo>
                <a:lnTo>
                  <a:pt x="462574" y="582253"/>
                </a:lnTo>
                <a:cubicBezTo>
                  <a:pt x="282200" y="552631"/>
                  <a:pt x="121485" y="467518"/>
                  <a:pt x="0" y="345575"/>
                </a:cubicBezTo>
                <a:lnTo>
                  <a:pt x="0" y="140406"/>
                </a:lnTo>
                <a:cubicBezTo>
                  <a:pt x="97584" y="296912"/>
                  <a:pt x="258975" y="411268"/>
                  <a:pt x="449203" y="451830"/>
                </a:cubicBezTo>
                <a:cubicBezTo>
                  <a:pt x="411344" y="260824"/>
                  <a:pt x="291889" y="97931"/>
                  <a:pt x="126374" y="0"/>
                </a:cubicBezTo>
                <a:close/>
              </a:path>
            </a:pathLst>
          </a:custGeom>
          <a:solidFill>
            <a:schemeClr val="bg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4960137"/>
            <a:ext cx="7772400" cy="1463040"/>
          </a:xfrm>
        </p:spPr>
        <p:txBody>
          <a:bodyPr anchor="ctr">
            <a:normAutofit/>
          </a:bodyPr>
          <a:lstStyle>
            <a:lvl1pPr algn="r">
              <a:defRPr sz="5000" b="0" spc="200" baseline="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610600" y="4960137"/>
            <a:ext cx="3200400" cy="1463040"/>
          </a:xfrm>
        </p:spPr>
        <p:txBody>
          <a:bodyPr lIns="91440" rIns="91440" anchor="ctr">
            <a:normAutofit/>
          </a:bodyPr>
          <a:lstStyle>
            <a:lvl1pPr marL="0" indent="0">
              <a:lnSpc>
                <a:spcPct val="100000"/>
              </a:lnSpc>
              <a:spcBef>
                <a:spcPts val="0"/>
              </a:spcBef>
              <a:buNone/>
              <a:defRPr sz="1800">
                <a:solidFill>
                  <a:schemeClr val="tx1">
                    <a:lumMod val="95000"/>
                    <a:lumOff val="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793F884-E636-4CBE-8C03-4C56879BA23F}" type="datetime1">
              <a:rPr lang="en-US" smtClean="0"/>
              <a:t>5/6/2020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http://www.cs.cornell.edu/courses/cs5412/2020sp</a:t>
            </a: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C974458-8A97-4835-BF79-1FB6D7856C21}" type="slidenum">
              <a:rPr lang="en-US" smtClean="0"/>
              <a:t>‹#›</a:t>
            </a:fld>
            <a:endParaRPr lang="en-US"/>
          </a:p>
        </p:txBody>
      </p:sp>
      <p:cxnSp>
        <p:nvCxnSpPr>
          <p:cNvPr id="8" name="Straight Connector 7"/>
          <p:cNvCxnSpPr/>
          <p:nvPr/>
        </p:nvCxnSpPr>
        <p:spPr>
          <a:xfrm flipV="1">
            <a:off x="8386843" y="5264106"/>
            <a:ext cx="0" cy="914400"/>
          </a:xfrm>
          <a:prstGeom prst="line">
            <a:avLst/>
          </a:prstGeom>
          <a:ln w="19050">
            <a:solidFill>
              <a:schemeClr val="accent1">
                <a:lumMod val="75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81137630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024128" y="585216"/>
            <a:ext cx="9720072" cy="1499616"/>
          </a:xfrm>
        </p:spPr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1024127" y="2286000"/>
            <a:ext cx="4754880" cy="4023360"/>
          </a:xfrm>
        </p:spPr>
        <p:txBody>
          <a:bodyPr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5989320" y="2286000"/>
            <a:ext cx="4754880" cy="4023360"/>
          </a:xfrm>
        </p:spPr>
        <p:txBody>
          <a:bodyPr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2215359-97FA-4F99-BCC0-C6D94D0BA266}" type="datetime1">
              <a:rPr lang="en-US" smtClean="0"/>
              <a:t>5/6/2020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http://www.cs.cornell.edu/courses/cs5412/2020sp</a:t>
            </a:r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C974458-8A97-4835-BF79-1FB6D7856C21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934212678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" name="Title 9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024128" y="2179636"/>
            <a:ext cx="4754880" cy="822960"/>
          </a:xfrm>
        </p:spPr>
        <p:txBody>
          <a:bodyPr lIns="137160" rIns="137160" anchor="ctr">
            <a:normAutofit/>
          </a:bodyPr>
          <a:lstStyle>
            <a:lvl1pPr marL="0" indent="0">
              <a:spcBef>
                <a:spcPts val="0"/>
              </a:spcBef>
              <a:spcAft>
                <a:spcPts val="0"/>
              </a:spcAft>
              <a:buNone/>
              <a:defRPr sz="2300" b="0" cap="none" baseline="0">
                <a:solidFill>
                  <a:schemeClr val="accent1"/>
                </a:solidFill>
                <a:latin typeface="+mn-lt"/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1024128" y="2967788"/>
            <a:ext cx="4754880" cy="3341572"/>
          </a:xfrm>
        </p:spPr>
        <p:txBody>
          <a:bodyPr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5990888" y="2179636"/>
            <a:ext cx="4754880" cy="822960"/>
          </a:xfrm>
        </p:spPr>
        <p:txBody>
          <a:bodyPr lIns="137160" rIns="137160" anchor="ctr">
            <a:normAutofit/>
          </a:bodyPr>
          <a:lstStyle>
            <a:lvl1pPr marL="0" indent="0">
              <a:spcBef>
                <a:spcPts val="0"/>
              </a:spcBef>
              <a:spcAft>
                <a:spcPts val="0"/>
              </a:spcAft>
              <a:buNone/>
              <a:defRPr lang="en-US" sz="2300" b="0" kern="1200" cap="none" baseline="0" dirty="0">
                <a:solidFill>
                  <a:schemeClr val="accent1"/>
                </a:solidFill>
                <a:latin typeface="+mn-lt"/>
                <a:ea typeface="+mn-ea"/>
                <a:cs typeface="+mn-cs"/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marL="0" lvl="0" indent="0" algn="l" defTabSz="914400" rtl="0" eaLnBrk="1" latinLnBrk="0" hangingPunct="1">
              <a:lnSpc>
                <a:spcPct val="90000"/>
              </a:lnSpc>
              <a:spcBef>
                <a:spcPts val="1800"/>
              </a:spcBef>
              <a:buNone/>
            </a:pPr>
            <a:r>
              <a:rPr lang="en-US"/>
              <a:t>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5990888" y="2967788"/>
            <a:ext cx="4754880" cy="3341572"/>
          </a:xfrm>
        </p:spPr>
        <p:txBody>
          <a:bodyPr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F4526CB-D979-4A5F-8CCC-75AB86AAD318}" type="datetime1">
              <a:rPr lang="en-US" smtClean="0"/>
              <a:t>5/6/2020</a:t>
            </a:fld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http://www.cs.cornell.edu/courses/cs5412/2020sp</a:t>
            </a:r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C974458-8A97-4835-BF79-1FB6D7856C21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550824890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 b="1">
                <a:solidFill>
                  <a:srgbClr val="C00000"/>
                </a:solidFill>
              </a:defRPr>
            </a:lvl1pPr>
          </a:lstStyle>
          <a:p>
            <a:r>
              <a:rPr lang="en-US" dirty="0"/>
              <a:t>Click to edit Master title style</a:t>
            </a:r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7FBCA5C-BBAE-46AD-B691-AF0444D56066}" type="datetime1">
              <a:rPr lang="en-US" smtClean="0"/>
              <a:t>5/6/2020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http://www.cs.cornell.edu/courses/cs5412/2020sp</a:t>
            </a:r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C974458-8A97-4835-BF79-1FB6D7856C21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641014661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C414C44-B00F-4BEF-BC75-26096E8802E6}" type="datetime1">
              <a:rPr lang="en-US" smtClean="0"/>
              <a:t>5/6/2020</a:t>
            </a:fld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http://www.cs.cornell.edu/courses/cs5412/2020sp</a:t>
            </a: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C974458-8A97-4835-BF79-1FB6D7856C21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164180719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Title 7"/>
          <p:cNvSpPr>
            <a:spLocks noGrp="1"/>
          </p:cNvSpPr>
          <p:nvPr>
            <p:ph type="title"/>
          </p:nvPr>
        </p:nvSpPr>
        <p:spPr>
          <a:xfrm>
            <a:off x="1024128" y="471509"/>
            <a:ext cx="4389120" cy="1737360"/>
          </a:xfrm>
        </p:spPr>
        <p:txBody>
          <a:bodyPr>
            <a:noAutofit/>
          </a:bodyPr>
          <a:lstStyle>
            <a:lvl1pPr>
              <a:lnSpc>
                <a:spcPct val="80000"/>
              </a:lnSpc>
              <a:defRPr sz="400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5715000" y="822960"/>
            <a:ext cx="5678424" cy="518464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6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024128" y="2257506"/>
            <a:ext cx="4389120" cy="3762294"/>
          </a:xfrm>
        </p:spPr>
        <p:txBody>
          <a:bodyPr lIns="91440" rIns="91440">
            <a:normAutofit/>
          </a:bodyPr>
          <a:lstStyle>
            <a:lvl1pPr marL="0" indent="0">
              <a:lnSpc>
                <a:spcPct val="108000"/>
              </a:lnSpc>
              <a:spcBef>
                <a:spcPts val="600"/>
              </a:spcBef>
              <a:buNone/>
              <a:defRPr sz="16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CA54852-56E6-4DA1-AE79-927268858508}" type="datetime1">
              <a:rPr lang="en-US" smtClean="0"/>
              <a:t>5/6/2020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http://www.cs.cornell.edu/courses/cs5412/2020sp</a:t>
            </a:r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C974458-8A97-4835-BF79-1FB6D7856C21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890135017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4960138"/>
            <a:ext cx="7772400" cy="1463040"/>
          </a:xfrm>
        </p:spPr>
        <p:txBody>
          <a:bodyPr anchor="ctr">
            <a:normAutofit/>
          </a:bodyPr>
          <a:lstStyle>
            <a:lvl1pPr algn="r">
              <a:defRPr sz="5000" spc="200" baseline="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Picture Placeholder 2"/>
          <p:cNvSpPr>
            <a:spLocks noGrp="1" noChangeAspect="1"/>
          </p:cNvSpPr>
          <p:nvPr>
            <p:ph type="pic" idx="1"/>
          </p:nvPr>
        </p:nvSpPr>
        <p:spPr>
          <a:xfrm>
            <a:off x="0" y="-1"/>
            <a:ext cx="12188952" cy="4572000"/>
          </a:xfrm>
          <a:solidFill>
            <a:schemeClr val="accent1">
              <a:lumMod val="60000"/>
              <a:lumOff val="40000"/>
            </a:schemeClr>
          </a:solidFill>
        </p:spPr>
        <p:txBody>
          <a:bodyPr lIns="457200" tIns="365760" rIns="45720" bIns="45720" anchor="t"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r>
              <a:rPr lang="en-US"/>
              <a:t>Click icon to add picture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8610600" y="4960138"/>
            <a:ext cx="3200400" cy="1463040"/>
          </a:xfrm>
        </p:spPr>
        <p:txBody>
          <a:bodyPr lIns="91440" rIns="91440" anchor="ctr">
            <a:normAutofit/>
          </a:bodyPr>
          <a:lstStyle>
            <a:lvl1pPr marL="0" indent="0">
              <a:lnSpc>
                <a:spcPct val="100000"/>
              </a:lnSpc>
              <a:spcBef>
                <a:spcPts val="0"/>
              </a:spcBef>
              <a:buNone/>
              <a:defRPr sz="1800">
                <a:solidFill>
                  <a:schemeClr val="tx1">
                    <a:lumMod val="95000"/>
                    <a:lumOff val="5000"/>
                  </a:schemeClr>
                </a:solidFill>
              </a:defRPr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FFFD05B-F8BD-4114-BED4-69AED4C53F7D}" type="datetime1">
              <a:rPr lang="en-US" smtClean="0"/>
              <a:t>5/6/2020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http://www.cs.cornell.edu/courses/cs5412/2020sp</a:t>
            </a:r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C974458-8A97-4835-BF79-1FB6D7856C21}" type="slidenum">
              <a:rPr lang="en-US" smtClean="0"/>
              <a:t>‹#›</a:t>
            </a:fld>
            <a:endParaRPr lang="en-US"/>
          </a:p>
        </p:txBody>
      </p:sp>
      <p:cxnSp>
        <p:nvCxnSpPr>
          <p:cNvPr id="8" name="Straight Connector 7"/>
          <p:cNvCxnSpPr/>
          <p:nvPr/>
        </p:nvCxnSpPr>
        <p:spPr>
          <a:xfrm flipV="1">
            <a:off x="8386843" y="5264106"/>
            <a:ext cx="0" cy="914400"/>
          </a:xfrm>
          <a:prstGeom prst="line">
            <a:avLst/>
          </a:prstGeom>
          <a:ln w="19050">
            <a:solidFill>
              <a:schemeClr val="accent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3450046129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BE7B596-DDCD-4F7C-B8F6-236B7FF801B5}" type="datetime1">
              <a:rPr lang="en-US" smtClean="0"/>
              <a:t>5/6/2020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http://www.cs.cornell.edu/courses/cs5412/2020sp</a:t>
            </a: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C974458-8A97-4835-BF79-1FB6D7856C21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574587790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8724901" y="762000"/>
            <a:ext cx="2628900" cy="5410200"/>
          </a:xfrm>
        </p:spPr>
        <p:txBody>
          <a:bodyPr vert="eaVert" lIns="45720" tIns="91440" rIns="45720" bIns="91440"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990601" y="762000"/>
            <a:ext cx="7581900" cy="5410200"/>
          </a:xfrm>
        </p:spPr>
        <p:txBody>
          <a:bodyPr vert="eaVert"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3428579-267E-4BA8-947F-E706DC593EFB}" type="datetime1">
              <a:rPr lang="en-US" smtClean="0"/>
              <a:t>5/6/2020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http://www.cs.cornell.edu/courses/cs5412/2020sp</a:t>
            </a: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C974458-8A97-4835-BF79-1FB6D7856C21}" type="slidenum">
              <a:rPr lang="en-US" smtClean="0"/>
              <a:t>‹#›</a:t>
            </a:fld>
            <a:endParaRPr lang="en-US"/>
          </a:p>
        </p:txBody>
      </p:sp>
      <p:cxnSp>
        <p:nvCxnSpPr>
          <p:cNvPr id="7" name="Straight Connector 6"/>
          <p:cNvCxnSpPr/>
          <p:nvPr/>
        </p:nvCxnSpPr>
        <p:spPr>
          <a:xfrm rot="5400000" flipV="1">
            <a:off x="10058400" y="59263"/>
            <a:ext cx="0" cy="914400"/>
          </a:xfrm>
          <a:prstGeom prst="line">
            <a:avLst/>
          </a:prstGeom>
          <a:ln w="19050">
            <a:solidFill>
              <a:schemeClr val="accent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1798942170"/>
      </p:ext>
    </p:extLst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914400" y="2130426"/>
            <a:ext cx="10363200" cy="1470025"/>
          </a:xfrm>
        </p:spPr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828800" y="3886200"/>
            <a:ext cx="85344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/>
              <a:t>Click to edit Master subtitle style</a:t>
            </a: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10447585" y="6335556"/>
            <a:ext cx="1270895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8A1781BC-3211-F34E-99EA-B41CEAE43939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716262704"/>
      </p:ext>
    </p:extLst>
  </p:cSld>
  <p:clrMapOvr>
    <a:overrideClrMapping bg1="lt1" tx1="dk1" bg2="lt2" tx2="dk2" accent1="accent1" accent2="accent2" accent3="accent3" accent4="accent4" accent5="accent5" accent6="accent6" hlink="hlink" folHlink="folHlink"/>
  </p:clrMapOvr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>
            <a:lvl2pPr marL="742950" indent="-285750">
              <a:buFont typeface="Arial"/>
              <a:buChar char="•"/>
              <a:defRPr/>
            </a:lvl2pPr>
            <a:lvl4pPr marL="1600200" indent="-228600">
              <a:buFont typeface="Arial"/>
              <a:buChar char="•"/>
              <a:defRPr/>
            </a:lvl4pPr>
          </a:lstStyle>
          <a:p>
            <a:pPr lvl="0"/>
            <a:r>
              <a:rPr lang="en-US" dirty="0"/>
              <a:t>Click to edit Master text styles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  <a:p>
            <a:pPr lvl="4"/>
            <a:r>
              <a:rPr lang="en-US" dirty="0"/>
              <a:t>Fifth level</a:t>
            </a: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8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10449545" y="6356351"/>
            <a:ext cx="1270895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8A1781BC-3211-F34E-99EA-B41CEAE43939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45572266"/>
      </p:ext>
    </p:extLst>
  </p:cSld>
  <p:clrMapOvr>
    <a:masterClrMapping/>
  </p:clrMapOvr>
</p:sldLayout>
</file>

<file path=ppt/slideLayouts/slideLayout14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963084" y="4406901"/>
            <a:ext cx="103632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963084" y="2906713"/>
            <a:ext cx="103632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10055390" y="6356351"/>
            <a:ext cx="1270895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8A1781BC-3211-F34E-99EA-B41CEAE43939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962377546"/>
      </p:ext>
    </p:extLst>
  </p:cSld>
  <p:clrMapOvr>
    <a:masterClrMapping/>
  </p:clrMapOvr>
</p:sldLayout>
</file>

<file path=ppt/slideLayouts/slideLayout15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609600" y="1600201"/>
            <a:ext cx="53848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197600" y="1600201"/>
            <a:ext cx="53848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10311506" y="6354312"/>
            <a:ext cx="1270895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8A1781BC-3211-F34E-99EA-B41CEAE43939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553345603"/>
      </p:ext>
    </p:extLst>
  </p:cSld>
  <p:clrMapOvr>
    <a:masterClrMapping/>
  </p:clrMapOvr>
</p:sldLayout>
</file>

<file path=ppt/slideLayouts/slideLayout16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09600" y="1535113"/>
            <a:ext cx="5386917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09600" y="2174875"/>
            <a:ext cx="5386917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6193368" y="1535113"/>
            <a:ext cx="5389033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6193368" y="2174875"/>
            <a:ext cx="5389033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11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10447585" y="6356351"/>
            <a:ext cx="1270895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8A1781BC-3211-F34E-99EA-B41CEAE43939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10001072"/>
      </p:ext>
    </p:extLst>
  </p:cSld>
  <p:clrMapOvr>
    <a:masterClrMapping/>
  </p:clrMapOvr>
</p:sldLayout>
</file>

<file path=ppt/slideLayouts/slideLayout17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10447585" y="6342273"/>
            <a:ext cx="1270895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8A1781BC-3211-F34E-99EA-B41CEAE43939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4200662273"/>
      </p:ext>
    </p:extLst>
  </p:cSld>
  <p:clrMapOvr>
    <a:masterClrMapping/>
  </p:clrMapOvr>
</p:sldLayout>
</file>

<file path=ppt/slideLayouts/slideLayout18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10447585" y="6356351"/>
            <a:ext cx="1270895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8A1781BC-3211-F34E-99EA-B41CEAE43939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617784999"/>
      </p:ext>
    </p:extLst>
  </p:cSld>
  <p:clrMapOvr>
    <a:masterClrMapping/>
  </p:clrMapOvr>
</p:sldLayout>
</file>

<file path=ppt/slideLayouts/slideLayout19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09601" y="273050"/>
            <a:ext cx="4011084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766733" y="273051"/>
            <a:ext cx="6815667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609601" y="1435101"/>
            <a:ext cx="4011084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8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10447585" y="1"/>
            <a:ext cx="1270895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8A1781BC-3211-F34E-99EA-B41CEAE43939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867174352"/>
      </p:ext>
    </p:extLst>
  </p:cSld>
  <p:clrMapOvr>
    <a:masterClrMapping/>
  </p:clrMapOvr>
</p:sldLayout>
</file>

<file path=ppt/slideLayouts/slideLayout20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2389717" y="4800600"/>
            <a:ext cx="73152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2389717" y="612775"/>
            <a:ext cx="73152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2389717" y="5367338"/>
            <a:ext cx="73152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8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10447585" y="6356351"/>
            <a:ext cx="1270895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8A1781BC-3211-F34E-99EA-B41CEAE43939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727328365"/>
      </p:ext>
    </p:extLst>
  </p:cSld>
  <p:clrMapOvr>
    <a:masterClrMapping/>
  </p:clrMapOvr>
</p:sldLayout>
</file>

<file path=ppt/slideLayouts/slideLayout2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10447585" y="6356351"/>
            <a:ext cx="1270895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8A1781BC-3211-F34E-99EA-B41CEAE43939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4190478599"/>
      </p:ext>
    </p:extLst>
  </p:cSld>
  <p:clrMapOvr>
    <a:masterClrMapping/>
  </p:clrMapOvr>
</p:sldLayout>
</file>

<file path=ppt/slideLayouts/slideLayout22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8839200" y="274639"/>
            <a:ext cx="2743200" cy="5851525"/>
          </a:xfrm>
        </p:spPr>
        <p:txBody>
          <a:bodyPr vert="eaVert"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609600" y="274639"/>
            <a:ext cx="8026400" cy="5851525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10441521" y="6356351"/>
            <a:ext cx="1270895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8A1781BC-3211-F34E-99EA-B41CEAE43939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157950858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_rels/slideMaster2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19.xml"/><Relationship Id="rId3" Type="http://schemas.openxmlformats.org/officeDocument/2006/relationships/slideLayout" Target="../slideLayouts/slideLayout14.xml"/><Relationship Id="rId7" Type="http://schemas.openxmlformats.org/officeDocument/2006/relationships/slideLayout" Target="../slideLayouts/slideLayout18.xml"/><Relationship Id="rId12" Type="http://schemas.openxmlformats.org/officeDocument/2006/relationships/theme" Target="../theme/theme2.xml"/><Relationship Id="rId2" Type="http://schemas.openxmlformats.org/officeDocument/2006/relationships/slideLayout" Target="../slideLayouts/slideLayout13.xml"/><Relationship Id="rId1" Type="http://schemas.openxmlformats.org/officeDocument/2006/relationships/slideLayout" Target="../slideLayouts/slideLayout12.xml"/><Relationship Id="rId6" Type="http://schemas.openxmlformats.org/officeDocument/2006/relationships/slideLayout" Target="../slideLayouts/slideLayout17.xml"/><Relationship Id="rId11" Type="http://schemas.openxmlformats.org/officeDocument/2006/relationships/slideLayout" Target="../slideLayouts/slideLayout22.xml"/><Relationship Id="rId5" Type="http://schemas.openxmlformats.org/officeDocument/2006/relationships/slideLayout" Target="../slideLayouts/slideLayout16.xml"/><Relationship Id="rId10" Type="http://schemas.openxmlformats.org/officeDocument/2006/relationships/slideLayout" Target="../slideLayouts/slideLayout21.xml"/><Relationship Id="rId4" Type="http://schemas.openxmlformats.org/officeDocument/2006/relationships/slideLayout" Target="../slideLayouts/slideLayout15.xml"/><Relationship Id="rId9" Type="http://schemas.openxmlformats.org/officeDocument/2006/relationships/slideLayout" Target="../slideLayouts/slideLayout20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1024128" y="585216"/>
            <a:ext cx="9720072" cy="1499616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024128" y="2286000"/>
            <a:ext cx="9720073" cy="4023360"/>
          </a:xfrm>
          <a:prstGeom prst="rect">
            <a:avLst/>
          </a:prstGeom>
        </p:spPr>
        <p:txBody>
          <a:bodyPr vert="horz" lIns="45720" tIns="45720" rIns="45720" bIns="45720" rtlCol="0">
            <a:normAutofit/>
          </a:bodyPr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1024129" y="6470704"/>
            <a:ext cx="2154143" cy="274320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000">
                <a:solidFill>
                  <a:schemeClr val="tx1">
                    <a:lumMod val="95000"/>
                    <a:lumOff val="5000"/>
                  </a:schemeClr>
                </a:solidFill>
                <a:latin typeface="+mj-lt"/>
              </a:defRPr>
            </a:lvl1pPr>
          </a:lstStyle>
          <a:p>
            <a:fld id="{4E89756B-D2D0-4310-960B-9E1F771B063F}" type="datetime1">
              <a:rPr lang="en-US" smtClean="0"/>
              <a:t>5/6/2020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4842932" y="6470704"/>
            <a:ext cx="5901459" cy="274320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000" cap="all" baseline="0">
                <a:solidFill>
                  <a:schemeClr val="tx1">
                    <a:lumMod val="95000"/>
                    <a:lumOff val="5000"/>
                  </a:schemeClr>
                </a:solidFill>
                <a:latin typeface="+mj-lt"/>
              </a:defRPr>
            </a:lvl1pPr>
          </a:lstStyle>
          <a:p>
            <a:r>
              <a:rPr lang="en-US"/>
              <a:t>http://www.cs.cornell.edu/courses/cs5412/2020sp</a:t>
            </a: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10837333" y="6470704"/>
            <a:ext cx="973667" cy="274320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000">
                <a:solidFill>
                  <a:schemeClr val="tx1">
                    <a:lumMod val="95000"/>
                    <a:lumOff val="5000"/>
                  </a:schemeClr>
                </a:solidFill>
                <a:latin typeface="+mj-lt"/>
              </a:defRPr>
            </a:lvl1pPr>
          </a:lstStyle>
          <a:p>
            <a:fld id="{3C974458-8A97-4835-BF79-1FB6D7856C21}" type="slidenum">
              <a:rPr lang="en-US" smtClean="0"/>
              <a:t>‹#›</a:t>
            </a:fld>
            <a:endParaRPr lang="en-US"/>
          </a:p>
        </p:txBody>
      </p:sp>
      <p:cxnSp>
        <p:nvCxnSpPr>
          <p:cNvPr id="7" name="Straight Connector 6"/>
          <p:cNvCxnSpPr/>
          <p:nvPr/>
        </p:nvCxnSpPr>
        <p:spPr>
          <a:xfrm flipV="1">
            <a:off x="762000" y="826324"/>
            <a:ext cx="0" cy="914400"/>
          </a:xfrm>
          <a:prstGeom prst="line">
            <a:avLst/>
          </a:prstGeom>
          <a:ln w="19050">
            <a:solidFill>
              <a:schemeClr val="accent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2949270190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61" r:id="rId1"/>
    <p:sldLayoutId id="2147483662" r:id="rId2"/>
    <p:sldLayoutId id="2147483663" r:id="rId3"/>
    <p:sldLayoutId id="2147483664" r:id="rId4"/>
    <p:sldLayoutId id="2147483665" r:id="rId5"/>
    <p:sldLayoutId id="2147483666" r:id="rId6"/>
    <p:sldLayoutId id="2147483667" r:id="rId7"/>
    <p:sldLayoutId id="2147483668" r:id="rId8"/>
    <p:sldLayoutId id="2147483669" r:id="rId9"/>
    <p:sldLayoutId id="2147483670" r:id="rId10"/>
    <p:sldLayoutId id="2147483671" r:id="rId11"/>
  </p:sldLayoutIdLst>
  <p:hf hdr="0" dt="0"/>
  <p:txStyles>
    <p:titleStyle>
      <a:lvl1pPr algn="l" defTabSz="914400" rtl="0" eaLnBrk="1" latinLnBrk="0" hangingPunct="1">
        <a:lnSpc>
          <a:spcPct val="80000"/>
        </a:lnSpc>
        <a:spcBef>
          <a:spcPct val="0"/>
        </a:spcBef>
        <a:buNone/>
        <a:defRPr sz="5000" kern="1200" cap="all" spc="100" baseline="0">
          <a:solidFill>
            <a:schemeClr val="tx1">
              <a:lumMod val="95000"/>
              <a:lumOff val="5000"/>
            </a:schemeClr>
          </a:solidFill>
          <a:latin typeface="+mj-lt"/>
          <a:ea typeface="+mj-ea"/>
          <a:cs typeface="+mj-cs"/>
        </a:defRPr>
      </a:lvl1pPr>
    </p:titleStyle>
    <p:bodyStyle>
      <a:lvl1pPr marL="91440" indent="-91440" algn="l" defTabSz="914400" rtl="0" eaLnBrk="1" latinLnBrk="0" hangingPunct="1">
        <a:lnSpc>
          <a:spcPct val="90000"/>
        </a:lnSpc>
        <a:spcBef>
          <a:spcPts val="1200"/>
        </a:spcBef>
        <a:spcAft>
          <a:spcPts val="200"/>
        </a:spcAft>
        <a:buClr>
          <a:schemeClr val="accent1"/>
        </a:buClr>
        <a:buSzPct val="100000"/>
        <a:buFont typeface="Tw Cen MT" panose="020B0602020104020603" pitchFamily="34" charset="0"/>
        <a:buChar char=" "/>
        <a:defRPr sz="2200" kern="1200">
          <a:solidFill>
            <a:schemeClr val="tx1"/>
          </a:solidFill>
          <a:latin typeface="+mn-lt"/>
          <a:ea typeface="+mn-ea"/>
          <a:cs typeface="+mn-cs"/>
        </a:defRPr>
      </a:lvl1pPr>
      <a:lvl2pPr marL="265176" indent="-137160" algn="l" defTabSz="914400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accent1"/>
        </a:buClr>
        <a:buFont typeface="Wingdings 3" pitchFamily="18" charset="2"/>
        <a:buChar char=""/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448056" indent="-137160" algn="l" defTabSz="914400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accent1"/>
        </a:buClr>
        <a:buFont typeface="Wingdings 3" pitchFamily="18" charset="2"/>
        <a:buChar char=""/>
        <a:defRPr sz="1400" kern="1200">
          <a:solidFill>
            <a:schemeClr val="tx1"/>
          </a:solidFill>
          <a:latin typeface="+mn-lt"/>
          <a:ea typeface="+mn-ea"/>
          <a:cs typeface="+mn-cs"/>
        </a:defRPr>
      </a:lvl3pPr>
      <a:lvl4pPr marL="594360" indent="-137160" algn="l" defTabSz="914400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accent1"/>
        </a:buClr>
        <a:buFont typeface="Wingdings 3" pitchFamily="18" charset="2"/>
        <a:buChar char=""/>
        <a:defRPr sz="1400" kern="1200">
          <a:solidFill>
            <a:schemeClr val="tx1"/>
          </a:solidFill>
          <a:latin typeface="+mn-lt"/>
          <a:ea typeface="+mn-ea"/>
          <a:cs typeface="+mn-cs"/>
        </a:defRPr>
      </a:lvl4pPr>
      <a:lvl5pPr marL="777240" indent="-137160" algn="l" defTabSz="914400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accent1"/>
        </a:buClr>
        <a:buFont typeface="Wingdings 3" pitchFamily="18" charset="2"/>
        <a:buChar char=""/>
        <a:defRPr sz="1400" kern="1200">
          <a:solidFill>
            <a:schemeClr val="tx1"/>
          </a:solidFill>
          <a:latin typeface="+mn-lt"/>
          <a:ea typeface="+mn-ea"/>
          <a:cs typeface="+mn-cs"/>
        </a:defRPr>
      </a:lvl5pPr>
      <a:lvl6pPr marL="914400" indent="-137160" algn="l" defTabSz="914400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accent1"/>
        </a:buClr>
        <a:buFont typeface="Wingdings 3" pitchFamily="18" charset="2"/>
        <a:buChar char=""/>
        <a:defRPr sz="1400" kern="1200">
          <a:solidFill>
            <a:schemeClr val="tx1"/>
          </a:solidFill>
          <a:latin typeface="+mn-lt"/>
          <a:ea typeface="+mn-ea"/>
          <a:cs typeface="+mn-cs"/>
        </a:defRPr>
      </a:lvl6pPr>
      <a:lvl7pPr marL="1060704" indent="-137160" algn="l" defTabSz="914400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accent1"/>
        </a:buClr>
        <a:buFont typeface="Wingdings 3" pitchFamily="18" charset="2"/>
        <a:buChar char=""/>
        <a:defRPr sz="1400" kern="1200">
          <a:solidFill>
            <a:schemeClr val="tx1"/>
          </a:solidFill>
          <a:latin typeface="+mn-lt"/>
          <a:ea typeface="+mn-ea"/>
          <a:cs typeface="+mn-cs"/>
        </a:defRPr>
      </a:lvl7pPr>
      <a:lvl8pPr marL="1216152" indent="-137160" algn="l" defTabSz="914400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accent1"/>
        </a:buClr>
        <a:buFont typeface="Wingdings 3" pitchFamily="18" charset="2"/>
        <a:buChar char=""/>
        <a:defRPr sz="1400" kern="1200">
          <a:solidFill>
            <a:schemeClr val="tx1"/>
          </a:solidFill>
          <a:latin typeface="+mn-lt"/>
          <a:ea typeface="+mn-ea"/>
          <a:cs typeface="+mn-cs"/>
        </a:defRPr>
      </a:lvl8pPr>
      <a:lvl9pPr marL="1362456" indent="-137160" algn="l" defTabSz="914400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accent1"/>
        </a:buClr>
        <a:buFont typeface="Wingdings 3" pitchFamily="18" charset="2"/>
        <a:buChar char=""/>
        <a:defRPr sz="14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2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609600" y="274638"/>
            <a:ext cx="10972800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09600" y="1600201"/>
            <a:ext cx="10972800" cy="452596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dirty="0"/>
              <a:t>Click to edit Master text styles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  <a:p>
            <a:pPr lvl="4"/>
            <a:r>
              <a:rPr lang="en-US" dirty="0"/>
              <a:t>Fifth level</a:t>
            </a: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4165600" y="6356351"/>
            <a:ext cx="3860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9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10311506" y="6348292"/>
            <a:ext cx="1270895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8A1781BC-3211-F34E-99EA-B41CEAE43939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39908173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73" r:id="rId1"/>
    <p:sldLayoutId id="2147483674" r:id="rId2"/>
    <p:sldLayoutId id="2147483675" r:id="rId3"/>
    <p:sldLayoutId id="2147483676" r:id="rId4"/>
    <p:sldLayoutId id="2147483677" r:id="rId5"/>
    <p:sldLayoutId id="2147483678" r:id="rId6"/>
    <p:sldLayoutId id="2147483679" r:id="rId7"/>
    <p:sldLayoutId id="2147483680" r:id="rId8"/>
    <p:sldLayoutId id="2147483681" r:id="rId9"/>
    <p:sldLayoutId id="2147483682" r:id="rId10"/>
    <p:sldLayoutId id="2147483683" r:id="rId11"/>
  </p:sldLayoutIdLst>
  <p:hf hdr="0" ftr="0" dt="0"/>
  <p:txStyles>
    <p:titleStyle>
      <a:lvl1pPr algn="ctr" defTabSz="457200" rtl="0" eaLnBrk="1" latinLnBrk="0" hangingPunct="1"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342900" indent="-342900" algn="l" defTabSz="457200" rtl="0" eaLnBrk="1" latinLnBrk="0" hangingPunct="1">
        <a:spcBef>
          <a:spcPct val="20000"/>
        </a:spcBef>
        <a:buFont typeface="Arial"/>
        <a:buChar char="•"/>
        <a:defRPr sz="3200" kern="1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defTabSz="457200" rtl="0" eaLnBrk="1" latinLnBrk="0" hangingPunct="1">
        <a:spcBef>
          <a:spcPct val="20000"/>
        </a:spcBef>
        <a:buFont typeface="Arial"/>
        <a:buChar char="–"/>
        <a:defRPr sz="28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457200" rtl="0" eaLnBrk="1" latinLnBrk="0" hangingPunct="1">
        <a:spcBef>
          <a:spcPct val="20000"/>
        </a:spcBef>
        <a:buFont typeface="Arial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457200" rtl="0" eaLnBrk="1" latinLnBrk="0" hangingPunct="1">
        <a:spcBef>
          <a:spcPct val="20000"/>
        </a:spcBef>
        <a:buFont typeface="Arial"/>
        <a:buChar char="–"/>
        <a:defRPr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457200" rtl="0" eaLnBrk="1" latinLnBrk="0" hangingPunct="1">
        <a:spcBef>
          <a:spcPct val="20000"/>
        </a:spcBef>
        <a:buFont typeface="Arial"/>
        <a:buChar char="»"/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1.xml.rels><?xml version="1.0" encoding="UTF-8" standalone="yes"?>
<Relationships xmlns="http://schemas.openxmlformats.org/package/2006/relationships"><Relationship Id="rId3" Type="http://schemas.openxmlformats.org/officeDocument/2006/relationships/hyperlink" Target="http://p4.org/" TargetMode="External"/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12.xml"/><Relationship Id="rId4" Type="http://schemas.openxmlformats.org/officeDocument/2006/relationships/image" Target="../media/image3.png"/></Relationships>
</file>

<file path=ppt/slides/_rels/slide12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jpg"/><Relationship Id="rId1" Type="http://schemas.openxmlformats.org/officeDocument/2006/relationships/slideLayout" Target="../slideLayouts/slideLayout13.xml"/></Relationships>
</file>

<file path=ppt/slides/_rels/slide13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png"/><Relationship Id="rId1" Type="http://schemas.openxmlformats.org/officeDocument/2006/relationships/slideLayout" Target="../slideLayouts/slideLayout13.xml"/></Relationships>
</file>

<file path=ppt/slides/_rels/slide14.xml.rels><?xml version="1.0" encoding="UTF-8" standalone="yes"?>
<Relationships xmlns="http://schemas.openxmlformats.org/package/2006/relationships"><Relationship Id="rId3" Type="http://schemas.openxmlformats.org/officeDocument/2006/relationships/image" Target="../media/image7.png"/><Relationship Id="rId2" Type="http://schemas.openxmlformats.org/officeDocument/2006/relationships/image" Target="../media/image6.jpg"/><Relationship Id="rId1" Type="http://schemas.openxmlformats.org/officeDocument/2006/relationships/slideLayout" Target="../slideLayouts/slideLayout13.xml"/></Relationships>
</file>

<file path=ppt/slides/_rels/slide1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3.xml"/></Relationships>
</file>

<file path=ppt/slides/_rels/slide16.xml.rels><?xml version="1.0" encoding="UTF-8" standalone="yes"?>
<Relationships xmlns="http://schemas.openxmlformats.org/package/2006/relationships"><Relationship Id="rId3" Type="http://schemas.microsoft.com/office/2007/relationships/hdphoto" Target="../media/hdphoto1.wdp"/><Relationship Id="rId2" Type="http://schemas.openxmlformats.org/officeDocument/2006/relationships/image" Target="../media/image8.png"/><Relationship Id="rId1" Type="http://schemas.openxmlformats.org/officeDocument/2006/relationships/slideLayout" Target="../slideLayouts/slideLayout13.xml"/></Relationships>
</file>

<file path=ppt/slides/_rels/slide17.xml.rels><?xml version="1.0" encoding="UTF-8" standalone="yes"?>
<Relationships xmlns="http://schemas.openxmlformats.org/package/2006/relationships"><Relationship Id="rId3" Type="http://schemas.openxmlformats.org/officeDocument/2006/relationships/image" Target="../media/image8.png"/><Relationship Id="rId2" Type="http://schemas.openxmlformats.org/officeDocument/2006/relationships/image" Target="../media/image6.jpg"/><Relationship Id="rId1" Type="http://schemas.openxmlformats.org/officeDocument/2006/relationships/slideLayout" Target="../slideLayouts/slideLayout13.xml"/><Relationship Id="rId4" Type="http://schemas.microsoft.com/office/2007/relationships/hdphoto" Target="../media/hdphoto1.wdp"/></Relationships>
</file>

<file path=ppt/slides/_rels/slide18.xml.rels><?xml version="1.0" encoding="UTF-8" standalone="yes"?>
<Relationships xmlns="http://schemas.openxmlformats.org/package/2006/relationships"><Relationship Id="rId3" Type="http://schemas.microsoft.com/office/2007/relationships/hdphoto" Target="../media/hdphoto1.wdp"/><Relationship Id="rId2" Type="http://schemas.openxmlformats.org/officeDocument/2006/relationships/image" Target="../media/image8.png"/><Relationship Id="rId1" Type="http://schemas.openxmlformats.org/officeDocument/2006/relationships/slideLayout" Target="../slideLayouts/slideLayout13.xml"/><Relationship Id="rId4" Type="http://schemas.openxmlformats.org/officeDocument/2006/relationships/image" Target="../media/image6.jpg"/></Relationships>
</file>

<file path=ppt/slides/_rels/slide19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3.xml"/><Relationship Id="rId1" Type="http://schemas.openxmlformats.org/officeDocument/2006/relationships/slideLayout" Target="../slideLayouts/slideLayout13.xml"/></Relationships>
</file>

<file path=ppt/slides/_rels/slide20.xml.rels><?xml version="1.0" encoding="UTF-8" standalone="yes"?>
<Relationships xmlns="http://schemas.openxmlformats.org/package/2006/relationships"><Relationship Id="rId3" Type="http://schemas.openxmlformats.org/officeDocument/2006/relationships/image" Target="../media/image9.png"/><Relationship Id="rId2" Type="http://schemas.openxmlformats.org/officeDocument/2006/relationships/image" Target="../media/image7.png"/><Relationship Id="rId1" Type="http://schemas.openxmlformats.org/officeDocument/2006/relationships/slideLayout" Target="../slideLayouts/slideLayout13.xml"/><Relationship Id="rId4" Type="http://schemas.openxmlformats.org/officeDocument/2006/relationships/image" Target="../media/image10.png"/></Relationships>
</file>

<file path=ppt/slides/_rels/slide2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1.png"/><Relationship Id="rId1" Type="http://schemas.openxmlformats.org/officeDocument/2006/relationships/slideLayout" Target="../slideLayouts/slideLayout13.xml"/></Relationships>
</file>

<file path=ppt/slides/_rels/slide22.xml.rels><?xml version="1.0" encoding="UTF-8" standalone="yes"?>
<Relationships xmlns="http://schemas.openxmlformats.org/package/2006/relationships"><Relationship Id="rId2" Type="http://schemas.openxmlformats.org/officeDocument/2006/relationships/image" Target="../media/image12.png"/><Relationship Id="rId1" Type="http://schemas.openxmlformats.org/officeDocument/2006/relationships/slideLayout" Target="../slideLayouts/slideLayout14.xml"/></Relationships>
</file>

<file path=ppt/slides/_rels/slide23.xml.rels><?xml version="1.0" encoding="UTF-8" standalone="yes"?>
<Relationships xmlns="http://schemas.openxmlformats.org/package/2006/relationships"><Relationship Id="rId2" Type="http://schemas.openxmlformats.org/officeDocument/2006/relationships/chart" Target="../charts/chart1.xml"/><Relationship Id="rId1" Type="http://schemas.openxmlformats.org/officeDocument/2006/relationships/slideLayout" Target="../slideLayouts/slideLayout13.xml"/></Relationships>
</file>

<file path=ppt/slides/_rels/slide24.xml.rels><?xml version="1.0" encoding="UTF-8" standalone="yes"?>
<Relationships xmlns="http://schemas.openxmlformats.org/package/2006/relationships"><Relationship Id="rId3" Type="http://schemas.openxmlformats.org/officeDocument/2006/relationships/image" Target="../media/image14.jpg"/><Relationship Id="rId2" Type="http://schemas.openxmlformats.org/officeDocument/2006/relationships/image" Target="../media/image13.jpeg"/><Relationship Id="rId1" Type="http://schemas.openxmlformats.org/officeDocument/2006/relationships/slideLayout" Target="../slideLayouts/slideLayout13.xml"/></Relationships>
</file>

<file path=ppt/slides/_rels/slide25.xml.rels><?xml version="1.0" encoding="UTF-8" standalone="yes"?>
<Relationships xmlns="http://schemas.openxmlformats.org/package/2006/relationships"><Relationship Id="rId2" Type="http://schemas.openxmlformats.org/officeDocument/2006/relationships/hyperlink" Target="http://benpfaff.org/papers/pisces.pdf" TargetMode="External"/><Relationship Id="rId1" Type="http://schemas.openxmlformats.org/officeDocument/2006/relationships/slideLayout" Target="../slideLayouts/slideLayout13.xml"/></Relationships>
</file>

<file path=ppt/slides/_rels/slide26.xml.rels><?xml version="1.0" encoding="UTF-8" standalone="yes"?>
<Relationships xmlns="http://schemas.openxmlformats.org/package/2006/relationships"><Relationship Id="rId2" Type="http://schemas.openxmlformats.org/officeDocument/2006/relationships/image" Target="../media/image15.jpeg"/><Relationship Id="rId1" Type="http://schemas.openxmlformats.org/officeDocument/2006/relationships/slideLayout" Target="../slideLayouts/slideLayout13.xml"/></Relationships>
</file>

<file path=ppt/slides/_rels/slide27.xml.rels><?xml version="1.0" encoding="UTF-8" standalone="yes"?>
<Relationships xmlns="http://schemas.openxmlformats.org/package/2006/relationships"><Relationship Id="rId3" Type="http://schemas.openxmlformats.org/officeDocument/2006/relationships/image" Target="../media/image7.png"/><Relationship Id="rId2" Type="http://schemas.openxmlformats.org/officeDocument/2006/relationships/image" Target="../media/image16.jpg"/><Relationship Id="rId1" Type="http://schemas.openxmlformats.org/officeDocument/2006/relationships/slideLayout" Target="../slideLayouts/slideLayout13.xml"/><Relationship Id="rId5" Type="http://schemas.openxmlformats.org/officeDocument/2006/relationships/hyperlink" Target="http://p4.org/p4/inband-network-telemetry/" TargetMode="External"/><Relationship Id="rId4" Type="http://schemas.openxmlformats.org/officeDocument/2006/relationships/image" Target="../media/image6.jpg"/></Relationships>
</file>

<file path=ppt/slides/_rels/slide28.xml.rels><?xml version="1.0" encoding="UTF-8" standalone="yes"?>
<Relationships xmlns="http://schemas.openxmlformats.org/package/2006/relationships"><Relationship Id="rId3" Type="http://schemas.openxmlformats.org/officeDocument/2006/relationships/image" Target="../media/image17.png"/><Relationship Id="rId2" Type="http://schemas.openxmlformats.org/officeDocument/2006/relationships/hyperlink" Target="http://www.sigcomm.org/sites/default/files/ccr/papers/2016/April/0000000-0000002.pdf" TargetMode="External"/><Relationship Id="rId1" Type="http://schemas.openxmlformats.org/officeDocument/2006/relationships/slideLayout" Target="../slideLayouts/slideLayout13.xml"/></Relationships>
</file>

<file path=ppt/slides/_rels/slide29.xml.rels><?xml version="1.0" encoding="UTF-8" standalone="yes"?>
<Relationships xmlns="http://schemas.openxmlformats.org/package/2006/relationships"><Relationship Id="rId3" Type="http://schemas.openxmlformats.org/officeDocument/2006/relationships/image" Target="../media/image19.jpg"/><Relationship Id="rId2" Type="http://schemas.openxmlformats.org/officeDocument/2006/relationships/image" Target="../media/image18.jpeg"/><Relationship Id="rId1" Type="http://schemas.openxmlformats.org/officeDocument/2006/relationships/slideLayout" Target="../slideLayouts/slideLayout13.xml"/></Relationships>
</file>

<file path=ppt/slides/_rels/slide30.xml.rels><?xml version="1.0" encoding="UTF-8" standalone="yes"?>
<Relationships xmlns="http://schemas.openxmlformats.org/package/2006/relationships"><Relationship Id="rId3" Type="http://schemas.openxmlformats.org/officeDocument/2006/relationships/image" Target="../media/image21.png"/><Relationship Id="rId2" Type="http://schemas.openxmlformats.org/officeDocument/2006/relationships/image" Target="../media/image20.png"/><Relationship Id="rId1" Type="http://schemas.openxmlformats.org/officeDocument/2006/relationships/slideLayout" Target="../slideLayouts/slideLayout13.xml"/><Relationship Id="rId4" Type="http://schemas.openxmlformats.org/officeDocument/2006/relationships/image" Target="../media/image22.png"/></Relationships>
</file>

<file path=ppt/slides/_rels/slide31.xml.rels><?xml version="1.0" encoding="UTF-8" standalone="yes"?>
<Relationships xmlns="http://schemas.openxmlformats.org/package/2006/relationships"><Relationship Id="rId2" Type="http://schemas.openxmlformats.org/officeDocument/2006/relationships/image" Target="../media/image23.jpg"/><Relationship Id="rId1" Type="http://schemas.openxmlformats.org/officeDocument/2006/relationships/slideLayout" Target="../slideLayouts/slideLayout14.xml"/></Relationships>
</file>

<file path=ppt/slides/_rels/slide32.xml.rels><?xml version="1.0" encoding="UTF-8" standalone="yes"?>
<Relationships xmlns="http://schemas.openxmlformats.org/package/2006/relationships"><Relationship Id="rId3" Type="http://schemas.openxmlformats.org/officeDocument/2006/relationships/hyperlink" Target="http://github.com/p4lang" TargetMode="External"/><Relationship Id="rId2" Type="http://schemas.openxmlformats.org/officeDocument/2006/relationships/hyperlink" Target="http://www.sigcomm.org/ccr/papers/2014/July/0000000.0000004" TargetMode="External"/><Relationship Id="rId1" Type="http://schemas.openxmlformats.org/officeDocument/2006/relationships/slideLayout" Target="../slideLayouts/slideLayout13.xml"/><Relationship Id="rId4" Type="http://schemas.openxmlformats.org/officeDocument/2006/relationships/image" Target="../media/image24.png"/></Relationships>
</file>

<file path=ppt/slides/_rels/slide33.xml.rels><?xml version="1.0" encoding="UTF-8" standalone="yes"?>
<Relationships xmlns="http://schemas.openxmlformats.org/package/2006/relationships"><Relationship Id="rId3" Type="http://schemas.openxmlformats.org/officeDocument/2006/relationships/hyperlink" Target="http://p4.org/" TargetMode="External"/><Relationship Id="rId2" Type="http://schemas.openxmlformats.org/officeDocument/2006/relationships/hyperlink" Target="http://github.com/p4lang" TargetMode="External"/><Relationship Id="rId1" Type="http://schemas.openxmlformats.org/officeDocument/2006/relationships/slideLayout" Target="../slideLayouts/slideLayout13.xml"/><Relationship Id="rId4" Type="http://schemas.openxmlformats.org/officeDocument/2006/relationships/image" Target="../media/image25.png"/></Relationships>
</file>

<file path=ppt/slides/_rels/slide34.xml.rels><?xml version="1.0" encoding="UTF-8" standalone="yes"?>
<Relationships xmlns="http://schemas.openxmlformats.org/package/2006/relationships"><Relationship Id="rId2" Type="http://schemas.openxmlformats.org/officeDocument/2006/relationships/image" Target="../media/image26.jpeg"/><Relationship Id="rId1" Type="http://schemas.openxmlformats.org/officeDocument/2006/relationships/slideLayout" Target="../slideLayouts/slideLayout13.xml"/></Relationships>
</file>

<file path=ppt/slides/_rels/slide35.xml.rels><?xml version="1.0" encoding="UTF-8" standalone="yes"?>
<Relationships xmlns="http://schemas.openxmlformats.org/package/2006/relationships"><Relationship Id="rId3" Type="http://schemas.openxmlformats.org/officeDocument/2006/relationships/hyperlink" Target="http://github.com/p4lang/p4c" TargetMode="External"/><Relationship Id="rId2" Type="http://schemas.openxmlformats.org/officeDocument/2006/relationships/hyperlink" Target="http://p4.org/wp-content/uploads/2016/12/P4_16-prerelease-Dec_16.pdf" TargetMode="External"/><Relationship Id="rId1" Type="http://schemas.openxmlformats.org/officeDocument/2006/relationships/slideLayout" Target="../slideLayouts/slideLayout13.xml"/><Relationship Id="rId4" Type="http://schemas.openxmlformats.org/officeDocument/2006/relationships/image" Target="../media/image27.tiff"/></Relationships>
</file>

<file path=ppt/slides/_rels/slide36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4.xml"/><Relationship Id="rId1" Type="http://schemas.openxmlformats.org/officeDocument/2006/relationships/slideLayout" Target="../slideLayouts/slideLayout13.xml"/></Relationships>
</file>

<file path=ppt/slides/_rels/slide37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5.xml"/><Relationship Id="rId1" Type="http://schemas.openxmlformats.org/officeDocument/2006/relationships/slideLayout" Target="../slideLayouts/slideLayout13.xml"/></Relationships>
</file>

<file path=ppt/slides/_rels/slide38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6.xml"/><Relationship Id="rId1" Type="http://schemas.openxmlformats.org/officeDocument/2006/relationships/slideLayout" Target="../slideLayouts/slideLayout13.xml"/></Relationships>
</file>

<file path=ppt/slides/_rels/slide39.xml.rels><?xml version="1.0" encoding="UTF-8" standalone="yes"?>
<Relationships xmlns="http://schemas.openxmlformats.org/package/2006/relationships"><Relationship Id="rId2" Type="http://schemas.openxmlformats.org/officeDocument/2006/relationships/image" Target="../media/image28.png"/><Relationship Id="rId1" Type="http://schemas.openxmlformats.org/officeDocument/2006/relationships/slideLayout" Target="../slideLayouts/slideLayout13.xml"/></Relationships>
</file>

<file path=ppt/slides/_rels/slide40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7.xml"/><Relationship Id="rId1" Type="http://schemas.openxmlformats.org/officeDocument/2006/relationships/slideLayout" Target="../slideLayouts/slideLayout13.xml"/></Relationships>
</file>

<file path=ppt/slides/_rels/slide4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3.xml"/></Relationships>
</file>

<file path=ppt/slides/_rels/slide42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8.xml"/><Relationship Id="rId1" Type="http://schemas.openxmlformats.org/officeDocument/2006/relationships/slideLayout" Target="../slideLayouts/slideLayout13.xml"/></Relationships>
</file>

<file path=ppt/slides/_rels/slide4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3.xml"/></Relationships>
</file>

<file path=ppt/slides/_rels/slide44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9.xml"/><Relationship Id="rId1" Type="http://schemas.openxmlformats.org/officeDocument/2006/relationships/slideLayout" Target="../slideLayouts/slideLayout13.xml"/></Relationships>
</file>

<file path=ppt/slides/_rels/slide4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3.xml"/></Relationships>
</file>

<file path=ppt/slides/_rels/slide4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3.xml"/></Relationships>
</file>

<file path=ppt/slides/_rels/slide4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3.xml"/></Relationships>
</file>

<file path=ppt/slides/_rels/slide4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3.xml"/></Relationships>
</file>

<file path=ppt/slides/_rels/slide49.xml.rels><?xml version="1.0" encoding="UTF-8" standalone="yes"?>
<Relationships xmlns="http://schemas.openxmlformats.org/package/2006/relationships"><Relationship Id="rId2" Type="http://schemas.openxmlformats.org/officeDocument/2006/relationships/image" Target="../media/image29.jpg"/><Relationship Id="rId1" Type="http://schemas.openxmlformats.org/officeDocument/2006/relationships/slideLayout" Target="../slideLayouts/slideLayout13.xml"/></Relationships>
</file>

<file path=ppt/slides/_rels/slide5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7.xml"/></Relationships>
</file>

<file path=ppt/slides/_rels/slide51.xml.rels><?xml version="1.0" encoding="UTF-8" standalone="yes"?>
<Relationships xmlns="http://schemas.openxmlformats.org/package/2006/relationships"><Relationship Id="rId3" Type="http://schemas.microsoft.com/office/2007/relationships/hdphoto" Target="../media/hdphoto2.wdp"/><Relationship Id="rId2" Type="http://schemas.openxmlformats.org/officeDocument/2006/relationships/image" Target="../media/image30.png"/><Relationship Id="rId1" Type="http://schemas.openxmlformats.org/officeDocument/2006/relationships/slideLayout" Target="../slideLayouts/slideLayout14.xml"/></Relationships>
</file>

<file path=ppt/slides/_rels/slide52.xml.rels><?xml version="1.0" encoding="UTF-8" standalone="yes"?>
<Relationships xmlns="http://schemas.openxmlformats.org/package/2006/relationships"><Relationship Id="rId2" Type="http://schemas.openxmlformats.org/officeDocument/2006/relationships/image" Target="../media/image31.jpg"/><Relationship Id="rId1" Type="http://schemas.openxmlformats.org/officeDocument/2006/relationships/slideLayout" Target="../slideLayouts/slideLayout13.xml"/></Relationships>
</file>

<file path=ppt/slides/_rels/slide53.xml.rels><?xml version="1.0" encoding="UTF-8" standalone="yes"?>
<Relationships xmlns="http://schemas.openxmlformats.org/package/2006/relationships"><Relationship Id="rId3" Type="http://schemas.openxmlformats.org/officeDocument/2006/relationships/image" Target="../media/image33.png"/><Relationship Id="rId2" Type="http://schemas.openxmlformats.org/officeDocument/2006/relationships/image" Target="../media/image32.jpg"/><Relationship Id="rId1" Type="http://schemas.openxmlformats.org/officeDocument/2006/relationships/slideLayout" Target="../slideLayouts/slideLayout13.xml"/></Relationships>
</file>

<file path=ppt/slides/_rels/slide54.xml.rels><?xml version="1.0" encoding="UTF-8" standalone="yes"?>
<Relationships xmlns="http://schemas.openxmlformats.org/package/2006/relationships"><Relationship Id="rId2" Type="http://schemas.openxmlformats.org/officeDocument/2006/relationships/image" Target="../media/image34.png"/><Relationship Id="rId1" Type="http://schemas.openxmlformats.org/officeDocument/2006/relationships/slideLayout" Target="../slideLayouts/slideLayout13.xml"/></Relationships>
</file>

<file path=ppt/slides/_rels/slide55.xml.rels><?xml version="1.0" encoding="UTF-8" standalone="yes"?>
<Relationships xmlns="http://schemas.openxmlformats.org/package/2006/relationships"><Relationship Id="rId2" Type="http://schemas.openxmlformats.org/officeDocument/2006/relationships/image" Target="../media/image35.jpg"/><Relationship Id="rId1" Type="http://schemas.openxmlformats.org/officeDocument/2006/relationships/slideLayout" Target="../slideLayouts/slideLayout13.xml"/></Relationships>
</file>

<file path=ppt/slides/_rels/slide56.xml.rels><?xml version="1.0" encoding="UTF-8" standalone="yes"?>
<Relationships xmlns="http://schemas.openxmlformats.org/package/2006/relationships"><Relationship Id="rId2" Type="http://schemas.openxmlformats.org/officeDocument/2006/relationships/image" Target="../media/image36.png"/><Relationship Id="rId1" Type="http://schemas.openxmlformats.org/officeDocument/2006/relationships/slideLayout" Target="../slideLayouts/slideLayout13.xml"/></Relationships>
</file>

<file path=ppt/slides/_rels/slide57.xml.rels><?xml version="1.0" encoding="UTF-8" standalone="yes"?>
<Relationships xmlns="http://schemas.openxmlformats.org/package/2006/relationships"><Relationship Id="rId2" Type="http://schemas.openxmlformats.org/officeDocument/2006/relationships/image" Target="../media/image37.jpeg"/><Relationship Id="rId1" Type="http://schemas.openxmlformats.org/officeDocument/2006/relationships/slideLayout" Target="../slideLayouts/slideLayout13.xml"/></Relationships>
</file>

<file path=ppt/slides/_rels/slide58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0.xml"/><Relationship Id="rId1" Type="http://schemas.openxmlformats.org/officeDocument/2006/relationships/slideLayout" Target="../slideLayouts/slideLayout13.xml"/></Relationships>
</file>

<file path=ppt/slides/_rels/slide5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3.xml"/></Relationships>
</file>

<file path=ppt/slides/_rels/slide6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6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6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6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6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E8F7B2A5-D888-4A68-9EB8-E190FABBD294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381000" y="4960137"/>
            <a:ext cx="7772400" cy="1463040"/>
          </a:xfrm>
        </p:spPr>
        <p:txBody>
          <a:bodyPr>
            <a:noAutofit/>
          </a:bodyPr>
          <a:lstStyle/>
          <a:p>
            <a:r>
              <a:rPr lang="en-US" sz="4000" dirty="0"/>
              <a:t>CS5412 / Lecture 27</a:t>
            </a:r>
            <a:br>
              <a:rPr lang="en-US" sz="4000" dirty="0"/>
            </a:br>
            <a:r>
              <a:rPr lang="en-US" sz="4000" dirty="0"/>
              <a:t>Programming The Network</a:t>
            </a:r>
          </a:p>
        </p:txBody>
      </p:sp>
      <p:sp>
        <p:nvSpPr>
          <p:cNvPr id="3" name="Subtitle 2">
            <a:extLst>
              <a:ext uri="{FF2B5EF4-FFF2-40B4-BE49-F238E27FC236}">
                <a16:creationId xmlns:a16="http://schemas.microsoft.com/office/drawing/2014/main" id="{D1664BDB-4610-415E-B88D-82832DD4507C}"/>
              </a:ext>
            </a:extLst>
          </p:cNvPr>
          <p:cNvSpPr>
            <a:spLocks noGrp="1"/>
          </p:cNvSpPr>
          <p:nvPr>
            <p:ph type="subTitle" idx="1"/>
          </p:nvPr>
        </p:nvSpPr>
        <p:spPr/>
        <p:txBody>
          <a:bodyPr/>
          <a:lstStyle/>
          <a:p>
            <a:r>
              <a:rPr lang="en-US" dirty="0"/>
              <a:t>Ken Birman</a:t>
            </a:r>
          </a:p>
          <a:p>
            <a:r>
              <a:rPr lang="en-US" dirty="0"/>
              <a:t>Spring, 2020</a:t>
            </a:r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 dirty="0"/>
              <a:t>http://www.cs.cornell.edu/courses/cs5412/2020sp</a:t>
            </a:r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C974458-8A97-4835-BF79-1FB6D7856C21}" type="slidenum">
              <a:rPr lang="en-US" smtClean="0"/>
              <a:t>1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24567965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ABF9A262-D32E-46E3-AF22-9E585A92150A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We don’t often think about the network as a “computing device”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171298DF-B1C9-4DD8-9E03-348AE32A1936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/>
              <a:t>For most of us, the network is just the Internet, or perhaps a virtually private cloud (VPC).</a:t>
            </a:r>
          </a:p>
          <a:p>
            <a:endParaRPr lang="en-US" dirty="0"/>
          </a:p>
          <a:p>
            <a:r>
              <a:rPr lang="en-US" dirty="0"/>
              <a:t>But modern networks are actually programmable.</a:t>
            </a:r>
          </a:p>
          <a:p>
            <a:endParaRPr lang="en-US" dirty="0"/>
          </a:p>
          <a:p>
            <a:r>
              <a:rPr lang="en-US" dirty="0"/>
              <a:t>How does this work, and what are cloud companies like Amazon and Microsoft using this for?</a:t>
            </a:r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99240BF7-B9C8-4B0B-8957-02495D61A2D0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http://www.cs.cornell.edu/courses/cs5412/2020sp</a:t>
            </a:r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515111E9-A570-4940-B206-D33CAB09CD2C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C974458-8A97-4835-BF79-1FB6D7856C21}" type="slidenum">
              <a:rPr lang="en-US" smtClean="0"/>
              <a:t>2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154746314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D521CCE9-F78B-40AA-BE7E-793E00EE81F0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Old fashioned network programming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5C44F329-CAE4-4285-A083-F376223FF3CA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>
            <a:normAutofit fontScale="92500" lnSpcReduction="10000"/>
          </a:bodyPr>
          <a:lstStyle/>
          <a:p>
            <a:r>
              <a:rPr lang="en-US" dirty="0"/>
              <a:t>Network devices include</a:t>
            </a:r>
          </a:p>
          <a:p>
            <a:pPr>
              <a:buFont typeface="Wingdings" panose="05000000000000000000" pitchFamily="2" charset="2"/>
              <a:buChar char="Ø"/>
            </a:pPr>
            <a:r>
              <a:rPr lang="en-US" dirty="0"/>
              <a:t>  Network interface cards (NICs)</a:t>
            </a:r>
          </a:p>
          <a:p>
            <a:pPr>
              <a:buFont typeface="Wingdings" panose="05000000000000000000" pitchFamily="2" charset="2"/>
              <a:buChar char="Ø"/>
            </a:pPr>
            <a:r>
              <a:rPr lang="en-US" dirty="0"/>
              <a:t>  Switches (they support a 1:1 form of packet movement, very rigid)</a:t>
            </a:r>
          </a:p>
          <a:p>
            <a:pPr>
              <a:buFont typeface="Wingdings" panose="05000000000000000000" pitchFamily="2" charset="2"/>
              <a:buChar char="Ø"/>
            </a:pPr>
            <a:r>
              <a:rPr lang="en-US" dirty="0"/>
              <a:t>  Routers (they look at the destination and send the packet on a good</a:t>
            </a:r>
            <a:br>
              <a:rPr lang="en-US" dirty="0"/>
            </a:br>
            <a:r>
              <a:rPr lang="en-US" dirty="0"/>
              <a:t>    path to reach that destination.  Very flexible because the routing table</a:t>
            </a:r>
            <a:br>
              <a:rPr lang="en-US" dirty="0"/>
            </a:br>
            <a:r>
              <a:rPr lang="en-US" dirty="0"/>
              <a:t>    can be updated at runtime).</a:t>
            </a:r>
          </a:p>
          <a:p>
            <a:pPr marL="0" indent="0">
              <a:buNone/>
            </a:pPr>
            <a:endParaRPr lang="en-US" dirty="0"/>
          </a:p>
          <a:p>
            <a:pPr marL="0" indent="0">
              <a:buNone/>
            </a:pPr>
            <a:r>
              <a:rPr lang="en-US" dirty="0"/>
              <a:t>We are already “programming” a network if we configure a switch or load a routing table into a router.</a:t>
            </a:r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92A7A2BF-E044-42AF-AEAA-1C7D7A4076CE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http://www.cs.cornell.edu/courses/cs5412/2020sp</a:t>
            </a:r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945B40AE-5CC4-4BC9-BEDF-7F1046107C40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C974458-8A97-4835-BF79-1FB6D7856C21}" type="slidenum">
              <a:rPr lang="en-US" smtClean="0"/>
              <a:t>3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395448167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3930B276-320C-466F-8083-21B83FC8FA97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How it “works”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237CD4F6-B4CD-4403-9BB9-1E058261EA33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/>
              <a:t>Network administrator or the superuser has special ways to </a:t>
            </a:r>
          </a:p>
          <a:p>
            <a:pPr>
              <a:buFont typeface="Wingdings" panose="05000000000000000000" pitchFamily="2" charset="2"/>
              <a:buChar char="Ø"/>
            </a:pPr>
            <a:r>
              <a:rPr lang="en-US" dirty="0"/>
              <a:t>  Connect to the device</a:t>
            </a:r>
          </a:p>
          <a:p>
            <a:pPr>
              <a:buFont typeface="Wingdings" panose="05000000000000000000" pitchFamily="2" charset="2"/>
              <a:buChar char="Ø"/>
            </a:pPr>
            <a:r>
              <a:rPr lang="en-US" dirty="0"/>
              <a:t>  Send it commands via command line</a:t>
            </a:r>
          </a:p>
          <a:p>
            <a:pPr>
              <a:buFont typeface="Wingdings" panose="05000000000000000000" pitchFamily="2" charset="2"/>
              <a:buChar char="Ø"/>
            </a:pPr>
            <a:r>
              <a:rPr lang="en-US" dirty="0"/>
              <a:t>  The GUI will update a set of devices if you ask it to.</a:t>
            </a:r>
          </a:p>
          <a:p>
            <a:pPr>
              <a:buFont typeface="Wingdings" panose="05000000000000000000" pitchFamily="2" charset="2"/>
              <a:buChar char="Ø"/>
            </a:pPr>
            <a:endParaRPr lang="en-US" dirty="0"/>
          </a:p>
          <a:p>
            <a:pPr marL="0" indent="0">
              <a:buNone/>
            </a:pPr>
            <a:r>
              <a:rPr lang="en-US" dirty="0"/>
              <a:t>There are also “routing protocols” you can enable.  The routers talk to each other continuously and dynamically discover and adapt routing paths.</a:t>
            </a:r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71356D5F-092E-4006-82ED-29F2B7AD234C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http://www.cs.cornell.edu/courses/cs5412/2020sp</a:t>
            </a:r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2EC896DE-3C68-4334-8D2A-3E4A11DD2CFD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C974458-8A97-4835-BF79-1FB6D7856C21}" type="slidenum">
              <a:rPr lang="en-US" smtClean="0"/>
              <a:t>4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649320486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2F203DF4-F946-4AE6-9B26-365CDF6278FF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024128" y="585216"/>
            <a:ext cx="11167872" cy="1499616"/>
          </a:xfrm>
        </p:spPr>
        <p:txBody>
          <a:bodyPr>
            <a:normAutofit/>
          </a:bodyPr>
          <a:lstStyle/>
          <a:p>
            <a:r>
              <a:rPr lang="en-US" sz="4800" dirty="0"/>
              <a:t>Other interesting network-layer devices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E3CC90E9-E155-4E4F-911D-6B0B393B2AFF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>
            <a:normAutofit fontScale="92500" lnSpcReduction="10000"/>
          </a:bodyPr>
          <a:lstStyle/>
          <a:p>
            <a:r>
              <a:rPr lang="en-US" dirty="0"/>
              <a:t>Firewalls: They use “rules” to block attacks like DDoS traffic or spam.</a:t>
            </a:r>
          </a:p>
          <a:p>
            <a:endParaRPr lang="en-US" dirty="0"/>
          </a:p>
          <a:p>
            <a:r>
              <a:rPr lang="en-US" dirty="0"/>
              <a:t>Network address translation devices (NAT boxes): They map from one network address range to a different one, and might also map port numbers or even byte ranges.</a:t>
            </a:r>
          </a:p>
          <a:p>
            <a:endParaRPr lang="en-US" dirty="0"/>
          </a:p>
          <a:p>
            <a:r>
              <a:rPr lang="en-US" dirty="0"/>
              <a:t>VLAN boxes: They create and manage VPNs and VPCs.</a:t>
            </a:r>
          </a:p>
          <a:p>
            <a:endParaRPr lang="en-US" dirty="0"/>
          </a:p>
          <a:p>
            <a:r>
              <a:rPr lang="en-US" dirty="0"/>
              <a:t>Cryptography “pass-through” devices: They encrypt and decrypt “on the wire”</a:t>
            </a:r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B8176B43-05B7-459A-8172-6259FF0964E8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http://www.cs.cornell.edu/courses/cs5412/2020sp</a:t>
            </a:r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C512462A-9B52-45EB-8FEC-F6F870851D69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C974458-8A97-4835-BF79-1FB6D7856C21}" type="slidenum">
              <a:rPr lang="en-US" smtClean="0"/>
              <a:t>5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970463708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AD187D6F-2F2E-4D7B-8FA2-355ABA195CA7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Monitoring a network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7C3075C9-6FF7-4B3F-B19A-A16EADE08A70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>
            <a:normAutofit lnSpcReduction="10000"/>
          </a:bodyPr>
          <a:lstStyle/>
          <a:p>
            <a:r>
              <a:rPr lang="en-US" dirty="0"/>
              <a:t>An important form of programmability involves watching for conditions important to the operator, such as individual applications grabbing too big a share of the network.</a:t>
            </a:r>
          </a:p>
          <a:p>
            <a:endParaRPr lang="en-US" dirty="0"/>
          </a:p>
          <a:p>
            <a:r>
              <a:rPr lang="en-US" dirty="0"/>
              <a:t>The enabler is a feature for configuring devices to count traffic on links.  </a:t>
            </a:r>
          </a:p>
          <a:p>
            <a:endParaRPr lang="en-US" dirty="0"/>
          </a:p>
          <a:p>
            <a:r>
              <a:rPr lang="en-US" dirty="0"/>
              <a:t>These tools often can issue program-triggered alarms: “Warning, network overload on segment T:5-3.B.  Packet drop rate spiking!”  They can also automatically modify routing to bypass broken hardware or mask issues.</a:t>
            </a:r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5E4DBB4F-12F2-44A7-8E28-C26B9509E67D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http://www.cs.cornell.edu/courses/cs5412/2020sp</a:t>
            </a:r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99C9DCEA-D68B-4240-A182-60163F53B238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C974458-8A97-4835-BF79-1FB6D7856C21}" type="slidenum">
              <a:rPr lang="en-US" smtClean="0"/>
              <a:t>6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376718455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A8470A2F-F681-4C18-9864-590C837CF46D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… but they can’t do fancier kinds of programs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AB7BC791-5A1C-4719-B0A6-A687C81C8DFF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/>
              <a:t>Suppose that I wanted to do fine-grained monitoring of just the traffic to a specific VLAN, or even to some single microservice within my network.</a:t>
            </a:r>
          </a:p>
          <a:p>
            <a:endParaRPr lang="en-US" dirty="0"/>
          </a:p>
          <a:p>
            <a:r>
              <a:rPr lang="en-US" dirty="0"/>
              <a:t>Or I might want to move part of a MapReduce task right into the network itself and have it compute the “reduce” functions with no help from the host</a:t>
            </a:r>
          </a:p>
          <a:p>
            <a:endParaRPr lang="en-US" dirty="0"/>
          </a:p>
          <a:p>
            <a:r>
              <a:rPr lang="en-US" dirty="0"/>
              <a:t>Or we might want to create a very flexible new form of routing that dynamically selects specific packets and sends them to particular machines</a:t>
            </a:r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FA87F2F0-453F-4CB6-878D-3F4EBF7741DF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http://www.cs.cornell.edu/courses/cs5412/2020sp</a:t>
            </a:r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240B3928-1E6A-4318-A3B0-F802CD6C5B10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C974458-8A97-4835-BF79-1FB6D7856C21}" type="slidenum">
              <a:rPr lang="en-US" smtClean="0"/>
              <a:t>7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79813559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81EDD42E-8A3A-4F2C-B110-8D69B500F9E8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Why not?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D1224033-75BE-4931-AC79-DA5D9207C215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/>
              <a:t>These examples all require some form of filtering.</a:t>
            </a:r>
          </a:p>
          <a:p>
            <a:endParaRPr lang="en-US" dirty="0"/>
          </a:p>
          <a:p>
            <a:r>
              <a:rPr lang="en-US" dirty="0"/>
              <a:t>To filter and count, you need to “parse” the packet, then break out certain fields and compare against a specific value or pattern, etc.  Then count only the packets that match your criteria (and you might make a histogram using some other field as the “index” to decide which bin)</a:t>
            </a:r>
          </a:p>
          <a:p>
            <a:endParaRPr lang="en-US" dirty="0"/>
          </a:p>
          <a:p>
            <a:r>
              <a:rPr lang="en-US" dirty="0"/>
              <a:t>But this is way beyond what a standard router can do today.</a:t>
            </a:r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E6194EAC-2B3C-4BDD-B16B-4EA3BB986742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http://www.cs.cornell.edu/courses/cs5412/2020sp</a:t>
            </a:r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BF85BAB6-8AAE-4824-9D3D-76A71F745690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C974458-8A97-4835-BF79-1FB6D7856C21}" type="slidenum">
              <a:rPr lang="en-US" smtClean="0"/>
              <a:t>8</a:t>
            </a:fld>
            <a:endParaRPr lang="en-US"/>
          </a:p>
        </p:txBody>
      </p:sp>
      <p:pic>
        <p:nvPicPr>
          <p:cNvPr id="6" name="Picture 5">
            <a:extLst>
              <a:ext uri="{FF2B5EF4-FFF2-40B4-BE49-F238E27FC236}">
                <a16:creationId xmlns:a16="http://schemas.microsoft.com/office/drawing/2014/main" id="{467FBEB1-9EE0-4362-BDF2-74EA3BB7AF1E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042751" y="112976"/>
            <a:ext cx="1768249" cy="3145126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97854839"/>
      </p:ext>
    </p:extLst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DEF79366-4374-422C-9B50-7576767B6822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A number of proposals have been made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F4648400-483C-482D-B540-B1C9812D61F1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/>
              <a:t>OpenFlow: A router-control API that can support fancier network behavior</a:t>
            </a:r>
          </a:p>
          <a:p>
            <a:endParaRPr lang="en-US" dirty="0"/>
          </a:p>
          <a:p>
            <a:r>
              <a:rPr lang="en-US" dirty="0"/>
              <a:t>P4: A new language for writing programs that run directly on the routers</a:t>
            </a:r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13A8312B-1A93-4FCF-8B8A-3D3D4960207D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http://www.cs.cornell.edu/courses/cs5412/2020sp</a:t>
            </a:r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520967C5-5320-4FCD-B8E7-1730AD604667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C974458-8A97-4835-BF79-1FB6D7856C21}" type="slidenum">
              <a:rPr lang="en-US" smtClean="0"/>
              <a:t>9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228255016"/>
      </p:ext>
    </p:extLst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7FAD858F-25BA-43AC-A859-EE7543BBEF35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We will look at slides on the P4 language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99511D14-C868-4F80-B4AF-3A4F42B61505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/>
              <a:t>Mihai </a:t>
            </a:r>
            <a:r>
              <a:rPr lang="en-US" dirty="0" err="1"/>
              <a:t>Budiu</a:t>
            </a:r>
            <a:r>
              <a:rPr lang="en-US" dirty="0"/>
              <a:t> was a Cornell PhD student, but he moved with a faculty member who went to CMU and finished up there.</a:t>
            </a:r>
          </a:p>
          <a:p>
            <a:endParaRPr lang="en-US" dirty="0"/>
          </a:p>
          <a:p>
            <a:r>
              <a:rPr lang="en-US" dirty="0"/>
              <a:t>He helped create the Microsoft LINQ technology we learned about.  Then when Microsoft Research Silicon Valley closed, he moved to VMWare.</a:t>
            </a:r>
          </a:p>
          <a:p>
            <a:endParaRPr lang="en-US" dirty="0"/>
          </a:p>
          <a:p>
            <a:r>
              <a:rPr lang="en-US" dirty="0"/>
              <a:t>At VMWare he leads a P4 research group.</a:t>
            </a:r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C38A06AE-7CC5-4A8F-99C5-AD7B305B8E3D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http://www.cs.cornell.edu/courses/cs5412/2020sp</a:t>
            </a:r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CE8F2CDF-2204-4AE7-9806-22434685E051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C974458-8A97-4835-BF79-1FB6D7856C21}" type="slidenum">
              <a:rPr lang="en-US" smtClean="0"/>
              <a:t>10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866616242"/>
      </p:ext>
    </p:extLst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2209800" y="660400"/>
            <a:ext cx="7919720" cy="2164080"/>
          </a:xfrm>
        </p:spPr>
        <p:txBody>
          <a:bodyPr>
            <a:normAutofit fontScale="90000"/>
          </a:bodyPr>
          <a:lstStyle/>
          <a:p>
            <a:r>
              <a:rPr lang="en-US" sz="4900" b="1" dirty="0"/>
              <a:t>P4: specifying data planes</a:t>
            </a:r>
            <a:br>
              <a:rPr lang="en-US" dirty="0"/>
            </a:br>
            <a:r>
              <a:rPr lang="en-US" dirty="0">
                <a:hlinkClick r:id="rId3"/>
              </a:rPr>
              <a:t>http://P4.org</a:t>
            </a:r>
            <a:br>
              <a:rPr lang="en-US" dirty="0"/>
            </a:b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3695700" y="4866640"/>
            <a:ext cx="5024120" cy="1119823"/>
          </a:xfrm>
        </p:spPr>
        <p:txBody>
          <a:bodyPr>
            <a:noAutofit/>
          </a:bodyPr>
          <a:lstStyle/>
          <a:p>
            <a:r>
              <a:rPr lang="en-US" sz="2400" dirty="0">
                <a:solidFill>
                  <a:schemeClr val="tx1"/>
                </a:solidFill>
              </a:rPr>
              <a:t>Mihai Budiu</a:t>
            </a:r>
          </a:p>
          <a:p>
            <a:r>
              <a:rPr lang="en-US" sz="2400" dirty="0">
                <a:solidFill>
                  <a:schemeClr val="tx1"/>
                </a:solidFill>
              </a:rPr>
              <a:t>VMware Research Group</a:t>
            </a:r>
          </a:p>
          <a:p>
            <a:endParaRPr lang="en-US" sz="2400" dirty="0">
              <a:solidFill>
                <a:schemeClr val="tx1"/>
              </a:solidFill>
            </a:endParaRPr>
          </a:p>
          <a:p>
            <a:endParaRPr lang="en-US" sz="2400" dirty="0">
              <a:solidFill>
                <a:schemeClr val="tx1"/>
              </a:solidFill>
            </a:endParaRPr>
          </a:p>
          <a:p>
            <a:endParaRPr lang="en-US" sz="2400" dirty="0">
              <a:solidFill>
                <a:schemeClr val="tx1"/>
              </a:solidFill>
            </a:endParaRPr>
          </a:p>
        </p:txBody>
      </p:sp>
      <p:sp>
        <p:nvSpPr>
          <p:cNvPr id="5" name="Subtitle 2"/>
          <p:cNvSpPr txBox="1">
            <a:spLocks/>
          </p:cNvSpPr>
          <p:nvPr/>
        </p:nvSpPr>
        <p:spPr>
          <a:xfrm>
            <a:off x="2692400" y="3602285"/>
            <a:ext cx="6918960" cy="1341120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>
            <a:lvl1pPr marL="0" indent="0" algn="ctr" defTabSz="457200" rtl="0" eaLnBrk="1" latinLnBrk="0" hangingPunct="1">
              <a:spcBef>
                <a:spcPct val="20000"/>
              </a:spcBef>
              <a:buFont typeface="Arial"/>
              <a:buNone/>
              <a:defRPr sz="32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1pPr>
            <a:lvl2pPr marL="457200" indent="0" algn="ctr" defTabSz="457200" rtl="0" eaLnBrk="1" latinLnBrk="0" hangingPunct="1">
              <a:spcBef>
                <a:spcPct val="20000"/>
              </a:spcBef>
              <a:buFont typeface="Arial"/>
              <a:buNone/>
              <a:defRPr sz="2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2pPr>
            <a:lvl3pPr marL="914400" indent="0" algn="ctr" defTabSz="457200" rtl="0" eaLnBrk="1" latinLnBrk="0" hangingPunct="1">
              <a:spcBef>
                <a:spcPct val="20000"/>
              </a:spcBef>
              <a:buFont typeface="Arial"/>
              <a:buNone/>
              <a:defRPr sz="24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3pPr>
            <a:lvl4pPr marL="1371600" indent="0" algn="ctr" defTabSz="457200" rtl="0" eaLnBrk="1" latinLnBrk="0" hangingPunct="1">
              <a:spcBef>
                <a:spcPct val="20000"/>
              </a:spcBef>
              <a:buFont typeface="Arial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4pPr>
            <a:lvl5pPr marL="1828800" indent="0" algn="ctr" defTabSz="457200" rtl="0" eaLnBrk="1" latinLnBrk="0" hangingPunct="1">
              <a:spcBef>
                <a:spcPct val="20000"/>
              </a:spcBef>
              <a:buFont typeface="Arial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5pPr>
            <a:lvl6pPr marL="2286000" indent="0" algn="ctr" defTabSz="457200" rtl="0" eaLnBrk="1" latinLnBrk="0" hangingPunct="1">
              <a:spcBef>
                <a:spcPct val="20000"/>
              </a:spcBef>
              <a:buFont typeface="Arial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6pPr>
            <a:lvl7pPr marL="2743200" indent="0" algn="ctr" defTabSz="457200" rtl="0" eaLnBrk="1" latinLnBrk="0" hangingPunct="1">
              <a:spcBef>
                <a:spcPct val="20000"/>
              </a:spcBef>
              <a:buFont typeface="Arial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7pPr>
            <a:lvl8pPr marL="3200400" indent="0" algn="ctr" defTabSz="457200" rtl="0" eaLnBrk="1" latinLnBrk="0" hangingPunct="1">
              <a:spcBef>
                <a:spcPct val="20000"/>
              </a:spcBef>
              <a:buFont typeface="Arial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8pPr>
            <a:lvl9pPr marL="3657600" indent="0" algn="ctr" defTabSz="457200" rtl="0" eaLnBrk="1" latinLnBrk="0" hangingPunct="1">
              <a:spcBef>
                <a:spcPct val="20000"/>
              </a:spcBef>
              <a:buFont typeface="Arial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en-US" dirty="0">
                <a:solidFill>
                  <a:prstClr val="black"/>
                </a:solidFill>
                <a:latin typeface="Calibri"/>
              </a:rPr>
              <a:t>VMware </a:t>
            </a:r>
            <a:r>
              <a:rPr lang="en-US" dirty="0" err="1">
                <a:solidFill>
                  <a:prstClr val="black"/>
                </a:solidFill>
                <a:latin typeface="Calibri"/>
              </a:rPr>
              <a:t>Techtalk</a:t>
            </a:r>
            <a:br>
              <a:rPr lang="en-US" dirty="0">
                <a:solidFill>
                  <a:prstClr val="black"/>
                </a:solidFill>
                <a:latin typeface="Calibri"/>
              </a:rPr>
            </a:br>
            <a:r>
              <a:rPr lang="en-US" dirty="0">
                <a:solidFill>
                  <a:prstClr val="black"/>
                </a:solidFill>
                <a:latin typeface="Calibri"/>
              </a:rPr>
              <a:t>March 30, 2017</a:t>
            </a:r>
          </a:p>
          <a:p>
            <a:endParaRPr lang="en-US" dirty="0">
              <a:solidFill>
                <a:prstClr val="black"/>
              </a:solidFill>
              <a:latin typeface="Calibri"/>
            </a:endParaRPr>
          </a:p>
        </p:txBody>
      </p:sp>
      <p:pic>
        <p:nvPicPr>
          <p:cNvPr id="6" name="Picture 2" descr="https://research.vmware.com/files/projects/0/0/0/0/0/0/9/p4-logo-tall.png?v=2"/>
          <p:cNvPicPr>
            <a:picLocks noChangeAspect="1" noChangeArrowheads="1"/>
          </p:cNvPicPr>
          <p:nvPr/>
        </p:nvPicPr>
        <p:blipFill rotWithShape="1"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/>
        </p:blipFill>
        <p:spPr bwMode="auto">
          <a:xfrm>
            <a:off x="5297576" y="2569779"/>
            <a:ext cx="1744169" cy="851338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2464505548"/>
      </p:ext>
    </p:extLst>
  </p:cSld>
  <p:clrMapOvr>
    <a:masterClrMapping/>
  </p:clrMapOvr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About Myself</a:t>
            </a: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4"/>
          </p:nvPr>
        </p:nvSpPr>
        <p:spPr/>
        <p:txBody>
          <a:bodyPr/>
          <a:lstStyle/>
          <a:p>
            <a:fld id="{8A1781BC-3211-F34E-99EA-B41CEAE43939}" type="slidenum">
              <a:rPr lang="en-US">
                <a:solidFill>
                  <a:prstClr val="black">
                    <a:tint val="75000"/>
                  </a:prstClr>
                </a:solidFill>
                <a:latin typeface="Calibri"/>
              </a:rPr>
              <a:pPr/>
              <a:t>12</a:t>
            </a:fld>
            <a:endParaRPr lang="en-US" dirty="0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  <p:sp>
        <p:nvSpPr>
          <p:cNvPr id="6" name="Content Placeholder 5"/>
          <p:cNvSpPr>
            <a:spLocks noGrp="1"/>
          </p:cNvSpPr>
          <p:nvPr>
            <p:ph idx="1"/>
          </p:nvPr>
        </p:nvSpPr>
        <p:spPr>
          <a:xfrm>
            <a:off x="1621536" y="1600201"/>
            <a:ext cx="8589264" cy="4525963"/>
          </a:xfrm>
        </p:spPr>
        <p:txBody>
          <a:bodyPr/>
          <a:lstStyle/>
          <a:p>
            <a:r>
              <a:rPr lang="en-US" dirty="0"/>
              <a:t>Ph.D. from Carnegie Mellon</a:t>
            </a:r>
          </a:p>
          <a:p>
            <a:r>
              <a:rPr lang="en-US" dirty="0"/>
              <a:t>Researcher at Microsoft Research, Silicon Valley</a:t>
            </a:r>
          </a:p>
          <a:p>
            <a:pPr lvl="1"/>
            <a:r>
              <a:rPr lang="en-US" dirty="0"/>
              <a:t>Distributed systems, security, compilers, cloud platforms, machine learning, visualization</a:t>
            </a:r>
          </a:p>
          <a:p>
            <a:r>
              <a:rPr lang="en-US" dirty="0"/>
              <a:t>Software engineer at Barefoot Networks</a:t>
            </a:r>
          </a:p>
          <a:p>
            <a:pPr lvl="1"/>
            <a:r>
              <a:rPr lang="en-US" dirty="0"/>
              <a:t>Design and implementation of P4</a:t>
            </a:r>
          </a:p>
          <a:p>
            <a:r>
              <a:rPr lang="en-US" dirty="0"/>
              <a:t>Researcher at VMware Research Group</a:t>
            </a:r>
          </a:p>
          <a:p>
            <a:pPr lvl="1"/>
            <a:r>
              <a:rPr lang="en-US" dirty="0"/>
              <a:t>Big data, P4</a:t>
            </a:r>
          </a:p>
        </p:txBody>
      </p:sp>
      <p:pic>
        <p:nvPicPr>
          <p:cNvPr id="7" name="Content Placeholder 4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827707" y="274638"/>
            <a:ext cx="1608542" cy="1914684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63475458"/>
      </p:ext>
    </p:extLst>
  </p:cSld>
  <p:clrMapOvr>
    <a:masterClrMapping/>
  </p:clrMapOvr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1678746" y="1600201"/>
            <a:ext cx="8532055" cy="4525963"/>
          </a:xfrm>
        </p:spPr>
        <p:txBody>
          <a:bodyPr/>
          <a:lstStyle/>
          <a:p>
            <a:r>
              <a:rPr lang="en-US" dirty="0"/>
              <a:t>P4 &amp; Programmable networks</a:t>
            </a:r>
          </a:p>
          <a:p>
            <a:pPr lvl="1"/>
            <a:r>
              <a:rPr lang="en-US" dirty="0"/>
              <a:t>Why should you care?</a:t>
            </a:r>
          </a:p>
          <a:p>
            <a:r>
              <a:rPr lang="en-US" dirty="0"/>
              <a:t>An introduction to P4</a:t>
            </a:r>
            <a:r>
              <a:rPr lang="en-US" baseline="-25000" dirty="0"/>
              <a:t>16</a:t>
            </a:r>
          </a:p>
          <a:p>
            <a:pPr lvl="1"/>
            <a:r>
              <a:rPr lang="en-US" dirty="0"/>
              <a:t>P4 limitations</a:t>
            </a:r>
          </a:p>
          <a:p>
            <a:r>
              <a:rPr lang="en-US" dirty="0"/>
              <a:t>Conclusions</a:t>
            </a:r>
          </a:p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4"/>
          </p:nvPr>
        </p:nvSpPr>
        <p:spPr/>
        <p:txBody>
          <a:bodyPr/>
          <a:lstStyle/>
          <a:p>
            <a:fld id="{8A1781BC-3211-F34E-99EA-B41CEAE43939}" type="slidenum">
              <a:rPr lang="en-US">
                <a:solidFill>
                  <a:prstClr val="black">
                    <a:tint val="75000"/>
                  </a:prstClr>
                </a:solidFill>
                <a:latin typeface="Calibri"/>
              </a:rPr>
              <a:pPr/>
              <a:t>13</a:t>
            </a:fld>
            <a:endParaRPr lang="en-US" dirty="0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  <p:sp>
        <p:nvSpPr>
          <p:cNvPr id="5" name="Rectangle 4"/>
          <p:cNvSpPr/>
          <p:nvPr/>
        </p:nvSpPr>
        <p:spPr>
          <a:xfrm>
            <a:off x="3069407" y="384473"/>
            <a:ext cx="6053196" cy="923330"/>
          </a:xfrm>
          <a:prstGeom prst="rect">
            <a:avLst/>
          </a:prstGeom>
          <a:noFill/>
        </p:spPr>
        <p:txBody>
          <a:bodyPr wrap="none" lIns="91440" tIns="45720" rIns="91440" bIns="45720">
            <a:spAutoFit/>
          </a:bodyPr>
          <a:lstStyle/>
          <a:p>
            <a:pPr algn="ctr"/>
            <a:r>
              <a:rPr lang="en-US" sz="5400" b="1" dirty="0">
                <a:ln w="10160">
                  <a:solidFill>
                    <a:prstClr val="black"/>
                  </a:solidFill>
                  <a:prstDash val="solid"/>
                </a:ln>
                <a:solidFill>
                  <a:srgbClr val="FFFFFF"/>
                </a:solidFill>
                <a:effectLst>
                  <a:outerShdw blurRad="38100" dist="22860" dir="5400000" algn="tl" rotWithShape="0">
                    <a:srgbClr val="000000">
                      <a:alpha val="30000"/>
                    </a:srgbClr>
                  </a:outerShdw>
                </a:effectLst>
                <a:latin typeface="Calibri"/>
              </a:rPr>
              <a:t>Presentation outline</a:t>
            </a:r>
          </a:p>
        </p:txBody>
      </p:sp>
      <p:pic>
        <p:nvPicPr>
          <p:cNvPr id="7" name="Picture 6" descr="Website-Marketing-For-Small-industry--3-ways-To-Connect-The-Dots-a ...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239927" y="2173287"/>
            <a:ext cx="4145507" cy="310913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874808085"/>
      </p:ext>
    </p:extLst>
  </p:cSld>
  <p:clrMapOvr>
    <a:masterClrMapping/>
  </p:clrMapOvr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Networking 101</a:t>
            </a: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4"/>
          </p:nvPr>
        </p:nvSpPr>
        <p:spPr/>
        <p:txBody>
          <a:bodyPr/>
          <a:lstStyle/>
          <a:p>
            <a:fld id="{8A1781BC-3211-F34E-99EA-B41CEAE43939}" type="slidenum">
              <a:rPr lang="en-US">
                <a:solidFill>
                  <a:prstClr val="black">
                    <a:tint val="75000"/>
                  </a:prstClr>
                </a:solidFill>
                <a:latin typeface="Calibri"/>
              </a:rPr>
              <a:pPr/>
              <a:t>14</a:t>
            </a:fld>
            <a:endParaRPr lang="en-US" dirty="0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  <p:pic>
        <p:nvPicPr>
          <p:cNvPr id="7" name="Picture 6" descr="... 기업과 학교 위한 일체형&lt;strong&gt;PC&lt;/strong&gt; '옵티플렉스 올인원' 출시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597152" y="3475038"/>
            <a:ext cx="1848852" cy="1737921"/>
          </a:xfrm>
          <a:prstGeom prst="rect">
            <a:avLst/>
          </a:prstGeom>
        </p:spPr>
      </p:pic>
      <p:pic>
        <p:nvPicPr>
          <p:cNvPr id="8" name="Picture 7" descr="... 기업과 학교 위한 일체형&lt;strong&gt;PC&lt;/strong&gt; '옵티플렉스 올인원' 출시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790438" y="3459737"/>
            <a:ext cx="1848852" cy="1737921"/>
          </a:xfrm>
          <a:prstGeom prst="rect">
            <a:avLst/>
          </a:prstGeom>
        </p:spPr>
      </p:pic>
      <p:pic>
        <p:nvPicPr>
          <p:cNvPr id="9" name="Picture 8" descr="Image vectorielle gratuite: Routeur, Logo, Symboles - Image gratuite ...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529328" y="3878961"/>
            <a:ext cx="1091184" cy="801338"/>
          </a:xfrm>
          <a:prstGeom prst="rect">
            <a:avLst/>
          </a:prstGeom>
        </p:spPr>
      </p:pic>
      <p:pic>
        <p:nvPicPr>
          <p:cNvPr id="10" name="Picture 9" descr="Image vectorielle gratuite: Routeur, Logo, Symboles - Image gratuite ...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550408" y="2159889"/>
            <a:ext cx="1091184" cy="801338"/>
          </a:xfrm>
          <a:prstGeom prst="rect">
            <a:avLst/>
          </a:prstGeom>
        </p:spPr>
      </p:pic>
      <p:pic>
        <p:nvPicPr>
          <p:cNvPr id="11" name="Picture 10" descr="Image vectorielle gratuite: Routeur, Logo, Symboles - Image gratuite ...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858000" y="3878961"/>
            <a:ext cx="1091184" cy="801338"/>
          </a:xfrm>
          <a:prstGeom prst="rect">
            <a:avLst/>
          </a:prstGeom>
        </p:spPr>
      </p:pic>
      <p:cxnSp>
        <p:nvCxnSpPr>
          <p:cNvPr id="13" name="Straight Connector 12"/>
          <p:cNvCxnSpPr>
            <a:endCxn id="9" idx="1"/>
          </p:cNvCxnSpPr>
          <p:nvPr/>
        </p:nvCxnSpPr>
        <p:spPr>
          <a:xfrm>
            <a:off x="3051048" y="4215384"/>
            <a:ext cx="1478280" cy="64246"/>
          </a:xfrm>
          <a:prstGeom prst="line">
            <a:avLst/>
          </a:prstGeom>
          <a:ln w="57150">
            <a:solidFill>
              <a:schemeClr val="tx1"/>
            </a:solidFill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16" name="Straight Connector 15"/>
          <p:cNvCxnSpPr>
            <a:stCxn id="9" idx="3"/>
            <a:endCxn id="11" idx="1"/>
          </p:cNvCxnSpPr>
          <p:nvPr/>
        </p:nvCxnSpPr>
        <p:spPr>
          <a:xfrm>
            <a:off x="5620512" y="4279630"/>
            <a:ext cx="1237488" cy="0"/>
          </a:xfrm>
          <a:prstGeom prst="line">
            <a:avLst/>
          </a:prstGeom>
          <a:ln w="57150">
            <a:solidFill>
              <a:schemeClr val="tx1"/>
            </a:solidFill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17" name="Straight Connector 16"/>
          <p:cNvCxnSpPr>
            <a:endCxn id="9" idx="0"/>
          </p:cNvCxnSpPr>
          <p:nvPr/>
        </p:nvCxnSpPr>
        <p:spPr>
          <a:xfrm flipH="1">
            <a:off x="5074920" y="2898835"/>
            <a:ext cx="704730" cy="980127"/>
          </a:xfrm>
          <a:prstGeom prst="line">
            <a:avLst/>
          </a:prstGeom>
          <a:ln w="57150">
            <a:solidFill>
              <a:schemeClr val="tx1"/>
            </a:solidFill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18" name="Straight Connector 17"/>
          <p:cNvCxnSpPr>
            <a:endCxn id="11" idx="0"/>
          </p:cNvCxnSpPr>
          <p:nvPr/>
        </p:nvCxnSpPr>
        <p:spPr>
          <a:xfrm>
            <a:off x="6413634" y="2898835"/>
            <a:ext cx="989958" cy="980127"/>
          </a:xfrm>
          <a:prstGeom prst="line">
            <a:avLst/>
          </a:prstGeom>
          <a:ln w="57150">
            <a:solidFill>
              <a:schemeClr val="tx1"/>
            </a:solidFill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19" name="Straight Connector 18"/>
          <p:cNvCxnSpPr/>
          <p:nvPr/>
        </p:nvCxnSpPr>
        <p:spPr>
          <a:xfrm flipV="1">
            <a:off x="7931646" y="4215384"/>
            <a:ext cx="1154442" cy="33480"/>
          </a:xfrm>
          <a:prstGeom prst="line">
            <a:avLst/>
          </a:prstGeom>
          <a:ln w="57150">
            <a:solidFill>
              <a:schemeClr val="tx1"/>
            </a:solidFill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28" name="TextBox 27"/>
          <p:cNvSpPr txBox="1"/>
          <p:nvPr/>
        </p:nvSpPr>
        <p:spPr>
          <a:xfrm>
            <a:off x="4566729" y="4769596"/>
            <a:ext cx="860557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>
                <a:solidFill>
                  <a:prstClr val="black"/>
                </a:solidFill>
                <a:latin typeface="Calibri"/>
              </a:rPr>
              <a:t>routers</a:t>
            </a:r>
          </a:p>
        </p:txBody>
      </p:sp>
      <p:sp>
        <p:nvSpPr>
          <p:cNvPr id="29" name="Rectangle 28"/>
          <p:cNvSpPr/>
          <p:nvPr/>
        </p:nvSpPr>
        <p:spPr>
          <a:xfrm>
            <a:off x="3500377" y="3878962"/>
            <a:ext cx="473964" cy="272415"/>
          </a:xfrm>
          <a:prstGeom prst="rect">
            <a:avLst/>
          </a:prstGeom>
          <a:solidFill>
            <a:schemeClr val="accent2"/>
          </a:solidFill>
          <a:ln>
            <a:solidFill>
              <a:srgbClr val="C00000"/>
            </a:solidFill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>
              <a:solidFill>
                <a:prstClr val="white"/>
              </a:solidFill>
              <a:latin typeface="Calibri"/>
            </a:endParaRPr>
          </a:p>
        </p:txBody>
      </p:sp>
      <p:sp>
        <p:nvSpPr>
          <p:cNvPr id="32" name="Rectangle 31"/>
          <p:cNvSpPr/>
          <p:nvPr/>
        </p:nvSpPr>
        <p:spPr>
          <a:xfrm>
            <a:off x="5991927" y="3871008"/>
            <a:ext cx="473964" cy="272415"/>
          </a:xfrm>
          <a:prstGeom prst="rect">
            <a:avLst/>
          </a:prstGeom>
          <a:solidFill>
            <a:schemeClr val="accent2"/>
          </a:solidFill>
          <a:ln>
            <a:solidFill>
              <a:srgbClr val="C00000"/>
            </a:solidFill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>
              <a:solidFill>
                <a:prstClr val="white"/>
              </a:solidFill>
              <a:latin typeface="Calibri"/>
            </a:endParaRPr>
          </a:p>
        </p:txBody>
      </p:sp>
      <p:sp>
        <p:nvSpPr>
          <p:cNvPr id="33" name="Rectangle 32"/>
          <p:cNvSpPr/>
          <p:nvPr/>
        </p:nvSpPr>
        <p:spPr>
          <a:xfrm>
            <a:off x="8242053" y="3845291"/>
            <a:ext cx="473964" cy="272415"/>
          </a:xfrm>
          <a:prstGeom prst="rect">
            <a:avLst/>
          </a:prstGeom>
          <a:solidFill>
            <a:schemeClr val="accent2"/>
          </a:solidFill>
          <a:ln>
            <a:solidFill>
              <a:srgbClr val="C00000"/>
            </a:solidFill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>
              <a:solidFill>
                <a:prstClr val="white"/>
              </a:solidFill>
              <a:latin typeface="Calibri"/>
            </a:endParaRPr>
          </a:p>
        </p:txBody>
      </p:sp>
      <p:sp>
        <p:nvSpPr>
          <p:cNvPr id="34" name="TextBox 33"/>
          <p:cNvSpPr txBox="1"/>
          <p:nvPr/>
        </p:nvSpPr>
        <p:spPr>
          <a:xfrm>
            <a:off x="8139297" y="2450592"/>
            <a:ext cx="1530612" cy="40011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000" i="1" dirty="0">
                <a:solidFill>
                  <a:prstClr val="black"/>
                </a:solidFill>
                <a:latin typeface="Calibri"/>
              </a:rPr>
              <a:t>Data packets</a:t>
            </a:r>
          </a:p>
        </p:txBody>
      </p:sp>
      <p:cxnSp>
        <p:nvCxnSpPr>
          <p:cNvPr id="36" name="Straight Arrow Connector 35"/>
          <p:cNvCxnSpPr>
            <a:stCxn id="34" idx="2"/>
            <a:endCxn id="33" idx="0"/>
          </p:cNvCxnSpPr>
          <p:nvPr/>
        </p:nvCxnSpPr>
        <p:spPr>
          <a:xfrm flipH="1">
            <a:off x="8479035" y="2850702"/>
            <a:ext cx="425568" cy="994588"/>
          </a:xfrm>
          <a:prstGeom prst="straightConnector1">
            <a:avLst/>
          </a:prstGeom>
          <a:ln>
            <a:solidFill>
              <a:schemeClr val="tx1"/>
            </a:solidFill>
            <a:tailEnd type="triangle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37" name="Straight Arrow Connector 36"/>
          <p:cNvCxnSpPr>
            <a:stCxn id="34" idx="2"/>
            <a:endCxn id="32" idx="0"/>
          </p:cNvCxnSpPr>
          <p:nvPr/>
        </p:nvCxnSpPr>
        <p:spPr>
          <a:xfrm flipH="1">
            <a:off x="6228909" y="2850703"/>
            <a:ext cx="2675694" cy="1020305"/>
          </a:xfrm>
          <a:prstGeom prst="straightConnector1">
            <a:avLst/>
          </a:prstGeom>
          <a:ln>
            <a:solidFill>
              <a:schemeClr val="tx1"/>
            </a:solidFill>
            <a:tailEnd type="triangle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40" name="Right Arrow 39"/>
          <p:cNvSpPr/>
          <p:nvPr/>
        </p:nvSpPr>
        <p:spPr>
          <a:xfrm>
            <a:off x="4030338" y="3888152"/>
            <a:ext cx="320040" cy="295228"/>
          </a:xfrm>
          <a:prstGeom prst="rightArrow">
            <a:avLst/>
          </a:prstGeom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>
              <a:solidFill>
                <a:prstClr val="white"/>
              </a:solidFill>
              <a:latin typeface="Calibri"/>
            </a:endParaRPr>
          </a:p>
        </p:txBody>
      </p:sp>
      <p:sp>
        <p:nvSpPr>
          <p:cNvPr id="41" name="Right Arrow 40"/>
          <p:cNvSpPr/>
          <p:nvPr/>
        </p:nvSpPr>
        <p:spPr>
          <a:xfrm>
            <a:off x="5639442" y="3878961"/>
            <a:ext cx="320040" cy="295228"/>
          </a:xfrm>
          <a:prstGeom prst="rightArrow">
            <a:avLst/>
          </a:prstGeom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>
              <a:solidFill>
                <a:prstClr val="white"/>
              </a:solidFill>
              <a:latin typeface="Calibri"/>
            </a:endParaRPr>
          </a:p>
        </p:txBody>
      </p:sp>
      <p:sp>
        <p:nvSpPr>
          <p:cNvPr id="42" name="Right Arrow 41"/>
          <p:cNvSpPr/>
          <p:nvPr/>
        </p:nvSpPr>
        <p:spPr>
          <a:xfrm>
            <a:off x="6535167" y="3888152"/>
            <a:ext cx="320040" cy="295228"/>
          </a:xfrm>
          <a:prstGeom prst="rightArrow">
            <a:avLst/>
          </a:prstGeom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>
              <a:solidFill>
                <a:prstClr val="white"/>
              </a:solidFill>
              <a:latin typeface="Calibri"/>
            </a:endParaRPr>
          </a:p>
        </p:txBody>
      </p:sp>
      <p:sp>
        <p:nvSpPr>
          <p:cNvPr id="43" name="Right Arrow 42"/>
          <p:cNvSpPr/>
          <p:nvPr/>
        </p:nvSpPr>
        <p:spPr>
          <a:xfrm>
            <a:off x="3116580" y="3888152"/>
            <a:ext cx="320040" cy="295228"/>
          </a:xfrm>
          <a:prstGeom prst="rightArrow">
            <a:avLst/>
          </a:prstGeom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>
              <a:solidFill>
                <a:prstClr val="white"/>
              </a:solidFill>
              <a:latin typeface="Calibri"/>
            </a:endParaRPr>
          </a:p>
        </p:txBody>
      </p:sp>
      <p:sp>
        <p:nvSpPr>
          <p:cNvPr id="44" name="Right Arrow 43"/>
          <p:cNvSpPr/>
          <p:nvPr/>
        </p:nvSpPr>
        <p:spPr>
          <a:xfrm>
            <a:off x="7911589" y="3819810"/>
            <a:ext cx="320040" cy="295228"/>
          </a:xfrm>
          <a:prstGeom prst="rightArrow">
            <a:avLst/>
          </a:prstGeom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>
              <a:solidFill>
                <a:prstClr val="white"/>
              </a:solidFill>
              <a:latin typeface="Calibri"/>
            </a:endParaRPr>
          </a:p>
        </p:txBody>
      </p:sp>
      <p:sp>
        <p:nvSpPr>
          <p:cNvPr id="47" name="Right Arrow 46"/>
          <p:cNvSpPr/>
          <p:nvPr/>
        </p:nvSpPr>
        <p:spPr>
          <a:xfrm>
            <a:off x="8766048" y="3836788"/>
            <a:ext cx="320040" cy="295228"/>
          </a:xfrm>
          <a:prstGeom prst="rightArrow">
            <a:avLst/>
          </a:prstGeom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>
              <a:solidFill>
                <a:prstClr val="white"/>
              </a:solidFill>
              <a:latin typeface="Calibri"/>
            </a:endParaRPr>
          </a:p>
        </p:txBody>
      </p:sp>
    </p:spTree>
    <p:extLst>
      <p:ext uri="{BB962C8B-B14F-4D97-AF65-F5344CB8AC3E}">
        <p14:creationId xmlns:p14="http://schemas.microsoft.com/office/powerpoint/2010/main" val="1824478727"/>
      </p:ext>
    </p:extLst>
  </p:cSld>
  <p:clrMapOvr>
    <a:masterClrMapping/>
  </p:clrMapOvr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Control and Data Planes</a:t>
            </a: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4"/>
          </p:nvPr>
        </p:nvSpPr>
        <p:spPr/>
        <p:txBody>
          <a:bodyPr/>
          <a:lstStyle/>
          <a:p>
            <a:fld id="{8A1781BC-3211-F34E-99EA-B41CEAE43939}" type="slidenum">
              <a:rPr lang="en-US">
                <a:solidFill>
                  <a:prstClr val="black">
                    <a:tint val="75000"/>
                  </a:prstClr>
                </a:solidFill>
                <a:latin typeface="Calibri"/>
              </a:rPr>
              <a:pPr/>
              <a:t>15</a:t>
            </a:fld>
            <a:endParaRPr lang="en-US" dirty="0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  <p:sp>
        <p:nvSpPr>
          <p:cNvPr id="5" name="Rectangle 4"/>
          <p:cNvSpPr/>
          <p:nvPr/>
        </p:nvSpPr>
        <p:spPr>
          <a:xfrm>
            <a:off x="4212831" y="2158537"/>
            <a:ext cx="3860106" cy="1350098"/>
          </a:xfrm>
          <a:prstGeom prst="rect">
            <a:avLst/>
          </a:prstGeom>
        </p:spPr>
        <p:style>
          <a:lnRef idx="1">
            <a:schemeClr val="accent3"/>
          </a:lnRef>
          <a:fillRef idx="2">
            <a:schemeClr val="accent3"/>
          </a:fillRef>
          <a:effectRef idx="1">
            <a:schemeClr val="accent3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sz="3200" dirty="0">
                <a:solidFill>
                  <a:prstClr val="black"/>
                </a:solidFill>
                <a:latin typeface="Calibri"/>
              </a:rPr>
              <a:t>Control plane</a:t>
            </a:r>
          </a:p>
        </p:txBody>
      </p:sp>
      <p:sp>
        <p:nvSpPr>
          <p:cNvPr id="6" name="Rectangle 5"/>
          <p:cNvSpPr/>
          <p:nvPr/>
        </p:nvSpPr>
        <p:spPr>
          <a:xfrm>
            <a:off x="4212831" y="3918668"/>
            <a:ext cx="3860106" cy="1350098"/>
          </a:xfrm>
          <a:prstGeom prst="rect">
            <a:avLst/>
          </a:prstGeom>
        </p:spPr>
        <p:style>
          <a:lnRef idx="1">
            <a:schemeClr val="accent2"/>
          </a:lnRef>
          <a:fillRef idx="2">
            <a:schemeClr val="accent2"/>
          </a:fillRef>
          <a:effectRef idx="1">
            <a:schemeClr val="accent2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endParaRPr lang="en-US" sz="3200" dirty="0">
              <a:solidFill>
                <a:prstClr val="black"/>
              </a:solidFill>
              <a:latin typeface="Calibri"/>
            </a:endParaRPr>
          </a:p>
          <a:p>
            <a:pPr algn="ctr"/>
            <a:endParaRPr lang="en-US" sz="3200" dirty="0">
              <a:solidFill>
                <a:prstClr val="black"/>
              </a:solidFill>
              <a:latin typeface="Calibri"/>
            </a:endParaRPr>
          </a:p>
          <a:p>
            <a:pPr algn="ctr"/>
            <a:r>
              <a:rPr lang="en-US" sz="3200" dirty="0">
                <a:solidFill>
                  <a:prstClr val="black"/>
                </a:solidFill>
                <a:latin typeface="Calibri"/>
              </a:rPr>
              <a:t>Data plane</a:t>
            </a:r>
          </a:p>
        </p:txBody>
      </p:sp>
      <p:sp>
        <p:nvSpPr>
          <p:cNvPr id="7" name="Right Arrow 6"/>
          <p:cNvSpPr/>
          <p:nvPr/>
        </p:nvSpPr>
        <p:spPr>
          <a:xfrm>
            <a:off x="3802821" y="3918668"/>
            <a:ext cx="410011" cy="345032"/>
          </a:xfrm>
          <a:prstGeom prst="right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>
              <a:solidFill>
                <a:prstClr val="white"/>
              </a:solidFill>
              <a:latin typeface="Calibri"/>
            </a:endParaRPr>
          </a:p>
        </p:txBody>
      </p:sp>
      <p:sp>
        <p:nvSpPr>
          <p:cNvPr id="8" name="Right Arrow 7"/>
          <p:cNvSpPr/>
          <p:nvPr/>
        </p:nvSpPr>
        <p:spPr>
          <a:xfrm>
            <a:off x="3802821" y="4263700"/>
            <a:ext cx="410011" cy="345032"/>
          </a:xfrm>
          <a:prstGeom prst="right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>
              <a:solidFill>
                <a:prstClr val="white"/>
              </a:solidFill>
              <a:latin typeface="Calibri"/>
            </a:endParaRPr>
          </a:p>
        </p:txBody>
      </p:sp>
      <p:sp>
        <p:nvSpPr>
          <p:cNvPr id="9" name="Right Arrow 8"/>
          <p:cNvSpPr/>
          <p:nvPr/>
        </p:nvSpPr>
        <p:spPr>
          <a:xfrm>
            <a:off x="3802821" y="4608732"/>
            <a:ext cx="410011" cy="345032"/>
          </a:xfrm>
          <a:prstGeom prst="right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>
              <a:solidFill>
                <a:prstClr val="white"/>
              </a:solidFill>
              <a:latin typeface="Calibri"/>
            </a:endParaRPr>
          </a:p>
        </p:txBody>
      </p:sp>
      <p:sp>
        <p:nvSpPr>
          <p:cNvPr id="10" name="Right Arrow 9"/>
          <p:cNvSpPr/>
          <p:nvPr/>
        </p:nvSpPr>
        <p:spPr>
          <a:xfrm>
            <a:off x="3802821" y="4953764"/>
            <a:ext cx="410011" cy="345032"/>
          </a:xfrm>
          <a:prstGeom prst="right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>
              <a:solidFill>
                <a:prstClr val="white"/>
              </a:solidFill>
              <a:latin typeface="Calibri"/>
            </a:endParaRPr>
          </a:p>
        </p:txBody>
      </p:sp>
      <p:sp>
        <p:nvSpPr>
          <p:cNvPr id="11" name="Right Arrow 10"/>
          <p:cNvSpPr/>
          <p:nvPr/>
        </p:nvSpPr>
        <p:spPr>
          <a:xfrm>
            <a:off x="8072938" y="3888638"/>
            <a:ext cx="410011" cy="345032"/>
          </a:xfrm>
          <a:prstGeom prst="right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>
              <a:solidFill>
                <a:prstClr val="white"/>
              </a:solidFill>
              <a:latin typeface="Calibri"/>
            </a:endParaRPr>
          </a:p>
        </p:txBody>
      </p:sp>
      <p:sp>
        <p:nvSpPr>
          <p:cNvPr id="12" name="Right Arrow 11"/>
          <p:cNvSpPr/>
          <p:nvPr/>
        </p:nvSpPr>
        <p:spPr>
          <a:xfrm>
            <a:off x="8072938" y="4233670"/>
            <a:ext cx="410011" cy="345032"/>
          </a:xfrm>
          <a:prstGeom prst="right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>
              <a:solidFill>
                <a:prstClr val="white"/>
              </a:solidFill>
              <a:latin typeface="Calibri"/>
            </a:endParaRPr>
          </a:p>
        </p:txBody>
      </p:sp>
      <p:sp>
        <p:nvSpPr>
          <p:cNvPr id="13" name="Right Arrow 12"/>
          <p:cNvSpPr/>
          <p:nvPr/>
        </p:nvSpPr>
        <p:spPr>
          <a:xfrm>
            <a:off x="8072938" y="4578702"/>
            <a:ext cx="410011" cy="345032"/>
          </a:xfrm>
          <a:prstGeom prst="right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>
              <a:solidFill>
                <a:prstClr val="white"/>
              </a:solidFill>
              <a:latin typeface="Calibri"/>
            </a:endParaRPr>
          </a:p>
        </p:txBody>
      </p:sp>
      <p:sp>
        <p:nvSpPr>
          <p:cNvPr id="14" name="Right Arrow 13"/>
          <p:cNvSpPr/>
          <p:nvPr/>
        </p:nvSpPr>
        <p:spPr>
          <a:xfrm>
            <a:off x="8072938" y="4923734"/>
            <a:ext cx="410011" cy="345032"/>
          </a:xfrm>
          <a:prstGeom prst="right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>
              <a:solidFill>
                <a:prstClr val="white"/>
              </a:solidFill>
              <a:latin typeface="Calibri"/>
            </a:endParaRPr>
          </a:p>
        </p:txBody>
      </p:sp>
      <p:sp>
        <p:nvSpPr>
          <p:cNvPr id="16" name="Rectangle 15"/>
          <p:cNvSpPr/>
          <p:nvPr/>
        </p:nvSpPr>
        <p:spPr>
          <a:xfrm>
            <a:off x="4092829" y="2053539"/>
            <a:ext cx="4070111" cy="3350244"/>
          </a:xfrm>
          <a:prstGeom prst="rect">
            <a:avLst/>
          </a:prstGeom>
          <a:noFill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>
              <a:solidFill>
                <a:prstClr val="white"/>
              </a:solidFill>
              <a:latin typeface="Calibri"/>
            </a:endParaRPr>
          </a:p>
        </p:txBody>
      </p:sp>
      <p:sp>
        <p:nvSpPr>
          <p:cNvPr id="17" name="TextBox 16"/>
          <p:cNvSpPr txBox="1"/>
          <p:nvPr/>
        </p:nvSpPr>
        <p:spPr>
          <a:xfrm>
            <a:off x="4801443" y="5816148"/>
            <a:ext cx="3361497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2800" dirty="0">
                <a:solidFill>
                  <a:prstClr val="black"/>
                </a:solidFill>
                <a:latin typeface="Calibri"/>
              </a:rPr>
              <a:t>Interfaces</a:t>
            </a:r>
          </a:p>
        </p:txBody>
      </p:sp>
      <p:sp>
        <p:nvSpPr>
          <p:cNvPr id="18" name="Up-Down Arrow 17"/>
          <p:cNvSpPr/>
          <p:nvPr/>
        </p:nvSpPr>
        <p:spPr>
          <a:xfrm>
            <a:off x="7105457" y="3415769"/>
            <a:ext cx="401700" cy="617986"/>
          </a:xfrm>
          <a:prstGeom prst="upDown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>
              <a:solidFill>
                <a:prstClr val="white"/>
              </a:solidFill>
              <a:latin typeface="Calibri"/>
            </a:endParaRPr>
          </a:p>
        </p:txBody>
      </p:sp>
      <p:cxnSp>
        <p:nvCxnSpPr>
          <p:cNvPr id="19" name="Straight Arrow Connector 18"/>
          <p:cNvCxnSpPr>
            <a:stCxn id="17" idx="0"/>
            <a:endCxn id="10" idx="2"/>
          </p:cNvCxnSpPr>
          <p:nvPr/>
        </p:nvCxnSpPr>
        <p:spPr>
          <a:xfrm flipH="1" flipV="1">
            <a:off x="4040315" y="5298796"/>
            <a:ext cx="2441876" cy="517352"/>
          </a:xfrm>
          <a:prstGeom prst="straightConnector1">
            <a:avLst/>
          </a:prstGeom>
          <a:ln>
            <a:solidFill>
              <a:schemeClr val="tx1"/>
            </a:solidFill>
            <a:tailEnd type="arrow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20" name="Straight Arrow Connector 19"/>
          <p:cNvCxnSpPr>
            <a:stCxn id="17" idx="0"/>
            <a:endCxn id="14" idx="2"/>
          </p:cNvCxnSpPr>
          <p:nvPr/>
        </p:nvCxnSpPr>
        <p:spPr>
          <a:xfrm flipV="1">
            <a:off x="6482192" y="5268766"/>
            <a:ext cx="1828241" cy="547382"/>
          </a:xfrm>
          <a:prstGeom prst="straightConnector1">
            <a:avLst/>
          </a:prstGeom>
          <a:ln>
            <a:solidFill>
              <a:schemeClr val="tx1"/>
            </a:solidFill>
            <a:tailEnd type="arrow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25" name="TextBox 24"/>
          <p:cNvSpPr txBox="1"/>
          <p:nvPr/>
        </p:nvSpPr>
        <p:spPr>
          <a:xfrm>
            <a:off x="5625256" y="1616525"/>
            <a:ext cx="2590196" cy="46166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400" i="1" dirty="0">
                <a:solidFill>
                  <a:prstClr val="black"/>
                </a:solidFill>
                <a:latin typeface="Calibri"/>
              </a:rPr>
              <a:t>Switch architecture</a:t>
            </a:r>
          </a:p>
        </p:txBody>
      </p:sp>
      <p:sp>
        <p:nvSpPr>
          <p:cNvPr id="28" name="Rectangle 27"/>
          <p:cNvSpPr/>
          <p:nvPr/>
        </p:nvSpPr>
        <p:spPr>
          <a:xfrm>
            <a:off x="3115280" y="3954977"/>
            <a:ext cx="473964" cy="272415"/>
          </a:xfrm>
          <a:prstGeom prst="rect">
            <a:avLst/>
          </a:prstGeom>
          <a:solidFill>
            <a:schemeClr val="accent2"/>
          </a:solidFill>
          <a:ln>
            <a:solidFill>
              <a:srgbClr val="C00000"/>
            </a:solidFill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>
              <a:solidFill>
                <a:prstClr val="white"/>
              </a:solidFill>
              <a:latin typeface="Calibri"/>
            </a:endParaRPr>
          </a:p>
        </p:txBody>
      </p:sp>
      <p:sp>
        <p:nvSpPr>
          <p:cNvPr id="29" name="Rectangle 28"/>
          <p:cNvSpPr/>
          <p:nvPr/>
        </p:nvSpPr>
        <p:spPr>
          <a:xfrm>
            <a:off x="3117846" y="4632349"/>
            <a:ext cx="473964" cy="272415"/>
          </a:xfrm>
          <a:prstGeom prst="rect">
            <a:avLst/>
          </a:prstGeom>
          <a:solidFill>
            <a:schemeClr val="accent2"/>
          </a:solidFill>
          <a:ln>
            <a:solidFill>
              <a:srgbClr val="C00000"/>
            </a:solidFill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>
              <a:solidFill>
                <a:prstClr val="white"/>
              </a:solidFill>
              <a:latin typeface="Calibri"/>
            </a:endParaRPr>
          </a:p>
        </p:txBody>
      </p:sp>
      <p:sp>
        <p:nvSpPr>
          <p:cNvPr id="30" name="Rectangle 29"/>
          <p:cNvSpPr/>
          <p:nvPr/>
        </p:nvSpPr>
        <p:spPr>
          <a:xfrm>
            <a:off x="2513768" y="3950364"/>
            <a:ext cx="473964" cy="272415"/>
          </a:xfrm>
          <a:prstGeom prst="rect">
            <a:avLst/>
          </a:prstGeom>
          <a:solidFill>
            <a:schemeClr val="accent2"/>
          </a:solidFill>
          <a:ln>
            <a:solidFill>
              <a:srgbClr val="C00000"/>
            </a:solidFill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>
              <a:solidFill>
                <a:prstClr val="white"/>
              </a:solidFill>
              <a:latin typeface="Calibri"/>
            </a:endParaRPr>
          </a:p>
        </p:txBody>
      </p:sp>
      <p:sp>
        <p:nvSpPr>
          <p:cNvPr id="31" name="Rectangle 30"/>
          <p:cNvSpPr/>
          <p:nvPr/>
        </p:nvSpPr>
        <p:spPr>
          <a:xfrm>
            <a:off x="8586657" y="4262903"/>
            <a:ext cx="473964" cy="272415"/>
          </a:xfrm>
          <a:prstGeom prst="rect">
            <a:avLst/>
          </a:prstGeom>
          <a:solidFill>
            <a:schemeClr val="accent2"/>
          </a:solidFill>
          <a:ln>
            <a:solidFill>
              <a:srgbClr val="C00000"/>
            </a:solidFill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>
              <a:solidFill>
                <a:prstClr val="white"/>
              </a:solidFill>
              <a:latin typeface="Calibri"/>
            </a:endParaRPr>
          </a:p>
        </p:txBody>
      </p:sp>
      <p:sp>
        <p:nvSpPr>
          <p:cNvPr id="32" name="Rectangle 31"/>
          <p:cNvSpPr/>
          <p:nvPr/>
        </p:nvSpPr>
        <p:spPr>
          <a:xfrm>
            <a:off x="8586657" y="4981762"/>
            <a:ext cx="473964" cy="272415"/>
          </a:xfrm>
          <a:prstGeom prst="rect">
            <a:avLst/>
          </a:prstGeom>
          <a:solidFill>
            <a:schemeClr val="accent2"/>
          </a:solidFill>
          <a:ln>
            <a:solidFill>
              <a:srgbClr val="C00000"/>
            </a:solidFill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>
              <a:solidFill>
                <a:prstClr val="white"/>
              </a:solidFill>
              <a:latin typeface="Calibri"/>
            </a:endParaRPr>
          </a:p>
        </p:txBody>
      </p:sp>
      <p:sp>
        <p:nvSpPr>
          <p:cNvPr id="24" name="Right Arrow 23"/>
          <p:cNvSpPr/>
          <p:nvPr/>
        </p:nvSpPr>
        <p:spPr>
          <a:xfrm rot="2601895">
            <a:off x="5546697" y="4326061"/>
            <a:ext cx="1162372" cy="351376"/>
          </a:xfrm>
          <a:prstGeom prst="rightArrow">
            <a:avLst/>
          </a:prstGeom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>
              <a:solidFill>
                <a:prstClr val="white"/>
              </a:solidFill>
              <a:latin typeface="Calibri"/>
            </a:endParaRPr>
          </a:p>
        </p:txBody>
      </p:sp>
      <p:sp>
        <p:nvSpPr>
          <p:cNvPr id="34" name="Right Arrow 33"/>
          <p:cNvSpPr/>
          <p:nvPr/>
        </p:nvSpPr>
        <p:spPr>
          <a:xfrm rot="19231743">
            <a:off x="5551010" y="4297916"/>
            <a:ext cx="1162372" cy="351376"/>
          </a:xfrm>
          <a:prstGeom prst="rightArrow">
            <a:avLst/>
          </a:prstGeom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>
              <a:solidFill>
                <a:prstClr val="white"/>
              </a:solidFill>
              <a:latin typeface="Calibri"/>
            </a:endParaRPr>
          </a:p>
        </p:txBody>
      </p:sp>
      <p:sp>
        <p:nvSpPr>
          <p:cNvPr id="3" name="TextBox 2"/>
          <p:cNvSpPr txBox="1"/>
          <p:nvPr/>
        </p:nvSpPr>
        <p:spPr>
          <a:xfrm>
            <a:off x="2579421" y="3581031"/>
            <a:ext cx="892552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i="1" dirty="0">
                <a:solidFill>
                  <a:prstClr val="black"/>
                </a:solidFill>
                <a:latin typeface="Calibri"/>
              </a:rPr>
              <a:t>packets</a:t>
            </a:r>
          </a:p>
        </p:txBody>
      </p:sp>
    </p:spTree>
    <p:extLst>
      <p:ext uri="{BB962C8B-B14F-4D97-AF65-F5344CB8AC3E}">
        <p14:creationId xmlns:p14="http://schemas.microsoft.com/office/powerpoint/2010/main" val="617515971"/>
      </p:ext>
    </p:extLst>
  </p:cSld>
  <p:clrMapOvr>
    <a:masterClrMapping/>
  </p:clrMapOvr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Traditional switch architecture</a:t>
            </a: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4"/>
          </p:nvPr>
        </p:nvSpPr>
        <p:spPr/>
        <p:txBody>
          <a:bodyPr/>
          <a:lstStyle/>
          <a:p>
            <a:fld id="{8A1781BC-3211-F34E-99EA-B41CEAE43939}" type="slidenum">
              <a:rPr lang="en-US">
                <a:solidFill>
                  <a:prstClr val="black">
                    <a:tint val="75000"/>
                  </a:prstClr>
                </a:solidFill>
                <a:latin typeface="Calibri"/>
              </a:rPr>
              <a:pPr/>
              <a:t>16</a:t>
            </a:fld>
            <a:endParaRPr lang="en-US" dirty="0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  <p:sp>
        <p:nvSpPr>
          <p:cNvPr id="26" name="Rectangle 25"/>
          <p:cNvSpPr/>
          <p:nvPr/>
        </p:nvSpPr>
        <p:spPr>
          <a:xfrm>
            <a:off x="2758935" y="2378563"/>
            <a:ext cx="3860106" cy="1350098"/>
          </a:xfrm>
          <a:prstGeom prst="rect">
            <a:avLst/>
          </a:prstGeom>
        </p:spPr>
        <p:style>
          <a:lnRef idx="1">
            <a:schemeClr val="accent3"/>
          </a:lnRef>
          <a:fillRef idx="2">
            <a:schemeClr val="accent3"/>
          </a:fillRef>
          <a:effectRef idx="1">
            <a:schemeClr val="accent3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sz="3200" dirty="0">
                <a:solidFill>
                  <a:prstClr val="black"/>
                </a:solidFill>
                <a:latin typeface="Calibri"/>
              </a:rPr>
              <a:t>Control plane</a:t>
            </a:r>
          </a:p>
        </p:txBody>
      </p:sp>
      <p:sp>
        <p:nvSpPr>
          <p:cNvPr id="27" name="Rectangle 26"/>
          <p:cNvSpPr/>
          <p:nvPr/>
        </p:nvSpPr>
        <p:spPr>
          <a:xfrm>
            <a:off x="2758935" y="4138694"/>
            <a:ext cx="3860106" cy="1350098"/>
          </a:xfrm>
          <a:prstGeom prst="rect">
            <a:avLst/>
          </a:prstGeom>
        </p:spPr>
        <p:style>
          <a:lnRef idx="1">
            <a:schemeClr val="accent2"/>
          </a:lnRef>
          <a:fillRef idx="2">
            <a:schemeClr val="accent2"/>
          </a:fillRef>
          <a:effectRef idx="1">
            <a:schemeClr val="accent2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endParaRPr lang="en-US" sz="3200" dirty="0">
              <a:solidFill>
                <a:prstClr val="black"/>
              </a:solidFill>
              <a:latin typeface="Calibri"/>
            </a:endParaRPr>
          </a:p>
          <a:p>
            <a:pPr algn="ctr"/>
            <a:r>
              <a:rPr lang="en-US" sz="3200" dirty="0">
                <a:solidFill>
                  <a:prstClr val="black"/>
                </a:solidFill>
                <a:latin typeface="Calibri"/>
              </a:rPr>
              <a:t>Data plane</a:t>
            </a:r>
          </a:p>
        </p:txBody>
      </p:sp>
      <p:sp>
        <p:nvSpPr>
          <p:cNvPr id="28" name="Right Arrow 27"/>
          <p:cNvSpPr/>
          <p:nvPr/>
        </p:nvSpPr>
        <p:spPr>
          <a:xfrm>
            <a:off x="2348925" y="4138694"/>
            <a:ext cx="410011" cy="345032"/>
          </a:xfrm>
          <a:prstGeom prst="right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>
              <a:solidFill>
                <a:prstClr val="white"/>
              </a:solidFill>
              <a:latin typeface="Calibri"/>
            </a:endParaRPr>
          </a:p>
        </p:txBody>
      </p:sp>
      <p:sp>
        <p:nvSpPr>
          <p:cNvPr id="29" name="Right Arrow 28"/>
          <p:cNvSpPr/>
          <p:nvPr/>
        </p:nvSpPr>
        <p:spPr>
          <a:xfrm>
            <a:off x="2348925" y="4483726"/>
            <a:ext cx="410011" cy="345032"/>
          </a:xfrm>
          <a:prstGeom prst="right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>
              <a:solidFill>
                <a:prstClr val="white"/>
              </a:solidFill>
              <a:latin typeface="Calibri"/>
            </a:endParaRPr>
          </a:p>
        </p:txBody>
      </p:sp>
      <p:sp>
        <p:nvSpPr>
          <p:cNvPr id="30" name="Right Arrow 29"/>
          <p:cNvSpPr/>
          <p:nvPr/>
        </p:nvSpPr>
        <p:spPr>
          <a:xfrm>
            <a:off x="2348925" y="4828758"/>
            <a:ext cx="410011" cy="345032"/>
          </a:xfrm>
          <a:prstGeom prst="right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>
              <a:solidFill>
                <a:prstClr val="white"/>
              </a:solidFill>
              <a:latin typeface="Calibri"/>
            </a:endParaRPr>
          </a:p>
        </p:txBody>
      </p:sp>
      <p:sp>
        <p:nvSpPr>
          <p:cNvPr id="31" name="Right Arrow 30"/>
          <p:cNvSpPr/>
          <p:nvPr/>
        </p:nvSpPr>
        <p:spPr>
          <a:xfrm>
            <a:off x="2348925" y="5173790"/>
            <a:ext cx="410011" cy="345032"/>
          </a:xfrm>
          <a:prstGeom prst="right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>
              <a:solidFill>
                <a:prstClr val="white"/>
              </a:solidFill>
              <a:latin typeface="Calibri"/>
            </a:endParaRPr>
          </a:p>
        </p:txBody>
      </p:sp>
      <p:sp>
        <p:nvSpPr>
          <p:cNvPr id="32" name="Right Arrow 31"/>
          <p:cNvSpPr/>
          <p:nvPr/>
        </p:nvSpPr>
        <p:spPr>
          <a:xfrm>
            <a:off x="6619042" y="4108664"/>
            <a:ext cx="410011" cy="345032"/>
          </a:xfrm>
          <a:prstGeom prst="right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>
              <a:solidFill>
                <a:prstClr val="white"/>
              </a:solidFill>
              <a:latin typeface="Calibri"/>
            </a:endParaRPr>
          </a:p>
        </p:txBody>
      </p:sp>
      <p:sp>
        <p:nvSpPr>
          <p:cNvPr id="33" name="Right Arrow 32"/>
          <p:cNvSpPr/>
          <p:nvPr/>
        </p:nvSpPr>
        <p:spPr>
          <a:xfrm>
            <a:off x="6619042" y="4453696"/>
            <a:ext cx="410011" cy="345032"/>
          </a:xfrm>
          <a:prstGeom prst="right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>
              <a:solidFill>
                <a:prstClr val="white"/>
              </a:solidFill>
              <a:latin typeface="Calibri"/>
            </a:endParaRPr>
          </a:p>
        </p:txBody>
      </p:sp>
      <p:sp>
        <p:nvSpPr>
          <p:cNvPr id="34" name="Right Arrow 33"/>
          <p:cNvSpPr/>
          <p:nvPr/>
        </p:nvSpPr>
        <p:spPr>
          <a:xfrm>
            <a:off x="6619042" y="4798728"/>
            <a:ext cx="410011" cy="345032"/>
          </a:xfrm>
          <a:prstGeom prst="right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>
              <a:solidFill>
                <a:prstClr val="white"/>
              </a:solidFill>
              <a:latin typeface="Calibri"/>
            </a:endParaRPr>
          </a:p>
        </p:txBody>
      </p:sp>
      <p:sp>
        <p:nvSpPr>
          <p:cNvPr id="35" name="Right Arrow 34"/>
          <p:cNvSpPr/>
          <p:nvPr/>
        </p:nvSpPr>
        <p:spPr>
          <a:xfrm>
            <a:off x="6619042" y="5143760"/>
            <a:ext cx="410011" cy="345032"/>
          </a:xfrm>
          <a:prstGeom prst="right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>
              <a:solidFill>
                <a:prstClr val="white"/>
              </a:solidFill>
              <a:latin typeface="Calibri"/>
            </a:endParaRPr>
          </a:p>
        </p:txBody>
      </p:sp>
      <p:sp>
        <p:nvSpPr>
          <p:cNvPr id="36" name="Down Arrow 35"/>
          <p:cNvSpPr/>
          <p:nvPr/>
        </p:nvSpPr>
        <p:spPr>
          <a:xfrm>
            <a:off x="3699822" y="3728661"/>
            <a:ext cx="729061" cy="525120"/>
          </a:xfrm>
          <a:prstGeom prst="downArrow">
            <a:avLst/>
          </a:prstGeom>
        </p:spPr>
        <p:style>
          <a:lnRef idx="2">
            <a:schemeClr val="accent6">
              <a:shade val="50000"/>
            </a:schemeClr>
          </a:lnRef>
          <a:fillRef idx="1">
            <a:schemeClr val="accent6"/>
          </a:fillRef>
          <a:effectRef idx="0">
            <a:schemeClr val="accent6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>
              <a:solidFill>
                <a:prstClr val="white"/>
              </a:solidFill>
              <a:latin typeface="Calibri"/>
            </a:endParaRPr>
          </a:p>
        </p:txBody>
      </p:sp>
      <p:sp>
        <p:nvSpPr>
          <p:cNvPr id="37" name="Rectangle 36"/>
          <p:cNvSpPr/>
          <p:nvPr/>
        </p:nvSpPr>
        <p:spPr>
          <a:xfrm>
            <a:off x="2638933" y="2273565"/>
            <a:ext cx="4070111" cy="3350244"/>
          </a:xfrm>
          <a:prstGeom prst="rect">
            <a:avLst/>
          </a:prstGeom>
          <a:noFill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>
              <a:solidFill>
                <a:prstClr val="white"/>
              </a:solidFill>
              <a:latin typeface="Calibri"/>
            </a:endParaRPr>
          </a:p>
        </p:txBody>
      </p:sp>
      <p:sp>
        <p:nvSpPr>
          <p:cNvPr id="39" name="TextBox 38"/>
          <p:cNvSpPr txBox="1"/>
          <p:nvPr/>
        </p:nvSpPr>
        <p:spPr>
          <a:xfrm>
            <a:off x="7244026" y="2633592"/>
            <a:ext cx="2966774" cy="52322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800" dirty="0">
                <a:solidFill>
                  <a:prstClr val="black"/>
                </a:solidFill>
                <a:latin typeface="Calibri"/>
              </a:rPr>
              <a:t>Table management</a:t>
            </a:r>
          </a:p>
        </p:txBody>
      </p:sp>
      <p:cxnSp>
        <p:nvCxnSpPr>
          <p:cNvPr id="40" name="Straight Arrow Connector 39"/>
          <p:cNvCxnSpPr>
            <a:stCxn id="39" idx="1"/>
            <a:endCxn id="36" idx="3"/>
          </p:cNvCxnSpPr>
          <p:nvPr/>
        </p:nvCxnSpPr>
        <p:spPr>
          <a:xfrm flipH="1">
            <a:off x="4428882" y="2895203"/>
            <a:ext cx="2815144" cy="1096019"/>
          </a:xfrm>
          <a:prstGeom prst="straightConnector1">
            <a:avLst/>
          </a:prstGeom>
          <a:ln>
            <a:solidFill>
              <a:schemeClr val="tx1"/>
            </a:solidFill>
            <a:tailEnd type="arrow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42" name="Up-Down Arrow 41"/>
          <p:cNvSpPr/>
          <p:nvPr/>
        </p:nvSpPr>
        <p:spPr>
          <a:xfrm>
            <a:off x="5651561" y="3635795"/>
            <a:ext cx="401700" cy="617986"/>
          </a:xfrm>
          <a:prstGeom prst="upDown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>
              <a:solidFill>
                <a:prstClr val="white"/>
              </a:solidFill>
              <a:latin typeface="Calibri"/>
            </a:endParaRPr>
          </a:p>
        </p:txBody>
      </p:sp>
      <p:sp>
        <p:nvSpPr>
          <p:cNvPr id="54" name="Rectangle 53"/>
          <p:cNvSpPr/>
          <p:nvPr/>
        </p:nvSpPr>
        <p:spPr>
          <a:xfrm>
            <a:off x="3000376" y="4253782"/>
            <a:ext cx="828675" cy="544947"/>
          </a:xfrm>
          <a:prstGeom prst="rect">
            <a:avLst/>
          </a:prstGeom>
          <a:solidFill>
            <a:schemeClr val="accent4">
              <a:lumMod val="40000"/>
              <a:lumOff val="60000"/>
            </a:schemeClr>
          </a:solidFill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>
              <a:solidFill>
                <a:prstClr val="white"/>
              </a:solidFill>
              <a:latin typeface="Calibri"/>
            </a:endParaRPr>
          </a:p>
        </p:txBody>
      </p:sp>
      <p:sp>
        <p:nvSpPr>
          <p:cNvPr id="56" name="Rectangle 55"/>
          <p:cNvSpPr/>
          <p:nvPr/>
        </p:nvSpPr>
        <p:spPr>
          <a:xfrm>
            <a:off x="3949054" y="4253782"/>
            <a:ext cx="828675" cy="544947"/>
          </a:xfrm>
          <a:prstGeom prst="rect">
            <a:avLst/>
          </a:prstGeom>
          <a:solidFill>
            <a:schemeClr val="accent4">
              <a:lumMod val="40000"/>
              <a:lumOff val="60000"/>
            </a:schemeClr>
          </a:solidFill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>
              <a:solidFill>
                <a:prstClr val="white"/>
              </a:solidFill>
              <a:latin typeface="Calibri"/>
            </a:endParaRPr>
          </a:p>
        </p:txBody>
      </p:sp>
      <p:sp>
        <p:nvSpPr>
          <p:cNvPr id="66" name="TextBox 65"/>
          <p:cNvSpPr txBox="1"/>
          <p:nvPr/>
        </p:nvSpPr>
        <p:spPr>
          <a:xfrm>
            <a:off x="6948264" y="5759393"/>
            <a:ext cx="3719736" cy="52322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800" dirty="0">
                <a:solidFill>
                  <a:prstClr val="black"/>
                </a:solidFill>
                <a:latin typeface="Calibri"/>
              </a:rPr>
              <a:t>Look-up tables (policies)</a:t>
            </a:r>
          </a:p>
        </p:txBody>
      </p:sp>
      <p:cxnSp>
        <p:nvCxnSpPr>
          <p:cNvPr id="69" name="Straight Arrow Connector 68"/>
          <p:cNvCxnSpPr>
            <a:stCxn id="66" idx="1"/>
            <a:endCxn id="56" idx="3"/>
          </p:cNvCxnSpPr>
          <p:nvPr/>
        </p:nvCxnSpPr>
        <p:spPr>
          <a:xfrm flipH="1" flipV="1">
            <a:off x="4777728" y="4526255"/>
            <a:ext cx="2170536" cy="1494748"/>
          </a:xfrm>
          <a:prstGeom prst="straightConnector1">
            <a:avLst/>
          </a:prstGeom>
          <a:ln>
            <a:solidFill>
              <a:schemeClr val="tx1"/>
            </a:solidFill>
            <a:tailEnd type="arrow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pic>
        <p:nvPicPr>
          <p:cNvPr id="76" name="Picture 75" descr="Category:PGA &lt;strong&gt;integrated circuit&lt;/strong&gt; packages - Wikimedia Commons"/>
          <p:cNvPicPr>
            <a:picLocks noChangeAspect="1"/>
          </p:cNvPicPr>
          <p:nvPr/>
        </p:nvPicPr>
        <p:blipFill>
          <a:blip r:embed="rId2">
            <a:extLst>
              <a:ext uri="{BEBA8EAE-BF5A-486C-A8C5-ECC9F3942E4B}">
                <a14:imgProps xmlns:a14="http://schemas.microsoft.com/office/drawing/2010/main">
                  <a14:imgLayer r:embed="rId3">
                    <a14:imgEffect>
                      <a14:backgroundRemoval t="8889" b="98889" l="0" r="100000">
                        <a14:backgroundMark x1="45000" y1="80000" x2="45000" y2="80000"/>
                        <a14:backgroundMark x1="22500" y1="68889" x2="22500" y2="68889"/>
                      </a14:backgroundRemoval>
                    </a14:imgEffect>
                  </a14:imgLayer>
                </a14:imgProps>
              </a:ex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431831" y="4350299"/>
            <a:ext cx="934791" cy="701093"/>
          </a:xfrm>
          <a:prstGeom prst="rect">
            <a:avLst/>
          </a:prstGeom>
        </p:spPr>
      </p:pic>
      <p:sp>
        <p:nvSpPr>
          <p:cNvPr id="78" name="TextBox 77"/>
          <p:cNvSpPr txBox="1"/>
          <p:nvPr/>
        </p:nvSpPr>
        <p:spPr>
          <a:xfrm>
            <a:off x="7602367" y="4453696"/>
            <a:ext cx="1878143" cy="52322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800" dirty="0">
                <a:solidFill>
                  <a:prstClr val="black"/>
                </a:solidFill>
                <a:latin typeface="Calibri"/>
              </a:rPr>
              <a:t>Switch ASIC</a:t>
            </a:r>
          </a:p>
        </p:txBody>
      </p:sp>
      <p:cxnSp>
        <p:nvCxnSpPr>
          <p:cNvPr id="79" name="Straight Arrow Connector 78"/>
          <p:cNvCxnSpPr>
            <a:stCxn id="78" idx="1"/>
            <a:endCxn id="76" idx="3"/>
          </p:cNvCxnSpPr>
          <p:nvPr/>
        </p:nvCxnSpPr>
        <p:spPr>
          <a:xfrm flipH="1" flipV="1">
            <a:off x="6366622" y="4700846"/>
            <a:ext cx="1235745" cy="14461"/>
          </a:xfrm>
          <a:prstGeom prst="straightConnector1">
            <a:avLst/>
          </a:prstGeom>
          <a:ln>
            <a:solidFill>
              <a:schemeClr val="tx1"/>
            </a:solidFill>
            <a:tailEnd type="arrow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pic>
        <p:nvPicPr>
          <p:cNvPr id="38" name="Picture 37" descr="Category:PGA &lt;strong&gt;integrated circuit&lt;/strong&gt; packages - Wikimedia Commons"/>
          <p:cNvPicPr>
            <a:picLocks noChangeAspect="1"/>
          </p:cNvPicPr>
          <p:nvPr/>
        </p:nvPicPr>
        <p:blipFill>
          <a:blip r:embed="rId2">
            <a:extLst>
              <a:ext uri="{BEBA8EAE-BF5A-486C-A8C5-ECC9F3942E4B}">
                <a14:imgProps xmlns:a14="http://schemas.microsoft.com/office/drawing/2010/main">
                  <a14:imgLayer r:embed="rId3">
                    <a14:imgEffect>
                      <a14:backgroundRemoval t="8889" b="98889" l="0" r="100000">
                        <a14:backgroundMark x1="45000" y1="80000" x2="45000" y2="80000"/>
                        <a14:backgroundMark x1="22500" y1="68889" x2="22500" y2="68889"/>
                      </a14:backgroundRemoval>
                    </a14:imgEffect>
                  </a14:imgLayer>
                </a14:imgProps>
              </a:ex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596584" y="2339640"/>
            <a:ext cx="934791" cy="701093"/>
          </a:xfrm>
          <a:prstGeom prst="rect">
            <a:avLst/>
          </a:prstGeom>
        </p:spPr>
      </p:pic>
      <p:sp>
        <p:nvSpPr>
          <p:cNvPr id="45" name="TextBox 44"/>
          <p:cNvSpPr txBox="1"/>
          <p:nvPr/>
        </p:nvSpPr>
        <p:spPr>
          <a:xfrm>
            <a:off x="7318903" y="2032850"/>
            <a:ext cx="2870209" cy="52322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800" dirty="0">
                <a:solidFill>
                  <a:prstClr val="black"/>
                </a:solidFill>
                <a:latin typeface="Calibri"/>
              </a:rPr>
              <a:t>Control-plane CPU</a:t>
            </a:r>
          </a:p>
        </p:txBody>
      </p:sp>
      <p:cxnSp>
        <p:nvCxnSpPr>
          <p:cNvPr id="46" name="Straight Arrow Connector 45"/>
          <p:cNvCxnSpPr>
            <a:stCxn id="45" idx="1"/>
            <a:endCxn id="38" idx="3"/>
          </p:cNvCxnSpPr>
          <p:nvPr/>
        </p:nvCxnSpPr>
        <p:spPr>
          <a:xfrm flipH="1">
            <a:off x="6531374" y="2294460"/>
            <a:ext cx="787528" cy="395726"/>
          </a:xfrm>
          <a:prstGeom prst="straightConnector1">
            <a:avLst/>
          </a:prstGeom>
          <a:ln>
            <a:solidFill>
              <a:schemeClr val="tx1"/>
            </a:solidFill>
            <a:tailEnd type="arrow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3210657473"/>
      </p:ext>
    </p:extLst>
  </p:cSld>
  <p:clrMapOvr>
    <a:masterClrMapping/>
  </p:clrMapOvr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Software-Defined Networking</a:t>
            </a: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4"/>
          </p:nvPr>
        </p:nvSpPr>
        <p:spPr/>
        <p:txBody>
          <a:bodyPr/>
          <a:lstStyle/>
          <a:p>
            <a:fld id="{8A1781BC-3211-F34E-99EA-B41CEAE43939}" type="slidenum">
              <a:rPr lang="en-US">
                <a:solidFill>
                  <a:prstClr val="black">
                    <a:tint val="75000"/>
                  </a:prstClr>
                </a:solidFill>
                <a:latin typeface="Calibri"/>
              </a:rPr>
              <a:pPr/>
              <a:t>17</a:t>
            </a:fld>
            <a:endParaRPr lang="en-US" dirty="0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  <p:sp>
        <p:nvSpPr>
          <p:cNvPr id="5" name="Rectangle 4"/>
          <p:cNvSpPr/>
          <p:nvPr/>
        </p:nvSpPr>
        <p:spPr>
          <a:xfrm>
            <a:off x="2638932" y="3900732"/>
            <a:ext cx="3860106" cy="475924"/>
          </a:xfrm>
          <a:prstGeom prst="rect">
            <a:avLst/>
          </a:prstGeom>
        </p:spPr>
        <p:style>
          <a:lnRef idx="1">
            <a:schemeClr val="accent3"/>
          </a:lnRef>
          <a:fillRef idx="2">
            <a:schemeClr val="accent3"/>
          </a:fillRef>
          <a:effectRef idx="1">
            <a:schemeClr val="accent3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sz="3200" dirty="0">
                <a:solidFill>
                  <a:prstClr val="black"/>
                </a:solidFill>
                <a:latin typeface="Calibri"/>
              </a:rPr>
              <a:t>Dumb control plane</a:t>
            </a:r>
          </a:p>
        </p:txBody>
      </p:sp>
      <p:sp>
        <p:nvSpPr>
          <p:cNvPr id="6" name="Rectangle 5"/>
          <p:cNvSpPr/>
          <p:nvPr/>
        </p:nvSpPr>
        <p:spPr>
          <a:xfrm>
            <a:off x="2638932" y="4786689"/>
            <a:ext cx="3860106" cy="1350098"/>
          </a:xfrm>
          <a:prstGeom prst="rect">
            <a:avLst/>
          </a:prstGeom>
        </p:spPr>
        <p:style>
          <a:lnRef idx="1">
            <a:schemeClr val="accent2"/>
          </a:lnRef>
          <a:fillRef idx="2">
            <a:schemeClr val="accent2"/>
          </a:fillRef>
          <a:effectRef idx="1">
            <a:schemeClr val="accent2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endParaRPr lang="en-US" sz="3200" dirty="0">
              <a:solidFill>
                <a:prstClr val="black"/>
              </a:solidFill>
              <a:latin typeface="Calibri"/>
            </a:endParaRPr>
          </a:p>
          <a:p>
            <a:pPr algn="ctr"/>
            <a:r>
              <a:rPr lang="en-US" sz="3200" dirty="0">
                <a:solidFill>
                  <a:prstClr val="black"/>
                </a:solidFill>
                <a:latin typeface="Calibri"/>
              </a:rPr>
              <a:t>Data plane</a:t>
            </a:r>
          </a:p>
        </p:txBody>
      </p:sp>
      <p:sp>
        <p:nvSpPr>
          <p:cNvPr id="7" name="Right Arrow 6"/>
          <p:cNvSpPr/>
          <p:nvPr/>
        </p:nvSpPr>
        <p:spPr>
          <a:xfrm>
            <a:off x="2228922" y="4786689"/>
            <a:ext cx="410011" cy="345032"/>
          </a:xfrm>
          <a:prstGeom prst="right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>
              <a:solidFill>
                <a:prstClr val="white"/>
              </a:solidFill>
              <a:latin typeface="Calibri"/>
            </a:endParaRPr>
          </a:p>
        </p:txBody>
      </p:sp>
      <p:sp>
        <p:nvSpPr>
          <p:cNvPr id="8" name="Right Arrow 7"/>
          <p:cNvSpPr/>
          <p:nvPr/>
        </p:nvSpPr>
        <p:spPr>
          <a:xfrm>
            <a:off x="2228922" y="5131721"/>
            <a:ext cx="410011" cy="345032"/>
          </a:xfrm>
          <a:prstGeom prst="right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>
              <a:solidFill>
                <a:prstClr val="white"/>
              </a:solidFill>
              <a:latin typeface="Calibri"/>
            </a:endParaRPr>
          </a:p>
        </p:txBody>
      </p:sp>
      <p:sp>
        <p:nvSpPr>
          <p:cNvPr id="9" name="Right Arrow 8"/>
          <p:cNvSpPr/>
          <p:nvPr/>
        </p:nvSpPr>
        <p:spPr>
          <a:xfrm>
            <a:off x="2228922" y="5476753"/>
            <a:ext cx="410011" cy="345032"/>
          </a:xfrm>
          <a:prstGeom prst="right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>
              <a:solidFill>
                <a:prstClr val="white"/>
              </a:solidFill>
              <a:latin typeface="Calibri"/>
            </a:endParaRPr>
          </a:p>
        </p:txBody>
      </p:sp>
      <p:sp>
        <p:nvSpPr>
          <p:cNvPr id="10" name="Right Arrow 9"/>
          <p:cNvSpPr/>
          <p:nvPr/>
        </p:nvSpPr>
        <p:spPr>
          <a:xfrm>
            <a:off x="2228922" y="5821785"/>
            <a:ext cx="410011" cy="345032"/>
          </a:xfrm>
          <a:prstGeom prst="right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>
              <a:solidFill>
                <a:prstClr val="white"/>
              </a:solidFill>
              <a:latin typeface="Calibri"/>
            </a:endParaRPr>
          </a:p>
        </p:txBody>
      </p:sp>
      <p:sp>
        <p:nvSpPr>
          <p:cNvPr id="11" name="Right Arrow 10"/>
          <p:cNvSpPr/>
          <p:nvPr/>
        </p:nvSpPr>
        <p:spPr>
          <a:xfrm>
            <a:off x="6499039" y="4756659"/>
            <a:ext cx="410011" cy="345032"/>
          </a:xfrm>
          <a:prstGeom prst="right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>
              <a:solidFill>
                <a:prstClr val="white"/>
              </a:solidFill>
              <a:latin typeface="Calibri"/>
            </a:endParaRPr>
          </a:p>
        </p:txBody>
      </p:sp>
      <p:sp>
        <p:nvSpPr>
          <p:cNvPr id="12" name="Right Arrow 11"/>
          <p:cNvSpPr/>
          <p:nvPr/>
        </p:nvSpPr>
        <p:spPr>
          <a:xfrm>
            <a:off x="6499039" y="5101691"/>
            <a:ext cx="410011" cy="345032"/>
          </a:xfrm>
          <a:prstGeom prst="right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>
              <a:solidFill>
                <a:prstClr val="white"/>
              </a:solidFill>
              <a:latin typeface="Calibri"/>
            </a:endParaRPr>
          </a:p>
        </p:txBody>
      </p:sp>
      <p:sp>
        <p:nvSpPr>
          <p:cNvPr id="13" name="Right Arrow 12"/>
          <p:cNvSpPr/>
          <p:nvPr/>
        </p:nvSpPr>
        <p:spPr>
          <a:xfrm>
            <a:off x="6499039" y="5446723"/>
            <a:ext cx="410011" cy="345032"/>
          </a:xfrm>
          <a:prstGeom prst="right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>
              <a:solidFill>
                <a:prstClr val="white"/>
              </a:solidFill>
              <a:latin typeface="Calibri"/>
            </a:endParaRPr>
          </a:p>
        </p:txBody>
      </p:sp>
      <p:sp>
        <p:nvSpPr>
          <p:cNvPr id="14" name="Right Arrow 13"/>
          <p:cNvSpPr/>
          <p:nvPr/>
        </p:nvSpPr>
        <p:spPr>
          <a:xfrm>
            <a:off x="6499039" y="5791755"/>
            <a:ext cx="410011" cy="345032"/>
          </a:xfrm>
          <a:prstGeom prst="right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>
              <a:solidFill>
                <a:prstClr val="white"/>
              </a:solidFill>
              <a:latin typeface="Calibri"/>
            </a:endParaRPr>
          </a:p>
        </p:txBody>
      </p:sp>
      <p:sp>
        <p:nvSpPr>
          <p:cNvPr id="15" name="Down Arrow 14"/>
          <p:cNvSpPr/>
          <p:nvPr/>
        </p:nvSpPr>
        <p:spPr>
          <a:xfrm>
            <a:off x="3579819" y="4376656"/>
            <a:ext cx="729061" cy="525120"/>
          </a:xfrm>
          <a:prstGeom prst="downArrow">
            <a:avLst/>
          </a:prstGeom>
        </p:spPr>
        <p:style>
          <a:lnRef idx="2">
            <a:schemeClr val="accent6">
              <a:shade val="50000"/>
            </a:schemeClr>
          </a:lnRef>
          <a:fillRef idx="1">
            <a:schemeClr val="accent6"/>
          </a:fillRef>
          <a:effectRef idx="0">
            <a:schemeClr val="accent6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>
              <a:solidFill>
                <a:prstClr val="white"/>
              </a:solidFill>
              <a:latin typeface="Calibri"/>
            </a:endParaRPr>
          </a:p>
        </p:txBody>
      </p:sp>
      <p:sp>
        <p:nvSpPr>
          <p:cNvPr id="16" name="Rectangle 15"/>
          <p:cNvSpPr/>
          <p:nvPr/>
        </p:nvSpPr>
        <p:spPr>
          <a:xfrm>
            <a:off x="2518930" y="3781720"/>
            <a:ext cx="4070111" cy="2490084"/>
          </a:xfrm>
          <a:prstGeom prst="rect">
            <a:avLst/>
          </a:prstGeom>
          <a:noFill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>
              <a:solidFill>
                <a:prstClr val="white"/>
              </a:solidFill>
              <a:latin typeface="Calibri"/>
            </a:endParaRPr>
          </a:p>
        </p:txBody>
      </p:sp>
      <p:sp>
        <p:nvSpPr>
          <p:cNvPr id="18" name="Up-Down Arrow 17"/>
          <p:cNvSpPr/>
          <p:nvPr/>
        </p:nvSpPr>
        <p:spPr>
          <a:xfrm>
            <a:off x="5531558" y="4283790"/>
            <a:ext cx="401700" cy="617986"/>
          </a:xfrm>
          <a:prstGeom prst="upDown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>
              <a:solidFill>
                <a:prstClr val="white"/>
              </a:solidFill>
              <a:latin typeface="Calibri"/>
            </a:endParaRPr>
          </a:p>
        </p:txBody>
      </p:sp>
      <p:sp>
        <p:nvSpPr>
          <p:cNvPr id="20" name="Rectangle 19"/>
          <p:cNvSpPr/>
          <p:nvPr/>
        </p:nvSpPr>
        <p:spPr>
          <a:xfrm>
            <a:off x="2880373" y="4901777"/>
            <a:ext cx="828675" cy="544947"/>
          </a:xfrm>
          <a:prstGeom prst="rect">
            <a:avLst/>
          </a:prstGeom>
          <a:solidFill>
            <a:schemeClr val="accent4">
              <a:lumMod val="40000"/>
              <a:lumOff val="60000"/>
            </a:schemeClr>
          </a:solidFill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>
              <a:solidFill>
                <a:prstClr val="white"/>
              </a:solidFill>
              <a:latin typeface="Calibri"/>
            </a:endParaRPr>
          </a:p>
        </p:txBody>
      </p:sp>
      <p:sp>
        <p:nvSpPr>
          <p:cNvPr id="21" name="Rectangle 20"/>
          <p:cNvSpPr/>
          <p:nvPr/>
        </p:nvSpPr>
        <p:spPr>
          <a:xfrm>
            <a:off x="3829051" y="4901777"/>
            <a:ext cx="828675" cy="544947"/>
          </a:xfrm>
          <a:prstGeom prst="rect">
            <a:avLst/>
          </a:prstGeom>
          <a:solidFill>
            <a:schemeClr val="accent4">
              <a:lumMod val="40000"/>
              <a:lumOff val="60000"/>
            </a:schemeClr>
          </a:solidFill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>
              <a:solidFill>
                <a:prstClr val="white"/>
              </a:solidFill>
              <a:latin typeface="Calibri"/>
            </a:endParaRPr>
          </a:p>
        </p:txBody>
      </p:sp>
      <p:pic>
        <p:nvPicPr>
          <p:cNvPr id="22" name="Picture 21" descr="... 기업과 학교 위한 일체형&lt;strong&gt;PC&lt;/strong&gt; '옵티플렉스 올인원' 출시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742823" y="1417638"/>
            <a:ext cx="1848852" cy="1737921"/>
          </a:xfrm>
          <a:prstGeom prst="rect">
            <a:avLst/>
          </a:prstGeom>
        </p:spPr>
      </p:pic>
      <p:sp>
        <p:nvSpPr>
          <p:cNvPr id="23" name="TextBox 22"/>
          <p:cNvSpPr txBox="1"/>
          <p:nvPr/>
        </p:nvSpPr>
        <p:spPr>
          <a:xfrm>
            <a:off x="7844492" y="2769542"/>
            <a:ext cx="1645515" cy="52322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800" dirty="0">
                <a:solidFill>
                  <a:prstClr val="black"/>
                </a:solidFill>
                <a:latin typeface="Calibri"/>
              </a:rPr>
              <a:t>Controller</a:t>
            </a:r>
          </a:p>
        </p:txBody>
      </p:sp>
      <p:cxnSp>
        <p:nvCxnSpPr>
          <p:cNvPr id="25" name="Elbow Connector 24"/>
          <p:cNvCxnSpPr>
            <a:endCxn id="5" idx="0"/>
          </p:cNvCxnSpPr>
          <p:nvPr/>
        </p:nvCxnSpPr>
        <p:spPr>
          <a:xfrm rot="10800000" flipV="1">
            <a:off x="4568985" y="2286598"/>
            <a:ext cx="3460590" cy="1614134"/>
          </a:xfrm>
          <a:prstGeom prst="bentConnector2">
            <a:avLst/>
          </a:prstGeom>
          <a:ln w="57150">
            <a:solidFill>
              <a:schemeClr val="tx1"/>
            </a:solidFill>
            <a:headEnd type="triangle"/>
            <a:tailEnd type="triangle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28" name="TextBox 27"/>
          <p:cNvSpPr txBox="1"/>
          <p:nvPr/>
        </p:nvSpPr>
        <p:spPr>
          <a:xfrm>
            <a:off x="4469700" y="1813131"/>
            <a:ext cx="2029338" cy="40011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000" dirty="0">
                <a:solidFill>
                  <a:prstClr val="black"/>
                </a:solidFill>
                <a:latin typeface="Calibri"/>
              </a:rPr>
              <a:t>Policies/signaling</a:t>
            </a:r>
          </a:p>
        </p:txBody>
      </p:sp>
      <p:cxnSp>
        <p:nvCxnSpPr>
          <p:cNvPr id="30" name="Elbow Connector 29"/>
          <p:cNvCxnSpPr/>
          <p:nvPr/>
        </p:nvCxnSpPr>
        <p:spPr>
          <a:xfrm rot="16200000" flipH="1">
            <a:off x="8583938" y="2911429"/>
            <a:ext cx="2251691" cy="1002033"/>
          </a:xfrm>
          <a:prstGeom prst="bentConnector3">
            <a:avLst>
              <a:gd name="adj1" fmla="val -339"/>
            </a:avLst>
          </a:prstGeom>
          <a:ln w="57150">
            <a:solidFill>
              <a:schemeClr val="tx1"/>
            </a:solidFill>
            <a:headEnd type="triangle"/>
            <a:tailEnd type="triangle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35" name="Rectangle 34"/>
          <p:cNvSpPr/>
          <p:nvPr/>
        </p:nvSpPr>
        <p:spPr>
          <a:xfrm>
            <a:off x="8750363" y="4481226"/>
            <a:ext cx="1825465" cy="900010"/>
          </a:xfrm>
          <a:prstGeom prst="rect">
            <a:avLst/>
          </a:prstGeom>
          <a:noFill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>
              <a:solidFill>
                <a:prstClr val="white"/>
              </a:solidFill>
              <a:latin typeface="Calibri"/>
            </a:endParaRPr>
          </a:p>
        </p:txBody>
      </p:sp>
      <p:sp>
        <p:nvSpPr>
          <p:cNvPr id="37" name="Rectangle 36"/>
          <p:cNvSpPr/>
          <p:nvPr/>
        </p:nvSpPr>
        <p:spPr>
          <a:xfrm>
            <a:off x="8847397" y="4538292"/>
            <a:ext cx="1630104" cy="248397"/>
          </a:xfrm>
          <a:prstGeom prst="rect">
            <a:avLst/>
          </a:prstGeom>
        </p:spPr>
        <p:style>
          <a:lnRef idx="1">
            <a:schemeClr val="accent3"/>
          </a:lnRef>
          <a:fillRef idx="2">
            <a:schemeClr val="accent3"/>
          </a:fillRef>
          <a:effectRef idx="1">
            <a:schemeClr val="accent3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endParaRPr lang="en-US" sz="3200" dirty="0">
              <a:solidFill>
                <a:prstClr val="black"/>
              </a:solidFill>
              <a:latin typeface="Calibri"/>
            </a:endParaRPr>
          </a:p>
        </p:txBody>
      </p:sp>
      <p:sp>
        <p:nvSpPr>
          <p:cNvPr id="38" name="Rectangle 37"/>
          <p:cNvSpPr/>
          <p:nvPr/>
        </p:nvSpPr>
        <p:spPr>
          <a:xfrm>
            <a:off x="8875807" y="4894388"/>
            <a:ext cx="1601695" cy="372938"/>
          </a:xfrm>
          <a:prstGeom prst="rect">
            <a:avLst/>
          </a:prstGeom>
        </p:spPr>
        <p:style>
          <a:lnRef idx="1">
            <a:schemeClr val="accent2"/>
          </a:lnRef>
          <a:fillRef idx="2">
            <a:schemeClr val="accent2"/>
          </a:fillRef>
          <a:effectRef idx="1">
            <a:schemeClr val="accent2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endParaRPr lang="en-US" sz="3200" dirty="0">
              <a:solidFill>
                <a:prstClr val="black"/>
              </a:solidFill>
              <a:latin typeface="Calibri"/>
            </a:endParaRPr>
          </a:p>
        </p:txBody>
      </p:sp>
      <p:pic>
        <p:nvPicPr>
          <p:cNvPr id="45" name="Picture 44" descr="Category:PGA &lt;strong&gt;integrated circuit&lt;/strong&gt; packages - Wikimedia Commons"/>
          <p:cNvPicPr>
            <a:picLocks noChangeAspect="1"/>
          </p:cNvPicPr>
          <p:nvPr/>
        </p:nvPicPr>
        <p:blipFill>
          <a:blip r:embed="rId3">
            <a:extLst>
              <a:ext uri="{BEBA8EAE-BF5A-486C-A8C5-ECC9F3942E4B}">
                <a14:imgProps xmlns:a14="http://schemas.microsoft.com/office/drawing/2010/main">
                  <a14:imgLayer r:embed="rId4">
                    <a14:imgEffect>
                      <a14:backgroundRemoval t="8889" b="98889" l="0" r="100000">
                        <a14:backgroundMark x1="45000" y1="80000" x2="45000" y2="80000"/>
                        <a14:backgroundMark x1="22500" y1="68889" x2="22500" y2="68889"/>
                      </a14:backgroundRemoval>
                    </a14:imgEffect>
                  </a14:imgLayer>
                </a14:imgProps>
              </a:ex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346859" y="4959206"/>
            <a:ext cx="934791" cy="70109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372055761"/>
      </p:ext>
    </p:extLst>
  </p:cSld>
  <p:clrMapOvr>
    <a:masterClrMapping/>
  </p:clrMapOvr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Rectangle 5"/>
          <p:cNvSpPr/>
          <p:nvPr/>
        </p:nvSpPr>
        <p:spPr>
          <a:xfrm>
            <a:off x="2638932" y="4495669"/>
            <a:ext cx="3860106" cy="1641118"/>
          </a:xfrm>
          <a:prstGeom prst="rect">
            <a:avLst/>
          </a:prstGeom>
        </p:spPr>
        <p:style>
          <a:lnRef idx="1">
            <a:schemeClr val="accent2"/>
          </a:lnRef>
          <a:fillRef idx="2">
            <a:schemeClr val="accent2"/>
          </a:fillRef>
          <a:effectRef idx="1">
            <a:schemeClr val="accent2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endParaRPr lang="en-US" sz="2400" dirty="0">
              <a:solidFill>
                <a:prstClr val="black"/>
              </a:solidFill>
              <a:latin typeface="Calibri"/>
            </a:endParaRPr>
          </a:p>
          <a:p>
            <a:pPr algn="ctr"/>
            <a:endParaRPr lang="en-US" sz="2400" dirty="0">
              <a:solidFill>
                <a:prstClr val="black"/>
              </a:solidFill>
              <a:latin typeface="Calibri"/>
            </a:endParaRPr>
          </a:p>
          <a:p>
            <a:pPr algn="ctr"/>
            <a:endParaRPr lang="en-US" sz="2400" dirty="0">
              <a:solidFill>
                <a:prstClr val="black"/>
              </a:solidFill>
              <a:latin typeface="Calibri"/>
            </a:endParaRPr>
          </a:p>
          <a:p>
            <a:pPr algn="ctr"/>
            <a:r>
              <a:rPr lang="en-US" sz="2400" dirty="0">
                <a:solidFill>
                  <a:prstClr val="black"/>
                </a:solidFill>
                <a:latin typeface="Calibri"/>
              </a:rPr>
              <a:t>Programmable data plane</a:t>
            </a:r>
          </a:p>
        </p:txBody>
      </p:sp>
      <p:sp>
        <p:nvSpPr>
          <p:cNvPr id="25" name="Rectangle 24"/>
          <p:cNvSpPr/>
          <p:nvPr/>
        </p:nvSpPr>
        <p:spPr>
          <a:xfrm>
            <a:off x="2707101" y="4592783"/>
            <a:ext cx="3723768" cy="933412"/>
          </a:xfrm>
          <a:prstGeom prst="rect">
            <a:avLst/>
          </a:prstGeom>
          <a:solidFill>
            <a:schemeClr val="accent1">
              <a:lumMod val="20000"/>
              <a:lumOff val="80000"/>
            </a:schemeClr>
          </a:solidFill>
        </p:spPr>
        <p:style>
          <a:lnRef idx="1">
            <a:schemeClr val="accent3"/>
          </a:lnRef>
          <a:fillRef idx="2">
            <a:schemeClr val="accent3"/>
          </a:fillRef>
          <a:effectRef idx="1">
            <a:schemeClr val="accent3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sz="3200" dirty="0">
                <a:solidFill>
                  <a:prstClr val="black"/>
                </a:solidFill>
                <a:latin typeface="Calibri"/>
              </a:rPr>
              <a:t>                       SW: P4</a:t>
            </a:r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The P4 world</a:t>
            </a: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4"/>
          </p:nvPr>
        </p:nvSpPr>
        <p:spPr/>
        <p:txBody>
          <a:bodyPr/>
          <a:lstStyle/>
          <a:p>
            <a:fld id="{8A1781BC-3211-F34E-99EA-B41CEAE43939}" type="slidenum">
              <a:rPr lang="en-US">
                <a:solidFill>
                  <a:prstClr val="black">
                    <a:tint val="75000"/>
                  </a:prstClr>
                </a:solidFill>
                <a:latin typeface="Calibri"/>
              </a:rPr>
              <a:pPr/>
              <a:t>18</a:t>
            </a:fld>
            <a:endParaRPr lang="en-US" dirty="0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  <p:sp>
        <p:nvSpPr>
          <p:cNvPr id="5" name="Rectangle 4"/>
          <p:cNvSpPr/>
          <p:nvPr/>
        </p:nvSpPr>
        <p:spPr>
          <a:xfrm>
            <a:off x="2638932" y="3900732"/>
            <a:ext cx="3860106" cy="475924"/>
          </a:xfrm>
          <a:prstGeom prst="rect">
            <a:avLst/>
          </a:prstGeom>
        </p:spPr>
        <p:style>
          <a:lnRef idx="1">
            <a:schemeClr val="accent3"/>
          </a:lnRef>
          <a:fillRef idx="2">
            <a:schemeClr val="accent3"/>
          </a:fillRef>
          <a:effectRef idx="1">
            <a:schemeClr val="accent3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sz="3200" dirty="0">
                <a:solidFill>
                  <a:prstClr val="black"/>
                </a:solidFill>
                <a:latin typeface="Calibri"/>
              </a:rPr>
              <a:t>Dumb control plane</a:t>
            </a:r>
          </a:p>
        </p:txBody>
      </p:sp>
      <p:sp>
        <p:nvSpPr>
          <p:cNvPr id="7" name="Right Arrow 6"/>
          <p:cNvSpPr/>
          <p:nvPr/>
        </p:nvSpPr>
        <p:spPr>
          <a:xfrm>
            <a:off x="2228922" y="4786689"/>
            <a:ext cx="410011" cy="345032"/>
          </a:xfrm>
          <a:prstGeom prst="right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>
              <a:solidFill>
                <a:prstClr val="white"/>
              </a:solidFill>
              <a:latin typeface="Calibri"/>
            </a:endParaRPr>
          </a:p>
        </p:txBody>
      </p:sp>
      <p:sp>
        <p:nvSpPr>
          <p:cNvPr id="8" name="Right Arrow 7"/>
          <p:cNvSpPr/>
          <p:nvPr/>
        </p:nvSpPr>
        <p:spPr>
          <a:xfrm>
            <a:off x="2228922" y="5131721"/>
            <a:ext cx="410011" cy="345032"/>
          </a:xfrm>
          <a:prstGeom prst="right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>
              <a:solidFill>
                <a:prstClr val="white"/>
              </a:solidFill>
              <a:latin typeface="Calibri"/>
            </a:endParaRPr>
          </a:p>
        </p:txBody>
      </p:sp>
      <p:sp>
        <p:nvSpPr>
          <p:cNvPr id="9" name="Right Arrow 8"/>
          <p:cNvSpPr/>
          <p:nvPr/>
        </p:nvSpPr>
        <p:spPr>
          <a:xfrm>
            <a:off x="2228922" y="5476753"/>
            <a:ext cx="410011" cy="345032"/>
          </a:xfrm>
          <a:prstGeom prst="right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>
              <a:solidFill>
                <a:prstClr val="white"/>
              </a:solidFill>
              <a:latin typeface="Calibri"/>
            </a:endParaRPr>
          </a:p>
        </p:txBody>
      </p:sp>
      <p:sp>
        <p:nvSpPr>
          <p:cNvPr id="10" name="Right Arrow 9"/>
          <p:cNvSpPr/>
          <p:nvPr/>
        </p:nvSpPr>
        <p:spPr>
          <a:xfrm>
            <a:off x="2228922" y="5821785"/>
            <a:ext cx="410011" cy="345032"/>
          </a:xfrm>
          <a:prstGeom prst="right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>
              <a:solidFill>
                <a:prstClr val="white"/>
              </a:solidFill>
              <a:latin typeface="Calibri"/>
            </a:endParaRPr>
          </a:p>
        </p:txBody>
      </p:sp>
      <p:sp>
        <p:nvSpPr>
          <p:cNvPr id="11" name="Right Arrow 10"/>
          <p:cNvSpPr/>
          <p:nvPr/>
        </p:nvSpPr>
        <p:spPr>
          <a:xfrm>
            <a:off x="6499039" y="4756659"/>
            <a:ext cx="410011" cy="345032"/>
          </a:xfrm>
          <a:prstGeom prst="right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>
              <a:solidFill>
                <a:prstClr val="white"/>
              </a:solidFill>
              <a:latin typeface="Calibri"/>
            </a:endParaRPr>
          </a:p>
        </p:txBody>
      </p:sp>
      <p:sp>
        <p:nvSpPr>
          <p:cNvPr id="12" name="Right Arrow 11"/>
          <p:cNvSpPr/>
          <p:nvPr/>
        </p:nvSpPr>
        <p:spPr>
          <a:xfrm>
            <a:off x="6499039" y="5101691"/>
            <a:ext cx="410011" cy="345032"/>
          </a:xfrm>
          <a:prstGeom prst="right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>
              <a:solidFill>
                <a:prstClr val="white"/>
              </a:solidFill>
              <a:latin typeface="Calibri"/>
            </a:endParaRPr>
          </a:p>
        </p:txBody>
      </p:sp>
      <p:sp>
        <p:nvSpPr>
          <p:cNvPr id="13" name="Right Arrow 12"/>
          <p:cNvSpPr/>
          <p:nvPr/>
        </p:nvSpPr>
        <p:spPr>
          <a:xfrm>
            <a:off x="6499039" y="5446723"/>
            <a:ext cx="410011" cy="345032"/>
          </a:xfrm>
          <a:prstGeom prst="right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>
              <a:solidFill>
                <a:prstClr val="white"/>
              </a:solidFill>
              <a:latin typeface="Calibri"/>
            </a:endParaRPr>
          </a:p>
        </p:txBody>
      </p:sp>
      <p:sp>
        <p:nvSpPr>
          <p:cNvPr id="14" name="Right Arrow 13"/>
          <p:cNvSpPr/>
          <p:nvPr/>
        </p:nvSpPr>
        <p:spPr>
          <a:xfrm>
            <a:off x="6499039" y="5791755"/>
            <a:ext cx="410011" cy="345032"/>
          </a:xfrm>
          <a:prstGeom prst="right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>
              <a:solidFill>
                <a:prstClr val="white"/>
              </a:solidFill>
              <a:latin typeface="Calibri"/>
            </a:endParaRPr>
          </a:p>
        </p:txBody>
      </p:sp>
      <p:sp>
        <p:nvSpPr>
          <p:cNvPr id="15" name="Down Arrow 14"/>
          <p:cNvSpPr/>
          <p:nvPr/>
        </p:nvSpPr>
        <p:spPr>
          <a:xfrm>
            <a:off x="3579819" y="4376656"/>
            <a:ext cx="729061" cy="525120"/>
          </a:xfrm>
          <a:prstGeom prst="downArrow">
            <a:avLst/>
          </a:prstGeom>
        </p:spPr>
        <p:style>
          <a:lnRef idx="2">
            <a:schemeClr val="accent6">
              <a:shade val="50000"/>
            </a:schemeClr>
          </a:lnRef>
          <a:fillRef idx="1">
            <a:schemeClr val="accent6"/>
          </a:fillRef>
          <a:effectRef idx="0">
            <a:schemeClr val="accent6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>
              <a:solidFill>
                <a:prstClr val="white"/>
              </a:solidFill>
              <a:latin typeface="Calibri"/>
            </a:endParaRPr>
          </a:p>
        </p:txBody>
      </p:sp>
      <p:sp>
        <p:nvSpPr>
          <p:cNvPr id="16" name="Rectangle 15"/>
          <p:cNvSpPr/>
          <p:nvPr/>
        </p:nvSpPr>
        <p:spPr>
          <a:xfrm>
            <a:off x="2518930" y="3781720"/>
            <a:ext cx="4070111" cy="2490084"/>
          </a:xfrm>
          <a:prstGeom prst="rect">
            <a:avLst/>
          </a:prstGeom>
          <a:noFill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>
              <a:solidFill>
                <a:prstClr val="white"/>
              </a:solidFill>
              <a:latin typeface="Calibri"/>
            </a:endParaRPr>
          </a:p>
        </p:txBody>
      </p:sp>
      <p:sp>
        <p:nvSpPr>
          <p:cNvPr id="17" name="Up-Down Arrow 16"/>
          <p:cNvSpPr/>
          <p:nvPr/>
        </p:nvSpPr>
        <p:spPr>
          <a:xfrm>
            <a:off x="5531558" y="4283790"/>
            <a:ext cx="401700" cy="617986"/>
          </a:xfrm>
          <a:prstGeom prst="upDown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>
              <a:solidFill>
                <a:prstClr val="white"/>
              </a:solidFill>
              <a:latin typeface="Calibri"/>
            </a:endParaRPr>
          </a:p>
        </p:txBody>
      </p:sp>
      <p:sp>
        <p:nvSpPr>
          <p:cNvPr id="18" name="Rectangle 17"/>
          <p:cNvSpPr/>
          <p:nvPr/>
        </p:nvSpPr>
        <p:spPr>
          <a:xfrm>
            <a:off x="2880373" y="4901777"/>
            <a:ext cx="828675" cy="544947"/>
          </a:xfrm>
          <a:prstGeom prst="rect">
            <a:avLst/>
          </a:prstGeom>
          <a:solidFill>
            <a:schemeClr val="accent4">
              <a:lumMod val="40000"/>
              <a:lumOff val="60000"/>
            </a:schemeClr>
          </a:solidFill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>
              <a:solidFill>
                <a:prstClr val="white"/>
              </a:solidFill>
              <a:latin typeface="Calibri"/>
            </a:endParaRPr>
          </a:p>
        </p:txBody>
      </p:sp>
      <p:sp>
        <p:nvSpPr>
          <p:cNvPr id="19" name="Rectangle 18"/>
          <p:cNvSpPr/>
          <p:nvPr/>
        </p:nvSpPr>
        <p:spPr>
          <a:xfrm>
            <a:off x="3829051" y="4901777"/>
            <a:ext cx="828675" cy="544947"/>
          </a:xfrm>
          <a:prstGeom prst="rect">
            <a:avLst/>
          </a:prstGeom>
          <a:solidFill>
            <a:schemeClr val="accent4">
              <a:lumMod val="40000"/>
              <a:lumOff val="60000"/>
            </a:schemeClr>
          </a:solidFill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>
              <a:solidFill>
                <a:prstClr val="white"/>
              </a:solidFill>
              <a:latin typeface="Calibri"/>
            </a:endParaRPr>
          </a:p>
        </p:txBody>
      </p:sp>
      <p:pic>
        <p:nvPicPr>
          <p:cNvPr id="20" name="Picture 19" descr="Category:PGA &lt;strong&gt;integrated circuit&lt;/strong&gt; packages - Wikimedia Commons"/>
          <p:cNvPicPr>
            <a:picLocks noChangeAspect="1"/>
          </p:cNvPicPr>
          <p:nvPr/>
        </p:nvPicPr>
        <p:blipFill>
          <a:blip r:embed="rId2">
            <a:extLst>
              <a:ext uri="{BEBA8EAE-BF5A-486C-A8C5-ECC9F3942E4B}">
                <a14:imgProps xmlns:a14="http://schemas.microsoft.com/office/drawing/2010/main">
                  <a14:imgLayer r:embed="rId3">
                    <a14:imgEffect>
                      <a14:backgroundRemoval t="8889" b="98889" l="0" r="100000">
                        <a14:backgroundMark x1="45000" y1="80000" x2="45000" y2="80000"/>
                        <a14:backgroundMark x1="22500" y1="68889" x2="22500" y2="68889"/>
                      </a14:backgroundRemoval>
                    </a14:imgEffect>
                  </a14:imgLayer>
                </a14:imgProps>
              </a:ex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086589" y="5851487"/>
            <a:ext cx="934791" cy="701093"/>
          </a:xfrm>
          <a:prstGeom prst="rect">
            <a:avLst/>
          </a:prstGeom>
        </p:spPr>
      </p:pic>
      <p:pic>
        <p:nvPicPr>
          <p:cNvPr id="21" name="Picture 20" descr="... 기업과 학교 위한 일체형&lt;strong&gt;PC&lt;/strong&gt; '옵티플렉스 올인원' 출시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742823" y="1417638"/>
            <a:ext cx="1848852" cy="1737921"/>
          </a:xfrm>
          <a:prstGeom prst="rect">
            <a:avLst/>
          </a:prstGeom>
        </p:spPr>
      </p:pic>
      <p:cxnSp>
        <p:nvCxnSpPr>
          <p:cNvPr id="22" name="Elbow Connector 21"/>
          <p:cNvCxnSpPr/>
          <p:nvPr/>
        </p:nvCxnSpPr>
        <p:spPr>
          <a:xfrm rot="10800000" flipV="1">
            <a:off x="4568985" y="2286598"/>
            <a:ext cx="3460590" cy="1614134"/>
          </a:xfrm>
          <a:prstGeom prst="bentConnector2">
            <a:avLst/>
          </a:prstGeom>
          <a:ln w="57150">
            <a:solidFill>
              <a:schemeClr val="tx1"/>
            </a:solidFill>
            <a:headEnd type="triangle"/>
            <a:tailEnd type="triangle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26" name="Elbow Connector 25"/>
          <p:cNvCxnSpPr/>
          <p:nvPr/>
        </p:nvCxnSpPr>
        <p:spPr>
          <a:xfrm rot="10800000" flipV="1">
            <a:off x="5343525" y="1941141"/>
            <a:ext cx="2686050" cy="2651641"/>
          </a:xfrm>
          <a:prstGeom prst="bentConnector3">
            <a:avLst>
              <a:gd name="adj1" fmla="val 100000"/>
            </a:avLst>
          </a:prstGeom>
          <a:ln w="57150">
            <a:solidFill>
              <a:schemeClr val="tx1"/>
            </a:solidFill>
            <a:headEnd type="none"/>
            <a:tailEnd type="triangle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30" name="TextBox 29"/>
          <p:cNvSpPr txBox="1"/>
          <p:nvPr/>
        </p:nvSpPr>
        <p:spPr>
          <a:xfrm>
            <a:off x="6096000" y="1571807"/>
            <a:ext cx="1713482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>
                <a:solidFill>
                  <a:prstClr val="black"/>
                </a:solidFill>
                <a:latin typeface="Calibri"/>
              </a:rPr>
              <a:t>Upload program</a:t>
            </a:r>
          </a:p>
        </p:txBody>
      </p:sp>
      <p:sp>
        <p:nvSpPr>
          <p:cNvPr id="31" name="TextBox 30"/>
          <p:cNvSpPr txBox="1"/>
          <p:nvPr/>
        </p:nvSpPr>
        <p:spPr>
          <a:xfrm>
            <a:off x="5713485" y="2313031"/>
            <a:ext cx="2029338" cy="40011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000" dirty="0">
                <a:solidFill>
                  <a:prstClr val="black"/>
                </a:solidFill>
                <a:latin typeface="Calibri"/>
              </a:rPr>
              <a:t>Policies/signaling</a:t>
            </a:r>
          </a:p>
        </p:txBody>
      </p:sp>
    </p:spTree>
    <p:extLst>
      <p:ext uri="{BB962C8B-B14F-4D97-AF65-F5344CB8AC3E}">
        <p14:creationId xmlns:p14="http://schemas.microsoft.com/office/powerpoint/2010/main" val="737330300"/>
      </p:ext>
    </p:extLst>
  </p:cSld>
  <p:clrMapOvr>
    <a:masterClrMapping/>
  </p:clrMapOvr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981200" y="274638"/>
            <a:ext cx="8229600" cy="1305806"/>
          </a:xfrm>
        </p:spPr>
        <p:txBody>
          <a:bodyPr>
            <a:normAutofit/>
          </a:bodyPr>
          <a:lstStyle/>
          <a:p>
            <a:r>
              <a:rPr lang="en-US" dirty="0"/>
              <a:t>Not just for switches!</a:t>
            </a:r>
          </a:p>
        </p:txBody>
      </p:sp>
      <p:sp>
        <p:nvSpPr>
          <p:cNvPr id="3" name="TextBox 2"/>
          <p:cNvSpPr txBox="1"/>
          <p:nvPr/>
        </p:nvSpPr>
        <p:spPr>
          <a:xfrm>
            <a:off x="6352542" y="2097636"/>
            <a:ext cx="4048758" cy="230832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400" dirty="0">
                <a:solidFill>
                  <a:prstClr val="black"/>
                </a:solidFill>
                <a:latin typeface="Calibri"/>
              </a:rPr>
              <a:t>Programmable switches</a:t>
            </a:r>
          </a:p>
          <a:p>
            <a:r>
              <a:rPr lang="en-US" sz="2400" dirty="0">
                <a:solidFill>
                  <a:prstClr val="black"/>
                </a:solidFill>
                <a:latin typeface="Calibri"/>
              </a:rPr>
              <a:t>FPGA switches</a:t>
            </a:r>
          </a:p>
          <a:p>
            <a:r>
              <a:rPr lang="en-US" sz="2400" dirty="0">
                <a:solidFill>
                  <a:prstClr val="black"/>
                </a:solidFill>
                <a:latin typeface="Calibri"/>
              </a:rPr>
              <a:t>Programmable network cards</a:t>
            </a:r>
          </a:p>
          <a:p>
            <a:r>
              <a:rPr lang="en-US" sz="2400" dirty="0">
                <a:solidFill>
                  <a:prstClr val="black"/>
                </a:solidFill>
                <a:latin typeface="Calibri"/>
              </a:rPr>
              <a:t>Software switches</a:t>
            </a:r>
          </a:p>
          <a:p>
            <a:r>
              <a:rPr lang="en-US" sz="2400" dirty="0">
                <a:solidFill>
                  <a:prstClr val="black"/>
                </a:solidFill>
                <a:latin typeface="Calibri"/>
              </a:rPr>
              <a:t>Hypervisor switches</a:t>
            </a:r>
          </a:p>
          <a:p>
            <a:r>
              <a:rPr lang="en-US" sz="2400" dirty="0">
                <a:solidFill>
                  <a:prstClr val="black"/>
                </a:solidFill>
                <a:latin typeface="Calibri"/>
              </a:rPr>
              <a:t>You name it…</a:t>
            </a:r>
          </a:p>
        </p:txBody>
      </p:sp>
      <p:sp>
        <p:nvSpPr>
          <p:cNvPr id="34" name="Right Brace 33"/>
          <p:cNvSpPr/>
          <p:nvPr/>
        </p:nvSpPr>
        <p:spPr>
          <a:xfrm flipH="1">
            <a:off x="6104221" y="2223229"/>
            <a:ext cx="242528" cy="2110646"/>
          </a:xfrm>
          <a:prstGeom prst="rightBrace">
            <a:avLst>
              <a:gd name="adj1" fmla="val 31475"/>
              <a:gd name="adj2" fmla="val 50000"/>
            </a:avLst>
          </a:prstGeom>
          <a:ln>
            <a:solidFill>
              <a:schemeClr val="tx1"/>
            </a:solidFill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algn="ctr"/>
            <a:endParaRPr lang="en-US">
              <a:solidFill>
                <a:prstClr val="black"/>
              </a:solidFill>
              <a:latin typeface="Calibri"/>
            </a:endParaRPr>
          </a:p>
        </p:txBody>
      </p:sp>
      <p:sp>
        <p:nvSpPr>
          <p:cNvPr id="39" name="Slide Number Placeholder 38"/>
          <p:cNvSpPr>
            <a:spLocks noGrp="1"/>
          </p:cNvSpPr>
          <p:nvPr>
            <p:ph type="sldNum" sz="quarter" idx="4"/>
          </p:nvPr>
        </p:nvSpPr>
        <p:spPr/>
        <p:txBody>
          <a:bodyPr/>
          <a:lstStyle/>
          <a:p>
            <a:fld id="{8A1781BC-3211-F34E-99EA-B41CEAE43939}" type="slidenum">
              <a:rPr lang="en-US">
                <a:solidFill>
                  <a:prstClr val="black">
                    <a:tint val="75000"/>
                  </a:prstClr>
                </a:solidFill>
                <a:latin typeface="Calibri"/>
              </a:rPr>
              <a:pPr/>
              <a:t>19</a:t>
            </a:fld>
            <a:endParaRPr lang="en-US" dirty="0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  <p:sp>
        <p:nvSpPr>
          <p:cNvPr id="24" name="Rectangle 23"/>
          <p:cNvSpPr/>
          <p:nvPr/>
        </p:nvSpPr>
        <p:spPr>
          <a:xfrm>
            <a:off x="1793994" y="3173561"/>
            <a:ext cx="3860106" cy="1641118"/>
          </a:xfrm>
          <a:prstGeom prst="rect">
            <a:avLst/>
          </a:prstGeom>
        </p:spPr>
        <p:style>
          <a:lnRef idx="1">
            <a:schemeClr val="accent2"/>
          </a:lnRef>
          <a:fillRef idx="2">
            <a:schemeClr val="accent2"/>
          </a:fillRef>
          <a:effectRef idx="1">
            <a:schemeClr val="accent2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endParaRPr lang="en-US" sz="2400" dirty="0">
              <a:solidFill>
                <a:prstClr val="black"/>
              </a:solidFill>
              <a:latin typeface="Calibri"/>
            </a:endParaRPr>
          </a:p>
          <a:p>
            <a:pPr algn="ctr"/>
            <a:endParaRPr lang="en-US" sz="2400" dirty="0">
              <a:solidFill>
                <a:prstClr val="black"/>
              </a:solidFill>
              <a:latin typeface="Calibri"/>
            </a:endParaRPr>
          </a:p>
          <a:p>
            <a:pPr algn="ctr"/>
            <a:endParaRPr lang="en-US" sz="2400" dirty="0">
              <a:solidFill>
                <a:prstClr val="black"/>
              </a:solidFill>
              <a:latin typeface="Calibri"/>
            </a:endParaRPr>
          </a:p>
          <a:p>
            <a:pPr algn="ctr"/>
            <a:r>
              <a:rPr lang="en-US" sz="2400" dirty="0">
                <a:solidFill>
                  <a:prstClr val="black"/>
                </a:solidFill>
                <a:latin typeface="Calibri"/>
              </a:rPr>
              <a:t>Programmable data plane</a:t>
            </a:r>
          </a:p>
        </p:txBody>
      </p:sp>
      <p:sp>
        <p:nvSpPr>
          <p:cNvPr id="25" name="Rectangle 24"/>
          <p:cNvSpPr/>
          <p:nvPr/>
        </p:nvSpPr>
        <p:spPr>
          <a:xfrm>
            <a:off x="1862163" y="3270675"/>
            <a:ext cx="3723768" cy="933412"/>
          </a:xfrm>
          <a:prstGeom prst="rect">
            <a:avLst/>
          </a:prstGeom>
          <a:solidFill>
            <a:schemeClr val="accent1">
              <a:lumMod val="20000"/>
              <a:lumOff val="80000"/>
            </a:schemeClr>
          </a:solidFill>
        </p:spPr>
        <p:style>
          <a:lnRef idx="1">
            <a:schemeClr val="accent3"/>
          </a:lnRef>
          <a:fillRef idx="2">
            <a:schemeClr val="accent3"/>
          </a:fillRef>
          <a:effectRef idx="1">
            <a:schemeClr val="accent3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sz="3200" dirty="0">
                <a:solidFill>
                  <a:prstClr val="black"/>
                </a:solidFill>
                <a:latin typeface="Calibri"/>
              </a:rPr>
              <a:t>                       SW: P4</a:t>
            </a:r>
          </a:p>
        </p:txBody>
      </p:sp>
      <p:sp>
        <p:nvSpPr>
          <p:cNvPr id="26" name="Rectangle 25"/>
          <p:cNvSpPr/>
          <p:nvPr/>
        </p:nvSpPr>
        <p:spPr>
          <a:xfrm>
            <a:off x="1793994" y="2578624"/>
            <a:ext cx="3860106" cy="475924"/>
          </a:xfrm>
          <a:prstGeom prst="rect">
            <a:avLst/>
          </a:prstGeom>
        </p:spPr>
        <p:style>
          <a:lnRef idx="1">
            <a:schemeClr val="accent3"/>
          </a:lnRef>
          <a:fillRef idx="2">
            <a:schemeClr val="accent3"/>
          </a:fillRef>
          <a:effectRef idx="1">
            <a:schemeClr val="accent3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sz="2800" dirty="0">
                <a:solidFill>
                  <a:prstClr val="black"/>
                </a:solidFill>
                <a:latin typeface="Calibri"/>
              </a:rPr>
              <a:t>Control plane</a:t>
            </a:r>
          </a:p>
        </p:txBody>
      </p:sp>
      <p:sp>
        <p:nvSpPr>
          <p:cNvPr id="27" name="Down Arrow 26"/>
          <p:cNvSpPr/>
          <p:nvPr/>
        </p:nvSpPr>
        <p:spPr>
          <a:xfrm>
            <a:off x="2734881" y="3054548"/>
            <a:ext cx="729061" cy="525120"/>
          </a:xfrm>
          <a:prstGeom prst="downArrow">
            <a:avLst/>
          </a:prstGeom>
        </p:spPr>
        <p:style>
          <a:lnRef idx="2">
            <a:schemeClr val="accent6">
              <a:shade val="50000"/>
            </a:schemeClr>
          </a:lnRef>
          <a:fillRef idx="1">
            <a:schemeClr val="accent6"/>
          </a:fillRef>
          <a:effectRef idx="0">
            <a:schemeClr val="accent6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>
              <a:solidFill>
                <a:prstClr val="white"/>
              </a:solidFill>
              <a:latin typeface="Calibri"/>
            </a:endParaRPr>
          </a:p>
        </p:txBody>
      </p:sp>
      <p:sp>
        <p:nvSpPr>
          <p:cNvPr id="28" name="Rectangle 27"/>
          <p:cNvSpPr/>
          <p:nvPr/>
        </p:nvSpPr>
        <p:spPr>
          <a:xfrm>
            <a:off x="1673992" y="2459612"/>
            <a:ext cx="4070111" cy="2490084"/>
          </a:xfrm>
          <a:prstGeom prst="rect">
            <a:avLst/>
          </a:prstGeom>
          <a:noFill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>
              <a:solidFill>
                <a:prstClr val="white"/>
              </a:solidFill>
              <a:latin typeface="Calibri"/>
            </a:endParaRPr>
          </a:p>
        </p:txBody>
      </p:sp>
      <p:sp>
        <p:nvSpPr>
          <p:cNvPr id="29" name="Up-Down Arrow 28"/>
          <p:cNvSpPr/>
          <p:nvPr/>
        </p:nvSpPr>
        <p:spPr>
          <a:xfrm>
            <a:off x="4686620" y="2961682"/>
            <a:ext cx="401700" cy="617986"/>
          </a:xfrm>
          <a:prstGeom prst="upDown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>
              <a:solidFill>
                <a:prstClr val="white"/>
              </a:solidFill>
              <a:latin typeface="Calibri"/>
            </a:endParaRPr>
          </a:p>
        </p:txBody>
      </p:sp>
      <p:sp>
        <p:nvSpPr>
          <p:cNvPr id="30" name="Rectangle 29"/>
          <p:cNvSpPr/>
          <p:nvPr/>
        </p:nvSpPr>
        <p:spPr>
          <a:xfrm>
            <a:off x="2035435" y="3579669"/>
            <a:ext cx="828675" cy="544947"/>
          </a:xfrm>
          <a:prstGeom prst="rect">
            <a:avLst/>
          </a:prstGeom>
          <a:solidFill>
            <a:schemeClr val="accent4">
              <a:lumMod val="40000"/>
              <a:lumOff val="60000"/>
            </a:schemeClr>
          </a:solidFill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>
              <a:solidFill>
                <a:prstClr val="white"/>
              </a:solidFill>
              <a:latin typeface="Calibri"/>
            </a:endParaRPr>
          </a:p>
        </p:txBody>
      </p:sp>
      <p:sp>
        <p:nvSpPr>
          <p:cNvPr id="31" name="Rectangle 30"/>
          <p:cNvSpPr/>
          <p:nvPr/>
        </p:nvSpPr>
        <p:spPr>
          <a:xfrm>
            <a:off x="2984113" y="3579669"/>
            <a:ext cx="828675" cy="544947"/>
          </a:xfrm>
          <a:prstGeom prst="rect">
            <a:avLst/>
          </a:prstGeom>
          <a:solidFill>
            <a:schemeClr val="accent4">
              <a:lumMod val="40000"/>
              <a:lumOff val="60000"/>
            </a:schemeClr>
          </a:solidFill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>
              <a:solidFill>
                <a:prstClr val="white"/>
              </a:solidFill>
              <a:latin typeface="Calibri"/>
            </a:endParaRPr>
          </a:p>
        </p:txBody>
      </p:sp>
      <p:cxnSp>
        <p:nvCxnSpPr>
          <p:cNvPr id="32" name="Straight Arrow Connector 31"/>
          <p:cNvCxnSpPr>
            <a:stCxn id="34" idx="1"/>
          </p:cNvCxnSpPr>
          <p:nvPr/>
        </p:nvCxnSpPr>
        <p:spPr>
          <a:xfrm flipH="1">
            <a:off x="5744103" y="3278552"/>
            <a:ext cx="360119" cy="0"/>
          </a:xfrm>
          <a:prstGeom prst="straightConnector1">
            <a:avLst/>
          </a:prstGeom>
          <a:ln>
            <a:solidFill>
              <a:schemeClr val="tx1"/>
            </a:solidFill>
            <a:tailEnd type="arrow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4026809935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How is this possible?</a:t>
            </a: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4"/>
          </p:nvPr>
        </p:nvSpPr>
        <p:spPr/>
        <p:txBody>
          <a:bodyPr/>
          <a:lstStyle/>
          <a:p>
            <a:fld id="{8A1781BC-3211-F34E-99EA-B41CEAE43939}" type="slidenum">
              <a:rPr lang="en-US">
                <a:solidFill>
                  <a:prstClr val="black">
                    <a:tint val="75000"/>
                  </a:prstClr>
                </a:solidFill>
                <a:latin typeface="Calibri"/>
              </a:rPr>
              <a:pPr/>
              <a:t>20</a:t>
            </a:fld>
            <a:endParaRPr lang="en-US" dirty="0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  <p:pic>
        <p:nvPicPr>
          <p:cNvPr id="5" name="Picture 4" descr="Image vectorielle gratuite: Routeur, Logo, Symboles - Image gratuite ...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204058" y="2296805"/>
            <a:ext cx="1091184" cy="801338"/>
          </a:xfrm>
          <a:prstGeom prst="rect">
            <a:avLst/>
          </a:prstGeom>
        </p:spPr>
      </p:pic>
      <p:pic>
        <p:nvPicPr>
          <p:cNvPr id="6" name="Picture 5" descr="Image vectorielle gratuite: Routeur, Logo, Symboles - Image gratuite ...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585863" y="2296805"/>
            <a:ext cx="1091184" cy="801338"/>
          </a:xfrm>
          <a:prstGeom prst="rect">
            <a:avLst/>
          </a:prstGeom>
        </p:spPr>
      </p:pic>
      <p:sp>
        <p:nvSpPr>
          <p:cNvPr id="7" name="Right Arrow 6"/>
          <p:cNvSpPr/>
          <p:nvPr/>
        </p:nvSpPr>
        <p:spPr>
          <a:xfrm>
            <a:off x="4603700" y="2194392"/>
            <a:ext cx="1141171" cy="349224"/>
          </a:xfrm>
          <a:prstGeom prst="rightArrow">
            <a:avLst/>
          </a:prstGeom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>
              <a:solidFill>
                <a:prstClr val="white"/>
              </a:solidFill>
              <a:latin typeface="Calibri"/>
            </a:endParaRPr>
          </a:p>
        </p:txBody>
      </p:sp>
      <p:sp>
        <p:nvSpPr>
          <p:cNvPr id="8" name="Right Arrow 7"/>
          <p:cNvSpPr/>
          <p:nvPr/>
        </p:nvSpPr>
        <p:spPr>
          <a:xfrm rot="10800000">
            <a:off x="6256936" y="3099096"/>
            <a:ext cx="1141171" cy="349224"/>
          </a:xfrm>
          <a:prstGeom prst="rightArrow">
            <a:avLst/>
          </a:prstGeom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>
              <a:solidFill>
                <a:prstClr val="white"/>
              </a:solidFill>
              <a:latin typeface="Calibri"/>
            </a:endParaRPr>
          </a:p>
        </p:txBody>
      </p:sp>
      <p:sp>
        <p:nvSpPr>
          <p:cNvPr id="9" name="Rectangle 8"/>
          <p:cNvSpPr/>
          <p:nvPr/>
        </p:nvSpPr>
        <p:spPr>
          <a:xfrm>
            <a:off x="4603699" y="1870618"/>
            <a:ext cx="914400" cy="323774"/>
          </a:xfrm>
          <a:prstGeom prst="rect">
            <a:avLst/>
          </a:prstGeom>
          <a:noFill/>
          <a:ln>
            <a:solidFill>
              <a:schemeClr val="tx1"/>
            </a:solidFill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dirty="0">
                <a:solidFill>
                  <a:prstClr val="black"/>
                </a:solidFill>
                <a:latin typeface="Calibri"/>
              </a:rPr>
              <a:t>Hello</a:t>
            </a:r>
          </a:p>
        </p:txBody>
      </p:sp>
      <p:pic>
        <p:nvPicPr>
          <p:cNvPr id="13" name="Picture 12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600749" y="2693303"/>
            <a:ext cx="703021" cy="421813"/>
          </a:xfrm>
          <a:prstGeom prst="rect">
            <a:avLst/>
          </a:prstGeom>
          <a:ln>
            <a:solidFill>
              <a:schemeClr val="tx1"/>
            </a:solidFill>
          </a:ln>
        </p:spPr>
      </p:pic>
      <p:sp>
        <p:nvSpPr>
          <p:cNvPr id="14" name="Rectangle 13"/>
          <p:cNvSpPr/>
          <p:nvPr/>
        </p:nvSpPr>
        <p:spPr>
          <a:xfrm>
            <a:off x="5748970" y="2369004"/>
            <a:ext cx="505267" cy="923330"/>
          </a:xfrm>
          <a:prstGeom prst="rect">
            <a:avLst/>
          </a:prstGeom>
          <a:noFill/>
        </p:spPr>
        <p:txBody>
          <a:bodyPr wrap="none" lIns="91440" tIns="45720" rIns="91440" bIns="45720">
            <a:spAutoFit/>
          </a:bodyPr>
          <a:lstStyle/>
          <a:p>
            <a:pPr algn="ctr"/>
            <a:r>
              <a:rPr lang="en-US" sz="5400" dirty="0">
                <a:ln w="0"/>
                <a:solidFill>
                  <a:prstClr val="black"/>
                </a:solidFill>
                <a:effectLst>
                  <a:outerShdw blurRad="38100" dist="19050" dir="2700000" algn="tl" rotWithShape="0">
                    <a:prstClr val="black">
                      <a:alpha val="40000"/>
                    </a:prstClr>
                  </a:outerShdw>
                </a:effectLst>
                <a:latin typeface="Calibri"/>
              </a:rPr>
              <a:t>?</a:t>
            </a:r>
          </a:p>
        </p:txBody>
      </p:sp>
      <p:grpSp>
        <p:nvGrpSpPr>
          <p:cNvPr id="15" name="Group 14"/>
          <p:cNvGrpSpPr/>
          <p:nvPr/>
        </p:nvGrpSpPr>
        <p:grpSpPr>
          <a:xfrm>
            <a:off x="2097943" y="3773971"/>
            <a:ext cx="7966683" cy="2511778"/>
            <a:chOff x="893685" y="1326445"/>
            <a:chExt cx="7966683" cy="2511778"/>
          </a:xfrm>
        </p:grpSpPr>
        <p:sp>
          <p:nvSpPr>
            <p:cNvPr id="16" name="Cloud 15"/>
            <p:cNvSpPr/>
            <p:nvPr/>
          </p:nvSpPr>
          <p:spPr>
            <a:xfrm>
              <a:off x="5177369" y="1326445"/>
              <a:ext cx="3682999" cy="2511778"/>
            </a:xfrm>
            <a:prstGeom prst="cloud">
              <a:avLst/>
            </a:prstGeom>
            <a:solidFill>
              <a:srgbClr val="FFFF00"/>
            </a:solidFill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r>
                <a:rPr lang="en-US" sz="2400" i="1" dirty="0">
                  <a:solidFill>
                    <a:srgbClr val="000000"/>
                  </a:solidFill>
                  <a:latin typeface="Calibri"/>
                </a:rPr>
                <a:t>Datacenter</a:t>
              </a:r>
            </a:p>
          </p:txBody>
        </p:sp>
        <p:pic>
          <p:nvPicPr>
            <p:cNvPr id="17" name="Picture 16"/>
            <p:cNvPicPr>
              <a:picLocks noChangeAspect="1"/>
            </p:cNvPicPr>
            <p:nvPr/>
          </p:nvPicPr>
          <p:blipFill>
            <a:blip r:embed="rId4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6482646" y="1634538"/>
              <a:ext cx="705556" cy="470371"/>
            </a:xfrm>
            <a:prstGeom prst="rect">
              <a:avLst/>
            </a:prstGeom>
          </p:spPr>
        </p:pic>
        <p:pic>
          <p:nvPicPr>
            <p:cNvPr id="18" name="Picture 17"/>
            <p:cNvPicPr>
              <a:picLocks noChangeAspect="1"/>
            </p:cNvPicPr>
            <p:nvPr/>
          </p:nvPicPr>
          <p:blipFill>
            <a:blip r:embed="rId4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7971369" y="1999075"/>
              <a:ext cx="705556" cy="470371"/>
            </a:xfrm>
            <a:prstGeom prst="rect">
              <a:avLst/>
            </a:prstGeom>
          </p:spPr>
        </p:pic>
        <p:cxnSp>
          <p:nvCxnSpPr>
            <p:cNvPr id="19" name="Straight Connector 18"/>
            <p:cNvCxnSpPr/>
            <p:nvPr/>
          </p:nvCxnSpPr>
          <p:spPr>
            <a:xfrm flipV="1">
              <a:off x="5870224" y="2234261"/>
              <a:ext cx="2201333" cy="235185"/>
            </a:xfrm>
            <a:prstGeom prst="line">
              <a:avLst/>
            </a:prstGeom>
            <a:ln w="38100" cmpd="sng">
              <a:solidFill>
                <a:schemeClr val="bg1">
                  <a:lumMod val="50000"/>
                </a:schemeClr>
              </a:solidFill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20" name="Straight Connector 19"/>
            <p:cNvCxnSpPr/>
            <p:nvPr/>
          </p:nvCxnSpPr>
          <p:spPr>
            <a:xfrm flipV="1">
              <a:off x="7971369" y="2283649"/>
              <a:ext cx="352778" cy="707887"/>
            </a:xfrm>
            <a:prstGeom prst="line">
              <a:avLst/>
            </a:prstGeom>
            <a:ln w="38100" cmpd="sng">
              <a:solidFill>
                <a:schemeClr val="bg1">
                  <a:lumMod val="50000"/>
                </a:schemeClr>
              </a:solidFill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21" name="Straight Connector 20"/>
            <p:cNvCxnSpPr/>
            <p:nvPr/>
          </p:nvCxnSpPr>
          <p:spPr>
            <a:xfrm flipV="1">
              <a:off x="6533446" y="2283650"/>
              <a:ext cx="1587500" cy="893207"/>
            </a:xfrm>
            <a:prstGeom prst="line">
              <a:avLst/>
            </a:prstGeom>
            <a:ln w="38100" cmpd="sng">
              <a:solidFill>
                <a:schemeClr val="bg1">
                  <a:lumMod val="50000"/>
                </a:schemeClr>
              </a:solidFill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22" name="Straight Connector 21"/>
            <p:cNvCxnSpPr/>
            <p:nvPr/>
          </p:nvCxnSpPr>
          <p:spPr>
            <a:xfrm flipV="1">
              <a:off x="6533446" y="3176857"/>
              <a:ext cx="1093611" cy="110876"/>
            </a:xfrm>
            <a:prstGeom prst="line">
              <a:avLst/>
            </a:prstGeom>
            <a:ln w="38100" cmpd="sng">
              <a:solidFill>
                <a:schemeClr val="bg1">
                  <a:lumMod val="50000"/>
                </a:schemeClr>
              </a:solidFill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23" name="Straight Connector 22"/>
            <p:cNvCxnSpPr/>
            <p:nvPr/>
          </p:nvCxnSpPr>
          <p:spPr>
            <a:xfrm>
              <a:off x="7055557" y="1869724"/>
              <a:ext cx="1016000" cy="296332"/>
            </a:xfrm>
            <a:prstGeom prst="line">
              <a:avLst/>
            </a:prstGeom>
            <a:ln w="38100" cmpd="sng">
              <a:solidFill>
                <a:schemeClr val="bg1">
                  <a:lumMod val="50000"/>
                </a:schemeClr>
              </a:solidFill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24" name="Straight Connector 23"/>
            <p:cNvCxnSpPr/>
            <p:nvPr/>
          </p:nvCxnSpPr>
          <p:spPr>
            <a:xfrm flipH="1">
              <a:off x="5743226" y="1869724"/>
              <a:ext cx="867831" cy="476805"/>
            </a:xfrm>
            <a:prstGeom prst="line">
              <a:avLst/>
            </a:prstGeom>
            <a:ln w="38100" cmpd="sng">
              <a:solidFill>
                <a:schemeClr val="bg1">
                  <a:lumMod val="50000"/>
                </a:schemeClr>
              </a:solidFill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sp>
          <p:nvSpPr>
            <p:cNvPr id="25" name="TextBox 24"/>
            <p:cNvSpPr txBox="1"/>
            <p:nvPr/>
          </p:nvSpPr>
          <p:spPr>
            <a:xfrm>
              <a:off x="893685" y="2283650"/>
              <a:ext cx="3309496" cy="707886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n-US" sz="2000" i="1" dirty="0">
                  <a:solidFill>
                    <a:prstClr val="black"/>
                  </a:solidFill>
                  <a:latin typeface="Calibri"/>
                </a:rPr>
                <a:t>Most useful if you have</a:t>
              </a:r>
              <a:br>
                <a:rPr lang="en-US" sz="2000" i="1" dirty="0">
                  <a:solidFill>
                    <a:prstClr val="black"/>
                  </a:solidFill>
                  <a:latin typeface="Calibri"/>
                </a:rPr>
              </a:br>
              <a:r>
                <a:rPr lang="en-US" sz="2000" i="1" dirty="0">
                  <a:solidFill>
                    <a:prstClr val="black"/>
                  </a:solidFill>
                  <a:latin typeface="Calibri"/>
                </a:rPr>
                <a:t>your own network playground</a:t>
              </a:r>
            </a:p>
          </p:txBody>
        </p:sp>
        <p:pic>
          <p:nvPicPr>
            <p:cNvPr id="26" name="Picture 25"/>
            <p:cNvPicPr>
              <a:picLocks noChangeAspect="1"/>
            </p:cNvPicPr>
            <p:nvPr/>
          </p:nvPicPr>
          <p:blipFill>
            <a:blip r:embed="rId4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7468378" y="2941671"/>
              <a:ext cx="705556" cy="470371"/>
            </a:xfrm>
            <a:prstGeom prst="rect">
              <a:avLst/>
            </a:prstGeom>
          </p:spPr>
        </p:pic>
        <p:pic>
          <p:nvPicPr>
            <p:cNvPr id="27" name="Picture 26"/>
            <p:cNvPicPr>
              <a:picLocks noChangeAspect="1"/>
            </p:cNvPicPr>
            <p:nvPr/>
          </p:nvPicPr>
          <p:blipFill>
            <a:blip r:embed="rId4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5254979" y="2283649"/>
              <a:ext cx="705556" cy="470371"/>
            </a:xfrm>
            <a:prstGeom prst="rect">
              <a:avLst/>
            </a:prstGeom>
          </p:spPr>
        </p:pic>
        <p:cxnSp>
          <p:nvCxnSpPr>
            <p:cNvPr id="28" name="Straight Connector 27"/>
            <p:cNvCxnSpPr/>
            <p:nvPr/>
          </p:nvCxnSpPr>
          <p:spPr>
            <a:xfrm flipH="1" flipV="1">
              <a:off x="5743226" y="2581728"/>
              <a:ext cx="458610" cy="595130"/>
            </a:xfrm>
            <a:prstGeom prst="line">
              <a:avLst/>
            </a:prstGeom>
            <a:ln w="38100" cmpd="sng">
              <a:solidFill>
                <a:schemeClr val="bg1">
                  <a:lumMod val="50000"/>
                </a:schemeClr>
              </a:solidFill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pic>
          <p:nvPicPr>
            <p:cNvPr id="29" name="Picture 28"/>
            <p:cNvPicPr>
              <a:picLocks noChangeAspect="1"/>
            </p:cNvPicPr>
            <p:nvPr/>
          </p:nvPicPr>
          <p:blipFill>
            <a:blip r:embed="rId4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5960535" y="3071858"/>
              <a:ext cx="705556" cy="470371"/>
            </a:xfrm>
            <a:prstGeom prst="rect">
              <a:avLst/>
            </a:prstGeom>
          </p:spPr>
        </p:pic>
      </p:grpSp>
    </p:spTree>
    <p:extLst>
      <p:ext uri="{BB962C8B-B14F-4D97-AF65-F5344CB8AC3E}">
        <p14:creationId xmlns:p14="http://schemas.microsoft.com/office/powerpoint/2010/main" val="1175778559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Data-planes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/>
              <a:t>From now on in this presentation we only talk about the data-plane</a:t>
            </a:r>
          </a:p>
          <a:p>
            <a:r>
              <a:rPr lang="en-US" dirty="0"/>
              <a:t>We expect that SDN will continue to evolve the control-plane</a:t>
            </a: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4"/>
          </p:nvPr>
        </p:nvSpPr>
        <p:spPr/>
        <p:txBody>
          <a:bodyPr/>
          <a:lstStyle/>
          <a:p>
            <a:fld id="{8A1781BC-3211-F34E-99EA-B41CEAE43939}" type="slidenum">
              <a:rPr lang="en-US">
                <a:solidFill>
                  <a:prstClr val="black">
                    <a:tint val="75000"/>
                  </a:prstClr>
                </a:solidFill>
                <a:latin typeface="Calibri"/>
              </a:rPr>
              <a:pPr/>
              <a:t>21</a:t>
            </a:fld>
            <a:endParaRPr lang="en-US" dirty="0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  <p:grpSp>
        <p:nvGrpSpPr>
          <p:cNvPr id="11" name="Group 10"/>
          <p:cNvGrpSpPr/>
          <p:nvPr/>
        </p:nvGrpSpPr>
        <p:grpSpPr>
          <a:xfrm>
            <a:off x="6304014" y="3867192"/>
            <a:ext cx="2127862" cy="1353201"/>
            <a:chOff x="4306188" y="3370586"/>
            <a:chExt cx="4070111" cy="3350244"/>
          </a:xfrm>
        </p:grpSpPr>
        <p:sp>
          <p:nvSpPr>
            <p:cNvPr id="5" name="Rectangle 4"/>
            <p:cNvSpPr/>
            <p:nvPr/>
          </p:nvSpPr>
          <p:spPr>
            <a:xfrm>
              <a:off x="4426191" y="3475584"/>
              <a:ext cx="3860106" cy="857899"/>
            </a:xfrm>
            <a:prstGeom prst="rect">
              <a:avLst/>
            </a:prstGeom>
          </p:spPr>
          <p:style>
            <a:lnRef idx="1">
              <a:schemeClr val="accent3"/>
            </a:lnRef>
            <a:fillRef idx="2">
              <a:schemeClr val="accent3"/>
            </a:fillRef>
            <a:effectRef idx="1">
              <a:schemeClr val="accent3"/>
            </a:effectRef>
            <a:fontRef idx="minor">
              <a:schemeClr val="dk1"/>
            </a:fontRef>
          </p:style>
          <p:txBody>
            <a:bodyPr rtlCol="0" anchor="ctr"/>
            <a:lstStyle/>
            <a:p>
              <a:pPr algn="ctr"/>
              <a:r>
                <a:rPr lang="en-US" sz="1600" dirty="0">
                  <a:solidFill>
                    <a:prstClr val="black"/>
                  </a:solidFill>
                  <a:latin typeface="Calibri"/>
                </a:rPr>
                <a:t>Control plane</a:t>
              </a:r>
            </a:p>
          </p:txBody>
        </p:sp>
        <p:sp>
          <p:nvSpPr>
            <p:cNvPr id="6" name="Rectangle 5"/>
            <p:cNvSpPr/>
            <p:nvPr/>
          </p:nvSpPr>
          <p:spPr>
            <a:xfrm>
              <a:off x="4426191" y="4545040"/>
              <a:ext cx="3860106" cy="2040773"/>
            </a:xfrm>
            <a:prstGeom prst="rect">
              <a:avLst/>
            </a:prstGeom>
          </p:spPr>
          <p:style>
            <a:lnRef idx="1">
              <a:schemeClr val="accent2"/>
            </a:lnRef>
            <a:fillRef idx="2">
              <a:schemeClr val="accent2"/>
            </a:fillRef>
            <a:effectRef idx="1">
              <a:schemeClr val="accent2"/>
            </a:effectRef>
            <a:fontRef idx="minor">
              <a:schemeClr val="dk1"/>
            </a:fontRef>
          </p:style>
          <p:txBody>
            <a:bodyPr rtlCol="0" anchor="ctr"/>
            <a:lstStyle/>
            <a:p>
              <a:pPr algn="ctr"/>
              <a:r>
                <a:rPr lang="en-US" sz="3200" dirty="0">
                  <a:solidFill>
                    <a:prstClr val="black"/>
                  </a:solidFill>
                  <a:latin typeface="Calibri"/>
                </a:rPr>
                <a:t>Data plane</a:t>
              </a:r>
            </a:p>
          </p:txBody>
        </p:sp>
        <p:sp>
          <p:nvSpPr>
            <p:cNvPr id="7" name="Rectangle 6"/>
            <p:cNvSpPr/>
            <p:nvPr/>
          </p:nvSpPr>
          <p:spPr>
            <a:xfrm>
              <a:off x="4306188" y="3370586"/>
              <a:ext cx="4070111" cy="3350244"/>
            </a:xfrm>
            <a:prstGeom prst="rect">
              <a:avLst/>
            </a:prstGeom>
            <a:noFill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>
                <a:solidFill>
                  <a:prstClr val="white"/>
                </a:solidFill>
                <a:latin typeface="Calibri"/>
              </a:endParaRPr>
            </a:p>
          </p:txBody>
        </p:sp>
      </p:grpSp>
      <p:pic>
        <p:nvPicPr>
          <p:cNvPr id="13" name="Picture 12" descr="Steampunk Victorian &lt;strong&gt;Magnifying-glass&lt;/strong&gt; Icon Mk5 by pendragon1966 on ...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525091" y="3980698"/>
            <a:ext cx="3836403" cy="287730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171913088"/>
      </p:ext>
    </p:extLst>
  </p:cSld>
  <p:clrMapOvr>
    <a:masterClrMapping/>
  </p:clrMapOvr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itle 4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WHY SHOULD YOU CARE?</a:t>
            </a: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4"/>
          </p:nvPr>
        </p:nvSpPr>
        <p:spPr/>
        <p:txBody>
          <a:bodyPr/>
          <a:lstStyle/>
          <a:p>
            <a:fld id="{8A1781BC-3211-F34E-99EA-B41CEAE43939}" type="slidenum">
              <a:rPr lang="en-US">
                <a:solidFill>
                  <a:prstClr val="black">
                    <a:tint val="75000"/>
                  </a:prstClr>
                </a:solidFill>
                <a:latin typeface="Calibri"/>
              </a:rPr>
              <a:pPr/>
              <a:t>22</a:t>
            </a:fld>
            <a:endParaRPr lang="en-US" dirty="0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  <p:pic>
        <p:nvPicPr>
          <p:cNvPr id="7" name="Picture 6" descr="File:Who is Who.png - WikiTears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907665" y="1046049"/>
            <a:ext cx="2502122" cy="269459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705442053"/>
      </p:ext>
    </p:extLst>
  </p:cSld>
  <p:clrMapOvr>
    <a:masterClrMapping/>
  </p:clrMapOvr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itle 4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Isn’t Open-Flow Enough?</a:t>
            </a: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4"/>
          </p:nvPr>
        </p:nvSpPr>
        <p:spPr/>
        <p:txBody>
          <a:bodyPr/>
          <a:lstStyle/>
          <a:p>
            <a:fld id="{8A1781BC-3211-F34E-99EA-B41CEAE43939}" type="slidenum">
              <a:rPr lang="en-US">
                <a:solidFill>
                  <a:prstClr val="black">
                    <a:tint val="75000"/>
                  </a:prstClr>
                </a:solidFill>
                <a:latin typeface="Calibri"/>
              </a:rPr>
              <a:pPr/>
              <a:t>23</a:t>
            </a:fld>
            <a:endParaRPr lang="en-US" dirty="0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  <p:graphicFrame>
        <p:nvGraphicFramePr>
          <p:cNvPr id="7" name="Content Placeholder 6"/>
          <p:cNvGraphicFramePr>
            <a:graphicFrameLocks noGrp="1"/>
          </p:cNvGraphicFramePr>
          <p:nvPr>
            <p:ph idx="1"/>
          </p:nvPr>
        </p:nvGraphicFramePr>
        <p:xfrm>
          <a:off x="2215287" y="1762965"/>
          <a:ext cx="7231075" cy="3763353"/>
        </p:xfrm>
        <a:graphic>
          <a:graphicData uri="http://schemas.openxmlformats.org/drawingml/2006/chart">
            <c:chart xmlns:c="http://schemas.openxmlformats.org/drawingml/2006/chart" xmlns:r="http://schemas.openxmlformats.org/officeDocument/2006/relationships" r:id="rId2"/>
          </a:graphicData>
        </a:graphic>
      </p:graphicFrame>
      <p:sp>
        <p:nvSpPr>
          <p:cNvPr id="8" name="TextBox 7"/>
          <p:cNvSpPr txBox="1"/>
          <p:nvPr/>
        </p:nvSpPr>
        <p:spPr>
          <a:xfrm>
            <a:off x="4918130" y="5533410"/>
            <a:ext cx="2528384" cy="46166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400" dirty="0">
                <a:solidFill>
                  <a:prstClr val="black"/>
                </a:solidFill>
                <a:latin typeface="Calibri"/>
              </a:rPr>
              <a:t>Open-Flow version</a:t>
            </a:r>
          </a:p>
        </p:txBody>
      </p:sp>
      <p:sp>
        <p:nvSpPr>
          <p:cNvPr id="9" name="TextBox 8"/>
          <p:cNvSpPr txBox="1"/>
          <p:nvPr/>
        </p:nvSpPr>
        <p:spPr>
          <a:xfrm>
            <a:off x="1961776" y="6110165"/>
            <a:ext cx="8441093" cy="40011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000" dirty="0">
                <a:solidFill>
                  <a:prstClr val="black"/>
                </a:solidFill>
                <a:latin typeface="Calibri"/>
              </a:rPr>
              <a:t>Open-flow has </a:t>
            </a:r>
            <a:r>
              <a:rPr lang="en-US" sz="2000" i="1" dirty="0">
                <a:solidFill>
                  <a:prstClr val="black"/>
                </a:solidFill>
                <a:latin typeface="Calibri"/>
              </a:rPr>
              <a:t>never</a:t>
            </a:r>
            <a:r>
              <a:rPr lang="en-US" sz="2000" dirty="0">
                <a:solidFill>
                  <a:prstClr val="black"/>
                </a:solidFill>
                <a:latin typeface="Calibri"/>
              </a:rPr>
              <a:t> been enough: it keeps changing to describe new protocols</a:t>
            </a:r>
          </a:p>
        </p:txBody>
      </p:sp>
    </p:spTree>
    <p:extLst>
      <p:ext uri="{BB962C8B-B14F-4D97-AF65-F5344CB8AC3E}">
        <p14:creationId xmlns:p14="http://schemas.microsoft.com/office/powerpoint/2010/main" val="909597740"/>
      </p:ext>
    </p:extLst>
  </p:cSld>
  <p:clrMapOvr>
    <a:masterClrMapping/>
  </p:clrMapOvr>
</p:sld>
</file>

<file path=ppt/slides/slide2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itle 4"/>
          <p:cNvSpPr>
            <a:spLocks noGrp="1"/>
          </p:cNvSpPr>
          <p:nvPr>
            <p:ph type="title"/>
          </p:nvPr>
        </p:nvSpPr>
        <p:spPr>
          <a:xfrm>
            <a:off x="1981200" y="160242"/>
            <a:ext cx="8229600" cy="832714"/>
          </a:xfrm>
        </p:spPr>
        <p:txBody>
          <a:bodyPr/>
          <a:lstStyle/>
          <a:p>
            <a:r>
              <a:rPr lang="en-US" dirty="0"/>
              <a:t>                has lots at stake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idx="1"/>
          </p:nvPr>
        </p:nvSpPr>
        <p:spPr>
          <a:xfrm>
            <a:off x="1771973" y="3355456"/>
            <a:ext cx="8648054" cy="3289518"/>
          </a:xfrm>
        </p:spPr>
        <p:txBody>
          <a:bodyPr/>
          <a:lstStyle/>
          <a:p>
            <a:r>
              <a:rPr lang="en-US" dirty="0"/>
              <a:t>NSX is about programmable networks</a:t>
            </a:r>
          </a:p>
          <a:p>
            <a:pPr lvl="1"/>
            <a:r>
              <a:rPr lang="en-US" dirty="0"/>
              <a:t>Flexibility in networking</a:t>
            </a:r>
          </a:p>
          <a:p>
            <a:pPr lvl="1"/>
            <a:r>
              <a:rPr lang="en-US" dirty="0"/>
              <a:t>We are an industry leader</a:t>
            </a:r>
          </a:p>
          <a:p>
            <a:r>
              <a:rPr lang="en-US" dirty="0"/>
              <a:t>P4 will change the dynamics in the industry</a:t>
            </a:r>
          </a:p>
          <a:p>
            <a:pPr lvl="1"/>
            <a:r>
              <a:rPr lang="en-US" dirty="0"/>
              <a:t>Device manufacturer ≠ device programmer</a:t>
            </a:r>
          </a:p>
          <a:p>
            <a:pPr lvl="1"/>
            <a:r>
              <a:rPr lang="en-US" dirty="0"/>
              <a:t>Many network capabilities exposed to software</a:t>
            </a: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4"/>
          </p:nvPr>
        </p:nvSpPr>
        <p:spPr/>
        <p:txBody>
          <a:bodyPr/>
          <a:lstStyle/>
          <a:p>
            <a:fld id="{8A1781BC-3211-F34E-99EA-B41CEAE43939}" type="slidenum">
              <a:rPr lang="en-US">
                <a:solidFill>
                  <a:prstClr val="black">
                    <a:tint val="75000"/>
                  </a:prstClr>
                </a:solidFill>
                <a:latin typeface="Calibri"/>
              </a:rPr>
              <a:pPr/>
              <a:t>24</a:t>
            </a:fld>
            <a:endParaRPr lang="en-US" dirty="0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  <p:pic>
        <p:nvPicPr>
          <p:cNvPr id="7" name="Picture 2" descr="http://www.ospcon.ru/files/uploads/image/%D0%9C%D0%B5%D1%80%D0%BE%D0%BF%D1%80%D0%B8%D1%8F%D1%82%D0%B8%D0%B5%20%D0%9A%D0%A0%D0%9E%D0%9A-17_02_2010/VMware_grey_logo.jpg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901175" y="315149"/>
            <a:ext cx="2412351" cy="608177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9" name="Picture 8" descr="Home » 2015 » May » 29 » Type I Error alternatives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773633" y="1221261"/>
            <a:ext cx="4300797" cy="20963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926354393"/>
      </p:ext>
    </p:extLst>
  </p:cSld>
  <p:clrMapOvr>
    <a:masterClrMapping/>
  </p:clrMapOvr>
</p:sld>
</file>

<file path=ppt/slides/slide2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Protocols = programs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 err="1"/>
              <a:t>VxLAN</a:t>
            </a:r>
            <a:r>
              <a:rPr lang="en-US" dirty="0"/>
              <a:t>: 175 lines of P4</a:t>
            </a:r>
          </a:p>
          <a:p>
            <a:pPr lvl="1"/>
            <a:r>
              <a:rPr lang="en-US" dirty="0"/>
              <a:t>Took 4 years from proposal to wide availability</a:t>
            </a:r>
          </a:p>
          <a:p>
            <a:r>
              <a:rPr lang="en-US" dirty="0"/>
              <a:t>NVGRE: 183 lines of P4</a:t>
            </a:r>
          </a:p>
          <a:p>
            <a:endParaRPr lang="en-US" dirty="0"/>
          </a:p>
          <a:p>
            <a:pPr marL="0" indent="0">
              <a:buNone/>
            </a:pPr>
            <a:r>
              <a:rPr lang="en-US" sz="2000" dirty="0"/>
              <a:t>M. Shahbaz, S. Choi, B. Pfaff, C. Kim, N. </a:t>
            </a:r>
            <a:r>
              <a:rPr lang="en-US" sz="2000" dirty="0" err="1"/>
              <a:t>Feamster</a:t>
            </a:r>
            <a:r>
              <a:rPr lang="en-US" sz="2000" dirty="0"/>
              <a:t>, N. McKeown, J. Rexford, </a:t>
            </a:r>
            <a:r>
              <a:rPr lang="en-US" sz="2000" dirty="0">
                <a:hlinkClick r:id="rId2"/>
              </a:rPr>
              <a:t>PISCES: A Programmable, Protocol-Independent Software Switch</a:t>
            </a:r>
            <a:br>
              <a:rPr lang="en-US" sz="2000" dirty="0"/>
            </a:br>
            <a:r>
              <a:rPr lang="en-US" sz="2000" dirty="0"/>
              <a:t>SIGCOMM 2016</a:t>
            </a:r>
          </a:p>
          <a:p>
            <a:r>
              <a:rPr lang="en-US" sz="2000" dirty="0"/>
              <a:t>40 times reduction in the size of the </a:t>
            </a:r>
            <a:r>
              <a:rPr lang="en-US" sz="2000" dirty="0" err="1"/>
              <a:t>OvS</a:t>
            </a:r>
            <a:r>
              <a:rPr lang="en-US" sz="2000" dirty="0"/>
              <a:t> parser</a:t>
            </a:r>
          </a:p>
          <a:p>
            <a:r>
              <a:rPr lang="en-US" sz="2000" dirty="0"/>
              <a:t>Much easier to add new protocols</a:t>
            </a:r>
          </a:p>
          <a:p>
            <a:r>
              <a:rPr lang="en-US" sz="2000" dirty="0"/>
              <a:t>Same performance</a:t>
            </a:r>
          </a:p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4"/>
          </p:nvPr>
        </p:nvSpPr>
        <p:spPr/>
        <p:txBody>
          <a:bodyPr/>
          <a:lstStyle/>
          <a:p>
            <a:fld id="{8A1781BC-3211-F34E-99EA-B41CEAE43939}" type="slidenum">
              <a:rPr lang="en-US">
                <a:solidFill>
                  <a:prstClr val="black">
                    <a:tint val="75000"/>
                  </a:prstClr>
                </a:solidFill>
                <a:latin typeface="Calibri"/>
              </a:rPr>
              <a:pPr/>
              <a:t>25</a:t>
            </a:fld>
            <a:endParaRPr lang="en-US" dirty="0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</p:spTree>
    <p:extLst>
      <p:ext uri="{BB962C8B-B14F-4D97-AF65-F5344CB8AC3E}">
        <p14:creationId xmlns:p14="http://schemas.microsoft.com/office/powerpoint/2010/main" val="1045415310"/>
      </p:ext>
    </p:extLst>
  </p:cSld>
  <p:clrMapOvr>
    <a:masterClrMapping/>
  </p:clrMapOvr>
</p:sld>
</file>

<file path=ppt/slides/slide2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Use only what you need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1981200" y="1305099"/>
            <a:ext cx="8229600" cy="4821065"/>
          </a:xfrm>
        </p:spPr>
        <p:txBody>
          <a:bodyPr/>
          <a:lstStyle/>
          <a:p>
            <a:r>
              <a:rPr lang="en-US" dirty="0"/>
              <a:t>IETF has issued thousands of RFCs</a:t>
            </a:r>
          </a:p>
          <a:p>
            <a:r>
              <a:rPr lang="en-US" dirty="0"/>
              <a:t>Switch RAM and CPU is very expensive</a:t>
            </a:r>
          </a:p>
          <a:p>
            <a:r>
              <a:rPr lang="en-US" dirty="0"/>
              <a:t>Network operators can </a:t>
            </a:r>
            <a:r>
              <a:rPr lang="en-US" i="1" dirty="0"/>
              <a:t>remove</a:t>
            </a:r>
            <a:r>
              <a:rPr lang="en-US" dirty="0"/>
              <a:t> protocols</a:t>
            </a:r>
          </a:p>
          <a:p>
            <a:r>
              <a:rPr lang="en-US" dirty="0"/>
              <a:t>Simpler</a:t>
            </a:r>
            <a:br>
              <a:rPr lang="en-US" dirty="0"/>
            </a:br>
            <a:r>
              <a:rPr lang="en-US" dirty="0"/>
              <a:t>troubleshooting</a:t>
            </a:r>
          </a:p>
          <a:p>
            <a:pPr marL="0" indent="0">
              <a:buNone/>
            </a:pPr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4"/>
          </p:nvPr>
        </p:nvSpPr>
        <p:spPr/>
        <p:txBody>
          <a:bodyPr/>
          <a:lstStyle/>
          <a:p>
            <a:fld id="{8A1781BC-3211-F34E-99EA-B41CEAE43939}" type="slidenum">
              <a:rPr lang="en-US">
                <a:solidFill>
                  <a:prstClr val="black">
                    <a:tint val="75000"/>
                  </a:prstClr>
                </a:solidFill>
                <a:latin typeface="Calibri"/>
              </a:rPr>
              <a:pPr/>
              <a:t>26</a:t>
            </a:fld>
            <a:endParaRPr lang="en-US" dirty="0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  <p:pic>
        <p:nvPicPr>
          <p:cNvPr id="8" name="Picture 7" descr="&lt;strong&gt;Wide Load&lt;/strong&gt; | Flickr - Photo Sharing!"/>
          <p:cNvPicPr>
            <a:picLocks noChangeAspect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/>
        </p:blipFill>
        <p:spPr>
          <a:xfrm>
            <a:off x="5442412" y="3103535"/>
            <a:ext cx="4768388" cy="270058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451361373"/>
      </p:ext>
    </p:extLst>
  </p:cSld>
  <p:clrMapOvr>
    <a:masterClrMapping/>
  </p:clrMapOvr>
</p:sld>
</file>

<file path=ppt/slides/slide2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Content Placeholder 4" descr="フリーイラスト素材] クリップアート, 忍者 ..."/>
          <p:cNvPicPr>
            <a:picLocks noGrp="1" noChangeAspect="1"/>
          </p:cNvPicPr>
          <p:nvPr>
            <p:ph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568057" y="37927"/>
            <a:ext cx="1892808" cy="2016895"/>
          </a:xfrm>
        </p:spPr>
      </p:pic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Network monitoring</a:t>
            </a: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4"/>
          </p:nvPr>
        </p:nvSpPr>
        <p:spPr/>
        <p:txBody>
          <a:bodyPr/>
          <a:lstStyle/>
          <a:p>
            <a:fld id="{8A1781BC-3211-F34E-99EA-B41CEAE43939}" type="slidenum">
              <a:rPr lang="en-US">
                <a:solidFill>
                  <a:prstClr val="black">
                    <a:tint val="75000"/>
                  </a:prstClr>
                </a:solidFill>
                <a:latin typeface="Calibri"/>
              </a:rPr>
              <a:pPr/>
              <a:t>27</a:t>
            </a:fld>
            <a:endParaRPr lang="en-US" dirty="0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  <p:pic>
        <p:nvPicPr>
          <p:cNvPr id="6" name="Picture 5" descr="Image vectorielle gratuite: Routeur, Logo, Symboles - Image gratuite ...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716083" y="2673961"/>
            <a:ext cx="1091184" cy="801338"/>
          </a:xfrm>
          <a:prstGeom prst="rect">
            <a:avLst/>
          </a:prstGeom>
        </p:spPr>
      </p:pic>
      <p:pic>
        <p:nvPicPr>
          <p:cNvPr id="7" name="Picture 6" descr="Image vectorielle gratuite: Routeur, Logo, Symboles - Image gratuite ...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419659" y="2088745"/>
            <a:ext cx="1091184" cy="801338"/>
          </a:xfrm>
          <a:prstGeom prst="rect">
            <a:avLst/>
          </a:prstGeom>
        </p:spPr>
      </p:pic>
      <p:pic>
        <p:nvPicPr>
          <p:cNvPr id="8" name="Picture 7" descr="Image vectorielle gratuite: Routeur, Logo, Symboles - Image gratuite ...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177489" y="2648990"/>
            <a:ext cx="1091184" cy="801338"/>
          </a:xfrm>
          <a:prstGeom prst="rect">
            <a:avLst/>
          </a:prstGeom>
        </p:spPr>
      </p:pic>
      <p:cxnSp>
        <p:nvCxnSpPr>
          <p:cNvPr id="11" name="Straight Connector 10"/>
          <p:cNvCxnSpPr>
            <a:stCxn id="6" idx="3"/>
            <a:endCxn id="7" idx="1"/>
          </p:cNvCxnSpPr>
          <p:nvPr/>
        </p:nvCxnSpPr>
        <p:spPr>
          <a:xfrm flipV="1">
            <a:off x="3807267" y="2489414"/>
            <a:ext cx="1612392" cy="585216"/>
          </a:xfrm>
          <a:prstGeom prst="line">
            <a:avLst/>
          </a:prstGeom>
          <a:ln w="57150"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12" name="Straight Connector 11"/>
          <p:cNvCxnSpPr>
            <a:stCxn id="8" idx="1"/>
            <a:endCxn id="7" idx="3"/>
          </p:cNvCxnSpPr>
          <p:nvPr/>
        </p:nvCxnSpPr>
        <p:spPr>
          <a:xfrm flipH="1" flipV="1">
            <a:off x="6510843" y="2489415"/>
            <a:ext cx="1666646" cy="560245"/>
          </a:xfrm>
          <a:prstGeom prst="line">
            <a:avLst/>
          </a:prstGeom>
          <a:ln w="57150"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16" name="Rectangle 15"/>
          <p:cNvSpPr/>
          <p:nvPr/>
        </p:nvSpPr>
        <p:spPr>
          <a:xfrm>
            <a:off x="1778976" y="2612351"/>
            <a:ext cx="473964" cy="272415"/>
          </a:xfrm>
          <a:prstGeom prst="rect">
            <a:avLst/>
          </a:prstGeom>
          <a:solidFill>
            <a:schemeClr val="accent2"/>
          </a:solidFill>
          <a:ln>
            <a:solidFill>
              <a:srgbClr val="C00000"/>
            </a:solidFill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>
              <a:solidFill>
                <a:prstClr val="white"/>
              </a:solidFill>
              <a:latin typeface="Calibri"/>
            </a:endParaRPr>
          </a:p>
        </p:txBody>
      </p:sp>
      <p:sp>
        <p:nvSpPr>
          <p:cNvPr id="17" name="Right Arrow 16"/>
          <p:cNvSpPr/>
          <p:nvPr/>
        </p:nvSpPr>
        <p:spPr>
          <a:xfrm>
            <a:off x="2303841" y="2548223"/>
            <a:ext cx="329794" cy="400669"/>
          </a:xfrm>
          <a:prstGeom prst="rightArrow">
            <a:avLst/>
          </a:prstGeom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>
              <a:solidFill>
                <a:prstClr val="white"/>
              </a:solidFill>
              <a:latin typeface="Calibri"/>
            </a:endParaRPr>
          </a:p>
        </p:txBody>
      </p:sp>
      <p:sp>
        <p:nvSpPr>
          <p:cNvPr id="18" name="Rectangle 17"/>
          <p:cNvSpPr/>
          <p:nvPr/>
        </p:nvSpPr>
        <p:spPr>
          <a:xfrm>
            <a:off x="4400103" y="2300484"/>
            <a:ext cx="473964" cy="272415"/>
          </a:xfrm>
          <a:prstGeom prst="rect">
            <a:avLst/>
          </a:prstGeom>
          <a:solidFill>
            <a:schemeClr val="accent2"/>
          </a:solidFill>
          <a:ln>
            <a:solidFill>
              <a:srgbClr val="C00000"/>
            </a:solidFill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>
              <a:solidFill>
                <a:prstClr val="white"/>
              </a:solidFill>
              <a:latin typeface="Calibri"/>
            </a:endParaRPr>
          </a:p>
        </p:txBody>
      </p:sp>
      <p:sp>
        <p:nvSpPr>
          <p:cNvPr id="19" name="Rectangle 18"/>
          <p:cNvSpPr/>
          <p:nvPr/>
        </p:nvSpPr>
        <p:spPr>
          <a:xfrm>
            <a:off x="4024893" y="2300484"/>
            <a:ext cx="375210" cy="272415"/>
          </a:xfrm>
          <a:prstGeom prst="rect">
            <a:avLst/>
          </a:prstGeom>
          <a:solidFill>
            <a:schemeClr val="accent6">
              <a:lumMod val="20000"/>
              <a:lumOff val="80000"/>
            </a:schemeClr>
          </a:solidFill>
          <a:ln>
            <a:solidFill>
              <a:schemeClr val="accent2">
                <a:lumMod val="75000"/>
              </a:schemeClr>
            </a:solidFill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>
              <a:solidFill>
                <a:prstClr val="white"/>
              </a:solidFill>
              <a:latin typeface="Calibri"/>
            </a:endParaRPr>
          </a:p>
        </p:txBody>
      </p:sp>
      <p:sp>
        <p:nvSpPr>
          <p:cNvPr id="20" name="Rectangle 19"/>
          <p:cNvSpPr/>
          <p:nvPr/>
        </p:nvSpPr>
        <p:spPr>
          <a:xfrm>
            <a:off x="7703525" y="2181211"/>
            <a:ext cx="473964" cy="272415"/>
          </a:xfrm>
          <a:prstGeom prst="rect">
            <a:avLst/>
          </a:prstGeom>
          <a:solidFill>
            <a:schemeClr val="accent2"/>
          </a:solidFill>
          <a:ln>
            <a:solidFill>
              <a:srgbClr val="C00000"/>
            </a:solidFill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>
              <a:solidFill>
                <a:prstClr val="white"/>
              </a:solidFill>
              <a:latin typeface="Calibri"/>
            </a:endParaRPr>
          </a:p>
        </p:txBody>
      </p:sp>
      <p:sp>
        <p:nvSpPr>
          <p:cNvPr id="22" name="Rectangle 21"/>
          <p:cNvSpPr/>
          <p:nvPr/>
        </p:nvSpPr>
        <p:spPr>
          <a:xfrm>
            <a:off x="9782601" y="2548223"/>
            <a:ext cx="473964" cy="272415"/>
          </a:xfrm>
          <a:prstGeom prst="rect">
            <a:avLst/>
          </a:prstGeom>
          <a:solidFill>
            <a:schemeClr val="accent2"/>
          </a:solidFill>
          <a:ln>
            <a:solidFill>
              <a:srgbClr val="C00000"/>
            </a:solidFill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>
              <a:solidFill>
                <a:prstClr val="white"/>
              </a:solidFill>
              <a:latin typeface="Calibri"/>
            </a:endParaRPr>
          </a:p>
        </p:txBody>
      </p:sp>
      <p:sp>
        <p:nvSpPr>
          <p:cNvPr id="23" name="Right Arrow 22"/>
          <p:cNvSpPr/>
          <p:nvPr/>
        </p:nvSpPr>
        <p:spPr>
          <a:xfrm>
            <a:off x="9360740" y="2500288"/>
            <a:ext cx="329794" cy="400669"/>
          </a:xfrm>
          <a:prstGeom prst="rightArrow">
            <a:avLst/>
          </a:prstGeom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>
              <a:solidFill>
                <a:prstClr val="white"/>
              </a:solidFill>
              <a:latin typeface="Calibri"/>
            </a:endParaRPr>
          </a:p>
        </p:txBody>
      </p:sp>
      <p:sp>
        <p:nvSpPr>
          <p:cNvPr id="24" name="Rectangle 23"/>
          <p:cNvSpPr/>
          <p:nvPr/>
        </p:nvSpPr>
        <p:spPr>
          <a:xfrm>
            <a:off x="7864026" y="3881597"/>
            <a:ext cx="375210" cy="272415"/>
          </a:xfrm>
          <a:prstGeom prst="rect">
            <a:avLst/>
          </a:prstGeom>
          <a:solidFill>
            <a:schemeClr val="accent6">
              <a:lumMod val="20000"/>
              <a:lumOff val="80000"/>
            </a:schemeClr>
          </a:solidFill>
          <a:ln>
            <a:solidFill>
              <a:schemeClr val="accent2">
                <a:lumMod val="75000"/>
              </a:schemeClr>
            </a:solidFill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>
              <a:solidFill>
                <a:prstClr val="white"/>
              </a:solidFill>
              <a:latin typeface="Calibri"/>
            </a:endParaRPr>
          </a:p>
        </p:txBody>
      </p:sp>
      <p:sp>
        <p:nvSpPr>
          <p:cNvPr id="25" name="Rectangle 24"/>
          <p:cNvSpPr/>
          <p:nvPr/>
        </p:nvSpPr>
        <p:spPr>
          <a:xfrm>
            <a:off x="8239236" y="3881598"/>
            <a:ext cx="375210" cy="272415"/>
          </a:xfrm>
          <a:prstGeom prst="rect">
            <a:avLst/>
          </a:prstGeom>
          <a:solidFill>
            <a:schemeClr val="accent6">
              <a:lumMod val="40000"/>
              <a:lumOff val="60000"/>
            </a:schemeClr>
          </a:solidFill>
          <a:ln>
            <a:solidFill>
              <a:schemeClr val="accent2">
                <a:lumMod val="75000"/>
              </a:schemeClr>
            </a:solidFill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>
              <a:solidFill>
                <a:prstClr val="white"/>
              </a:solidFill>
              <a:latin typeface="Calibri"/>
            </a:endParaRPr>
          </a:p>
        </p:txBody>
      </p:sp>
      <p:sp>
        <p:nvSpPr>
          <p:cNvPr id="26" name="Right Arrow 25"/>
          <p:cNvSpPr/>
          <p:nvPr/>
        </p:nvSpPr>
        <p:spPr>
          <a:xfrm rot="5400000">
            <a:off x="8169876" y="3492444"/>
            <a:ext cx="329794" cy="400669"/>
          </a:xfrm>
          <a:prstGeom prst="rightArrow">
            <a:avLst/>
          </a:prstGeom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>
              <a:solidFill>
                <a:prstClr val="white"/>
              </a:solidFill>
              <a:latin typeface="Calibri"/>
            </a:endParaRPr>
          </a:p>
        </p:txBody>
      </p:sp>
      <p:cxnSp>
        <p:nvCxnSpPr>
          <p:cNvPr id="27" name="Straight Connector 26"/>
          <p:cNvCxnSpPr>
            <a:endCxn id="8" idx="3"/>
          </p:cNvCxnSpPr>
          <p:nvPr/>
        </p:nvCxnSpPr>
        <p:spPr>
          <a:xfrm flipH="1">
            <a:off x="9268673" y="3039319"/>
            <a:ext cx="1054608" cy="10341"/>
          </a:xfrm>
          <a:prstGeom prst="line">
            <a:avLst/>
          </a:prstGeom>
          <a:ln w="57150"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32" name="Straight Connector 31"/>
          <p:cNvCxnSpPr>
            <a:stCxn id="6" idx="1"/>
          </p:cNvCxnSpPr>
          <p:nvPr/>
        </p:nvCxnSpPr>
        <p:spPr>
          <a:xfrm flipH="1">
            <a:off x="1758707" y="3074630"/>
            <a:ext cx="957377" cy="0"/>
          </a:xfrm>
          <a:prstGeom prst="line">
            <a:avLst/>
          </a:prstGeom>
          <a:ln w="57150"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pic>
        <p:nvPicPr>
          <p:cNvPr id="35" name="Picture 34" descr="... 기업과 학교 위한 일체형&lt;strong&gt;PC&lt;/strong&gt; '옵티플렉스 올인원' 출시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940507" y="4214109"/>
            <a:ext cx="1508914" cy="1418379"/>
          </a:xfrm>
          <a:prstGeom prst="rect">
            <a:avLst/>
          </a:prstGeom>
        </p:spPr>
      </p:pic>
      <p:cxnSp>
        <p:nvCxnSpPr>
          <p:cNvPr id="36" name="Straight Connector 35"/>
          <p:cNvCxnSpPr>
            <a:endCxn id="8" idx="2"/>
          </p:cNvCxnSpPr>
          <p:nvPr/>
        </p:nvCxnSpPr>
        <p:spPr>
          <a:xfrm flipH="1" flipV="1">
            <a:off x="8723082" y="3450329"/>
            <a:ext cx="17223" cy="954555"/>
          </a:xfrm>
          <a:prstGeom prst="line">
            <a:avLst/>
          </a:prstGeom>
          <a:ln w="57150"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40" name="Rectangle 39"/>
          <p:cNvSpPr/>
          <p:nvPr/>
        </p:nvSpPr>
        <p:spPr>
          <a:xfrm>
            <a:off x="6953105" y="2181211"/>
            <a:ext cx="375210" cy="272415"/>
          </a:xfrm>
          <a:prstGeom prst="rect">
            <a:avLst/>
          </a:prstGeom>
          <a:solidFill>
            <a:schemeClr val="accent6">
              <a:lumMod val="20000"/>
              <a:lumOff val="80000"/>
            </a:schemeClr>
          </a:solidFill>
          <a:ln>
            <a:solidFill>
              <a:schemeClr val="accent2">
                <a:lumMod val="75000"/>
              </a:schemeClr>
            </a:solidFill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>
              <a:solidFill>
                <a:prstClr val="white"/>
              </a:solidFill>
              <a:latin typeface="Calibri"/>
            </a:endParaRPr>
          </a:p>
        </p:txBody>
      </p:sp>
      <p:sp>
        <p:nvSpPr>
          <p:cNvPr id="41" name="Rectangle 40"/>
          <p:cNvSpPr/>
          <p:nvPr/>
        </p:nvSpPr>
        <p:spPr>
          <a:xfrm>
            <a:off x="7328315" y="2181211"/>
            <a:ext cx="375210" cy="272415"/>
          </a:xfrm>
          <a:prstGeom prst="rect">
            <a:avLst/>
          </a:prstGeom>
          <a:solidFill>
            <a:schemeClr val="accent6">
              <a:lumMod val="40000"/>
              <a:lumOff val="60000"/>
            </a:schemeClr>
          </a:solidFill>
          <a:ln>
            <a:solidFill>
              <a:schemeClr val="accent2">
                <a:lumMod val="75000"/>
              </a:schemeClr>
            </a:solidFill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>
              <a:solidFill>
                <a:prstClr val="white"/>
              </a:solidFill>
              <a:latin typeface="Calibri"/>
            </a:endParaRPr>
          </a:p>
        </p:txBody>
      </p:sp>
      <p:sp>
        <p:nvSpPr>
          <p:cNvPr id="42" name="TextBox 41"/>
          <p:cNvSpPr txBox="1"/>
          <p:nvPr/>
        </p:nvSpPr>
        <p:spPr>
          <a:xfrm>
            <a:off x="5083700" y="3235267"/>
            <a:ext cx="1817357" cy="646331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algn="ctr"/>
            <a:r>
              <a:rPr lang="en-US" i="1" dirty="0">
                <a:solidFill>
                  <a:prstClr val="black"/>
                </a:solidFill>
                <a:latin typeface="Calibri"/>
              </a:rPr>
              <a:t>measurements</a:t>
            </a:r>
          </a:p>
          <a:p>
            <a:pPr algn="ctr"/>
            <a:r>
              <a:rPr lang="en-US" i="1" dirty="0">
                <a:solidFill>
                  <a:prstClr val="black"/>
                </a:solidFill>
                <a:latin typeface="Calibri"/>
              </a:rPr>
              <a:t>(custom headers)</a:t>
            </a:r>
          </a:p>
        </p:txBody>
      </p:sp>
      <p:cxnSp>
        <p:nvCxnSpPr>
          <p:cNvPr id="44" name="Straight Arrow Connector 43"/>
          <p:cNvCxnSpPr>
            <a:stCxn id="42" idx="0"/>
          </p:cNvCxnSpPr>
          <p:nvPr/>
        </p:nvCxnSpPr>
        <p:spPr>
          <a:xfrm flipV="1">
            <a:off x="5992379" y="2477546"/>
            <a:ext cx="1335937" cy="757720"/>
          </a:xfrm>
          <a:prstGeom prst="straightConnector1">
            <a:avLst/>
          </a:prstGeom>
          <a:ln>
            <a:solidFill>
              <a:schemeClr val="bg1">
                <a:lumMod val="65000"/>
              </a:schemeClr>
            </a:solidFill>
            <a:tailEnd type="triangle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45" name="Straight Arrow Connector 44"/>
          <p:cNvCxnSpPr>
            <a:stCxn id="42" idx="0"/>
            <a:endCxn id="19" idx="2"/>
          </p:cNvCxnSpPr>
          <p:nvPr/>
        </p:nvCxnSpPr>
        <p:spPr>
          <a:xfrm flipH="1" flipV="1">
            <a:off x="4212498" y="2572898"/>
            <a:ext cx="1779880" cy="662368"/>
          </a:xfrm>
          <a:prstGeom prst="straightConnector1">
            <a:avLst/>
          </a:prstGeom>
          <a:ln>
            <a:solidFill>
              <a:schemeClr val="bg1">
                <a:lumMod val="65000"/>
              </a:schemeClr>
            </a:solidFill>
            <a:tailEnd type="triangle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48" name="Right Arrow 47"/>
          <p:cNvSpPr/>
          <p:nvPr/>
        </p:nvSpPr>
        <p:spPr>
          <a:xfrm>
            <a:off x="3600764" y="2317418"/>
            <a:ext cx="329794" cy="400669"/>
          </a:xfrm>
          <a:prstGeom prst="rightArrow">
            <a:avLst/>
          </a:prstGeom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>
              <a:solidFill>
                <a:prstClr val="white"/>
              </a:solidFill>
              <a:latin typeface="Calibri"/>
            </a:endParaRPr>
          </a:p>
        </p:txBody>
      </p:sp>
      <p:sp>
        <p:nvSpPr>
          <p:cNvPr id="49" name="Right Arrow 48"/>
          <p:cNvSpPr/>
          <p:nvPr/>
        </p:nvSpPr>
        <p:spPr>
          <a:xfrm>
            <a:off x="4953009" y="1980876"/>
            <a:ext cx="329794" cy="400669"/>
          </a:xfrm>
          <a:prstGeom prst="rightArrow">
            <a:avLst/>
          </a:prstGeom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>
              <a:solidFill>
                <a:prstClr val="white"/>
              </a:solidFill>
              <a:latin typeface="Calibri"/>
            </a:endParaRPr>
          </a:p>
        </p:txBody>
      </p:sp>
      <p:sp>
        <p:nvSpPr>
          <p:cNvPr id="50" name="Right Arrow 49"/>
          <p:cNvSpPr/>
          <p:nvPr/>
        </p:nvSpPr>
        <p:spPr>
          <a:xfrm>
            <a:off x="6562271" y="2036022"/>
            <a:ext cx="329794" cy="400669"/>
          </a:xfrm>
          <a:prstGeom prst="rightArrow">
            <a:avLst/>
          </a:prstGeom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>
              <a:solidFill>
                <a:prstClr val="white"/>
              </a:solidFill>
              <a:latin typeface="Calibri"/>
            </a:endParaRPr>
          </a:p>
        </p:txBody>
      </p:sp>
      <p:sp>
        <p:nvSpPr>
          <p:cNvPr id="51" name="Right Arrow 50"/>
          <p:cNvSpPr/>
          <p:nvPr/>
        </p:nvSpPr>
        <p:spPr>
          <a:xfrm>
            <a:off x="8243375" y="2283931"/>
            <a:ext cx="329794" cy="400669"/>
          </a:xfrm>
          <a:prstGeom prst="rightArrow">
            <a:avLst/>
          </a:prstGeom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>
              <a:solidFill>
                <a:prstClr val="white"/>
              </a:solidFill>
              <a:latin typeface="Calibri"/>
            </a:endParaRPr>
          </a:p>
        </p:txBody>
      </p:sp>
      <p:sp>
        <p:nvSpPr>
          <p:cNvPr id="53" name="TextBox 52"/>
          <p:cNvSpPr txBox="1"/>
          <p:nvPr/>
        </p:nvSpPr>
        <p:spPr>
          <a:xfrm>
            <a:off x="5852217" y="4404884"/>
            <a:ext cx="1233415" cy="646331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algn="ctr"/>
            <a:r>
              <a:rPr lang="en-US" i="1" dirty="0">
                <a:solidFill>
                  <a:prstClr val="black"/>
                </a:solidFill>
                <a:latin typeface="Calibri"/>
              </a:rPr>
              <a:t>Monitoring</a:t>
            </a:r>
          </a:p>
          <a:p>
            <a:pPr algn="ctr"/>
            <a:r>
              <a:rPr lang="en-US" i="1" dirty="0">
                <a:solidFill>
                  <a:prstClr val="black"/>
                </a:solidFill>
                <a:latin typeface="Calibri"/>
              </a:rPr>
              <a:t>agent</a:t>
            </a:r>
          </a:p>
        </p:txBody>
      </p:sp>
      <p:cxnSp>
        <p:nvCxnSpPr>
          <p:cNvPr id="54" name="Straight Arrow Connector 53"/>
          <p:cNvCxnSpPr>
            <a:stCxn id="53" idx="3"/>
          </p:cNvCxnSpPr>
          <p:nvPr/>
        </p:nvCxnSpPr>
        <p:spPr>
          <a:xfrm>
            <a:off x="7085631" y="4728050"/>
            <a:ext cx="1091858" cy="13369"/>
          </a:xfrm>
          <a:prstGeom prst="straightConnector1">
            <a:avLst/>
          </a:prstGeom>
          <a:ln>
            <a:solidFill>
              <a:schemeClr val="bg1">
                <a:lumMod val="65000"/>
              </a:schemeClr>
            </a:solidFill>
            <a:tailEnd type="triangle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59" name="Rectangle 58"/>
          <p:cNvSpPr/>
          <p:nvPr/>
        </p:nvSpPr>
        <p:spPr>
          <a:xfrm>
            <a:off x="1568058" y="5638496"/>
            <a:ext cx="4915641" cy="1477328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dirty="0">
                <a:solidFill>
                  <a:prstClr val="black"/>
                </a:solidFill>
                <a:latin typeface="Calibri"/>
              </a:rPr>
              <a:t>In-Band Network Telemetry (INT)</a:t>
            </a:r>
          </a:p>
          <a:p>
            <a:r>
              <a:rPr lang="en-US" b="1" dirty="0">
                <a:solidFill>
                  <a:prstClr val="black"/>
                </a:solidFill>
                <a:latin typeface="Calibri"/>
                <a:hlinkClick r:id="rId5"/>
              </a:rPr>
              <a:t>Improving Network Monitoring and Management</a:t>
            </a:r>
            <a:br>
              <a:rPr lang="en-US" b="1" dirty="0">
                <a:solidFill>
                  <a:prstClr val="black"/>
                </a:solidFill>
                <a:latin typeface="Calibri"/>
                <a:hlinkClick r:id="rId5"/>
              </a:rPr>
            </a:br>
            <a:r>
              <a:rPr lang="en-US" b="1" dirty="0">
                <a:solidFill>
                  <a:prstClr val="black"/>
                </a:solidFill>
                <a:latin typeface="Calibri"/>
                <a:hlinkClick r:id="rId5"/>
              </a:rPr>
              <a:t>with Programmable Data Planes</a:t>
            </a:r>
            <a:endParaRPr lang="en-US" b="1" dirty="0">
              <a:solidFill>
                <a:prstClr val="black"/>
              </a:solidFill>
              <a:latin typeface="Calibri"/>
            </a:endParaRPr>
          </a:p>
          <a:p>
            <a:r>
              <a:rPr lang="en-US" i="1" dirty="0">
                <a:solidFill>
                  <a:prstClr val="black"/>
                </a:solidFill>
                <a:latin typeface="Calibri"/>
              </a:rPr>
              <a:t>By Mukesh Hira &amp; LJ </a:t>
            </a:r>
            <a:r>
              <a:rPr lang="en-US" i="1" dirty="0" err="1">
                <a:solidFill>
                  <a:prstClr val="black"/>
                </a:solidFill>
                <a:latin typeface="Calibri"/>
              </a:rPr>
              <a:t>Wobker</a:t>
            </a:r>
            <a:endParaRPr lang="en-US" dirty="0">
              <a:solidFill>
                <a:prstClr val="black"/>
              </a:solidFill>
              <a:latin typeface="Calibri"/>
            </a:endParaRPr>
          </a:p>
          <a:p>
            <a:endParaRPr lang="en-US" dirty="0">
              <a:solidFill>
                <a:prstClr val="black"/>
              </a:solidFill>
              <a:latin typeface="Calibri"/>
            </a:endParaRPr>
          </a:p>
        </p:txBody>
      </p:sp>
    </p:spTree>
    <p:extLst>
      <p:ext uri="{BB962C8B-B14F-4D97-AF65-F5344CB8AC3E}">
        <p14:creationId xmlns:p14="http://schemas.microsoft.com/office/powerpoint/2010/main" val="2921635207"/>
      </p:ext>
    </p:extLst>
  </p:cSld>
  <p:clrMapOvr>
    <a:masterClrMapping/>
  </p:clrMapOvr>
</p:sld>
</file>

<file path=ppt/slides/slide2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Optimize your network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/>
              <a:t>Push application functionality in the network</a:t>
            </a:r>
          </a:p>
          <a:p>
            <a:r>
              <a:rPr lang="en-US" dirty="0"/>
              <a:t>High speed</a:t>
            </a: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4"/>
          </p:nvPr>
        </p:nvSpPr>
        <p:spPr/>
        <p:txBody>
          <a:bodyPr/>
          <a:lstStyle/>
          <a:p>
            <a:fld id="{8A1781BC-3211-F34E-99EA-B41CEAE43939}" type="slidenum">
              <a:rPr lang="en-US">
                <a:solidFill>
                  <a:prstClr val="black">
                    <a:tint val="75000"/>
                  </a:prstClr>
                </a:solidFill>
                <a:latin typeface="Calibri"/>
              </a:rPr>
              <a:pPr/>
              <a:t>28</a:t>
            </a:fld>
            <a:endParaRPr lang="en-US" dirty="0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  <p:sp>
        <p:nvSpPr>
          <p:cNvPr id="5" name="Rectangle 4"/>
          <p:cNvSpPr/>
          <p:nvPr/>
        </p:nvSpPr>
        <p:spPr>
          <a:xfrm>
            <a:off x="1690254" y="5664498"/>
            <a:ext cx="6774874" cy="923330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b="1" dirty="0" err="1">
                <a:solidFill>
                  <a:prstClr val="black"/>
                </a:solidFill>
                <a:latin typeface="Calibri"/>
                <a:hlinkClick r:id="rId2"/>
              </a:rPr>
              <a:t>Paxos</a:t>
            </a:r>
            <a:r>
              <a:rPr lang="en-US" b="1" dirty="0">
                <a:solidFill>
                  <a:prstClr val="black"/>
                </a:solidFill>
                <a:latin typeface="Calibri"/>
                <a:hlinkClick r:id="rId2"/>
              </a:rPr>
              <a:t> Made Switch-y</a:t>
            </a:r>
            <a:endParaRPr lang="en-US" b="1" dirty="0">
              <a:solidFill>
                <a:prstClr val="black"/>
              </a:solidFill>
              <a:latin typeface="Calibri"/>
            </a:endParaRPr>
          </a:p>
          <a:p>
            <a:r>
              <a:rPr lang="en-US" dirty="0">
                <a:solidFill>
                  <a:prstClr val="black"/>
                </a:solidFill>
                <a:latin typeface="Calibri"/>
              </a:rPr>
              <a:t>Huynh Tu Dang, Marco </a:t>
            </a:r>
            <a:r>
              <a:rPr lang="en-US" dirty="0" err="1">
                <a:solidFill>
                  <a:prstClr val="black"/>
                </a:solidFill>
                <a:latin typeface="Calibri"/>
              </a:rPr>
              <a:t>Canini</a:t>
            </a:r>
            <a:r>
              <a:rPr lang="en-US" dirty="0">
                <a:solidFill>
                  <a:prstClr val="black"/>
                </a:solidFill>
                <a:latin typeface="Calibri"/>
              </a:rPr>
              <a:t>, Fernando </a:t>
            </a:r>
            <a:r>
              <a:rPr lang="en-US" dirty="0" err="1">
                <a:solidFill>
                  <a:prstClr val="black"/>
                </a:solidFill>
                <a:latin typeface="Calibri"/>
              </a:rPr>
              <a:t>Pedone</a:t>
            </a:r>
            <a:r>
              <a:rPr lang="en-US" dirty="0">
                <a:solidFill>
                  <a:prstClr val="black"/>
                </a:solidFill>
                <a:latin typeface="Calibri"/>
              </a:rPr>
              <a:t>, Robert </a:t>
            </a:r>
            <a:r>
              <a:rPr lang="en-US" dirty="0" err="1">
                <a:solidFill>
                  <a:prstClr val="black"/>
                </a:solidFill>
                <a:latin typeface="Calibri"/>
              </a:rPr>
              <a:t>Soulé</a:t>
            </a:r>
            <a:r>
              <a:rPr lang="en-US" dirty="0">
                <a:solidFill>
                  <a:prstClr val="black"/>
                </a:solidFill>
                <a:latin typeface="Calibri"/>
              </a:rPr>
              <a:t> </a:t>
            </a:r>
          </a:p>
          <a:p>
            <a:r>
              <a:rPr lang="en-US" dirty="0">
                <a:solidFill>
                  <a:prstClr val="black"/>
                </a:solidFill>
                <a:latin typeface="Calibri"/>
              </a:rPr>
              <a:t>CCR April 2016 </a:t>
            </a:r>
          </a:p>
        </p:txBody>
      </p:sp>
      <p:pic>
        <p:nvPicPr>
          <p:cNvPr id="6" name="Picture 5"/>
          <p:cNvPicPr>
            <a:picLocks noChangeAspect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/>
        </p:blipFill>
        <p:spPr>
          <a:xfrm>
            <a:off x="4076704" y="2928450"/>
            <a:ext cx="4175273" cy="244540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048400437"/>
      </p:ext>
    </p:extLst>
  </p:cSld>
  <p:clrMapOvr>
    <a:masterClrMapping/>
  </p:clrMapOvr>
</p:sld>
</file>

<file path=ppt/slides/slide2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Network = software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1981200" y="1479666"/>
            <a:ext cx="8229600" cy="4646498"/>
          </a:xfrm>
        </p:spPr>
        <p:txBody>
          <a:bodyPr/>
          <a:lstStyle/>
          <a:p>
            <a:r>
              <a:rPr lang="en-US" dirty="0"/>
              <a:t>Use </a:t>
            </a:r>
            <a:r>
              <a:rPr lang="en-US" b="1" i="1" dirty="0"/>
              <a:t>software</a:t>
            </a:r>
            <a:r>
              <a:rPr lang="en-US" dirty="0"/>
              <a:t> engineering principles and tools</a:t>
            </a:r>
          </a:p>
          <a:p>
            <a:r>
              <a:rPr lang="en-US" dirty="0"/>
              <a:t>Upgrade your network at any time</a:t>
            </a:r>
          </a:p>
          <a:p>
            <a:r>
              <a:rPr lang="en-US" dirty="0"/>
              <a:t>Protocols = intellectual property</a:t>
            </a: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4"/>
          </p:nvPr>
        </p:nvSpPr>
        <p:spPr/>
        <p:txBody>
          <a:bodyPr/>
          <a:lstStyle/>
          <a:p>
            <a:fld id="{8A1781BC-3211-F34E-99EA-B41CEAE43939}" type="slidenum">
              <a:rPr lang="en-US">
                <a:solidFill>
                  <a:prstClr val="black">
                    <a:tint val="75000"/>
                  </a:prstClr>
                </a:solidFill>
                <a:latin typeface="Calibri"/>
              </a:rPr>
              <a:pPr/>
              <a:t>29</a:t>
            </a:fld>
            <a:endParaRPr lang="en-US" dirty="0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  <p:pic>
        <p:nvPicPr>
          <p:cNvPr id="7" name="Picture 6" descr="VirtualMarketingOfficer Blog » Tool box small"/>
          <p:cNvPicPr>
            <a:picLocks noChangeAspect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/>
        </p:blipFill>
        <p:spPr>
          <a:xfrm>
            <a:off x="2296563" y="3863182"/>
            <a:ext cx="3179582" cy="2038855"/>
          </a:xfrm>
          <a:prstGeom prst="rect">
            <a:avLst/>
          </a:prstGeom>
        </p:spPr>
      </p:pic>
      <p:pic>
        <p:nvPicPr>
          <p:cNvPr id="8" name="Picture 7" descr="Su precio es de $5.99 en ThinkGeek y no solo hay con motivos ...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967452" y="3643747"/>
            <a:ext cx="2180993" cy="2180993"/>
          </a:xfrm>
          <a:prstGeom prst="rect">
            <a:avLst/>
          </a:prstGeom>
        </p:spPr>
      </p:pic>
      <p:sp>
        <p:nvSpPr>
          <p:cNvPr id="9" name="Right Arrow 8"/>
          <p:cNvSpPr/>
          <p:nvPr/>
        </p:nvSpPr>
        <p:spPr>
          <a:xfrm>
            <a:off x="5677529" y="4514909"/>
            <a:ext cx="817482" cy="638982"/>
          </a:xfrm>
          <a:prstGeom prst="rightArrow">
            <a:avLst/>
          </a:prstGeom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>
              <a:solidFill>
                <a:prstClr val="white"/>
              </a:solidFill>
              <a:latin typeface="Calibri"/>
            </a:endParaRPr>
          </a:p>
        </p:txBody>
      </p:sp>
    </p:spTree>
    <p:extLst>
      <p:ext uri="{BB962C8B-B14F-4D97-AF65-F5344CB8AC3E}">
        <p14:creationId xmlns:p14="http://schemas.microsoft.com/office/powerpoint/2010/main" val="4212642114"/>
      </p:ext>
    </p:extLst>
  </p:cSld>
  <p:clrMapOvr>
    <a:masterClrMapping/>
  </p:clrMapOvr>
</p:sld>
</file>

<file path=ppt/slides/slide3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981200" y="1"/>
            <a:ext cx="8229600" cy="773723"/>
          </a:xfrm>
        </p:spPr>
        <p:txBody>
          <a:bodyPr>
            <a:normAutofit/>
          </a:bodyPr>
          <a:lstStyle/>
          <a:p>
            <a:r>
              <a:rPr lang="en-US" dirty="0"/>
              <a:t> P4.org Consortium</a:t>
            </a: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4"/>
          </p:nvPr>
        </p:nvSpPr>
        <p:spPr/>
        <p:txBody>
          <a:bodyPr/>
          <a:lstStyle/>
          <a:p>
            <a:fld id="{8A1781BC-3211-F34E-99EA-B41CEAE43939}" type="slidenum">
              <a:rPr lang="en-US">
                <a:solidFill>
                  <a:prstClr val="black">
                    <a:tint val="75000"/>
                  </a:prstClr>
                </a:solidFill>
                <a:latin typeface="Calibri"/>
              </a:rPr>
              <a:pPr/>
              <a:t>30</a:t>
            </a:fld>
            <a:endParaRPr lang="en-US" dirty="0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  <p:sp>
        <p:nvSpPr>
          <p:cNvPr id="9" name="TextBox 8"/>
          <p:cNvSpPr txBox="1"/>
          <p:nvPr/>
        </p:nvSpPr>
        <p:spPr>
          <a:xfrm>
            <a:off x="1833193" y="5555911"/>
            <a:ext cx="3874330" cy="1015663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000" i="1" dirty="0">
                <a:solidFill>
                  <a:prstClr val="black"/>
                </a:solidFill>
                <a:latin typeface="Calibri"/>
              </a:rPr>
              <a:t>Carriers, cloud operators, chip </a:t>
            </a:r>
            <a:r>
              <a:rPr lang="en-US" sz="2000" i="1" dirty="0" err="1">
                <a:solidFill>
                  <a:prstClr val="black"/>
                </a:solidFill>
                <a:latin typeface="Calibri"/>
              </a:rPr>
              <a:t>co.s</a:t>
            </a:r>
            <a:r>
              <a:rPr lang="en-US" sz="2000" i="1" dirty="0">
                <a:solidFill>
                  <a:prstClr val="black"/>
                </a:solidFill>
                <a:latin typeface="Calibri"/>
              </a:rPr>
              <a:t>, </a:t>
            </a:r>
            <a:br>
              <a:rPr lang="en-US" sz="2000" i="1" dirty="0">
                <a:solidFill>
                  <a:prstClr val="black"/>
                </a:solidFill>
                <a:latin typeface="Calibri"/>
              </a:rPr>
            </a:br>
            <a:r>
              <a:rPr lang="en-US" sz="2000" i="1" dirty="0">
                <a:solidFill>
                  <a:prstClr val="black"/>
                </a:solidFill>
                <a:latin typeface="Calibri"/>
              </a:rPr>
              <a:t>networking, systems, universities, </a:t>
            </a:r>
          </a:p>
          <a:p>
            <a:r>
              <a:rPr lang="en-US" sz="2000" i="1" dirty="0">
                <a:solidFill>
                  <a:prstClr val="black"/>
                </a:solidFill>
                <a:latin typeface="Calibri"/>
              </a:rPr>
              <a:t>start-ups</a:t>
            </a:r>
          </a:p>
        </p:txBody>
      </p:sp>
      <p:pic>
        <p:nvPicPr>
          <p:cNvPr id="3" name="Picture 2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633228" y="664751"/>
            <a:ext cx="4313304" cy="4749374"/>
          </a:xfrm>
          <a:prstGeom prst="rect">
            <a:avLst/>
          </a:prstGeom>
        </p:spPr>
      </p:pic>
      <p:pic>
        <p:nvPicPr>
          <p:cNvPr id="5" name="Picture 4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170752" y="664751"/>
            <a:ext cx="4264268" cy="2940224"/>
          </a:xfrm>
          <a:prstGeom prst="rect">
            <a:avLst/>
          </a:prstGeom>
        </p:spPr>
      </p:pic>
      <p:pic>
        <p:nvPicPr>
          <p:cNvPr id="10" name="Picture 9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108192" y="3604976"/>
            <a:ext cx="4364736" cy="258494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682884719"/>
      </p:ext>
    </p:extLst>
  </p:cSld>
  <p:clrMapOvr>
    <a:masterClrMapping/>
  </p:clrMapOvr>
</p:sld>
</file>

<file path=ppt/slides/slide3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AN INTRODUCTION to P4</a:t>
            </a:r>
            <a:r>
              <a:rPr lang="en-US" baseline="-25000" dirty="0"/>
              <a:t>16</a:t>
            </a: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4"/>
          </p:nvPr>
        </p:nvSpPr>
        <p:spPr/>
        <p:txBody>
          <a:bodyPr/>
          <a:lstStyle/>
          <a:p>
            <a:fld id="{8A1781BC-3211-F34E-99EA-B41CEAE43939}" type="slidenum">
              <a:rPr lang="en-US">
                <a:solidFill>
                  <a:prstClr val="black">
                    <a:tint val="75000"/>
                  </a:prstClr>
                </a:solidFill>
                <a:latin typeface="Calibri"/>
              </a:rPr>
              <a:pPr/>
              <a:t>31</a:t>
            </a:fld>
            <a:endParaRPr lang="en-US" dirty="0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  <p:pic>
        <p:nvPicPr>
          <p:cNvPr id="7" name="Picture 6" descr="Expedition around the Megacosm: Who is a &lt;strong&gt;Teacher&lt;/strong&gt;?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430988" y="911911"/>
            <a:ext cx="2907615" cy="290761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592771744"/>
      </p:ext>
    </p:extLst>
  </p:cSld>
  <p:clrMapOvr>
    <a:masterClrMapping/>
  </p:clrMapOvr>
</p:sld>
</file>

<file path=ppt/slides/slide3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981200" y="274638"/>
            <a:ext cx="8229600" cy="773112"/>
          </a:xfrm>
        </p:spPr>
        <p:txBody>
          <a:bodyPr/>
          <a:lstStyle/>
          <a:p>
            <a:r>
              <a:rPr lang="en-US" dirty="0"/>
              <a:t>Language evolution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1981200" y="1447404"/>
            <a:ext cx="8229600" cy="5001021"/>
          </a:xfrm>
        </p:spPr>
        <p:txBody>
          <a:bodyPr>
            <a:normAutofit/>
          </a:bodyPr>
          <a:lstStyle/>
          <a:p>
            <a:pPr marL="0" indent="0">
              <a:buNone/>
            </a:pPr>
            <a:r>
              <a:rPr lang="en-US" sz="2400" dirty="0">
                <a:hlinkClick r:id="rId2" tooltip="P4 Programming Protocol"/>
              </a:rPr>
              <a:t>P4: Programming Protocol-Independent Packet Processors</a:t>
            </a:r>
            <a:endParaRPr lang="en-US" sz="2400" dirty="0"/>
          </a:p>
          <a:p>
            <a:pPr marL="0" indent="0">
              <a:buNone/>
            </a:pPr>
            <a:r>
              <a:rPr lang="en-US" sz="2400" dirty="0"/>
              <a:t>Pat </a:t>
            </a:r>
            <a:r>
              <a:rPr lang="en-US" sz="2400" dirty="0" err="1"/>
              <a:t>Bosshart</a:t>
            </a:r>
            <a:r>
              <a:rPr lang="en-US" sz="2400" dirty="0"/>
              <a:t>, Dan Daly, Glen Gibb, Martin Izzard, Nick McKeown, Jennifer Rexford, Cole Schlesinger, Dan Talayco, Amin </a:t>
            </a:r>
            <a:r>
              <a:rPr lang="en-US" sz="2400" dirty="0" err="1"/>
              <a:t>Vahdat</a:t>
            </a:r>
            <a:r>
              <a:rPr lang="en-US" sz="2400" dirty="0"/>
              <a:t>, George Varghese, David Walker </a:t>
            </a:r>
            <a:r>
              <a:rPr lang="en-US" sz="2400" i="1" dirty="0"/>
              <a:t>ACM SIGCOMM Computer Communications Review (CCR). Volume 44, Issue #3 (July 2014)</a:t>
            </a:r>
          </a:p>
          <a:p>
            <a:pPr marL="0" indent="0">
              <a:buNone/>
            </a:pPr>
            <a:endParaRPr lang="en-US" sz="2400" i="1" dirty="0"/>
          </a:p>
          <a:p>
            <a:pPr marL="0" indent="0">
              <a:buNone/>
            </a:pPr>
            <a:r>
              <a:rPr lang="en-US" sz="2400" dirty="0"/>
              <a:t>P4 v1.0 spec, reference implementation and tools released in Spring 2015 (mostly by Barefoot Networks), Apache 2 license, </a:t>
            </a:r>
            <a:r>
              <a:rPr lang="en-US" sz="2400" dirty="0">
                <a:hlinkClick r:id="rId3"/>
              </a:rPr>
              <a:t>http://github.com/p4lang</a:t>
            </a:r>
            <a:r>
              <a:rPr lang="en-US" sz="2400" dirty="0"/>
              <a:t>.</a:t>
            </a:r>
          </a:p>
          <a:p>
            <a:pPr marL="0" indent="0">
              <a:buNone/>
            </a:pPr>
            <a:endParaRPr lang="en-US" sz="2400" dirty="0"/>
          </a:p>
          <a:p>
            <a:pPr marL="0" indent="0">
              <a:buNone/>
            </a:pPr>
            <a:r>
              <a:rPr lang="en-US" sz="2400" dirty="0"/>
              <a:t>P4</a:t>
            </a:r>
            <a:r>
              <a:rPr lang="en-US" sz="2400" baseline="-25000" dirty="0"/>
              <a:t>16</a:t>
            </a:r>
            <a:r>
              <a:rPr lang="en-US" sz="2400" dirty="0"/>
              <a:t> spec, reference implementation and tools released in December 2016.</a:t>
            </a: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4"/>
          </p:nvPr>
        </p:nvSpPr>
        <p:spPr/>
        <p:txBody>
          <a:bodyPr/>
          <a:lstStyle/>
          <a:p>
            <a:fld id="{8A1781BC-3211-F34E-99EA-B41CEAE43939}" type="slidenum">
              <a:rPr lang="en-US">
                <a:solidFill>
                  <a:prstClr val="black">
                    <a:tint val="75000"/>
                  </a:prstClr>
                </a:solidFill>
                <a:latin typeface="Calibri"/>
              </a:rPr>
              <a:pPr/>
              <a:t>32</a:t>
            </a:fld>
            <a:endParaRPr lang="en-US" dirty="0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  <p:pic>
        <p:nvPicPr>
          <p:cNvPr id="6" name="Picture 5" descr="... 69/Human_&lt;strong&gt;evolution&lt;/strong&gt;.svg/800px-Human_&lt;strong&gt;evolution&lt;/strong&gt;.svg.png (human &lt;strong&gt;evolution&lt;/strong&gt;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667751" y="0"/>
            <a:ext cx="1876425" cy="1172766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343272656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3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P4 Community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>
            <a:normAutofit lnSpcReduction="10000"/>
          </a:bodyPr>
          <a:lstStyle/>
          <a:p>
            <a:r>
              <a:rPr lang="en-US" dirty="0">
                <a:hlinkClick r:id="rId2"/>
              </a:rPr>
              <a:t>http://github.com/p4lang</a:t>
            </a:r>
            <a:endParaRPr lang="en-US" dirty="0"/>
          </a:p>
          <a:p>
            <a:r>
              <a:rPr lang="en-US" dirty="0">
                <a:hlinkClick r:id="rId3"/>
              </a:rPr>
              <a:t>http://p4.org</a:t>
            </a:r>
            <a:endParaRPr lang="en-US" dirty="0"/>
          </a:p>
          <a:p>
            <a:endParaRPr lang="en-US" dirty="0"/>
          </a:p>
          <a:p>
            <a:r>
              <a:rPr lang="en-US" dirty="0"/>
              <a:t>Mailing lists</a:t>
            </a:r>
          </a:p>
          <a:p>
            <a:r>
              <a:rPr lang="en-US" dirty="0"/>
              <a:t>Workshops </a:t>
            </a:r>
          </a:p>
          <a:p>
            <a:r>
              <a:rPr lang="en-US" dirty="0"/>
              <a:t>P4 developer days</a:t>
            </a:r>
          </a:p>
          <a:p>
            <a:endParaRPr lang="en-US" dirty="0"/>
          </a:p>
          <a:p>
            <a:r>
              <a:rPr lang="en-US" dirty="0"/>
              <a:t>Academic papers (SIGCOMM, SOSR)</a:t>
            </a: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4"/>
          </p:nvPr>
        </p:nvSpPr>
        <p:spPr/>
        <p:txBody>
          <a:bodyPr/>
          <a:lstStyle/>
          <a:p>
            <a:fld id="{8A1781BC-3211-F34E-99EA-B41CEAE43939}" type="slidenum">
              <a:rPr lang="en-US">
                <a:solidFill>
                  <a:prstClr val="black">
                    <a:tint val="75000"/>
                  </a:prstClr>
                </a:solidFill>
                <a:latin typeface="Calibri"/>
              </a:rPr>
              <a:pPr/>
              <a:t>33</a:t>
            </a:fld>
            <a:endParaRPr lang="en-US" dirty="0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  <p:pic>
        <p:nvPicPr>
          <p:cNvPr id="8194" name="Picture 2" descr="https://research.vmware.com/files/projects/0/0/0/0/0/0/9/p4-logo-tall.png?v=2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623175" y="2601256"/>
            <a:ext cx="1924050" cy="1924051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4067427657"/>
      </p:ext>
    </p:extLst>
  </p:cSld>
  <p:clrMapOvr>
    <a:masterClrMapping/>
  </p:clrMapOvr>
</p:sld>
</file>

<file path=ppt/slides/slide3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Available Software Tools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>
            <a:normAutofit fontScale="92500" lnSpcReduction="10000"/>
          </a:bodyPr>
          <a:lstStyle/>
          <a:p>
            <a:r>
              <a:rPr lang="en-US" dirty="0"/>
              <a:t>Compilers for various back-ends</a:t>
            </a:r>
          </a:p>
          <a:p>
            <a:pPr lvl="1"/>
            <a:r>
              <a:rPr lang="en-US" dirty="0" err="1"/>
              <a:t>Netronome</a:t>
            </a:r>
            <a:r>
              <a:rPr lang="en-US" dirty="0"/>
              <a:t> chip, Barefoot chip, </a:t>
            </a:r>
            <a:r>
              <a:rPr lang="en-US" dirty="0" err="1"/>
              <a:t>eBPF</a:t>
            </a:r>
            <a:r>
              <a:rPr lang="en-US" dirty="0"/>
              <a:t>, Xilinx FPGA</a:t>
            </a:r>
          </a:p>
          <a:p>
            <a:pPr marL="457200" lvl="1" indent="0">
              <a:buNone/>
            </a:pPr>
            <a:r>
              <a:rPr lang="en-US" dirty="0"/>
              <a:t>(open-source and proprietary)</a:t>
            </a:r>
          </a:p>
          <a:p>
            <a:r>
              <a:rPr lang="en-US" dirty="0"/>
              <a:t>Multiple control-plane implementations</a:t>
            </a:r>
          </a:p>
          <a:p>
            <a:pPr lvl="1"/>
            <a:r>
              <a:rPr lang="en-US" dirty="0"/>
              <a:t>SAI, </a:t>
            </a:r>
            <a:r>
              <a:rPr lang="en-US" dirty="0" err="1"/>
              <a:t>OpenFlow</a:t>
            </a:r>
            <a:endParaRPr lang="en-US" dirty="0"/>
          </a:p>
          <a:p>
            <a:r>
              <a:rPr lang="en-US" dirty="0"/>
              <a:t>Simulators</a:t>
            </a:r>
          </a:p>
          <a:p>
            <a:r>
              <a:rPr lang="en-US" dirty="0"/>
              <a:t>Testing tools</a:t>
            </a:r>
          </a:p>
          <a:p>
            <a:r>
              <a:rPr lang="en-US" dirty="0"/>
              <a:t>Sample P4 programs</a:t>
            </a:r>
          </a:p>
          <a:p>
            <a:r>
              <a:rPr lang="en-US" dirty="0"/>
              <a:t>Tutorials</a:t>
            </a: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4"/>
          </p:nvPr>
        </p:nvSpPr>
        <p:spPr/>
        <p:txBody>
          <a:bodyPr/>
          <a:lstStyle/>
          <a:p>
            <a:fld id="{8A1781BC-3211-F34E-99EA-B41CEAE43939}" type="slidenum">
              <a:rPr lang="en-US">
                <a:solidFill>
                  <a:prstClr val="black">
                    <a:tint val="75000"/>
                  </a:prstClr>
                </a:solidFill>
                <a:latin typeface="Calibri"/>
              </a:rPr>
              <a:pPr/>
              <a:t>34</a:t>
            </a:fld>
            <a:endParaRPr lang="en-US" dirty="0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  <p:pic>
        <p:nvPicPr>
          <p:cNvPr id="5" name="Picture 4" descr="VirtualMarketingOfficer Blog » Tool box small"/>
          <p:cNvPicPr>
            <a:picLocks noChangeAspect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/>
        </p:blipFill>
        <p:spPr>
          <a:xfrm>
            <a:off x="6745908" y="3555208"/>
            <a:ext cx="3155494" cy="2053657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927080877"/>
      </p:ext>
    </p:extLst>
  </p:cSld>
  <p:clrMapOvr>
    <a:masterClrMapping/>
  </p:clrMapOvr>
</p:sld>
</file>

<file path=ppt/slides/slide3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P4</a:t>
            </a:r>
            <a:r>
              <a:rPr lang="en-US" baseline="-25000" dirty="0"/>
              <a:t>16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>
            <a:normAutofit/>
          </a:bodyPr>
          <a:lstStyle/>
          <a:p>
            <a:r>
              <a:rPr lang="en-US" dirty="0"/>
              <a:t>Most recent revision of P4</a:t>
            </a:r>
          </a:p>
          <a:p>
            <a:r>
              <a:rPr lang="en-US" dirty="0"/>
              <a:t>Similar to C; strongly typed</a:t>
            </a:r>
          </a:p>
          <a:p>
            <a:r>
              <a:rPr lang="en-US" dirty="0"/>
              <a:t>Currently in draft form</a:t>
            </a:r>
          </a:p>
          <a:p>
            <a:r>
              <a:rPr lang="en-US" dirty="0"/>
              <a:t>Spec: </a:t>
            </a:r>
            <a:r>
              <a:rPr lang="en-US" sz="2400" dirty="0">
                <a:hlinkClick r:id="rId2"/>
              </a:rPr>
              <a:t>http://p4.org/wp-content/uploads/2016/12/P4_16-prerelease-Dec_16.pdf</a:t>
            </a:r>
            <a:endParaRPr lang="en-US" sz="2400" dirty="0"/>
          </a:p>
          <a:p>
            <a:r>
              <a:rPr lang="en-US" dirty="0"/>
              <a:t>Reference compiler implementation</a:t>
            </a:r>
            <a:br>
              <a:rPr lang="en-US" dirty="0"/>
            </a:br>
            <a:r>
              <a:rPr lang="en-US" dirty="0"/>
              <a:t>(Apache 2 license): </a:t>
            </a:r>
            <a:r>
              <a:rPr lang="en-US" dirty="0">
                <a:hlinkClick r:id="rId3"/>
              </a:rPr>
              <a:t>http://github.com/p4lang/p4c</a:t>
            </a:r>
            <a:endParaRPr lang="en-US" dirty="0"/>
          </a:p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4"/>
          </p:nvPr>
        </p:nvSpPr>
        <p:spPr/>
        <p:txBody>
          <a:bodyPr/>
          <a:lstStyle/>
          <a:p>
            <a:fld id="{8A1781BC-3211-F34E-99EA-B41CEAE43939}" type="slidenum">
              <a:rPr lang="en-US">
                <a:solidFill>
                  <a:prstClr val="black">
                    <a:tint val="75000"/>
                  </a:prstClr>
                </a:solidFill>
                <a:latin typeface="Calibri"/>
              </a:rPr>
              <a:pPr/>
              <a:t>35</a:t>
            </a:fld>
            <a:endParaRPr lang="en-US" dirty="0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  <p:pic>
        <p:nvPicPr>
          <p:cNvPr id="5" name="Picture 4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309597" y="274638"/>
            <a:ext cx="2004733" cy="167061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016901541"/>
      </p:ext>
    </p:extLst>
  </p:cSld>
  <p:clrMapOvr>
    <a:masterClrMapping/>
  </p:clrMapOvr>
</p:sld>
</file>

<file path=ppt/slides/slide3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P4</a:t>
            </a:r>
            <a:r>
              <a:rPr lang="en-US" baseline="-25000" dirty="0"/>
              <a:t>16</a:t>
            </a:r>
            <a:r>
              <a:rPr lang="en-US" dirty="0"/>
              <a:t> data plane model</a:t>
            </a:r>
          </a:p>
        </p:txBody>
      </p:sp>
      <p:grpSp>
        <p:nvGrpSpPr>
          <p:cNvPr id="13" name="Group 12"/>
          <p:cNvGrpSpPr/>
          <p:nvPr/>
        </p:nvGrpSpPr>
        <p:grpSpPr>
          <a:xfrm>
            <a:off x="2348924" y="2646452"/>
            <a:ext cx="7559431" cy="2872370"/>
            <a:chOff x="824924" y="4108664"/>
            <a:chExt cx="4680128" cy="1410158"/>
          </a:xfrm>
        </p:grpSpPr>
        <p:sp>
          <p:nvSpPr>
            <p:cNvPr id="4" name="Rectangle 3"/>
            <p:cNvSpPr/>
            <p:nvPr/>
          </p:nvSpPr>
          <p:spPr>
            <a:xfrm>
              <a:off x="1234935" y="4138694"/>
              <a:ext cx="3860106" cy="1350098"/>
            </a:xfrm>
            <a:prstGeom prst="rect">
              <a:avLst/>
            </a:prstGeom>
          </p:spPr>
          <p:style>
            <a:lnRef idx="1">
              <a:schemeClr val="accent2"/>
            </a:lnRef>
            <a:fillRef idx="2">
              <a:schemeClr val="accent2"/>
            </a:fillRef>
            <a:effectRef idx="1">
              <a:schemeClr val="accent2"/>
            </a:effectRef>
            <a:fontRef idx="minor">
              <a:schemeClr val="dk1"/>
            </a:fontRef>
          </p:style>
          <p:txBody>
            <a:bodyPr rtlCol="0" anchor="ctr"/>
            <a:lstStyle/>
            <a:p>
              <a:pPr algn="ctr"/>
              <a:r>
                <a:rPr lang="en-US" sz="3200" dirty="0">
                  <a:solidFill>
                    <a:prstClr val="black"/>
                  </a:solidFill>
                  <a:latin typeface="Calibri"/>
                </a:rPr>
                <a:t>Data plane</a:t>
              </a:r>
            </a:p>
            <a:p>
              <a:pPr algn="ctr"/>
              <a:endParaRPr lang="en-US" sz="3200" dirty="0">
                <a:solidFill>
                  <a:prstClr val="black"/>
                </a:solidFill>
                <a:latin typeface="Calibri"/>
              </a:endParaRPr>
            </a:p>
            <a:p>
              <a:pPr algn="ctr"/>
              <a:endParaRPr lang="en-US" sz="3200" dirty="0">
                <a:solidFill>
                  <a:prstClr val="black"/>
                </a:solidFill>
                <a:latin typeface="Calibri"/>
              </a:endParaRPr>
            </a:p>
            <a:p>
              <a:pPr algn="ctr"/>
              <a:endParaRPr lang="en-US" sz="3200" dirty="0">
                <a:solidFill>
                  <a:prstClr val="black"/>
                </a:solidFill>
                <a:latin typeface="Calibri"/>
              </a:endParaRPr>
            </a:p>
            <a:p>
              <a:pPr algn="ctr"/>
              <a:endParaRPr lang="en-US" sz="3200" dirty="0">
                <a:solidFill>
                  <a:prstClr val="black"/>
                </a:solidFill>
                <a:latin typeface="Calibri"/>
              </a:endParaRPr>
            </a:p>
            <a:p>
              <a:pPr algn="ctr"/>
              <a:endParaRPr lang="en-US" sz="3200" dirty="0">
                <a:solidFill>
                  <a:prstClr val="black"/>
                </a:solidFill>
                <a:latin typeface="Calibri"/>
              </a:endParaRPr>
            </a:p>
          </p:txBody>
        </p:sp>
        <p:sp>
          <p:nvSpPr>
            <p:cNvPr id="5" name="Right Arrow 4"/>
            <p:cNvSpPr/>
            <p:nvPr/>
          </p:nvSpPr>
          <p:spPr>
            <a:xfrm>
              <a:off x="824924" y="4138694"/>
              <a:ext cx="410011" cy="345032"/>
            </a:xfrm>
            <a:prstGeom prst="rightArrow">
              <a:avLst/>
            </a:prstGeom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>
                <a:solidFill>
                  <a:prstClr val="white"/>
                </a:solidFill>
                <a:latin typeface="Calibri"/>
              </a:endParaRPr>
            </a:p>
          </p:txBody>
        </p:sp>
        <p:sp>
          <p:nvSpPr>
            <p:cNvPr id="6" name="Right Arrow 5"/>
            <p:cNvSpPr/>
            <p:nvPr/>
          </p:nvSpPr>
          <p:spPr>
            <a:xfrm>
              <a:off x="824924" y="4483726"/>
              <a:ext cx="410011" cy="345032"/>
            </a:xfrm>
            <a:prstGeom prst="rightArrow">
              <a:avLst/>
            </a:prstGeom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>
                <a:solidFill>
                  <a:prstClr val="white"/>
                </a:solidFill>
                <a:latin typeface="Calibri"/>
              </a:endParaRPr>
            </a:p>
          </p:txBody>
        </p:sp>
        <p:sp>
          <p:nvSpPr>
            <p:cNvPr id="7" name="Right Arrow 6"/>
            <p:cNvSpPr/>
            <p:nvPr/>
          </p:nvSpPr>
          <p:spPr>
            <a:xfrm>
              <a:off x="824924" y="4828758"/>
              <a:ext cx="410011" cy="345032"/>
            </a:xfrm>
            <a:prstGeom prst="rightArrow">
              <a:avLst/>
            </a:prstGeom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>
                <a:solidFill>
                  <a:prstClr val="white"/>
                </a:solidFill>
                <a:latin typeface="Calibri"/>
              </a:endParaRPr>
            </a:p>
          </p:txBody>
        </p:sp>
        <p:sp>
          <p:nvSpPr>
            <p:cNvPr id="8" name="Right Arrow 7"/>
            <p:cNvSpPr/>
            <p:nvPr/>
          </p:nvSpPr>
          <p:spPr>
            <a:xfrm>
              <a:off x="824924" y="5173790"/>
              <a:ext cx="410011" cy="345032"/>
            </a:xfrm>
            <a:prstGeom prst="rightArrow">
              <a:avLst/>
            </a:prstGeom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>
                <a:solidFill>
                  <a:prstClr val="white"/>
                </a:solidFill>
                <a:latin typeface="Calibri"/>
              </a:endParaRPr>
            </a:p>
          </p:txBody>
        </p:sp>
        <p:sp>
          <p:nvSpPr>
            <p:cNvPr id="9" name="Right Arrow 8"/>
            <p:cNvSpPr/>
            <p:nvPr/>
          </p:nvSpPr>
          <p:spPr>
            <a:xfrm>
              <a:off x="5095041" y="4108664"/>
              <a:ext cx="410011" cy="345032"/>
            </a:xfrm>
            <a:prstGeom prst="rightArrow">
              <a:avLst/>
            </a:prstGeom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>
                <a:solidFill>
                  <a:prstClr val="white"/>
                </a:solidFill>
                <a:latin typeface="Calibri"/>
              </a:endParaRPr>
            </a:p>
          </p:txBody>
        </p:sp>
        <p:sp>
          <p:nvSpPr>
            <p:cNvPr id="10" name="Right Arrow 9"/>
            <p:cNvSpPr/>
            <p:nvPr/>
          </p:nvSpPr>
          <p:spPr>
            <a:xfrm>
              <a:off x="5095041" y="4453696"/>
              <a:ext cx="410011" cy="345032"/>
            </a:xfrm>
            <a:prstGeom prst="rightArrow">
              <a:avLst/>
            </a:prstGeom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>
                <a:solidFill>
                  <a:prstClr val="white"/>
                </a:solidFill>
                <a:latin typeface="Calibri"/>
              </a:endParaRPr>
            </a:p>
          </p:txBody>
        </p:sp>
        <p:sp>
          <p:nvSpPr>
            <p:cNvPr id="11" name="Right Arrow 10"/>
            <p:cNvSpPr/>
            <p:nvPr/>
          </p:nvSpPr>
          <p:spPr>
            <a:xfrm>
              <a:off x="5095041" y="4798728"/>
              <a:ext cx="410011" cy="345032"/>
            </a:xfrm>
            <a:prstGeom prst="rightArrow">
              <a:avLst/>
            </a:prstGeom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>
                <a:solidFill>
                  <a:prstClr val="white"/>
                </a:solidFill>
                <a:latin typeface="Calibri"/>
              </a:endParaRPr>
            </a:p>
          </p:txBody>
        </p:sp>
        <p:sp>
          <p:nvSpPr>
            <p:cNvPr id="12" name="Right Arrow 11"/>
            <p:cNvSpPr/>
            <p:nvPr/>
          </p:nvSpPr>
          <p:spPr>
            <a:xfrm>
              <a:off x="5095041" y="5143760"/>
              <a:ext cx="410011" cy="345032"/>
            </a:xfrm>
            <a:prstGeom prst="rightArrow">
              <a:avLst/>
            </a:prstGeom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>
                <a:solidFill>
                  <a:prstClr val="white"/>
                </a:solidFill>
                <a:latin typeface="Calibri"/>
              </a:endParaRPr>
            </a:p>
          </p:txBody>
        </p:sp>
      </p:grpSp>
      <p:sp>
        <p:nvSpPr>
          <p:cNvPr id="14" name="Rectangle 13"/>
          <p:cNvSpPr/>
          <p:nvPr/>
        </p:nvSpPr>
        <p:spPr>
          <a:xfrm>
            <a:off x="3425206" y="3124200"/>
            <a:ext cx="1383388" cy="2055664"/>
          </a:xfrm>
          <a:prstGeom prst="rect">
            <a:avLst/>
          </a:prstGeom>
        </p:spPr>
        <p:style>
          <a:lnRef idx="1">
            <a:schemeClr val="accent1"/>
          </a:lnRef>
          <a:fillRef idx="2">
            <a:schemeClr val="accent1"/>
          </a:fillRef>
          <a:effectRef idx="1">
            <a:schemeClr val="accent1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sz="3200" dirty="0">
                <a:solidFill>
                  <a:prstClr val="black"/>
                </a:solidFill>
                <a:latin typeface="Calibri"/>
              </a:rPr>
              <a:t>P4</a:t>
            </a:r>
          </a:p>
        </p:txBody>
      </p:sp>
      <p:sp>
        <p:nvSpPr>
          <p:cNvPr id="15" name="Rectangle 14"/>
          <p:cNvSpPr/>
          <p:nvPr/>
        </p:nvSpPr>
        <p:spPr>
          <a:xfrm>
            <a:off x="5480303" y="3124200"/>
            <a:ext cx="1322982" cy="2055664"/>
          </a:xfrm>
          <a:prstGeom prst="rect">
            <a:avLst/>
          </a:prstGeom>
        </p:spPr>
        <p:style>
          <a:lnRef idx="1">
            <a:schemeClr val="accent1"/>
          </a:lnRef>
          <a:fillRef idx="2">
            <a:schemeClr val="accent1"/>
          </a:fillRef>
          <a:effectRef idx="1">
            <a:schemeClr val="accent1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sz="3200" dirty="0">
                <a:solidFill>
                  <a:prstClr val="black"/>
                </a:solidFill>
                <a:latin typeface="Calibri"/>
              </a:rPr>
              <a:t>P4</a:t>
            </a:r>
          </a:p>
        </p:txBody>
      </p:sp>
      <p:sp>
        <p:nvSpPr>
          <p:cNvPr id="16" name="Rectangle 15"/>
          <p:cNvSpPr/>
          <p:nvPr/>
        </p:nvSpPr>
        <p:spPr>
          <a:xfrm>
            <a:off x="7461535" y="3124200"/>
            <a:ext cx="1402706" cy="2055664"/>
          </a:xfrm>
          <a:prstGeom prst="rect">
            <a:avLst/>
          </a:prstGeom>
        </p:spPr>
        <p:style>
          <a:lnRef idx="1">
            <a:schemeClr val="accent1"/>
          </a:lnRef>
          <a:fillRef idx="2">
            <a:schemeClr val="accent1"/>
          </a:fillRef>
          <a:effectRef idx="1">
            <a:schemeClr val="accent1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sz="3200" dirty="0">
                <a:solidFill>
                  <a:prstClr val="black"/>
                </a:solidFill>
                <a:latin typeface="Calibri"/>
              </a:rPr>
              <a:t>P4</a:t>
            </a:r>
          </a:p>
        </p:txBody>
      </p:sp>
      <p:sp>
        <p:nvSpPr>
          <p:cNvPr id="17" name="TextBox 16"/>
          <p:cNvSpPr txBox="1"/>
          <p:nvPr/>
        </p:nvSpPr>
        <p:spPr>
          <a:xfrm>
            <a:off x="4464566" y="1542656"/>
            <a:ext cx="2124563" cy="830997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algn="ctr"/>
            <a:r>
              <a:rPr lang="en-US" sz="2400" i="1" dirty="0">
                <a:solidFill>
                  <a:prstClr val="black"/>
                </a:solidFill>
                <a:latin typeface="Calibri"/>
              </a:rPr>
              <a:t>Programmable</a:t>
            </a:r>
            <a:br>
              <a:rPr lang="en-US" sz="2400" i="1" dirty="0">
                <a:solidFill>
                  <a:prstClr val="black"/>
                </a:solidFill>
                <a:latin typeface="Calibri"/>
              </a:rPr>
            </a:br>
            <a:r>
              <a:rPr lang="en-US" sz="2400" i="1" dirty="0">
                <a:solidFill>
                  <a:prstClr val="black"/>
                </a:solidFill>
                <a:latin typeface="Calibri"/>
              </a:rPr>
              <a:t>blocks</a:t>
            </a:r>
          </a:p>
        </p:txBody>
      </p:sp>
      <p:cxnSp>
        <p:nvCxnSpPr>
          <p:cNvPr id="18" name="Straight Arrow Connector 17"/>
          <p:cNvCxnSpPr>
            <a:stCxn id="17" idx="2"/>
          </p:cNvCxnSpPr>
          <p:nvPr/>
        </p:nvCxnSpPr>
        <p:spPr>
          <a:xfrm flipH="1">
            <a:off x="4808595" y="2373653"/>
            <a:ext cx="718253" cy="778597"/>
          </a:xfrm>
          <a:prstGeom prst="straightConnector1">
            <a:avLst/>
          </a:prstGeom>
          <a:ln>
            <a:tailEnd type="arrow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19" name="Straight Arrow Connector 18"/>
          <p:cNvCxnSpPr>
            <a:stCxn id="17" idx="2"/>
            <a:endCxn id="15" idx="0"/>
          </p:cNvCxnSpPr>
          <p:nvPr/>
        </p:nvCxnSpPr>
        <p:spPr>
          <a:xfrm>
            <a:off x="5526848" y="2373652"/>
            <a:ext cx="614947" cy="750548"/>
          </a:xfrm>
          <a:prstGeom prst="straightConnector1">
            <a:avLst/>
          </a:prstGeom>
          <a:ln>
            <a:tailEnd type="arrow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20" name="Straight Arrow Connector 19"/>
          <p:cNvCxnSpPr>
            <a:stCxn id="17" idx="2"/>
          </p:cNvCxnSpPr>
          <p:nvPr/>
        </p:nvCxnSpPr>
        <p:spPr>
          <a:xfrm>
            <a:off x="5526847" y="2373652"/>
            <a:ext cx="1934688" cy="750548"/>
          </a:xfrm>
          <a:prstGeom prst="straightConnector1">
            <a:avLst/>
          </a:prstGeom>
          <a:ln>
            <a:tailEnd type="arrow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34" name="TextBox 33"/>
          <p:cNvSpPr txBox="1"/>
          <p:nvPr/>
        </p:nvSpPr>
        <p:spPr>
          <a:xfrm>
            <a:off x="3865905" y="5691867"/>
            <a:ext cx="2005389" cy="46166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algn="ctr"/>
            <a:r>
              <a:rPr lang="en-US" sz="2400" i="1" dirty="0">
                <a:solidFill>
                  <a:prstClr val="black"/>
                </a:solidFill>
                <a:latin typeface="Calibri"/>
              </a:rPr>
              <a:t>Fixed function</a:t>
            </a:r>
          </a:p>
        </p:txBody>
      </p:sp>
      <p:cxnSp>
        <p:nvCxnSpPr>
          <p:cNvPr id="37" name="Straight Arrow Connector 36"/>
          <p:cNvCxnSpPr>
            <a:stCxn id="34" idx="0"/>
          </p:cNvCxnSpPr>
          <p:nvPr/>
        </p:nvCxnSpPr>
        <p:spPr>
          <a:xfrm flipV="1">
            <a:off x="4868600" y="5253008"/>
            <a:ext cx="139463" cy="438859"/>
          </a:xfrm>
          <a:prstGeom prst="straightConnector1">
            <a:avLst/>
          </a:prstGeom>
          <a:ln>
            <a:tailEnd type="arrow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41" name="Right Arrow 40"/>
          <p:cNvSpPr/>
          <p:nvPr/>
        </p:nvSpPr>
        <p:spPr>
          <a:xfrm>
            <a:off x="5334000" y="3810001"/>
            <a:ext cx="202692" cy="763579"/>
          </a:xfrm>
          <a:prstGeom prst="rightArrow">
            <a:avLst/>
          </a:prstGeom>
          <a:solidFill>
            <a:srgbClr val="FF6600"/>
          </a:solidFill>
          <a:ln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>
              <a:solidFill>
                <a:prstClr val="white"/>
              </a:solidFill>
              <a:latin typeface="Calibri"/>
            </a:endParaRPr>
          </a:p>
        </p:txBody>
      </p:sp>
      <p:sp>
        <p:nvSpPr>
          <p:cNvPr id="42" name="Right Arrow 41"/>
          <p:cNvSpPr/>
          <p:nvPr/>
        </p:nvSpPr>
        <p:spPr>
          <a:xfrm>
            <a:off x="4808594" y="3810001"/>
            <a:ext cx="202692" cy="763579"/>
          </a:xfrm>
          <a:prstGeom prst="rightArrow">
            <a:avLst/>
          </a:prstGeom>
          <a:solidFill>
            <a:srgbClr val="FF6600"/>
          </a:solidFill>
          <a:ln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>
              <a:solidFill>
                <a:prstClr val="white"/>
              </a:solidFill>
              <a:latin typeface="Calibri"/>
            </a:endParaRPr>
          </a:p>
        </p:txBody>
      </p:sp>
      <p:sp>
        <p:nvSpPr>
          <p:cNvPr id="44" name="Right Arrow 43"/>
          <p:cNvSpPr/>
          <p:nvPr/>
        </p:nvSpPr>
        <p:spPr>
          <a:xfrm>
            <a:off x="7271779" y="3810001"/>
            <a:ext cx="202692" cy="763579"/>
          </a:xfrm>
          <a:prstGeom prst="rightArrow">
            <a:avLst/>
          </a:prstGeom>
          <a:solidFill>
            <a:srgbClr val="FF6600"/>
          </a:solidFill>
          <a:ln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>
              <a:solidFill>
                <a:prstClr val="white"/>
              </a:solidFill>
              <a:latin typeface="Calibri"/>
            </a:endParaRPr>
          </a:p>
        </p:txBody>
      </p:sp>
      <p:sp>
        <p:nvSpPr>
          <p:cNvPr id="45" name="Right Arrow 44"/>
          <p:cNvSpPr/>
          <p:nvPr/>
        </p:nvSpPr>
        <p:spPr>
          <a:xfrm>
            <a:off x="8864241" y="3810001"/>
            <a:ext cx="202692" cy="763579"/>
          </a:xfrm>
          <a:prstGeom prst="rightArrow">
            <a:avLst/>
          </a:prstGeom>
          <a:solidFill>
            <a:srgbClr val="FF6600"/>
          </a:solidFill>
          <a:ln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>
              <a:solidFill>
                <a:prstClr val="white"/>
              </a:solidFill>
              <a:latin typeface="Calibri"/>
            </a:endParaRPr>
          </a:p>
        </p:txBody>
      </p:sp>
      <p:sp>
        <p:nvSpPr>
          <p:cNvPr id="46" name="Right Arrow 45"/>
          <p:cNvSpPr/>
          <p:nvPr/>
        </p:nvSpPr>
        <p:spPr>
          <a:xfrm>
            <a:off x="6803285" y="3810001"/>
            <a:ext cx="202692" cy="763579"/>
          </a:xfrm>
          <a:prstGeom prst="rightArrow">
            <a:avLst/>
          </a:prstGeom>
          <a:solidFill>
            <a:srgbClr val="FF6600"/>
          </a:solidFill>
          <a:ln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>
              <a:solidFill>
                <a:prstClr val="white"/>
              </a:solidFill>
              <a:latin typeface="Calibri"/>
            </a:endParaRPr>
          </a:p>
        </p:txBody>
      </p:sp>
      <p:sp>
        <p:nvSpPr>
          <p:cNvPr id="47" name="Right Arrow 46"/>
          <p:cNvSpPr/>
          <p:nvPr/>
        </p:nvSpPr>
        <p:spPr>
          <a:xfrm>
            <a:off x="3222514" y="3810001"/>
            <a:ext cx="202692" cy="763579"/>
          </a:xfrm>
          <a:prstGeom prst="rightArrow">
            <a:avLst/>
          </a:prstGeom>
          <a:solidFill>
            <a:srgbClr val="FF6600"/>
          </a:solidFill>
          <a:ln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>
              <a:solidFill>
                <a:prstClr val="white"/>
              </a:solidFill>
              <a:latin typeface="Calibri"/>
            </a:endParaRPr>
          </a:p>
        </p:txBody>
      </p:sp>
      <p:sp>
        <p:nvSpPr>
          <p:cNvPr id="48" name="Slide Number Placeholder 47"/>
          <p:cNvSpPr>
            <a:spLocks noGrp="1"/>
          </p:cNvSpPr>
          <p:nvPr>
            <p:ph type="sldNum" sz="quarter" idx="4"/>
          </p:nvPr>
        </p:nvSpPr>
        <p:spPr/>
        <p:txBody>
          <a:bodyPr/>
          <a:lstStyle/>
          <a:p>
            <a:fld id="{8A1781BC-3211-F34E-99EA-B41CEAE43939}" type="slidenum">
              <a:rPr lang="en-US">
                <a:solidFill>
                  <a:prstClr val="black">
                    <a:tint val="75000"/>
                  </a:prstClr>
                </a:solidFill>
                <a:latin typeface="Calibri"/>
              </a:rPr>
              <a:pPr/>
              <a:t>36</a:t>
            </a:fld>
            <a:endParaRPr lang="en-US" dirty="0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</p:spTree>
    <p:extLst>
      <p:ext uri="{BB962C8B-B14F-4D97-AF65-F5344CB8AC3E}">
        <p14:creationId xmlns:p14="http://schemas.microsoft.com/office/powerpoint/2010/main" val="2405876635"/>
      </p:ext>
    </p:extLst>
  </p:cSld>
  <p:clrMapOvr>
    <a:masterClrMapping/>
  </p:clrMapOvr>
</p:sld>
</file>

<file path=ppt/slides/slide3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Example packet processing pipeline</a:t>
            </a:r>
          </a:p>
        </p:txBody>
      </p:sp>
      <p:sp>
        <p:nvSpPr>
          <p:cNvPr id="4" name="Rectangle 3"/>
          <p:cNvSpPr/>
          <p:nvPr/>
        </p:nvSpPr>
        <p:spPr>
          <a:xfrm>
            <a:off x="2049100" y="2150156"/>
            <a:ext cx="2392876" cy="430032"/>
          </a:xfrm>
          <a:prstGeom prst="rect">
            <a:avLst/>
          </a:prstGeom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endParaRPr lang="en-US" dirty="0">
              <a:solidFill>
                <a:prstClr val="black"/>
              </a:solidFill>
              <a:latin typeface="Calibri"/>
            </a:endParaRPr>
          </a:p>
        </p:txBody>
      </p:sp>
      <p:sp>
        <p:nvSpPr>
          <p:cNvPr id="5" name="Rectangle 4"/>
          <p:cNvSpPr/>
          <p:nvPr/>
        </p:nvSpPr>
        <p:spPr>
          <a:xfrm>
            <a:off x="5037315" y="1850135"/>
            <a:ext cx="1590043" cy="950070"/>
          </a:xfrm>
          <a:prstGeom prst="rect">
            <a:avLst/>
          </a:prstGeom>
        </p:spPr>
        <p:style>
          <a:lnRef idx="1">
            <a:schemeClr val="accent1"/>
          </a:lnRef>
          <a:fillRef idx="2">
            <a:schemeClr val="accent1"/>
          </a:fillRef>
          <a:effectRef idx="1">
            <a:schemeClr val="accent1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dirty="0">
                <a:solidFill>
                  <a:prstClr val="black"/>
                </a:solidFill>
                <a:latin typeface="Calibri"/>
              </a:rPr>
              <a:t>Programmable</a:t>
            </a:r>
          </a:p>
          <a:p>
            <a:pPr algn="ctr"/>
            <a:r>
              <a:rPr lang="en-US" dirty="0">
                <a:solidFill>
                  <a:prstClr val="black"/>
                </a:solidFill>
                <a:latin typeface="Calibri"/>
              </a:rPr>
              <a:t>parser</a:t>
            </a:r>
          </a:p>
        </p:txBody>
      </p:sp>
      <p:sp>
        <p:nvSpPr>
          <p:cNvPr id="9" name="Right Arrow 8"/>
          <p:cNvSpPr/>
          <p:nvPr/>
        </p:nvSpPr>
        <p:spPr>
          <a:xfrm>
            <a:off x="4514083" y="2210160"/>
            <a:ext cx="420011" cy="305022"/>
          </a:xfrm>
          <a:prstGeom prst="rightArrow">
            <a:avLst/>
          </a:prstGeom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>
              <a:solidFill>
                <a:prstClr val="white"/>
              </a:solidFill>
              <a:latin typeface="Calibri"/>
            </a:endParaRPr>
          </a:p>
        </p:txBody>
      </p:sp>
      <p:sp>
        <p:nvSpPr>
          <p:cNvPr id="11" name="Right Arrow 10"/>
          <p:cNvSpPr/>
          <p:nvPr/>
        </p:nvSpPr>
        <p:spPr>
          <a:xfrm>
            <a:off x="4574085" y="3790282"/>
            <a:ext cx="420011" cy="305022"/>
          </a:xfrm>
          <a:prstGeom prst="rightArrow">
            <a:avLst/>
          </a:prstGeom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>
              <a:solidFill>
                <a:prstClr val="white"/>
              </a:solidFill>
              <a:latin typeface="Calibri"/>
            </a:endParaRPr>
          </a:p>
        </p:txBody>
      </p:sp>
      <p:sp>
        <p:nvSpPr>
          <p:cNvPr id="12" name="Rectangle 11"/>
          <p:cNvSpPr/>
          <p:nvPr/>
        </p:nvSpPr>
        <p:spPr>
          <a:xfrm>
            <a:off x="2465489" y="2606299"/>
            <a:ext cx="1560869" cy="369332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algn="ctr"/>
            <a:r>
              <a:rPr lang="en-US" dirty="0">
                <a:solidFill>
                  <a:prstClr val="black"/>
                </a:solidFill>
                <a:latin typeface="Calibri"/>
              </a:rPr>
              <a:t>Packet (byte[])</a:t>
            </a:r>
          </a:p>
        </p:txBody>
      </p:sp>
      <p:sp>
        <p:nvSpPr>
          <p:cNvPr id="13" name="Rectangle 12"/>
          <p:cNvSpPr/>
          <p:nvPr/>
        </p:nvSpPr>
        <p:spPr>
          <a:xfrm>
            <a:off x="8963436" y="1935142"/>
            <a:ext cx="960795" cy="369332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algn="ctr"/>
            <a:r>
              <a:rPr lang="en-US" dirty="0">
                <a:solidFill>
                  <a:prstClr val="black"/>
                </a:solidFill>
                <a:latin typeface="Calibri"/>
              </a:rPr>
              <a:t>Headers</a:t>
            </a:r>
          </a:p>
        </p:txBody>
      </p:sp>
      <p:sp>
        <p:nvSpPr>
          <p:cNvPr id="14" name="Rectangle 13"/>
          <p:cNvSpPr/>
          <p:nvPr/>
        </p:nvSpPr>
        <p:spPr>
          <a:xfrm>
            <a:off x="7350695" y="1940143"/>
            <a:ext cx="521505" cy="430032"/>
          </a:xfrm>
          <a:prstGeom prst="rect">
            <a:avLst/>
          </a:prstGeom>
          <a:solidFill>
            <a:srgbClr val="FFFF00"/>
          </a:solidFill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dirty="0">
                <a:solidFill>
                  <a:srgbClr val="000000"/>
                </a:solidFill>
                <a:latin typeface="Calibri"/>
              </a:rPr>
              <a:t>eth</a:t>
            </a:r>
          </a:p>
        </p:txBody>
      </p:sp>
      <p:sp>
        <p:nvSpPr>
          <p:cNvPr id="16" name="Rectangle 15"/>
          <p:cNvSpPr/>
          <p:nvPr/>
        </p:nvSpPr>
        <p:spPr>
          <a:xfrm>
            <a:off x="7872200" y="1940143"/>
            <a:ext cx="521505" cy="430032"/>
          </a:xfrm>
          <a:prstGeom prst="rect">
            <a:avLst/>
          </a:prstGeom>
          <a:solidFill>
            <a:srgbClr val="D99694"/>
          </a:solidFill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wrap="none" rtlCol="0" anchor="ctr"/>
          <a:lstStyle/>
          <a:p>
            <a:pPr algn="ctr"/>
            <a:r>
              <a:rPr lang="en-US" dirty="0" err="1">
                <a:solidFill>
                  <a:srgbClr val="000000"/>
                </a:solidFill>
                <a:latin typeface="Calibri"/>
              </a:rPr>
              <a:t>vlan</a:t>
            </a:r>
            <a:endParaRPr lang="en-US" dirty="0">
              <a:solidFill>
                <a:srgbClr val="000000"/>
              </a:solidFill>
              <a:latin typeface="Calibri"/>
            </a:endParaRPr>
          </a:p>
        </p:txBody>
      </p:sp>
      <p:sp>
        <p:nvSpPr>
          <p:cNvPr id="17" name="Rectangle 16"/>
          <p:cNvSpPr/>
          <p:nvPr/>
        </p:nvSpPr>
        <p:spPr>
          <a:xfrm>
            <a:off x="8393705" y="1940143"/>
            <a:ext cx="521505" cy="430032"/>
          </a:xfrm>
          <a:prstGeom prst="rect">
            <a:avLst/>
          </a:prstGeom>
          <a:solidFill>
            <a:schemeClr val="accent1">
              <a:lumMod val="20000"/>
              <a:lumOff val="80000"/>
            </a:schemeClr>
          </a:solidFill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wrap="none" rtlCol="0" anchor="ctr"/>
          <a:lstStyle/>
          <a:p>
            <a:pPr algn="ctr"/>
            <a:r>
              <a:rPr lang="en-US" dirty="0">
                <a:solidFill>
                  <a:srgbClr val="000000"/>
                </a:solidFill>
                <a:latin typeface="Calibri"/>
              </a:rPr>
              <a:t>ipv4</a:t>
            </a:r>
          </a:p>
        </p:txBody>
      </p:sp>
      <p:sp>
        <p:nvSpPr>
          <p:cNvPr id="10" name="Rectangle 9"/>
          <p:cNvSpPr/>
          <p:nvPr/>
        </p:nvSpPr>
        <p:spPr>
          <a:xfrm>
            <a:off x="7350695" y="1940143"/>
            <a:ext cx="1564515" cy="430032"/>
          </a:xfrm>
          <a:prstGeom prst="rect">
            <a:avLst/>
          </a:prstGeom>
          <a:noFill/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endParaRPr lang="en-US" dirty="0">
              <a:solidFill>
                <a:prstClr val="black"/>
              </a:solidFill>
              <a:latin typeface="Calibri"/>
            </a:endParaRPr>
          </a:p>
        </p:txBody>
      </p:sp>
      <p:sp>
        <p:nvSpPr>
          <p:cNvPr id="18" name="Rectangle 17"/>
          <p:cNvSpPr/>
          <p:nvPr/>
        </p:nvSpPr>
        <p:spPr>
          <a:xfrm>
            <a:off x="2824037" y="3445255"/>
            <a:ext cx="1590043" cy="950070"/>
          </a:xfrm>
          <a:prstGeom prst="rect">
            <a:avLst/>
          </a:prstGeom>
        </p:spPr>
        <p:style>
          <a:lnRef idx="1">
            <a:schemeClr val="accent1"/>
          </a:lnRef>
          <a:fillRef idx="2">
            <a:schemeClr val="accent1"/>
          </a:fillRef>
          <a:effectRef idx="1">
            <a:schemeClr val="accent1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dirty="0">
                <a:solidFill>
                  <a:prstClr val="black"/>
                </a:solidFill>
                <a:latin typeface="Calibri"/>
              </a:rPr>
              <a:t>Programmable</a:t>
            </a:r>
          </a:p>
          <a:p>
            <a:pPr algn="ctr"/>
            <a:r>
              <a:rPr lang="en-US" dirty="0">
                <a:solidFill>
                  <a:prstClr val="black"/>
                </a:solidFill>
                <a:latin typeface="Calibri"/>
              </a:rPr>
              <a:t>match-action</a:t>
            </a:r>
          </a:p>
          <a:p>
            <a:pPr algn="ctr"/>
            <a:r>
              <a:rPr lang="en-US" dirty="0">
                <a:solidFill>
                  <a:prstClr val="black"/>
                </a:solidFill>
                <a:latin typeface="Calibri"/>
              </a:rPr>
              <a:t>units</a:t>
            </a:r>
          </a:p>
        </p:txBody>
      </p:sp>
      <p:sp>
        <p:nvSpPr>
          <p:cNvPr id="19" name="Rectangle 18"/>
          <p:cNvSpPr/>
          <p:nvPr/>
        </p:nvSpPr>
        <p:spPr>
          <a:xfrm>
            <a:off x="5522855" y="4305319"/>
            <a:ext cx="1104502" cy="369332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algn="ctr"/>
            <a:r>
              <a:rPr lang="en-US" dirty="0">
                <a:solidFill>
                  <a:prstClr val="black"/>
                </a:solidFill>
                <a:latin typeface="Calibri"/>
              </a:rPr>
              <a:t>Metadata</a:t>
            </a:r>
          </a:p>
        </p:txBody>
      </p:sp>
      <p:sp>
        <p:nvSpPr>
          <p:cNvPr id="20" name="Rectangle 19"/>
          <p:cNvSpPr/>
          <p:nvPr/>
        </p:nvSpPr>
        <p:spPr>
          <a:xfrm>
            <a:off x="5094099" y="3445255"/>
            <a:ext cx="521505" cy="430032"/>
          </a:xfrm>
          <a:prstGeom prst="rect">
            <a:avLst/>
          </a:prstGeom>
          <a:solidFill>
            <a:srgbClr val="FFFF00"/>
          </a:solidFill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dirty="0">
                <a:solidFill>
                  <a:srgbClr val="000000"/>
                </a:solidFill>
                <a:latin typeface="Calibri"/>
              </a:rPr>
              <a:t>eth</a:t>
            </a:r>
          </a:p>
        </p:txBody>
      </p:sp>
      <p:sp>
        <p:nvSpPr>
          <p:cNvPr id="21" name="Rectangle 20"/>
          <p:cNvSpPr/>
          <p:nvPr/>
        </p:nvSpPr>
        <p:spPr>
          <a:xfrm>
            <a:off x="5094099" y="3875287"/>
            <a:ext cx="521505" cy="430032"/>
          </a:xfrm>
          <a:prstGeom prst="rect">
            <a:avLst/>
          </a:prstGeom>
        </p:spPr>
        <p:style>
          <a:lnRef idx="2">
            <a:schemeClr val="accent6">
              <a:shade val="50000"/>
            </a:schemeClr>
          </a:lnRef>
          <a:fillRef idx="1">
            <a:schemeClr val="accent6"/>
          </a:fillRef>
          <a:effectRef idx="0">
            <a:schemeClr val="accent6"/>
          </a:effectRef>
          <a:fontRef idx="minor">
            <a:schemeClr val="lt1"/>
          </a:fontRef>
        </p:style>
        <p:txBody>
          <a:bodyPr wrap="none" rtlCol="0" anchor="ctr"/>
          <a:lstStyle/>
          <a:p>
            <a:pPr algn="ctr"/>
            <a:r>
              <a:rPr lang="en-US" dirty="0" err="1">
                <a:solidFill>
                  <a:srgbClr val="000000"/>
                </a:solidFill>
                <a:latin typeface="Calibri"/>
              </a:rPr>
              <a:t>mtag</a:t>
            </a:r>
            <a:endParaRPr lang="en-US" dirty="0">
              <a:solidFill>
                <a:srgbClr val="000000"/>
              </a:solidFill>
              <a:latin typeface="Calibri"/>
            </a:endParaRPr>
          </a:p>
        </p:txBody>
      </p:sp>
      <p:sp>
        <p:nvSpPr>
          <p:cNvPr id="22" name="Rectangle 21"/>
          <p:cNvSpPr/>
          <p:nvPr/>
        </p:nvSpPr>
        <p:spPr>
          <a:xfrm>
            <a:off x="5615604" y="3445255"/>
            <a:ext cx="622999" cy="430032"/>
          </a:xfrm>
          <a:prstGeom prst="rect">
            <a:avLst/>
          </a:prstGeom>
          <a:solidFill>
            <a:schemeClr val="accent1">
              <a:lumMod val="20000"/>
              <a:lumOff val="80000"/>
            </a:schemeClr>
          </a:solidFill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wrap="none" rtlCol="0" anchor="ctr"/>
          <a:lstStyle/>
          <a:p>
            <a:pPr algn="ctr"/>
            <a:r>
              <a:rPr lang="en-US" dirty="0">
                <a:solidFill>
                  <a:srgbClr val="000000"/>
                </a:solidFill>
                <a:latin typeface="Calibri"/>
              </a:rPr>
              <a:t>ipv4</a:t>
            </a:r>
          </a:p>
        </p:txBody>
      </p:sp>
      <p:sp>
        <p:nvSpPr>
          <p:cNvPr id="24" name="Right Arrow 23"/>
          <p:cNvSpPr/>
          <p:nvPr/>
        </p:nvSpPr>
        <p:spPr>
          <a:xfrm>
            <a:off x="6844147" y="5401091"/>
            <a:ext cx="420011" cy="305022"/>
          </a:xfrm>
          <a:prstGeom prst="rightArrow">
            <a:avLst/>
          </a:prstGeom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>
              <a:solidFill>
                <a:prstClr val="white"/>
              </a:solidFill>
              <a:latin typeface="Calibri"/>
            </a:endParaRPr>
          </a:p>
        </p:txBody>
      </p:sp>
      <p:sp>
        <p:nvSpPr>
          <p:cNvPr id="25" name="Right Arrow 24"/>
          <p:cNvSpPr/>
          <p:nvPr/>
        </p:nvSpPr>
        <p:spPr>
          <a:xfrm>
            <a:off x="2304023" y="3790282"/>
            <a:ext cx="420011" cy="305022"/>
          </a:xfrm>
          <a:prstGeom prst="rightArrow">
            <a:avLst/>
          </a:prstGeom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>
              <a:solidFill>
                <a:prstClr val="white"/>
              </a:solidFill>
              <a:latin typeface="Calibri"/>
            </a:endParaRPr>
          </a:p>
        </p:txBody>
      </p:sp>
      <p:sp>
        <p:nvSpPr>
          <p:cNvPr id="26" name="Rectangle 25"/>
          <p:cNvSpPr/>
          <p:nvPr/>
        </p:nvSpPr>
        <p:spPr>
          <a:xfrm>
            <a:off x="5094099" y="5066065"/>
            <a:ext cx="1590043" cy="950070"/>
          </a:xfrm>
          <a:prstGeom prst="rect">
            <a:avLst/>
          </a:prstGeom>
        </p:spPr>
        <p:style>
          <a:lnRef idx="1">
            <a:schemeClr val="accent1"/>
          </a:lnRef>
          <a:fillRef idx="2">
            <a:schemeClr val="accent1"/>
          </a:fillRef>
          <a:effectRef idx="1">
            <a:schemeClr val="accent1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dirty="0">
                <a:solidFill>
                  <a:prstClr val="black"/>
                </a:solidFill>
                <a:latin typeface="Calibri"/>
              </a:rPr>
              <a:t>Programmable</a:t>
            </a:r>
          </a:p>
          <a:p>
            <a:pPr algn="ctr"/>
            <a:r>
              <a:rPr lang="en-US" dirty="0">
                <a:solidFill>
                  <a:prstClr val="black"/>
                </a:solidFill>
                <a:latin typeface="Calibri"/>
              </a:rPr>
              <a:t>reassembly</a:t>
            </a:r>
          </a:p>
        </p:txBody>
      </p:sp>
      <p:sp>
        <p:nvSpPr>
          <p:cNvPr id="27" name="Right Arrow 26"/>
          <p:cNvSpPr/>
          <p:nvPr/>
        </p:nvSpPr>
        <p:spPr>
          <a:xfrm>
            <a:off x="4574085" y="5401091"/>
            <a:ext cx="420011" cy="305022"/>
          </a:xfrm>
          <a:prstGeom prst="rightArrow">
            <a:avLst/>
          </a:prstGeom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>
              <a:solidFill>
                <a:prstClr val="white"/>
              </a:solidFill>
              <a:latin typeface="Calibri"/>
            </a:endParaRPr>
          </a:p>
        </p:txBody>
      </p:sp>
      <p:sp>
        <p:nvSpPr>
          <p:cNvPr id="28" name="Rectangle 27"/>
          <p:cNvSpPr/>
          <p:nvPr/>
        </p:nvSpPr>
        <p:spPr>
          <a:xfrm>
            <a:off x="7452143" y="5276081"/>
            <a:ext cx="2392876" cy="430032"/>
          </a:xfrm>
          <a:prstGeom prst="rect">
            <a:avLst/>
          </a:prstGeom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endParaRPr lang="en-US" dirty="0">
              <a:solidFill>
                <a:prstClr val="black"/>
              </a:solidFill>
              <a:latin typeface="Calibri"/>
            </a:endParaRPr>
          </a:p>
        </p:txBody>
      </p:sp>
      <p:sp>
        <p:nvSpPr>
          <p:cNvPr id="29" name="Rectangle 28"/>
          <p:cNvSpPr/>
          <p:nvPr/>
        </p:nvSpPr>
        <p:spPr>
          <a:xfrm>
            <a:off x="8300344" y="5732224"/>
            <a:ext cx="813043" cy="369332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algn="ctr"/>
            <a:r>
              <a:rPr lang="en-US" dirty="0">
                <a:solidFill>
                  <a:prstClr val="black"/>
                </a:solidFill>
                <a:latin typeface="Calibri"/>
              </a:rPr>
              <a:t>Packet</a:t>
            </a:r>
          </a:p>
        </p:txBody>
      </p:sp>
      <p:sp>
        <p:nvSpPr>
          <p:cNvPr id="30" name="Right Arrow 29"/>
          <p:cNvSpPr/>
          <p:nvPr/>
        </p:nvSpPr>
        <p:spPr>
          <a:xfrm>
            <a:off x="6728852" y="2275166"/>
            <a:ext cx="420011" cy="305022"/>
          </a:xfrm>
          <a:prstGeom prst="rightArrow">
            <a:avLst/>
          </a:prstGeom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>
              <a:solidFill>
                <a:prstClr val="white"/>
              </a:solidFill>
              <a:latin typeface="Calibri"/>
            </a:endParaRPr>
          </a:p>
        </p:txBody>
      </p:sp>
      <p:sp>
        <p:nvSpPr>
          <p:cNvPr id="32" name="Rectangle 31"/>
          <p:cNvSpPr/>
          <p:nvPr/>
        </p:nvSpPr>
        <p:spPr>
          <a:xfrm>
            <a:off x="9042180" y="2425815"/>
            <a:ext cx="925516" cy="369332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algn="ctr"/>
            <a:r>
              <a:rPr lang="en-US" dirty="0">
                <a:solidFill>
                  <a:prstClr val="black"/>
                </a:solidFill>
                <a:latin typeface="Calibri"/>
              </a:rPr>
              <a:t>Payload</a:t>
            </a:r>
          </a:p>
        </p:txBody>
      </p:sp>
      <p:sp>
        <p:nvSpPr>
          <p:cNvPr id="33" name="Rectangle 32"/>
          <p:cNvSpPr/>
          <p:nvPr/>
        </p:nvSpPr>
        <p:spPr>
          <a:xfrm>
            <a:off x="5615604" y="3875287"/>
            <a:ext cx="521505" cy="430032"/>
          </a:xfrm>
          <a:prstGeom prst="rect">
            <a:avLst/>
          </a:prstGeom>
        </p:spPr>
        <p:style>
          <a:lnRef idx="2">
            <a:schemeClr val="accent3">
              <a:shade val="50000"/>
            </a:schemeClr>
          </a:lnRef>
          <a:fillRef idx="1">
            <a:schemeClr val="accent3"/>
          </a:fillRef>
          <a:effectRef idx="0">
            <a:schemeClr val="accent3"/>
          </a:effectRef>
          <a:fontRef idx="minor">
            <a:schemeClr val="lt1"/>
          </a:fontRef>
        </p:style>
        <p:txBody>
          <a:bodyPr wrap="none" rtlCol="0" anchor="ctr"/>
          <a:lstStyle/>
          <a:p>
            <a:pPr algn="ctr"/>
            <a:r>
              <a:rPr lang="en-US" dirty="0">
                <a:solidFill>
                  <a:srgbClr val="000000"/>
                </a:solidFill>
                <a:latin typeface="Calibri"/>
              </a:rPr>
              <a:t>err</a:t>
            </a:r>
          </a:p>
        </p:txBody>
      </p:sp>
      <p:sp>
        <p:nvSpPr>
          <p:cNvPr id="37" name="Rectangle 36"/>
          <p:cNvSpPr/>
          <p:nvPr/>
        </p:nvSpPr>
        <p:spPr>
          <a:xfrm>
            <a:off x="6147109" y="3875287"/>
            <a:ext cx="781512" cy="430032"/>
          </a:xfrm>
          <a:prstGeom prst="rect">
            <a:avLst/>
          </a:prstGeom>
        </p:spPr>
        <p:style>
          <a:lnRef idx="2">
            <a:schemeClr val="accent4">
              <a:shade val="50000"/>
            </a:schemeClr>
          </a:lnRef>
          <a:fillRef idx="1">
            <a:schemeClr val="accent4"/>
          </a:fillRef>
          <a:effectRef idx="0">
            <a:schemeClr val="accent4"/>
          </a:effectRef>
          <a:fontRef idx="minor">
            <a:schemeClr val="lt1"/>
          </a:fontRef>
        </p:style>
        <p:txBody>
          <a:bodyPr wrap="none" rtlCol="0" anchor="ctr"/>
          <a:lstStyle/>
          <a:p>
            <a:pPr algn="ctr"/>
            <a:r>
              <a:rPr lang="en-US" dirty="0" err="1">
                <a:solidFill>
                  <a:srgbClr val="000000"/>
                </a:solidFill>
                <a:latin typeface="Calibri"/>
              </a:rPr>
              <a:t>bcast</a:t>
            </a:r>
            <a:endParaRPr lang="en-US" dirty="0">
              <a:solidFill>
                <a:srgbClr val="000000"/>
              </a:solidFill>
              <a:latin typeface="Calibri"/>
            </a:endParaRPr>
          </a:p>
        </p:txBody>
      </p:sp>
      <p:sp>
        <p:nvSpPr>
          <p:cNvPr id="38" name="Rectangle 37"/>
          <p:cNvSpPr/>
          <p:nvPr/>
        </p:nvSpPr>
        <p:spPr>
          <a:xfrm>
            <a:off x="6233311" y="3450260"/>
            <a:ext cx="695310" cy="430032"/>
          </a:xfrm>
          <a:prstGeom prst="rect">
            <a:avLst/>
          </a:prstGeom>
          <a:noFill/>
        </p:spPr>
        <p:style>
          <a:lnRef idx="2">
            <a:schemeClr val="accent4">
              <a:shade val="50000"/>
            </a:schemeClr>
          </a:lnRef>
          <a:fillRef idx="1">
            <a:schemeClr val="accent4"/>
          </a:fillRef>
          <a:effectRef idx="0">
            <a:schemeClr val="accent4"/>
          </a:effectRef>
          <a:fontRef idx="minor">
            <a:schemeClr val="lt1"/>
          </a:fontRef>
        </p:style>
        <p:txBody>
          <a:bodyPr wrap="none" rtlCol="0" anchor="ctr"/>
          <a:lstStyle/>
          <a:p>
            <a:pPr algn="ctr"/>
            <a:r>
              <a:rPr lang="en-US" dirty="0">
                <a:solidFill>
                  <a:srgbClr val="000000"/>
                </a:solidFill>
                <a:latin typeface="Calibri"/>
              </a:rPr>
              <a:t>port</a:t>
            </a:r>
          </a:p>
        </p:txBody>
      </p:sp>
      <p:sp>
        <p:nvSpPr>
          <p:cNvPr id="39" name="Rectangle 38"/>
          <p:cNvSpPr/>
          <p:nvPr/>
        </p:nvSpPr>
        <p:spPr>
          <a:xfrm>
            <a:off x="7704961" y="3379589"/>
            <a:ext cx="1590043" cy="950070"/>
          </a:xfrm>
          <a:prstGeom prst="rect">
            <a:avLst/>
          </a:prstGeom>
        </p:spPr>
        <p:style>
          <a:lnRef idx="1">
            <a:schemeClr val="dk1"/>
          </a:lnRef>
          <a:fillRef idx="2">
            <a:schemeClr val="dk1"/>
          </a:fillRef>
          <a:effectRef idx="1">
            <a:schemeClr val="dk1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dirty="0">
                <a:solidFill>
                  <a:prstClr val="black"/>
                </a:solidFill>
                <a:latin typeface="Calibri"/>
              </a:rPr>
              <a:t>Queueing/</a:t>
            </a:r>
          </a:p>
          <a:p>
            <a:pPr algn="ctr"/>
            <a:r>
              <a:rPr lang="en-US" dirty="0">
                <a:solidFill>
                  <a:prstClr val="black"/>
                </a:solidFill>
                <a:latin typeface="Calibri"/>
              </a:rPr>
              <a:t>switching</a:t>
            </a:r>
          </a:p>
        </p:txBody>
      </p:sp>
      <p:sp>
        <p:nvSpPr>
          <p:cNvPr id="40" name="Right Arrow 39"/>
          <p:cNvSpPr/>
          <p:nvPr/>
        </p:nvSpPr>
        <p:spPr>
          <a:xfrm>
            <a:off x="7140689" y="3730296"/>
            <a:ext cx="420011" cy="305022"/>
          </a:xfrm>
          <a:prstGeom prst="rightArrow">
            <a:avLst/>
          </a:prstGeom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>
              <a:solidFill>
                <a:prstClr val="white"/>
              </a:solidFill>
              <a:latin typeface="Calibri"/>
            </a:endParaRPr>
          </a:p>
        </p:txBody>
      </p:sp>
      <p:sp>
        <p:nvSpPr>
          <p:cNvPr id="41" name="Rectangle 40"/>
          <p:cNvSpPr/>
          <p:nvPr/>
        </p:nvSpPr>
        <p:spPr>
          <a:xfrm>
            <a:off x="7350695" y="2425815"/>
            <a:ext cx="1130031" cy="430032"/>
          </a:xfrm>
          <a:prstGeom prst="rect">
            <a:avLst/>
          </a:prstGeom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endParaRPr lang="en-US" dirty="0">
              <a:solidFill>
                <a:prstClr val="black"/>
              </a:solidFill>
              <a:latin typeface="Calibri"/>
            </a:endParaRPr>
          </a:p>
        </p:txBody>
      </p:sp>
      <p:sp>
        <p:nvSpPr>
          <p:cNvPr id="42" name="Right Arrow 41"/>
          <p:cNvSpPr/>
          <p:nvPr/>
        </p:nvSpPr>
        <p:spPr>
          <a:xfrm>
            <a:off x="10000795" y="2275166"/>
            <a:ext cx="420011" cy="305022"/>
          </a:xfrm>
          <a:prstGeom prst="rightArrow">
            <a:avLst/>
          </a:prstGeom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>
              <a:solidFill>
                <a:prstClr val="white"/>
              </a:solidFill>
              <a:latin typeface="Calibri"/>
            </a:endParaRPr>
          </a:p>
        </p:txBody>
      </p:sp>
      <p:sp>
        <p:nvSpPr>
          <p:cNvPr id="43" name="Right Arrow 42"/>
          <p:cNvSpPr/>
          <p:nvPr/>
        </p:nvSpPr>
        <p:spPr>
          <a:xfrm>
            <a:off x="9537345" y="3722776"/>
            <a:ext cx="420011" cy="305022"/>
          </a:xfrm>
          <a:prstGeom prst="rightArrow">
            <a:avLst/>
          </a:prstGeom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>
              <a:solidFill>
                <a:prstClr val="white"/>
              </a:solidFill>
              <a:latin typeface="Calibri"/>
            </a:endParaRPr>
          </a:p>
        </p:txBody>
      </p:sp>
      <p:sp>
        <p:nvSpPr>
          <p:cNvPr id="44" name="Rectangle 43"/>
          <p:cNvSpPr/>
          <p:nvPr/>
        </p:nvSpPr>
        <p:spPr>
          <a:xfrm>
            <a:off x="2724034" y="5186075"/>
            <a:ext cx="521505" cy="430032"/>
          </a:xfrm>
          <a:prstGeom prst="rect">
            <a:avLst/>
          </a:prstGeom>
          <a:solidFill>
            <a:srgbClr val="FFFF00"/>
          </a:solidFill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dirty="0">
                <a:solidFill>
                  <a:srgbClr val="000000"/>
                </a:solidFill>
                <a:latin typeface="Calibri"/>
              </a:rPr>
              <a:t>eth</a:t>
            </a:r>
          </a:p>
        </p:txBody>
      </p:sp>
      <p:sp>
        <p:nvSpPr>
          <p:cNvPr id="45" name="Rectangle 44"/>
          <p:cNvSpPr/>
          <p:nvPr/>
        </p:nvSpPr>
        <p:spPr>
          <a:xfrm>
            <a:off x="3245539" y="5186075"/>
            <a:ext cx="521505" cy="430032"/>
          </a:xfrm>
          <a:prstGeom prst="rect">
            <a:avLst/>
          </a:prstGeom>
        </p:spPr>
        <p:style>
          <a:lnRef idx="2">
            <a:schemeClr val="accent6">
              <a:shade val="50000"/>
            </a:schemeClr>
          </a:lnRef>
          <a:fillRef idx="1">
            <a:schemeClr val="accent6"/>
          </a:fillRef>
          <a:effectRef idx="0">
            <a:schemeClr val="accent6"/>
          </a:effectRef>
          <a:fontRef idx="minor">
            <a:schemeClr val="lt1"/>
          </a:fontRef>
        </p:style>
        <p:txBody>
          <a:bodyPr wrap="none" rtlCol="0" anchor="ctr"/>
          <a:lstStyle/>
          <a:p>
            <a:pPr algn="ctr"/>
            <a:r>
              <a:rPr lang="en-US" dirty="0" err="1">
                <a:solidFill>
                  <a:srgbClr val="000000"/>
                </a:solidFill>
                <a:latin typeface="Calibri"/>
              </a:rPr>
              <a:t>mtag</a:t>
            </a:r>
            <a:endParaRPr lang="en-US" dirty="0">
              <a:solidFill>
                <a:srgbClr val="000000"/>
              </a:solidFill>
              <a:latin typeface="Calibri"/>
            </a:endParaRPr>
          </a:p>
        </p:txBody>
      </p:sp>
      <p:sp>
        <p:nvSpPr>
          <p:cNvPr id="46" name="Rectangle 45"/>
          <p:cNvSpPr/>
          <p:nvPr/>
        </p:nvSpPr>
        <p:spPr>
          <a:xfrm>
            <a:off x="3767044" y="5186075"/>
            <a:ext cx="521505" cy="430032"/>
          </a:xfrm>
          <a:prstGeom prst="rect">
            <a:avLst/>
          </a:prstGeom>
          <a:solidFill>
            <a:schemeClr val="accent1">
              <a:lumMod val="20000"/>
              <a:lumOff val="80000"/>
            </a:schemeClr>
          </a:solidFill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wrap="none" rtlCol="0" anchor="ctr"/>
          <a:lstStyle/>
          <a:p>
            <a:pPr algn="ctr"/>
            <a:r>
              <a:rPr lang="en-US" dirty="0">
                <a:solidFill>
                  <a:srgbClr val="000000"/>
                </a:solidFill>
                <a:latin typeface="Calibri"/>
              </a:rPr>
              <a:t>ipv4</a:t>
            </a:r>
          </a:p>
        </p:txBody>
      </p:sp>
      <p:sp>
        <p:nvSpPr>
          <p:cNvPr id="47" name="Rectangle 46"/>
          <p:cNvSpPr/>
          <p:nvPr/>
        </p:nvSpPr>
        <p:spPr>
          <a:xfrm>
            <a:off x="2724034" y="5186075"/>
            <a:ext cx="1564515" cy="430032"/>
          </a:xfrm>
          <a:prstGeom prst="rect">
            <a:avLst/>
          </a:prstGeom>
          <a:noFill/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endParaRPr lang="en-US" dirty="0">
              <a:solidFill>
                <a:prstClr val="black"/>
              </a:solidFill>
              <a:latin typeface="Calibri"/>
            </a:endParaRPr>
          </a:p>
        </p:txBody>
      </p:sp>
      <p:sp>
        <p:nvSpPr>
          <p:cNvPr id="48" name="Rectangle 47"/>
          <p:cNvSpPr/>
          <p:nvPr/>
        </p:nvSpPr>
        <p:spPr>
          <a:xfrm>
            <a:off x="2724034" y="5671747"/>
            <a:ext cx="1130031" cy="430032"/>
          </a:xfrm>
          <a:prstGeom prst="rect">
            <a:avLst/>
          </a:prstGeom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endParaRPr lang="en-US" dirty="0">
              <a:solidFill>
                <a:prstClr val="black"/>
              </a:solidFill>
              <a:latin typeface="Calibri"/>
            </a:endParaRPr>
          </a:p>
        </p:txBody>
      </p:sp>
      <p:sp>
        <p:nvSpPr>
          <p:cNvPr id="49" name="Rectangle 48"/>
          <p:cNvSpPr/>
          <p:nvPr/>
        </p:nvSpPr>
        <p:spPr>
          <a:xfrm>
            <a:off x="2893271" y="4853138"/>
            <a:ext cx="960795" cy="369332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algn="ctr"/>
            <a:r>
              <a:rPr lang="en-US" dirty="0">
                <a:solidFill>
                  <a:prstClr val="black"/>
                </a:solidFill>
                <a:latin typeface="Calibri"/>
              </a:rPr>
              <a:t>Headers</a:t>
            </a:r>
          </a:p>
        </p:txBody>
      </p:sp>
      <p:sp>
        <p:nvSpPr>
          <p:cNvPr id="50" name="Right Arrow 49"/>
          <p:cNvSpPr/>
          <p:nvPr/>
        </p:nvSpPr>
        <p:spPr>
          <a:xfrm>
            <a:off x="9924231" y="5401091"/>
            <a:ext cx="420011" cy="305022"/>
          </a:xfrm>
          <a:prstGeom prst="rightArrow">
            <a:avLst/>
          </a:prstGeom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>
              <a:solidFill>
                <a:prstClr val="white"/>
              </a:solidFill>
              <a:latin typeface="Calibri"/>
            </a:endParaRPr>
          </a:p>
        </p:txBody>
      </p:sp>
      <p:sp>
        <p:nvSpPr>
          <p:cNvPr id="51" name="Right Arrow 50"/>
          <p:cNvSpPr/>
          <p:nvPr/>
        </p:nvSpPr>
        <p:spPr>
          <a:xfrm>
            <a:off x="1561190" y="2217664"/>
            <a:ext cx="420011" cy="305022"/>
          </a:xfrm>
          <a:prstGeom prst="rightArrow">
            <a:avLst/>
          </a:prstGeom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>
              <a:solidFill>
                <a:prstClr val="white"/>
              </a:solidFill>
              <a:latin typeface="Calibri"/>
            </a:endParaRPr>
          </a:p>
        </p:txBody>
      </p:sp>
      <p:sp>
        <p:nvSpPr>
          <p:cNvPr id="52" name="Right Arrow 51"/>
          <p:cNvSpPr/>
          <p:nvPr/>
        </p:nvSpPr>
        <p:spPr>
          <a:xfrm>
            <a:off x="1839095" y="5458213"/>
            <a:ext cx="420011" cy="305022"/>
          </a:xfrm>
          <a:prstGeom prst="rightArrow">
            <a:avLst/>
          </a:prstGeom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>
              <a:solidFill>
                <a:prstClr val="white"/>
              </a:solidFill>
              <a:latin typeface="Calibri"/>
            </a:endParaRPr>
          </a:p>
        </p:txBody>
      </p:sp>
      <p:sp>
        <p:nvSpPr>
          <p:cNvPr id="3" name="Slide Number Placeholder 2"/>
          <p:cNvSpPr>
            <a:spLocks noGrp="1"/>
          </p:cNvSpPr>
          <p:nvPr>
            <p:ph type="sldNum" sz="quarter" idx="4"/>
          </p:nvPr>
        </p:nvSpPr>
        <p:spPr/>
        <p:txBody>
          <a:bodyPr/>
          <a:lstStyle/>
          <a:p>
            <a:fld id="{8A1781BC-3211-F34E-99EA-B41CEAE43939}" type="slidenum">
              <a:rPr lang="en-US">
                <a:solidFill>
                  <a:prstClr val="black">
                    <a:tint val="75000"/>
                  </a:prstClr>
                </a:solidFill>
                <a:latin typeface="Calibri"/>
              </a:rPr>
              <a:pPr/>
              <a:t>37</a:t>
            </a:fld>
            <a:endParaRPr lang="en-US" dirty="0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</p:spTree>
    <p:extLst>
      <p:ext uri="{BB962C8B-B14F-4D97-AF65-F5344CB8AC3E}">
        <p14:creationId xmlns:p14="http://schemas.microsoft.com/office/powerpoint/2010/main" val="4046715044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3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3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1" fill="hold">
                      <p:stCondLst>
                        <p:cond delay="indefinite"/>
                      </p:stCondLst>
                      <p:childTnLst>
                        <p:par>
                          <p:cTn id="32" fill="hold">
                            <p:stCondLst>
                              <p:cond delay="0"/>
                            </p:stCondLst>
                            <p:childTnLst>
                              <p:par>
                                <p:cTn id="3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3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7" fill="hold">
                      <p:stCondLst>
                        <p:cond delay="indefinite"/>
                      </p:stCondLst>
                      <p:childTnLst>
                        <p:par>
                          <p:cTn id="38" fill="hold">
                            <p:stCondLst>
                              <p:cond delay="0"/>
                            </p:stCondLst>
                            <p:childTnLst>
                              <p:par>
                                <p:cTn id="3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4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43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4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4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4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5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53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55" fill="hold">
                      <p:stCondLst>
                        <p:cond delay="indefinite"/>
                      </p:stCondLst>
                      <p:childTnLst>
                        <p:par>
                          <p:cTn id="56" fill="hold">
                            <p:stCondLst>
                              <p:cond delay="0"/>
                            </p:stCondLst>
                            <p:childTnLst>
                              <p:par>
                                <p:cTn id="57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5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6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63" fill="hold">
                      <p:stCondLst>
                        <p:cond delay="indefinite"/>
                      </p:stCondLst>
                      <p:childTnLst>
                        <p:par>
                          <p:cTn id="64" fill="hold">
                            <p:stCondLst>
                              <p:cond delay="0"/>
                            </p:stCondLst>
                            <p:childTnLst>
                              <p:par>
                                <p:cTn id="6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6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6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3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7" fill="hold">
                      <p:stCondLst>
                        <p:cond delay="indefinite"/>
                      </p:stCondLst>
                      <p:childTnLst>
                        <p:par>
                          <p:cTn id="78" fill="hold">
                            <p:stCondLst>
                              <p:cond delay="0"/>
                            </p:stCondLst>
                            <p:childTnLst>
                              <p:par>
                                <p:cTn id="7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8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83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5" fill="hold">
                      <p:stCondLst>
                        <p:cond delay="indefinite"/>
                      </p:stCondLst>
                      <p:childTnLst>
                        <p:par>
                          <p:cTn id="86" fill="hold">
                            <p:stCondLst>
                              <p:cond delay="0"/>
                            </p:stCondLst>
                            <p:childTnLst>
                              <p:par>
                                <p:cTn id="87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8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9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5" grpId="0" animBg="1"/>
      <p:bldP spid="9" grpId="0" animBg="1"/>
      <p:bldP spid="11" grpId="0" animBg="1"/>
      <p:bldP spid="13" grpId="0"/>
      <p:bldP spid="14" grpId="0" animBg="1"/>
      <p:bldP spid="16" grpId="0" animBg="1"/>
      <p:bldP spid="17" grpId="0" animBg="1"/>
      <p:bldP spid="10" grpId="0" animBg="1"/>
      <p:bldP spid="18" grpId="0" animBg="1"/>
      <p:bldP spid="19" grpId="0"/>
      <p:bldP spid="20" grpId="0" animBg="1"/>
      <p:bldP spid="21" grpId="0" animBg="1"/>
      <p:bldP spid="22" grpId="0" animBg="1"/>
      <p:bldP spid="24" grpId="0" animBg="1"/>
      <p:bldP spid="25" grpId="0" animBg="1"/>
      <p:bldP spid="26" grpId="0" animBg="1"/>
      <p:bldP spid="27" grpId="0" animBg="1"/>
      <p:bldP spid="28" grpId="0" animBg="1"/>
      <p:bldP spid="29" grpId="0"/>
      <p:bldP spid="30" grpId="0" animBg="1"/>
      <p:bldP spid="32" grpId="0"/>
      <p:bldP spid="33" grpId="0" animBg="1"/>
      <p:bldP spid="37" grpId="0" animBg="1"/>
      <p:bldP spid="38" grpId="0" animBg="1"/>
      <p:bldP spid="39" grpId="0" animBg="1"/>
      <p:bldP spid="40" grpId="0" animBg="1"/>
      <p:bldP spid="41" grpId="0" animBg="1"/>
      <p:bldP spid="42" grpId="0" animBg="1"/>
      <p:bldP spid="43" grpId="0" animBg="1"/>
      <p:bldP spid="44" grpId="0" animBg="1"/>
      <p:bldP spid="45" grpId="0" animBg="1"/>
      <p:bldP spid="46" grpId="0" animBg="1"/>
      <p:bldP spid="47" grpId="0" animBg="1"/>
      <p:bldP spid="48" grpId="0" animBg="1"/>
      <p:bldP spid="49" grpId="0"/>
      <p:bldP spid="50" grpId="0" animBg="1"/>
      <p:bldP spid="52" grpId="0" animBg="1"/>
    </p:bldLst>
  </p:timing>
</p:sld>
</file>

<file path=ppt/slides/slide3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981200" y="-2271"/>
            <a:ext cx="8229600" cy="699937"/>
          </a:xfrm>
        </p:spPr>
        <p:txBody>
          <a:bodyPr>
            <a:normAutofit fontScale="90000"/>
          </a:bodyPr>
          <a:lstStyle/>
          <a:p>
            <a:r>
              <a:rPr lang="en-US" dirty="0"/>
              <a:t>Language elements</a:t>
            </a:r>
          </a:p>
        </p:txBody>
      </p:sp>
      <p:sp>
        <p:nvSpPr>
          <p:cNvPr id="4" name="Rectangle 3"/>
          <p:cNvSpPr/>
          <p:nvPr/>
        </p:nvSpPr>
        <p:spPr>
          <a:xfrm>
            <a:off x="2825870" y="1230506"/>
            <a:ext cx="1590043" cy="950070"/>
          </a:xfrm>
          <a:prstGeom prst="rect">
            <a:avLst/>
          </a:prstGeom>
        </p:spPr>
        <p:style>
          <a:lnRef idx="1">
            <a:schemeClr val="accent1"/>
          </a:lnRef>
          <a:fillRef idx="2">
            <a:schemeClr val="accent1"/>
          </a:fillRef>
          <a:effectRef idx="1">
            <a:schemeClr val="accent1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dirty="0">
                <a:solidFill>
                  <a:prstClr val="black"/>
                </a:solidFill>
                <a:latin typeface="Calibri"/>
              </a:rPr>
              <a:t>Programmable</a:t>
            </a:r>
          </a:p>
          <a:p>
            <a:pPr algn="ctr"/>
            <a:r>
              <a:rPr lang="en-US" dirty="0">
                <a:solidFill>
                  <a:prstClr val="black"/>
                </a:solidFill>
                <a:latin typeface="Calibri"/>
              </a:rPr>
              <a:t>parser</a:t>
            </a:r>
          </a:p>
        </p:txBody>
      </p:sp>
      <p:sp>
        <p:nvSpPr>
          <p:cNvPr id="5" name="Rectangle 4"/>
          <p:cNvSpPr/>
          <p:nvPr/>
        </p:nvSpPr>
        <p:spPr>
          <a:xfrm>
            <a:off x="2824035" y="2240603"/>
            <a:ext cx="1590043" cy="950070"/>
          </a:xfrm>
          <a:prstGeom prst="rect">
            <a:avLst/>
          </a:prstGeom>
        </p:spPr>
        <p:style>
          <a:lnRef idx="1">
            <a:schemeClr val="accent1"/>
          </a:lnRef>
          <a:fillRef idx="2">
            <a:schemeClr val="accent1"/>
          </a:fillRef>
          <a:effectRef idx="1">
            <a:schemeClr val="accent1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dirty="0">
                <a:solidFill>
                  <a:prstClr val="black"/>
                </a:solidFill>
                <a:latin typeface="Calibri"/>
              </a:rPr>
              <a:t>Programmable</a:t>
            </a:r>
          </a:p>
          <a:p>
            <a:pPr algn="ctr"/>
            <a:r>
              <a:rPr lang="en-US" dirty="0">
                <a:solidFill>
                  <a:prstClr val="black"/>
                </a:solidFill>
                <a:latin typeface="Calibri"/>
              </a:rPr>
              <a:t>match-action</a:t>
            </a:r>
          </a:p>
          <a:p>
            <a:pPr algn="ctr"/>
            <a:r>
              <a:rPr lang="en-US" dirty="0">
                <a:solidFill>
                  <a:prstClr val="black"/>
                </a:solidFill>
                <a:latin typeface="Calibri"/>
              </a:rPr>
              <a:t>units</a:t>
            </a:r>
          </a:p>
        </p:txBody>
      </p:sp>
      <p:sp>
        <p:nvSpPr>
          <p:cNvPr id="6" name="Rectangle 5"/>
          <p:cNvSpPr/>
          <p:nvPr/>
        </p:nvSpPr>
        <p:spPr>
          <a:xfrm>
            <a:off x="2824036" y="3261999"/>
            <a:ext cx="1590043" cy="950070"/>
          </a:xfrm>
          <a:prstGeom prst="rect">
            <a:avLst/>
          </a:prstGeom>
        </p:spPr>
        <p:style>
          <a:lnRef idx="1">
            <a:schemeClr val="accent1"/>
          </a:lnRef>
          <a:fillRef idx="2">
            <a:schemeClr val="accent1"/>
          </a:fillRef>
          <a:effectRef idx="1">
            <a:schemeClr val="accent1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dirty="0">
                <a:solidFill>
                  <a:prstClr val="black"/>
                </a:solidFill>
                <a:latin typeface="Calibri"/>
              </a:rPr>
              <a:t>Programmable</a:t>
            </a:r>
          </a:p>
          <a:p>
            <a:pPr algn="ctr"/>
            <a:r>
              <a:rPr lang="en-US" dirty="0">
                <a:solidFill>
                  <a:prstClr val="black"/>
                </a:solidFill>
                <a:latin typeface="Calibri"/>
              </a:rPr>
              <a:t>reassembly</a:t>
            </a:r>
          </a:p>
        </p:txBody>
      </p:sp>
      <p:sp>
        <p:nvSpPr>
          <p:cNvPr id="7" name="TextBox 6"/>
          <p:cNvSpPr txBox="1"/>
          <p:nvPr/>
        </p:nvSpPr>
        <p:spPr>
          <a:xfrm>
            <a:off x="4770905" y="1305030"/>
            <a:ext cx="2401018" cy="830997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400" dirty="0">
                <a:solidFill>
                  <a:prstClr val="black"/>
                </a:solidFill>
                <a:latin typeface="Calibri"/>
              </a:rPr>
              <a:t>State-machine; </a:t>
            </a:r>
            <a:br>
              <a:rPr lang="en-US" sz="2400" dirty="0">
                <a:solidFill>
                  <a:prstClr val="black"/>
                </a:solidFill>
                <a:latin typeface="Calibri"/>
              </a:rPr>
            </a:br>
            <a:r>
              <a:rPr lang="en-US" sz="2400" dirty="0" err="1">
                <a:solidFill>
                  <a:prstClr val="black"/>
                </a:solidFill>
                <a:latin typeface="Calibri"/>
              </a:rPr>
              <a:t>bitfield</a:t>
            </a:r>
            <a:r>
              <a:rPr lang="en-US" sz="2400" dirty="0">
                <a:solidFill>
                  <a:prstClr val="black"/>
                </a:solidFill>
                <a:latin typeface="Calibri"/>
              </a:rPr>
              <a:t> extraction</a:t>
            </a:r>
          </a:p>
        </p:txBody>
      </p:sp>
      <p:sp>
        <p:nvSpPr>
          <p:cNvPr id="8" name="TextBox 7"/>
          <p:cNvSpPr txBox="1"/>
          <p:nvPr/>
        </p:nvSpPr>
        <p:spPr>
          <a:xfrm>
            <a:off x="4770906" y="2327959"/>
            <a:ext cx="4685513" cy="830997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400" dirty="0">
                <a:solidFill>
                  <a:prstClr val="black"/>
                </a:solidFill>
                <a:latin typeface="Calibri"/>
              </a:rPr>
              <a:t>Table lookup; </a:t>
            </a:r>
            <a:r>
              <a:rPr lang="en-US" sz="2400" dirty="0" err="1">
                <a:solidFill>
                  <a:prstClr val="black"/>
                </a:solidFill>
                <a:latin typeface="Calibri"/>
              </a:rPr>
              <a:t>bitfield</a:t>
            </a:r>
            <a:r>
              <a:rPr lang="en-US" sz="2400" dirty="0">
                <a:solidFill>
                  <a:prstClr val="black"/>
                </a:solidFill>
                <a:latin typeface="Calibri"/>
              </a:rPr>
              <a:t> manipulation; </a:t>
            </a:r>
            <a:br>
              <a:rPr lang="en-US" sz="2400" dirty="0">
                <a:solidFill>
                  <a:prstClr val="black"/>
                </a:solidFill>
                <a:latin typeface="Calibri"/>
              </a:rPr>
            </a:br>
            <a:r>
              <a:rPr lang="en-US" sz="2400" dirty="0">
                <a:solidFill>
                  <a:prstClr val="black"/>
                </a:solidFill>
                <a:latin typeface="Calibri"/>
              </a:rPr>
              <a:t>control flow</a:t>
            </a:r>
          </a:p>
        </p:txBody>
      </p:sp>
      <p:sp>
        <p:nvSpPr>
          <p:cNvPr id="9" name="TextBox 8"/>
          <p:cNvSpPr txBox="1"/>
          <p:nvPr/>
        </p:nvSpPr>
        <p:spPr>
          <a:xfrm>
            <a:off x="4770905" y="3523425"/>
            <a:ext cx="2561086" cy="46166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400" dirty="0" err="1">
                <a:solidFill>
                  <a:prstClr val="black"/>
                </a:solidFill>
                <a:latin typeface="Calibri"/>
              </a:rPr>
              <a:t>Bitfield</a:t>
            </a:r>
            <a:r>
              <a:rPr lang="en-US" sz="2400" dirty="0">
                <a:solidFill>
                  <a:prstClr val="black"/>
                </a:solidFill>
                <a:latin typeface="Calibri"/>
              </a:rPr>
              <a:t> reassembly</a:t>
            </a:r>
          </a:p>
        </p:txBody>
      </p:sp>
      <p:sp>
        <p:nvSpPr>
          <p:cNvPr id="3" name="Slide Number Placeholder 2"/>
          <p:cNvSpPr>
            <a:spLocks noGrp="1"/>
          </p:cNvSpPr>
          <p:nvPr>
            <p:ph type="sldNum" sz="quarter" idx="4"/>
          </p:nvPr>
        </p:nvSpPr>
        <p:spPr/>
        <p:txBody>
          <a:bodyPr/>
          <a:lstStyle/>
          <a:p>
            <a:fld id="{8A1781BC-3211-F34E-99EA-B41CEAE43939}" type="slidenum">
              <a:rPr lang="en-US">
                <a:solidFill>
                  <a:prstClr val="black">
                    <a:tint val="75000"/>
                  </a:prstClr>
                </a:solidFill>
                <a:latin typeface="Calibri"/>
              </a:rPr>
              <a:pPr/>
              <a:t>38</a:t>
            </a:fld>
            <a:endParaRPr lang="en-US" dirty="0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  <p:sp>
        <p:nvSpPr>
          <p:cNvPr id="11" name="Rectangle 10"/>
          <p:cNvSpPr/>
          <p:nvPr/>
        </p:nvSpPr>
        <p:spPr>
          <a:xfrm>
            <a:off x="2827705" y="4283395"/>
            <a:ext cx="1590043" cy="572978"/>
          </a:xfrm>
          <a:prstGeom prst="rect">
            <a:avLst/>
          </a:prstGeom>
          <a:solidFill>
            <a:schemeClr val="accent6">
              <a:lumMod val="20000"/>
              <a:lumOff val="80000"/>
            </a:schemeClr>
          </a:solidFill>
          <a:ln>
            <a:solidFill>
              <a:schemeClr val="accent6">
                <a:lumMod val="75000"/>
              </a:schemeClr>
            </a:solidFill>
          </a:ln>
        </p:spPr>
        <p:style>
          <a:lnRef idx="1">
            <a:schemeClr val="accent1"/>
          </a:lnRef>
          <a:fillRef idx="2">
            <a:schemeClr val="accent1"/>
          </a:fillRef>
          <a:effectRef idx="1">
            <a:schemeClr val="accent1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dirty="0">
                <a:solidFill>
                  <a:prstClr val="black"/>
                </a:solidFill>
                <a:latin typeface="Calibri"/>
              </a:rPr>
              <a:t>Data-types</a:t>
            </a:r>
          </a:p>
        </p:txBody>
      </p:sp>
      <p:sp>
        <p:nvSpPr>
          <p:cNvPr id="12" name="TextBox 11"/>
          <p:cNvSpPr txBox="1"/>
          <p:nvPr/>
        </p:nvSpPr>
        <p:spPr>
          <a:xfrm>
            <a:off x="4759557" y="4157499"/>
            <a:ext cx="2572435" cy="830997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400" dirty="0" err="1">
                <a:solidFill>
                  <a:prstClr val="black"/>
                </a:solidFill>
                <a:latin typeface="Calibri"/>
              </a:rPr>
              <a:t>Bitstrings</a:t>
            </a:r>
            <a:r>
              <a:rPr lang="en-US" sz="2400" dirty="0">
                <a:solidFill>
                  <a:prstClr val="black"/>
                </a:solidFill>
                <a:latin typeface="Calibri"/>
              </a:rPr>
              <a:t>, headers,</a:t>
            </a:r>
            <a:br>
              <a:rPr lang="en-US" sz="2400" dirty="0">
                <a:solidFill>
                  <a:prstClr val="black"/>
                </a:solidFill>
                <a:latin typeface="Calibri"/>
              </a:rPr>
            </a:br>
            <a:r>
              <a:rPr lang="en-US" sz="2400" dirty="0">
                <a:solidFill>
                  <a:prstClr val="black"/>
                </a:solidFill>
                <a:latin typeface="Calibri"/>
              </a:rPr>
              <a:t>structures, arrays</a:t>
            </a:r>
          </a:p>
        </p:txBody>
      </p:sp>
      <p:sp>
        <p:nvSpPr>
          <p:cNvPr id="13" name="Rectangle 12"/>
          <p:cNvSpPr/>
          <p:nvPr/>
        </p:nvSpPr>
        <p:spPr>
          <a:xfrm>
            <a:off x="2827705" y="5837092"/>
            <a:ext cx="1590043" cy="663665"/>
          </a:xfrm>
          <a:prstGeom prst="rect">
            <a:avLst/>
          </a:prstGeom>
          <a:solidFill>
            <a:schemeClr val="accent3">
              <a:lumMod val="20000"/>
              <a:lumOff val="80000"/>
            </a:schemeClr>
          </a:solidFill>
          <a:ln>
            <a:solidFill>
              <a:schemeClr val="accent3">
                <a:lumMod val="60000"/>
                <a:lumOff val="40000"/>
              </a:schemeClr>
            </a:solidFill>
          </a:ln>
        </p:spPr>
        <p:style>
          <a:lnRef idx="1">
            <a:schemeClr val="accent1"/>
          </a:lnRef>
          <a:fillRef idx="2">
            <a:schemeClr val="accent1"/>
          </a:fillRef>
          <a:effectRef idx="1">
            <a:schemeClr val="accent1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dirty="0">
                <a:solidFill>
                  <a:prstClr val="black"/>
                </a:solidFill>
                <a:latin typeface="Calibri"/>
              </a:rPr>
              <a:t>External libraries</a:t>
            </a:r>
          </a:p>
        </p:txBody>
      </p:sp>
      <p:sp>
        <p:nvSpPr>
          <p:cNvPr id="14" name="TextBox 13"/>
          <p:cNvSpPr txBox="1"/>
          <p:nvPr/>
        </p:nvSpPr>
        <p:spPr>
          <a:xfrm>
            <a:off x="4759556" y="5942589"/>
            <a:ext cx="4246740" cy="46166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400" dirty="0">
                <a:solidFill>
                  <a:prstClr val="black"/>
                </a:solidFill>
                <a:latin typeface="Calibri"/>
              </a:rPr>
              <a:t>Support for custom accelerators </a:t>
            </a:r>
          </a:p>
        </p:txBody>
      </p:sp>
      <p:sp>
        <p:nvSpPr>
          <p:cNvPr id="15" name="Rectangle 14"/>
          <p:cNvSpPr/>
          <p:nvPr/>
        </p:nvSpPr>
        <p:spPr>
          <a:xfrm>
            <a:off x="2827705" y="5113400"/>
            <a:ext cx="1590043" cy="663665"/>
          </a:xfrm>
          <a:prstGeom prst="rect">
            <a:avLst/>
          </a:prstGeom>
          <a:solidFill>
            <a:schemeClr val="accent4">
              <a:lumMod val="20000"/>
              <a:lumOff val="80000"/>
            </a:schemeClr>
          </a:solidFill>
          <a:ln>
            <a:solidFill>
              <a:schemeClr val="accent4">
                <a:lumMod val="60000"/>
                <a:lumOff val="40000"/>
              </a:schemeClr>
            </a:solidFill>
          </a:ln>
        </p:spPr>
        <p:style>
          <a:lnRef idx="1">
            <a:schemeClr val="accent1"/>
          </a:lnRef>
          <a:fillRef idx="2">
            <a:schemeClr val="accent1"/>
          </a:fillRef>
          <a:effectRef idx="1">
            <a:schemeClr val="accent1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dirty="0">
                <a:solidFill>
                  <a:prstClr val="black"/>
                </a:solidFill>
                <a:latin typeface="Calibri"/>
              </a:rPr>
              <a:t>Target</a:t>
            </a:r>
          </a:p>
          <a:p>
            <a:pPr algn="ctr"/>
            <a:r>
              <a:rPr lang="en-US" dirty="0">
                <a:solidFill>
                  <a:prstClr val="black"/>
                </a:solidFill>
                <a:latin typeface="Calibri"/>
              </a:rPr>
              <a:t>description</a:t>
            </a:r>
          </a:p>
        </p:txBody>
      </p:sp>
      <p:sp>
        <p:nvSpPr>
          <p:cNvPr id="16" name="TextBox 15"/>
          <p:cNvSpPr txBox="1"/>
          <p:nvPr/>
        </p:nvSpPr>
        <p:spPr>
          <a:xfrm>
            <a:off x="4759557" y="5214399"/>
            <a:ext cx="4508863" cy="46166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400" dirty="0">
                <a:solidFill>
                  <a:prstClr val="black"/>
                </a:solidFill>
                <a:latin typeface="Calibri"/>
              </a:rPr>
              <a:t>Interfaces of programmable blocks</a:t>
            </a:r>
          </a:p>
        </p:txBody>
      </p:sp>
      <p:cxnSp>
        <p:nvCxnSpPr>
          <p:cNvPr id="18" name="Straight Connector 17"/>
          <p:cNvCxnSpPr/>
          <p:nvPr/>
        </p:nvCxnSpPr>
        <p:spPr>
          <a:xfrm flipV="1">
            <a:off x="2264980" y="4958862"/>
            <a:ext cx="7945821" cy="16825"/>
          </a:xfrm>
          <a:prstGeom prst="line">
            <a:avLst/>
          </a:prstGeom>
          <a:ln>
            <a:solidFill>
              <a:schemeClr val="bg1">
                <a:lumMod val="50000"/>
              </a:schemeClr>
            </a:solidFill>
            <a:prstDash val="dash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20" name="TextBox 19"/>
          <p:cNvSpPr txBox="1"/>
          <p:nvPr/>
        </p:nvSpPr>
        <p:spPr>
          <a:xfrm>
            <a:off x="9160504" y="4635033"/>
            <a:ext cx="591829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>
                <a:solidFill>
                  <a:prstClr val="black"/>
                </a:solidFill>
                <a:latin typeface="Calibri"/>
              </a:rPr>
              <a:t>user</a:t>
            </a:r>
          </a:p>
        </p:txBody>
      </p:sp>
      <p:sp>
        <p:nvSpPr>
          <p:cNvPr id="21" name="TextBox 20"/>
          <p:cNvSpPr txBox="1"/>
          <p:nvPr/>
        </p:nvSpPr>
        <p:spPr>
          <a:xfrm>
            <a:off x="9160504" y="4989674"/>
            <a:ext cx="744627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>
                <a:solidFill>
                  <a:prstClr val="black"/>
                </a:solidFill>
                <a:latin typeface="Calibri"/>
              </a:rPr>
              <a:t>target</a:t>
            </a:r>
          </a:p>
        </p:txBody>
      </p:sp>
    </p:spTree>
    <p:extLst>
      <p:ext uri="{BB962C8B-B14F-4D97-AF65-F5344CB8AC3E}">
        <p14:creationId xmlns:p14="http://schemas.microsoft.com/office/powerpoint/2010/main" val="276662858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3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3" grpId="0" animBg="1"/>
      <p:bldP spid="14" grpId="0"/>
      <p:bldP spid="15" grpId="0" animBg="1"/>
      <p:bldP spid="16" grpId="0"/>
      <p:bldP spid="21" grpId="0"/>
    </p:bldLst>
  </p:timing>
</p:sld>
</file>

<file path=ppt/slides/slide3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981200" y="-20637"/>
            <a:ext cx="8229600" cy="1143000"/>
          </a:xfrm>
        </p:spPr>
        <p:txBody>
          <a:bodyPr/>
          <a:lstStyle/>
          <a:p>
            <a:r>
              <a:rPr lang="en-US" dirty="0"/>
              <a:t>Data Types</a:t>
            </a: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4"/>
          </p:nvPr>
        </p:nvSpPr>
        <p:spPr/>
        <p:txBody>
          <a:bodyPr/>
          <a:lstStyle/>
          <a:p>
            <a:fld id="{8A1781BC-3211-F34E-99EA-B41CEAE43939}" type="slidenum">
              <a:rPr lang="en-US">
                <a:solidFill>
                  <a:prstClr val="black">
                    <a:tint val="75000"/>
                  </a:prstClr>
                </a:solidFill>
                <a:latin typeface="Calibri"/>
              </a:rPr>
              <a:pPr/>
              <a:t>39</a:t>
            </a:fld>
            <a:endParaRPr lang="en-US" dirty="0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  <p:sp>
        <p:nvSpPr>
          <p:cNvPr id="7" name="Rectangle 6"/>
          <p:cNvSpPr/>
          <p:nvPr/>
        </p:nvSpPr>
        <p:spPr>
          <a:xfrm>
            <a:off x="1524000" y="948690"/>
            <a:ext cx="4572000" cy="5909310"/>
          </a:xfrm>
          <a:prstGeom prst="rect">
            <a:avLst/>
          </a:prstGeom>
          <a:solidFill>
            <a:schemeClr val="bg1">
              <a:lumMod val="95000"/>
            </a:schemeClr>
          </a:solidFill>
        </p:spPr>
        <p:txBody>
          <a:bodyPr>
            <a:spAutoFit/>
          </a:bodyPr>
          <a:lstStyle/>
          <a:p>
            <a:pPr defTabSz="914400" eaLnBrk="0" fontAlgn="base" hangingPunct="0">
              <a:spcBef>
                <a:spcPct val="0"/>
              </a:spcBef>
              <a:spcAft>
                <a:spcPct val="0"/>
              </a:spcAft>
            </a:pPr>
            <a:r>
              <a:rPr lang="en-US" altLang="en-US" b="1" dirty="0" err="1">
                <a:solidFill>
                  <a:srgbClr val="0000FF"/>
                </a:solidFill>
                <a:latin typeface="Consolas" panose="020B0609020204030204" pitchFamily="49" charset="0"/>
                <a:ea typeface="Calibri" panose="020F0502020204030204" pitchFamily="34" charset="0"/>
                <a:cs typeface="Consolas" panose="020B0609020204030204" pitchFamily="49" charset="0"/>
              </a:rPr>
              <a:t>typedef</a:t>
            </a:r>
            <a:r>
              <a:rPr lang="en-US" altLang="en-US" dirty="0">
                <a:solidFill>
                  <a:srgbClr val="000000"/>
                </a:solidFill>
                <a:latin typeface="Consolas" panose="020B0609020204030204" pitchFamily="49" charset="0"/>
                <a:ea typeface="Calibri" panose="020F0502020204030204" pitchFamily="34" charset="0"/>
                <a:cs typeface="Consolas" panose="020B0609020204030204" pitchFamily="49" charset="0"/>
              </a:rPr>
              <a:t> </a:t>
            </a:r>
            <a:r>
              <a:rPr lang="en-US" altLang="en-US" b="1" dirty="0">
                <a:solidFill>
                  <a:srgbClr val="008080"/>
                </a:solidFill>
                <a:latin typeface="Consolas" panose="020B0609020204030204" pitchFamily="49" charset="0"/>
                <a:ea typeface="Calibri" panose="020F0502020204030204" pitchFamily="34" charset="0"/>
                <a:cs typeface="Consolas" panose="020B0609020204030204" pitchFamily="49" charset="0"/>
              </a:rPr>
              <a:t>bit</a:t>
            </a:r>
            <a:r>
              <a:rPr lang="en-US" altLang="en-US" dirty="0">
                <a:solidFill>
                  <a:srgbClr val="000000"/>
                </a:solidFill>
                <a:latin typeface="Consolas" panose="020B0609020204030204" pitchFamily="49" charset="0"/>
                <a:ea typeface="Calibri" panose="020F0502020204030204" pitchFamily="34" charset="0"/>
                <a:cs typeface="Consolas" panose="020B0609020204030204" pitchFamily="49" charset="0"/>
              </a:rPr>
              <a:t>&lt;</a:t>
            </a:r>
            <a:r>
              <a:rPr lang="en-US" altLang="en-US" dirty="0">
                <a:solidFill>
                  <a:srgbClr val="800080"/>
                </a:solidFill>
                <a:latin typeface="Consolas" panose="020B0609020204030204" pitchFamily="49" charset="0"/>
                <a:ea typeface="Calibri" panose="020F0502020204030204" pitchFamily="34" charset="0"/>
                <a:cs typeface="Consolas" panose="020B0609020204030204" pitchFamily="49" charset="0"/>
              </a:rPr>
              <a:t>32</a:t>
            </a:r>
            <a:r>
              <a:rPr lang="en-US" altLang="en-US" dirty="0">
                <a:solidFill>
                  <a:srgbClr val="000000"/>
                </a:solidFill>
                <a:latin typeface="Consolas" panose="020B0609020204030204" pitchFamily="49" charset="0"/>
                <a:ea typeface="Calibri" panose="020F0502020204030204" pitchFamily="34" charset="0"/>
                <a:cs typeface="Consolas" panose="020B0609020204030204" pitchFamily="49" charset="0"/>
              </a:rPr>
              <a:t>&gt;  IPv4Address;</a:t>
            </a:r>
          </a:p>
          <a:p>
            <a:pPr defTabSz="914400" eaLnBrk="0" fontAlgn="base" hangingPunct="0">
              <a:spcBef>
                <a:spcPct val="0"/>
              </a:spcBef>
              <a:spcAft>
                <a:spcPct val="0"/>
              </a:spcAft>
            </a:pPr>
            <a:endParaRPr lang="en-US" altLang="en-US" dirty="0">
              <a:solidFill>
                <a:prstClr val="black"/>
              </a:solidFill>
              <a:latin typeface="Consolas" panose="020B0609020204030204" pitchFamily="49" charset="0"/>
              <a:cs typeface="Consolas" panose="020B0609020204030204" pitchFamily="49" charset="0"/>
            </a:endParaRPr>
          </a:p>
          <a:p>
            <a:pPr defTabSz="914400" eaLnBrk="0" fontAlgn="base" hangingPunct="0">
              <a:spcBef>
                <a:spcPct val="0"/>
              </a:spcBef>
              <a:spcAft>
                <a:spcPct val="0"/>
              </a:spcAft>
            </a:pPr>
            <a:r>
              <a:rPr lang="en-US" altLang="en-US" b="1" dirty="0">
                <a:solidFill>
                  <a:srgbClr val="008080"/>
                </a:solidFill>
                <a:latin typeface="Consolas" panose="020B0609020204030204" pitchFamily="49" charset="0"/>
                <a:ea typeface="Calibri" panose="020F0502020204030204" pitchFamily="34" charset="0"/>
                <a:cs typeface="Consolas" panose="020B0609020204030204" pitchFamily="49" charset="0"/>
              </a:rPr>
              <a:t>header</a:t>
            </a:r>
            <a:r>
              <a:rPr lang="en-US" altLang="en-US" dirty="0">
                <a:solidFill>
                  <a:srgbClr val="000000"/>
                </a:solidFill>
                <a:latin typeface="Consolas" panose="020B0609020204030204" pitchFamily="49" charset="0"/>
                <a:ea typeface="Calibri" panose="020F0502020204030204" pitchFamily="34" charset="0"/>
                <a:cs typeface="Consolas" panose="020B0609020204030204" pitchFamily="49" charset="0"/>
              </a:rPr>
              <a:t> IPv4_h {</a:t>
            </a:r>
            <a:br>
              <a:rPr lang="en-US" altLang="en-US" dirty="0">
                <a:solidFill>
                  <a:srgbClr val="000000"/>
                </a:solidFill>
                <a:latin typeface="Consolas" panose="020B0609020204030204" pitchFamily="49" charset="0"/>
                <a:ea typeface="Calibri" panose="020F0502020204030204" pitchFamily="34" charset="0"/>
                <a:cs typeface="Consolas" panose="020B0609020204030204" pitchFamily="49" charset="0"/>
              </a:rPr>
            </a:br>
            <a:r>
              <a:rPr lang="en-US" altLang="en-US" dirty="0">
                <a:solidFill>
                  <a:srgbClr val="000000"/>
                </a:solidFill>
                <a:latin typeface="Consolas" panose="020B0609020204030204" pitchFamily="49" charset="0"/>
                <a:ea typeface="Calibri" panose="020F0502020204030204" pitchFamily="34" charset="0"/>
                <a:cs typeface="Consolas" panose="020B0609020204030204" pitchFamily="49" charset="0"/>
              </a:rPr>
              <a:t>    </a:t>
            </a:r>
            <a:r>
              <a:rPr lang="en-US" altLang="en-US" b="1" dirty="0">
                <a:solidFill>
                  <a:srgbClr val="008080"/>
                </a:solidFill>
                <a:latin typeface="Consolas" panose="020B0609020204030204" pitchFamily="49" charset="0"/>
                <a:ea typeface="Calibri" panose="020F0502020204030204" pitchFamily="34" charset="0"/>
                <a:cs typeface="Consolas" panose="020B0609020204030204" pitchFamily="49" charset="0"/>
              </a:rPr>
              <a:t>bit</a:t>
            </a:r>
            <a:r>
              <a:rPr lang="en-US" altLang="en-US" dirty="0">
                <a:solidFill>
                  <a:srgbClr val="000000"/>
                </a:solidFill>
                <a:latin typeface="Consolas" panose="020B0609020204030204" pitchFamily="49" charset="0"/>
                <a:ea typeface="Calibri" panose="020F0502020204030204" pitchFamily="34" charset="0"/>
                <a:cs typeface="Consolas" panose="020B0609020204030204" pitchFamily="49" charset="0"/>
              </a:rPr>
              <a:t>&lt;</a:t>
            </a:r>
            <a:r>
              <a:rPr lang="en-US" altLang="en-US" dirty="0">
                <a:solidFill>
                  <a:srgbClr val="800080"/>
                </a:solidFill>
                <a:latin typeface="Consolas" panose="020B0609020204030204" pitchFamily="49" charset="0"/>
                <a:ea typeface="Calibri" panose="020F0502020204030204" pitchFamily="34" charset="0"/>
                <a:cs typeface="Consolas" panose="020B0609020204030204" pitchFamily="49" charset="0"/>
              </a:rPr>
              <a:t>4</a:t>
            </a:r>
            <a:r>
              <a:rPr lang="en-US" altLang="en-US" dirty="0">
                <a:solidFill>
                  <a:srgbClr val="000000"/>
                </a:solidFill>
                <a:latin typeface="Consolas" panose="020B0609020204030204" pitchFamily="49" charset="0"/>
                <a:ea typeface="Calibri" panose="020F0502020204030204" pitchFamily="34" charset="0"/>
                <a:cs typeface="Consolas" panose="020B0609020204030204" pitchFamily="49" charset="0"/>
              </a:rPr>
              <a:t>&gt;       version;</a:t>
            </a:r>
            <a:br>
              <a:rPr lang="en-US" altLang="en-US" dirty="0">
                <a:solidFill>
                  <a:srgbClr val="000000"/>
                </a:solidFill>
                <a:latin typeface="Consolas" panose="020B0609020204030204" pitchFamily="49" charset="0"/>
                <a:ea typeface="Calibri" panose="020F0502020204030204" pitchFamily="34" charset="0"/>
                <a:cs typeface="Consolas" panose="020B0609020204030204" pitchFamily="49" charset="0"/>
              </a:rPr>
            </a:br>
            <a:r>
              <a:rPr lang="en-US" altLang="en-US" dirty="0">
                <a:solidFill>
                  <a:srgbClr val="000000"/>
                </a:solidFill>
                <a:latin typeface="Consolas" panose="020B0609020204030204" pitchFamily="49" charset="0"/>
                <a:ea typeface="Calibri" panose="020F0502020204030204" pitchFamily="34" charset="0"/>
                <a:cs typeface="Consolas" panose="020B0609020204030204" pitchFamily="49" charset="0"/>
              </a:rPr>
              <a:t>    </a:t>
            </a:r>
            <a:r>
              <a:rPr lang="en-US" altLang="en-US" b="1" dirty="0">
                <a:solidFill>
                  <a:srgbClr val="008080"/>
                </a:solidFill>
                <a:latin typeface="Consolas" panose="020B0609020204030204" pitchFamily="49" charset="0"/>
                <a:ea typeface="Calibri" panose="020F0502020204030204" pitchFamily="34" charset="0"/>
                <a:cs typeface="Consolas" panose="020B0609020204030204" pitchFamily="49" charset="0"/>
              </a:rPr>
              <a:t>bit</a:t>
            </a:r>
            <a:r>
              <a:rPr lang="en-US" altLang="en-US" dirty="0">
                <a:solidFill>
                  <a:srgbClr val="000000"/>
                </a:solidFill>
                <a:latin typeface="Consolas" panose="020B0609020204030204" pitchFamily="49" charset="0"/>
                <a:ea typeface="Calibri" panose="020F0502020204030204" pitchFamily="34" charset="0"/>
                <a:cs typeface="Consolas" panose="020B0609020204030204" pitchFamily="49" charset="0"/>
              </a:rPr>
              <a:t>&lt;</a:t>
            </a:r>
            <a:r>
              <a:rPr lang="en-US" altLang="en-US" dirty="0">
                <a:solidFill>
                  <a:srgbClr val="800080"/>
                </a:solidFill>
                <a:latin typeface="Consolas" panose="020B0609020204030204" pitchFamily="49" charset="0"/>
                <a:ea typeface="Calibri" panose="020F0502020204030204" pitchFamily="34" charset="0"/>
                <a:cs typeface="Consolas" panose="020B0609020204030204" pitchFamily="49" charset="0"/>
              </a:rPr>
              <a:t>4</a:t>
            </a:r>
            <a:r>
              <a:rPr lang="en-US" altLang="en-US" dirty="0">
                <a:solidFill>
                  <a:srgbClr val="000000"/>
                </a:solidFill>
                <a:latin typeface="Consolas" panose="020B0609020204030204" pitchFamily="49" charset="0"/>
                <a:ea typeface="Calibri" panose="020F0502020204030204" pitchFamily="34" charset="0"/>
                <a:cs typeface="Consolas" panose="020B0609020204030204" pitchFamily="49" charset="0"/>
              </a:rPr>
              <a:t>&gt;       </a:t>
            </a:r>
            <a:r>
              <a:rPr lang="en-US" altLang="en-US" dirty="0" err="1">
                <a:solidFill>
                  <a:srgbClr val="000000"/>
                </a:solidFill>
                <a:latin typeface="Consolas" panose="020B0609020204030204" pitchFamily="49" charset="0"/>
                <a:ea typeface="Calibri" panose="020F0502020204030204" pitchFamily="34" charset="0"/>
                <a:cs typeface="Consolas" panose="020B0609020204030204" pitchFamily="49" charset="0"/>
              </a:rPr>
              <a:t>ihl</a:t>
            </a:r>
            <a:r>
              <a:rPr lang="en-US" altLang="en-US" dirty="0">
                <a:solidFill>
                  <a:srgbClr val="000000"/>
                </a:solidFill>
                <a:latin typeface="Consolas" panose="020B0609020204030204" pitchFamily="49" charset="0"/>
                <a:ea typeface="Calibri" panose="020F0502020204030204" pitchFamily="34" charset="0"/>
                <a:cs typeface="Consolas" panose="020B0609020204030204" pitchFamily="49" charset="0"/>
              </a:rPr>
              <a:t>;</a:t>
            </a:r>
            <a:br>
              <a:rPr lang="en-US" altLang="en-US" dirty="0">
                <a:solidFill>
                  <a:srgbClr val="000000"/>
                </a:solidFill>
                <a:latin typeface="Consolas" panose="020B0609020204030204" pitchFamily="49" charset="0"/>
                <a:ea typeface="Calibri" panose="020F0502020204030204" pitchFamily="34" charset="0"/>
                <a:cs typeface="Consolas" panose="020B0609020204030204" pitchFamily="49" charset="0"/>
              </a:rPr>
            </a:br>
            <a:r>
              <a:rPr lang="en-US" altLang="en-US" dirty="0">
                <a:solidFill>
                  <a:srgbClr val="000000"/>
                </a:solidFill>
                <a:latin typeface="Consolas" panose="020B0609020204030204" pitchFamily="49" charset="0"/>
                <a:ea typeface="Calibri" panose="020F0502020204030204" pitchFamily="34" charset="0"/>
                <a:cs typeface="Consolas" panose="020B0609020204030204" pitchFamily="49" charset="0"/>
              </a:rPr>
              <a:t>    </a:t>
            </a:r>
            <a:r>
              <a:rPr lang="en-US" altLang="en-US" b="1" dirty="0">
                <a:solidFill>
                  <a:srgbClr val="008080"/>
                </a:solidFill>
                <a:latin typeface="Consolas" panose="020B0609020204030204" pitchFamily="49" charset="0"/>
                <a:ea typeface="Calibri" panose="020F0502020204030204" pitchFamily="34" charset="0"/>
                <a:cs typeface="Consolas" panose="020B0609020204030204" pitchFamily="49" charset="0"/>
              </a:rPr>
              <a:t>bit</a:t>
            </a:r>
            <a:r>
              <a:rPr lang="en-US" altLang="en-US" dirty="0">
                <a:solidFill>
                  <a:srgbClr val="000000"/>
                </a:solidFill>
                <a:latin typeface="Consolas" panose="020B0609020204030204" pitchFamily="49" charset="0"/>
                <a:ea typeface="Calibri" panose="020F0502020204030204" pitchFamily="34" charset="0"/>
                <a:cs typeface="Consolas" panose="020B0609020204030204" pitchFamily="49" charset="0"/>
              </a:rPr>
              <a:t>&lt;</a:t>
            </a:r>
            <a:r>
              <a:rPr lang="en-US" altLang="en-US" dirty="0">
                <a:solidFill>
                  <a:srgbClr val="800080"/>
                </a:solidFill>
                <a:latin typeface="Consolas" panose="020B0609020204030204" pitchFamily="49" charset="0"/>
                <a:ea typeface="Calibri" panose="020F0502020204030204" pitchFamily="34" charset="0"/>
                <a:cs typeface="Consolas" panose="020B0609020204030204" pitchFamily="49" charset="0"/>
              </a:rPr>
              <a:t>8</a:t>
            </a:r>
            <a:r>
              <a:rPr lang="en-US" altLang="en-US" dirty="0">
                <a:solidFill>
                  <a:srgbClr val="000000"/>
                </a:solidFill>
                <a:latin typeface="Consolas" panose="020B0609020204030204" pitchFamily="49" charset="0"/>
                <a:ea typeface="Calibri" panose="020F0502020204030204" pitchFamily="34" charset="0"/>
                <a:cs typeface="Consolas" panose="020B0609020204030204" pitchFamily="49" charset="0"/>
              </a:rPr>
              <a:t>&gt;       </a:t>
            </a:r>
            <a:r>
              <a:rPr lang="en-US" altLang="en-US" dirty="0" err="1">
                <a:solidFill>
                  <a:srgbClr val="000000"/>
                </a:solidFill>
                <a:latin typeface="Consolas" panose="020B0609020204030204" pitchFamily="49" charset="0"/>
                <a:ea typeface="Calibri" panose="020F0502020204030204" pitchFamily="34" charset="0"/>
                <a:cs typeface="Consolas" panose="020B0609020204030204" pitchFamily="49" charset="0"/>
              </a:rPr>
              <a:t>tos</a:t>
            </a:r>
            <a:r>
              <a:rPr lang="en-US" altLang="en-US" dirty="0">
                <a:solidFill>
                  <a:srgbClr val="000000"/>
                </a:solidFill>
                <a:latin typeface="Consolas" panose="020B0609020204030204" pitchFamily="49" charset="0"/>
                <a:ea typeface="Calibri" panose="020F0502020204030204" pitchFamily="34" charset="0"/>
                <a:cs typeface="Consolas" panose="020B0609020204030204" pitchFamily="49" charset="0"/>
              </a:rPr>
              <a:t>;</a:t>
            </a:r>
            <a:br>
              <a:rPr lang="en-US" altLang="en-US" dirty="0">
                <a:solidFill>
                  <a:srgbClr val="000000"/>
                </a:solidFill>
                <a:latin typeface="Consolas" panose="020B0609020204030204" pitchFamily="49" charset="0"/>
                <a:ea typeface="Calibri" panose="020F0502020204030204" pitchFamily="34" charset="0"/>
                <a:cs typeface="Consolas" panose="020B0609020204030204" pitchFamily="49" charset="0"/>
              </a:rPr>
            </a:br>
            <a:r>
              <a:rPr lang="en-US" altLang="en-US" dirty="0">
                <a:solidFill>
                  <a:srgbClr val="000000"/>
                </a:solidFill>
                <a:latin typeface="Consolas" panose="020B0609020204030204" pitchFamily="49" charset="0"/>
                <a:ea typeface="Calibri" panose="020F0502020204030204" pitchFamily="34" charset="0"/>
                <a:cs typeface="Consolas" panose="020B0609020204030204" pitchFamily="49" charset="0"/>
              </a:rPr>
              <a:t>    </a:t>
            </a:r>
            <a:r>
              <a:rPr lang="en-US" altLang="en-US" b="1" dirty="0">
                <a:solidFill>
                  <a:srgbClr val="008080"/>
                </a:solidFill>
                <a:latin typeface="Consolas" panose="020B0609020204030204" pitchFamily="49" charset="0"/>
                <a:ea typeface="Calibri" panose="020F0502020204030204" pitchFamily="34" charset="0"/>
                <a:cs typeface="Consolas" panose="020B0609020204030204" pitchFamily="49" charset="0"/>
              </a:rPr>
              <a:t>bit</a:t>
            </a:r>
            <a:r>
              <a:rPr lang="en-US" altLang="en-US" dirty="0">
                <a:solidFill>
                  <a:srgbClr val="000000"/>
                </a:solidFill>
                <a:latin typeface="Consolas" panose="020B0609020204030204" pitchFamily="49" charset="0"/>
                <a:ea typeface="Calibri" panose="020F0502020204030204" pitchFamily="34" charset="0"/>
                <a:cs typeface="Consolas" panose="020B0609020204030204" pitchFamily="49" charset="0"/>
              </a:rPr>
              <a:t>&lt;</a:t>
            </a:r>
            <a:r>
              <a:rPr lang="en-US" altLang="en-US" dirty="0">
                <a:solidFill>
                  <a:srgbClr val="800080"/>
                </a:solidFill>
                <a:latin typeface="Consolas" panose="020B0609020204030204" pitchFamily="49" charset="0"/>
                <a:ea typeface="Calibri" panose="020F0502020204030204" pitchFamily="34" charset="0"/>
                <a:cs typeface="Consolas" panose="020B0609020204030204" pitchFamily="49" charset="0"/>
              </a:rPr>
              <a:t>16</a:t>
            </a:r>
            <a:r>
              <a:rPr lang="en-US" altLang="en-US" dirty="0">
                <a:solidFill>
                  <a:srgbClr val="000000"/>
                </a:solidFill>
                <a:latin typeface="Consolas" panose="020B0609020204030204" pitchFamily="49" charset="0"/>
                <a:ea typeface="Calibri" panose="020F0502020204030204" pitchFamily="34" charset="0"/>
                <a:cs typeface="Consolas" panose="020B0609020204030204" pitchFamily="49" charset="0"/>
              </a:rPr>
              <a:t>&gt;      </a:t>
            </a:r>
            <a:r>
              <a:rPr lang="en-US" altLang="en-US" dirty="0" err="1">
                <a:solidFill>
                  <a:srgbClr val="000000"/>
                </a:solidFill>
                <a:latin typeface="Consolas" panose="020B0609020204030204" pitchFamily="49" charset="0"/>
                <a:ea typeface="Calibri" panose="020F0502020204030204" pitchFamily="34" charset="0"/>
                <a:cs typeface="Consolas" panose="020B0609020204030204" pitchFamily="49" charset="0"/>
              </a:rPr>
              <a:t>totalLen</a:t>
            </a:r>
            <a:r>
              <a:rPr lang="en-US" altLang="en-US" dirty="0">
                <a:solidFill>
                  <a:srgbClr val="000000"/>
                </a:solidFill>
                <a:latin typeface="Consolas" panose="020B0609020204030204" pitchFamily="49" charset="0"/>
                <a:ea typeface="Calibri" panose="020F0502020204030204" pitchFamily="34" charset="0"/>
                <a:cs typeface="Consolas" panose="020B0609020204030204" pitchFamily="49" charset="0"/>
              </a:rPr>
              <a:t>;</a:t>
            </a:r>
            <a:br>
              <a:rPr lang="en-US" altLang="en-US" dirty="0">
                <a:solidFill>
                  <a:srgbClr val="000000"/>
                </a:solidFill>
                <a:latin typeface="Consolas" panose="020B0609020204030204" pitchFamily="49" charset="0"/>
                <a:ea typeface="Calibri" panose="020F0502020204030204" pitchFamily="34" charset="0"/>
                <a:cs typeface="Consolas" panose="020B0609020204030204" pitchFamily="49" charset="0"/>
              </a:rPr>
            </a:br>
            <a:r>
              <a:rPr lang="en-US" altLang="en-US" dirty="0">
                <a:solidFill>
                  <a:srgbClr val="000000"/>
                </a:solidFill>
                <a:latin typeface="Consolas" panose="020B0609020204030204" pitchFamily="49" charset="0"/>
                <a:ea typeface="Calibri" panose="020F0502020204030204" pitchFamily="34" charset="0"/>
                <a:cs typeface="Consolas" panose="020B0609020204030204" pitchFamily="49" charset="0"/>
              </a:rPr>
              <a:t>    </a:t>
            </a:r>
            <a:r>
              <a:rPr lang="en-US" altLang="en-US" b="1" dirty="0">
                <a:solidFill>
                  <a:srgbClr val="008080"/>
                </a:solidFill>
                <a:latin typeface="Consolas" panose="020B0609020204030204" pitchFamily="49" charset="0"/>
                <a:ea typeface="Calibri" panose="020F0502020204030204" pitchFamily="34" charset="0"/>
                <a:cs typeface="Consolas" panose="020B0609020204030204" pitchFamily="49" charset="0"/>
              </a:rPr>
              <a:t>bit</a:t>
            </a:r>
            <a:r>
              <a:rPr lang="en-US" altLang="en-US" dirty="0">
                <a:solidFill>
                  <a:srgbClr val="000000"/>
                </a:solidFill>
                <a:latin typeface="Consolas" panose="020B0609020204030204" pitchFamily="49" charset="0"/>
                <a:ea typeface="Calibri" panose="020F0502020204030204" pitchFamily="34" charset="0"/>
                <a:cs typeface="Consolas" panose="020B0609020204030204" pitchFamily="49" charset="0"/>
              </a:rPr>
              <a:t>&lt;</a:t>
            </a:r>
            <a:r>
              <a:rPr lang="en-US" altLang="en-US" dirty="0">
                <a:solidFill>
                  <a:srgbClr val="800080"/>
                </a:solidFill>
                <a:latin typeface="Consolas" panose="020B0609020204030204" pitchFamily="49" charset="0"/>
                <a:ea typeface="Calibri" panose="020F0502020204030204" pitchFamily="34" charset="0"/>
                <a:cs typeface="Consolas" panose="020B0609020204030204" pitchFamily="49" charset="0"/>
              </a:rPr>
              <a:t>16</a:t>
            </a:r>
            <a:r>
              <a:rPr lang="en-US" altLang="en-US" dirty="0">
                <a:solidFill>
                  <a:srgbClr val="000000"/>
                </a:solidFill>
                <a:latin typeface="Consolas" panose="020B0609020204030204" pitchFamily="49" charset="0"/>
                <a:ea typeface="Calibri" panose="020F0502020204030204" pitchFamily="34" charset="0"/>
                <a:cs typeface="Consolas" panose="020B0609020204030204" pitchFamily="49" charset="0"/>
              </a:rPr>
              <a:t>&gt;      identification;</a:t>
            </a:r>
            <a:br>
              <a:rPr lang="en-US" altLang="en-US" dirty="0">
                <a:solidFill>
                  <a:srgbClr val="000000"/>
                </a:solidFill>
                <a:latin typeface="Consolas" panose="020B0609020204030204" pitchFamily="49" charset="0"/>
                <a:ea typeface="Calibri" panose="020F0502020204030204" pitchFamily="34" charset="0"/>
                <a:cs typeface="Consolas" panose="020B0609020204030204" pitchFamily="49" charset="0"/>
              </a:rPr>
            </a:br>
            <a:r>
              <a:rPr lang="en-US" altLang="en-US" dirty="0">
                <a:solidFill>
                  <a:srgbClr val="000000"/>
                </a:solidFill>
                <a:latin typeface="Consolas" panose="020B0609020204030204" pitchFamily="49" charset="0"/>
                <a:ea typeface="Calibri" panose="020F0502020204030204" pitchFamily="34" charset="0"/>
                <a:cs typeface="Consolas" panose="020B0609020204030204" pitchFamily="49" charset="0"/>
              </a:rPr>
              <a:t>    </a:t>
            </a:r>
            <a:r>
              <a:rPr lang="en-US" altLang="en-US" b="1" dirty="0">
                <a:solidFill>
                  <a:srgbClr val="008080"/>
                </a:solidFill>
                <a:latin typeface="Consolas" panose="020B0609020204030204" pitchFamily="49" charset="0"/>
                <a:ea typeface="Calibri" panose="020F0502020204030204" pitchFamily="34" charset="0"/>
                <a:cs typeface="Consolas" panose="020B0609020204030204" pitchFamily="49" charset="0"/>
              </a:rPr>
              <a:t>bit</a:t>
            </a:r>
            <a:r>
              <a:rPr lang="en-US" altLang="en-US" dirty="0">
                <a:solidFill>
                  <a:srgbClr val="000000"/>
                </a:solidFill>
                <a:latin typeface="Consolas" panose="020B0609020204030204" pitchFamily="49" charset="0"/>
                <a:ea typeface="Calibri" panose="020F0502020204030204" pitchFamily="34" charset="0"/>
                <a:cs typeface="Consolas" panose="020B0609020204030204" pitchFamily="49" charset="0"/>
              </a:rPr>
              <a:t>&lt;</a:t>
            </a:r>
            <a:r>
              <a:rPr lang="en-US" altLang="en-US" dirty="0">
                <a:solidFill>
                  <a:srgbClr val="800080"/>
                </a:solidFill>
                <a:latin typeface="Consolas" panose="020B0609020204030204" pitchFamily="49" charset="0"/>
                <a:ea typeface="Calibri" panose="020F0502020204030204" pitchFamily="34" charset="0"/>
                <a:cs typeface="Consolas" panose="020B0609020204030204" pitchFamily="49" charset="0"/>
              </a:rPr>
              <a:t>3</a:t>
            </a:r>
            <a:r>
              <a:rPr lang="en-US" altLang="en-US" dirty="0">
                <a:solidFill>
                  <a:srgbClr val="000000"/>
                </a:solidFill>
                <a:latin typeface="Consolas" panose="020B0609020204030204" pitchFamily="49" charset="0"/>
                <a:ea typeface="Calibri" panose="020F0502020204030204" pitchFamily="34" charset="0"/>
                <a:cs typeface="Consolas" panose="020B0609020204030204" pitchFamily="49" charset="0"/>
              </a:rPr>
              <a:t>&gt;       flags;</a:t>
            </a:r>
            <a:br>
              <a:rPr lang="en-US" altLang="en-US" dirty="0">
                <a:solidFill>
                  <a:srgbClr val="000000"/>
                </a:solidFill>
                <a:latin typeface="Consolas" panose="020B0609020204030204" pitchFamily="49" charset="0"/>
                <a:ea typeface="Calibri" panose="020F0502020204030204" pitchFamily="34" charset="0"/>
                <a:cs typeface="Consolas" panose="020B0609020204030204" pitchFamily="49" charset="0"/>
              </a:rPr>
            </a:br>
            <a:r>
              <a:rPr lang="en-US" altLang="en-US" dirty="0">
                <a:solidFill>
                  <a:srgbClr val="000000"/>
                </a:solidFill>
                <a:latin typeface="Consolas" panose="020B0609020204030204" pitchFamily="49" charset="0"/>
                <a:ea typeface="Calibri" panose="020F0502020204030204" pitchFamily="34" charset="0"/>
                <a:cs typeface="Consolas" panose="020B0609020204030204" pitchFamily="49" charset="0"/>
              </a:rPr>
              <a:t>    </a:t>
            </a:r>
            <a:r>
              <a:rPr lang="en-US" altLang="en-US" b="1" dirty="0">
                <a:solidFill>
                  <a:srgbClr val="008080"/>
                </a:solidFill>
                <a:latin typeface="Consolas" panose="020B0609020204030204" pitchFamily="49" charset="0"/>
                <a:ea typeface="Calibri" panose="020F0502020204030204" pitchFamily="34" charset="0"/>
                <a:cs typeface="Consolas" panose="020B0609020204030204" pitchFamily="49" charset="0"/>
              </a:rPr>
              <a:t>bit</a:t>
            </a:r>
            <a:r>
              <a:rPr lang="en-US" altLang="en-US" dirty="0">
                <a:solidFill>
                  <a:srgbClr val="000000"/>
                </a:solidFill>
                <a:latin typeface="Consolas" panose="020B0609020204030204" pitchFamily="49" charset="0"/>
                <a:ea typeface="Calibri" panose="020F0502020204030204" pitchFamily="34" charset="0"/>
                <a:cs typeface="Consolas" panose="020B0609020204030204" pitchFamily="49" charset="0"/>
              </a:rPr>
              <a:t>&lt;</a:t>
            </a:r>
            <a:r>
              <a:rPr lang="en-US" altLang="en-US" dirty="0">
                <a:solidFill>
                  <a:srgbClr val="800080"/>
                </a:solidFill>
                <a:latin typeface="Consolas" panose="020B0609020204030204" pitchFamily="49" charset="0"/>
                <a:ea typeface="Calibri" panose="020F0502020204030204" pitchFamily="34" charset="0"/>
                <a:cs typeface="Consolas" panose="020B0609020204030204" pitchFamily="49" charset="0"/>
              </a:rPr>
              <a:t>13</a:t>
            </a:r>
            <a:r>
              <a:rPr lang="en-US" altLang="en-US" dirty="0">
                <a:solidFill>
                  <a:srgbClr val="000000"/>
                </a:solidFill>
                <a:latin typeface="Consolas" panose="020B0609020204030204" pitchFamily="49" charset="0"/>
                <a:ea typeface="Calibri" panose="020F0502020204030204" pitchFamily="34" charset="0"/>
                <a:cs typeface="Consolas" panose="020B0609020204030204" pitchFamily="49" charset="0"/>
              </a:rPr>
              <a:t>&gt;      </a:t>
            </a:r>
            <a:r>
              <a:rPr lang="en-US" altLang="en-US" dirty="0" err="1">
                <a:solidFill>
                  <a:srgbClr val="000000"/>
                </a:solidFill>
                <a:latin typeface="Consolas" panose="020B0609020204030204" pitchFamily="49" charset="0"/>
                <a:ea typeface="Calibri" panose="020F0502020204030204" pitchFamily="34" charset="0"/>
                <a:cs typeface="Consolas" panose="020B0609020204030204" pitchFamily="49" charset="0"/>
              </a:rPr>
              <a:t>fragOffset</a:t>
            </a:r>
            <a:r>
              <a:rPr lang="en-US" altLang="en-US" dirty="0">
                <a:solidFill>
                  <a:srgbClr val="000000"/>
                </a:solidFill>
                <a:latin typeface="Consolas" panose="020B0609020204030204" pitchFamily="49" charset="0"/>
                <a:ea typeface="Calibri" panose="020F0502020204030204" pitchFamily="34" charset="0"/>
                <a:cs typeface="Consolas" panose="020B0609020204030204" pitchFamily="49" charset="0"/>
              </a:rPr>
              <a:t>;</a:t>
            </a:r>
            <a:br>
              <a:rPr lang="en-US" altLang="en-US" dirty="0">
                <a:solidFill>
                  <a:srgbClr val="000000"/>
                </a:solidFill>
                <a:latin typeface="Consolas" panose="020B0609020204030204" pitchFamily="49" charset="0"/>
                <a:ea typeface="Calibri" panose="020F0502020204030204" pitchFamily="34" charset="0"/>
                <a:cs typeface="Consolas" panose="020B0609020204030204" pitchFamily="49" charset="0"/>
              </a:rPr>
            </a:br>
            <a:r>
              <a:rPr lang="en-US" altLang="en-US" dirty="0">
                <a:solidFill>
                  <a:srgbClr val="000000"/>
                </a:solidFill>
                <a:latin typeface="Consolas" panose="020B0609020204030204" pitchFamily="49" charset="0"/>
                <a:ea typeface="Calibri" panose="020F0502020204030204" pitchFamily="34" charset="0"/>
                <a:cs typeface="Consolas" panose="020B0609020204030204" pitchFamily="49" charset="0"/>
              </a:rPr>
              <a:t>    </a:t>
            </a:r>
            <a:r>
              <a:rPr lang="en-US" altLang="en-US" b="1" dirty="0">
                <a:solidFill>
                  <a:srgbClr val="008080"/>
                </a:solidFill>
                <a:latin typeface="Consolas" panose="020B0609020204030204" pitchFamily="49" charset="0"/>
                <a:ea typeface="Calibri" panose="020F0502020204030204" pitchFamily="34" charset="0"/>
                <a:cs typeface="Consolas" panose="020B0609020204030204" pitchFamily="49" charset="0"/>
              </a:rPr>
              <a:t>bit</a:t>
            </a:r>
            <a:r>
              <a:rPr lang="en-US" altLang="en-US" dirty="0">
                <a:solidFill>
                  <a:srgbClr val="000000"/>
                </a:solidFill>
                <a:latin typeface="Consolas" panose="020B0609020204030204" pitchFamily="49" charset="0"/>
                <a:ea typeface="Calibri" panose="020F0502020204030204" pitchFamily="34" charset="0"/>
                <a:cs typeface="Consolas" panose="020B0609020204030204" pitchFamily="49" charset="0"/>
              </a:rPr>
              <a:t>&lt;</a:t>
            </a:r>
            <a:r>
              <a:rPr lang="en-US" altLang="en-US" dirty="0">
                <a:solidFill>
                  <a:srgbClr val="800080"/>
                </a:solidFill>
                <a:latin typeface="Consolas" panose="020B0609020204030204" pitchFamily="49" charset="0"/>
                <a:ea typeface="Calibri" panose="020F0502020204030204" pitchFamily="34" charset="0"/>
                <a:cs typeface="Consolas" panose="020B0609020204030204" pitchFamily="49" charset="0"/>
              </a:rPr>
              <a:t>8</a:t>
            </a:r>
            <a:r>
              <a:rPr lang="en-US" altLang="en-US" dirty="0">
                <a:solidFill>
                  <a:srgbClr val="000000"/>
                </a:solidFill>
                <a:latin typeface="Consolas" panose="020B0609020204030204" pitchFamily="49" charset="0"/>
                <a:ea typeface="Calibri" panose="020F0502020204030204" pitchFamily="34" charset="0"/>
                <a:cs typeface="Consolas" panose="020B0609020204030204" pitchFamily="49" charset="0"/>
              </a:rPr>
              <a:t>&gt;       </a:t>
            </a:r>
            <a:r>
              <a:rPr lang="en-US" altLang="en-US" dirty="0" err="1">
                <a:solidFill>
                  <a:srgbClr val="000000"/>
                </a:solidFill>
                <a:latin typeface="Consolas" panose="020B0609020204030204" pitchFamily="49" charset="0"/>
                <a:ea typeface="Calibri" panose="020F0502020204030204" pitchFamily="34" charset="0"/>
                <a:cs typeface="Consolas" panose="020B0609020204030204" pitchFamily="49" charset="0"/>
              </a:rPr>
              <a:t>ttl</a:t>
            </a:r>
            <a:r>
              <a:rPr lang="en-US" altLang="en-US" dirty="0">
                <a:solidFill>
                  <a:srgbClr val="000000"/>
                </a:solidFill>
                <a:latin typeface="Consolas" panose="020B0609020204030204" pitchFamily="49" charset="0"/>
                <a:ea typeface="Calibri" panose="020F0502020204030204" pitchFamily="34" charset="0"/>
                <a:cs typeface="Consolas" panose="020B0609020204030204" pitchFamily="49" charset="0"/>
              </a:rPr>
              <a:t>;</a:t>
            </a:r>
            <a:br>
              <a:rPr lang="en-US" altLang="en-US" dirty="0">
                <a:solidFill>
                  <a:srgbClr val="000000"/>
                </a:solidFill>
                <a:latin typeface="Consolas" panose="020B0609020204030204" pitchFamily="49" charset="0"/>
                <a:ea typeface="Calibri" panose="020F0502020204030204" pitchFamily="34" charset="0"/>
                <a:cs typeface="Consolas" panose="020B0609020204030204" pitchFamily="49" charset="0"/>
              </a:rPr>
            </a:br>
            <a:r>
              <a:rPr lang="en-US" altLang="en-US" dirty="0">
                <a:solidFill>
                  <a:srgbClr val="000000"/>
                </a:solidFill>
                <a:latin typeface="Consolas" panose="020B0609020204030204" pitchFamily="49" charset="0"/>
                <a:ea typeface="Calibri" panose="020F0502020204030204" pitchFamily="34" charset="0"/>
                <a:cs typeface="Consolas" panose="020B0609020204030204" pitchFamily="49" charset="0"/>
              </a:rPr>
              <a:t>    </a:t>
            </a:r>
            <a:r>
              <a:rPr lang="en-US" altLang="en-US" b="1" dirty="0">
                <a:solidFill>
                  <a:srgbClr val="008080"/>
                </a:solidFill>
                <a:latin typeface="Consolas" panose="020B0609020204030204" pitchFamily="49" charset="0"/>
                <a:ea typeface="Calibri" panose="020F0502020204030204" pitchFamily="34" charset="0"/>
                <a:cs typeface="Consolas" panose="020B0609020204030204" pitchFamily="49" charset="0"/>
              </a:rPr>
              <a:t>bit</a:t>
            </a:r>
            <a:r>
              <a:rPr lang="en-US" altLang="en-US" dirty="0">
                <a:solidFill>
                  <a:srgbClr val="000000"/>
                </a:solidFill>
                <a:latin typeface="Consolas" panose="020B0609020204030204" pitchFamily="49" charset="0"/>
                <a:ea typeface="Calibri" panose="020F0502020204030204" pitchFamily="34" charset="0"/>
                <a:cs typeface="Consolas" panose="020B0609020204030204" pitchFamily="49" charset="0"/>
              </a:rPr>
              <a:t>&lt;</a:t>
            </a:r>
            <a:r>
              <a:rPr lang="en-US" altLang="en-US" dirty="0">
                <a:solidFill>
                  <a:srgbClr val="800080"/>
                </a:solidFill>
                <a:latin typeface="Consolas" panose="020B0609020204030204" pitchFamily="49" charset="0"/>
                <a:ea typeface="Calibri" panose="020F0502020204030204" pitchFamily="34" charset="0"/>
                <a:cs typeface="Consolas" panose="020B0609020204030204" pitchFamily="49" charset="0"/>
              </a:rPr>
              <a:t>8</a:t>
            </a:r>
            <a:r>
              <a:rPr lang="en-US" altLang="en-US" dirty="0">
                <a:solidFill>
                  <a:srgbClr val="000000"/>
                </a:solidFill>
                <a:latin typeface="Consolas" panose="020B0609020204030204" pitchFamily="49" charset="0"/>
                <a:ea typeface="Calibri" panose="020F0502020204030204" pitchFamily="34" charset="0"/>
                <a:cs typeface="Consolas" panose="020B0609020204030204" pitchFamily="49" charset="0"/>
              </a:rPr>
              <a:t>&gt;       protocol;</a:t>
            </a:r>
            <a:br>
              <a:rPr lang="en-US" altLang="en-US" dirty="0">
                <a:solidFill>
                  <a:srgbClr val="000000"/>
                </a:solidFill>
                <a:latin typeface="Consolas" panose="020B0609020204030204" pitchFamily="49" charset="0"/>
                <a:ea typeface="Calibri" panose="020F0502020204030204" pitchFamily="34" charset="0"/>
                <a:cs typeface="Consolas" panose="020B0609020204030204" pitchFamily="49" charset="0"/>
              </a:rPr>
            </a:br>
            <a:r>
              <a:rPr lang="en-US" altLang="en-US" dirty="0">
                <a:solidFill>
                  <a:srgbClr val="000000"/>
                </a:solidFill>
                <a:latin typeface="Consolas" panose="020B0609020204030204" pitchFamily="49" charset="0"/>
                <a:ea typeface="Calibri" panose="020F0502020204030204" pitchFamily="34" charset="0"/>
                <a:cs typeface="Consolas" panose="020B0609020204030204" pitchFamily="49" charset="0"/>
              </a:rPr>
              <a:t>    </a:t>
            </a:r>
            <a:r>
              <a:rPr lang="en-US" altLang="en-US" b="1" dirty="0">
                <a:solidFill>
                  <a:srgbClr val="008080"/>
                </a:solidFill>
                <a:latin typeface="Consolas" panose="020B0609020204030204" pitchFamily="49" charset="0"/>
                <a:ea typeface="Calibri" panose="020F0502020204030204" pitchFamily="34" charset="0"/>
                <a:cs typeface="Consolas" panose="020B0609020204030204" pitchFamily="49" charset="0"/>
              </a:rPr>
              <a:t>bit</a:t>
            </a:r>
            <a:r>
              <a:rPr lang="en-US" altLang="en-US" dirty="0">
                <a:solidFill>
                  <a:srgbClr val="000000"/>
                </a:solidFill>
                <a:latin typeface="Consolas" panose="020B0609020204030204" pitchFamily="49" charset="0"/>
                <a:ea typeface="Calibri" panose="020F0502020204030204" pitchFamily="34" charset="0"/>
                <a:cs typeface="Consolas" panose="020B0609020204030204" pitchFamily="49" charset="0"/>
              </a:rPr>
              <a:t>&lt;</a:t>
            </a:r>
            <a:r>
              <a:rPr lang="en-US" altLang="en-US" dirty="0">
                <a:solidFill>
                  <a:srgbClr val="800080"/>
                </a:solidFill>
                <a:latin typeface="Consolas" panose="020B0609020204030204" pitchFamily="49" charset="0"/>
                <a:ea typeface="Calibri" panose="020F0502020204030204" pitchFamily="34" charset="0"/>
                <a:cs typeface="Consolas" panose="020B0609020204030204" pitchFamily="49" charset="0"/>
              </a:rPr>
              <a:t>16</a:t>
            </a:r>
            <a:r>
              <a:rPr lang="en-US" altLang="en-US" dirty="0">
                <a:solidFill>
                  <a:srgbClr val="000000"/>
                </a:solidFill>
                <a:latin typeface="Consolas" panose="020B0609020204030204" pitchFamily="49" charset="0"/>
                <a:ea typeface="Calibri" panose="020F0502020204030204" pitchFamily="34" charset="0"/>
                <a:cs typeface="Consolas" panose="020B0609020204030204" pitchFamily="49" charset="0"/>
              </a:rPr>
              <a:t>&gt;      </a:t>
            </a:r>
            <a:r>
              <a:rPr lang="en-US" altLang="en-US" dirty="0" err="1">
                <a:solidFill>
                  <a:srgbClr val="000000"/>
                </a:solidFill>
                <a:latin typeface="Consolas" panose="020B0609020204030204" pitchFamily="49" charset="0"/>
                <a:ea typeface="Calibri" panose="020F0502020204030204" pitchFamily="34" charset="0"/>
                <a:cs typeface="Consolas" panose="020B0609020204030204" pitchFamily="49" charset="0"/>
              </a:rPr>
              <a:t>hdrChecksum</a:t>
            </a:r>
            <a:r>
              <a:rPr lang="en-US" altLang="en-US" dirty="0">
                <a:solidFill>
                  <a:srgbClr val="000000"/>
                </a:solidFill>
                <a:latin typeface="Consolas" panose="020B0609020204030204" pitchFamily="49" charset="0"/>
                <a:ea typeface="Calibri" panose="020F0502020204030204" pitchFamily="34" charset="0"/>
                <a:cs typeface="Consolas" panose="020B0609020204030204" pitchFamily="49" charset="0"/>
              </a:rPr>
              <a:t>;</a:t>
            </a:r>
            <a:br>
              <a:rPr lang="en-US" altLang="en-US" dirty="0">
                <a:solidFill>
                  <a:srgbClr val="000000"/>
                </a:solidFill>
                <a:latin typeface="Consolas" panose="020B0609020204030204" pitchFamily="49" charset="0"/>
                <a:ea typeface="Calibri" panose="020F0502020204030204" pitchFamily="34" charset="0"/>
                <a:cs typeface="Consolas" panose="020B0609020204030204" pitchFamily="49" charset="0"/>
              </a:rPr>
            </a:br>
            <a:r>
              <a:rPr lang="en-US" altLang="en-US" dirty="0">
                <a:solidFill>
                  <a:srgbClr val="000000"/>
                </a:solidFill>
                <a:latin typeface="Consolas" panose="020B0609020204030204" pitchFamily="49" charset="0"/>
                <a:ea typeface="Calibri" panose="020F0502020204030204" pitchFamily="34" charset="0"/>
                <a:cs typeface="Consolas" panose="020B0609020204030204" pitchFamily="49" charset="0"/>
              </a:rPr>
              <a:t>    IPv4Address  </a:t>
            </a:r>
            <a:r>
              <a:rPr lang="en-US" altLang="en-US" dirty="0" err="1">
                <a:solidFill>
                  <a:srgbClr val="000000"/>
                </a:solidFill>
                <a:latin typeface="Consolas" panose="020B0609020204030204" pitchFamily="49" charset="0"/>
                <a:ea typeface="Calibri" panose="020F0502020204030204" pitchFamily="34" charset="0"/>
                <a:cs typeface="Consolas" panose="020B0609020204030204" pitchFamily="49" charset="0"/>
              </a:rPr>
              <a:t>srcAddr</a:t>
            </a:r>
            <a:r>
              <a:rPr lang="en-US" altLang="en-US" dirty="0">
                <a:solidFill>
                  <a:srgbClr val="000000"/>
                </a:solidFill>
                <a:latin typeface="Consolas" panose="020B0609020204030204" pitchFamily="49" charset="0"/>
                <a:ea typeface="Calibri" panose="020F0502020204030204" pitchFamily="34" charset="0"/>
                <a:cs typeface="Consolas" panose="020B0609020204030204" pitchFamily="49" charset="0"/>
              </a:rPr>
              <a:t>;</a:t>
            </a:r>
            <a:br>
              <a:rPr lang="en-US" altLang="en-US" dirty="0">
                <a:solidFill>
                  <a:srgbClr val="000000"/>
                </a:solidFill>
                <a:latin typeface="Consolas" panose="020B0609020204030204" pitchFamily="49" charset="0"/>
                <a:ea typeface="Calibri" panose="020F0502020204030204" pitchFamily="34" charset="0"/>
                <a:cs typeface="Consolas" panose="020B0609020204030204" pitchFamily="49" charset="0"/>
              </a:rPr>
            </a:br>
            <a:r>
              <a:rPr lang="en-US" altLang="en-US" dirty="0">
                <a:solidFill>
                  <a:srgbClr val="000000"/>
                </a:solidFill>
                <a:latin typeface="Consolas" panose="020B0609020204030204" pitchFamily="49" charset="0"/>
                <a:ea typeface="Calibri" panose="020F0502020204030204" pitchFamily="34" charset="0"/>
                <a:cs typeface="Consolas" panose="020B0609020204030204" pitchFamily="49" charset="0"/>
              </a:rPr>
              <a:t>    IPv4Address  </a:t>
            </a:r>
            <a:r>
              <a:rPr lang="en-US" altLang="en-US" dirty="0" err="1">
                <a:solidFill>
                  <a:srgbClr val="000000"/>
                </a:solidFill>
                <a:latin typeface="Consolas" panose="020B0609020204030204" pitchFamily="49" charset="0"/>
                <a:ea typeface="Calibri" panose="020F0502020204030204" pitchFamily="34" charset="0"/>
                <a:cs typeface="Consolas" panose="020B0609020204030204" pitchFamily="49" charset="0"/>
              </a:rPr>
              <a:t>dstAddr</a:t>
            </a:r>
            <a:r>
              <a:rPr lang="en-US" altLang="en-US" dirty="0">
                <a:solidFill>
                  <a:srgbClr val="000000"/>
                </a:solidFill>
                <a:latin typeface="Consolas" panose="020B0609020204030204" pitchFamily="49" charset="0"/>
                <a:ea typeface="Calibri" panose="020F0502020204030204" pitchFamily="34" charset="0"/>
                <a:cs typeface="Consolas" panose="020B0609020204030204" pitchFamily="49" charset="0"/>
              </a:rPr>
              <a:t>;</a:t>
            </a:r>
            <a:br>
              <a:rPr lang="en-US" altLang="en-US" dirty="0">
                <a:solidFill>
                  <a:srgbClr val="000000"/>
                </a:solidFill>
                <a:latin typeface="Consolas" panose="020B0609020204030204" pitchFamily="49" charset="0"/>
                <a:ea typeface="Calibri" panose="020F0502020204030204" pitchFamily="34" charset="0"/>
                <a:cs typeface="Consolas" panose="020B0609020204030204" pitchFamily="49" charset="0"/>
              </a:rPr>
            </a:br>
            <a:r>
              <a:rPr lang="en-US" altLang="en-US" dirty="0">
                <a:solidFill>
                  <a:srgbClr val="000000"/>
                </a:solidFill>
                <a:latin typeface="Consolas" panose="020B0609020204030204" pitchFamily="49" charset="0"/>
                <a:ea typeface="Calibri" panose="020F0502020204030204" pitchFamily="34" charset="0"/>
                <a:cs typeface="Consolas" panose="020B0609020204030204" pitchFamily="49" charset="0"/>
              </a:rPr>
              <a:t>}</a:t>
            </a:r>
            <a:endParaRPr lang="en-US" altLang="en-US" dirty="0">
              <a:solidFill>
                <a:prstClr val="black"/>
              </a:solidFill>
              <a:latin typeface="Consolas" panose="020B0609020204030204" pitchFamily="49" charset="0"/>
              <a:cs typeface="Consolas" panose="020B0609020204030204" pitchFamily="49" charset="0"/>
            </a:endParaRPr>
          </a:p>
          <a:p>
            <a:pPr defTabSz="914400" eaLnBrk="0" fontAlgn="base" hangingPunct="0">
              <a:spcBef>
                <a:spcPct val="0"/>
              </a:spcBef>
              <a:spcAft>
                <a:spcPct val="0"/>
              </a:spcAft>
            </a:pPr>
            <a:r>
              <a:rPr lang="en-US" altLang="en-US" dirty="0">
                <a:solidFill>
                  <a:srgbClr val="006400"/>
                </a:solidFill>
                <a:latin typeface="Consolas" panose="020B0609020204030204" pitchFamily="49" charset="0"/>
                <a:ea typeface="Times New Roman" panose="02020603050405020304" pitchFamily="18" charset="0"/>
                <a:cs typeface="Consolas" panose="020B0609020204030204" pitchFamily="49" charset="0"/>
              </a:rPr>
              <a:t>// List of all recognized headers</a:t>
            </a:r>
            <a:r>
              <a:rPr lang="en-US" altLang="en-US" dirty="0">
                <a:solidFill>
                  <a:srgbClr val="000000"/>
                </a:solidFill>
                <a:latin typeface="Consolas" panose="020B0609020204030204" pitchFamily="49" charset="0"/>
                <a:ea typeface="Times New Roman" panose="02020603050405020304" pitchFamily="18" charset="0"/>
                <a:cs typeface="Consolas" panose="020B0609020204030204" pitchFamily="49" charset="0"/>
              </a:rPr>
              <a:t> </a:t>
            </a:r>
            <a:br>
              <a:rPr lang="en-US" altLang="en-US" dirty="0">
                <a:solidFill>
                  <a:srgbClr val="000000"/>
                </a:solidFill>
                <a:latin typeface="Consolas" panose="020B0609020204030204" pitchFamily="49" charset="0"/>
                <a:ea typeface="Times New Roman" panose="02020603050405020304" pitchFamily="18" charset="0"/>
                <a:cs typeface="Consolas" panose="020B0609020204030204" pitchFamily="49" charset="0"/>
              </a:rPr>
            </a:br>
            <a:r>
              <a:rPr lang="en-US" altLang="en-US" b="1" dirty="0" err="1">
                <a:solidFill>
                  <a:srgbClr val="008080"/>
                </a:solidFill>
                <a:latin typeface="Consolas" panose="020B0609020204030204" pitchFamily="49" charset="0"/>
                <a:ea typeface="Times New Roman" panose="02020603050405020304" pitchFamily="18" charset="0"/>
                <a:cs typeface="Consolas" panose="020B0609020204030204" pitchFamily="49" charset="0"/>
              </a:rPr>
              <a:t>struct</a:t>
            </a:r>
            <a:r>
              <a:rPr lang="en-US" altLang="en-US" dirty="0">
                <a:solidFill>
                  <a:srgbClr val="000000"/>
                </a:solidFill>
                <a:latin typeface="Consolas" panose="020B0609020204030204" pitchFamily="49" charset="0"/>
                <a:ea typeface="Times New Roman" panose="02020603050405020304" pitchFamily="18" charset="0"/>
                <a:cs typeface="Consolas" panose="020B0609020204030204" pitchFamily="49" charset="0"/>
              </a:rPr>
              <a:t> </a:t>
            </a:r>
            <a:r>
              <a:rPr lang="en-US" altLang="en-US" dirty="0" err="1">
                <a:solidFill>
                  <a:srgbClr val="000000"/>
                </a:solidFill>
                <a:latin typeface="Consolas" panose="020B0609020204030204" pitchFamily="49" charset="0"/>
                <a:ea typeface="Times New Roman" panose="02020603050405020304" pitchFamily="18" charset="0"/>
                <a:cs typeface="Consolas" panose="020B0609020204030204" pitchFamily="49" charset="0"/>
              </a:rPr>
              <a:t>Parsed_packet</a:t>
            </a:r>
            <a:r>
              <a:rPr lang="en-US" altLang="en-US" dirty="0">
                <a:solidFill>
                  <a:srgbClr val="000000"/>
                </a:solidFill>
                <a:latin typeface="Consolas" panose="020B0609020204030204" pitchFamily="49" charset="0"/>
                <a:ea typeface="Times New Roman" panose="02020603050405020304" pitchFamily="18" charset="0"/>
                <a:cs typeface="Consolas" panose="020B0609020204030204" pitchFamily="49" charset="0"/>
              </a:rPr>
              <a:t> {</a:t>
            </a:r>
            <a:br>
              <a:rPr lang="en-US" altLang="en-US" dirty="0">
                <a:solidFill>
                  <a:srgbClr val="000000"/>
                </a:solidFill>
                <a:latin typeface="Consolas" panose="020B0609020204030204" pitchFamily="49" charset="0"/>
                <a:ea typeface="Times New Roman" panose="02020603050405020304" pitchFamily="18" charset="0"/>
                <a:cs typeface="Consolas" panose="020B0609020204030204" pitchFamily="49" charset="0"/>
              </a:rPr>
            </a:br>
            <a:r>
              <a:rPr lang="en-US" altLang="en-US" dirty="0">
                <a:solidFill>
                  <a:srgbClr val="000000"/>
                </a:solidFill>
                <a:latin typeface="Consolas" panose="020B0609020204030204" pitchFamily="49" charset="0"/>
                <a:ea typeface="Times New Roman" panose="02020603050405020304" pitchFamily="18" charset="0"/>
                <a:cs typeface="Consolas" panose="020B0609020204030204" pitchFamily="49" charset="0"/>
              </a:rPr>
              <a:t>    </a:t>
            </a:r>
            <a:r>
              <a:rPr lang="en-US" altLang="en-US" dirty="0" err="1">
                <a:solidFill>
                  <a:srgbClr val="000000"/>
                </a:solidFill>
                <a:latin typeface="Consolas" panose="020B0609020204030204" pitchFamily="49" charset="0"/>
                <a:ea typeface="Times New Roman" panose="02020603050405020304" pitchFamily="18" charset="0"/>
                <a:cs typeface="Consolas" panose="020B0609020204030204" pitchFamily="49" charset="0"/>
              </a:rPr>
              <a:t>Ethernet_h</a:t>
            </a:r>
            <a:r>
              <a:rPr lang="en-US" altLang="en-US" dirty="0">
                <a:solidFill>
                  <a:srgbClr val="000000"/>
                </a:solidFill>
                <a:latin typeface="Consolas" panose="020B0609020204030204" pitchFamily="49" charset="0"/>
                <a:ea typeface="Times New Roman" panose="02020603050405020304" pitchFamily="18" charset="0"/>
                <a:cs typeface="Consolas" panose="020B0609020204030204" pitchFamily="49" charset="0"/>
              </a:rPr>
              <a:t> </a:t>
            </a:r>
            <a:r>
              <a:rPr lang="en-US" altLang="en-US" dirty="0" err="1">
                <a:solidFill>
                  <a:srgbClr val="000000"/>
                </a:solidFill>
                <a:latin typeface="Consolas" panose="020B0609020204030204" pitchFamily="49" charset="0"/>
                <a:ea typeface="Times New Roman" panose="02020603050405020304" pitchFamily="18" charset="0"/>
                <a:cs typeface="Consolas" panose="020B0609020204030204" pitchFamily="49" charset="0"/>
              </a:rPr>
              <a:t>ethernet</a:t>
            </a:r>
            <a:r>
              <a:rPr lang="en-US" altLang="en-US" dirty="0">
                <a:solidFill>
                  <a:srgbClr val="000000"/>
                </a:solidFill>
                <a:latin typeface="Consolas" panose="020B0609020204030204" pitchFamily="49" charset="0"/>
                <a:ea typeface="Times New Roman" panose="02020603050405020304" pitchFamily="18" charset="0"/>
                <a:cs typeface="Consolas" panose="020B0609020204030204" pitchFamily="49" charset="0"/>
              </a:rPr>
              <a:t>;</a:t>
            </a:r>
            <a:br>
              <a:rPr lang="en-US" altLang="en-US" dirty="0">
                <a:solidFill>
                  <a:srgbClr val="000000"/>
                </a:solidFill>
                <a:latin typeface="Consolas" panose="020B0609020204030204" pitchFamily="49" charset="0"/>
                <a:ea typeface="Times New Roman" panose="02020603050405020304" pitchFamily="18" charset="0"/>
                <a:cs typeface="Consolas" panose="020B0609020204030204" pitchFamily="49" charset="0"/>
              </a:rPr>
            </a:br>
            <a:r>
              <a:rPr lang="en-US" altLang="en-US" dirty="0">
                <a:solidFill>
                  <a:srgbClr val="000000"/>
                </a:solidFill>
                <a:latin typeface="Consolas" panose="020B0609020204030204" pitchFamily="49" charset="0"/>
                <a:ea typeface="Times New Roman" panose="02020603050405020304" pitchFamily="18" charset="0"/>
                <a:cs typeface="Consolas" panose="020B0609020204030204" pitchFamily="49" charset="0"/>
              </a:rPr>
              <a:t>    IPv4_h     </a:t>
            </a:r>
            <a:r>
              <a:rPr lang="en-US" altLang="en-US" dirty="0" err="1">
                <a:solidFill>
                  <a:srgbClr val="000000"/>
                </a:solidFill>
                <a:latin typeface="Consolas" panose="020B0609020204030204" pitchFamily="49" charset="0"/>
                <a:ea typeface="Times New Roman" panose="02020603050405020304" pitchFamily="18" charset="0"/>
                <a:cs typeface="Consolas" panose="020B0609020204030204" pitchFamily="49" charset="0"/>
              </a:rPr>
              <a:t>ip</a:t>
            </a:r>
            <a:r>
              <a:rPr lang="en-US" altLang="en-US" dirty="0">
                <a:solidFill>
                  <a:srgbClr val="000000"/>
                </a:solidFill>
                <a:latin typeface="Consolas" panose="020B0609020204030204" pitchFamily="49" charset="0"/>
                <a:ea typeface="Times New Roman" panose="02020603050405020304" pitchFamily="18" charset="0"/>
                <a:cs typeface="Consolas" panose="020B0609020204030204" pitchFamily="49" charset="0"/>
              </a:rPr>
              <a:t>;</a:t>
            </a:r>
            <a:br>
              <a:rPr lang="en-US" altLang="en-US" dirty="0">
                <a:solidFill>
                  <a:srgbClr val="000000"/>
                </a:solidFill>
                <a:latin typeface="Consolas" panose="020B0609020204030204" pitchFamily="49" charset="0"/>
                <a:ea typeface="Times New Roman" panose="02020603050405020304" pitchFamily="18" charset="0"/>
                <a:cs typeface="Consolas" panose="020B0609020204030204" pitchFamily="49" charset="0"/>
              </a:rPr>
            </a:br>
            <a:r>
              <a:rPr lang="en-US" altLang="en-US" dirty="0">
                <a:solidFill>
                  <a:srgbClr val="000000"/>
                </a:solidFill>
                <a:latin typeface="Consolas" panose="020B0609020204030204" pitchFamily="49" charset="0"/>
                <a:ea typeface="Times New Roman" panose="02020603050405020304" pitchFamily="18" charset="0"/>
                <a:cs typeface="Consolas" panose="020B0609020204030204" pitchFamily="49" charset="0"/>
              </a:rPr>
              <a:t>}</a:t>
            </a:r>
            <a:endParaRPr lang="en-US" altLang="en-US" dirty="0">
              <a:solidFill>
                <a:prstClr val="black"/>
              </a:solidFill>
              <a:latin typeface="Consolas" panose="020B0609020204030204" pitchFamily="49" charset="0"/>
              <a:cs typeface="Consolas" panose="020B0609020204030204" pitchFamily="49" charset="0"/>
            </a:endParaRPr>
          </a:p>
        </p:txBody>
      </p:sp>
      <p:pic>
        <p:nvPicPr>
          <p:cNvPr id="8" name="Picture 7" descr="File:&lt;strong&gt;IPv4 Header&lt;/strong&gt;.svg - Wikimedia Commons"/>
          <p:cNvPicPr>
            <a:picLocks noChangeAspect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/>
        </p:blipFill>
        <p:spPr>
          <a:xfrm>
            <a:off x="5647268" y="1305878"/>
            <a:ext cx="4773083" cy="1571625"/>
          </a:xfrm>
          <a:prstGeom prst="rect">
            <a:avLst/>
          </a:prstGeom>
        </p:spPr>
      </p:pic>
      <p:sp>
        <p:nvSpPr>
          <p:cNvPr id="9" name="TextBox 8"/>
          <p:cNvSpPr txBox="1"/>
          <p:nvPr/>
        </p:nvSpPr>
        <p:spPr>
          <a:xfrm>
            <a:off x="6270318" y="3763870"/>
            <a:ext cx="3990580" cy="156966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400" dirty="0">
                <a:solidFill>
                  <a:prstClr val="black"/>
                </a:solidFill>
                <a:latin typeface="Calibri"/>
              </a:rPr>
              <a:t>header = </a:t>
            </a:r>
            <a:r>
              <a:rPr lang="en-US" sz="2400" dirty="0" err="1">
                <a:solidFill>
                  <a:prstClr val="black"/>
                </a:solidFill>
                <a:latin typeface="Calibri"/>
              </a:rPr>
              <a:t>struct</a:t>
            </a:r>
            <a:r>
              <a:rPr lang="en-US" sz="2400" dirty="0">
                <a:solidFill>
                  <a:prstClr val="black"/>
                </a:solidFill>
                <a:latin typeface="Calibri"/>
              </a:rPr>
              <a:t> + valid bit</a:t>
            </a:r>
          </a:p>
          <a:p>
            <a:endParaRPr lang="en-US" sz="2400" dirty="0">
              <a:solidFill>
                <a:prstClr val="black"/>
              </a:solidFill>
              <a:latin typeface="Calibri"/>
            </a:endParaRPr>
          </a:p>
          <a:p>
            <a:r>
              <a:rPr lang="en-US" sz="2400" dirty="0">
                <a:solidFill>
                  <a:prstClr val="black"/>
                </a:solidFill>
                <a:latin typeface="Calibri"/>
              </a:rPr>
              <a:t>Other types: array of headers, </a:t>
            </a:r>
          </a:p>
          <a:p>
            <a:r>
              <a:rPr lang="en-US" sz="2400" dirty="0">
                <a:solidFill>
                  <a:prstClr val="black"/>
                </a:solidFill>
                <a:latin typeface="Calibri"/>
              </a:rPr>
              <a:t>error, </a:t>
            </a:r>
            <a:r>
              <a:rPr lang="en-US" sz="2400" dirty="0" err="1">
                <a:solidFill>
                  <a:prstClr val="black"/>
                </a:solidFill>
                <a:latin typeface="Calibri"/>
              </a:rPr>
              <a:t>boolean</a:t>
            </a:r>
            <a:r>
              <a:rPr lang="en-US" sz="2400" dirty="0">
                <a:solidFill>
                  <a:prstClr val="black"/>
                </a:solidFill>
                <a:latin typeface="Calibri"/>
              </a:rPr>
              <a:t>, </a:t>
            </a:r>
            <a:r>
              <a:rPr lang="en-US" sz="2400" dirty="0" err="1">
                <a:solidFill>
                  <a:prstClr val="black"/>
                </a:solidFill>
                <a:latin typeface="Calibri"/>
              </a:rPr>
              <a:t>enum</a:t>
            </a:r>
            <a:endParaRPr lang="en-US" sz="2400" dirty="0">
              <a:solidFill>
                <a:prstClr val="black"/>
              </a:solidFill>
              <a:latin typeface="Calibri"/>
            </a:endParaRPr>
          </a:p>
        </p:txBody>
      </p:sp>
    </p:spTree>
    <p:extLst>
      <p:ext uri="{BB962C8B-B14F-4D97-AF65-F5344CB8AC3E}">
        <p14:creationId xmlns:p14="http://schemas.microsoft.com/office/powerpoint/2010/main" val="3159663135"/>
      </p:ext>
    </p:extLst>
  </p:cSld>
  <p:clrMapOvr>
    <a:masterClrMapping/>
  </p:clrMapOvr>
</p:sld>
</file>

<file path=ppt/slides/slide4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Parsing = State machines</a:t>
            </a:r>
          </a:p>
        </p:txBody>
      </p:sp>
      <p:sp>
        <p:nvSpPr>
          <p:cNvPr id="3" name="Slide Number Placeholder 2"/>
          <p:cNvSpPr>
            <a:spLocks noGrp="1"/>
          </p:cNvSpPr>
          <p:nvPr>
            <p:ph type="sldNum" sz="quarter" idx="4"/>
          </p:nvPr>
        </p:nvSpPr>
        <p:spPr/>
        <p:txBody>
          <a:bodyPr/>
          <a:lstStyle/>
          <a:p>
            <a:fld id="{8A1781BC-3211-F34E-99EA-B41CEAE43939}" type="slidenum">
              <a:rPr lang="en-US">
                <a:solidFill>
                  <a:prstClr val="black">
                    <a:tint val="75000"/>
                  </a:prstClr>
                </a:solidFill>
                <a:latin typeface="Calibri"/>
              </a:rPr>
              <a:pPr/>
              <a:t>40</a:t>
            </a:fld>
            <a:endParaRPr lang="en-US" dirty="0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  <p:sp>
        <p:nvSpPr>
          <p:cNvPr id="16" name="Rectangle 15"/>
          <p:cNvSpPr/>
          <p:nvPr/>
        </p:nvSpPr>
        <p:spPr>
          <a:xfrm>
            <a:off x="2807959" y="2663032"/>
            <a:ext cx="6429374" cy="3693319"/>
          </a:xfrm>
          <a:prstGeom prst="rect">
            <a:avLst/>
          </a:prstGeom>
          <a:solidFill>
            <a:schemeClr val="bg1">
              <a:lumMod val="95000"/>
            </a:schemeClr>
          </a:solidFill>
        </p:spPr>
        <p:txBody>
          <a:bodyPr wrap="square">
            <a:spAutoFit/>
          </a:bodyPr>
          <a:lstStyle/>
          <a:p>
            <a:pPr defTabSz="914400" eaLnBrk="0" fontAlgn="base" hangingPunct="0">
              <a:spcBef>
                <a:spcPct val="0"/>
              </a:spcBef>
              <a:spcAft>
                <a:spcPct val="0"/>
              </a:spcAft>
            </a:pPr>
            <a:r>
              <a:rPr lang="en-US" altLang="en-US" b="1" dirty="0">
                <a:solidFill>
                  <a:srgbClr val="0000FF"/>
                </a:solidFill>
                <a:latin typeface="Consolas" panose="020B0609020204030204" pitchFamily="49" charset="0"/>
                <a:ea typeface="Times New Roman" panose="02020603050405020304" pitchFamily="18" charset="0"/>
                <a:cs typeface="Consolas" panose="020B0609020204030204" pitchFamily="49" charset="0"/>
              </a:rPr>
              <a:t>parser</a:t>
            </a:r>
            <a:r>
              <a:rPr lang="en-US" altLang="en-US" dirty="0">
                <a:solidFill>
                  <a:srgbClr val="000000"/>
                </a:solidFill>
                <a:latin typeface="Consolas" panose="020B0609020204030204" pitchFamily="49" charset="0"/>
                <a:ea typeface="Times New Roman" panose="02020603050405020304" pitchFamily="18" charset="0"/>
                <a:cs typeface="Consolas" panose="020B0609020204030204" pitchFamily="49" charset="0"/>
              </a:rPr>
              <a:t> Parser(</a:t>
            </a:r>
            <a:r>
              <a:rPr lang="en-US" altLang="en-US" dirty="0" err="1">
                <a:solidFill>
                  <a:srgbClr val="000000"/>
                </a:solidFill>
                <a:latin typeface="Consolas" panose="020B0609020204030204" pitchFamily="49" charset="0"/>
                <a:ea typeface="Times New Roman" panose="02020603050405020304" pitchFamily="18" charset="0"/>
                <a:cs typeface="Consolas" panose="020B0609020204030204" pitchFamily="49" charset="0"/>
              </a:rPr>
              <a:t>packet_in</a:t>
            </a:r>
            <a:r>
              <a:rPr lang="en-US" altLang="en-US" dirty="0">
                <a:solidFill>
                  <a:srgbClr val="000000"/>
                </a:solidFill>
                <a:latin typeface="Consolas" panose="020B0609020204030204" pitchFamily="49" charset="0"/>
                <a:ea typeface="Times New Roman" panose="02020603050405020304" pitchFamily="18" charset="0"/>
                <a:cs typeface="Consolas" panose="020B0609020204030204" pitchFamily="49" charset="0"/>
              </a:rPr>
              <a:t> b, </a:t>
            </a:r>
            <a:r>
              <a:rPr lang="en-US" altLang="en-US" b="1" dirty="0">
                <a:solidFill>
                  <a:srgbClr val="008080"/>
                </a:solidFill>
                <a:latin typeface="Consolas" panose="020B0609020204030204" pitchFamily="49" charset="0"/>
                <a:ea typeface="Times New Roman" panose="02020603050405020304" pitchFamily="18" charset="0"/>
                <a:cs typeface="Consolas" panose="020B0609020204030204" pitchFamily="49" charset="0"/>
              </a:rPr>
              <a:t>out</a:t>
            </a:r>
            <a:r>
              <a:rPr lang="en-US" altLang="en-US" dirty="0">
                <a:solidFill>
                  <a:srgbClr val="000000"/>
                </a:solidFill>
                <a:latin typeface="Consolas" panose="020B0609020204030204" pitchFamily="49" charset="0"/>
                <a:ea typeface="Times New Roman" panose="02020603050405020304" pitchFamily="18" charset="0"/>
                <a:cs typeface="Consolas" panose="020B0609020204030204" pitchFamily="49" charset="0"/>
              </a:rPr>
              <a:t> </a:t>
            </a:r>
            <a:r>
              <a:rPr lang="en-US" altLang="en-US" dirty="0" err="1">
                <a:solidFill>
                  <a:srgbClr val="000000"/>
                </a:solidFill>
                <a:latin typeface="Consolas" panose="020B0609020204030204" pitchFamily="49" charset="0"/>
                <a:ea typeface="Times New Roman" panose="02020603050405020304" pitchFamily="18" charset="0"/>
                <a:cs typeface="Consolas" panose="020B0609020204030204" pitchFamily="49" charset="0"/>
              </a:rPr>
              <a:t>Parsed_packet</a:t>
            </a:r>
            <a:r>
              <a:rPr lang="en-US" altLang="en-US" dirty="0">
                <a:solidFill>
                  <a:srgbClr val="000000"/>
                </a:solidFill>
                <a:latin typeface="Consolas" panose="020B0609020204030204" pitchFamily="49" charset="0"/>
                <a:ea typeface="Times New Roman" panose="02020603050405020304" pitchFamily="18" charset="0"/>
                <a:cs typeface="Consolas" panose="020B0609020204030204" pitchFamily="49" charset="0"/>
              </a:rPr>
              <a:t> p) {</a:t>
            </a:r>
            <a:br>
              <a:rPr lang="en-US" altLang="en-US" dirty="0">
                <a:solidFill>
                  <a:srgbClr val="000000"/>
                </a:solidFill>
                <a:latin typeface="Consolas" panose="020B0609020204030204" pitchFamily="49" charset="0"/>
                <a:ea typeface="Times New Roman" panose="02020603050405020304" pitchFamily="18" charset="0"/>
                <a:cs typeface="Consolas" panose="020B0609020204030204" pitchFamily="49" charset="0"/>
              </a:rPr>
            </a:br>
            <a:r>
              <a:rPr lang="en-US" altLang="en-US" dirty="0">
                <a:solidFill>
                  <a:srgbClr val="000000"/>
                </a:solidFill>
                <a:latin typeface="Consolas" panose="020B0609020204030204" pitchFamily="49" charset="0"/>
                <a:ea typeface="Times New Roman" panose="02020603050405020304" pitchFamily="18" charset="0"/>
                <a:cs typeface="Consolas" panose="020B0609020204030204" pitchFamily="49" charset="0"/>
              </a:rPr>
              <a:t>    </a:t>
            </a:r>
            <a:r>
              <a:rPr lang="en-US" altLang="en-US" b="1" dirty="0">
                <a:solidFill>
                  <a:srgbClr val="0000FF"/>
                </a:solidFill>
                <a:latin typeface="Consolas" panose="020B0609020204030204" pitchFamily="49" charset="0"/>
                <a:ea typeface="Times New Roman" panose="02020603050405020304" pitchFamily="18" charset="0"/>
                <a:cs typeface="Consolas" panose="020B0609020204030204" pitchFamily="49" charset="0"/>
              </a:rPr>
              <a:t>state</a:t>
            </a:r>
            <a:r>
              <a:rPr lang="en-US" altLang="en-US" dirty="0">
                <a:solidFill>
                  <a:srgbClr val="000000"/>
                </a:solidFill>
                <a:latin typeface="Consolas" panose="020B0609020204030204" pitchFamily="49" charset="0"/>
                <a:ea typeface="Times New Roman" panose="02020603050405020304" pitchFamily="18" charset="0"/>
                <a:cs typeface="Consolas" panose="020B0609020204030204" pitchFamily="49" charset="0"/>
              </a:rPr>
              <a:t> start {</a:t>
            </a:r>
            <a:br>
              <a:rPr lang="en-US" altLang="en-US" dirty="0">
                <a:solidFill>
                  <a:srgbClr val="000000"/>
                </a:solidFill>
                <a:latin typeface="Consolas" panose="020B0609020204030204" pitchFamily="49" charset="0"/>
                <a:ea typeface="Times New Roman" panose="02020603050405020304" pitchFamily="18" charset="0"/>
                <a:cs typeface="Consolas" panose="020B0609020204030204" pitchFamily="49" charset="0"/>
              </a:rPr>
            </a:br>
            <a:r>
              <a:rPr lang="en-US" altLang="en-US" dirty="0">
                <a:solidFill>
                  <a:srgbClr val="000000"/>
                </a:solidFill>
                <a:latin typeface="Consolas" panose="020B0609020204030204" pitchFamily="49" charset="0"/>
                <a:ea typeface="Times New Roman" panose="02020603050405020304" pitchFamily="18" charset="0"/>
                <a:cs typeface="Consolas" panose="020B0609020204030204" pitchFamily="49" charset="0"/>
              </a:rPr>
              <a:t>        </a:t>
            </a:r>
            <a:r>
              <a:rPr lang="en-US" altLang="en-US" dirty="0" err="1">
                <a:solidFill>
                  <a:srgbClr val="000000"/>
                </a:solidFill>
                <a:latin typeface="Consolas" panose="020B0609020204030204" pitchFamily="49" charset="0"/>
                <a:ea typeface="Times New Roman" panose="02020603050405020304" pitchFamily="18" charset="0"/>
                <a:cs typeface="Consolas" panose="020B0609020204030204" pitchFamily="49" charset="0"/>
              </a:rPr>
              <a:t>b.extract</a:t>
            </a:r>
            <a:r>
              <a:rPr lang="en-US" altLang="en-US" dirty="0">
                <a:solidFill>
                  <a:srgbClr val="000000"/>
                </a:solidFill>
                <a:latin typeface="Consolas" panose="020B0609020204030204" pitchFamily="49" charset="0"/>
                <a:ea typeface="Times New Roman" panose="02020603050405020304" pitchFamily="18" charset="0"/>
                <a:cs typeface="Consolas" panose="020B0609020204030204" pitchFamily="49" charset="0"/>
              </a:rPr>
              <a:t>(</a:t>
            </a:r>
            <a:r>
              <a:rPr lang="en-US" altLang="en-US" dirty="0" err="1">
                <a:solidFill>
                  <a:srgbClr val="000000"/>
                </a:solidFill>
                <a:latin typeface="Consolas" panose="020B0609020204030204" pitchFamily="49" charset="0"/>
                <a:ea typeface="Times New Roman" panose="02020603050405020304" pitchFamily="18" charset="0"/>
                <a:cs typeface="Consolas" panose="020B0609020204030204" pitchFamily="49" charset="0"/>
              </a:rPr>
              <a:t>p.ethernet</a:t>
            </a:r>
            <a:r>
              <a:rPr lang="en-US" altLang="en-US" dirty="0">
                <a:solidFill>
                  <a:srgbClr val="000000"/>
                </a:solidFill>
                <a:latin typeface="Consolas" panose="020B0609020204030204" pitchFamily="49" charset="0"/>
                <a:ea typeface="Times New Roman" panose="02020603050405020304" pitchFamily="18" charset="0"/>
                <a:cs typeface="Consolas" panose="020B0609020204030204" pitchFamily="49" charset="0"/>
              </a:rPr>
              <a:t>);</a:t>
            </a:r>
            <a:br>
              <a:rPr lang="en-US" altLang="en-US" dirty="0">
                <a:solidFill>
                  <a:srgbClr val="000000"/>
                </a:solidFill>
                <a:latin typeface="Consolas" panose="020B0609020204030204" pitchFamily="49" charset="0"/>
                <a:ea typeface="Times New Roman" panose="02020603050405020304" pitchFamily="18" charset="0"/>
                <a:cs typeface="Consolas" panose="020B0609020204030204" pitchFamily="49" charset="0"/>
              </a:rPr>
            </a:br>
            <a:r>
              <a:rPr lang="en-US" altLang="en-US" dirty="0">
                <a:solidFill>
                  <a:srgbClr val="000000"/>
                </a:solidFill>
                <a:latin typeface="Consolas" panose="020B0609020204030204" pitchFamily="49" charset="0"/>
                <a:ea typeface="Times New Roman" panose="02020603050405020304" pitchFamily="18" charset="0"/>
                <a:cs typeface="Consolas" panose="020B0609020204030204" pitchFamily="49" charset="0"/>
              </a:rPr>
              <a:t>        </a:t>
            </a:r>
            <a:r>
              <a:rPr lang="en-US" altLang="en-US" b="1" dirty="0">
                <a:solidFill>
                  <a:srgbClr val="0000FF"/>
                </a:solidFill>
                <a:latin typeface="Consolas" panose="020B0609020204030204" pitchFamily="49" charset="0"/>
                <a:ea typeface="Times New Roman" panose="02020603050405020304" pitchFamily="18" charset="0"/>
                <a:cs typeface="Consolas" panose="020B0609020204030204" pitchFamily="49" charset="0"/>
              </a:rPr>
              <a:t>transition</a:t>
            </a:r>
            <a:r>
              <a:rPr lang="en-US" altLang="en-US" dirty="0">
                <a:solidFill>
                  <a:srgbClr val="000000"/>
                </a:solidFill>
                <a:latin typeface="Consolas" panose="020B0609020204030204" pitchFamily="49" charset="0"/>
                <a:ea typeface="Times New Roman" panose="02020603050405020304" pitchFamily="18" charset="0"/>
                <a:cs typeface="Consolas" panose="020B0609020204030204" pitchFamily="49" charset="0"/>
              </a:rPr>
              <a:t> </a:t>
            </a:r>
            <a:r>
              <a:rPr lang="en-US" altLang="en-US" b="1" dirty="0">
                <a:solidFill>
                  <a:srgbClr val="0000FF"/>
                </a:solidFill>
                <a:latin typeface="Consolas" panose="020B0609020204030204" pitchFamily="49" charset="0"/>
                <a:ea typeface="Times New Roman" panose="02020603050405020304" pitchFamily="18" charset="0"/>
                <a:cs typeface="Consolas" panose="020B0609020204030204" pitchFamily="49" charset="0"/>
              </a:rPr>
              <a:t>select</a:t>
            </a:r>
            <a:r>
              <a:rPr lang="en-US" altLang="en-US" dirty="0">
                <a:solidFill>
                  <a:srgbClr val="000000"/>
                </a:solidFill>
                <a:latin typeface="Consolas" panose="020B0609020204030204" pitchFamily="49" charset="0"/>
                <a:ea typeface="Times New Roman" panose="02020603050405020304" pitchFamily="18" charset="0"/>
                <a:cs typeface="Consolas" panose="020B0609020204030204" pitchFamily="49" charset="0"/>
              </a:rPr>
              <a:t>(</a:t>
            </a:r>
            <a:r>
              <a:rPr lang="en-US" altLang="en-US" dirty="0" err="1">
                <a:solidFill>
                  <a:srgbClr val="000000"/>
                </a:solidFill>
                <a:latin typeface="Consolas" panose="020B0609020204030204" pitchFamily="49" charset="0"/>
                <a:ea typeface="Times New Roman" panose="02020603050405020304" pitchFamily="18" charset="0"/>
                <a:cs typeface="Consolas" panose="020B0609020204030204" pitchFamily="49" charset="0"/>
              </a:rPr>
              <a:t>p.ethernet.type</a:t>
            </a:r>
            <a:r>
              <a:rPr lang="en-US" altLang="en-US" dirty="0">
                <a:solidFill>
                  <a:srgbClr val="000000"/>
                </a:solidFill>
                <a:latin typeface="Consolas" panose="020B0609020204030204" pitchFamily="49" charset="0"/>
                <a:ea typeface="Times New Roman" panose="02020603050405020304" pitchFamily="18" charset="0"/>
                <a:cs typeface="Consolas" panose="020B0609020204030204" pitchFamily="49" charset="0"/>
              </a:rPr>
              <a:t>) {</a:t>
            </a:r>
            <a:br>
              <a:rPr lang="en-US" altLang="en-US" dirty="0">
                <a:solidFill>
                  <a:srgbClr val="000000"/>
                </a:solidFill>
                <a:latin typeface="Consolas" panose="020B0609020204030204" pitchFamily="49" charset="0"/>
                <a:ea typeface="Times New Roman" panose="02020603050405020304" pitchFamily="18" charset="0"/>
                <a:cs typeface="Consolas" panose="020B0609020204030204" pitchFamily="49" charset="0"/>
              </a:rPr>
            </a:br>
            <a:r>
              <a:rPr lang="en-US" altLang="en-US" dirty="0">
                <a:solidFill>
                  <a:srgbClr val="000000"/>
                </a:solidFill>
                <a:latin typeface="Consolas" panose="020B0609020204030204" pitchFamily="49" charset="0"/>
                <a:ea typeface="Times New Roman" panose="02020603050405020304" pitchFamily="18" charset="0"/>
                <a:cs typeface="Consolas" panose="020B0609020204030204" pitchFamily="49" charset="0"/>
              </a:rPr>
              <a:t>            </a:t>
            </a:r>
            <a:r>
              <a:rPr lang="en-US" altLang="en-US" sz="1400" dirty="0">
                <a:solidFill>
                  <a:srgbClr val="800080"/>
                </a:solidFill>
                <a:latin typeface="Consolas" panose="020B0609020204030204" pitchFamily="49" charset="0"/>
                <a:ea typeface="Calibri" panose="020F0502020204030204" pitchFamily="34" charset="0"/>
                <a:cs typeface="Consolas" panose="020B0609020204030204" pitchFamily="49" charset="0"/>
              </a:rPr>
              <a:t>0x0800</a:t>
            </a:r>
            <a:r>
              <a:rPr lang="en-US" altLang="en-US" dirty="0">
                <a:solidFill>
                  <a:srgbClr val="000000"/>
                </a:solidFill>
                <a:latin typeface="Consolas" panose="020B0609020204030204" pitchFamily="49" charset="0"/>
                <a:ea typeface="Times New Roman" panose="02020603050405020304" pitchFamily="18" charset="0"/>
                <a:cs typeface="Consolas" panose="020B0609020204030204" pitchFamily="49" charset="0"/>
              </a:rPr>
              <a:t>: parse_ipv4;</a:t>
            </a:r>
            <a:br>
              <a:rPr lang="en-US" altLang="en-US" dirty="0">
                <a:solidFill>
                  <a:srgbClr val="000000"/>
                </a:solidFill>
                <a:latin typeface="Consolas" panose="020B0609020204030204" pitchFamily="49" charset="0"/>
                <a:ea typeface="Times New Roman" panose="02020603050405020304" pitchFamily="18" charset="0"/>
                <a:cs typeface="Consolas" panose="020B0609020204030204" pitchFamily="49" charset="0"/>
              </a:rPr>
            </a:br>
            <a:r>
              <a:rPr lang="en-US" altLang="en-US" dirty="0">
                <a:solidFill>
                  <a:srgbClr val="000000"/>
                </a:solidFill>
                <a:latin typeface="Consolas" panose="020B0609020204030204" pitchFamily="49" charset="0"/>
                <a:ea typeface="Times New Roman" panose="02020603050405020304" pitchFamily="18" charset="0"/>
                <a:cs typeface="Consolas" panose="020B0609020204030204" pitchFamily="49" charset="0"/>
              </a:rPr>
              <a:t>            </a:t>
            </a:r>
            <a:r>
              <a:rPr lang="en-US" altLang="en-US" dirty="0">
                <a:solidFill>
                  <a:srgbClr val="006400"/>
                </a:solidFill>
                <a:latin typeface="Consolas" panose="020B0609020204030204" pitchFamily="49" charset="0"/>
                <a:ea typeface="Times New Roman" panose="02020603050405020304" pitchFamily="18" charset="0"/>
                <a:cs typeface="Consolas" panose="020B0609020204030204" pitchFamily="49" charset="0"/>
              </a:rPr>
              <a:t>default</a:t>
            </a:r>
            <a:r>
              <a:rPr lang="en-US" altLang="en-US" dirty="0">
                <a:solidFill>
                  <a:prstClr val="black"/>
                </a:solidFill>
                <a:latin typeface="Consolas" panose="020B0609020204030204" pitchFamily="49" charset="0"/>
                <a:ea typeface="Times New Roman" panose="02020603050405020304" pitchFamily="18" charset="0"/>
                <a:cs typeface="Consolas" panose="020B0609020204030204" pitchFamily="49" charset="0"/>
              </a:rPr>
              <a:t>: reject;</a:t>
            </a:r>
            <a:br>
              <a:rPr lang="en-US" altLang="en-US" dirty="0">
                <a:solidFill>
                  <a:srgbClr val="000000"/>
                </a:solidFill>
                <a:latin typeface="Consolas" panose="020B0609020204030204" pitchFamily="49" charset="0"/>
                <a:ea typeface="Times New Roman" panose="02020603050405020304" pitchFamily="18" charset="0"/>
                <a:cs typeface="Consolas" panose="020B0609020204030204" pitchFamily="49" charset="0"/>
              </a:rPr>
            </a:br>
            <a:r>
              <a:rPr lang="en-US" altLang="en-US" dirty="0">
                <a:solidFill>
                  <a:srgbClr val="000000"/>
                </a:solidFill>
                <a:latin typeface="Consolas" panose="020B0609020204030204" pitchFamily="49" charset="0"/>
                <a:ea typeface="Times New Roman" panose="02020603050405020304" pitchFamily="18" charset="0"/>
                <a:cs typeface="Consolas" panose="020B0609020204030204" pitchFamily="49" charset="0"/>
              </a:rPr>
              <a:t>        }</a:t>
            </a:r>
            <a:br>
              <a:rPr lang="en-US" altLang="en-US" dirty="0">
                <a:solidFill>
                  <a:srgbClr val="000000"/>
                </a:solidFill>
                <a:latin typeface="Consolas" panose="020B0609020204030204" pitchFamily="49" charset="0"/>
                <a:ea typeface="Times New Roman" panose="02020603050405020304" pitchFamily="18" charset="0"/>
                <a:cs typeface="Consolas" panose="020B0609020204030204" pitchFamily="49" charset="0"/>
              </a:rPr>
            </a:br>
            <a:r>
              <a:rPr lang="en-US" altLang="en-US" dirty="0">
                <a:solidFill>
                  <a:srgbClr val="000000"/>
                </a:solidFill>
                <a:latin typeface="Consolas" panose="020B0609020204030204" pitchFamily="49" charset="0"/>
                <a:ea typeface="Times New Roman" panose="02020603050405020304" pitchFamily="18" charset="0"/>
                <a:cs typeface="Consolas" panose="020B0609020204030204" pitchFamily="49" charset="0"/>
              </a:rPr>
              <a:t>    }</a:t>
            </a:r>
            <a:endParaRPr lang="en-US" altLang="en-US" sz="800" dirty="0">
              <a:solidFill>
                <a:prstClr val="black"/>
              </a:solidFill>
              <a:latin typeface="Consolas" panose="020B0609020204030204" pitchFamily="49" charset="0"/>
              <a:cs typeface="Consolas" panose="020B0609020204030204" pitchFamily="49" charset="0"/>
            </a:endParaRPr>
          </a:p>
          <a:p>
            <a:pPr defTabSz="914400" eaLnBrk="0" fontAlgn="base" hangingPunct="0">
              <a:spcBef>
                <a:spcPct val="0"/>
              </a:spcBef>
              <a:spcAft>
                <a:spcPct val="0"/>
              </a:spcAft>
            </a:pPr>
            <a:r>
              <a:rPr lang="en-US" altLang="en-US" dirty="0">
                <a:solidFill>
                  <a:srgbClr val="000000"/>
                </a:solidFill>
                <a:latin typeface="Consolas" panose="020B0609020204030204" pitchFamily="49" charset="0"/>
                <a:ea typeface="Times New Roman" panose="02020603050405020304" pitchFamily="18" charset="0"/>
                <a:cs typeface="Consolas" panose="020B0609020204030204" pitchFamily="49" charset="0"/>
              </a:rPr>
              <a:t>    </a:t>
            </a:r>
            <a:r>
              <a:rPr lang="en-US" altLang="en-US" b="1" dirty="0">
                <a:solidFill>
                  <a:srgbClr val="0000FF"/>
                </a:solidFill>
                <a:latin typeface="Consolas" panose="020B0609020204030204" pitchFamily="49" charset="0"/>
                <a:ea typeface="Times New Roman" panose="02020603050405020304" pitchFamily="18" charset="0"/>
                <a:cs typeface="Consolas" panose="020B0609020204030204" pitchFamily="49" charset="0"/>
              </a:rPr>
              <a:t>state</a:t>
            </a:r>
            <a:r>
              <a:rPr lang="en-US" altLang="en-US" dirty="0">
                <a:solidFill>
                  <a:srgbClr val="000000"/>
                </a:solidFill>
                <a:latin typeface="Consolas" panose="020B0609020204030204" pitchFamily="49" charset="0"/>
                <a:ea typeface="Times New Roman" panose="02020603050405020304" pitchFamily="18" charset="0"/>
                <a:cs typeface="Consolas" panose="020B0609020204030204" pitchFamily="49" charset="0"/>
              </a:rPr>
              <a:t> parse_ipv4 {</a:t>
            </a:r>
            <a:br>
              <a:rPr lang="en-US" altLang="en-US" dirty="0">
                <a:solidFill>
                  <a:srgbClr val="000000"/>
                </a:solidFill>
                <a:latin typeface="Consolas" panose="020B0609020204030204" pitchFamily="49" charset="0"/>
                <a:ea typeface="Times New Roman" panose="02020603050405020304" pitchFamily="18" charset="0"/>
                <a:cs typeface="Consolas" panose="020B0609020204030204" pitchFamily="49" charset="0"/>
              </a:rPr>
            </a:br>
            <a:r>
              <a:rPr lang="en-US" altLang="en-US" dirty="0">
                <a:solidFill>
                  <a:srgbClr val="000000"/>
                </a:solidFill>
                <a:latin typeface="Consolas" panose="020B0609020204030204" pitchFamily="49" charset="0"/>
                <a:ea typeface="Times New Roman" panose="02020603050405020304" pitchFamily="18" charset="0"/>
                <a:cs typeface="Consolas" panose="020B0609020204030204" pitchFamily="49" charset="0"/>
              </a:rPr>
              <a:t>        </a:t>
            </a:r>
            <a:r>
              <a:rPr lang="en-US" altLang="en-US" dirty="0" err="1">
                <a:solidFill>
                  <a:srgbClr val="000000"/>
                </a:solidFill>
                <a:latin typeface="Consolas" panose="020B0609020204030204" pitchFamily="49" charset="0"/>
                <a:ea typeface="Times New Roman" panose="02020603050405020304" pitchFamily="18" charset="0"/>
                <a:cs typeface="Consolas" panose="020B0609020204030204" pitchFamily="49" charset="0"/>
              </a:rPr>
              <a:t>b.extract</a:t>
            </a:r>
            <a:r>
              <a:rPr lang="en-US" altLang="en-US" dirty="0">
                <a:solidFill>
                  <a:srgbClr val="000000"/>
                </a:solidFill>
                <a:latin typeface="Consolas" panose="020B0609020204030204" pitchFamily="49" charset="0"/>
                <a:ea typeface="Times New Roman" panose="02020603050405020304" pitchFamily="18" charset="0"/>
                <a:cs typeface="Consolas" panose="020B0609020204030204" pitchFamily="49" charset="0"/>
              </a:rPr>
              <a:t>(</a:t>
            </a:r>
            <a:r>
              <a:rPr lang="en-US" altLang="en-US" dirty="0" err="1">
                <a:solidFill>
                  <a:srgbClr val="000000"/>
                </a:solidFill>
                <a:latin typeface="Consolas" panose="020B0609020204030204" pitchFamily="49" charset="0"/>
                <a:ea typeface="Times New Roman" panose="02020603050405020304" pitchFamily="18" charset="0"/>
                <a:cs typeface="Consolas" panose="020B0609020204030204" pitchFamily="49" charset="0"/>
              </a:rPr>
              <a:t>p.ip</a:t>
            </a:r>
            <a:r>
              <a:rPr lang="en-US" altLang="en-US" dirty="0">
                <a:solidFill>
                  <a:srgbClr val="000000"/>
                </a:solidFill>
                <a:latin typeface="Consolas" panose="020B0609020204030204" pitchFamily="49" charset="0"/>
                <a:ea typeface="Times New Roman" panose="02020603050405020304" pitchFamily="18" charset="0"/>
                <a:cs typeface="Consolas" panose="020B0609020204030204" pitchFamily="49" charset="0"/>
              </a:rPr>
              <a:t>);</a:t>
            </a:r>
            <a:br>
              <a:rPr lang="en-US" altLang="en-US" dirty="0">
                <a:solidFill>
                  <a:srgbClr val="000000"/>
                </a:solidFill>
                <a:latin typeface="Consolas" panose="020B0609020204030204" pitchFamily="49" charset="0"/>
                <a:ea typeface="Times New Roman" panose="02020603050405020304" pitchFamily="18" charset="0"/>
                <a:cs typeface="Consolas" panose="020B0609020204030204" pitchFamily="49" charset="0"/>
              </a:rPr>
            </a:br>
            <a:r>
              <a:rPr lang="en-US" altLang="en-US" dirty="0">
                <a:solidFill>
                  <a:srgbClr val="000000"/>
                </a:solidFill>
                <a:latin typeface="Consolas" panose="020B0609020204030204" pitchFamily="49" charset="0"/>
                <a:ea typeface="Times New Roman" panose="02020603050405020304" pitchFamily="18" charset="0"/>
                <a:cs typeface="Consolas" panose="020B0609020204030204" pitchFamily="49" charset="0"/>
              </a:rPr>
              <a:t>        </a:t>
            </a:r>
            <a:r>
              <a:rPr lang="en-US" altLang="en-US" b="1" dirty="0">
                <a:solidFill>
                  <a:srgbClr val="0000FF"/>
                </a:solidFill>
                <a:latin typeface="Consolas" panose="020B0609020204030204" pitchFamily="49" charset="0"/>
                <a:ea typeface="Times New Roman" panose="02020603050405020304" pitchFamily="18" charset="0"/>
                <a:cs typeface="Consolas" panose="020B0609020204030204" pitchFamily="49" charset="0"/>
              </a:rPr>
              <a:t>transition</a:t>
            </a:r>
            <a:r>
              <a:rPr lang="en-US" altLang="en-US" dirty="0">
                <a:solidFill>
                  <a:srgbClr val="000000"/>
                </a:solidFill>
                <a:latin typeface="Consolas" panose="020B0609020204030204" pitchFamily="49" charset="0"/>
                <a:ea typeface="Times New Roman" panose="02020603050405020304" pitchFamily="18" charset="0"/>
                <a:cs typeface="Consolas" panose="020B0609020204030204" pitchFamily="49" charset="0"/>
              </a:rPr>
              <a:t> accept;</a:t>
            </a:r>
            <a:br>
              <a:rPr lang="en-US" altLang="en-US" dirty="0">
                <a:solidFill>
                  <a:srgbClr val="000000"/>
                </a:solidFill>
                <a:latin typeface="Consolas" panose="020B0609020204030204" pitchFamily="49" charset="0"/>
                <a:ea typeface="Times New Roman" panose="02020603050405020304" pitchFamily="18" charset="0"/>
                <a:cs typeface="Consolas" panose="020B0609020204030204" pitchFamily="49" charset="0"/>
              </a:rPr>
            </a:br>
            <a:r>
              <a:rPr lang="en-US" altLang="en-US" dirty="0">
                <a:solidFill>
                  <a:srgbClr val="000000"/>
                </a:solidFill>
                <a:latin typeface="Consolas" panose="020B0609020204030204" pitchFamily="49" charset="0"/>
                <a:ea typeface="Times New Roman" panose="02020603050405020304" pitchFamily="18" charset="0"/>
                <a:cs typeface="Consolas" panose="020B0609020204030204" pitchFamily="49" charset="0"/>
              </a:rPr>
              <a:t>    }</a:t>
            </a:r>
            <a:br>
              <a:rPr lang="en-US" altLang="en-US" dirty="0">
                <a:solidFill>
                  <a:srgbClr val="000000"/>
                </a:solidFill>
                <a:latin typeface="Consolas" panose="020B0609020204030204" pitchFamily="49" charset="0"/>
                <a:ea typeface="Times New Roman" panose="02020603050405020304" pitchFamily="18" charset="0"/>
                <a:cs typeface="Consolas" panose="020B0609020204030204" pitchFamily="49" charset="0"/>
              </a:rPr>
            </a:br>
            <a:r>
              <a:rPr lang="en-US" altLang="en-US" dirty="0">
                <a:solidFill>
                  <a:srgbClr val="000000"/>
                </a:solidFill>
                <a:latin typeface="Consolas" panose="020B0609020204030204" pitchFamily="49" charset="0"/>
                <a:ea typeface="Times New Roman" panose="02020603050405020304" pitchFamily="18" charset="0"/>
                <a:cs typeface="Consolas" panose="020B0609020204030204" pitchFamily="49" charset="0"/>
              </a:rPr>
              <a:t>}</a:t>
            </a:r>
            <a:endParaRPr lang="en-US" altLang="en-US" sz="4000" dirty="0">
              <a:solidFill>
                <a:prstClr val="black"/>
              </a:solidFill>
              <a:latin typeface="Consolas" panose="020B0609020204030204" pitchFamily="49" charset="0"/>
              <a:cs typeface="Consolas" panose="020B0609020204030204" pitchFamily="49" charset="0"/>
            </a:endParaRPr>
          </a:p>
        </p:txBody>
      </p:sp>
      <p:sp>
        <p:nvSpPr>
          <p:cNvPr id="22" name="Rectangle 21"/>
          <p:cNvSpPr/>
          <p:nvPr/>
        </p:nvSpPr>
        <p:spPr>
          <a:xfrm>
            <a:off x="2343151" y="1232694"/>
            <a:ext cx="7648575" cy="506412"/>
          </a:xfrm>
          <a:prstGeom prst="rect">
            <a:avLst/>
          </a:prstGeom>
          <a:solidFill>
            <a:schemeClr val="accent5">
              <a:lumMod val="20000"/>
              <a:lumOff val="80000"/>
            </a:schemeClr>
          </a:solidFill>
          <a:ln w="28575">
            <a:solidFill>
              <a:schemeClr val="tx1"/>
            </a:solidFill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>
              <a:solidFill>
                <a:prstClr val="white"/>
              </a:solidFill>
              <a:latin typeface="Calibri"/>
            </a:endParaRPr>
          </a:p>
        </p:txBody>
      </p:sp>
      <p:sp>
        <p:nvSpPr>
          <p:cNvPr id="33" name="Rectangle 32"/>
          <p:cNvSpPr/>
          <p:nvPr/>
        </p:nvSpPr>
        <p:spPr>
          <a:xfrm>
            <a:off x="3505201" y="1232694"/>
            <a:ext cx="1171575" cy="506412"/>
          </a:xfrm>
          <a:prstGeom prst="rect">
            <a:avLst/>
          </a:prstGeom>
          <a:noFill/>
          <a:ln w="28575">
            <a:solidFill>
              <a:schemeClr val="tx1"/>
            </a:solidFill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dirty="0" err="1">
                <a:solidFill>
                  <a:prstClr val="black"/>
                </a:solidFill>
                <a:latin typeface="Calibri"/>
              </a:rPr>
              <a:t>src</a:t>
            </a:r>
            <a:endParaRPr lang="en-US" dirty="0">
              <a:solidFill>
                <a:prstClr val="black"/>
              </a:solidFill>
              <a:latin typeface="Calibri"/>
            </a:endParaRPr>
          </a:p>
        </p:txBody>
      </p:sp>
      <p:sp>
        <p:nvSpPr>
          <p:cNvPr id="34" name="Rectangle 33"/>
          <p:cNvSpPr/>
          <p:nvPr/>
        </p:nvSpPr>
        <p:spPr>
          <a:xfrm>
            <a:off x="5429250" y="1232694"/>
            <a:ext cx="2609850" cy="506412"/>
          </a:xfrm>
          <a:prstGeom prst="rect">
            <a:avLst/>
          </a:prstGeom>
          <a:solidFill>
            <a:schemeClr val="accent3">
              <a:lumMod val="20000"/>
              <a:lumOff val="80000"/>
            </a:schemeClr>
          </a:solidFill>
          <a:ln w="28575">
            <a:solidFill>
              <a:schemeClr val="tx1"/>
            </a:solidFill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dirty="0">
                <a:solidFill>
                  <a:prstClr val="black"/>
                </a:solidFill>
                <a:latin typeface="Calibri"/>
              </a:rPr>
              <a:t>IP header</a:t>
            </a:r>
          </a:p>
        </p:txBody>
      </p:sp>
      <p:sp>
        <p:nvSpPr>
          <p:cNvPr id="35" name="Rectangle 34"/>
          <p:cNvSpPr/>
          <p:nvPr/>
        </p:nvSpPr>
        <p:spPr>
          <a:xfrm>
            <a:off x="2324101" y="1232694"/>
            <a:ext cx="1171575" cy="506412"/>
          </a:xfrm>
          <a:prstGeom prst="rect">
            <a:avLst/>
          </a:prstGeom>
          <a:noFill/>
          <a:ln w="28575">
            <a:solidFill>
              <a:schemeClr val="tx1"/>
            </a:solidFill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dirty="0" err="1">
                <a:solidFill>
                  <a:prstClr val="black"/>
                </a:solidFill>
                <a:latin typeface="Calibri"/>
              </a:rPr>
              <a:t>dst</a:t>
            </a:r>
            <a:endParaRPr lang="en-US" dirty="0">
              <a:solidFill>
                <a:prstClr val="black"/>
              </a:solidFill>
              <a:latin typeface="Calibri"/>
            </a:endParaRPr>
          </a:p>
        </p:txBody>
      </p:sp>
      <p:sp>
        <p:nvSpPr>
          <p:cNvPr id="38" name="Rectangle 37"/>
          <p:cNvSpPr/>
          <p:nvPr/>
        </p:nvSpPr>
        <p:spPr>
          <a:xfrm>
            <a:off x="8039101" y="1232694"/>
            <a:ext cx="1952625" cy="506412"/>
          </a:xfrm>
          <a:prstGeom prst="rect">
            <a:avLst/>
          </a:prstGeom>
          <a:solidFill>
            <a:schemeClr val="bg1"/>
          </a:solidFill>
          <a:ln w="28575">
            <a:solidFill>
              <a:schemeClr val="tx1"/>
            </a:solidFill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dirty="0">
                <a:solidFill>
                  <a:prstClr val="black"/>
                </a:solidFill>
                <a:latin typeface="Calibri"/>
              </a:rPr>
              <a:t>IP payload</a:t>
            </a:r>
          </a:p>
        </p:txBody>
      </p:sp>
      <p:sp>
        <p:nvSpPr>
          <p:cNvPr id="41" name="Rectangle 40"/>
          <p:cNvSpPr/>
          <p:nvPr/>
        </p:nvSpPr>
        <p:spPr>
          <a:xfrm>
            <a:off x="4676776" y="1232694"/>
            <a:ext cx="752475" cy="506412"/>
          </a:xfrm>
          <a:prstGeom prst="rect">
            <a:avLst/>
          </a:prstGeom>
          <a:noFill/>
          <a:ln w="28575">
            <a:solidFill>
              <a:schemeClr val="tx1"/>
            </a:solidFill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dirty="0">
                <a:solidFill>
                  <a:prstClr val="black"/>
                </a:solidFill>
                <a:latin typeface="Calibri"/>
              </a:rPr>
              <a:t>type</a:t>
            </a:r>
          </a:p>
        </p:txBody>
      </p:sp>
      <p:cxnSp>
        <p:nvCxnSpPr>
          <p:cNvPr id="31" name="Straight Arrow Connector 30"/>
          <p:cNvCxnSpPr>
            <a:endCxn id="41" idx="2"/>
          </p:cNvCxnSpPr>
          <p:nvPr/>
        </p:nvCxnSpPr>
        <p:spPr>
          <a:xfrm flipH="1" flipV="1">
            <a:off x="5053013" y="1739106"/>
            <a:ext cx="2233612" cy="1785144"/>
          </a:xfrm>
          <a:prstGeom prst="straightConnector1">
            <a:avLst/>
          </a:prstGeom>
          <a:ln>
            <a:solidFill>
              <a:schemeClr val="bg1">
                <a:lumMod val="65000"/>
              </a:schemeClr>
            </a:solidFill>
            <a:tailEnd type="triangle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44" name="Left Brace 43"/>
          <p:cNvSpPr/>
          <p:nvPr/>
        </p:nvSpPr>
        <p:spPr>
          <a:xfrm rot="16200000">
            <a:off x="3749046" y="449262"/>
            <a:ext cx="274308" cy="3086100"/>
          </a:xfrm>
          <a:prstGeom prst="leftBrace">
            <a:avLst>
              <a:gd name="adj1" fmla="val 60833"/>
              <a:gd name="adj2" fmla="val 50000"/>
            </a:avLst>
          </a:prstGeom>
          <a:ln>
            <a:solidFill>
              <a:schemeClr val="tx1"/>
            </a:solidFill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algn="ctr"/>
            <a:endParaRPr lang="en-US">
              <a:solidFill>
                <a:prstClr val="black"/>
              </a:solidFill>
              <a:latin typeface="Calibri"/>
            </a:endParaRPr>
          </a:p>
        </p:txBody>
      </p:sp>
      <p:sp>
        <p:nvSpPr>
          <p:cNvPr id="46" name="Left Brace 45"/>
          <p:cNvSpPr/>
          <p:nvPr/>
        </p:nvSpPr>
        <p:spPr>
          <a:xfrm rot="16200000">
            <a:off x="6597021" y="700963"/>
            <a:ext cx="274308" cy="2609850"/>
          </a:xfrm>
          <a:prstGeom prst="leftBrace">
            <a:avLst>
              <a:gd name="adj1" fmla="val 60833"/>
              <a:gd name="adj2" fmla="val 50000"/>
            </a:avLst>
          </a:prstGeom>
          <a:ln>
            <a:solidFill>
              <a:schemeClr val="tx1"/>
            </a:solidFill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algn="ctr"/>
            <a:endParaRPr lang="en-US">
              <a:solidFill>
                <a:prstClr val="black"/>
              </a:solidFill>
              <a:latin typeface="Calibri"/>
            </a:endParaRPr>
          </a:p>
        </p:txBody>
      </p:sp>
      <p:cxnSp>
        <p:nvCxnSpPr>
          <p:cNvPr id="48" name="Straight Arrow Connector 47"/>
          <p:cNvCxnSpPr>
            <a:endCxn id="44" idx="1"/>
          </p:cNvCxnSpPr>
          <p:nvPr/>
        </p:nvCxnSpPr>
        <p:spPr>
          <a:xfrm flipH="1" flipV="1">
            <a:off x="3886201" y="2129466"/>
            <a:ext cx="1895475" cy="1128084"/>
          </a:xfrm>
          <a:prstGeom prst="straightConnector1">
            <a:avLst/>
          </a:prstGeom>
          <a:ln>
            <a:solidFill>
              <a:schemeClr val="bg1">
                <a:lumMod val="65000"/>
              </a:schemeClr>
            </a:solidFill>
            <a:tailEnd type="triangle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51" name="Straight Arrow Connector 50"/>
          <p:cNvCxnSpPr>
            <a:endCxn id="46" idx="1"/>
          </p:cNvCxnSpPr>
          <p:nvPr/>
        </p:nvCxnSpPr>
        <p:spPr>
          <a:xfrm flipV="1">
            <a:off x="5498539" y="2143043"/>
            <a:ext cx="1235636" cy="3071567"/>
          </a:xfrm>
          <a:prstGeom prst="straightConnector1">
            <a:avLst/>
          </a:prstGeom>
          <a:ln>
            <a:solidFill>
              <a:schemeClr val="bg1">
                <a:lumMod val="65000"/>
              </a:schemeClr>
            </a:solidFill>
            <a:tailEnd type="triangle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4" name="TextBox 3"/>
          <p:cNvSpPr txBox="1"/>
          <p:nvPr/>
        </p:nvSpPr>
        <p:spPr>
          <a:xfrm>
            <a:off x="3068327" y="1670491"/>
            <a:ext cx="1724318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 err="1">
                <a:solidFill>
                  <a:prstClr val="black"/>
                </a:solidFill>
                <a:latin typeface="Calibri"/>
              </a:rPr>
              <a:t>ethernet</a:t>
            </a:r>
            <a:r>
              <a:rPr lang="en-US" dirty="0">
                <a:solidFill>
                  <a:prstClr val="black"/>
                </a:solidFill>
                <a:latin typeface="Calibri"/>
              </a:rPr>
              <a:t> header</a:t>
            </a:r>
          </a:p>
        </p:txBody>
      </p:sp>
      <p:sp>
        <p:nvSpPr>
          <p:cNvPr id="5" name="Rounded Rectangle 4"/>
          <p:cNvSpPr/>
          <p:nvPr/>
        </p:nvSpPr>
        <p:spPr>
          <a:xfrm>
            <a:off x="9064836" y="3496630"/>
            <a:ext cx="879588" cy="506186"/>
          </a:xfrm>
          <a:prstGeom prst="roundRect">
            <a:avLst/>
          </a:prstGeom>
          <a:solidFill>
            <a:schemeClr val="accent3">
              <a:lumMod val="20000"/>
              <a:lumOff val="80000"/>
            </a:schemeClr>
          </a:solidFill>
          <a:ln>
            <a:solidFill>
              <a:srgbClr val="92D050"/>
            </a:solidFill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dirty="0">
                <a:solidFill>
                  <a:prstClr val="black"/>
                </a:solidFill>
                <a:latin typeface="Calibri"/>
              </a:rPr>
              <a:t>start</a:t>
            </a:r>
          </a:p>
        </p:txBody>
      </p:sp>
      <p:sp>
        <p:nvSpPr>
          <p:cNvPr id="18" name="Rounded Rectangle 17"/>
          <p:cNvSpPr/>
          <p:nvPr/>
        </p:nvSpPr>
        <p:spPr>
          <a:xfrm>
            <a:off x="8560537" y="4522805"/>
            <a:ext cx="1322615" cy="506186"/>
          </a:xfrm>
          <a:prstGeom prst="roundRect">
            <a:avLst/>
          </a:prstGeom>
          <a:solidFill>
            <a:schemeClr val="accent3">
              <a:lumMod val="20000"/>
              <a:lumOff val="80000"/>
            </a:schemeClr>
          </a:solidFill>
          <a:ln>
            <a:solidFill>
              <a:srgbClr val="92D050"/>
            </a:solidFill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dirty="0">
                <a:solidFill>
                  <a:prstClr val="black"/>
                </a:solidFill>
                <a:latin typeface="Calibri"/>
              </a:rPr>
              <a:t>parse_ipv4</a:t>
            </a:r>
          </a:p>
        </p:txBody>
      </p:sp>
      <p:sp>
        <p:nvSpPr>
          <p:cNvPr id="19" name="Rounded Rectangle 18"/>
          <p:cNvSpPr/>
          <p:nvPr/>
        </p:nvSpPr>
        <p:spPr>
          <a:xfrm>
            <a:off x="9613204" y="5408181"/>
            <a:ext cx="879588" cy="506186"/>
          </a:xfrm>
          <a:prstGeom prst="roundRect">
            <a:avLst/>
          </a:prstGeom>
          <a:solidFill>
            <a:schemeClr val="accent3">
              <a:lumMod val="20000"/>
              <a:lumOff val="80000"/>
            </a:schemeClr>
          </a:solidFill>
          <a:ln>
            <a:solidFill>
              <a:srgbClr val="92D050"/>
            </a:solidFill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dirty="0">
                <a:solidFill>
                  <a:prstClr val="black"/>
                </a:solidFill>
                <a:latin typeface="Calibri"/>
              </a:rPr>
              <a:t>reject</a:t>
            </a:r>
          </a:p>
        </p:txBody>
      </p:sp>
      <p:sp>
        <p:nvSpPr>
          <p:cNvPr id="20" name="Rounded Rectangle 19"/>
          <p:cNvSpPr/>
          <p:nvPr/>
        </p:nvSpPr>
        <p:spPr>
          <a:xfrm>
            <a:off x="8545681" y="5408181"/>
            <a:ext cx="879588" cy="506186"/>
          </a:xfrm>
          <a:prstGeom prst="roundRect">
            <a:avLst/>
          </a:prstGeom>
          <a:solidFill>
            <a:schemeClr val="accent3">
              <a:lumMod val="20000"/>
              <a:lumOff val="80000"/>
            </a:schemeClr>
          </a:solidFill>
          <a:ln>
            <a:solidFill>
              <a:srgbClr val="92D050"/>
            </a:solidFill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dirty="0">
                <a:solidFill>
                  <a:prstClr val="black"/>
                </a:solidFill>
                <a:latin typeface="Calibri"/>
              </a:rPr>
              <a:t>accept</a:t>
            </a:r>
          </a:p>
        </p:txBody>
      </p:sp>
      <p:cxnSp>
        <p:nvCxnSpPr>
          <p:cNvPr id="7" name="Straight Arrow Connector 6"/>
          <p:cNvCxnSpPr>
            <a:stCxn id="18" idx="2"/>
            <a:endCxn id="20" idx="0"/>
          </p:cNvCxnSpPr>
          <p:nvPr/>
        </p:nvCxnSpPr>
        <p:spPr>
          <a:xfrm flipH="1">
            <a:off x="8985476" y="5028991"/>
            <a:ext cx="236369" cy="379190"/>
          </a:xfrm>
          <a:prstGeom prst="straightConnector1">
            <a:avLst/>
          </a:prstGeom>
          <a:ln>
            <a:solidFill>
              <a:schemeClr val="tx1">
                <a:lumMod val="65000"/>
                <a:lumOff val="35000"/>
              </a:schemeClr>
            </a:solidFill>
            <a:tailEnd type="triangle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23" name="Straight Arrow Connector 22"/>
          <p:cNvCxnSpPr>
            <a:stCxn id="18" idx="2"/>
            <a:endCxn id="19" idx="0"/>
          </p:cNvCxnSpPr>
          <p:nvPr/>
        </p:nvCxnSpPr>
        <p:spPr>
          <a:xfrm>
            <a:off x="9221844" y="5028991"/>
            <a:ext cx="831154" cy="379190"/>
          </a:xfrm>
          <a:prstGeom prst="straightConnector1">
            <a:avLst/>
          </a:prstGeom>
          <a:ln>
            <a:solidFill>
              <a:schemeClr val="tx1">
                <a:lumMod val="65000"/>
                <a:lumOff val="35000"/>
              </a:schemeClr>
            </a:solidFill>
            <a:tailEnd type="triangle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26" name="Straight Arrow Connector 25"/>
          <p:cNvCxnSpPr>
            <a:stCxn id="5" idx="2"/>
            <a:endCxn id="18" idx="0"/>
          </p:cNvCxnSpPr>
          <p:nvPr/>
        </p:nvCxnSpPr>
        <p:spPr>
          <a:xfrm flipH="1">
            <a:off x="9221844" y="4002817"/>
            <a:ext cx="282786" cy="519989"/>
          </a:xfrm>
          <a:prstGeom prst="straightConnector1">
            <a:avLst/>
          </a:prstGeom>
          <a:ln>
            <a:solidFill>
              <a:schemeClr val="tx1">
                <a:lumMod val="65000"/>
                <a:lumOff val="35000"/>
              </a:schemeClr>
            </a:solidFill>
            <a:tailEnd type="triangle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13" name="Elbow Connector 12"/>
          <p:cNvCxnSpPr>
            <a:stCxn id="5" idx="2"/>
            <a:endCxn id="19" idx="0"/>
          </p:cNvCxnSpPr>
          <p:nvPr/>
        </p:nvCxnSpPr>
        <p:spPr>
          <a:xfrm rot="16200000" flipH="1">
            <a:off x="9076133" y="4431314"/>
            <a:ext cx="1405365" cy="548368"/>
          </a:xfrm>
          <a:prstGeom prst="bentConnector3">
            <a:avLst>
              <a:gd name="adj1" fmla="val 16887"/>
            </a:avLst>
          </a:prstGeom>
          <a:ln>
            <a:solidFill>
              <a:schemeClr val="tx1">
                <a:lumMod val="65000"/>
                <a:lumOff val="35000"/>
              </a:schemeClr>
            </a:solidFill>
            <a:tailEnd type="triangle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3018744391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1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3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5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7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1" fill="hold">
                      <p:stCondLst>
                        <p:cond delay="indefinite"/>
                      </p:stCondLst>
                      <p:childTnLst>
                        <p:par>
                          <p:cTn id="22" fill="hold">
                            <p:stCondLst>
                              <p:cond delay="0"/>
                            </p:stCondLst>
                            <p:childTnLst>
                              <p:par>
                                <p:cTn id="2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5" fill="hold">
                      <p:stCondLst>
                        <p:cond delay="indefinite"/>
                      </p:stCondLst>
                      <p:childTnLst>
                        <p:par>
                          <p:cTn id="26" fill="hold">
                            <p:stCondLst>
                              <p:cond delay="0"/>
                            </p:stCondLst>
                            <p:childTnLst>
                              <p:par>
                                <p:cTn id="2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9" fill="hold">
                      <p:stCondLst>
                        <p:cond delay="indefinite"/>
                      </p:stCondLst>
                      <p:childTnLst>
                        <p:par>
                          <p:cTn id="30" fill="hold">
                            <p:stCondLst>
                              <p:cond delay="0"/>
                            </p:stCondLst>
                            <p:childTnLst>
                              <p:par>
                                <p:cTn id="3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5" grpId="0" animBg="1"/>
      <p:bldP spid="18" grpId="0" animBg="1"/>
      <p:bldP spid="19" grpId="0" animBg="1"/>
      <p:bldP spid="20" grpId="0" animBg="1"/>
    </p:bldLst>
  </p:timing>
</p:sld>
</file>

<file path=ppt/slides/slide4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981200" y="202373"/>
            <a:ext cx="8229600" cy="827495"/>
          </a:xfrm>
        </p:spPr>
        <p:txBody>
          <a:bodyPr>
            <a:normAutofit/>
          </a:bodyPr>
          <a:lstStyle/>
          <a:p>
            <a:r>
              <a:rPr lang="en-US" dirty="0"/>
              <a:t>Actions</a:t>
            </a: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4"/>
          </p:nvPr>
        </p:nvSpPr>
        <p:spPr/>
        <p:txBody>
          <a:bodyPr/>
          <a:lstStyle/>
          <a:p>
            <a:fld id="{8A1781BC-3211-F34E-99EA-B41CEAE43939}" type="slidenum">
              <a:rPr lang="en-US">
                <a:solidFill>
                  <a:prstClr val="black">
                    <a:tint val="75000"/>
                  </a:prstClr>
                </a:solidFill>
                <a:latin typeface="Calibri"/>
              </a:rPr>
              <a:pPr/>
              <a:t>41</a:t>
            </a:fld>
            <a:endParaRPr lang="en-US" dirty="0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  <p:sp>
        <p:nvSpPr>
          <p:cNvPr id="7" name="Rectangle 6"/>
          <p:cNvSpPr/>
          <p:nvPr/>
        </p:nvSpPr>
        <p:spPr>
          <a:xfrm>
            <a:off x="3044073" y="3220122"/>
            <a:ext cx="7010400" cy="1200329"/>
          </a:xfrm>
          <a:prstGeom prst="rect">
            <a:avLst/>
          </a:prstGeom>
          <a:solidFill>
            <a:schemeClr val="bg1">
              <a:lumMod val="95000"/>
            </a:schemeClr>
          </a:solidFill>
        </p:spPr>
        <p:txBody>
          <a:bodyPr wrap="square">
            <a:spAutoFit/>
          </a:bodyPr>
          <a:lstStyle/>
          <a:p>
            <a:pPr defTabSz="914400" eaLnBrk="0" fontAlgn="base" hangingPunct="0">
              <a:spcBef>
                <a:spcPct val="0"/>
              </a:spcBef>
              <a:spcAft>
                <a:spcPct val="0"/>
              </a:spcAft>
            </a:pPr>
            <a:r>
              <a:rPr lang="en-US" altLang="en-US" b="1" dirty="0">
                <a:solidFill>
                  <a:srgbClr val="0000FF"/>
                </a:solidFill>
                <a:latin typeface="Consolas" panose="020B0609020204030204" pitchFamily="49" charset="0"/>
                <a:ea typeface="Times New Roman" panose="02020603050405020304" pitchFamily="18" charset="0"/>
                <a:cs typeface="Consolas" panose="020B0609020204030204" pitchFamily="49" charset="0"/>
              </a:rPr>
              <a:t>action</a:t>
            </a:r>
            <a:r>
              <a:rPr lang="en-US" altLang="en-US" dirty="0">
                <a:solidFill>
                  <a:srgbClr val="000000"/>
                </a:solidFill>
                <a:latin typeface="Consolas" panose="020B0609020204030204" pitchFamily="49" charset="0"/>
                <a:ea typeface="Times New Roman" panose="02020603050405020304" pitchFamily="18" charset="0"/>
                <a:cs typeface="Consolas" panose="020B0609020204030204" pitchFamily="49" charset="0"/>
              </a:rPr>
              <a:t> </a:t>
            </a:r>
            <a:r>
              <a:rPr lang="en-US" altLang="en-US" dirty="0" err="1">
                <a:solidFill>
                  <a:srgbClr val="000000"/>
                </a:solidFill>
                <a:latin typeface="Consolas" panose="020B0609020204030204" pitchFamily="49" charset="0"/>
                <a:ea typeface="Times New Roman" panose="02020603050405020304" pitchFamily="18" charset="0"/>
                <a:cs typeface="Consolas" panose="020B0609020204030204" pitchFamily="49" charset="0"/>
              </a:rPr>
              <a:t>Set_nhop</a:t>
            </a:r>
            <a:r>
              <a:rPr lang="en-US" altLang="en-US" dirty="0">
                <a:solidFill>
                  <a:srgbClr val="000000"/>
                </a:solidFill>
                <a:latin typeface="Consolas" panose="020B0609020204030204" pitchFamily="49" charset="0"/>
                <a:ea typeface="Times New Roman" panose="02020603050405020304" pitchFamily="18" charset="0"/>
                <a:cs typeface="Consolas" panose="020B0609020204030204" pitchFamily="49" charset="0"/>
              </a:rPr>
              <a:t>(IPv4Address ipv4_dest, </a:t>
            </a:r>
            <a:r>
              <a:rPr lang="en-US" altLang="en-US" dirty="0" err="1">
                <a:solidFill>
                  <a:srgbClr val="000000"/>
                </a:solidFill>
                <a:latin typeface="Consolas" panose="020B0609020204030204" pitchFamily="49" charset="0"/>
                <a:ea typeface="Times New Roman" panose="02020603050405020304" pitchFamily="18" charset="0"/>
                <a:cs typeface="Consolas" panose="020B0609020204030204" pitchFamily="49" charset="0"/>
              </a:rPr>
              <a:t>PortId</a:t>
            </a:r>
            <a:r>
              <a:rPr lang="en-US" altLang="en-US" dirty="0">
                <a:solidFill>
                  <a:srgbClr val="000000"/>
                </a:solidFill>
                <a:latin typeface="Consolas" panose="020B0609020204030204" pitchFamily="49" charset="0"/>
                <a:ea typeface="Times New Roman" panose="02020603050405020304" pitchFamily="18" charset="0"/>
                <a:cs typeface="Consolas" panose="020B0609020204030204" pitchFamily="49" charset="0"/>
              </a:rPr>
              <a:t> port) {</a:t>
            </a:r>
            <a:br>
              <a:rPr lang="en-US" altLang="en-US" dirty="0">
                <a:solidFill>
                  <a:srgbClr val="000000"/>
                </a:solidFill>
                <a:latin typeface="Consolas" panose="020B0609020204030204" pitchFamily="49" charset="0"/>
                <a:ea typeface="Times New Roman" panose="02020603050405020304" pitchFamily="18" charset="0"/>
                <a:cs typeface="Consolas" panose="020B0609020204030204" pitchFamily="49" charset="0"/>
              </a:rPr>
            </a:br>
            <a:r>
              <a:rPr lang="en-US" altLang="en-US" dirty="0">
                <a:solidFill>
                  <a:srgbClr val="000000"/>
                </a:solidFill>
                <a:latin typeface="Consolas" panose="020B0609020204030204" pitchFamily="49" charset="0"/>
                <a:ea typeface="Times New Roman" panose="02020603050405020304" pitchFamily="18" charset="0"/>
                <a:cs typeface="Consolas" panose="020B0609020204030204" pitchFamily="49" charset="0"/>
              </a:rPr>
              <a:t>      </a:t>
            </a:r>
            <a:r>
              <a:rPr lang="en-US" altLang="en-US" dirty="0" err="1">
                <a:solidFill>
                  <a:srgbClr val="000000"/>
                </a:solidFill>
                <a:latin typeface="Consolas" panose="020B0609020204030204" pitchFamily="49" charset="0"/>
                <a:ea typeface="Times New Roman" panose="02020603050405020304" pitchFamily="18" charset="0"/>
                <a:cs typeface="Consolas" panose="020B0609020204030204" pitchFamily="49" charset="0"/>
              </a:rPr>
              <a:t>nextHop</a:t>
            </a:r>
            <a:r>
              <a:rPr lang="en-US" altLang="en-US" dirty="0">
                <a:solidFill>
                  <a:srgbClr val="000000"/>
                </a:solidFill>
                <a:latin typeface="Consolas" panose="020B0609020204030204" pitchFamily="49" charset="0"/>
                <a:ea typeface="Times New Roman" panose="02020603050405020304" pitchFamily="18" charset="0"/>
                <a:cs typeface="Consolas" panose="020B0609020204030204" pitchFamily="49" charset="0"/>
              </a:rPr>
              <a:t> = ipv4_dest;</a:t>
            </a:r>
            <a:br>
              <a:rPr lang="en-US" altLang="en-US" dirty="0">
                <a:solidFill>
                  <a:srgbClr val="000000"/>
                </a:solidFill>
                <a:latin typeface="Consolas" panose="020B0609020204030204" pitchFamily="49" charset="0"/>
                <a:ea typeface="Times New Roman" panose="02020603050405020304" pitchFamily="18" charset="0"/>
                <a:cs typeface="Consolas" panose="020B0609020204030204" pitchFamily="49" charset="0"/>
              </a:rPr>
            </a:br>
            <a:r>
              <a:rPr lang="en-US" altLang="en-US" dirty="0">
                <a:solidFill>
                  <a:srgbClr val="000000"/>
                </a:solidFill>
                <a:latin typeface="Consolas" panose="020B0609020204030204" pitchFamily="49" charset="0"/>
                <a:ea typeface="Times New Roman" panose="02020603050405020304" pitchFamily="18" charset="0"/>
                <a:cs typeface="Consolas" panose="020B0609020204030204" pitchFamily="49" charset="0"/>
              </a:rPr>
              <a:t>      </a:t>
            </a:r>
            <a:r>
              <a:rPr lang="en-US" altLang="en-US" dirty="0" err="1">
                <a:solidFill>
                  <a:srgbClr val="000000"/>
                </a:solidFill>
                <a:latin typeface="Consolas" panose="020B0609020204030204" pitchFamily="49" charset="0"/>
                <a:ea typeface="Times New Roman" panose="02020603050405020304" pitchFamily="18" charset="0"/>
                <a:cs typeface="Consolas" panose="020B0609020204030204" pitchFamily="49" charset="0"/>
              </a:rPr>
              <a:t>outCtrl.outputPort</a:t>
            </a:r>
            <a:r>
              <a:rPr lang="en-US" altLang="en-US" dirty="0">
                <a:solidFill>
                  <a:srgbClr val="000000"/>
                </a:solidFill>
                <a:latin typeface="Consolas" panose="020B0609020204030204" pitchFamily="49" charset="0"/>
                <a:ea typeface="Times New Roman" panose="02020603050405020304" pitchFamily="18" charset="0"/>
                <a:cs typeface="Consolas" panose="020B0609020204030204" pitchFamily="49" charset="0"/>
              </a:rPr>
              <a:t> = port;</a:t>
            </a:r>
            <a:br>
              <a:rPr lang="en-US" altLang="en-US" dirty="0">
                <a:solidFill>
                  <a:srgbClr val="000000"/>
                </a:solidFill>
                <a:latin typeface="Consolas" panose="020B0609020204030204" pitchFamily="49" charset="0"/>
                <a:ea typeface="Times New Roman" panose="02020603050405020304" pitchFamily="18" charset="0"/>
                <a:cs typeface="Consolas" panose="020B0609020204030204" pitchFamily="49" charset="0"/>
              </a:rPr>
            </a:br>
            <a:r>
              <a:rPr lang="en-US" altLang="en-US" dirty="0">
                <a:solidFill>
                  <a:srgbClr val="000000"/>
                </a:solidFill>
                <a:latin typeface="Consolas" panose="020B0609020204030204" pitchFamily="49" charset="0"/>
                <a:ea typeface="Times New Roman" panose="02020603050405020304" pitchFamily="18" charset="0"/>
                <a:cs typeface="Consolas" panose="020B0609020204030204" pitchFamily="49" charset="0"/>
              </a:rPr>
              <a:t>}</a:t>
            </a:r>
            <a:endParaRPr lang="en-US" altLang="en-US" dirty="0">
              <a:solidFill>
                <a:prstClr val="black"/>
              </a:solidFill>
              <a:latin typeface="Consolas" panose="020B0609020204030204" pitchFamily="49" charset="0"/>
              <a:cs typeface="Consolas" panose="020B0609020204030204" pitchFamily="49" charset="0"/>
            </a:endParaRPr>
          </a:p>
        </p:txBody>
      </p:sp>
      <p:sp>
        <p:nvSpPr>
          <p:cNvPr id="8" name="Left Brace 7"/>
          <p:cNvSpPr/>
          <p:nvPr/>
        </p:nvSpPr>
        <p:spPr>
          <a:xfrm rot="5400000">
            <a:off x="7169235" y="1035590"/>
            <a:ext cx="274308" cy="4171950"/>
          </a:xfrm>
          <a:prstGeom prst="leftBrace">
            <a:avLst>
              <a:gd name="adj1" fmla="val 60833"/>
              <a:gd name="adj2" fmla="val 50000"/>
            </a:avLst>
          </a:prstGeom>
          <a:ln>
            <a:solidFill>
              <a:schemeClr val="tx1"/>
            </a:solidFill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algn="ctr"/>
            <a:endParaRPr lang="en-US">
              <a:solidFill>
                <a:prstClr val="black"/>
              </a:solidFill>
              <a:latin typeface="Calibri"/>
            </a:endParaRPr>
          </a:p>
        </p:txBody>
      </p:sp>
      <p:sp>
        <p:nvSpPr>
          <p:cNvPr id="9" name="TextBox 8"/>
          <p:cNvSpPr txBox="1"/>
          <p:nvPr/>
        </p:nvSpPr>
        <p:spPr>
          <a:xfrm>
            <a:off x="5767694" y="2615079"/>
            <a:ext cx="3119380" cy="369332"/>
          </a:xfrm>
          <a:prstGeom prst="rect">
            <a:avLst/>
          </a:prstGeom>
          <a:solidFill>
            <a:schemeClr val="bg1"/>
          </a:solidFill>
        </p:spPr>
        <p:txBody>
          <a:bodyPr wrap="none" rtlCol="0">
            <a:spAutoFit/>
          </a:bodyPr>
          <a:lstStyle/>
          <a:p>
            <a:r>
              <a:rPr lang="en-US" dirty="0">
                <a:solidFill>
                  <a:prstClr val="black"/>
                </a:solidFill>
                <a:latin typeface="Calibri"/>
              </a:rPr>
              <a:t>Action data; from control plane</a:t>
            </a:r>
          </a:p>
        </p:txBody>
      </p:sp>
      <p:sp>
        <p:nvSpPr>
          <p:cNvPr id="10" name="TextBox 9"/>
          <p:cNvSpPr txBox="1"/>
          <p:nvPr/>
        </p:nvSpPr>
        <p:spPr>
          <a:xfrm>
            <a:off x="1847397" y="1362727"/>
            <a:ext cx="8466933" cy="138499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sz="2800" dirty="0">
                <a:solidFill>
                  <a:prstClr val="black"/>
                </a:solidFill>
                <a:latin typeface="Calibri"/>
              </a:rPr>
              <a:t>~ Objects with a single method.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sz="2800" dirty="0">
                <a:solidFill>
                  <a:prstClr val="black"/>
                </a:solidFill>
                <a:latin typeface="Calibri"/>
              </a:rPr>
              <a:t>Straight-line code.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sz="2800" dirty="0">
                <a:solidFill>
                  <a:prstClr val="black"/>
                </a:solidFill>
                <a:latin typeface="Calibri"/>
              </a:rPr>
              <a:t>Reside in tables; invoked automatically on table match.</a:t>
            </a:r>
          </a:p>
        </p:txBody>
      </p:sp>
      <p:sp>
        <p:nvSpPr>
          <p:cNvPr id="3" name="TextBox 2"/>
          <p:cNvSpPr txBox="1"/>
          <p:nvPr/>
        </p:nvSpPr>
        <p:spPr>
          <a:xfrm>
            <a:off x="3107870" y="4431131"/>
            <a:ext cx="6466116" cy="2308324"/>
          </a:xfrm>
          <a:prstGeom prst="rect">
            <a:avLst/>
          </a:prstGeom>
          <a:solidFill>
            <a:schemeClr val="accent6">
              <a:lumMod val="20000"/>
              <a:lumOff val="80000"/>
            </a:schemeClr>
          </a:solidFill>
        </p:spPr>
        <p:txBody>
          <a:bodyPr wrap="square" rtlCol="0">
            <a:spAutoFit/>
          </a:bodyPr>
          <a:lstStyle/>
          <a:p>
            <a:r>
              <a:rPr lang="en-US" dirty="0">
                <a:solidFill>
                  <a:prstClr val="black"/>
                </a:solidFill>
                <a:latin typeface="Consolas" panose="020B0609020204030204" pitchFamily="49" charset="0"/>
                <a:cs typeface="Consolas" panose="020B0609020204030204" pitchFamily="49" charset="0"/>
              </a:rPr>
              <a:t>class </a:t>
            </a:r>
            <a:r>
              <a:rPr lang="en-US" dirty="0" err="1">
                <a:solidFill>
                  <a:prstClr val="black"/>
                </a:solidFill>
                <a:latin typeface="Consolas" panose="020B0609020204030204" pitchFamily="49" charset="0"/>
                <a:cs typeface="Consolas" panose="020B0609020204030204" pitchFamily="49" charset="0"/>
              </a:rPr>
              <a:t>Set_nhop</a:t>
            </a:r>
            <a:r>
              <a:rPr lang="en-US" dirty="0">
                <a:solidFill>
                  <a:prstClr val="black"/>
                </a:solidFill>
                <a:latin typeface="Consolas" panose="020B0609020204030204" pitchFamily="49" charset="0"/>
                <a:cs typeface="Consolas" panose="020B0609020204030204" pitchFamily="49" charset="0"/>
              </a:rPr>
              <a:t> {</a:t>
            </a:r>
          </a:p>
          <a:p>
            <a:r>
              <a:rPr lang="en-US" dirty="0">
                <a:solidFill>
                  <a:prstClr val="black"/>
                </a:solidFill>
                <a:latin typeface="Consolas" panose="020B0609020204030204" pitchFamily="49" charset="0"/>
                <a:cs typeface="Consolas" panose="020B0609020204030204" pitchFamily="49" charset="0"/>
              </a:rPr>
              <a:t>     IPv4Address ipv4_dest;</a:t>
            </a:r>
          </a:p>
          <a:p>
            <a:r>
              <a:rPr lang="en-US" dirty="0">
                <a:solidFill>
                  <a:prstClr val="black"/>
                </a:solidFill>
                <a:latin typeface="Consolas" panose="020B0609020204030204" pitchFamily="49" charset="0"/>
                <a:cs typeface="Consolas" panose="020B0609020204030204" pitchFamily="49" charset="0"/>
              </a:rPr>
              <a:t>     </a:t>
            </a:r>
            <a:r>
              <a:rPr lang="en-US" dirty="0" err="1">
                <a:solidFill>
                  <a:prstClr val="black"/>
                </a:solidFill>
                <a:latin typeface="Consolas" panose="020B0609020204030204" pitchFamily="49" charset="0"/>
                <a:cs typeface="Consolas" panose="020B0609020204030204" pitchFamily="49" charset="0"/>
              </a:rPr>
              <a:t>PortId</a:t>
            </a:r>
            <a:r>
              <a:rPr lang="en-US" dirty="0">
                <a:solidFill>
                  <a:prstClr val="black"/>
                </a:solidFill>
                <a:latin typeface="Consolas" panose="020B0609020204030204" pitchFamily="49" charset="0"/>
                <a:cs typeface="Consolas" panose="020B0609020204030204" pitchFamily="49" charset="0"/>
              </a:rPr>
              <a:t>      port;</a:t>
            </a:r>
          </a:p>
          <a:p>
            <a:r>
              <a:rPr lang="en-US" dirty="0">
                <a:solidFill>
                  <a:prstClr val="black"/>
                </a:solidFill>
                <a:latin typeface="Consolas" panose="020B0609020204030204" pitchFamily="49" charset="0"/>
                <a:cs typeface="Consolas" panose="020B0609020204030204" pitchFamily="49" charset="0"/>
              </a:rPr>
              <a:t>     void run() { </a:t>
            </a:r>
          </a:p>
          <a:p>
            <a:r>
              <a:rPr lang="en-US" dirty="0">
                <a:solidFill>
                  <a:prstClr val="black"/>
                </a:solidFill>
                <a:latin typeface="Consolas" panose="020B0609020204030204" pitchFamily="49" charset="0"/>
                <a:cs typeface="Consolas" panose="020B0609020204030204" pitchFamily="49" charset="0"/>
              </a:rPr>
              <a:t>         </a:t>
            </a:r>
            <a:r>
              <a:rPr lang="en-US" altLang="en-US" dirty="0" err="1">
                <a:solidFill>
                  <a:srgbClr val="000000"/>
                </a:solidFill>
                <a:latin typeface="Consolas" panose="020B0609020204030204" pitchFamily="49" charset="0"/>
                <a:ea typeface="Times New Roman" panose="02020603050405020304" pitchFamily="18" charset="0"/>
                <a:cs typeface="Consolas" panose="020B0609020204030204" pitchFamily="49" charset="0"/>
              </a:rPr>
              <a:t>nextHop</a:t>
            </a:r>
            <a:r>
              <a:rPr lang="en-US" altLang="en-US" dirty="0">
                <a:solidFill>
                  <a:srgbClr val="000000"/>
                </a:solidFill>
                <a:latin typeface="Consolas" panose="020B0609020204030204" pitchFamily="49" charset="0"/>
                <a:ea typeface="Times New Roman" panose="02020603050405020304" pitchFamily="18" charset="0"/>
                <a:cs typeface="Consolas" panose="020B0609020204030204" pitchFamily="49" charset="0"/>
              </a:rPr>
              <a:t> = ipv4_dest;</a:t>
            </a:r>
            <a:br>
              <a:rPr lang="en-US" altLang="en-US" dirty="0">
                <a:solidFill>
                  <a:srgbClr val="000000"/>
                </a:solidFill>
                <a:latin typeface="Consolas" panose="020B0609020204030204" pitchFamily="49" charset="0"/>
                <a:ea typeface="Times New Roman" panose="02020603050405020304" pitchFamily="18" charset="0"/>
                <a:cs typeface="Consolas" panose="020B0609020204030204" pitchFamily="49" charset="0"/>
              </a:rPr>
            </a:br>
            <a:r>
              <a:rPr lang="en-US" altLang="en-US" dirty="0">
                <a:solidFill>
                  <a:srgbClr val="000000"/>
                </a:solidFill>
                <a:latin typeface="Consolas" panose="020B0609020204030204" pitchFamily="49" charset="0"/>
                <a:ea typeface="Times New Roman" panose="02020603050405020304" pitchFamily="18" charset="0"/>
                <a:cs typeface="Consolas" panose="020B0609020204030204" pitchFamily="49" charset="0"/>
              </a:rPr>
              <a:t>         </a:t>
            </a:r>
            <a:r>
              <a:rPr lang="en-US" altLang="en-US" dirty="0" err="1">
                <a:solidFill>
                  <a:srgbClr val="000000"/>
                </a:solidFill>
                <a:latin typeface="Consolas" panose="020B0609020204030204" pitchFamily="49" charset="0"/>
                <a:ea typeface="Times New Roman" panose="02020603050405020304" pitchFamily="18" charset="0"/>
                <a:cs typeface="Consolas" panose="020B0609020204030204" pitchFamily="49" charset="0"/>
              </a:rPr>
              <a:t>outCtrl.outputPort</a:t>
            </a:r>
            <a:r>
              <a:rPr lang="en-US" altLang="en-US" dirty="0">
                <a:solidFill>
                  <a:srgbClr val="000000"/>
                </a:solidFill>
                <a:latin typeface="Consolas" panose="020B0609020204030204" pitchFamily="49" charset="0"/>
                <a:ea typeface="Times New Roman" panose="02020603050405020304" pitchFamily="18" charset="0"/>
                <a:cs typeface="Consolas" panose="020B0609020204030204" pitchFamily="49" charset="0"/>
              </a:rPr>
              <a:t> = port</a:t>
            </a:r>
            <a:endParaRPr lang="en-US" dirty="0">
              <a:solidFill>
                <a:prstClr val="black"/>
              </a:solidFill>
              <a:latin typeface="Consolas" panose="020B0609020204030204" pitchFamily="49" charset="0"/>
              <a:cs typeface="Consolas" panose="020B0609020204030204" pitchFamily="49" charset="0"/>
            </a:endParaRPr>
          </a:p>
          <a:p>
            <a:r>
              <a:rPr lang="en-US" dirty="0">
                <a:solidFill>
                  <a:prstClr val="black"/>
                </a:solidFill>
                <a:latin typeface="Consolas" panose="020B0609020204030204" pitchFamily="49" charset="0"/>
                <a:cs typeface="Consolas" panose="020B0609020204030204" pitchFamily="49" charset="0"/>
              </a:rPr>
              <a:t>     }</a:t>
            </a:r>
          </a:p>
          <a:p>
            <a:r>
              <a:rPr lang="en-US" dirty="0">
                <a:solidFill>
                  <a:prstClr val="black"/>
                </a:solidFill>
                <a:latin typeface="Consolas" panose="020B0609020204030204" pitchFamily="49" charset="0"/>
                <a:cs typeface="Consolas" panose="020B0609020204030204" pitchFamily="49" charset="0"/>
              </a:rPr>
              <a:t>}</a:t>
            </a:r>
          </a:p>
        </p:txBody>
      </p:sp>
      <p:sp>
        <p:nvSpPr>
          <p:cNvPr id="5" name="TextBox 4"/>
          <p:cNvSpPr txBox="1"/>
          <p:nvPr/>
        </p:nvSpPr>
        <p:spPr>
          <a:xfrm>
            <a:off x="6948844" y="6379113"/>
            <a:ext cx="2625142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i="1" dirty="0">
                <a:solidFill>
                  <a:prstClr val="black"/>
                </a:solidFill>
                <a:latin typeface="Calibri"/>
              </a:rPr>
              <a:t>Java/C++ equivalent code.</a:t>
            </a:r>
          </a:p>
        </p:txBody>
      </p:sp>
    </p:spTree>
    <p:extLst>
      <p:ext uri="{BB962C8B-B14F-4D97-AF65-F5344CB8AC3E}">
        <p14:creationId xmlns:p14="http://schemas.microsoft.com/office/powerpoint/2010/main" val="4108960324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" grpId="0" animBg="1"/>
      <p:bldP spid="5" grpId="0"/>
    </p:bldLst>
  </p:timing>
</p:sld>
</file>

<file path=ppt/slides/slide4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Tables</a:t>
            </a:r>
          </a:p>
        </p:txBody>
      </p:sp>
      <p:graphicFrame>
        <p:nvGraphicFramePr>
          <p:cNvPr id="31" name="Table 30"/>
          <p:cNvGraphicFramePr>
            <a:graphicFrameLocks noGrp="1"/>
          </p:cNvGraphicFramePr>
          <p:nvPr/>
        </p:nvGraphicFramePr>
        <p:xfrm>
          <a:off x="4613668" y="3743702"/>
          <a:ext cx="4654157" cy="2596896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1824570">
                  <a:extLst>
                    <a:ext uri="{9D8B030D-6E8A-4147-A177-3AD203B41FA5}">
                      <a16:colId xmlns:a16="http://schemas.microsoft.com/office/drawing/2014/main" val="20000"/>
                    </a:ext>
                  </a:extLst>
                </a:gridCol>
                <a:gridCol w="2829587">
                  <a:extLst>
                    <a:ext uri="{9D8B030D-6E8A-4147-A177-3AD203B41FA5}">
                      <a16:colId xmlns:a16="http://schemas.microsoft.com/office/drawing/2014/main" val="20001"/>
                    </a:ext>
                  </a:extLst>
                </a:gridCol>
              </a:tblGrid>
              <a:tr h="432816">
                <a:tc>
                  <a:txBody>
                    <a:bodyPr/>
                    <a:lstStyle/>
                    <a:p>
                      <a:r>
                        <a:rPr lang="en-US" dirty="0" err="1">
                          <a:latin typeface="Consolas" panose="020B0609020204030204" pitchFamily="49" charset="0"/>
                          <a:cs typeface="Consolas" panose="020B0609020204030204" pitchFamily="49" charset="0"/>
                        </a:rPr>
                        <a:t>dstAddr</a:t>
                      </a:r>
                      <a:endParaRPr lang="en-US" dirty="0">
                        <a:latin typeface="Consolas" panose="020B0609020204030204" pitchFamily="49" charset="0"/>
                        <a:cs typeface="Consolas" panose="020B0609020204030204" pitchFamily="49" charset="0"/>
                      </a:endParaRP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r>
                        <a:rPr lang="en-US" dirty="0">
                          <a:latin typeface="Consolas" panose="020B0609020204030204" pitchFamily="49" charset="0"/>
                          <a:cs typeface="Consolas" panose="020B0609020204030204" pitchFamily="49" charset="0"/>
                        </a:rPr>
                        <a:t>action</a:t>
                      </a: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extLst>
                  <a:ext uri="{0D108BD9-81ED-4DB2-BD59-A6C34878D82A}">
                    <a16:rowId xmlns:a16="http://schemas.microsoft.com/office/drawing/2014/main" val="10000"/>
                  </a:ext>
                </a:extLst>
              </a:tr>
              <a:tr h="432816">
                <a:tc>
                  <a:txBody>
                    <a:bodyPr/>
                    <a:lstStyle/>
                    <a:p>
                      <a:r>
                        <a:rPr lang="en-US" dirty="0">
                          <a:latin typeface="Consolas" panose="020B0609020204030204" pitchFamily="49" charset="0"/>
                          <a:cs typeface="Consolas" panose="020B0609020204030204" pitchFamily="49" charset="0"/>
                        </a:rPr>
                        <a:t>0.0.0.0</a:t>
                      </a: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r>
                        <a:rPr lang="en-US" dirty="0">
                          <a:latin typeface="Consolas" panose="020B0609020204030204" pitchFamily="49" charset="0"/>
                          <a:cs typeface="Consolas" panose="020B0609020204030204" pitchFamily="49" charset="0"/>
                        </a:rPr>
                        <a:t>drop</a:t>
                      </a: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extLst>
                  <a:ext uri="{0D108BD9-81ED-4DB2-BD59-A6C34878D82A}">
                    <a16:rowId xmlns:a16="http://schemas.microsoft.com/office/drawing/2014/main" val="10001"/>
                  </a:ext>
                </a:extLst>
              </a:tr>
              <a:tr h="432816">
                <a:tc>
                  <a:txBody>
                    <a:bodyPr/>
                    <a:lstStyle/>
                    <a:p>
                      <a:r>
                        <a:rPr lang="en-US" dirty="0">
                          <a:latin typeface="Consolas" panose="020B0609020204030204" pitchFamily="49" charset="0"/>
                          <a:cs typeface="Consolas" panose="020B0609020204030204" pitchFamily="49" charset="0"/>
                        </a:rPr>
                        <a:t>10.0.0.1</a:t>
                      </a: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r>
                        <a:rPr lang="en-US" dirty="0" err="1">
                          <a:latin typeface="Consolas" panose="020B0609020204030204" pitchFamily="49" charset="0"/>
                          <a:cs typeface="Consolas" panose="020B0609020204030204" pitchFamily="49" charset="0"/>
                        </a:rPr>
                        <a:t>Set_nhop</a:t>
                      </a:r>
                      <a:r>
                        <a:rPr lang="en-US" dirty="0">
                          <a:latin typeface="Consolas" panose="020B0609020204030204" pitchFamily="49" charset="0"/>
                          <a:cs typeface="Consolas" panose="020B0609020204030204" pitchFamily="49" charset="0"/>
                        </a:rPr>
                        <a:t>(10.4.3.4, 4)</a:t>
                      </a: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extLst>
                  <a:ext uri="{0D108BD9-81ED-4DB2-BD59-A6C34878D82A}">
                    <a16:rowId xmlns:a16="http://schemas.microsoft.com/office/drawing/2014/main" val="10002"/>
                  </a:ext>
                </a:extLst>
              </a:tr>
              <a:tr h="432816">
                <a:tc>
                  <a:txBody>
                    <a:bodyPr/>
                    <a:lstStyle/>
                    <a:p>
                      <a:r>
                        <a:rPr lang="en-US" dirty="0">
                          <a:latin typeface="Consolas" panose="020B0609020204030204" pitchFamily="49" charset="0"/>
                          <a:cs typeface="Consolas" panose="020B0609020204030204" pitchFamily="49" charset="0"/>
                        </a:rPr>
                        <a:t>224.0.0.2</a:t>
                      </a: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r>
                        <a:rPr lang="en-US" dirty="0">
                          <a:latin typeface="Consolas" panose="020B0609020204030204" pitchFamily="49" charset="0"/>
                          <a:cs typeface="Consolas" panose="020B0609020204030204" pitchFamily="49" charset="0"/>
                        </a:rPr>
                        <a:t>drop</a:t>
                      </a: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extLst>
                  <a:ext uri="{0D108BD9-81ED-4DB2-BD59-A6C34878D82A}">
                    <a16:rowId xmlns:a16="http://schemas.microsoft.com/office/drawing/2014/main" val="10003"/>
                  </a:ext>
                </a:extLst>
              </a:tr>
              <a:tr h="432816">
                <a:tc>
                  <a:txBody>
                    <a:bodyPr/>
                    <a:lstStyle/>
                    <a:p>
                      <a:r>
                        <a:rPr lang="en-US" dirty="0">
                          <a:latin typeface="Consolas" panose="020B0609020204030204" pitchFamily="49" charset="0"/>
                          <a:cs typeface="Consolas" panose="020B0609020204030204" pitchFamily="49" charset="0"/>
                        </a:rPr>
                        <a:t>192.168.1.100</a:t>
                      </a: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r>
                        <a:rPr lang="en-US" dirty="0">
                          <a:latin typeface="Consolas" panose="020B0609020204030204" pitchFamily="49" charset="0"/>
                          <a:cs typeface="Consolas" panose="020B0609020204030204" pitchFamily="49" charset="0"/>
                        </a:rPr>
                        <a:t>drop</a:t>
                      </a: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extLst>
                  <a:ext uri="{0D108BD9-81ED-4DB2-BD59-A6C34878D82A}">
                    <a16:rowId xmlns:a16="http://schemas.microsoft.com/office/drawing/2014/main" val="10004"/>
                  </a:ext>
                </a:extLst>
              </a:tr>
              <a:tr h="432816">
                <a:tc>
                  <a:txBody>
                    <a:bodyPr/>
                    <a:lstStyle/>
                    <a:p>
                      <a:r>
                        <a:rPr lang="en-US" dirty="0">
                          <a:latin typeface="Consolas" panose="020B0609020204030204" pitchFamily="49" charset="0"/>
                          <a:cs typeface="Consolas" panose="020B0609020204030204" pitchFamily="49" charset="0"/>
                        </a:rPr>
                        <a:t>10.0.1.10</a:t>
                      </a: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r>
                        <a:rPr lang="en-US" dirty="0" err="1">
                          <a:latin typeface="Consolas" panose="020B0609020204030204" pitchFamily="49" charset="0"/>
                          <a:cs typeface="Consolas" panose="020B0609020204030204" pitchFamily="49" charset="0"/>
                        </a:rPr>
                        <a:t>Set_nhop</a:t>
                      </a:r>
                      <a:r>
                        <a:rPr lang="en-US" dirty="0">
                          <a:latin typeface="Consolas" panose="020B0609020204030204" pitchFamily="49" charset="0"/>
                          <a:cs typeface="Consolas" panose="020B0609020204030204" pitchFamily="49" charset="0"/>
                        </a:rPr>
                        <a:t>(10.4.2.1,</a:t>
                      </a:r>
                      <a:r>
                        <a:rPr lang="en-US" baseline="0" dirty="0">
                          <a:latin typeface="Consolas" panose="020B0609020204030204" pitchFamily="49" charset="0"/>
                          <a:cs typeface="Consolas" panose="020B0609020204030204" pitchFamily="49" charset="0"/>
                        </a:rPr>
                        <a:t> 6)</a:t>
                      </a:r>
                      <a:endParaRPr lang="en-US" dirty="0">
                        <a:latin typeface="Consolas" panose="020B0609020204030204" pitchFamily="49" charset="0"/>
                        <a:cs typeface="Consolas" panose="020B0609020204030204" pitchFamily="49" charset="0"/>
                      </a:endParaRP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extLst>
                  <a:ext uri="{0D108BD9-81ED-4DB2-BD59-A6C34878D82A}">
                    <a16:rowId xmlns:a16="http://schemas.microsoft.com/office/drawing/2014/main" val="10005"/>
                  </a:ext>
                </a:extLst>
              </a:tr>
            </a:tbl>
          </a:graphicData>
        </a:graphic>
      </p:graphicFrame>
      <p:sp>
        <p:nvSpPr>
          <p:cNvPr id="3" name="Slide Number Placeholder 2"/>
          <p:cNvSpPr>
            <a:spLocks noGrp="1"/>
          </p:cNvSpPr>
          <p:nvPr>
            <p:ph type="sldNum" sz="quarter" idx="4"/>
          </p:nvPr>
        </p:nvSpPr>
        <p:spPr/>
        <p:txBody>
          <a:bodyPr/>
          <a:lstStyle/>
          <a:p>
            <a:fld id="{8A1781BC-3211-F34E-99EA-B41CEAE43939}" type="slidenum">
              <a:rPr lang="en-US">
                <a:solidFill>
                  <a:prstClr val="black">
                    <a:tint val="75000"/>
                  </a:prstClr>
                </a:solidFill>
                <a:latin typeface="Calibri"/>
              </a:rPr>
              <a:pPr/>
              <a:t>42</a:t>
            </a:fld>
            <a:endParaRPr lang="en-US" dirty="0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  <p:sp>
        <p:nvSpPr>
          <p:cNvPr id="5" name="Rectangle 4"/>
          <p:cNvSpPr/>
          <p:nvPr/>
        </p:nvSpPr>
        <p:spPr>
          <a:xfrm>
            <a:off x="1905000" y="1970829"/>
            <a:ext cx="8229600" cy="1477328"/>
          </a:xfrm>
          <a:prstGeom prst="rect">
            <a:avLst/>
          </a:prstGeom>
          <a:solidFill>
            <a:schemeClr val="bg1">
              <a:lumMod val="95000"/>
            </a:schemeClr>
          </a:solidFill>
        </p:spPr>
        <p:txBody>
          <a:bodyPr wrap="square">
            <a:spAutoFit/>
          </a:bodyPr>
          <a:lstStyle/>
          <a:p>
            <a:r>
              <a:rPr lang="en-US" altLang="en-US" b="1" dirty="0">
                <a:solidFill>
                  <a:srgbClr val="0000FF"/>
                </a:solidFill>
                <a:latin typeface="Consolas" panose="020B0609020204030204" pitchFamily="49" charset="0"/>
                <a:ea typeface="Times New Roman" panose="02020603050405020304" pitchFamily="18" charset="0"/>
                <a:cs typeface="Consolas" panose="020B0609020204030204" pitchFamily="49" charset="0"/>
              </a:rPr>
              <a:t>table</a:t>
            </a:r>
            <a:r>
              <a:rPr lang="en-US" altLang="en-US" dirty="0">
                <a:solidFill>
                  <a:srgbClr val="000000"/>
                </a:solidFill>
                <a:latin typeface="Consolas" panose="020B0609020204030204" pitchFamily="49" charset="0"/>
                <a:ea typeface="Times New Roman" panose="02020603050405020304" pitchFamily="18" charset="0"/>
                <a:cs typeface="Consolas" panose="020B0609020204030204" pitchFamily="49" charset="0"/>
              </a:rPr>
              <a:t> ipv4_match() {</a:t>
            </a:r>
            <a:br>
              <a:rPr lang="en-US" altLang="en-US" dirty="0">
                <a:solidFill>
                  <a:srgbClr val="000000"/>
                </a:solidFill>
                <a:latin typeface="Consolas" panose="020B0609020204030204" pitchFamily="49" charset="0"/>
                <a:ea typeface="Times New Roman" panose="02020603050405020304" pitchFamily="18" charset="0"/>
                <a:cs typeface="Consolas" panose="020B0609020204030204" pitchFamily="49" charset="0"/>
              </a:rPr>
            </a:br>
            <a:r>
              <a:rPr lang="en-US" altLang="en-US" dirty="0">
                <a:solidFill>
                  <a:srgbClr val="000000"/>
                </a:solidFill>
                <a:latin typeface="Consolas" panose="020B0609020204030204" pitchFamily="49" charset="0"/>
                <a:ea typeface="Times New Roman" panose="02020603050405020304" pitchFamily="18" charset="0"/>
                <a:cs typeface="Consolas" panose="020B0609020204030204" pitchFamily="49" charset="0"/>
              </a:rPr>
              <a:t>   key = { </a:t>
            </a:r>
            <a:r>
              <a:rPr lang="en-US" altLang="en-US" dirty="0" err="1">
                <a:solidFill>
                  <a:srgbClr val="000000"/>
                </a:solidFill>
                <a:latin typeface="Consolas" panose="020B0609020204030204" pitchFamily="49" charset="0"/>
                <a:ea typeface="Times New Roman" panose="02020603050405020304" pitchFamily="18" charset="0"/>
                <a:cs typeface="Consolas" panose="020B0609020204030204" pitchFamily="49" charset="0"/>
              </a:rPr>
              <a:t>headers.ip.dstAddr</a:t>
            </a:r>
            <a:r>
              <a:rPr lang="en-US" altLang="en-US" dirty="0">
                <a:solidFill>
                  <a:srgbClr val="000000"/>
                </a:solidFill>
                <a:latin typeface="Consolas" panose="020B0609020204030204" pitchFamily="49" charset="0"/>
                <a:ea typeface="Times New Roman" panose="02020603050405020304" pitchFamily="18" charset="0"/>
                <a:cs typeface="Consolas" panose="020B0609020204030204" pitchFamily="49" charset="0"/>
              </a:rPr>
              <a:t>: exact; }</a:t>
            </a:r>
            <a:br>
              <a:rPr lang="en-US" altLang="en-US" dirty="0">
                <a:solidFill>
                  <a:srgbClr val="000000"/>
                </a:solidFill>
                <a:latin typeface="Consolas" panose="020B0609020204030204" pitchFamily="49" charset="0"/>
                <a:ea typeface="Times New Roman" panose="02020603050405020304" pitchFamily="18" charset="0"/>
                <a:cs typeface="Consolas" panose="020B0609020204030204" pitchFamily="49" charset="0"/>
              </a:rPr>
            </a:br>
            <a:r>
              <a:rPr lang="en-US" altLang="en-US" dirty="0">
                <a:solidFill>
                  <a:srgbClr val="000000"/>
                </a:solidFill>
                <a:latin typeface="Consolas" panose="020B0609020204030204" pitchFamily="49" charset="0"/>
                <a:ea typeface="Times New Roman" panose="02020603050405020304" pitchFamily="18" charset="0"/>
                <a:cs typeface="Consolas" panose="020B0609020204030204" pitchFamily="49" charset="0"/>
              </a:rPr>
              <a:t>   actions = { </a:t>
            </a:r>
            <a:r>
              <a:rPr lang="en-US" altLang="en-US" dirty="0" err="1">
                <a:solidFill>
                  <a:srgbClr val="000000"/>
                </a:solidFill>
                <a:latin typeface="Consolas" panose="020B0609020204030204" pitchFamily="49" charset="0"/>
                <a:ea typeface="Times New Roman" panose="02020603050405020304" pitchFamily="18" charset="0"/>
                <a:cs typeface="Consolas" panose="020B0609020204030204" pitchFamily="49" charset="0"/>
              </a:rPr>
              <a:t>Drop_action</a:t>
            </a:r>
            <a:r>
              <a:rPr lang="en-US" altLang="en-US" dirty="0">
                <a:solidFill>
                  <a:srgbClr val="000000"/>
                </a:solidFill>
                <a:latin typeface="Consolas" panose="020B0609020204030204" pitchFamily="49" charset="0"/>
                <a:ea typeface="Times New Roman" panose="02020603050405020304" pitchFamily="18" charset="0"/>
                <a:cs typeface="Consolas" panose="020B0609020204030204" pitchFamily="49" charset="0"/>
              </a:rPr>
              <a:t>; </a:t>
            </a:r>
            <a:r>
              <a:rPr lang="en-US" altLang="en-US" dirty="0" err="1">
                <a:solidFill>
                  <a:srgbClr val="000000"/>
                </a:solidFill>
                <a:latin typeface="Consolas" panose="020B0609020204030204" pitchFamily="49" charset="0"/>
                <a:ea typeface="Times New Roman" panose="02020603050405020304" pitchFamily="18" charset="0"/>
                <a:cs typeface="Consolas" panose="020B0609020204030204" pitchFamily="49" charset="0"/>
              </a:rPr>
              <a:t>Set_nhop</a:t>
            </a:r>
            <a:r>
              <a:rPr lang="en-US" altLang="en-US" dirty="0">
                <a:solidFill>
                  <a:srgbClr val="000000"/>
                </a:solidFill>
                <a:latin typeface="Consolas" panose="020B0609020204030204" pitchFamily="49" charset="0"/>
                <a:ea typeface="Times New Roman" panose="02020603050405020304" pitchFamily="18" charset="0"/>
                <a:cs typeface="Consolas" panose="020B0609020204030204" pitchFamily="49" charset="0"/>
              </a:rPr>
              <a:t>; }</a:t>
            </a:r>
            <a:br>
              <a:rPr lang="en-US" altLang="en-US" dirty="0">
                <a:solidFill>
                  <a:srgbClr val="000000"/>
                </a:solidFill>
                <a:latin typeface="Consolas" panose="020B0609020204030204" pitchFamily="49" charset="0"/>
                <a:ea typeface="Times New Roman" panose="02020603050405020304" pitchFamily="18" charset="0"/>
                <a:cs typeface="Consolas" panose="020B0609020204030204" pitchFamily="49" charset="0"/>
              </a:rPr>
            </a:br>
            <a:r>
              <a:rPr lang="en-US" altLang="en-US" dirty="0">
                <a:solidFill>
                  <a:srgbClr val="000000"/>
                </a:solidFill>
                <a:latin typeface="Consolas" panose="020B0609020204030204" pitchFamily="49" charset="0"/>
                <a:ea typeface="Times New Roman" panose="02020603050405020304" pitchFamily="18" charset="0"/>
                <a:cs typeface="Consolas" panose="020B0609020204030204" pitchFamily="49" charset="0"/>
              </a:rPr>
              <a:t>   </a:t>
            </a:r>
            <a:r>
              <a:rPr lang="en-US" altLang="en-US" dirty="0" err="1">
                <a:solidFill>
                  <a:srgbClr val="000000"/>
                </a:solidFill>
                <a:latin typeface="Consolas" panose="020B0609020204030204" pitchFamily="49" charset="0"/>
                <a:ea typeface="Times New Roman" panose="02020603050405020304" pitchFamily="18" charset="0"/>
                <a:cs typeface="Consolas" panose="020B0609020204030204" pitchFamily="49" charset="0"/>
              </a:rPr>
              <a:t>default_action</a:t>
            </a:r>
            <a:r>
              <a:rPr lang="en-US" altLang="en-US" dirty="0">
                <a:solidFill>
                  <a:srgbClr val="000000"/>
                </a:solidFill>
                <a:latin typeface="Consolas" panose="020B0609020204030204" pitchFamily="49" charset="0"/>
                <a:ea typeface="Times New Roman" panose="02020603050405020304" pitchFamily="18" charset="0"/>
                <a:cs typeface="Consolas" panose="020B0609020204030204" pitchFamily="49" charset="0"/>
              </a:rPr>
              <a:t> = </a:t>
            </a:r>
            <a:r>
              <a:rPr lang="en-US" altLang="en-US" dirty="0" err="1">
                <a:solidFill>
                  <a:srgbClr val="000000"/>
                </a:solidFill>
                <a:latin typeface="Consolas" panose="020B0609020204030204" pitchFamily="49" charset="0"/>
                <a:ea typeface="Times New Roman" panose="02020603050405020304" pitchFamily="18" charset="0"/>
                <a:cs typeface="Consolas" panose="020B0609020204030204" pitchFamily="49" charset="0"/>
              </a:rPr>
              <a:t>Drop_action</a:t>
            </a:r>
            <a:r>
              <a:rPr lang="en-US" altLang="en-US" dirty="0">
                <a:solidFill>
                  <a:srgbClr val="000000"/>
                </a:solidFill>
                <a:latin typeface="Consolas" panose="020B0609020204030204" pitchFamily="49" charset="0"/>
                <a:ea typeface="Times New Roman" panose="02020603050405020304" pitchFamily="18" charset="0"/>
                <a:cs typeface="Consolas" panose="020B0609020204030204" pitchFamily="49" charset="0"/>
              </a:rPr>
              <a:t>;</a:t>
            </a:r>
            <a:br>
              <a:rPr lang="en-US" altLang="en-US" dirty="0">
                <a:solidFill>
                  <a:srgbClr val="000000"/>
                </a:solidFill>
                <a:latin typeface="Consolas" panose="020B0609020204030204" pitchFamily="49" charset="0"/>
                <a:ea typeface="Times New Roman" panose="02020603050405020304" pitchFamily="18" charset="0"/>
                <a:cs typeface="Consolas" panose="020B0609020204030204" pitchFamily="49" charset="0"/>
              </a:rPr>
            </a:br>
            <a:r>
              <a:rPr lang="en-US" altLang="en-US" dirty="0">
                <a:solidFill>
                  <a:srgbClr val="000000"/>
                </a:solidFill>
                <a:latin typeface="Consolas" panose="020B0609020204030204" pitchFamily="49" charset="0"/>
                <a:ea typeface="Times New Roman" panose="02020603050405020304" pitchFamily="18" charset="0"/>
                <a:cs typeface="Consolas" panose="020B0609020204030204" pitchFamily="49" charset="0"/>
              </a:rPr>
              <a:t>}</a:t>
            </a:r>
            <a:endParaRPr lang="en-US" dirty="0">
              <a:solidFill>
                <a:prstClr val="black"/>
              </a:solidFill>
              <a:latin typeface="Consolas" panose="020B0609020204030204" pitchFamily="49" charset="0"/>
              <a:cs typeface="Consolas" panose="020B0609020204030204" pitchFamily="49" charset="0"/>
            </a:endParaRPr>
          </a:p>
        </p:txBody>
      </p:sp>
      <p:sp>
        <p:nvSpPr>
          <p:cNvPr id="6" name="TextBox 5"/>
          <p:cNvSpPr txBox="1"/>
          <p:nvPr/>
        </p:nvSpPr>
        <p:spPr>
          <a:xfrm>
            <a:off x="1905000" y="4714034"/>
            <a:ext cx="2322302" cy="830997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400" dirty="0">
                <a:solidFill>
                  <a:prstClr val="black"/>
                </a:solidFill>
                <a:latin typeface="Calibri"/>
              </a:rPr>
              <a:t>Populated by</a:t>
            </a:r>
            <a:br>
              <a:rPr lang="en-US" sz="2400" dirty="0">
                <a:solidFill>
                  <a:prstClr val="black"/>
                </a:solidFill>
                <a:latin typeface="Calibri"/>
              </a:rPr>
            </a:br>
            <a:r>
              <a:rPr lang="en-US" sz="2400" dirty="0">
                <a:solidFill>
                  <a:prstClr val="black"/>
                </a:solidFill>
                <a:latin typeface="Calibri"/>
              </a:rPr>
              <a:t>the control plane</a:t>
            </a:r>
          </a:p>
        </p:txBody>
      </p:sp>
      <p:sp>
        <p:nvSpPr>
          <p:cNvPr id="7" name="Rectangle 6"/>
          <p:cNvSpPr/>
          <p:nvPr/>
        </p:nvSpPr>
        <p:spPr>
          <a:xfrm>
            <a:off x="1905001" y="1231469"/>
            <a:ext cx="3179075" cy="461665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sz="2400" dirty="0" err="1">
                <a:solidFill>
                  <a:prstClr val="black"/>
                </a:solidFill>
                <a:latin typeface="Calibri"/>
              </a:rPr>
              <a:t>HashMap</a:t>
            </a:r>
            <a:r>
              <a:rPr lang="en-US" sz="2400" dirty="0">
                <a:solidFill>
                  <a:prstClr val="black"/>
                </a:solidFill>
                <a:latin typeface="Calibri"/>
              </a:rPr>
              <a:t>&lt;K, Action&gt;</a:t>
            </a:r>
          </a:p>
        </p:txBody>
      </p:sp>
    </p:spTree>
    <p:extLst>
      <p:ext uri="{BB962C8B-B14F-4D97-AF65-F5344CB8AC3E}">
        <p14:creationId xmlns:p14="http://schemas.microsoft.com/office/powerpoint/2010/main" val="3411802608"/>
      </p:ext>
    </p:extLst>
  </p:cSld>
  <p:clrMapOvr>
    <a:masterClrMapping/>
  </p:clrMapOvr>
</p:sld>
</file>

<file path=ppt/slides/slide4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54" name="Rectangle 153"/>
          <p:cNvSpPr/>
          <p:nvPr/>
        </p:nvSpPr>
        <p:spPr>
          <a:xfrm>
            <a:off x="4496768" y="3523376"/>
            <a:ext cx="2076899" cy="335968"/>
          </a:xfrm>
          <a:prstGeom prst="rect">
            <a:avLst/>
          </a:prstGeom>
          <a:solidFill>
            <a:schemeClr val="bg1">
              <a:lumMod val="95000"/>
            </a:schemeClr>
          </a:solidFill>
          <a:ln w="28575">
            <a:solidFill>
              <a:schemeClr val="tx1"/>
            </a:solidFill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>
              <a:solidFill>
                <a:prstClr val="white"/>
              </a:solidFill>
              <a:latin typeface="Calibri"/>
            </a:endParaRPr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Match-Action Processing</a:t>
            </a: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4"/>
          </p:nvPr>
        </p:nvSpPr>
        <p:spPr/>
        <p:txBody>
          <a:bodyPr/>
          <a:lstStyle/>
          <a:p>
            <a:fld id="{8A1781BC-3211-F34E-99EA-B41CEAE43939}" type="slidenum">
              <a:rPr lang="en-US">
                <a:solidFill>
                  <a:prstClr val="black">
                    <a:tint val="75000"/>
                  </a:prstClr>
                </a:solidFill>
                <a:latin typeface="Calibri"/>
              </a:rPr>
              <a:pPr/>
              <a:t>43</a:t>
            </a:fld>
            <a:endParaRPr lang="en-US" dirty="0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  <p:sp>
        <p:nvSpPr>
          <p:cNvPr id="111" name="Up-Down Arrow 110"/>
          <p:cNvSpPr/>
          <p:nvPr/>
        </p:nvSpPr>
        <p:spPr>
          <a:xfrm>
            <a:off x="5077683" y="2135940"/>
            <a:ext cx="655586" cy="1368702"/>
          </a:xfrm>
          <a:prstGeom prst="upDownArrow">
            <a:avLst/>
          </a:prstGeom>
          <a:ln/>
        </p:spPr>
        <p:style>
          <a:lnRef idx="2">
            <a:schemeClr val="accent6">
              <a:shade val="50000"/>
            </a:schemeClr>
          </a:lnRef>
          <a:fillRef idx="1">
            <a:schemeClr val="accent6"/>
          </a:fillRef>
          <a:effectRef idx="0">
            <a:schemeClr val="accent6"/>
          </a:effectRef>
          <a:fontRef idx="minor">
            <a:schemeClr val="lt1"/>
          </a:fontRef>
        </p:style>
        <p:txBody>
          <a:bodyPr rot="0" spcFirstLastPara="0" vertOverflow="overflow" horzOverflow="overflow" vert="horz" wrap="non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endParaRPr lang="en-US" sz="2400" dirty="0">
              <a:solidFill>
                <a:prstClr val="black"/>
              </a:solidFill>
              <a:latin typeface="Calibri"/>
            </a:endParaRPr>
          </a:p>
        </p:txBody>
      </p:sp>
      <p:sp>
        <p:nvSpPr>
          <p:cNvPr id="112" name="Rectangle 111"/>
          <p:cNvSpPr/>
          <p:nvPr/>
        </p:nvSpPr>
        <p:spPr>
          <a:xfrm>
            <a:off x="2165002" y="2874566"/>
            <a:ext cx="590105" cy="690085"/>
          </a:xfrm>
          <a:prstGeom prst="rect">
            <a:avLst/>
          </a:prstGeom>
          <a:ln/>
        </p:spPr>
        <p:style>
          <a:lnRef idx="2">
            <a:schemeClr val="accent3">
              <a:shade val="50000"/>
            </a:schemeClr>
          </a:lnRef>
          <a:fillRef idx="1">
            <a:schemeClr val="accent3"/>
          </a:fillRef>
          <a:effectRef idx="0">
            <a:schemeClr val="accent3"/>
          </a:effectRef>
          <a:fontRef idx="minor">
            <a:schemeClr val="lt1"/>
          </a:fontRef>
        </p:style>
        <p:txBody>
          <a:bodyPr rot="0" spcFirstLastPara="0" vertOverflow="overflow" horzOverflow="overflow" vert="horz" wrap="non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endParaRPr lang="en-US" sz="2400" dirty="0">
              <a:solidFill>
                <a:prstClr val="black"/>
              </a:solidFill>
              <a:latin typeface="Calibri"/>
            </a:endParaRPr>
          </a:p>
        </p:txBody>
      </p:sp>
      <p:sp>
        <p:nvSpPr>
          <p:cNvPr id="113" name="Rectangle 112"/>
          <p:cNvSpPr/>
          <p:nvPr/>
        </p:nvSpPr>
        <p:spPr>
          <a:xfrm>
            <a:off x="2165002" y="4544773"/>
            <a:ext cx="590105" cy="380046"/>
          </a:xfrm>
          <a:prstGeom prst="rect">
            <a:avLst/>
          </a:prstGeom>
          <a:ln/>
        </p:spPr>
        <p:style>
          <a:lnRef idx="2">
            <a:schemeClr val="accent2">
              <a:shade val="50000"/>
            </a:schemeClr>
          </a:lnRef>
          <a:fillRef idx="1">
            <a:schemeClr val="accent2"/>
          </a:fillRef>
          <a:effectRef idx="0">
            <a:schemeClr val="accent2"/>
          </a:effectRef>
          <a:fontRef idx="minor">
            <a:schemeClr val="lt1"/>
          </a:fontRef>
        </p:style>
        <p:txBody>
          <a:bodyPr rot="0" spcFirstLastPara="0" vertOverflow="overflow" horzOverflow="overflow" vert="horz" wrap="non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endParaRPr lang="en-US" sz="2400" dirty="0">
              <a:solidFill>
                <a:prstClr val="black"/>
              </a:solidFill>
              <a:latin typeface="Calibri"/>
            </a:endParaRPr>
          </a:p>
        </p:txBody>
      </p:sp>
      <p:sp>
        <p:nvSpPr>
          <p:cNvPr id="114" name="Bent-Up Arrow 113"/>
          <p:cNvSpPr/>
          <p:nvPr/>
        </p:nvSpPr>
        <p:spPr>
          <a:xfrm flipV="1">
            <a:off x="2755106" y="3094591"/>
            <a:ext cx="1190203" cy="2186394"/>
          </a:xfrm>
          <a:prstGeom prst="bentUpArrow">
            <a:avLst>
              <a:gd name="adj1" fmla="val 13440"/>
              <a:gd name="adj2" fmla="val 15662"/>
              <a:gd name="adj3" fmla="val 15984"/>
            </a:avLst>
          </a:prstGeom>
          <a:solidFill>
            <a:schemeClr val="bg1">
              <a:lumMod val="50000"/>
            </a:schemeClr>
          </a:solidFill>
          <a:ln w="38100" cmpd="sng"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non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endParaRPr lang="en-US" sz="2400" dirty="0">
              <a:solidFill>
                <a:prstClr val="black"/>
              </a:solidFill>
              <a:latin typeface="Calibri"/>
            </a:endParaRPr>
          </a:p>
        </p:txBody>
      </p:sp>
      <p:sp>
        <p:nvSpPr>
          <p:cNvPr id="115" name="Bent-Up Arrow 114"/>
          <p:cNvSpPr/>
          <p:nvPr/>
        </p:nvSpPr>
        <p:spPr>
          <a:xfrm flipV="1">
            <a:off x="2755106" y="4674784"/>
            <a:ext cx="646364" cy="606200"/>
          </a:xfrm>
          <a:prstGeom prst="bentUpArrow">
            <a:avLst/>
          </a:prstGeom>
          <a:solidFill>
            <a:schemeClr val="bg1">
              <a:lumMod val="50000"/>
            </a:schemeClr>
          </a:solidFill>
          <a:ln w="38100" cmpd="sng"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non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endParaRPr lang="en-US" sz="2400" dirty="0">
              <a:solidFill>
                <a:prstClr val="black"/>
              </a:solidFill>
              <a:latin typeface="Calibri"/>
            </a:endParaRPr>
          </a:p>
        </p:txBody>
      </p:sp>
      <p:sp>
        <p:nvSpPr>
          <p:cNvPr id="116" name="TextBox 115"/>
          <p:cNvSpPr txBox="1"/>
          <p:nvPr/>
        </p:nvSpPr>
        <p:spPr>
          <a:xfrm>
            <a:off x="4662088" y="5799923"/>
            <a:ext cx="1531188" cy="400110"/>
          </a:xfrm>
          <a:prstGeom prst="rect">
            <a:avLst/>
          </a:prstGeom>
          <a:solidFill>
            <a:schemeClr val="bg1"/>
          </a:solidFill>
        </p:spPr>
        <p:txBody>
          <a:bodyPr wrap="none" rtlCol="0">
            <a:spAutoFit/>
          </a:bodyPr>
          <a:lstStyle/>
          <a:p>
            <a:r>
              <a:rPr lang="en-US" sz="2000" dirty="0">
                <a:solidFill>
                  <a:prstClr val="black"/>
                </a:solidFill>
                <a:latin typeface="Calibri"/>
              </a:rPr>
              <a:t>Lookup table</a:t>
            </a:r>
          </a:p>
        </p:txBody>
      </p:sp>
      <p:sp>
        <p:nvSpPr>
          <p:cNvPr id="117" name="Rectangle 116"/>
          <p:cNvSpPr/>
          <p:nvPr/>
        </p:nvSpPr>
        <p:spPr>
          <a:xfrm>
            <a:off x="3460226" y="5300989"/>
            <a:ext cx="575102" cy="483938"/>
          </a:xfrm>
          <a:prstGeom prst="rect">
            <a:avLst/>
          </a:prstGeom>
          <a:ln/>
        </p:spPr>
        <p:style>
          <a:lnRef idx="2">
            <a:schemeClr val="accent3">
              <a:shade val="50000"/>
            </a:schemeClr>
          </a:lnRef>
          <a:fillRef idx="1">
            <a:schemeClr val="accent3"/>
          </a:fillRef>
          <a:effectRef idx="0">
            <a:schemeClr val="accent3"/>
          </a:effectRef>
          <a:fontRef idx="minor">
            <a:schemeClr val="lt1"/>
          </a:fontRef>
        </p:style>
        <p:txBody>
          <a:bodyPr rot="0" spcFirstLastPara="0" vertOverflow="overflow" horzOverflow="overflow" vert="horz" wrap="non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endParaRPr lang="en-US" sz="2400" dirty="0">
              <a:solidFill>
                <a:prstClr val="black"/>
              </a:solidFill>
              <a:latin typeface="Calibri"/>
            </a:endParaRPr>
          </a:p>
        </p:txBody>
      </p:sp>
      <p:sp>
        <p:nvSpPr>
          <p:cNvPr id="118" name="Rectangle 117"/>
          <p:cNvSpPr/>
          <p:nvPr/>
        </p:nvSpPr>
        <p:spPr>
          <a:xfrm>
            <a:off x="3067117" y="5300989"/>
            <a:ext cx="393110" cy="483938"/>
          </a:xfrm>
          <a:prstGeom prst="rect">
            <a:avLst/>
          </a:prstGeom>
          <a:ln/>
        </p:spPr>
        <p:style>
          <a:lnRef idx="2">
            <a:schemeClr val="accent2">
              <a:shade val="50000"/>
            </a:schemeClr>
          </a:lnRef>
          <a:fillRef idx="1">
            <a:schemeClr val="accent2"/>
          </a:fillRef>
          <a:effectRef idx="0">
            <a:schemeClr val="accent2"/>
          </a:effectRef>
          <a:fontRef idx="minor">
            <a:schemeClr val="lt1"/>
          </a:fontRef>
        </p:style>
        <p:txBody>
          <a:bodyPr rot="0" spcFirstLastPara="0" vertOverflow="overflow" horzOverflow="overflow" vert="horz" wrap="non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endParaRPr lang="en-US" sz="2400" dirty="0">
              <a:solidFill>
                <a:prstClr val="black"/>
              </a:solidFill>
              <a:latin typeface="Calibri"/>
            </a:endParaRPr>
          </a:p>
        </p:txBody>
      </p:sp>
      <p:sp>
        <p:nvSpPr>
          <p:cNvPr id="119" name="TextBox 118"/>
          <p:cNvSpPr txBox="1"/>
          <p:nvPr/>
        </p:nvSpPr>
        <p:spPr>
          <a:xfrm>
            <a:off x="2040773" y="5508429"/>
            <a:ext cx="931794" cy="52322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algn="ctr"/>
            <a:r>
              <a:rPr lang="en-US" sz="1400" dirty="0">
                <a:solidFill>
                  <a:prstClr val="black"/>
                </a:solidFill>
                <a:latin typeface="Calibri"/>
              </a:rPr>
              <a:t>headers &amp;</a:t>
            </a:r>
          </a:p>
          <a:p>
            <a:pPr algn="ctr"/>
            <a:r>
              <a:rPr lang="en-US" sz="1400" dirty="0">
                <a:solidFill>
                  <a:prstClr val="black"/>
                </a:solidFill>
                <a:latin typeface="Calibri"/>
              </a:rPr>
              <a:t>metadata</a:t>
            </a:r>
          </a:p>
        </p:txBody>
      </p:sp>
      <p:sp>
        <p:nvSpPr>
          <p:cNvPr id="120" name="Right Arrow 119"/>
          <p:cNvSpPr/>
          <p:nvPr/>
        </p:nvSpPr>
        <p:spPr>
          <a:xfrm>
            <a:off x="4035330" y="5389858"/>
            <a:ext cx="450898" cy="380048"/>
          </a:xfrm>
          <a:prstGeom prst="rightArrow">
            <a:avLst/>
          </a:prstGeom>
          <a:solidFill>
            <a:schemeClr val="bg1">
              <a:lumMod val="50000"/>
            </a:schemeClr>
          </a:solidFill>
          <a:ln w="38100" cmpd="sng"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non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endParaRPr lang="en-US" sz="2400" dirty="0">
              <a:solidFill>
                <a:prstClr val="black"/>
              </a:solidFill>
              <a:latin typeface="Calibri"/>
            </a:endParaRPr>
          </a:p>
        </p:txBody>
      </p:sp>
      <p:sp>
        <p:nvSpPr>
          <p:cNvPr id="121" name="TextBox 120"/>
          <p:cNvSpPr txBox="1"/>
          <p:nvPr/>
        </p:nvSpPr>
        <p:spPr>
          <a:xfrm rot="16200000">
            <a:off x="3703213" y="4750700"/>
            <a:ext cx="929229" cy="40011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000" i="1" dirty="0">
                <a:solidFill>
                  <a:prstClr val="black"/>
                </a:solidFill>
                <a:latin typeface="Calibri"/>
              </a:rPr>
              <a:t>Lookup</a:t>
            </a:r>
          </a:p>
        </p:txBody>
      </p:sp>
      <p:sp>
        <p:nvSpPr>
          <p:cNvPr id="122" name="Rounded Rectangle 121"/>
          <p:cNvSpPr/>
          <p:nvPr/>
        </p:nvSpPr>
        <p:spPr>
          <a:xfrm>
            <a:off x="7672027" y="2281579"/>
            <a:ext cx="1216396" cy="3188518"/>
          </a:xfrm>
          <a:prstGeom prst="roundRect">
            <a:avLst/>
          </a:prstGeom>
          <a:noFill/>
          <a:ln w="38100" cmpd="sng">
            <a:solidFill>
              <a:schemeClr val="tx1"/>
            </a:solidFill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non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endParaRPr lang="en-US" sz="2400" dirty="0">
              <a:solidFill>
                <a:prstClr val="black"/>
              </a:solidFill>
              <a:latin typeface="Calibri"/>
            </a:endParaRPr>
          </a:p>
        </p:txBody>
      </p:sp>
      <p:sp>
        <p:nvSpPr>
          <p:cNvPr id="123" name="TextBox 122"/>
          <p:cNvSpPr txBox="1"/>
          <p:nvPr/>
        </p:nvSpPr>
        <p:spPr>
          <a:xfrm>
            <a:off x="2920778" y="5717485"/>
            <a:ext cx="1410643" cy="40011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000" dirty="0">
                <a:solidFill>
                  <a:prstClr val="black"/>
                </a:solidFill>
                <a:latin typeface="Calibri"/>
              </a:rPr>
              <a:t>Lookup key </a:t>
            </a:r>
          </a:p>
        </p:txBody>
      </p:sp>
      <p:sp>
        <p:nvSpPr>
          <p:cNvPr id="124" name="TextBox 123"/>
          <p:cNvSpPr txBox="1"/>
          <p:nvPr/>
        </p:nvSpPr>
        <p:spPr>
          <a:xfrm>
            <a:off x="7859969" y="5415112"/>
            <a:ext cx="857927" cy="40011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000" dirty="0">
                <a:solidFill>
                  <a:prstClr val="black"/>
                </a:solidFill>
                <a:latin typeface="Calibri"/>
              </a:rPr>
              <a:t>Action</a:t>
            </a:r>
          </a:p>
        </p:txBody>
      </p:sp>
      <p:sp>
        <p:nvSpPr>
          <p:cNvPr id="125" name="Right Arrow 124"/>
          <p:cNvSpPr/>
          <p:nvPr/>
        </p:nvSpPr>
        <p:spPr>
          <a:xfrm>
            <a:off x="2755105" y="2484518"/>
            <a:ext cx="5036250" cy="520064"/>
          </a:xfrm>
          <a:prstGeom prst="rightArrow">
            <a:avLst/>
          </a:prstGeom>
          <a:solidFill>
            <a:schemeClr val="bg1">
              <a:lumMod val="50000"/>
            </a:schemeClr>
          </a:solidFill>
          <a:ln w="38100" cmpd="sng"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non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endParaRPr lang="en-US" sz="2400" dirty="0">
              <a:solidFill>
                <a:prstClr val="black"/>
              </a:solidFill>
              <a:latin typeface="Calibri"/>
            </a:endParaRPr>
          </a:p>
        </p:txBody>
      </p:sp>
      <p:sp>
        <p:nvSpPr>
          <p:cNvPr id="126" name="Rectangle 125"/>
          <p:cNvSpPr/>
          <p:nvPr/>
        </p:nvSpPr>
        <p:spPr>
          <a:xfrm>
            <a:off x="7791850" y="4040831"/>
            <a:ext cx="954616" cy="1240154"/>
          </a:xfrm>
          <a:prstGeom prst="rect">
            <a:avLst/>
          </a:prstGeom>
          <a:ln/>
        </p:spPr>
        <p:style>
          <a:lnRef idx="1">
            <a:schemeClr val="accent6"/>
          </a:lnRef>
          <a:fillRef idx="2">
            <a:schemeClr val="accent6"/>
          </a:fillRef>
          <a:effectRef idx="1">
            <a:schemeClr val="accent6"/>
          </a:effectRef>
          <a:fontRef idx="minor">
            <a:schemeClr val="dk1"/>
          </a:fontRef>
        </p:style>
        <p:txBody>
          <a:bodyPr rot="0" spcFirstLastPara="0" vertOverflow="overflow" horzOverflow="overflow" vert="horz" wrap="non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n-US" sz="2400" dirty="0">
                <a:solidFill>
                  <a:prstClr val="black"/>
                </a:solidFill>
                <a:latin typeface="Calibri"/>
              </a:rPr>
              <a:t>action</a:t>
            </a:r>
            <a:br>
              <a:rPr lang="en-US" sz="2400" dirty="0">
                <a:solidFill>
                  <a:prstClr val="black"/>
                </a:solidFill>
                <a:latin typeface="Calibri"/>
              </a:rPr>
            </a:br>
            <a:r>
              <a:rPr lang="en-US" sz="2400" dirty="0">
                <a:solidFill>
                  <a:prstClr val="black"/>
                </a:solidFill>
                <a:latin typeface="Calibri"/>
              </a:rPr>
              <a:t>data</a:t>
            </a:r>
          </a:p>
        </p:txBody>
      </p:sp>
      <p:sp>
        <p:nvSpPr>
          <p:cNvPr id="127" name="TextBox 126"/>
          <p:cNvSpPr txBox="1"/>
          <p:nvPr/>
        </p:nvSpPr>
        <p:spPr>
          <a:xfrm>
            <a:off x="7757589" y="2526300"/>
            <a:ext cx="989373" cy="830997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algn="ctr"/>
            <a:r>
              <a:rPr lang="en-US" sz="2400" dirty="0">
                <a:solidFill>
                  <a:prstClr val="black"/>
                </a:solidFill>
                <a:latin typeface="Calibri"/>
              </a:rPr>
              <a:t>action</a:t>
            </a:r>
            <a:br>
              <a:rPr lang="en-US" sz="2400" dirty="0">
                <a:solidFill>
                  <a:prstClr val="black"/>
                </a:solidFill>
                <a:latin typeface="Calibri"/>
              </a:rPr>
            </a:br>
            <a:r>
              <a:rPr lang="en-US" sz="2400" dirty="0">
                <a:solidFill>
                  <a:prstClr val="black"/>
                </a:solidFill>
                <a:latin typeface="Calibri"/>
              </a:rPr>
              <a:t>code</a:t>
            </a:r>
          </a:p>
        </p:txBody>
      </p:sp>
      <p:sp>
        <p:nvSpPr>
          <p:cNvPr id="128" name="Right Arrow 127"/>
          <p:cNvSpPr/>
          <p:nvPr/>
        </p:nvSpPr>
        <p:spPr>
          <a:xfrm>
            <a:off x="8736082" y="2754763"/>
            <a:ext cx="586441" cy="540067"/>
          </a:xfrm>
          <a:prstGeom prst="rightArrow">
            <a:avLst/>
          </a:prstGeom>
          <a:solidFill>
            <a:schemeClr val="bg1">
              <a:lumMod val="50000"/>
            </a:schemeClr>
          </a:solidFill>
          <a:ln w="38100" cmpd="sng"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non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endParaRPr lang="en-US" sz="2400" dirty="0">
              <a:solidFill>
                <a:prstClr val="black"/>
              </a:solidFill>
              <a:latin typeface="Calibri"/>
            </a:endParaRPr>
          </a:p>
        </p:txBody>
      </p:sp>
      <p:sp>
        <p:nvSpPr>
          <p:cNvPr id="129" name="Rectangle 128"/>
          <p:cNvSpPr/>
          <p:nvPr/>
        </p:nvSpPr>
        <p:spPr>
          <a:xfrm>
            <a:off x="9322524" y="2814559"/>
            <a:ext cx="573853" cy="690085"/>
          </a:xfrm>
          <a:prstGeom prst="rect">
            <a:avLst/>
          </a:prstGeom>
          <a:ln/>
        </p:spPr>
        <p:style>
          <a:lnRef idx="1">
            <a:schemeClr val="accent1"/>
          </a:lnRef>
          <a:fillRef idx="2">
            <a:schemeClr val="accent1"/>
          </a:fillRef>
          <a:effectRef idx="1">
            <a:schemeClr val="accent1"/>
          </a:effectRef>
          <a:fontRef idx="minor">
            <a:schemeClr val="dk1"/>
          </a:fontRef>
        </p:style>
        <p:txBody>
          <a:bodyPr rot="0" spcFirstLastPara="0" vertOverflow="overflow" horzOverflow="overflow" vert="horz" wrap="non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endParaRPr lang="en-US" sz="2400" dirty="0">
              <a:solidFill>
                <a:prstClr val="black"/>
              </a:solidFill>
              <a:latin typeface="Calibri"/>
            </a:endParaRPr>
          </a:p>
        </p:txBody>
      </p:sp>
      <p:sp>
        <p:nvSpPr>
          <p:cNvPr id="130" name="Rectangle 129"/>
          <p:cNvSpPr/>
          <p:nvPr/>
        </p:nvSpPr>
        <p:spPr>
          <a:xfrm>
            <a:off x="9306272" y="4352083"/>
            <a:ext cx="590105" cy="690085"/>
          </a:xfrm>
          <a:prstGeom prst="rect">
            <a:avLst/>
          </a:prstGeom>
          <a:ln/>
        </p:spPr>
        <p:style>
          <a:lnRef idx="1">
            <a:schemeClr val="accent5"/>
          </a:lnRef>
          <a:fillRef idx="2">
            <a:schemeClr val="accent5"/>
          </a:fillRef>
          <a:effectRef idx="1">
            <a:schemeClr val="accent5"/>
          </a:effectRef>
          <a:fontRef idx="minor">
            <a:schemeClr val="dk1"/>
          </a:fontRef>
        </p:style>
        <p:txBody>
          <a:bodyPr rot="0" spcFirstLastPara="0" vertOverflow="overflow" horzOverflow="overflow" vert="horz" wrap="non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endParaRPr lang="en-US" sz="2400" dirty="0">
              <a:solidFill>
                <a:prstClr val="black"/>
              </a:solidFill>
              <a:latin typeface="Calibri"/>
            </a:endParaRPr>
          </a:p>
        </p:txBody>
      </p:sp>
      <p:sp>
        <p:nvSpPr>
          <p:cNvPr id="131" name="TextBox 130"/>
          <p:cNvSpPr txBox="1"/>
          <p:nvPr/>
        </p:nvSpPr>
        <p:spPr>
          <a:xfrm rot="16200000">
            <a:off x="8597800" y="3561035"/>
            <a:ext cx="981359" cy="40011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000" i="1" dirty="0">
                <a:solidFill>
                  <a:prstClr val="black"/>
                </a:solidFill>
                <a:latin typeface="Calibri"/>
              </a:rPr>
              <a:t>Execute</a:t>
            </a:r>
          </a:p>
        </p:txBody>
      </p:sp>
      <p:sp>
        <p:nvSpPr>
          <p:cNvPr id="132" name="Rectangle 131"/>
          <p:cNvSpPr/>
          <p:nvPr/>
        </p:nvSpPr>
        <p:spPr>
          <a:xfrm>
            <a:off x="2165002" y="2364504"/>
            <a:ext cx="590105" cy="3150391"/>
          </a:xfrm>
          <a:prstGeom prst="rect">
            <a:avLst/>
          </a:prstGeom>
          <a:noFill/>
          <a:ln w="38100" cmpd="sng">
            <a:solidFill>
              <a:schemeClr val="tx1"/>
            </a:solidFill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non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endParaRPr lang="en-US" sz="2400" dirty="0">
              <a:solidFill>
                <a:prstClr val="black"/>
              </a:solidFill>
              <a:latin typeface="Calibri"/>
            </a:endParaRPr>
          </a:p>
        </p:txBody>
      </p:sp>
      <p:sp>
        <p:nvSpPr>
          <p:cNvPr id="133" name="Rectangle 132"/>
          <p:cNvSpPr/>
          <p:nvPr/>
        </p:nvSpPr>
        <p:spPr>
          <a:xfrm>
            <a:off x="9306272" y="2364504"/>
            <a:ext cx="590105" cy="3150391"/>
          </a:xfrm>
          <a:prstGeom prst="rect">
            <a:avLst/>
          </a:prstGeom>
          <a:noFill/>
          <a:ln w="38100" cmpd="sng">
            <a:solidFill>
              <a:schemeClr val="tx1"/>
            </a:solidFill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non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endParaRPr lang="en-US" sz="2400" dirty="0">
              <a:solidFill>
                <a:prstClr val="black"/>
              </a:solidFill>
              <a:latin typeface="Calibri"/>
            </a:endParaRPr>
          </a:p>
        </p:txBody>
      </p:sp>
      <p:sp>
        <p:nvSpPr>
          <p:cNvPr id="134" name="TextBox 133"/>
          <p:cNvSpPr txBox="1"/>
          <p:nvPr/>
        </p:nvSpPr>
        <p:spPr>
          <a:xfrm>
            <a:off x="4052848" y="1690906"/>
            <a:ext cx="1928926" cy="46166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400" i="1" dirty="0">
                <a:solidFill>
                  <a:prstClr val="black"/>
                </a:solidFill>
                <a:latin typeface="Calibri"/>
              </a:rPr>
              <a:t>Control plane </a:t>
            </a:r>
          </a:p>
        </p:txBody>
      </p:sp>
      <p:sp>
        <p:nvSpPr>
          <p:cNvPr id="135" name="Rectangle 134"/>
          <p:cNvSpPr/>
          <p:nvPr/>
        </p:nvSpPr>
        <p:spPr>
          <a:xfrm>
            <a:off x="7791850" y="2448836"/>
            <a:ext cx="954616" cy="1246871"/>
          </a:xfrm>
          <a:prstGeom prst="rect">
            <a:avLst/>
          </a:prstGeom>
          <a:noFill/>
          <a:ln w="38100" cmpd="sng">
            <a:solidFill>
              <a:schemeClr val="tx1"/>
            </a:solidFill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non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endParaRPr lang="en-US" sz="2400" dirty="0">
              <a:solidFill>
                <a:prstClr val="black"/>
              </a:solidFill>
              <a:latin typeface="Calibri"/>
            </a:endParaRPr>
          </a:p>
        </p:txBody>
      </p:sp>
      <p:sp>
        <p:nvSpPr>
          <p:cNvPr id="140" name="Right Arrow 139"/>
          <p:cNvSpPr/>
          <p:nvPr/>
        </p:nvSpPr>
        <p:spPr>
          <a:xfrm>
            <a:off x="6583651" y="4443945"/>
            <a:ext cx="1066242" cy="540067"/>
          </a:xfrm>
          <a:prstGeom prst="rightArrow">
            <a:avLst/>
          </a:prstGeom>
          <a:solidFill>
            <a:schemeClr val="bg1">
              <a:lumMod val="50000"/>
            </a:schemeClr>
          </a:solidFill>
          <a:ln w="38100" cmpd="sng"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non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endParaRPr lang="en-US" sz="2400" dirty="0">
              <a:solidFill>
                <a:prstClr val="black"/>
              </a:solidFill>
              <a:latin typeface="Calibri"/>
            </a:endParaRPr>
          </a:p>
        </p:txBody>
      </p:sp>
      <p:sp>
        <p:nvSpPr>
          <p:cNvPr id="144" name="TextBox 143"/>
          <p:cNvSpPr txBox="1"/>
          <p:nvPr/>
        </p:nvSpPr>
        <p:spPr>
          <a:xfrm>
            <a:off x="9001589" y="5508429"/>
            <a:ext cx="931794" cy="52322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algn="ctr"/>
            <a:r>
              <a:rPr lang="en-US" sz="1400" dirty="0">
                <a:solidFill>
                  <a:prstClr val="black"/>
                </a:solidFill>
                <a:latin typeface="Calibri"/>
              </a:rPr>
              <a:t>headers &amp;</a:t>
            </a:r>
          </a:p>
          <a:p>
            <a:pPr algn="ctr"/>
            <a:r>
              <a:rPr lang="en-US" sz="1400" dirty="0">
                <a:solidFill>
                  <a:prstClr val="black"/>
                </a:solidFill>
                <a:latin typeface="Calibri"/>
              </a:rPr>
              <a:t>metadata</a:t>
            </a:r>
          </a:p>
        </p:txBody>
      </p:sp>
      <p:sp>
        <p:nvSpPr>
          <p:cNvPr id="145" name="Rectangle 144"/>
          <p:cNvSpPr/>
          <p:nvPr/>
        </p:nvSpPr>
        <p:spPr>
          <a:xfrm>
            <a:off x="4495074" y="3512003"/>
            <a:ext cx="2078593" cy="2310579"/>
          </a:xfrm>
          <a:prstGeom prst="rect">
            <a:avLst/>
          </a:prstGeom>
          <a:noFill/>
          <a:ln w="28575">
            <a:solidFill>
              <a:schemeClr val="tx1"/>
            </a:solidFill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>
              <a:solidFill>
                <a:prstClr val="white"/>
              </a:solidFill>
              <a:latin typeface="Calibri"/>
            </a:endParaRPr>
          </a:p>
        </p:txBody>
      </p:sp>
      <p:sp>
        <p:nvSpPr>
          <p:cNvPr id="146" name="Rectangle 145"/>
          <p:cNvSpPr/>
          <p:nvPr/>
        </p:nvSpPr>
        <p:spPr>
          <a:xfrm>
            <a:off x="4496768" y="3855453"/>
            <a:ext cx="2076899" cy="335968"/>
          </a:xfrm>
          <a:prstGeom prst="rect">
            <a:avLst/>
          </a:prstGeom>
          <a:noFill/>
          <a:ln w="28575">
            <a:solidFill>
              <a:schemeClr val="tx1"/>
            </a:solidFill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>
              <a:solidFill>
                <a:prstClr val="white"/>
              </a:solidFill>
              <a:latin typeface="Calibri"/>
            </a:endParaRPr>
          </a:p>
        </p:txBody>
      </p:sp>
      <p:sp>
        <p:nvSpPr>
          <p:cNvPr id="147" name="Rectangle 146"/>
          <p:cNvSpPr/>
          <p:nvPr/>
        </p:nvSpPr>
        <p:spPr>
          <a:xfrm>
            <a:off x="4496768" y="4529296"/>
            <a:ext cx="2076899" cy="335968"/>
          </a:xfrm>
          <a:prstGeom prst="rect">
            <a:avLst/>
          </a:prstGeom>
          <a:noFill/>
          <a:ln w="28575">
            <a:solidFill>
              <a:schemeClr val="tx1"/>
            </a:solidFill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>
              <a:solidFill>
                <a:prstClr val="white"/>
              </a:solidFill>
              <a:latin typeface="Calibri"/>
            </a:endParaRPr>
          </a:p>
        </p:txBody>
      </p:sp>
      <p:sp>
        <p:nvSpPr>
          <p:cNvPr id="148" name="Rectangle 147"/>
          <p:cNvSpPr/>
          <p:nvPr/>
        </p:nvSpPr>
        <p:spPr>
          <a:xfrm>
            <a:off x="4496768" y="5177973"/>
            <a:ext cx="2076899" cy="335968"/>
          </a:xfrm>
          <a:prstGeom prst="rect">
            <a:avLst/>
          </a:prstGeom>
          <a:noFill/>
          <a:ln w="28575">
            <a:solidFill>
              <a:schemeClr val="tx1"/>
            </a:solidFill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>
              <a:solidFill>
                <a:prstClr val="white"/>
              </a:solidFill>
              <a:latin typeface="Calibri"/>
            </a:endParaRPr>
          </a:p>
        </p:txBody>
      </p:sp>
      <p:cxnSp>
        <p:nvCxnSpPr>
          <p:cNvPr id="150" name="Straight Connector 149"/>
          <p:cNvCxnSpPr/>
          <p:nvPr/>
        </p:nvCxnSpPr>
        <p:spPr>
          <a:xfrm>
            <a:off x="5324476" y="3533286"/>
            <a:ext cx="9525" cy="2281937"/>
          </a:xfrm>
          <a:prstGeom prst="line">
            <a:avLst/>
          </a:prstGeom>
          <a:ln>
            <a:solidFill>
              <a:schemeClr val="tx1"/>
            </a:solidFill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151" name="TextBox 150"/>
          <p:cNvSpPr txBox="1"/>
          <p:nvPr/>
        </p:nvSpPr>
        <p:spPr>
          <a:xfrm>
            <a:off x="4662088" y="3525386"/>
            <a:ext cx="511294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b="1" dirty="0">
                <a:solidFill>
                  <a:prstClr val="black"/>
                </a:solidFill>
                <a:latin typeface="Calibri"/>
              </a:rPr>
              <a:t>key</a:t>
            </a:r>
          </a:p>
        </p:txBody>
      </p:sp>
      <p:sp>
        <p:nvSpPr>
          <p:cNvPr id="152" name="TextBox 151"/>
          <p:cNvSpPr txBox="1"/>
          <p:nvPr/>
        </p:nvSpPr>
        <p:spPr>
          <a:xfrm>
            <a:off x="5594867" y="3525386"/>
            <a:ext cx="777777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b="1" dirty="0">
                <a:solidFill>
                  <a:prstClr val="black"/>
                </a:solidFill>
                <a:latin typeface="Calibri"/>
              </a:rPr>
              <a:t>action</a:t>
            </a:r>
          </a:p>
        </p:txBody>
      </p:sp>
      <p:sp>
        <p:nvSpPr>
          <p:cNvPr id="153" name="TextBox 152"/>
          <p:cNvSpPr txBox="1"/>
          <p:nvPr/>
        </p:nvSpPr>
        <p:spPr>
          <a:xfrm>
            <a:off x="5286771" y="4525665"/>
            <a:ext cx="1345112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>
                <a:solidFill>
                  <a:prstClr val="black"/>
                </a:solidFill>
                <a:latin typeface="Calibri"/>
              </a:rPr>
              <a:t>Code &amp; data</a:t>
            </a:r>
          </a:p>
        </p:txBody>
      </p:sp>
      <p:sp>
        <p:nvSpPr>
          <p:cNvPr id="155" name="Right Arrow 154"/>
          <p:cNvSpPr/>
          <p:nvPr/>
        </p:nvSpPr>
        <p:spPr>
          <a:xfrm rot="16200000">
            <a:off x="8074542" y="3602327"/>
            <a:ext cx="353307" cy="540067"/>
          </a:xfrm>
          <a:prstGeom prst="rightArrow">
            <a:avLst/>
          </a:prstGeom>
          <a:solidFill>
            <a:schemeClr val="bg1">
              <a:lumMod val="50000"/>
            </a:schemeClr>
          </a:solidFill>
          <a:ln w="38100" cmpd="sng"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non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endParaRPr lang="en-US" sz="2400" dirty="0">
              <a:solidFill>
                <a:prstClr val="black"/>
              </a:solidFill>
              <a:latin typeface="Calibri"/>
            </a:endParaRPr>
          </a:p>
        </p:txBody>
      </p:sp>
    </p:spTree>
    <p:extLst>
      <p:ext uri="{BB962C8B-B14F-4D97-AF65-F5344CB8AC3E}">
        <p14:creationId xmlns:p14="http://schemas.microsoft.com/office/powerpoint/2010/main" val="3808870228"/>
      </p:ext>
    </p:extLst>
  </p:cSld>
  <p:clrMapOvr>
    <a:masterClrMapping/>
  </p:clrMapOvr>
</p:sld>
</file>

<file path=ppt/slides/slide4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Rectangle 5"/>
          <p:cNvSpPr/>
          <p:nvPr/>
        </p:nvSpPr>
        <p:spPr>
          <a:xfrm>
            <a:off x="1524000" y="1187790"/>
            <a:ext cx="7494640" cy="4924425"/>
          </a:xfrm>
          <a:prstGeom prst="rect">
            <a:avLst/>
          </a:prstGeom>
          <a:solidFill>
            <a:schemeClr val="bg1">
              <a:lumMod val="95000"/>
            </a:schemeClr>
          </a:solidFill>
        </p:spPr>
        <p:txBody>
          <a:bodyPr wrap="square">
            <a:spAutoFit/>
          </a:bodyPr>
          <a:lstStyle/>
          <a:p>
            <a:pPr defTabSz="914400" eaLnBrk="0" fontAlgn="base" hangingPunct="0">
              <a:spcBef>
                <a:spcPct val="0"/>
              </a:spcBef>
              <a:spcAft>
                <a:spcPct val="0"/>
              </a:spcAft>
            </a:pPr>
            <a:r>
              <a:rPr lang="en-US" altLang="en-US" b="1" dirty="0">
                <a:solidFill>
                  <a:srgbClr val="0000FF"/>
                </a:solidFill>
                <a:latin typeface="Consolas" panose="020B0609020204030204" pitchFamily="49" charset="0"/>
                <a:ea typeface="Times New Roman" panose="02020603050405020304" pitchFamily="18" charset="0"/>
                <a:cs typeface="Consolas" panose="020B0609020204030204" pitchFamily="49" charset="0"/>
              </a:rPr>
              <a:t>control</a:t>
            </a:r>
            <a:r>
              <a:rPr lang="en-US" altLang="en-US" dirty="0">
                <a:solidFill>
                  <a:srgbClr val="000000"/>
                </a:solidFill>
                <a:latin typeface="Consolas" panose="020B0609020204030204" pitchFamily="49" charset="0"/>
                <a:ea typeface="Times New Roman" panose="02020603050405020304" pitchFamily="18" charset="0"/>
                <a:cs typeface="Consolas" panose="020B0609020204030204" pitchFamily="49" charset="0"/>
              </a:rPr>
              <a:t> Pipe(</a:t>
            </a:r>
            <a:r>
              <a:rPr lang="en-US" altLang="en-US" b="1" dirty="0" err="1">
                <a:solidFill>
                  <a:srgbClr val="008080"/>
                </a:solidFill>
                <a:latin typeface="Consolas" panose="020B0609020204030204" pitchFamily="49" charset="0"/>
                <a:ea typeface="Times New Roman" panose="02020603050405020304" pitchFamily="18" charset="0"/>
                <a:cs typeface="Consolas" panose="020B0609020204030204" pitchFamily="49" charset="0"/>
              </a:rPr>
              <a:t>inout</a:t>
            </a:r>
            <a:r>
              <a:rPr lang="en-US" altLang="en-US" dirty="0">
                <a:solidFill>
                  <a:srgbClr val="000000"/>
                </a:solidFill>
                <a:latin typeface="Consolas" panose="020B0609020204030204" pitchFamily="49" charset="0"/>
                <a:ea typeface="Times New Roman" panose="02020603050405020304" pitchFamily="18" charset="0"/>
                <a:cs typeface="Consolas" panose="020B0609020204030204" pitchFamily="49" charset="0"/>
              </a:rPr>
              <a:t> </a:t>
            </a:r>
            <a:r>
              <a:rPr lang="en-US" altLang="en-US" dirty="0" err="1">
                <a:solidFill>
                  <a:srgbClr val="000000"/>
                </a:solidFill>
                <a:latin typeface="Consolas" panose="020B0609020204030204" pitchFamily="49" charset="0"/>
                <a:ea typeface="Times New Roman" panose="02020603050405020304" pitchFamily="18" charset="0"/>
                <a:cs typeface="Consolas" panose="020B0609020204030204" pitchFamily="49" charset="0"/>
              </a:rPr>
              <a:t>Parsed_packet</a:t>
            </a:r>
            <a:r>
              <a:rPr lang="en-US" altLang="en-US" dirty="0">
                <a:solidFill>
                  <a:srgbClr val="000000"/>
                </a:solidFill>
                <a:latin typeface="Consolas" panose="020B0609020204030204" pitchFamily="49" charset="0"/>
                <a:ea typeface="Times New Roman" panose="02020603050405020304" pitchFamily="18" charset="0"/>
                <a:cs typeface="Consolas" panose="020B0609020204030204" pitchFamily="49" charset="0"/>
              </a:rPr>
              <a:t> headers,</a:t>
            </a:r>
            <a:br>
              <a:rPr lang="en-US" altLang="en-US" dirty="0">
                <a:solidFill>
                  <a:srgbClr val="000000"/>
                </a:solidFill>
                <a:latin typeface="Consolas" panose="020B0609020204030204" pitchFamily="49" charset="0"/>
                <a:ea typeface="Times New Roman" panose="02020603050405020304" pitchFamily="18" charset="0"/>
                <a:cs typeface="Consolas" panose="020B0609020204030204" pitchFamily="49" charset="0"/>
              </a:rPr>
            </a:br>
            <a:r>
              <a:rPr lang="en-US" altLang="en-US" dirty="0">
                <a:solidFill>
                  <a:srgbClr val="000000"/>
                </a:solidFill>
                <a:latin typeface="Consolas" panose="020B0609020204030204" pitchFamily="49" charset="0"/>
                <a:ea typeface="Times New Roman" panose="02020603050405020304" pitchFamily="18" charset="0"/>
                <a:cs typeface="Consolas" panose="020B0609020204030204" pitchFamily="49" charset="0"/>
              </a:rPr>
              <a:t>             </a:t>
            </a:r>
            <a:r>
              <a:rPr lang="en-US" altLang="en-US" b="1" dirty="0">
                <a:solidFill>
                  <a:srgbClr val="008080"/>
                </a:solidFill>
                <a:latin typeface="Consolas" panose="020B0609020204030204" pitchFamily="49" charset="0"/>
                <a:ea typeface="Times New Roman" panose="02020603050405020304" pitchFamily="18" charset="0"/>
                <a:cs typeface="Consolas" panose="020B0609020204030204" pitchFamily="49" charset="0"/>
              </a:rPr>
              <a:t>in</a:t>
            </a:r>
            <a:r>
              <a:rPr lang="en-US" altLang="en-US" dirty="0">
                <a:solidFill>
                  <a:srgbClr val="000000"/>
                </a:solidFill>
                <a:latin typeface="Consolas" panose="020B0609020204030204" pitchFamily="49" charset="0"/>
                <a:ea typeface="Times New Roman" panose="02020603050405020304" pitchFamily="18" charset="0"/>
                <a:cs typeface="Consolas" panose="020B0609020204030204" pitchFamily="49" charset="0"/>
              </a:rPr>
              <a:t> </a:t>
            </a:r>
            <a:r>
              <a:rPr lang="en-US" altLang="en-US" dirty="0" err="1">
                <a:solidFill>
                  <a:srgbClr val="000000"/>
                </a:solidFill>
                <a:latin typeface="Consolas" panose="020B0609020204030204" pitchFamily="49" charset="0"/>
                <a:ea typeface="Times New Roman" panose="02020603050405020304" pitchFamily="18" charset="0"/>
                <a:cs typeface="Consolas" panose="020B0609020204030204" pitchFamily="49" charset="0"/>
              </a:rPr>
              <a:t>InControl</a:t>
            </a:r>
            <a:r>
              <a:rPr lang="en-US" altLang="en-US" dirty="0">
                <a:solidFill>
                  <a:srgbClr val="000000"/>
                </a:solidFill>
                <a:latin typeface="Consolas" panose="020B0609020204030204" pitchFamily="49" charset="0"/>
                <a:ea typeface="Times New Roman" panose="02020603050405020304" pitchFamily="18" charset="0"/>
                <a:cs typeface="Consolas" panose="020B0609020204030204" pitchFamily="49" charset="0"/>
              </a:rPr>
              <a:t> </a:t>
            </a:r>
            <a:r>
              <a:rPr lang="en-US" altLang="en-US" dirty="0" err="1">
                <a:solidFill>
                  <a:srgbClr val="000000"/>
                </a:solidFill>
                <a:latin typeface="Consolas" panose="020B0609020204030204" pitchFamily="49" charset="0"/>
                <a:ea typeface="Times New Roman" panose="02020603050405020304" pitchFamily="18" charset="0"/>
                <a:cs typeface="Consolas" panose="020B0609020204030204" pitchFamily="49" charset="0"/>
              </a:rPr>
              <a:t>inCtrl</a:t>
            </a:r>
            <a:r>
              <a:rPr lang="en-US" altLang="en-US" dirty="0">
                <a:solidFill>
                  <a:srgbClr val="000000"/>
                </a:solidFill>
                <a:latin typeface="Consolas" panose="020B0609020204030204" pitchFamily="49" charset="0"/>
                <a:ea typeface="Times New Roman" panose="02020603050405020304" pitchFamily="18" charset="0"/>
                <a:cs typeface="Consolas" panose="020B0609020204030204" pitchFamily="49" charset="0"/>
              </a:rPr>
              <a:t>,</a:t>
            </a:r>
            <a:r>
              <a:rPr lang="en-US" altLang="en-US" dirty="0">
                <a:solidFill>
                  <a:srgbClr val="006400"/>
                </a:solidFill>
                <a:latin typeface="Consolas" panose="020B0609020204030204" pitchFamily="49" charset="0"/>
                <a:ea typeface="Times New Roman" panose="02020603050405020304" pitchFamily="18" charset="0"/>
                <a:cs typeface="Consolas" panose="020B0609020204030204" pitchFamily="49" charset="0"/>
              </a:rPr>
              <a:t>// input port</a:t>
            </a:r>
            <a:br>
              <a:rPr lang="en-US" altLang="en-US" dirty="0">
                <a:solidFill>
                  <a:srgbClr val="000000"/>
                </a:solidFill>
                <a:latin typeface="Consolas" panose="020B0609020204030204" pitchFamily="49" charset="0"/>
                <a:ea typeface="Times New Roman" panose="02020603050405020304" pitchFamily="18" charset="0"/>
                <a:cs typeface="Consolas" panose="020B0609020204030204" pitchFamily="49" charset="0"/>
              </a:rPr>
            </a:br>
            <a:r>
              <a:rPr lang="en-US" altLang="en-US" dirty="0">
                <a:solidFill>
                  <a:srgbClr val="000000"/>
                </a:solidFill>
                <a:latin typeface="Consolas" panose="020B0609020204030204" pitchFamily="49" charset="0"/>
                <a:ea typeface="Times New Roman" panose="02020603050405020304" pitchFamily="18" charset="0"/>
                <a:cs typeface="Consolas" panose="020B0609020204030204" pitchFamily="49" charset="0"/>
              </a:rPr>
              <a:t>             </a:t>
            </a:r>
            <a:r>
              <a:rPr lang="en-US" altLang="en-US" b="1" dirty="0">
                <a:solidFill>
                  <a:srgbClr val="008080"/>
                </a:solidFill>
                <a:latin typeface="Consolas" panose="020B0609020204030204" pitchFamily="49" charset="0"/>
                <a:ea typeface="Times New Roman" panose="02020603050405020304" pitchFamily="18" charset="0"/>
                <a:cs typeface="Consolas" panose="020B0609020204030204" pitchFamily="49" charset="0"/>
              </a:rPr>
              <a:t>out</a:t>
            </a:r>
            <a:r>
              <a:rPr lang="en-US" altLang="en-US" dirty="0">
                <a:solidFill>
                  <a:srgbClr val="000000"/>
                </a:solidFill>
                <a:latin typeface="Consolas" panose="020B0609020204030204" pitchFamily="49" charset="0"/>
                <a:ea typeface="Times New Roman" panose="02020603050405020304" pitchFamily="18" charset="0"/>
                <a:cs typeface="Consolas" panose="020B0609020204030204" pitchFamily="49" charset="0"/>
              </a:rPr>
              <a:t> </a:t>
            </a:r>
            <a:r>
              <a:rPr lang="en-US" altLang="en-US" dirty="0" err="1">
                <a:solidFill>
                  <a:srgbClr val="000000"/>
                </a:solidFill>
                <a:latin typeface="Consolas" panose="020B0609020204030204" pitchFamily="49" charset="0"/>
                <a:ea typeface="Times New Roman" panose="02020603050405020304" pitchFamily="18" charset="0"/>
                <a:cs typeface="Consolas" panose="020B0609020204030204" pitchFamily="49" charset="0"/>
              </a:rPr>
              <a:t>OutControl</a:t>
            </a:r>
            <a:r>
              <a:rPr lang="en-US" altLang="en-US" dirty="0">
                <a:solidFill>
                  <a:srgbClr val="000000"/>
                </a:solidFill>
                <a:latin typeface="Consolas" panose="020B0609020204030204" pitchFamily="49" charset="0"/>
                <a:ea typeface="Times New Roman" panose="02020603050405020304" pitchFamily="18" charset="0"/>
                <a:cs typeface="Consolas" panose="020B0609020204030204" pitchFamily="49" charset="0"/>
              </a:rPr>
              <a:t> </a:t>
            </a:r>
            <a:r>
              <a:rPr lang="en-US" altLang="en-US" dirty="0" err="1">
                <a:solidFill>
                  <a:srgbClr val="000000"/>
                </a:solidFill>
                <a:latin typeface="Consolas" panose="020B0609020204030204" pitchFamily="49" charset="0"/>
                <a:ea typeface="Times New Roman" panose="02020603050405020304" pitchFamily="18" charset="0"/>
                <a:cs typeface="Consolas" panose="020B0609020204030204" pitchFamily="49" charset="0"/>
              </a:rPr>
              <a:t>outCtrl</a:t>
            </a:r>
            <a:r>
              <a:rPr lang="en-US" altLang="en-US" dirty="0">
                <a:solidFill>
                  <a:srgbClr val="000000"/>
                </a:solidFill>
                <a:latin typeface="Consolas" panose="020B0609020204030204" pitchFamily="49" charset="0"/>
                <a:ea typeface="Times New Roman" panose="02020603050405020304" pitchFamily="18" charset="0"/>
                <a:cs typeface="Consolas" panose="020B0609020204030204" pitchFamily="49" charset="0"/>
              </a:rPr>
              <a:t>) { </a:t>
            </a:r>
            <a:r>
              <a:rPr lang="en-US" altLang="en-US" dirty="0">
                <a:solidFill>
                  <a:srgbClr val="006400"/>
                </a:solidFill>
                <a:latin typeface="Consolas" panose="020B0609020204030204" pitchFamily="49" charset="0"/>
                <a:ea typeface="Times New Roman" panose="02020603050405020304" pitchFamily="18" charset="0"/>
                <a:cs typeface="Consolas" panose="020B0609020204030204" pitchFamily="49" charset="0"/>
              </a:rPr>
              <a:t>// output port</a:t>
            </a:r>
            <a:br>
              <a:rPr lang="en-US" altLang="en-US" dirty="0">
                <a:solidFill>
                  <a:srgbClr val="000000"/>
                </a:solidFill>
                <a:latin typeface="Consolas" panose="020B0609020204030204" pitchFamily="49" charset="0"/>
                <a:ea typeface="Times New Roman" panose="02020603050405020304" pitchFamily="18" charset="0"/>
                <a:cs typeface="Consolas" panose="020B0609020204030204" pitchFamily="49" charset="0"/>
              </a:rPr>
            </a:br>
            <a:r>
              <a:rPr lang="en-US" altLang="en-US" dirty="0">
                <a:solidFill>
                  <a:srgbClr val="000000"/>
                </a:solidFill>
                <a:latin typeface="Consolas" panose="020B0609020204030204" pitchFamily="49" charset="0"/>
                <a:ea typeface="Times New Roman" panose="02020603050405020304" pitchFamily="18" charset="0"/>
                <a:cs typeface="Consolas" panose="020B0609020204030204" pitchFamily="49" charset="0"/>
              </a:rPr>
              <a:t>      IPv4Address </a:t>
            </a:r>
            <a:r>
              <a:rPr lang="en-US" altLang="en-US" dirty="0" err="1">
                <a:solidFill>
                  <a:srgbClr val="000000"/>
                </a:solidFill>
                <a:latin typeface="Consolas" panose="020B0609020204030204" pitchFamily="49" charset="0"/>
                <a:ea typeface="Times New Roman" panose="02020603050405020304" pitchFamily="18" charset="0"/>
                <a:cs typeface="Consolas" panose="020B0609020204030204" pitchFamily="49" charset="0"/>
              </a:rPr>
              <a:t>nextHop</a:t>
            </a:r>
            <a:r>
              <a:rPr lang="en-US" altLang="en-US" dirty="0">
                <a:solidFill>
                  <a:srgbClr val="000000"/>
                </a:solidFill>
                <a:latin typeface="Consolas" panose="020B0609020204030204" pitchFamily="49" charset="0"/>
                <a:ea typeface="Times New Roman" panose="02020603050405020304" pitchFamily="18" charset="0"/>
                <a:cs typeface="Consolas" panose="020B0609020204030204" pitchFamily="49" charset="0"/>
              </a:rPr>
              <a:t>; </a:t>
            </a:r>
            <a:r>
              <a:rPr lang="en-US" altLang="en-US" dirty="0">
                <a:solidFill>
                  <a:srgbClr val="006400"/>
                </a:solidFill>
                <a:latin typeface="Consolas" panose="020B0609020204030204" pitchFamily="49" charset="0"/>
                <a:ea typeface="Times New Roman" panose="02020603050405020304" pitchFamily="18" charset="0"/>
                <a:cs typeface="Consolas" panose="020B0609020204030204" pitchFamily="49" charset="0"/>
              </a:rPr>
              <a:t>// local variable</a:t>
            </a:r>
          </a:p>
          <a:p>
            <a:pPr defTabSz="914400" eaLnBrk="0" fontAlgn="base" hangingPunct="0">
              <a:spcBef>
                <a:spcPct val="0"/>
              </a:spcBef>
              <a:spcAft>
                <a:spcPct val="0"/>
              </a:spcAft>
            </a:pPr>
            <a:endParaRPr lang="en-US" altLang="en-US" sz="800" dirty="0">
              <a:solidFill>
                <a:prstClr val="black"/>
              </a:solidFill>
              <a:latin typeface="Consolas" panose="020B0609020204030204" pitchFamily="49" charset="0"/>
              <a:cs typeface="Consolas" panose="020B0609020204030204" pitchFamily="49" charset="0"/>
            </a:endParaRPr>
          </a:p>
          <a:p>
            <a:pPr defTabSz="914400" eaLnBrk="0" fontAlgn="base" hangingPunct="0">
              <a:spcBef>
                <a:spcPct val="0"/>
              </a:spcBef>
              <a:spcAft>
                <a:spcPct val="0"/>
              </a:spcAft>
            </a:pPr>
            <a:r>
              <a:rPr lang="en-US" altLang="en-US" dirty="0">
                <a:solidFill>
                  <a:srgbClr val="000000"/>
                </a:solidFill>
                <a:latin typeface="Consolas" panose="020B0609020204030204" pitchFamily="49" charset="0"/>
                <a:ea typeface="Times New Roman" panose="02020603050405020304" pitchFamily="18" charset="0"/>
                <a:cs typeface="Consolas" panose="020B0609020204030204" pitchFamily="49" charset="0"/>
              </a:rPr>
              <a:t>      </a:t>
            </a:r>
            <a:r>
              <a:rPr lang="en-US" altLang="en-US" b="1" dirty="0">
                <a:solidFill>
                  <a:srgbClr val="0000FF"/>
                </a:solidFill>
                <a:latin typeface="Consolas" panose="020B0609020204030204" pitchFamily="49" charset="0"/>
                <a:ea typeface="Times New Roman" panose="02020603050405020304" pitchFamily="18" charset="0"/>
                <a:cs typeface="Consolas" panose="020B0609020204030204" pitchFamily="49" charset="0"/>
              </a:rPr>
              <a:t>action</a:t>
            </a:r>
            <a:r>
              <a:rPr lang="en-US" altLang="en-US" dirty="0">
                <a:solidFill>
                  <a:srgbClr val="000000"/>
                </a:solidFill>
                <a:latin typeface="Consolas" panose="020B0609020204030204" pitchFamily="49" charset="0"/>
                <a:ea typeface="Times New Roman" panose="02020603050405020304" pitchFamily="18" charset="0"/>
                <a:cs typeface="Consolas" panose="020B0609020204030204" pitchFamily="49" charset="0"/>
              </a:rPr>
              <a:t> </a:t>
            </a:r>
            <a:r>
              <a:rPr lang="en-US" altLang="en-US" dirty="0" err="1">
                <a:solidFill>
                  <a:srgbClr val="000000"/>
                </a:solidFill>
                <a:latin typeface="Consolas" panose="020B0609020204030204" pitchFamily="49" charset="0"/>
                <a:ea typeface="Times New Roman" panose="02020603050405020304" pitchFamily="18" charset="0"/>
                <a:cs typeface="Consolas" panose="020B0609020204030204" pitchFamily="49" charset="0"/>
              </a:rPr>
              <a:t>Drop_action</a:t>
            </a:r>
            <a:r>
              <a:rPr lang="en-US" altLang="en-US" dirty="0">
                <a:solidFill>
                  <a:srgbClr val="000000"/>
                </a:solidFill>
                <a:latin typeface="Consolas" panose="020B0609020204030204" pitchFamily="49" charset="0"/>
                <a:ea typeface="Times New Roman" panose="02020603050405020304" pitchFamily="18" charset="0"/>
                <a:cs typeface="Consolas" panose="020B0609020204030204" pitchFamily="49" charset="0"/>
              </a:rPr>
              <a:t>() { … }</a:t>
            </a:r>
            <a:endParaRPr lang="en-US" altLang="en-US" sz="800" dirty="0">
              <a:solidFill>
                <a:prstClr val="black"/>
              </a:solidFill>
              <a:latin typeface="Consolas" panose="020B0609020204030204" pitchFamily="49" charset="0"/>
              <a:cs typeface="Consolas" panose="020B0609020204030204" pitchFamily="49" charset="0"/>
            </a:endParaRPr>
          </a:p>
          <a:p>
            <a:pPr defTabSz="914400" eaLnBrk="0" fontAlgn="base" hangingPunct="0">
              <a:spcBef>
                <a:spcPct val="0"/>
              </a:spcBef>
              <a:spcAft>
                <a:spcPct val="0"/>
              </a:spcAft>
            </a:pPr>
            <a:r>
              <a:rPr lang="en-US" altLang="en-US" dirty="0">
                <a:solidFill>
                  <a:srgbClr val="000000"/>
                </a:solidFill>
                <a:latin typeface="Consolas" panose="020B0609020204030204" pitchFamily="49" charset="0"/>
                <a:ea typeface="Times New Roman" panose="02020603050405020304" pitchFamily="18" charset="0"/>
                <a:cs typeface="Consolas" panose="020B0609020204030204" pitchFamily="49" charset="0"/>
              </a:rPr>
              <a:t>      </a:t>
            </a:r>
            <a:r>
              <a:rPr lang="en-US" altLang="en-US" b="1" dirty="0">
                <a:solidFill>
                  <a:srgbClr val="0000FF"/>
                </a:solidFill>
                <a:latin typeface="Consolas" panose="020B0609020204030204" pitchFamily="49" charset="0"/>
                <a:ea typeface="Times New Roman" panose="02020603050405020304" pitchFamily="18" charset="0"/>
                <a:cs typeface="Consolas" panose="020B0609020204030204" pitchFamily="49" charset="0"/>
              </a:rPr>
              <a:t>action</a:t>
            </a:r>
            <a:r>
              <a:rPr lang="en-US" altLang="en-US" dirty="0">
                <a:solidFill>
                  <a:srgbClr val="000000"/>
                </a:solidFill>
                <a:latin typeface="Consolas" panose="020B0609020204030204" pitchFamily="49" charset="0"/>
                <a:ea typeface="Times New Roman" panose="02020603050405020304" pitchFamily="18" charset="0"/>
                <a:cs typeface="Consolas" panose="020B0609020204030204" pitchFamily="49" charset="0"/>
              </a:rPr>
              <a:t> </a:t>
            </a:r>
            <a:r>
              <a:rPr lang="en-US" altLang="en-US" dirty="0" err="1">
                <a:solidFill>
                  <a:srgbClr val="000000"/>
                </a:solidFill>
                <a:latin typeface="Consolas" panose="020B0609020204030204" pitchFamily="49" charset="0"/>
                <a:ea typeface="Times New Roman" panose="02020603050405020304" pitchFamily="18" charset="0"/>
                <a:cs typeface="Consolas" panose="020B0609020204030204" pitchFamily="49" charset="0"/>
              </a:rPr>
              <a:t>Set_nhop</a:t>
            </a:r>
            <a:r>
              <a:rPr lang="en-US" altLang="en-US" dirty="0">
                <a:solidFill>
                  <a:srgbClr val="000000"/>
                </a:solidFill>
                <a:latin typeface="Consolas" panose="020B0609020204030204" pitchFamily="49" charset="0"/>
                <a:ea typeface="Times New Roman" panose="02020603050405020304" pitchFamily="18" charset="0"/>
                <a:cs typeface="Consolas" panose="020B0609020204030204" pitchFamily="49" charset="0"/>
              </a:rPr>
              <a:t>(…) { … }</a:t>
            </a:r>
            <a:endParaRPr lang="en-US" altLang="en-US" sz="800" dirty="0">
              <a:solidFill>
                <a:prstClr val="black"/>
              </a:solidFill>
              <a:latin typeface="Consolas" panose="020B0609020204030204" pitchFamily="49" charset="0"/>
              <a:cs typeface="Consolas" panose="020B0609020204030204" pitchFamily="49" charset="0"/>
            </a:endParaRPr>
          </a:p>
          <a:p>
            <a:pPr defTabSz="914400" eaLnBrk="0" fontAlgn="base" hangingPunct="0">
              <a:spcBef>
                <a:spcPct val="0"/>
              </a:spcBef>
              <a:spcAft>
                <a:spcPct val="0"/>
              </a:spcAft>
            </a:pPr>
            <a:r>
              <a:rPr lang="en-US" altLang="en-US" b="1" dirty="0">
                <a:solidFill>
                  <a:srgbClr val="0000FF"/>
                </a:solidFill>
                <a:latin typeface="Consolas" panose="020B0609020204030204" pitchFamily="49" charset="0"/>
                <a:ea typeface="Times New Roman" panose="02020603050405020304" pitchFamily="18" charset="0"/>
                <a:cs typeface="Consolas" panose="020B0609020204030204" pitchFamily="49" charset="0"/>
              </a:rPr>
              <a:t>      table</a:t>
            </a:r>
            <a:r>
              <a:rPr lang="en-US" altLang="en-US" dirty="0">
                <a:solidFill>
                  <a:srgbClr val="000000"/>
                </a:solidFill>
                <a:latin typeface="Consolas" panose="020B0609020204030204" pitchFamily="49" charset="0"/>
                <a:ea typeface="Times New Roman" panose="02020603050405020304" pitchFamily="18" charset="0"/>
                <a:cs typeface="Consolas" panose="020B0609020204030204" pitchFamily="49" charset="0"/>
              </a:rPr>
              <a:t> ipv4_match() { … }</a:t>
            </a:r>
          </a:p>
          <a:p>
            <a:pPr defTabSz="914400" eaLnBrk="0" fontAlgn="base" hangingPunct="0">
              <a:spcBef>
                <a:spcPct val="0"/>
              </a:spcBef>
              <a:spcAft>
                <a:spcPct val="0"/>
              </a:spcAft>
            </a:pPr>
            <a:r>
              <a:rPr lang="en-US" altLang="en-US" dirty="0">
                <a:solidFill>
                  <a:srgbClr val="000000"/>
                </a:solidFill>
                <a:latin typeface="Consolas" panose="020B0609020204030204" pitchFamily="49" charset="0"/>
                <a:cs typeface="Consolas" panose="020B0609020204030204" pitchFamily="49" charset="0"/>
              </a:rPr>
              <a:t>      …</a:t>
            </a:r>
            <a:endParaRPr lang="en-US" altLang="en-US" dirty="0">
              <a:solidFill>
                <a:prstClr val="black"/>
              </a:solidFill>
              <a:latin typeface="Consolas" panose="020B0609020204030204" pitchFamily="49" charset="0"/>
              <a:cs typeface="Consolas" panose="020B0609020204030204" pitchFamily="49" charset="0"/>
            </a:endParaRPr>
          </a:p>
          <a:p>
            <a:pPr defTabSz="914400" eaLnBrk="0" fontAlgn="base" hangingPunct="0">
              <a:spcBef>
                <a:spcPct val="0"/>
              </a:spcBef>
              <a:spcAft>
                <a:spcPct val="0"/>
              </a:spcAft>
            </a:pPr>
            <a:br>
              <a:rPr lang="en-US" altLang="en-US" b="1" dirty="0">
                <a:solidFill>
                  <a:srgbClr val="0000FF"/>
                </a:solidFill>
                <a:latin typeface="Consolas" panose="020B0609020204030204" pitchFamily="49" charset="0"/>
                <a:ea typeface="Times New Roman" panose="02020603050405020304" pitchFamily="18" charset="0"/>
                <a:cs typeface="Consolas" panose="020B0609020204030204" pitchFamily="49" charset="0"/>
              </a:rPr>
            </a:br>
            <a:r>
              <a:rPr lang="en-US" altLang="en-US" b="1" dirty="0">
                <a:solidFill>
                  <a:srgbClr val="0000FF"/>
                </a:solidFill>
                <a:latin typeface="Consolas" panose="020B0609020204030204" pitchFamily="49" charset="0"/>
                <a:ea typeface="Times New Roman" panose="02020603050405020304" pitchFamily="18" charset="0"/>
                <a:cs typeface="Consolas" panose="020B0609020204030204" pitchFamily="49" charset="0"/>
              </a:rPr>
              <a:t>      apply</a:t>
            </a:r>
            <a:r>
              <a:rPr lang="en-US" altLang="en-US" dirty="0">
                <a:solidFill>
                  <a:srgbClr val="000000"/>
                </a:solidFill>
                <a:latin typeface="Consolas" panose="020B0609020204030204" pitchFamily="49" charset="0"/>
                <a:ea typeface="Times New Roman" panose="02020603050405020304" pitchFamily="18" charset="0"/>
                <a:cs typeface="Consolas" panose="020B0609020204030204" pitchFamily="49" charset="0"/>
              </a:rPr>
              <a:t> {  </a:t>
            </a:r>
            <a:r>
              <a:rPr lang="en-US" altLang="en-US" dirty="0">
                <a:solidFill>
                  <a:srgbClr val="006400"/>
                </a:solidFill>
                <a:latin typeface="Consolas" panose="020B0609020204030204" pitchFamily="49" charset="0"/>
                <a:ea typeface="Times New Roman" panose="02020603050405020304" pitchFamily="18" charset="0"/>
                <a:cs typeface="Consolas" panose="020B0609020204030204" pitchFamily="49" charset="0"/>
              </a:rPr>
              <a:t>// body of the pipeline</a:t>
            </a:r>
            <a:br>
              <a:rPr lang="en-US" altLang="en-US" dirty="0">
                <a:solidFill>
                  <a:srgbClr val="000000"/>
                </a:solidFill>
                <a:latin typeface="Consolas" panose="020B0609020204030204" pitchFamily="49" charset="0"/>
                <a:ea typeface="Times New Roman" panose="02020603050405020304" pitchFamily="18" charset="0"/>
                <a:cs typeface="Consolas" panose="020B0609020204030204" pitchFamily="49" charset="0"/>
              </a:rPr>
            </a:br>
            <a:r>
              <a:rPr lang="en-US" altLang="en-US" dirty="0">
                <a:solidFill>
                  <a:srgbClr val="000000"/>
                </a:solidFill>
                <a:latin typeface="Consolas" panose="020B0609020204030204" pitchFamily="49" charset="0"/>
                <a:ea typeface="Times New Roman" panose="02020603050405020304" pitchFamily="18" charset="0"/>
                <a:cs typeface="Consolas" panose="020B0609020204030204" pitchFamily="49" charset="0"/>
              </a:rPr>
              <a:t>          ipv4_match.</a:t>
            </a:r>
            <a:r>
              <a:rPr lang="en-US" altLang="en-US" b="1" dirty="0">
                <a:solidFill>
                  <a:srgbClr val="0000FF"/>
                </a:solidFill>
                <a:latin typeface="Consolas" panose="020B0609020204030204" pitchFamily="49" charset="0"/>
                <a:ea typeface="Times New Roman" panose="02020603050405020304" pitchFamily="18" charset="0"/>
                <a:cs typeface="Consolas" panose="020B0609020204030204" pitchFamily="49" charset="0"/>
              </a:rPr>
              <a:t>apply</a:t>
            </a:r>
            <a:r>
              <a:rPr lang="en-US" altLang="en-US" dirty="0">
                <a:solidFill>
                  <a:srgbClr val="000000"/>
                </a:solidFill>
                <a:latin typeface="Consolas" panose="020B0609020204030204" pitchFamily="49" charset="0"/>
                <a:ea typeface="Times New Roman" panose="02020603050405020304" pitchFamily="18" charset="0"/>
                <a:cs typeface="Consolas" panose="020B0609020204030204" pitchFamily="49" charset="0"/>
              </a:rPr>
              <a:t>();</a:t>
            </a:r>
            <a:br>
              <a:rPr lang="en-US" altLang="en-US" dirty="0">
                <a:solidFill>
                  <a:srgbClr val="000000"/>
                </a:solidFill>
                <a:latin typeface="Consolas" panose="020B0609020204030204" pitchFamily="49" charset="0"/>
                <a:ea typeface="Times New Roman" panose="02020603050405020304" pitchFamily="18" charset="0"/>
                <a:cs typeface="Consolas" panose="020B0609020204030204" pitchFamily="49" charset="0"/>
              </a:rPr>
            </a:br>
            <a:r>
              <a:rPr lang="en-US" altLang="en-US" dirty="0">
                <a:solidFill>
                  <a:srgbClr val="000000"/>
                </a:solidFill>
                <a:latin typeface="Consolas" panose="020B0609020204030204" pitchFamily="49" charset="0"/>
                <a:ea typeface="Times New Roman" panose="02020603050405020304" pitchFamily="18" charset="0"/>
                <a:cs typeface="Consolas" panose="020B0609020204030204" pitchFamily="49" charset="0"/>
              </a:rPr>
              <a:t>          </a:t>
            </a:r>
            <a:r>
              <a:rPr lang="en-US" altLang="en-US" b="1" dirty="0">
                <a:solidFill>
                  <a:srgbClr val="0000FF"/>
                </a:solidFill>
                <a:latin typeface="Consolas" panose="020B0609020204030204" pitchFamily="49" charset="0"/>
                <a:ea typeface="Times New Roman" panose="02020603050405020304" pitchFamily="18" charset="0"/>
                <a:cs typeface="Consolas" panose="020B0609020204030204" pitchFamily="49" charset="0"/>
              </a:rPr>
              <a:t>if</a:t>
            </a:r>
            <a:r>
              <a:rPr lang="en-US" altLang="en-US" dirty="0">
                <a:solidFill>
                  <a:srgbClr val="000000"/>
                </a:solidFill>
                <a:latin typeface="Consolas" panose="020B0609020204030204" pitchFamily="49" charset="0"/>
                <a:ea typeface="Times New Roman" panose="02020603050405020304" pitchFamily="18" charset="0"/>
                <a:cs typeface="Consolas" panose="020B0609020204030204" pitchFamily="49" charset="0"/>
              </a:rPr>
              <a:t> (</a:t>
            </a:r>
            <a:r>
              <a:rPr lang="en-US" altLang="en-US" dirty="0" err="1">
                <a:solidFill>
                  <a:srgbClr val="000000"/>
                </a:solidFill>
                <a:latin typeface="Consolas" panose="020B0609020204030204" pitchFamily="49" charset="0"/>
                <a:ea typeface="Times New Roman" panose="02020603050405020304" pitchFamily="18" charset="0"/>
                <a:cs typeface="Consolas" panose="020B0609020204030204" pitchFamily="49" charset="0"/>
              </a:rPr>
              <a:t>outCtrl.outputPort</a:t>
            </a:r>
            <a:r>
              <a:rPr lang="en-US" altLang="en-US" dirty="0">
                <a:solidFill>
                  <a:srgbClr val="000000"/>
                </a:solidFill>
                <a:latin typeface="Consolas" panose="020B0609020204030204" pitchFamily="49" charset="0"/>
                <a:ea typeface="Times New Roman" panose="02020603050405020304" pitchFamily="18" charset="0"/>
                <a:cs typeface="Consolas" panose="020B0609020204030204" pitchFamily="49" charset="0"/>
              </a:rPr>
              <a:t> == DROP_PORT) </a:t>
            </a:r>
            <a:r>
              <a:rPr lang="en-US" altLang="en-US" b="1" dirty="0">
                <a:solidFill>
                  <a:srgbClr val="0000FF"/>
                </a:solidFill>
                <a:latin typeface="Consolas" panose="020B0609020204030204" pitchFamily="49" charset="0"/>
                <a:ea typeface="Times New Roman" panose="02020603050405020304" pitchFamily="18" charset="0"/>
                <a:cs typeface="Consolas" panose="020B0609020204030204" pitchFamily="49" charset="0"/>
              </a:rPr>
              <a:t>return</a:t>
            </a:r>
            <a:r>
              <a:rPr lang="en-US" altLang="en-US" dirty="0">
                <a:solidFill>
                  <a:srgbClr val="000000"/>
                </a:solidFill>
                <a:latin typeface="Consolas" panose="020B0609020204030204" pitchFamily="49" charset="0"/>
                <a:ea typeface="Times New Roman" panose="02020603050405020304" pitchFamily="18" charset="0"/>
                <a:cs typeface="Consolas" panose="020B0609020204030204" pitchFamily="49" charset="0"/>
              </a:rPr>
              <a:t>;</a:t>
            </a:r>
            <a:endParaRPr lang="en-US" altLang="en-US" sz="800" dirty="0">
              <a:solidFill>
                <a:prstClr val="black"/>
              </a:solidFill>
              <a:latin typeface="Consolas" panose="020B0609020204030204" pitchFamily="49" charset="0"/>
              <a:cs typeface="Consolas" panose="020B0609020204030204" pitchFamily="49" charset="0"/>
            </a:endParaRPr>
          </a:p>
          <a:p>
            <a:pPr defTabSz="914400" eaLnBrk="0" fontAlgn="base" hangingPunct="0">
              <a:spcBef>
                <a:spcPct val="0"/>
              </a:spcBef>
              <a:spcAft>
                <a:spcPct val="0"/>
              </a:spcAft>
            </a:pPr>
            <a:r>
              <a:rPr lang="en-US" altLang="en-US" dirty="0">
                <a:solidFill>
                  <a:srgbClr val="000000"/>
                </a:solidFill>
                <a:latin typeface="Consolas" panose="020B0609020204030204" pitchFamily="49" charset="0"/>
                <a:ea typeface="Times New Roman" panose="02020603050405020304" pitchFamily="18" charset="0"/>
                <a:cs typeface="Consolas" panose="020B0609020204030204" pitchFamily="49" charset="0"/>
              </a:rPr>
              <a:t>          </a:t>
            </a:r>
            <a:r>
              <a:rPr lang="en-US" altLang="en-US" dirty="0" err="1">
                <a:solidFill>
                  <a:srgbClr val="000000"/>
                </a:solidFill>
                <a:latin typeface="Consolas" panose="020B0609020204030204" pitchFamily="49" charset="0"/>
                <a:ea typeface="Times New Roman" panose="02020603050405020304" pitchFamily="18" charset="0"/>
                <a:cs typeface="Consolas" panose="020B0609020204030204" pitchFamily="49" charset="0"/>
              </a:rPr>
              <a:t>dmac.</a:t>
            </a:r>
            <a:r>
              <a:rPr lang="en-US" altLang="en-US" b="1" dirty="0" err="1">
                <a:solidFill>
                  <a:srgbClr val="0000FF"/>
                </a:solidFill>
                <a:latin typeface="Consolas" panose="020B0609020204030204" pitchFamily="49" charset="0"/>
                <a:ea typeface="Times New Roman" panose="02020603050405020304" pitchFamily="18" charset="0"/>
                <a:cs typeface="Consolas" panose="020B0609020204030204" pitchFamily="49" charset="0"/>
              </a:rPr>
              <a:t>apply</a:t>
            </a:r>
            <a:r>
              <a:rPr lang="en-US" altLang="en-US" dirty="0">
                <a:solidFill>
                  <a:srgbClr val="000000"/>
                </a:solidFill>
                <a:latin typeface="Consolas" panose="020B0609020204030204" pitchFamily="49" charset="0"/>
                <a:ea typeface="Times New Roman" panose="02020603050405020304" pitchFamily="18" charset="0"/>
                <a:cs typeface="Consolas" panose="020B0609020204030204" pitchFamily="49" charset="0"/>
              </a:rPr>
              <a:t>(</a:t>
            </a:r>
            <a:r>
              <a:rPr lang="en-US" altLang="en-US" dirty="0" err="1">
                <a:solidFill>
                  <a:srgbClr val="000000"/>
                </a:solidFill>
                <a:latin typeface="Consolas" panose="020B0609020204030204" pitchFamily="49" charset="0"/>
                <a:ea typeface="Times New Roman" panose="02020603050405020304" pitchFamily="18" charset="0"/>
                <a:cs typeface="Consolas" panose="020B0609020204030204" pitchFamily="49" charset="0"/>
              </a:rPr>
              <a:t>nextHop</a:t>
            </a:r>
            <a:r>
              <a:rPr lang="en-US" altLang="en-US" dirty="0">
                <a:solidFill>
                  <a:srgbClr val="000000"/>
                </a:solidFill>
                <a:latin typeface="Consolas" panose="020B0609020204030204" pitchFamily="49" charset="0"/>
                <a:ea typeface="Times New Roman" panose="02020603050405020304" pitchFamily="18" charset="0"/>
                <a:cs typeface="Consolas" panose="020B0609020204030204" pitchFamily="49" charset="0"/>
              </a:rPr>
              <a:t>);</a:t>
            </a:r>
            <a:br>
              <a:rPr lang="en-US" altLang="en-US" dirty="0">
                <a:solidFill>
                  <a:srgbClr val="000000"/>
                </a:solidFill>
                <a:latin typeface="Consolas" panose="020B0609020204030204" pitchFamily="49" charset="0"/>
                <a:ea typeface="Times New Roman" panose="02020603050405020304" pitchFamily="18" charset="0"/>
                <a:cs typeface="Consolas" panose="020B0609020204030204" pitchFamily="49" charset="0"/>
              </a:rPr>
            </a:br>
            <a:r>
              <a:rPr lang="en-US" altLang="en-US" dirty="0">
                <a:solidFill>
                  <a:srgbClr val="000000"/>
                </a:solidFill>
                <a:latin typeface="Consolas" panose="020B0609020204030204" pitchFamily="49" charset="0"/>
                <a:ea typeface="Times New Roman" panose="02020603050405020304" pitchFamily="18" charset="0"/>
                <a:cs typeface="Consolas" panose="020B0609020204030204" pitchFamily="49" charset="0"/>
              </a:rPr>
              <a:t>          </a:t>
            </a:r>
            <a:r>
              <a:rPr lang="en-US" altLang="en-US" b="1" dirty="0">
                <a:solidFill>
                  <a:srgbClr val="0000FF"/>
                </a:solidFill>
                <a:latin typeface="Consolas" panose="020B0609020204030204" pitchFamily="49" charset="0"/>
                <a:ea typeface="Times New Roman" panose="02020603050405020304" pitchFamily="18" charset="0"/>
                <a:cs typeface="Consolas" panose="020B0609020204030204" pitchFamily="49" charset="0"/>
              </a:rPr>
              <a:t>if</a:t>
            </a:r>
            <a:r>
              <a:rPr lang="en-US" altLang="en-US" dirty="0">
                <a:solidFill>
                  <a:srgbClr val="000000"/>
                </a:solidFill>
                <a:latin typeface="Consolas" panose="020B0609020204030204" pitchFamily="49" charset="0"/>
                <a:ea typeface="Times New Roman" panose="02020603050405020304" pitchFamily="18" charset="0"/>
                <a:cs typeface="Consolas" panose="020B0609020204030204" pitchFamily="49" charset="0"/>
              </a:rPr>
              <a:t> (</a:t>
            </a:r>
            <a:r>
              <a:rPr lang="en-US" altLang="en-US" dirty="0" err="1">
                <a:solidFill>
                  <a:srgbClr val="000000"/>
                </a:solidFill>
                <a:latin typeface="Consolas" panose="020B0609020204030204" pitchFamily="49" charset="0"/>
                <a:ea typeface="Times New Roman" panose="02020603050405020304" pitchFamily="18" charset="0"/>
                <a:cs typeface="Consolas" panose="020B0609020204030204" pitchFamily="49" charset="0"/>
              </a:rPr>
              <a:t>outCtrl.outputPort</a:t>
            </a:r>
            <a:r>
              <a:rPr lang="en-US" altLang="en-US" dirty="0">
                <a:solidFill>
                  <a:srgbClr val="000000"/>
                </a:solidFill>
                <a:latin typeface="Consolas" panose="020B0609020204030204" pitchFamily="49" charset="0"/>
                <a:ea typeface="Times New Roman" panose="02020603050405020304" pitchFamily="18" charset="0"/>
                <a:cs typeface="Consolas" panose="020B0609020204030204" pitchFamily="49" charset="0"/>
              </a:rPr>
              <a:t> == DROP_PORT) </a:t>
            </a:r>
            <a:r>
              <a:rPr lang="en-US" altLang="en-US" b="1" dirty="0">
                <a:solidFill>
                  <a:srgbClr val="0000FF"/>
                </a:solidFill>
                <a:latin typeface="Consolas" panose="020B0609020204030204" pitchFamily="49" charset="0"/>
                <a:ea typeface="Times New Roman" panose="02020603050405020304" pitchFamily="18" charset="0"/>
                <a:cs typeface="Consolas" panose="020B0609020204030204" pitchFamily="49" charset="0"/>
              </a:rPr>
              <a:t>return</a:t>
            </a:r>
            <a:r>
              <a:rPr lang="en-US" altLang="en-US" dirty="0">
                <a:solidFill>
                  <a:srgbClr val="000000"/>
                </a:solidFill>
                <a:latin typeface="Consolas" panose="020B0609020204030204" pitchFamily="49" charset="0"/>
                <a:ea typeface="Times New Roman" panose="02020603050405020304" pitchFamily="18" charset="0"/>
                <a:cs typeface="Consolas" panose="020B0609020204030204" pitchFamily="49" charset="0"/>
              </a:rPr>
              <a:t>;</a:t>
            </a:r>
            <a:endParaRPr lang="en-US" altLang="en-US" sz="800" dirty="0">
              <a:solidFill>
                <a:prstClr val="black"/>
              </a:solidFill>
              <a:latin typeface="Consolas" panose="020B0609020204030204" pitchFamily="49" charset="0"/>
              <a:cs typeface="Consolas" panose="020B0609020204030204" pitchFamily="49" charset="0"/>
            </a:endParaRPr>
          </a:p>
          <a:p>
            <a:pPr defTabSz="914400" eaLnBrk="0" fontAlgn="base" hangingPunct="0">
              <a:spcBef>
                <a:spcPct val="0"/>
              </a:spcBef>
              <a:spcAft>
                <a:spcPct val="0"/>
              </a:spcAft>
            </a:pPr>
            <a:r>
              <a:rPr lang="en-US" altLang="en-US" dirty="0">
                <a:solidFill>
                  <a:srgbClr val="000000"/>
                </a:solidFill>
                <a:latin typeface="Consolas" panose="020B0609020204030204" pitchFamily="49" charset="0"/>
                <a:ea typeface="Times New Roman" panose="02020603050405020304" pitchFamily="18" charset="0"/>
                <a:cs typeface="Consolas" panose="020B0609020204030204" pitchFamily="49" charset="0"/>
              </a:rPr>
              <a:t>          </a:t>
            </a:r>
            <a:r>
              <a:rPr lang="en-US" altLang="en-US" dirty="0" err="1">
                <a:solidFill>
                  <a:srgbClr val="000000"/>
                </a:solidFill>
                <a:latin typeface="Consolas" panose="020B0609020204030204" pitchFamily="49" charset="0"/>
                <a:ea typeface="Times New Roman" panose="02020603050405020304" pitchFamily="18" charset="0"/>
                <a:cs typeface="Consolas" panose="020B0609020204030204" pitchFamily="49" charset="0"/>
              </a:rPr>
              <a:t>smac.</a:t>
            </a:r>
            <a:r>
              <a:rPr lang="en-US" altLang="en-US" b="1" dirty="0" err="1">
                <a:solidFill>
                  <a:srgbClr val="0000FF"/>
                </a:solidFill>
                <a:latin typeface="Consolas" panose="020B0609020204030204" pitchFamily="49" charset="0"/>
                <a:ea typeface="Times New Roman" panose="02020603050405020304" pitchFamily="18" charset="0"/>
                <a:cs typeface="Consolas" panose="020B0609020204030204" pitchFamily="49" charset="0"/>
              </a:rPr>
              <a:t>apply</a:t>
            </a:r>
            <a:r>
              <a:rPr lang="en-US" altLang="en-US" dirty="0">
                <a:solidFill>
                  <a:srgbClr val="000000"/>
                </a:solidFill>
                <a:latin typeface="Consolas" panose="020B0609020204030204" pitchFamily="49" charset="0"/>
                <a:ea typeface="Times New Roman" panose="02020603050405020304" pitchFamily="18" charset="0"/>
                <a:cs typeface="Consolas" panose="020B0609020204030204" pitchFamily="49" charset="0"/>
              </a:rPr>
              <a:t>();</a:t>
            </a:r>
            <a:br>
              <a:rPr lang="en-US" altLang="en-US" dirty="0">
                <a:solidFill>
                  <a:srgbClr val="000000"/>
                </a:solidFill>
                <a:latin typeface="Consolas" panose="020B0609020204030204" pitchFamily="49" charset="0"/>
                <a:ea typeface="Times New Roman" panose="02020603050405020304" pitchFamily="18" charset="0"/>
                <a:cs typeface="Consolas" panose="020B0609020204030204" pitchFamily="49" charset="0"/>
              </a:rPr>
            </a:br>
            <a:r>
              <a:rPr lang="en-US" altLang="en-US" dirty="0">
                <a:solidFill>
                  <a:srgbClr val="000000"/>
                </a:solidFill>
                <a:latin typeface="Consolas" panose="020B0609020204030204" pitchFamily="49" charset="0"/>
                <a:ea typeface="Times New Roman" panose="02020603050405020304" pitchFamily="18" charset="0"/>
                <a:cs typeface="Consolas" panose="020B0609020204030204" pitchFamily="49" charset="0"/>
              </a:rPr>
              <a:t>     }</a:t>
            </a:r>
            <a:br>
              <a:rPr lang="en-US" altLang="en-US" dirty="0">
                <a:solidFill>
                  <a:srgbClr val="000000"/>
                </a:solidFill>
                <a:latin typeface="Consolas" panose="020B0609020204030204" pitchFamily="49" charset="0"/>
                <a:ea typeface="Times New Roman" panose="02020603050405020304" pitchFamily="18" charset="0"/>
                <a:cs typeface="Consolas" panose="020B0609020204030204" pitchFamily="49" charset="0"/>
              </a:rPr>
            </a:br>
            <a:r>
              <a:rPr lang="en-US" altLang="en-US" dirty="0">
                <a:solidFill>
                  <a:srgbClr val="000000"/>
                </a:solidFill>
                <a:latin typeface="Consolas" panose="020B0609020204030204" pitchFamily="49" charset="0"/>
                <a:ea typeface="Times New Roman" panose="02020603050405020304" pitchFamily="18" charset="0"/>
                <a:cs typeface="Consolas" panose="020B0609020204030204" pitchFamily="49" charset="0"/>
              </a:rPr>
              <a:t>}</a:t>
            </a:r>
            <a:endParaRPr lang="en-US" altLang="en-US" sz="4000" dirty="0">
              <a:solidFill>
                <a:prstClr val="black"/>
              </a:solidFill>
              <a:latin typeface="Consolas" panose="020B0609020204030204" pitchFamily="49" charset="0"/>
              <a:cs typeface="Consolas" panose="020B0609020204030204" pitchFamily="49" charset="0"/>
            </a:endParaRPr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981200" y="131344"/>
            <a:ext cx="8229600" cy="759692"/>
          </a:xfrm>
        </p:spPr>
        <p:txBody>
          <a:bodyPr>
            <a:normAutofit fontScale="90000"/>
          </a:bodyPr>
          <a:lstStyle/>
          <a:p>
            <a:r>
              <a:rPr lang="en-US" dirty="0"/>
              <a:t>Control-Flow</a:t>
            </a:r>
          </a:p>
        </p:txBody>
      </p:sp>
      <p:sp>
        <p:nvSpPr>
          <p:cNvPr id="9" name="Rectangle 8"/>
          <p:cNvSpPr/>
          <p:nvPr/>
        </p:nvSpPr>
        <p:spPr>
          <a:xfrm>
            <a:off x="8668191" y="915462"/>
            <a:ext cx="1401638" cy="759692"/>
          </a:xfrm>
          <a:prstGeom prst="rect">
            <a:avLst/>
          </a:prstGeom>
          <a:solidFill>
            <a:schemeClr val="accent2">
              <a:lumMod val="20000"/>
              <a:lumOff val="80000"/>
            </a:schemeClr>
          </a:solidFill>
          <a:ln>
            <a:solidFill>
              <a:schemeClr val="accent2">
                <a:lumMod val="75000"/>
              </a:schemeClr>
            </a:solidFill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dirty="0">
                <a:solidFill>
                  <a:prstClr val="black"/>
                </a:solidFill>
                <a:latin typeface="Calibri"/>
              </a:rPr>
              <a:t>Ipv4_match</a:t>
            </a:r>
          </a:p>
        </p:txBody>
      </p:sp>
      <p:sp>
        <p:nvSpPr>
          <p:cNvPr id="11" name="Rectangle 10"/>
          <p:cNvSpPr/>
          <p:nvPr/>
        </p:nvSpPr>
        <p:spPr>
          <a:xfrm>
            <a:off x="8908220" y="2615134"/>
            <a:ext cx="921580" cy="759692"/>
          </a:xfrm>
          <a:prstGeom prst="rect">
            <a:avLst/>
          </a:prstGeom>
          <a:solidFill>
            <a:schemeClr val="accent2">
              <a:lumMod val="20000"/>
              <a:lumOff val="80000"/>
            </a:schemeClr>
          </a:solidFill>
          <a:ln>
            <a:solidFill>
              <a:schemeClr val="accent2">
                <a:lumMod val="75000"/>
              </a:schemeClr>
            </a:solidFill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dirty="0" err="1">
                <a:solidFill>
                  <a:prstClr val="black"/>
                </a:solidFill>
                <a:latin typeface="Calibri"/>
              </a:rPr>
              <a:t>dmac</a:t>
            </a:r>
            <a:endParaRPr lang="en-US" dirty="0">
              <a:solidFill>
                <a:prstClr val="black"/>
              </a:solidFill>
              <a:latin typeface="Calibri"/>
            </a:endParaRPr>
          </a:p>
        </p:txBody>
      </p:sp>
      <p:sp>
        <p:nvSpPr>
          <p:cNvPr id="13" name="Rectangle 12"/>
          <p:cNvSpPr/>
          <p:nvPr/>
        </p:nvSpPr>
        <p:spPr>
          <a:xfrm>
            <a:off x="8916163" y="4194285"/>
            <a:ext cx="921580" cy="759692"/>
          </a:xfrm>
          <a:prstGeom prst="rect">
            <a:avLst/>
          </a:prstGeom>
          <a:solidFill>
            <a:schemeClr val="accent2">
              <a:lumMod val="20000"/>
              <a:lumOff val="80000"/>
            </a:schemeClr>
          </a:solidFill>
          <a:ln>
            <a:solidFill>
              <a:schemeClr val="accent2">
                <a:lumMod val="75000"/>
              </a:schemeClr>
            </a:solidFill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dirty="0" err="1">
                <a:solidFill>
                  <a:prstClr val="black"/>
                </a:solidFill>
                <a:latin typeface="Calibri"/>
              </a:rPr>
              <a:t>smac</a:t>
            </a:r>
            <a:endParaRPr lang="en-US" dirty="0">
              <a:solidFill>
                <a:prstClr val="black"/>
              </a:solidFill>
              <a:latin typeface="Calibri"/>
            </a:endParaRPr>
          </a:p>
        </p:txBody>
      </p:sp>
      <p:cxnSp>
        <p:nvCxnSpPr>
          <p:cNvPr id="15" name="Straight Arrow Connector 14"/>
          <p:cNvCxnSpPr>
            <a:stCxn id="9" idx="2"/>
            <a:endCxn id="31" idx="0"/>
          </p:cNvCxnSpPr>
          <p:nvPr/>
        </p:nvCxnSpPr>
        <p:spPr>
          <a:xfrm rot="16200000" flipH="1">
            <a:off x="7782754" y="3261410"/>
            <a:ext cx="3874146" cy="701634"/>
          </a:xfrm>
          <a:prstGeom prst="bentConnector3">
            <a:avLst>
              <a:gd name="adj1" fmla="val 10416"/>
            </a:avLst>
          </a:prstGeom>
          <a:ln>
            <a:tailEnd type="arrow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17" name="Straight Arrow Connector 16"/>
          <p:cNvCxnSpPr>
            <a:stCxn id="9" idx="2"/>
            <a:endCxn id="11" idx="0"/>
          </p:cNvCxnSpPr>
          <p:nvPr/>
        </p:nvCxnSpPr>
        <p:spPr>
          <a:xfrm>
            <a:off x="9369010" y="1675154"/>
            <a:ext cx="0" cy="939980"/>
          </a:xfrm>
          <a:prstGeom prst="straightConnector1">
            <a:avLst/>
          </a:prstGeom>
          <a:ln>
            <a:tailEnd type="arrow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21" name="Straight Arrow Connector 20"/>
          <p:cNvCxnSpPr>
            <a:stCxn id="11" idx="2"/>
            <a:endCxn id="13" idx="0"/>
          </p:cNvCxnSpPr>
          <p:nvPr/>
        </p:nvCxnSpPr>
        <p:spPr>
          <a:xfrm>
            <a:off x="9369011" y="3374827"/>
            <a:ext cx="7943" cy="819459"/>
          </a:xfrm>
          <a:prstGeom prst="straightConnector1">
            <a:avLst/>
          </a:prstGeom>
          <a:ln>
            <a:tailEnd type="arrow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3" name="Slide Number Placeholder 2"/>
          <p:cNvSpPr>
            <a:spLocks noGrp="1"/>
          </p:cNvSpPr>
          <p:nvPr>
            <p:ph type="sldNum" sz="quarter" idx="4"/>
          </p:nvPr>
        </p:nvSpPr>
        <p:spPr/>
        <p:txBody>
          <a:bodyPr/>
          <a:lstStyle/>
          <a:p>
            <a:fld id="{8A1781BC-3211-F34E-99EA-B41CEAE43939}" type="slidenum">
              <a:rPr lang="en-US">
                <a:solidFill>
                  <a:prstClr val="black">
                    <a:tint val="75000"/>
                  </a:prstClr>
                </a:solidFill>
                <a:latin typeface="Calibri"/>
              </a:rPr>
              <a:pPr/>
              <a:t>44</a:t>
            </a:fld>
            <a:endParaRPr lang="en-US" dirty="0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  <p:sp>
        <p:nvSpPr>
          <p:cNvPr id="31" name="Rectangle 30"/>
          <p:cNvSpPr/>
          <p:nvPr/>
        </p:nvSpPr>
        <p:spPr>
          <a:xfrm>
            <a:off x="9728126" y="5549300"/>
            <a:ext cx="685037" cy="244472"/>
          </a:xfrm>
          <a:prstGeom prst="rect">
            <a:avLst/>
          </a:prstGeom>
          <a:solidFill>
            <a:schemeClr val="accent2">
              <a:lumMod val="20000"/>
              <a:lumOff val="80000"/>
            </a:schemeClr>
          </a:solidFill>
          <a:ln>
            <a:solidFill>
              <a:schemeClr val="accent2">
                <a:lumMod val="75000"/>
              </a:schemeClr>
            </a:solidFill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>
              <a:solidFill>
                <a:prstClr val="white"/>
              </a:solidFill>
              <a:latin typeface="Calibri"/>
            </a:endParaRPr>
          </a:p>
        </p:txBody>
      </p:sp>
      <p:cxnSp>
        <p:nvCxnSpPr>
          <p:cNvPr id="32" name="Straight Arrow Connector 31"/>
          <p:cNvCxnSpPr>
            <a:stCxn id="11" idx="2"/>
            <a:endCxn id="31" idx="0"/>
          </p:cNvCxnSpPr>
          <p:nvPr/>
        </p:nvCxnSpPr>
        <p:spPr>
          <a:xfrm rot="16200000" flipH="1">
            <a:off x="8632590" y="4111246"/>
            <a:ext cx="2174474" cy="701634"/>
          </a:xfrm>
          <a:prstGeom prst="bentConnector3">
            <a:avLst>
              <a:gd name="adj1" fmla="val 17147"/>
            </a:avLst>
          </a:prstGeom>
          <a:ln>
            <a:tailEnd type="arrow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36" name="Straight Arrow Connector 35"/>
          <p:cNvCxnSpPr>
            <a:stCxn id="13" idx="2"/>
            <a:endCxn id="31" idx="0"/>
          </p:cNvCxnSpPr>
          <p:nvPr/>
        </p:nvCxnSpPr>
        <p:spPr>
          <a:xfrm>
            <a:off x="9376954" y="4953978"/>
            <a:ext cx="693691" cy="595323"/>
          </a:xfrm>
          <a:prstGeom prst="straightConnector1">
            <a:avLst/>
          </a:prstGeom>
          <a:ln>
            <a:tailEnd type="arrow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1233636458"/>
      </p:ext>
    </p:extLst>
  </p:cSld>
  <p:clrMapOvr>
    <a:masterClrMapping/>
  </p:clrMapOvr>
</p:sld>
</file>

<file path=ppt/slides/slide4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Packet Reassembly</a:t>
            </a: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4"/>
          </p:nvPr>
        </p:nvSpPr>
        <p:spPr/>
        <p:txBody>
          <a:bodyPr/>
          <a:lstStyle/>
          <a:p>
            <a:fld id="{8A1781BC-3211-F34E-99EA-B41CEAE43939}" type="slidenum">
              <a:rPr lang="en-US">
                <a:solidFill>
                  <a:prstClr val="black">
                    <a:tint val="75000"/>
                  </a:prstClr>
                </a:solidFill>
                <a:latin typeface="Calibri"/>
              </a:rPr>
              <a:pPr/>
              <a:t>45</a:t>
            </a:fld>
            <a:endParaRPr lang="en-US" dirty="0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  <p:sp>
        <p:nvSpPr>
          <p:cNvPr id="7" name="Rectangle 6"/>
          <p:cNvSpPr/>
          <p:nvPr/>
        </p:nvSpPr>
        <p:spPr>
          <a:xfrm>
            <a:off x="2140991" y="2978061"/>
            <a:ext cx="7610474" cy="1754326"/>
          </a:xfrm>
          <a:prstGeom prst="rect">
            <a:avLst/>
          </a:prstGeom>
          <a:solidFill>
            <a:schemeClr val="bg1">
              <a:lumMod val="95000"/>
            </a:schemeClr>
          </a:solidFill>
        </p:spPr>
        <p:txBody>
          <a:bodyPr wrap="square">
            <a:spAutoFit/>
          </a:bodyPr>
          <a:lstStyle/>
          <a:p>
            <a:pPr defTabSz="914400" eaLnBrk="0" fontAlgn="base" hangingPunct="0">
              <a:spcBef>
                <a:spcPct val="0"/>
              </a:spcBef>
              <a:spcAft>
                <a:spcPct val="0"/>
              </a:spcAft>
            </a:pPr>
            <a:r>
              <a:rPr lang="en-US" altLang="en-US" b="1" dirty="0">
                <a:solidFill>
                  <a:srgbClr val="0000FF"/>
                </a:solidFill>
                <a:latin typeface="Consolas" panose="020B0609020204030204" pitchFamily="49" charset="0"/>
                <a:ea typeface="Times New Roman" panose="02020603050405020304" pitchFamily="18" charset="0"/>
                <a:cs typeface="Consolas" panose="020B0609020204030204" pitchFamily="49" charset="0"/>
              </a:rPr>
              <a:t>control</a:t>
            </a:r>
            <a:r>
              <a:rPr lang="en-US" altLang="en-US" dirty="0">
                <a:solidFill>
                  <a:srgbClr val="000000"/>
                </a:solidFill>
                <a:latin typeface="Consolas" panose="020B0609020204030204" pitchFamily="49" charset="0"/>
                <a:ea typeface="Times New Roman" panose="02020603050405020304" pitchFamily="18" charset="0"/>
                <a:cs typeface="Consolas" panose="020B0609020204030204" pitchFamily="49" charset="0"/>
              </a:rPr>
              <a:t> Deparser(</a:t>
            </a:r>
            <a:r>
              <a:rPr lang="en-US" altLang="en-US" b="1" dirty="0">
                <a:solidFill>
                  <a:srgbClr val="008080"/>
                </a:solidFill>
                <a:latin typeface="Consolas" panose="020B0609020204030204" pitchFamily="49" charset="0"/>
                <a:ea typeface="Times New Roman" panose="02020603050405020304" pitchFamily="18" charset="0"/>
                <a:cs typeface="Consolas" panose="020B0609020204030204" pitchFamily="49" charset="0"/>
              </a:rPr>
              <a:t>in</a:t>
            </a:r>
            <a:r>
              <a:rPr lang="en-US" altLang="en-US" dirty="0">
                <a:solidFill>
                  <a:srgbClr val="000000"/>
                </a:solidFill>
                <a:latin typeface="Consolas" panose="020B0609020204030204" pitchFamily="49" charset="0"/>
                <a:ea typeface="Times New Roman" panose="02020603050405020304" pitchFamily="18" charset="0"/>
                <a:cs typeface="Consolas" panose="020B0609020204030204" pitchFamily="49" charset="0"/>
              </a:rPr>
              <a:t> </a:t>
            </a:r>
            <a:r>
              <a:rPr lang="en-US" altLang="en-US" dirty="0" err="1">
                <a:solidFill>
                  <a:srgbClr val="000000"/>
                </a:solidFill>
                <a:latin typeface="Consolas" panose="020B0609020204030204" pitchFamily="49" charset="0"/>
                <a:ea typeface="Times New Roman" panose="02020603050405020304" pitchFamily="18" charset="0"/>
                <a:cs typeface="Consolas" panose="020B0609020204030204" pitchFamily="49" charset="0"/>
              </a:rPr>
              <a:t>Parsed_packet</a:t>
            </a:r>
            <a:r>
              <a:rPr lang="en-US" altLang="en-US" dirty="0">
                <a:solidFill>
                  <a:srgbClr val="000000"/>
                </a:solidFill>
                <a:latin typeface="Consolas" panose="020B0609020204030204" pitchFamily="49" charset="0"/>
                <a:ea typeface="Times New Roman" panose="02020603050405020304" pitchFamily="18" charset="0"/>
                <a:cs typeface="Consolas" panose="020B0609020204030204" pitchFamily="49" charset="0"/>
              </a:rPr>
              <a:t> p, </a:t>
            </a:r>
            <a:r>
              <a:rPr lang="en-US" altLang="en-US" dirty="0" err="1">
                <a:solidFill>
                  <a:srgbClr val="000000"/>
                </a:solidFill>
                <a:latin typeface="Consolas" panose="020B0609020204030204" pitchFamily="49" charset="0"/>
                <a:ea typeface="Times New Roman" panose="02020603050405020304" pitchFamily="18" charset="0"/>
                <a:cs typeface="Consolas" panose="020B0609020204030204" pitchFamily="49" charset="0"/>
              </a:rPr>
              <a:t>packet_out</a:t>
            </a:r>
            <a:r>
              <a:rPr lang="en-US" altLang="en-US" dirty="0">
                <a:solidFill>
                  <a:srgbClr val="000000"/>
                </a:solidFill>
                <a:latin typeface="Consolas" panose="020B0609020204030204" pitchFamily="49" charset="0"/>
                <a:ea typeface="Times New Roman" panose="02020603050405020304" pitchFamily="18" charset="0"/>
                <a:cs typeface="Consolas" panose="020B0609020204030204" pitchFamily="49" charset="0"/>
              </a:rPr>
              <a:t> b) {</a:t>
            </a:r>
            <a:br>
              <a:rPr lang="en-US" altLang="en-US" dirty="0">
                <a:solidFill>
                  <a:srgbClr val="000000"/>
                </a:solidFill>
                <a:latin typeface="Consolas" panose="020B0609020204030204" pitchFamily="49" charset="0"/>
                <a:ea typeface="Times New Roman" panose="02020603050405020304" pitchFamily="18" charset="0"/>
                <a:cs typeface="Consolas" panose="020B0609020204030204" pitchFamily="49" charset="0"/>
              </a:rPr>
            </a:br>
            <a:r>
              <a:rPr lang="en-US" altLang="en-US" dirty="0">
                <a:solidFill>
                  <a:srgbClr val="000000"/>
                </a:solidFill>
                <a:latin typeface="Consolas" panose="020B0609020204030204" pitchFamily="49" charset="0"/>
                <a:ea typeface="Times New Roman" panose="02020603050405020304" pitchFamily="18" charset="0"/>
                <a:cs typeface="Consolas" panose="020B0609020204030204" pitchFamily="49" charset="0"/>
              </a:rPr>
              <a:t>    </a:t>
            </a:r>
            <a:r>
              <a:rPr lang="en-US" altLang="en-US" b="1" dirty="0">
                <a:solidFill>
                  <a:srgbClr val="0000FF"/>
                </a:solidFill>
                <a:latin typeface="Consolas" panose="020B0609020204030204" pitchFamily="49" charset="0"/>
                <a:ea typeface="Times New Roman" panose="02020603050405020304" pitchFamily="18" charset="0"/>
                <a:cs typeface="Consolas" panose="020B0609020204030204" pitchFamily="49" charset="0"/>
              </a:rPr>
              <a:t>apply</a:t>
            </a:r>
            <a:r>
              <a:rPr lang="en-US" altLang="en-US" dirty="0">
                <a:solidFill>
                  <a:srgbClr val="000000"/>
                </a:solidFill>
                <a:latin typeface="Consolas" panose="020B0609020204030204" pitchFamily="49" charset="0"/>
                <a:ea typeface="Times New Roman" panose="02020603050405020304" pitchFamily="18" charset="0"/>
                <a:cs typeface="Consolas" panose="020B0609020204030204" pitchFamily="49" charset="0"/>
              </a:rPr>
              <a:t> {</a:t>
            </a:r>
            <a:br>
              <a:rPr lang="en-US" altLang="en-US" dirty="0">
                <a:solidFill>
                  <a:srgbClr val="000000"/>
                </a:solidFill>
                <a:latin typeface="Consolas" panose="020B0609020204030204" pitchFamily="49" charset="0"/>
                <a:ea typeface="Times New Roman" panose="02020603050405020304" pitchFamily="18" charset="0"/>
                <a:cs typeface="Consolas" panose="020B0609020204030204" pitchFamily="49" charset="0"/>
              </a:rPr>
            </a:br>
            <a:r>
              <a:rPr lang="en-US" altLang="en-US" dirty="0">
                <a:solidFill>
                  <a:srgbClr val="000000"/>
                </a:solidFill>
                <a:latin typeface="Consolas" panose="020B0609020204030204" pitchFamily="49" charset="0"/>
                <a:ea typeface="Times New Roman" panose="02020603050405020304" pitchFamily="18" charset="0"/>
                <a:cs typeface="Consolas" panose="020B0609020204030204" pitchFamily="49" charset="0"/>
              </a:rPr>
              <a:t>        </a:t>
            </a:r>
            <a:r>
              <a:rPr lang="en-US" altLang="en-US" dirty="0" err="1">
                <a:solidFill>
                  <a:srgbClr val="000000"/>
                </a:solidFill>
                <a:latin typeface="Consolas" panose="020B0609020204030204" pitchFamily="49" charset="0"/>
                <a:ea typeface="Times New Roman" panose="02020603050405020304" pitchFamily="18" charset="0"/>
                <a:cs typeface="Consolas" panose="020B0609020204030204" pitchFamily="49" charset="0"/>
              </a:rPr>
              <a:t>b.emit</a:t>
            </a:r>
            <a:r>
              <a:rPr lang="en-US" altLang="en-US" dirty="0">
                <a:solidFill>
                  <a:srgbClr val="000000"/>
                </a:solidFill>
                <a:latin typeface="Consolas" panose="020B0609020204030204" pitchFamily="49" charset="0"/>
                <a:ea typeface="Times New Roman" panose="02020603050405020304" pitchFamily="18" charset="0"/>
                <a:cs typeface="Consolas" panose="020B0609020204030204" pitchFamily="49" charset="0"/>
              </a:rPr>
              <a:t>(</a:t>
            </a:r>
            <a:r>
              <a:rPr lang="en-US" altLang="en-US" dirty="0" err="1">
                <a:solidFill>
                  <a:srgbClr val="000000"/>
                </a:solidFill>
                <a:latin typeface="Consolas" panose="020B0609020204030204" pitchFamily="49" charset="0"/>
                <a:ea typeface="Times New Roman" panose="02020603050405020304" pitchFamily="18" charset="0"/>
                <a:cs typeface="Consolas" panose="020B0609020204030204" pitchFamily="49" charset="0"/>
              </a:rPr>
              <a:t>p.ethernet</a:t>
            </a:r>
            <a:r>
              <a:rPr lang="en-US" altLang="en-US" dirty="0">
                <a:solidFill>
                  <a:srgbClr val="000000"/>
                </a:solidFill>
                <a:latin typeface="Consolas" panose="020B0609020204030204" pitchFamily="49" charset="0"/>
                <a:ea typeface="Times New Roman" panose="02020603050405020304" pitchFamily="18" charset="0"/>
                <a:cs typeface="Consolas" panose="020B0609020204030204" pitchFamily="49" charset="0"/>
              </a:rPr>
              <a:t>);      </a:t>
            </a:r>
            <a:br>
              <a:rPr lang="en-US" altLang="en-US" dirty="0">
                <a:solidFill>
                  <a:srgbClr val="000000"/>
                </a:solidFill>
                <a:latin typeface="Consolas" panose="020B0609020204030204" pitchFamily="49" charset="0"/>
                <a:ea typeface="Times New Roman" panose="02020603050405020304" pitchFamily="18" charset="0"/>
                <a:cs typeface="Consolas" panose="020B0609020204030204" pitchFamily="49" charset="0"/>
              </a:rPr>
            </a:br>
            <a:r>
              <a:rPr lang="en-US" altLang="en-US" dirty="0">
                <a:solidFill>
                  <a:srgbClr val="000000"/>
                </a:solidFill>
                <a:latin typeface="Consolas" panose="020B0609020204030204" pitchFamily="49" charset="0"/>
                <a:ea typeface="Times New Roman" panose="02020603050405020304" pitchFamily="18" charset="0"/>
                <a:cs typeface="Consolas" panose="020B0609020204030204" pitchFamily="49" charset="0"/>
              </a:rPr>
              <a:t>        </a:t>
            </a:r>
            <a:r>
              <a:rPr lang="en-US" altLang="en-US" dirty="0" err="1">
                <a:solidFill>
                  <a:srgbClr val="000000"/>
                </a:solidFill>
                <a:latin typeface="Consolas" panose="020B0609020204030204" pitchFamily="49" charset="0"/>
                <a:ea typeface="Times New Roman" panose="02020603050405020304" pitchFamily="18" charset="0"/>
                <a:cs typeface="Consolas" panose="020B0609020204030204" pitchFamily="49" charset="0"/>
              </a:rPr>
              <a:t>b.emit</a:t>
            </a:r>
            <a:r>
              <a:rPr lang="en-US" altLang="en-US" dirty="0">
                <a:solidFill>
                  <a:srgbClr val="000000"/>
                </a:solidFill>
                <a:latin typeface="Consolas" panose="020B0609020204030204" pitchFamily="49" charset="0"/>
                <a:ea typeface="Times New Roman" panose="02020603050405020304" pitchFamily="18" charset="0"/>
                <a:cs typeface="Consolas" panose="020B0609020204030204" pitchFamily="49" charset="0"/>
              </a:rPr>
              <a:t>(</a:t>
            </a:r>
            <a:r>
              <a:rPr lang="en-US" altLang="en-US" dirty="0" err="1">
                <a:solidFill>
                  <a:srgbClr val="000000"/>
                </a:solidFill>
                <a:latin typeface="Consolas" panose="020B0609020204030204" pitchFamily="49" charset="0"/>
                <a:ea typeface="Times New Roman" panose="02020603050405020304" pitchFamily="18" charset="0"/>
                <a:cs typeface="Consolas" panose="020B0609020204030204" pitchFamily="49" charset="0"/>
              </a:rPr>
              <a:t>p.ip</a:t>
            </a:r>
            <a:r>
              <a:rPr lang="en-US" altLang="en-US" dirty="0">
                <a:solidFill>
                  <a:srgbClr val="000000"/>
                </a:solidFill>
                <a:latin typeface="Consolas" panose="020B0609020204030204" pitchFamily="49" charset="0"/>
                <a:ea typeface="Times New Roman" panose="02020603050405020304" pitchFamily="18" charset="0"/>
                <a:cs typeface="Consolas" panose="020B0609020204030204" pitchFamily="49" charset="0"/>
              </a:rPr>
              <a:t>);</a:t>
            </a:r>
            <a:br>
              <a:rPr lang="en-US" altLang="en-US" dirty="0">
                <a:solidFill>
                  <a:srgbClr val="000000"/>
                </a:solidFill>
                <a:latin typeface="Consolas" panose="020B0609020204030204" pitchFamily="49" charset="0"/>
                <a:ea typeface="Times New Roman" panose="02020603050405020304" pitchFamily="18" charset="0"/>
                <a:cs typeface="Consolas" panose="020B0609020204030204" pitchFamily="49" charset="0"/>
              </a:rPr>
            </a:br>
            <a:r>
              <a:rPr lang="en-US" altLang="en-US" dirty="0">
                <a:solidFill>
                  <a:srgbClr val="000000"/>
                </a:solidFill>
                <a:latin typeface="Consolas" panose="020B0609020204030204" pitchFamily="49" charset="0"/>
                <a:ea typeface="Times New Roman" panose="02020603050405020304" pitchFamily="18" charset="0"/>
                <a:cs typeface="Consolas" panose="020B0609020204030204" pitchFamily="49" charset="0"/>
              </a:rPr>
              <a:t>    }</a:t>
            </a:r>
            <a:br>
              <a:rPr lang="en-US" altLang="en-US" dirty="0">
                <a:solidFill>
                  <a:srgbClr val="000000"/>
                </a:solidFill>
                <a:latin typeface="Consolas" panose="020B0609020204030204" pitchFamily="49" charset="0"/>
                <a:ea typeface="Times New Roman" panose="02020603050405020304" pitchFamily="18" charset="0"/>
                <a:cs typeface="Consolas" panose="020B0609020204030204" pitchFamily="49" charset="0"/>
              </a:rPr>
            </a:br>
            <a:r>
              <a:rPr lang="en-US" altLang="en-US" dirty="0">
                <a:solidFill>
                  <a:srgbClr val="000000"/>
                </a:solidFill>
                <a:latin typeface="Consolas" panose="020B0609020204030204" pitchFamily="49" charset="0"/>
                <a:ea typeface="Times New Roman" panose="02020603050405020304" pitchFamily="18" charset="0"/>
                <a:cs typeface="Consolas" panose="020B0609020204030204" pitchFamily="49" charset="0"/>
              </a:rPr>
              <a:t>}</a:t>
            </a:r>
            <a:endParaRPr lang="en-US" altLang="en-US" sz="4000" dirty="0">
              <a:solidFill>
                <a:prstClr val="black"/>
              </a:solidFill>
              <a:latin typeface="Consolas" panose="020B0609020204030204" pitchFamily="49" charset="0"/>
              <a:cs typeface="Consolas" panose="020B0609020204030204" pitchFamily="49" charset="0"/>
            </a:endParaRPr>
          </a:p>
        </p:txBody>
      </p:sp>
      <p:sp>
        <p:nvSpPr>
          <p:cNvPr id="9" name="TextBox 8"/>
          <p:cNvSpPr txBox="1"/>
          <p:nvPr/>
        </p:nvSpPr>
        <p:spPr>
          <a:xfrm>
            <a:off x="2209801" y="1782352"/>
            <a:ext cx="5300169" cy="830997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400" dirty="0">
                <a:solidFill>
                  <a:prstClr val="black"/>
                </a:solidFill>
                <a:latin typeface="Calibri"/>
              </a:rPr>
              <a:t>Convert headers back into a byte stream.</a:t>
            </a:r>
          </a:p>
          <a:p>
            <a:r>
              <a:rPr lang="en-US" sz="2400" dirty="0">
                <a:solidFill>
                  <a:prstClr val="black"/>
                </a:solidFill>
                <a:latin typeface="Calibri"/>
              </a:rPr>
              <a:t>Only valid headers are emitted.</a:t>
            </a:r>
          </a:p>
        </p:txBody>
      </p:sp>
    </p:spTree>
    <p:extLst>
      <p:ext uri="{BB962C8B-B14F-4D97-AF65-F5344CB8AC3E}">
        <p14:creationId xmlns:p14="http://schemas.microsoft.com/office/powerpoint/2010/main" val="3601287808"/>
      </p:ext>
    </p:extLst>
  </p:cSld>
  <p:clrMapOvr>
    <a:masterClrMapping/>
  </p:clrMapOvr>
</p:sld>
</file>

<file path=ppt/slides/slide4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P4 Program structure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1704976" y="2847976"/>
            <a:ext cx="8505825" cy="2076450"/>
          </a:xfrm>
          <a:solidFill>
            <a:schemeClr val="bg1">
              <a:lumMod val="95000"/>
            </a:schemeClr>
          </a:solidFill>
        </p:spPr>
        <p:txBody>
          <a:bodyPr>
            <a:normAutofit/>
          </a:bodyPr>
          <a:lstStyle/>
          <a:p>
            <a:pPr marL="0" indent="0">
              <a:buNone/>
            </a:pPr>
            <a:r>
              <a:rPr lang="en-US" sz="2800" dirty="0">
                <a:latin typeface="Consolas" panose="020B0609020204030204" pitchFamily="49" charset="0"/>
                <a:cs typeface="Consolas" panose="020B0609020204030204" pitchFamily="49" charset="0"/>
              </a:rPr>
              <a:t>#include &lt;core.p4&gt; // core library</a:t>
            </a:r>
            <a:br>
              <a:rPr lang="en-US" sz="2800" dirty="0">
                <a:latin typeface="Consolas" panose="020B0609020204030204" pitchFamily="49" charset="0"/>
                <a:cs typeface="Consolas" panose="020B0609020204030204" pitchFamily="49" charset="0"/>
              </a:rPr>
            </a:br>
            <a:r>
              <a:rPr lang="en-US" sz="2800" dirty="0">
                <a:latin typeface="Consolas" panose="020B0609020204030204" pitchFamily="49" charset="0"/>
                <a:cs typeface="Consolas" panose="020B0609020204030204" pitchFamily="49" charset="0"/>
              </a:rPr>
              <a:t>#include &lt;target.p4&gt; // target description</a:t>
            </a:r>
          </a:p>
          <a:p>
            <a:pPr marL="0" indent="0">
              <a:buNone/>
            </a:pPr>
            <a:r>
              <a:rPr lang="en-US" sz="2800" dirty="0">
                <a:latin typeface="Consolas" panose="020B0609020204030204" pitchFamily="49" charset="0"/>
                <a:cs typeface="Consolas" panose="020B0609020204030204" pitchFamily="49" charset="0"/>
              </a:rPr>
              <a:t>#include "library.p4" // library functions</a:t>
            </a:r>
          </a:p>
          <a:p>
            <a:pPr marL="0" indent="0">
              <a:buNone/>
            </a:pPr>
            <a:r>
              <a:rPr lang="en-US" sz="2800" dirty="0">
                <a:latin typeface="Consolas" panose="020B0609020204030204" pitchFamily="49" charset="0"/>
                <a:cs typeface="Consolas" panose="020B0609020204030204" pitchFamily="49" charset="0"/>
              </a:rPr>
              <a:t>#include "user.p4" // user program</a:t>
            </a: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4"/>
          </p:nvPr>
        </p:nvSpPr>
        <p:spPr/>
        <p:txBody>
          <a:bodyPr/>
          <a:lstStyle/>
          <a:p>
            <a:fld id="{8A1781BC-3211-F34E-99EA-B41CEAE43939}" type="slidenum">
              <a:rPr lang="en-US">
                <a:solidFill>
                  <a:prstClr val="black">
                    <a:tint val="75000"/>
                  </a:prstClr>
                </a:solidFill>
                <a:latin typeface="Calibri"/>
              </a:rPr>
              <a:pPr/>
              <a:t>46</a:t>
            </a:fld>
            <a:endParaRPr lang="en-US" dirty="0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</p:spTree>
    <p:extLst>
      <p:ext uri="{BB962C8B-B14F-4D97-AF65-F5344CB8AC3E}">
        <p14:creationId xmlns:p14="http://schemas.microsoft.com/office/powerpoint/2010/main" val="3509373448"/>
      </p:ext>
    </p:extLst>
  </p:cSld>
  <p:clrMapOvr>
    <a:masterClrMapping/>
  </p:clrMapOvr>
</p:sld>
</file>

<file path=ppt/slides/slide4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981200" y="112713"/>
            <a:ext cx="8229600" cy="773112"/>
          </a:xfrm>
        </p:spPr>
        <p:txBody>
          <a:bodyPr/>
          <a:lstStyle/>
          <a:p>
            <a:r>
              <a:rPr lang="en-US" dirty="0"/>
              <a:t>Architecture declaration</a:t>
            </a: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4"/>
          </p:nvPr>
        </p:nvSpPr>
        <p:spPr/>
        <p:txBody>
          <a:bodyPr/>
          <a:lstStyle/>
          <a:p>
            <a:fld id="{8A1781BC-3211-F34E-99EA-B41CEAE43939}" type="slidenum">
              <a:rPr lang="en-US">
                <a:solidFill>
                  <a:prstClr val="black">
                    <a:tint val="75000"/>
                  </a:prstClr>
                </a:solidFill>
                <a:latin typeface="Calibri"/>
              </a:rPr>
              <a:pPr/>
              <a:t>47</a:t>
            </a:fld>
            <a:endParaRPr lang="en-US" dirty="0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  <p:sp>
        <p:nvSpPr>
          <p:cNvPr id="6" name="Rectangle 5"/>
          <p:cNvSpPr/>
          <p:nvPr/>
        </p:nvSpPr>
        <p:spPr>
          <a:xfrm>
            <a:off x="2112169" y="1484839"/>
            <a:ext cx="7967663" cy="4247317"/>
          </a:xfrm>
          <a:prstGeom prst="rect">
            <a:avLst/>
          </a:prstGeom>
          <a:solidFill>
            <a:schemeClr val="bg1">
              <a:lumMod val="95000"/>
            </a:schemeClr>
          </a:solidFill>
        </p:spPr>
        <p:txBody>
          <a:bodyPr wrap="square">
            <a:spAutoFit/>
          </a:bodyPr>
          <a:lstStyle/>
          <a:p>
            <a:pPr defTabSz="914400" eaLnBrk="0" fontAlgn="base" hangingPunct="0">
              <a:spcBef>
                <a:spcPct val="0"/>
              </a:spcBef>
              <a:spcAft>
                <a:spcPct val="0"/>
              </a:spcAft>
            </a:pPr>
            <a:r>
              <a:rPr lang="en-US" altLang="en-US" b="1" dirty="0" err="1">
                <a:solidFill>
                  <a:srgbClr val="0000FF"/>
                </a:solidFill>
                <a:latin typeface="Consolas" panose="020B0609020204030204" pitchFamily="49" charset="0"/>
                <a:ea typeface="Times New Roman" panose="02020603050405020304" pitchFamily="18" charset="0"/>
                <a:cs typeface="Consolas" panose="020B0609020204030204" pitchFamily="49" charset="0"/>
              </a:rPr>
              <a:t>struct</a:t>
            </a:r>
            <a:r>
              <a:rPr lang="en-US" altLang="en-US" dirty="0">
                <a:solidFill>
                  <a:srgbClr val="0000FF"/>
                </a:solidFill>
                <a:latin typeface="Consolas" panose="020B0609020204030204" pitchFamily="49" charset="0"/>
                <a:ea typeface="Times New Roman" panose="02020603050405020304" pitchFamily="18" charset="0"/>
                <a:cs typeface="Consolas" panose="020B0609020204030204" pitchFamily="49" charset="0"/>
              </a:rPr>
              <a:t> </a:t>
            </a:r>
            <a:r>
              <a:rPr lang="en-US" altLang="en-US" dirty="0" err="1">
                <a:solidFill>
                  <a:prstClr val="black"/>
                </a:solidFill>
                <a:latin typeface="Consolas" panose="020B0609020204030204" pitchFamily="49" charset="0"/>
                <a:ea typeface="Times New Roman" panose="02020603050405020304" pitchFamily="18" charset="0"/>
                <a:cs typeface="Consolas" panose="020B0609020204030204" pitchFamily="49" charset="0"/>
              </a:rPr>
              <a:t>input_metadata</a:t>
            </a:r>
            <a:r>
              <a:rPr lang="en-US" altLang="en-US" b="1" dirty="0">
                <a:solidFill>
                  <a:prstClr val="black"/>
                </a:solidFill>
                <a:latin typeface="Consolas" panose="020B0609020204030204" pitchFamily="49" charset="0"/>
                <a:ea typeface="Times New Roman" panose="02020603050405020304" pitchFamily="18" charset="0"/>
                <a:cs typeface="Consolas" panose="020B0609020204030204" pitchFamily="49" charset="0"/>
              </a:rPr>
              <a:t> </a:t>
            </a:r>
            <a:r>
              <a:rPr lang="en-US" altLang="en-US" dirty="0">
                <a:solidFill>
                  <a:prstClr val="black"/>
                </a:solidFill>
                <a:latin typeface="Consolas" panose="020B0609020204030204" pitchFamily="49" charset="0"/>
                <a:ea typeface="Times New Roman" panose="02020603050405020304" pitchFamily="18" charset="0"/>
                <a:cs typeface="Consolas" panose="020B0609020204030204" pitchFamily="49" charset="0"/>
              </a:rPr>
              <a:t>{ </a:t>
            </a:r>
            <a:r>
              <a:rPr lang="en-US" altLang="en-US" b="1" dirty="0">
                <a:solidFill>
                  <a:srgbClr val="008080"/>
                </a:solidFill>
                <a:latin typeface="Consolas" panose="020B0609020204030204" pitchFamily="49" charset="0"/>
                <a:ea typeface="Times New Roman" panose="02020603050405020304" pitchFamily="18" charset="0"/>
                <a:cs typeface="Consolas" panose="020B0609020204030204" pitchFamily="49" charset="0"/>
              </a:rPr>
              <a:t>bit</a:t>
            </a:r>
            <a:r>
              <a:rPr lang="en-US" altLang="en-US" dirty="0">
                <a:solidFill>
                  <a:prstClr val="black"/>
                </a:solidFill>
                <a:latin typeface="Consolas" panose="020B0609020204030204" pitchFamily="49" charset="0"/>
                <a:ea typeface="Times New Roman" panose="02020603050405020304" pitchFamily="18" charset="0"/>
                <a:cs typeface="Consolas" panose="020B0609020204030204" pitchFamily="49" charset="0"/>
              </a:rPr>
              <a:t>&lt;12&gt; </a:t>
            </a:r>
            <a:r>
              <a:rPr lang="en-US" altLang="en-US" dirty="0" err="1">
                <a:solidFill>
                  <a:prstClr val="black"/>
                </a:solidFill>
                <a:latin typeface="Consolas" panose="020B0609020204030204" pitchFamily="49" charset="0"/>
                <a:ea typeface="Times New Roman" panose="02020603050405020304" pitchFamily="18" charset="0"/>
                <a:cs typeface="Consolas" panose="020B0609020204030204" pitchFamily="49" charset="0"/>
              </a:rPr>
              <a:t>inputPort</a:t>
            </a:r>
            <a:r>
              <a:rPr lang="en-US" altLang="en-US" dirty="0">
                <a:solidFill>
                  <a:prstClr val="black"/>
                </a:solidFill>
                <a:latin typeface="Consolas" panose="020B0609020204030204" pitchFamily="49" charset="0"/>
                <a:ea typeface="Times New Roman" panose="02020603050405020304" pitchFamily="18" charset="0"/>
                <a:cs typeface="Consolas" panose="020B0609020204030204" pitchFamily="49" charset="0"/>
              </a:rPr>
              <a:t>; }</a:t>
            </a:r>
          </a:p>
          <a:p>
            <a:pPr defTabSz="914400" eaLnBrk="0" fontAlgn="base" hangingPunct="0">
              <a:spcBef>
                <a:spcPct val="0"/>
              </a:spcBef>
              <a:spcAft>
                <a:spcPct val="0"/>
              </a:spcAft>
            </a:pPr>
            <a:r>
              <a:rPr lang="en-US" altLang="en-US" b="1" dirty="0" err="1">
                <a:solidFill>
                  <a:srgbClr val="0000FF"/>
                </a:solidFill>
                <a:latin typeface="Consolas" panose="020B0609020204030204" pitchFamily="49" charset="0"/>
                <a:ea typeface="Times New Roman" panose="02020603050405020304" pitchFamily="18" charset="0"/>
                <a:cs typeface="Consolas" panose="020B0609020204030204" pitchFamily="49" charset="0"/>
              </a:rPr>
              <a:t>struct</a:t>
            </a:r>
            <a:r>
              <a:rPr lang="en-US" altLang="en-US" dirty="0">
                <a:solidFill>
                  <a:srgbClr val="0000FF"/>
                </a:solidFill>
                <a:latin typeface="Consolas" panose="020B0609020204030204" pitchFamily="49" charset="0"/>
                <a:ea typeface="Times New Roman" panose="02020603050405020304" pitchFamily="18" charset="0"/>
                <a:cs typeface="Consolas" panose="020B0609020204030204" pitchFamily="49" charset="0"/>
              </a:rPr>
              <a:t> </a:t>
            </a:r>
            <a:r>
              <a:rPr lang="en-US" altLang="en-US" dirty="0" err="1">
                <a:solidFill>
                  <a:prstClr val="black"/>
                </a:solidFill>
                <a:latin typeface="Consolas" panose="020B0609020204030204" pitchFamily="49" charset="0"/>
                <a:ea typeface="Times New Roman" panose="02020603050405020304" pitchFamily="18" charset="0"/>
                <a:cs typeface="Consolas" panose="020B0609020204030204" pitchFamily="49" charset="0"/>
              </a:rPr>
              <a:t>output_metadata</a:t>
            </a:r>
            <a:r>
              <a:rPr lang="en-US" altLang="en-US" b="1" dirty="0">
                <a:solidFill>
                  <a:prstClr val="black"/>
                </a:solidFill>
                <a:latin typeface="Consolas" panose="020B0609020204030204" pitchFamily="49" charset="0"/>
                <a:ea typeface="Times New Roman" panose="02020603050405020304" pitchFamily="18" charset="0"/>
                <a:cs typeface="Consolas" panose="020B0609020204030204" pitchFamily="49" charset="0"/>
              </a:rPr>
              <a:t> </a:t>
            </a:r>
            <a:r>
              <a:rPr lang="en-US" altLang="en-US" dirty="0">
                <a:solidFill>
                  <a:prstClr val="black"/>
                </a:solidFill>
                <a:latin typeface="Consolas" panose="020B0609020204030204" pitchFamily="49" charset="0"/>
                <a:ea typeface="Times New Roman" panose="02020603050405020304" pitchFamily="18" charset="0"/>
                <a:cs typeface="Consolas" panose="020B0609020204030204" pitchFamily="49" charset="0"/>
              </a:rPr>
              <a:t>{ </a:t>
            </a:r>
            <a:r>
              <a:rPr lang="en-US" altLang="en-US" b="1" dirty="0">
                <a:solidFill>
                  <a:srgbClr val="008080"/>
                </a:solidFill>
                <a:latin typeface="Consolas" panose="020B0609020204030204" pitchFamily="49" charset="0"/>
                <a:ea typeface="Times New Roman" panose="02020603050405020304" pitchFamily="18" charset="0"/>
                <a:cs typeface="Consolas" panose="020B0609020204030204" pitchFamily="49" charset="0"/>
              </a:rPr>
              <a:t>bit</a:t>
            </a:r>
            <a:r>
              <a:rPr lang="en-US" altLang="en-US" dirty="0">
                <a:solidFill>
                  <a:prstClr val="black"/>
                </a:solidFill>
                <a:latin typeface="Consolas" panose="020B0609020204030204" pitchFamily="49" charset="0"/>
                <a:ea typeface="Times New Roman" panose="02020603050405020304" pitchFamily="18" charset="0"/>
                <a:cs typeface="Consolas" panose="020B0609020204030204" pitchFamily="49" charset="0"/>
              </a:rPr>
              <a:t>&lt;12&gt; </a:t>
            </a:r>
            <a:r>
              <a:rPr lang="en-US" altLang="en-US" dirty="0" err="1">
                <a:solidFill>
                  <a:prstClr val="black"/>
                </a:solidFill>
                <a:latin typeface="Consolas" panose="020B0609020204030204" pitchFamily="49" charset="0"/>
                <a:ea typeface="Times New Roman" panose="02020603050405020304" pitchFamily="18" charset="0"/>
                <a:cs typeface="Consolas" panose="020B0609020204030204" pitchFamily="49" charset="0"/>
              </a:rPr>
              <a:t>outputPort</a:t>
            </a:r>
            <a:r>
              <a:rPr lang="en-US" altLang="en-US" dirty="0">
                <a:solidFill>
                  <a:prstClr val="black"/>
                </a:solidFill>
                <a:latin typeface="Consolas" panose="020B0609020204030204" pitchFamily="49" charset="0"/>
                <a:ea typeface="Times New Roman" panose="02020603050405020304" pitchFamily="18" charset="0"/>
                <a:cs typeface="Consolas" panose="020B0609020204030204" pitchFamily="49" charset="0"/>
              </a:rPr>
              <a:t>; }</a:t>
            </a:r>
          </a:p>
          <a:p>
            <a:pPr defTabSz="914400" eaLnBrk="0" fontAlgn="base" hangingPunct="0">
              <a:spcBef>
                <a:spcPct val="0"/>
              </a:spcBef>
              <a:spcAft>
                <a:spcPct val="0"/>
              </a:spcAft>
            </a:pPr>
            <a:endParaRPr lang="en-US" altLang="en-US" b="1" dirty="0">
              <a:solidFill>
                <a:srgbClr val="0000FF"/>
              </a:solidFill>
              <a:latin typeface="Consolas" panose="020B0609020204030204" pitchFamily="49" charset="0"/>
              <a:ea typeface="Times New Roman" panose="02020603050405020304" pitchFamily="18" charset="0"/>
              <a:cs typeface="Consolas" panose="020B0609020204030204" pitchFamily="49" charset="0"/>
            </a:endParaRPr>
          </a:p>
          <a:p>
            <a:pPr defTabSz="914400" eaLnBrk="0" fontAlgn="base" hangingPunct="0">
              <a:spcBef>
                <a:spcPct val="0"/>
              </a:spcBef>
              <a:spcAft>
                <a:spcPct val="0"/>
              </a:spcAft>
            </a:pPr>
            <a:r>
              <a:rPr lang="en-US" altLang="en-US" b="1" dirty="0">
                <a:solidFill>
                  <a:srgbClr val="0000FF"/>
                </a:solidFill>
                <a:latin typeface="Consolas" panose="020B0609020204030204" pitchFamily="49" charset="0"/>
                <a:ea typeface="Times New Roman" panose="02020603050405020304" pitchFamily="18" charset="0"/>
                <a:cs typeface="Consolas" panose="020B0609020204030204" pitchFamily="49" charset="0"/>
              </a:rPr>
              <a:t>parser</a:t>
            </a:r>
            <a:r>
              <a:rPr lang="en-US" altLang="en-US" dirty="0">
                <a:solidFill>
                  <a:prstClr val="black"/>
                </a:solidFill>
                <a:latin typeface="Consolas" panose="020B0609020204030204" pitchFamily="49" charset="0"/>
                <a:ea typeface="Times New Roman" panose="02020603050405020304" pitchFamily="18" charset="0"/>
                <a:cs typeface="Consolas" panose="020B0609020204030204" pitchFamily="49" charset="0"/>
              </a:rPr>
              <a:t> Parser&lt;H&gt;(</a:t>
            </a:r>
            <a:r>
              <a:rPr lang="en-US" altLang="en-US" dirty="0" err="1">
                <a:solidFill>
                  <a:prstClr val="black"/>
                </a:solidFill>
                <a:latin typeface="Consolas" panose="020B0609020204030204" pitchFamily="49" charset="0"/>
                <a:ea typeface="Times New Roman" panose="02020603050405020304" pitchFamily="18" charset="0"/>
                <a:cs typeface="Consolas" panose="020B0609020204030204" pitchFamily="49" charset="0"/>
              </a:rPr>
              <a:t>packet_in</a:t>
            </a:r>
            <a:r>
              <a:rPr lang="en-US" altLang="en-US" dirty="0">
                <a:solidFill>
                  <a:prstClr val="black"/>
                </a:solidFill>
                <a:latin typeface="Consolas" panose="020B0609020204030204" pitchFamily="49" charset="0"/>
                <a:ea typeface="Times New Roman" panose="02020603050405020304" pitchFamily="18" charset="0"/>
                <a:cs typeface="Consolas" panose="020B0609020204030204" pitchFamily="49" charset="0"/>
              </a:rPr>
              <a:t> b, </a:t>
            </a:r>
            <a:r>
              <a:rPr lang="en-US" altLang="en-US" b="1" dirty="0">
                <a:solidFill>
                  <a:srgbClr val="008080"/>
                </a:solidFill>
                <a:latin typeface="Consolas" panose="020B0609020204030204" pitchFamily="49" charset="0"/>
                <a:ea typeface="Times New Roman" panose="02020603050405020304" pitchFamily="18" charset="0"/>
                <a:cs typeface="Consolas" panose="020B0609020204030204" pitchFamily="49" charset="0"/>
              </a:rPr>
              <a:t>out</a:t>
            </a:r>
            <a:r>
              <a:rPr lang="en-US" altLang="en-US" dirty="0">
                <a:solidFill>
                  <a:prstClr val="black"/>
                </a:solidFill>
                <a:latin typeface="Consolas" panose="020B0609020204030204" pitchFamily="49" charset="0"/>
                <a:ea typeface="Times New Roman" panose="02020603050405020304" pitchFamily="18" charset="0"/>
                <a:cs typeface="Consolas" panose="020B0609020204030204" pitchFamily="49" charset="0"/>
              </a:rPr>
              <a:t> H headers);</a:t>
            </a:r>
          </a:p>
          <a:p>
            <a:pPr defTabSz="914400" eaLnBrk="0" fontAlgn="base" hangingPunct="0">
              <a:spcBef>
                <a:spcPct val="0"/>
              </a:spcBef>
              <a:spcAft>
                <a:spcPct val="0"/>
              </a:spcAft>
            </a:pPr>
            <a:endParaRPr lang="en-US" altLang="en-US" dirty="0">
              <a:solidFill>
                <a:prstClr val="black"/>
              </a:solidFill>
              <a:latin typeface="Consolas" panose="020B0609020204030204" pitchFamily="49" charset="0"/>
              <a:cs typeface="Consolas" panose="020B0609020204030204" pitchFamily="49" charset="0"/>
            </a:endParaRPr>
          </a:p>
          <a:p>
            <a:pPr defTabSz="914400" eaLnBrk="0" fontAlgn="base" hangingPunct="0">
              <a:spcBef>
                <a:spcPct val="0"/>
              </a:spcBef>
              <a:spcAft>
                <a:spcPct val="0"/>
              </a:spcAft>
            </a:pPr>
            <a:endParaRPr lang="en-US" altLang="en-US" dirty="0">
              <a:solidFill>
                <a:prstClr val="black"/>
              </a:solidFill>
              <a:latin typeface="Consolas" panose="020B0609020204030204" pitchFamily="49" charset="0"/>
              <a:cs typeface="Consolas" panose="020B0609020204030204" pitchFamily="49" charset="0"/>
            </a:endParaRPr>
          </a:p>
          <a:p>
            <a:pPr defTabSz="914400" eaLnBrk="0" fontAlgn="base" hangingPunct="0">
              <a:spcBef>
                <a:spcPct val="0"/>
              </a:spcBef>
              <a:spcAft>
                <a:spcPct val="0"/>
              </a:spcAft>
            </a:pPr>
            <a:endParaRPr lang="en-US" altLang="en-US" dirty="0">
              <a:solidFill>
                <a:prstClr val="black"/>
              </a:solidFill>
              <a:latin typeface="Consolas" panose="020B0609020204030204" pitchFamily="49" charset="0"/>
              <a:cs typeface="Consolas" panose="020B0609020204030204" pitchFamily="49" charset="0"/>
            </a:endParaRPr>
          </a:p>
          <a:p>
            <a:pPr defTabSz="914400" eaLnBrk="0" fontAlgn="base" hangingPunct="0">
              <a:spcBef>
                <a:spcPct val="0"/>
              </a:spcBef>
              <a:spcAft>
                <a:spcPct val="0"/>
              </a:spcAft>
            </a:pPr>
            <a:endParaRPr lang="en-US" altLang="en-US" dirty="0">
              <a:solidFill>
                <a:prstClr val="black"/>
              </a:solidFill>
              <a:latin typeface="Consolas" panose="020B0609020204030204" pitchFamily="49" charset="0"/>
              <a:ea typeface="Times New Roman" panose="02020603050405020304" pitchFamily="18" charset="0"/>
              <a:cs typeface="Consolas" panose="020B0609020204030204" pitchFamily="49" charset="0"/>
            </a:endParaRPr>
          </a:p>
          <a:p>
            <a:pPr defTabSz="914400" eaLnBrk="0" fontAlgn="base" hangingPunct="0">
              <a:spcBef>
                <a:spcPct val="0"/>
              </a:spcBef>
              <a:spcAft>
                <a:spcPct val="0"/>
              </a:spcAft>
            </a:pPr>
            <a:r>
              <a:rPr lang="en-US" altLang="en-US" b="1" dirty="0">
                <a:solidFill>
                  <a:srgbClr val="0000FF"/>
                </a:solidFill>
                <a:latin typeface="Consolas" panose="020B0609020204030204" pitchFamily="49" charset="0"/>
                <a:ea typeface="Times New Roman" panose="02020603050405020304" pitchFamily="18" charset="0"/>
                <a:cs typeface="Consolas" panose="020B0609020204030204" pitchFamily="49" charset="0"/>
              </a:rPr>
              <a:t>control</a:t>
            </a:r>
            <a:r>
              <a:rPr lang="en-US" altLang="en-US" dirty="0">
                <a:solidFill>
                  <a:prstClr val="black"/>
                </a:solidFill>
                <a:latin typeface="Consolas" panose="020B0609020204030204" pitchFamily="49" charset="0"/>
                <a:ea typeface="Times New Roman" panose="02020603050405020304" pitchFamily="18" charset="0"/>
                <a:cs typeface="Consolas" panose="020B0609020204030204" pitchFamily="49" charset="0"/>
              </a:rPr>
              <a:t> Pipeline&lt;H&gt;(</a:t>
            </a:r>
            <a:r>
              <a:rPr lang="en-US" altLang="en-US" b="1" dirty="0" err="1">
                <a:solidFill>
                  <a:srgbClr val="008080"/>
                </a:solidFill>
                <a:latin typeface="Consolas" panose="020B0609020204030204" pitchFamily="49" charset="0"/>
                <a:ea typeface="Times New Roman" panose="02020603050405020304" pitchFamily="18" charset="0"/>
                <a:cs typeface="Consolas" panose="020B0609020204030204" pitchFamily="49" charset="0"/>
              </a:rPr>
              <a:t>inout</a:t>
            </a:r>
            <a:r>
              <a:rPr lang="en-US" altLang="en-US" dirty="0">
                <a:solidFill>
                  <a:prstClr val="black"/>
                </a:solidFill>
                <a:latin typeface="Consolas" panose="020B0609020204030204" pitchFamily="49" charset="0"/>
                <a:ea typeface="Times New Roman" panose="02020603050405020304" pitchFamily="18" charset="0"/>
                <a:cs typeface="Consolas" panose="020B0609020204030204" pitchFamily="49" charset="0"/>
              </a:rPr>
              <a:t> H headers, </a:t>
            </a:r>
            <a:br>
              <a:rPr lang="en-US" altLang="en-US" dirty="0">
                <a:solidFill>
                  <a:prstClr val="black"/>
                </a:solidFill>
                <a:latin typeface="Consolas" panose="020B0609020204030204" pitchFamily="49" charset="0"/>
                <a:ea typeface="Times New Roman" panose="02020603050405020304" pitchFamily="18" charset="0"/>
                <a:cs typeface="Consolas" panose="020B0609020204030204" pitchFamily="49" charset="0"/>
              </a:rPr>
            </a:br>
            <a:r>
              <a:rPr lang="en-US" altLang="en-US" dirty="0">
                <a:solidFill>
                  <a:prstClr val="black"/>
                </a:solidFill>
                <a:latin typeface="Consolas" panose="020B0609020204030204" pitchFamily="49" charset="0"/>
                <a:ea typeface="Times New Roman" panose="02020603050405020304" pitchFamily="18" charset="0"/>
                <a:cs typeface="Consolas" panose="020B0609020204030204" pitchFamily="49" charset="0"/>
              </a:rPr>
              <a:t>                    </a:t>
            </a:r>
            <a:r>
              <a:rPr lang="en-US" altLang="en-US" b="1" dirty="0">
                <a:solidFill>
                  <a:srgbClr val="008080"/>
                </a:solidFill>
                <a:latin typeface="Consolas" panose="020B0609020204030204" pitchFamily="49" charset="0"/>
                <a:ea typeface="Times New Roman" panose="02020603050405020304" pitchFamily="18" charset="0"/>
                <a:cs typeface="Consolas" panose="020B0609020204030204" pitchFamily="49" charset="0"/>
              </a:rPr>
              <a:t>in </a:t>
            </a:r>
            <a:r>
              <a:rPr lang="en-US" altLang="en-US" dirty="0" err="1">
                <a:solidFill>
                  <a:prstClr val="black"/>
                </a:solidFill>
                <a:latin typeface="Consolas" panose="020B0609020204030204" pitchFamily="49" charset="0"/>
                <a:ea typeface="Times New Roman" panose="02020603050405020304" pitchFamily="18" charset="0"/>
                <a:cs typeface="Consolas" panose="020B0609020204030204" pitchFamily="49" charset="0"/>
              </a:rPr>
              <a:t>input_metadata</a:t>
            </a:r>
            <a:r>
              <a:rPr lang="en-US" altLang="en-US" dirty="0">
                <a:solidFill>
                  <a:prstClr val="black"/>
                </a:solidFill>
                <a:latin typeface="Consolas" panose="020B0609020204030204" pitchFamily="49" charset="0"/>
                <a:ea typeface="Times New Roman" panose="02020603050405020304" pitchFamily="18" charset="0"/>
                <a:cs typeface="Consolas" panose="020B0609020204030204" pitchFamily="49" charset="0"/>
              </a:rPr>
              <a:t> input,</a:t>
            </a:r>
            <a:br>
              <a:rPr lang="en-US" altLang="en-US" dirty="0">
                <a:solidFill>
                  <a:prstClr val="black"/>
                </a:solidFill>
                <a:latin typeface="Consolas" panose="020B0609020204030204" pitchFamily="49" charset="0"/>
                <a:ea typeface="Times New Roman" panose="02020603050405020304" pitchFamily="18" charset="0"/>
                <a:cs typeface="Consolas" panose="020B0609020204030204" pitchFamily="49" charset="0"/>
              </a:rPr>
            </a:br>
            <a:r>
              <a:rPr lang="en-US" altLang="en-US" dirty="0">
                <a:solidFill>
                  <a:prstClr val="black"/>
                </a:solidFill>
                <a:latin typeface="Consolas" panose="020B0609020204030204" pitchFamily="49" charset="0"/>
                <a:ea typeface="Times New Roman" panose="02020603050405020304" pitchFamily="18" charset="0"/>
                <a:cs typeface="Consolas" panose="020B0609020204030204" pitchFamily="49" charset="0"/>
              </a:rPr>
              <a:t>                    </a:t>
            </a:r>
            <a:r>
              <a:rPr lang="en-US" altLang="en-US" b="1" dirty="0">
                <a:solidFill>
                  <a:srgbClr val="008080"/>
                </a:solidFill>
                <a:latin typeface="Consolas" panose="020B0609020204030204" pitchFamily="49" charset="0"/>
                <a:ea typeface="Times New Roman" panose="02020603050405020304" pitchFamily="18" charset="0"/>
                <a:cs typeface="Consolas" panose="020B0609020204030204" pitchFamily="49" charset="0"/>
              </a:rPr>
              <a:t>out </a:t>
            </a:r>
            <a:r>
              <a:rPr lang="en-US" altLang="en-US" dirty="0" err="1">
                <a:solidFill>
                  <a:prstClr val="black"/>
                </a:solidFill>
                <a:latin typeface="Consolas" panose="020B0609020204030204" pitchFamily="49" charset="0"/>
                <a:ea typeface="Times New Roman" panose="02020603050405020304" pitchFamily="18" charset="0"/>
                <a:cs typeface="Consolas" panose="020B0609020204030204" pitchFamily="49" charset="0"/>
              </a:rPr>
              <a:t>output_metadata</a:t>
            </a:r>
            <a:r>
              <a:rPr lang="en-US" altLang="en-US" dirty="0">
                <a:solidFill>
                  <a:prstClr val="black"/>
                </a:solidFill>
                <a:latin typeface="Consolas" panose="020B0609020204030204" pitchFamily="49" charset="0"/>
                <a:ea typeface="Times New Roman" panose="02020603050405020304" pitchFamily="18" charset="0"/>
                <a:cs typeface="Consolas" panose="020B0609020204030204" pitchFamily="49" charset="0"/>
              </a:rPr>
              <a:t> output);</a:t>
            </a:r>
            <a:endParaRPr lang="en-US" altLang="en-US" b="1" dirty="0">
              <a:solidFill>
                <a:srgbClr val="0000FF"/>
              </a:solidFill>
              <a:latin typeface="Consolas" panose="020B0609020204030204" pitchFamily="49" charset="0"/>
              <a:ea typeface="Times New Roman" panose="02020603050405020304" pitchFamily="18" charset="0"/>
              <a:cs typeface="Consolas" panose="020B0609020204030204" pitchFamily="49" charset="0"/>
            </a:endParaRPr>
          </a:p>
          <a:p>
            <a:pPr defTabSz="914400" eaLnBrk="0" fontAlgn="base" hangingPunct="0">
              <a:spcBef>
                <a:spcPct val="0"/>
              </a:spcBef>
              <a:spcAft>
                <a:spcPct val="0"/>
              </a:spcAft>
            </a:pPr>
            <a:endParaRPr lang="en-US" altLang="en-US" b="1" dirty="0">
              <a:solidFill>
                <a:srgbClr val="0000FF"/>
              </a:solidFill>
              <a:latin typeface="Consolas" panose="020B0609020204030204" pitchFamily="49" charset="0"/>
              <a:ea typeface="Times New Roman" panose="02020603050405020304" pitchFamily="18" charset="0"/>
              <a:cs typeface="Consolas" panose="020B0609020204030204" pitchFamily="49" charset="0"/>
            </a:endParaRPr>
          </a:p>
          <a:p>
            <a:pPr defTabSz="914400" eaLnBrk="0" fontAlgn="base" hangingPunct="0">
              <a:spcBef>
                <a:spcPct val="0"/>
              </a:spcBef>
              <a:spcAft>
                <a:spcPct val="0"/>
              </a:spcAft>
            </a:pPr>
            <a:r>
              <a:rPr lang="en-US" altLang="en-US" b="1" dirty="0">
                <a:solidFill>
                  <a:srgbClr val="0000FF"/>
                </a:solidFill>
                <a:latin typeface="Consolas" panose="020B0609020204030204" pitchFamily="49" charset="0"/>
                <a:ea typeface="Times New Roman" panose="02020603050405020304" pitchFamily="18" charset="0"/>
                <a:cs typeface="Consolas" panose="020B0609020204030204" pitchFamily="49" charset="0"/>
              </a:rPr>
              <a:t>control</a:t>
            </a:r>
            <a:r>
              <a:rPr lang="en-US" altLang="en-US" dirty="0">
                <a:solidFill>
                  <a:prstClr val="black"/>
                </a:solidFill>
                <a:latin typeface="Consolas" panose="020B0609020204030204" pitchFamily="49" charset="0"/>
                <a:ea typeface="Times New Roman" panose="02020603050405020304" pitchFamily="18" charset="0"/>
                <a:cs typeface="Consolas" panose="020B0609020204030204" pitchFamily="49" charset="0"/>
              </a:rPr>
              <a:t> Deparser&lt;H&gt;(</a:t>
            </a:r>
            <a:r>
              <a:rPr lang="en-US" altLang="en-US" b="1" dirty="0">
                <a:solidFill>
                  <a:srgbClr val="008080"/>
                </a:solidFill>
                <a:latin typeface="Consolas" panose="020B0609020204030204" pitchFamily="49" charset="0"/>
                <a:ea typeface="Times New Roman" panose="02020603050405020304" pitchFamily="18" charset="0"/>
                <a:cs typeface="Consolas" panose="020B0609020204030204" pitchFamily="49" charset="0"/>
              </a:rPr>
              <a:t>in</a:t>
            </a:r>
            <a:r>
              <a:rPr lang="en-US" altLang="en-US" dirty="0">
                <a:solidFill>
                  <a:prstClr val="black"/>
                </a:solidFill>
                <a:latin typeface="Consolas" panose="020B0609020204030204" pitchFamily="49" charset="0"/>
                <a:ea typeface="Times New Roman" panose="02020603050405020304" pitchFamily="18" charset="0"/>
                <a:cs typeface="Consolas" panose="020B0609020204030204" pitchFamily="49" charset="0"/>
              </a:rPr>
              <a:t> H headers, </a:t>
            </a:r>
            <a:r>
              <a:rPr lang="en-US" altLang="en-US" dirty="0" err="1">
                <a:solidFill>
                  <a:prstClr val="black"/>
                </a:solidFill>
                <a:latin typeface="Consolas" panose="020B0609020204030204" pitchFamily="49" charset="0"/>
                <a:ea typeface="Times New Roman" panose="02020603050405020304" pitchFamily="18" charset="0"/>
                <a:cs typeface="Consolas" panose="020B0609020204030204" pitchFamily="49" charset="0"/>
              </a:rPr>
              <a:t>packet_out</a:t>
            </a:r>
            <a:r>
              <a:rPr lang="en-US" altLang="en-US" dirty="0">
                <a:solidFill>
                  <a:prstClr val="black"/>
                </a:solidFill>
                <a:latin typeface="Consolas" panose="020B0609020204030204" pitchFamily="49" charset="0"/>
                <a:ea typeface="Times New Roman" panose="02020603050405020304" pitchFamily="18" charset="0"/>
                <a:cs typeface="Consolas" panose="020B0609020204030204" pitchFamily="49" charset="0"/>
              </a:rPr>
              <a:t> p);</a:t>
            </a:r>
          </a:p>
          <a:p>
            <a:pPr defTabSz="914400" eaLnBrk="0" fontAlgn="base" hangingPunct="0">
              <a:spcBef>
                <a:spcPct val="0"/>
              </a:spcBef>
              <a:spcAft>
                <a:spcPct val="0"/>
              </a:spcAft>
            </a:pPr>
            <a:endParaRPr lang="en-US" altLang="en-US" dirty="0">
              <a:solidFill>
                <a:prstClr val="black"/>
              </a:solidFill>
              <a:latin typeface="Consolas" panose="020B0609020204030204" pitchFamily="49" charset="0"/>
              <a:ea typeface="Times New Roman" panose="02020603050405020304" pitchFamily="18" charset="0"/>
              <a:cs typeface="Consolas" panose="020B0609020204030204" pitchFamily="49" charset="0"/>
            </a:endParaRPr>
          </a:p>
          <a:p>
            <a:pPr defTabSz="914400" eaLnBrk="0" fontAlgn="base" hangingPunct="0">
              <a:spcBef>
                <a:spcPct val="0"/>
              </a:spcBef>
              <a:spcAft>
                <a:spcPct val="0"/>
              </a:spcAft>
            </a:pPr>
            <a:r>
              <a:rPr lang="en-US" altLang="en-US" b="1" dirty="0">
                <a:solidFill>
                  <a:srgbClr val="0000FF"/>
                </a:solidFill>
                <a:latin typeface="Consolas" panose="020B0609020204030204" pitchFamily="49" charset="0"/>
                <a:ea typeface="Times New Roman" panose="02020603050405020304" pitchFamily="18" charset="0"/>
                <a:cs typeface="Consolas" panose="020B0609020204030204" pitchFamily="49" charset="0"/>
              </a:rPr>
              <a:t>package</a:t>
            </a:r>
            <a:r>
              <a:rPr lang="en-US" altLang="en-US" dirty="0">
                <a:solidFill>
                  <a:prstClr val="black"/>
                </a:solidFill>
                <a:latin typeface="Consolas" panose="020B0609020204030204" pitchFamily="49" charset="0"/>
                <a:ea typeface="Times New Roman" panose="02020603050405020304" pitchFamily="18" charset="0"/>
                <a:cs typeface="Consolas" panose="020B0609020204030204" pitchFamily="49" charset="0"/>
              </a:rPr>
              <a:t> Switch&lt;H&gt;(Parser&lt;H&gt; p, Pipeline&lt;H&gt; p, Deparser&lt;H&gt; d);</a:t>
            </a:r>
          </a:p>
        </p:txBody>
      </p:sp>
      <p:sp>
        <p:nvSpPr>
          <p:cNvPr id="8" name="TextBox 7"/>
          <p:cNvSpPr txBox="1"/>
          <p:nvPr/>
        </p:nvSpPr>
        <p:spPr>
          <a:xfrm>
            <a:off x="2112168" y="1000666"/>
            <a:ext cx="4745594" cy="46166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400" dirty="0">
                <a:solidFill>
                  <a:prstClr val="black"/>
                </a:solidFill>
                <a:latin typeface="Calibri"/>
              </a:rPr>
              <a:t>Provided by the target manufacturer</a:t>
            </a:r>
          </a:p>
        </p:txBody>
      </p:sp>
      <p:sp>
        <p:nvSpPr>
          <p:cNvPr id="9" name="Left Brace 8"/>
          <p:cNvSpPr/>
          <p:nvPr/>
        </p:nvSpPr>
        <p:spPr>
          <a:xfrm rot="16200000">
            <a:off x="6661729" y="1997970"/>
            <a:ext cx="274308" cy="1642239"/>
          </a:xfrm>
          <a:prstGeom prst="leftBrace">
            <a:avLst>
              <a:gd name="adj1" fmla="val 60833"/>
              <a:gd name="adj2" fmla="val 50000"/>
            </a:avLst>
          </a:prstGeom>
          <a:ln>
            <a:solidFill>
              <a:schemeClr val="tx1"/>
            </a:solidFill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algn="ctr"/>
            <a:endParaRPr lang="en-US">
              <a:solidFill>
                <a:prstClr val="black"/>
              </a:solidFill>
              <a:latin typeface="Calibri"/>
            </a:endParaRPr>
          </a:p>
        </p:txBody>
      </p:sp>
      <p:sp>
        <p:nvSpPr>
          <p:cNvPr id="10" name="TextBox 9"/>
          <p:cNvSpPr txBox="1"/>
          <p:nvPr/>
        </p:nvSpPr>
        <p:spPr>
          <a:xfrm>
            <a:off x="4745833" y="3036747"/>
            <a:ext cx="3055645" cy="369332"/>
          </a:xfrm>
          <a:prstGeom prst="rect">
            <a:avLst/>
          </a:prstGeom>
          <a:solidFill>
            <a:schemeClr val="bg1"/>
          </a:solidFill>
        </p:spPr>
        <p:txBody>
          <a:bodyPr wrap="none" rtlCol="0">
            <a:spAutoFit/>
          </a:bodyPr>
          <a:lstStyle/>
          <a:p>
            <a:r>
              <a:rPr lang="en-US" dirty="0">
                <a:solidFill>
                  <a:prstClr val="black"/>
                </a:solidFill>
                <a:latin typeface="Calibri"/>
              </a:rPr>
              <a:t>H = user-specified header type</a:t>
            </a:r>
          </a:p>
        </p:txBody>
      </p:sp>
      <p:sp>
        <p:nvSpPr>
          <p:cNvPr id="17" name="Left Brace 16"/>
          <p:cNvSpPr/>
          <p:nvPr/>
        </p:nvSpPr>
        <p:spPr>
          <a:xfrm rot="5400000">
            <a:off x="5531412" y="2685764"/>
            <a:ext cx="274308" cy="1845467"/>
          </a:xfrm>
          <a:prstGeom prst="leftBrace">
            <a:avLst>
              <a:gd name="adj1" fmla="val 60833"/>
              <a:gd name="adj2" fmla="val 50000"/>
            </a:avLst>
          </a:prstGeom>
          <a:ln>
            <a:solidFill>
              <a:schemeClr val="tx1"/>
            </a:solidFill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algn="ctr"/>
            <a:endParaRPr lang="en-US">
              <a:solidFill>
                <a:prstClr val="black"/>
              </a:solidFill>
              <a:latin typeface="Calibri"/>
            </a:endParaRPr>
          </a:p>
        </p:txBody>
      </p:sp>
      <p:sp>
        <p:nvSpPr>
          <p:cNvPr id="19" name="Rectangle 18"/>
          <p:cNvSpPr/>
          <p:nvPr/>
        </p:nvSpPr>
        <p:spPr>
          <a:xfrm>
            <a:off x="3629902" y="5794488"/>
            <a:ext cx="4449642" cy="1009823"/>
          </a:xfrm>
          <a:prstGeom prst="rect">
            <a:avLst/>
          </a:prstGeom>
        </p:spPr>
        <p:style>
          <a:lnRef idx="1">
            <a:schemeClr val="accent2"/>
          </a:lnRef>
          <a:fillRef idx="2">
            <a:schemeClr val="accent2"/>
          </a:fillRef>
          <a:effectRef idx="1">
            <a:schemeClr val="accent2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endParaRPr lang="en-US" sz="3200" dirty="0">
              <a:solidFill>
                <a:prstClr val="black"/>
              </a:solidFill>
              <a:latin typeface="Calibri"/>
            </a:endParaRPr>
          </a:p>
        </p:txBody>
      </p:sp>
      <p:sp>
        <p:nvSpPr>
          <p:cNvPr id="28" name="Rectangle 27"/>
          <p:cNvSpPr/>
          <p:nvPr/>
        </p:nvSpPr>
        <p:spPr>
          <a:xfrm>
            <a:off x="3925378" y="5947456"/>
            <a:ext cx="987276" cy="754847"/>
          </a:xfrm>
          <a:prstGeom prst="rect">
            <a:avLst/>
          </a:prstGeom>
        </p:spPr>
        <p:style>
          <a:lnRef idx="1">
            <a:schemeClr val="accent1"/>
          </a:lnRef>
          <a:fillRef idx="2">
            <a:schemeClr val="accent1"/>
          </a:fillRef>
          <a:effectRef idx="1">
            <a:schemeClr val="accent1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dirty="0">
                <a:solidFill>
                  <a:prstClr val="black"/>
                </a:solidFill>
                <a:latin typeface="Calibri"/>
              </a:rPr>
              <a:t>Parser</a:t>
            </a:r>
          </a:p>
        </p:txBody>
      </p:sp>
      <p:sp>
        <p:nvSpPr>
          <p:cNvPr id="29" name="Rectangle 28"/>
          <p:cNvSpPr/>
          <p:nvPr/>
        </p:nvSpPr>
        <p:spPr>
          <a:xfrm>
            <a:off x="5392029" y="5947456"/>
            <a:ext cx="944166" cy="754847"/>
          </a:xfrm>
          <a:prstGeom prst="rect">
            <a:avLst/>
          </a:prstGeom>
        </p:spPr>
        <p:style>
          <a:lnRef idx="1">
            <a:schemeClr val="accent1"/>
          </a:lnRef>
          <a:fillRef idx="2">
            <a:schemeClr val="accent1"/>
          </a:fillRef>
          <a:effectRef idx="1">
            <a:schemeClr val="accent1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dirty="0">
                <a:solidFill>
                  <a:prstClr val="black"/>
                </a:solidFill>
                <a:latin typeface="Calibri"/>
              </a:rPr>
              <a:t>Pipeline</a:t>
            </a:r>
          </a:p>
        </p:txBody>
      </p:sp>
      <p:sp>
        <p:nvSpPr>
          <p:cNvPr id="30" name="Rectangle 29"/>
          <p:cNvSpPr/>
          <p:nvPr/>
        </p:nvSpPr>
        <p:spPr>
          <a:xfrm>
            <a:off x="6805965" y="5947456"/>
            <a:ext cx="1073389" cy="754847"/>
          </a:xfrm>
          <a:prstGeom prst="rect">
            <a:avLst/>
          </a:prstGeom>
        </p:spPr>
        <p:style>
          <a:lnRef idx="1">
            <a:schemeClr val="accent1"/>
          </a:lnRef>
          <a:fillRef idx="2">
            <a:schemeClr val="accent1"/>
          </a:fillRef>
          <a:effectRef idx="1">
            <a:schemeClr val="accent1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dirty="0">
                <a:solidFill>
                  <a:prstClr val="black"/>
                </a:solidFill>
                <a:latin typeface="Calibri"/>
              </a:rPr>
              <a:t>Deparser</a:t>
            </a:r>
          </a:p>
        </p:txBody>
      </p:sp>
      <p:sp>
        <p:nvSpPr>
          <p:cNvPr id="32" name="Right Arrow 31"/>
          <p:cNvSpPr/>
          <p:nvPr/>
        </p:nvSpPr>
        <p:spPr>
          <a:xfrm>
            <a:off x="5287617" y="6199284"/>
            <a:ext cx="144654" cy="280389"/>
          </a:xfrm>
          <a:prstGeom prst="rightArrow">
            <a:avLst/>
          </a:prstGeom>
          <a:solidFill>
            <a:srgbClr val="FF6600"/>
          </a:solidFill>
          <a:ln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>
              <a:solidFill>
                <a:prstClr val="white"/>
              </a:solidFill>
              <a:latin typeface="Calibri"/>
            </a:endParaRPr>
          </a:p>
        </p:txBody>
      </p:sp>
      <p:sp>
        <p:nvSpPr>
          <p:cNvPr id="33" name="Right Arrow 32"/>
          <p:cNvSpPr/>
          <p:nvPr/>
        </p:nvSpPr>
        <p:spPr>
          <a:xfrm>
            <a:off x="4912653" y="6199284"/>
            <a:ext cx="144654" cy="280389"/>
          </a:xfrm>
          <a:prstGeom prst="rightArrow">
            <a:avLst/>
          </a:prstGeom>
          <a:solidFill>
            <a:srgbClr val="FF6600"/>
          </a:solidFill>
          <a:ln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>
              <a:solidFill>
                <a:prstClr val="white"/>
              </a:solidFill>
              <a:latin typeface="Calibri"/>
            </a:endParaRPr>
          </a:p>
        </p:txBody>
      </p:sp>
      <p:sp>
        <p:nvSpPr>
          <p:cNvPr id="34" name="Right Arrow 33"/>
          <p:cNvSpPr/>
          <p:nvPr/>
        </p:nvSpPr>
        <p:spPr>
          <a:xfrm>
            <a:off x="6670542" y="6199284"/>
            <a:ext cx="144654" cy="280389"/>
          </a:xfrm>
          <a:prstGeom prst="rightArrow">
            <a:avLst/>
          </a:prstGeom>
          <a:solidFill>
            <a:srgbClr val="FF6600"/>
          </a:solidFill>
          <a:ln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>
              <a:solidFill>
                <a:prstClr val="white"/>
              </a:solidFill>
              <a:latin typeface="Calibri"/>
            </a:endParaRPr>
          </a:p>
        </p:txBody>
      </p:sp>
      <p:sp>
        <p:nvSpPr>
          <p:cNvPr id="35" name="Right Arrow 34"/>
          <p:cNvSpPr/>
          <p:nvPr/>
        </p:nvSpPr>
        <p:spPr>
          <a:xfrm>
            <a:off x="7879354" y="6199284"/>
            <a:ext cx="144654" cy="280389"/>
          </a:xfrm>
          <a:prstGeom prst="rightArrow">
            <a:avLst/>
          </a:prstGeom>
          <a:solidFill>
            <a:srgbClr val="FF6600"/>
          </a:solidFill>
          <a:ln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>
              <a:solidFill>
                <a:prstClr val="white"/>
              </a:solidFill>
              <a:latin typeface="Calibri"/>
            </a:endParaRPr>
          </a:p>
        </p:txBody>
      </p:sp>
      <p:sp>
        <p:nvSpPr>
          <p:cNvPr id="36" name="Right Arrow 35"/>
          <p:cNvSpPr/>
          <p:nvPr/>
        </p:nvSpPr>
        <p:spPr>
          <a:xfrm>
            <a:off x="6336195" y="6199284"/>
            <a:ext cx="144654" cy="280389"/>
          </a:xfrm>
          <a:prstGeom prst="rightArrow">
            <a:avLst/>
          </a:prstGeom>
          <a:solidFill>
            <a:srgbClr val="FF6600"/>
          </a:solidFill>
          <a:ln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>
              <a:solidFill>
                <a:prstClr val="white"/>
              </a:solidFill>
              <a:latin typeface="Calibri"/>
            </a:endParaRPr>
          </a:p>
        </p:txBody>
      </p:sp>
      <p:sp>
        <p:nvSpPr>
          <p:cNvPr id="37" name="Right Arrow 36"/>
          <p:cNvSpPr/>
          <p:nvPr/>
        </p:nvSpPr>
        <p:spPr>
          <a:xfrm>
            <a:off x="3780723" y="6199284"/>
            <a:ext cx="144654" cy="280389"/>
          </a:xfrm>
          <a:prstGeom prst="rightArrow">
            <a:avLst/>
          </a:prstGeom>
          <a:solidFill>
            <a:srgbClr val="FF6600"/>
          </a:solidFill>
          <a:ln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>
              <a:solidFill>
                <a:prstClr val="white"/>
              </a:solidFill>
              <a:latin typeface="Calibri"/>
            </a:endParaRPr>
          </a:p>
        </p:txBody>
      </p:sp>
      <p:sp>
        <p:nvSpPr>
          <p:cNvPr id="39" name="TextBox 38"/>
          <p:cNvSpPr txBox="1"/>
          <p:nvPr/>
        </p:nvSpPr>
        <p:spPr>
          <a:xfrm>
            <a:off x="3550415" y="5674920"/>
            <a:ext cx="800284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>
                <a:solidFill>
                  <a:prstClr val="black"/>
                </a:solidFill>
                <a:latin typeface="Calibri"/>
              </a:rPr>
              <a:t>Switch</a:t>
            </a:r>
          </a:p>
        </p:txBody>
      </p:sp>
    </p:spTree>
    <p:extLst>
      <p:ext uri="{BB962C8B-B14F-4D97-AF65-F5344CB8AC3E}">
        <p14:creationId xmlns:p14="http://schemas.microsoft.com/office/powerpoint/2010/main" val="3431733686"/>
      </p:ext>
    </p:extLst>
  </p:cSld>
  <p:clrMapOvr>
    <a:masterClrMapping/>
  </p:clrMapOvr>
</p:sld>
</file>

<file path=ppt/slides/slide4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Support for custom “accelerators”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1800225" y="1600201"/>
            <a:ext cx="8648700" cy="4525963"/>
          </a:xfrm>
          <a:solidFill>
            <a:schemeClr val="bg1">
              <a:lumMod val="95000"/>
            </a:schemeClr>
          </a:solidFill>
        </p:spPr>
        <p:txBody>
          <a:bodyPr>
            <a:normAutofit/>
          </a:bodyPr>
          <a:lstStyle/>
          <a:p>
            <a:pPr marL="0" indent="0">
              <a:buNone/>
            </a:pPr>
            <a:r>
              <a:rPr lang="en-US" sz="1800" b="1" dirty="0">
                <a:solidFill>
                  <a:srgbClr val="008080"/>
                </a:solidFill>
                <a:latin typeface="Consolas" panose="020B0609020204030204" pitchFamily="49" charset="0"/>
                <a:ea typeface="Times New Roman" panose="02020603050405020304" pitchFamily="18" charset="0"/>
                <a:cs typeface="Consolas" panose="020B0609020204030204" pitchFamily="49" charset="0"/>
              </a:rPr>
              <a:t>extern</a:t>
            </a:r>
            <a:r>
              <a:rPr lang="en-US" sz="1800" dirty="0">
                <a:latin typeface="Consolas" panose="020B0609020204030204" pitchFamily="49" charset="0"/>
                <a:cs typeface="Consolas" panose="020B0609020204030204" pitchFamily="49" charset="0"/>
              </a:rPr>
              <a:t> </a:t>
            </a:r>
            <a:r>
              <a:rPr lang="en-US" sz="1800" b="1" dirty="0">
                <a:solidFill>
                  <a:srgbClr val="008080"/>
                </a:solidFill>
                <a:latin typeface="Consolas" panose="020B0609020204030204" pitchFamily="49" charset="0"/>
                <a:ea typeface="Times New Roman" panose="02020603050405020304" pitchFamily="18" charset="0"/>
                <a:cs typeface="Consolas" panose="020B0609020204030204" pitchFamily="49" charset="0"/>
              </a:rPr>
              <a:t>bit</a:t>
            </a:r>
            <a:r>
              <a:rPr lang="en-US" sz="1800" dirty="0">
                <a:latin typeface="Consolas" panose="020B0609020204030204" pitchFamily="49" charset="0"/>
                <a:cs typeface="Consolas" panose="020B0609020204030204" pitchFamily="49" charset="0"/>
              </a:rPr>
              <a:t>&lt;32&gt; random();</a:t>
            </a:r>
          </a:p>
          <a:p>
            <a:pPr marL="0" indent="0">
              <a:buNone/>
            </a:pPr>
            <a:endParaRPr lang="en-US" sz="1800" b="1" dirty="0">
              <a:solidFill>
                <a:srgbClr val="008080"/>
              </a:solidFill>
              <a:latin typeface="Consolas" panose="020B0609020204030204" pitchFamily="49" charset="0"/>
              <a:ea typeface="Times New Roman" panose="02020603050405020304" pitchFamily="18" charset="0"/>
              <a:cs typeface="Consolas" panose="020B0609020204030204" pitchFamily="49" charset="0"/>
            </a:endParaRPr>
          </a:p>
          <a:p>
            <a:pPr marL="0" indent="0">
              <a:buNone/>
            </a:pPr>
            <a:endParaRPr lang="en-US" sz="1800" b="1" dirty="0">
              <a:solidFill>
                <a:srgbClr val="008080"/>
              </a:solidFill>
              <a:latin typeface="Consolas" panose="020B0609020204030204" pitchFamily="49" charset="0"/>
              <a:ea typeface="Times New Roman" panose="02020603050405020304" pitchFamily="18" charset="0"/>
              <a:cs typeface="Consolas" panose="020B0609020204030204" pitchFamily="49" charset="0"/>
            </a:endParaRPr>
          </a:p>
          <a:p>
            <a:pPr marL="0" indent="0">
              <a:buNone/>
            </a:pPr>
            <a:endParaRPr lang="en-US" sz="1800" b="1" dirty="0">
              <a:solidFill>
                <a:srgbClr val="008080"/>
              </a:solidFill>
              <a:latin typeface="Consolas" panose="020B0609020204030204" pitchFamily="49" charset="0"/>
              <a:ea typeface="Times New Roman" panose="02020603050405020304" pitchFamily="18" charset="0"/>
              <a:cs typeface="Consolas" panose="020B0609020204030204" pitchFamily="49" charset="0"/>
            </a:endParaRPr>
          </a:p>
          <a:p>
            <a:pPr marL="0" indent="0">
              <a:buNone/>
            </a:pPr>
            <a:r>
              <a:rPr lang="en-US" sz="1800" b="1" dirty="0">
                <a:solidFill>
                  <a:srgbClr val="008080"/>
                </a:solidFill>
                <a:latin typeface="Consolas" panose="020B0609020204030204" pitchFamily="49" charset="0"/>
                <a:ea typeface="Times New Roman" panose="02020603050405020304" pitchFamily="18" charset="0"/>
                <a:cs typeface="Consolas" panose="020B0609020204030204" pitchFamily="49" charset="0"/>
              </a:rPr>
              <a:t>extern</a:t>
            </a:r>
            <a:r>
              <a:rPr lang="en-US" sz="1800" dirty="0">
                <a:latin typeface="Consolas" panose="020B0609020204030204" pitchFamily="49" charset="0"/>
                <a:cs typeface="Consolas" panose="020B0609020204030204" pitchFamily="49" charset="0"/>
              </a:rPr>
              <a:t> Checksum16 {</a:t>
            </a:r>
            <a:br>
              <a:rPr lang="en-US" sz="1800" dirty="0">
                <a:latin typeface="Consolas" panose="020B0609020204030204" pitchFamily="49" charset="0"/>
                <a:cs typeface="Consolas" panose="020B0609020204030204" pitchFamily="49" charset="0"/>
              </a:rPr>
            </a:br>
            <a:r>
              <a:rPr lang="en-US" sz="1800" dirty="0">
                <a:latin typeface="Consolas" panose="020B0609020204030204" pitchFamily="49" charset="0"/>
                <a:cs typeface="Consolas" panose="020B0609020204030204" pitchFamily="49" charset="0"/>
              </a:rPr>
              <a:t>    </a:t>
            </a:r>
            <a:r>
              <a:rPr lang="en-US" sz="1800" b="1" dirty="0">
                <a:solidFill>
                  <a:srgbClr val="008080"/>
                </a:solidFill>
                <a:latin typeface="Consolas" panose="020B0609020204030204" pitchFamily="49" charset="0"/>
                <a:ea typeface="Times New Roman" panose="02020603050405020304" pitchFamily="18" charset="0"/>
                <a:cs typeface="Consolas" panose="020B0609020204030204" pitchFamily="49" charset="0"/>
              </a:rPr>
              <a:t>void</a:t>
            </a:r>
            <a:r>
              <a:rPr lang="en-US" sz="1800" dirty="0">
                <a:latin typeface="Consolas" panose="020B0609020204030204" pitchFamily="49" charset="0"/>
                <a:cs typeface="Consolas" panose="020B0609020204030204" pitchFamily="49" charset="0"/>
              </a:rPr>
              <a:t> clear();              // prepare unit for computation</a:t>
            </a:r>
            <a:br>
              <a:rPr lang="en-US" sz="1800" dirty="0">
                <a:latin typeface="Consolas" panose="020B0609020204030204" pitchFamily="49" charset="0"/>
                <a:cs typeface="Consolas" panose="020B0609020204030204" pitchFamily="49" charset="0"/>
              </a:rPr>
            </a:br>
            <a:r>
              <a:rPr lang="en-US" sz="1800" dirty="0">
                <a:latin typeface="Consolas" panose="020B0609020204030204" pitchFamily="49" charset="0"/>
                <a:cs typeface="Consolas" panose="020B0609020204030204" pitchFamily="49" charset="0"/>
              </a:rPr>
              <a:t>    </a:t>
            </a:r>
            <a:r>
              <a:rPr lang="en-US" sz="1800" b="1" dirty="0">
                <a:solidFill>
                  <a:srgbClr val="008080"/>
                </a:solidFill>
                <a:latin typeface="Consolas" panose="020B0609020204030204" pitchFamily="49" charset="0"/>
                <a:ea typeface="Times New Roman" panose="02020603050405020304" pitchFamily="18" charset="0"/>
                <a:cs typeface="Consolas" panose="020B0609020204030204" pitchFamily="49" charset="0"/>
              </a:rPr>
              <a:t>void</a:t>
            </a:r>
            <a:r>
              <a:rPr lang="en-US" sz="1800" dirty="0">
                <a:latin typeface="Consolas" panose="020B0609020204030204" pitchFamily="49" charset="0"/>
                <a:cs typeface="Consolas" panose="020B0609020204030204" pitchFamily="49" charset="0"/>
              </a:rPr>
              <a:t> update&lt;T&gt;(in T data); // add data to checksum</a:t>
            </a:r>
            <a:br>
              <a:rPr lang="en-US" sz="1800" dirty="0">
                <a:latin typeface="Consolas" panose="020B0609020204030204" pitchFamily="49" charset="0"/>
                <a:cs typeface="Consolas" panose="020B0609020204030204" pitchFamily="49" charset="0"/>
              </a:rPr>
            </a:br>
            <a:r>
              <a:rPr lang="en-US" sz="1800" dirty="0">
                <a:latin typeface="Consolas" panose="020B0609020204030204" pitchFamily="49" charset="0"/>
                <a:cs typeface="Consolas" panose="020B0609020204030204" pitchFamily="49" charset="0"/>
              </a:rPr>
              <a:t>    </a:t>
            </a:r>
            <a:r>
              <a:rPr lang="en-US" sz="1800" b="1" dirty="0">
                <a:solidFill>
                  <a:srgbClr val="008080"/>
                </a:solidFill>
                <a:latin typeface="Consolas" panose="020B0609020204030204" pitchFamily="49" charset="0"/>
                <a:ea typeface="Times New Roman" panose="02020603050405020304" pitchFamily="18" charset="0"/>
                <a:cs typeface="Consolas" panose="020B0609020204030204" pitchFamily="49" charset="0"/>
              </a:rPr>
              <a:t>void</a:t>
            </a:r>
            <a:r>
              <a:rPr lang="en-US" sz="1800" dirty="0">
                <a:latin typeface="Consolas" panose="020B0609020204030204" pitchFamily="49" charset="0"/>
                <a:cs typeface="Consolas" panose="020B0609020204030204" pitchFamily="49" charset="0"/>
              </a:rPr>
              <a:t> remove&lt;T&gt;(in T data); // remove data from checksum</a:t>
            </a:r>
            <a:br>
              <a:rPr lang="en-US" sz="1800" dirty="0">
                <a:latin typeface="Consolas" panose="020B0609020204030204" pitchFamily="49" charset="0"/>
                <a:cs typeface="Consolas" panose="020B0609020204030204" pitchFamily="49" charset="0"/>
              </a:rPr>
            </a:br>
            <a:r>
              <a:rPr lang="en-US" sz="1800" dirty="0">
                <a:latin typeface="Consolas" panose="020B0609020204030204" pitchFamily="49" charset="0"/>
                <a:cs typeface="Consolas" panose="020B0609020204030204" pitchFamily="49" charset="0"/>
              </a:rPr>
              <a:t>    </a:t>
            </a:r>
            <a:r>
              <a:rPr lang="en-US" sz="1800" b="1" dirty="0">
                <a:solidFill>
                  <a:srgbClr val="008080"/>
                </a:solidFill>
                <a:latin typeface="Consolas" panose="020B0609020204030204" pitchFamily="49" charset="0"/>
                <a:ea typeface="Times New Roman" panose="02020603050405020304" pitchFamily="18" charset="0"/>
                <a:cs typeface="Consolas" panose="020B0609020204030204" pitchFamily="49" charset="0"/>
              </a:rPr>
              <a:t>bit</a:t>
            </a:r>
            <a:r>
              <a:rPr lang="en-US" sz="1800" dirty="0">
                <a:latin typeface="Consolas" panose="020B0609020204030204" pitchFamily="49" charset="0"/>
                <a:cs typeface="Consolas" panose="020B0609020204030204" pitchFamily="49" charset="0"/>
              </a:rPr>
              <a:t>&lt;16&gt; get();             // get the checksum for data added</a:t>
            </a:r>
            <a:br>
              <a:rPr lang="en-US" sz="1800" dirty="0">
                <a:latin typeface="Consolas" panose="020B0609020204030204" pitchFamily="49" charset="0"/>
                <a:cs typeface="Consolas" panose="020B0609020204030204" pitchFamily="49" charset="0"/>
              </a:rPr>
            </a:br>
            <a:r>
              <a:rPr lang="en-US" sz="1800" dirty="0">
                <a:latin typeface="Consolas" panose="020B0609020204030204" pitchFamily="49" charset="0"/>
                <a:cs typeface="Consolas" panose="020B0609020204030204" pitchFamily="49" charset="0"/>
              </a:rPr>
              <a:t>}</a:t>
            </a:r>
          </a:p>
          <a:p>
            <a:pPr marL="0" indent="0">
              <a:buNone/>
            </a:pPr>
            <a:endParaRPr lang="en-US" sz="1800" dirty="0">
              <a:latin typeface="Consolas" panose="020B0609020204030204" pitchFamily="49" charset="0"/>
              <a:cs typeface="Consolas" panose="020B0609020204030204" pitchFamily="49" charset="0"/>
            </a:endParaRPr>
          </a:p>
          <a:p>
            <a:pPr marL="0" indent="0">
              <a:buNone/>
            </a:pPr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4"/>
          </p:nvPr>
        </p:nvSpPr>
        <p:spPr/>
        <p:txBody>
          <a:bodyPr/>
          <a:lstStyle/>
          <a:p>
            <a:fld id="{8A1781BC-3211-F34E-99EA-B41CEAE43939}" type="slidenum">
              <a:rPr lang="en-US">
                <a:solidFill>
                  <a:prstClr val="black">
                    <a:tint val="75000"/>
                  </a:prstClr>
                </a:solidFill>
                <a:latin typeface="Calibri"/>
              </a:rPr>
              <a:pPr/>
              <a:t>48</a:t>
            </a:fld>
            <a:endParaRPr lang="en-US" dirty="0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  <p:sp>
        <p:nvSpPr>
          <p:cNvPr id="5" name="TextBox 4"/>
          <p:cNvSpPr txBox="1"/>
          <p:nvPr/>
        </p:nvSpPr>
        <p:spPr>
          <a:xfrm>
            <a:off x="3126996" y="2009775"/>
            <a:ext cx="1790683" cy="369332"/>
          </a:xfrm>
          <a:prstGeom prst="rect">
            <a:avLst/>
          </a:prstGeom>
          <a:solidFill>
            <a:schemeClr val="bg1"/>
          </a:solidFill>
        </p:spPr>
        <p:txBody>
          <a:bodyPr wrap="none" rtlCol="0">
            <a:spAutoFit/>
          </a:bodyPr>
          <a:lstStyle/>
          <a:p>
            <a:r>
              <a:rPr lang="en-US" dirty="0">
                <a:solidFill>
                  <a:prstClr val="black"/>
                </a:solidFill>
                <a:latin typeface="Calibri"/>
              </a:rPr>
              <a:t>External function</a:t>
            </a:r>
          </a:p>
        </p:txBody>
      </p:sp>
      <p:sp>
        <p:nvSpPr>
          <p:cNvPr id="8" name="TextBox 7"/>
          <p:cNvSpPr txBox="1"/>
          <p:nvPr/>
        </p:nvSpPr>
        <p:spPr>
          <a:xfrm>
            <a:off x="3126995" y="4642367"/>
            <a:ext cx="6710748" cy="646331"/>
          </a:xfrm>
          <a:prstGeom prst="rect">
            <a:avLst/>
          </a:prstGeom>
          <a:solidFill>
            <a:schemeClr val="bg1"/>
          </a:solidFill>
        </p:spPr>
        <p:txBody>
          <a:bodyPr wrap="none" rtlCol="0">
            <a:spAutoFit/>
          </a:bodyPr>
          <a:lstStyle/>
          <a:p>
            <a:r>
              <a:rPr lang="en-US" dirty="0">
                <a:solidFill>
                  <a:prstClr val="black"/>
                </a:solidFill>
                <a:latin typeface="Calibri"/>
              </a:rPr>
              <a:t>External object with methods. Methods can be invoked like functions.</a:t>
            </a:r>
          </a:p>
          <a:p>
            <a:r>
              <a:rPr lang="en-US" dirty="0">
                <a:solidFill>
                  <a:prstClr val="black"/>
                </a:solidFill>
                <a:latin typeface="Calibri"/>
              </a:rPr>
              <a:t>Some external objects can be accessed from the control-plane.</a:t>
            </a:r>
          </a:p>
        </p:txBody>
      </p:sp>
    </p:spTree>
    <p:extLst>
      <p:ext uri="{BB962C8B-B14F-4D97-AF65-F5344CB8AC3E}">
        <p14:creationId xmlns:p14="http://schemas.microsoft.com/office/powerpoint/2010/main" val="939557760"/>
      </p:ext>
    </p:extLst>
  </p:cSld>
  <p:clrMapOvr>
    <a:masterClrMapping/>
  </p:clrMapOvr>
</p:sld>
</file>

<file path=ppt/slides/slide4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Execution model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1981200" y="1830388"/>
            <a:ext cx="8229600" cy="4525963"/>
          </a:xfrm>
        </p:spPr>
        <p:txBody>
          <a:bodyPr>
            <a:normAutofit lnSpcReduction="10000"/>
          </a:bodyPr>
          <a:lstStyle/>
          <a:p>
            <a:r>
              <a:rPr lang="en-US" dirty="0"/>
              <a:t>When a block is invoked (parser, control) it executes to completion on a separate thread</a:t>
            </a:r>
          </a:p>
          <a:p>
            <a:pPr lvl="1"/>
            <a:r>
              <a:rPr lang="en-US" dirty="0"/>
              <a:t>All local variables are thread-local</a:t>
            </a:r>
          </a:p>
          <a:p>
            <a:pPr lvl="1"/>
            <a:r>
              <a:rPr lang="en-US" dirty="0"/>
              <a:t>Only inter-thread communication possible through extern objects and functions</a:t>
            </a:r>
          </a:p>
          <a:p>
            <a:r>
              <a:rPr lang="en-US" dirty="0"/>
              <a:t>Execution triggered by outside event</a:t>
            </a:r>
            <a:br>
              <a:rPr lang="en-US" dirty="0"/>
            </a:br>
            <a:r>
              <a:rPr lang="en-US" dirty="0"/>
              <a:t>(e.g., packet arrival)</a:t>
            </a:r>
          </a:p>
          <a:p>
            <a:r>
              <a:rPr lang="en-US" dirty="0"/>
              <a:t>Actions execute atomically</a:t>
            </a:r>
          </a:p>
          <a:p>
            <a:pPr lvl="1"/>
            <a:r>
              <a:rPr lang="en-US" dirty="0"/>
              <a:t>@atomic annotation for </a:t>
            </a:r>
            <a:r>
              <a:rPr lang="en-US" dirty="0" err="1"/>
              <a:t>futher</a:t>
            </a:r>
            <a:r>
              <a:rPr lang="en-US" dirty="0"/>
              <a:t> user-level control</a:t>
            </a: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4"/>
          </p:nvPr>
        </p:nvSpPr>
        <p:spPr/>
        <p:txBody>
          <a:bodyPr/>
          <a:lstStyle/>
          <a:p>
            <a:fld id="{8A1781BC-3211-F34E-99EA-B41CEAE43939}" type="slidenum">
              <a:rPr lang="en-US">
                <a:solidFill>
                  <a:prstClr val="black">
                    <a:tint val="75000"/>
                  </a:prstClr>
                </a:solidFill>
                <a:latin typeface="Calibri"/>
              </a:rPr>
              <a:pPr/>
              <a:t>49</a:t>
            </a:fld>
            <a:endParaRPr lang="en-US" dirty="0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  <p:pic>
        <p:nvPicPr>
          <p:cNvPr id="6" name="Picture 5" descr="Configurar Internet Nokia 5230 - Descargar Gratis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866414" y="241073"/>
            <a:ext cx="1589314" cy="1589314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254522132"/>
      </p:ext>
    </p:extLst>
  </p:cSld>
  <p:clrMapOvr>
    <a:masterClrMapping/>
  </p:clrMapOvr>
</p:sld>
</file>

<file path=ppt/slides/slide5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Rectangle 4"/>
          <p:cNvSpPr/>
          <p:nvPr/>
        </p:nvSpPr>
        <p:spPr>
          <a:xfrm>
            <a:off x="2276435" y="2648773"/>
            <a:ext cx="1856943" cy="567690"/>
          </a:xfrm>
          <a:prstGeom prst="rect">
            <a:avLst/>
          </a:prstGeom>
          <a:solidFill>
            <a:srgbClr val="CCFFCC"/>
          </a:solidFill>
          <a:ln/>
        </p:spPr>
        <p:style>
          <a:lnRef idx="2">
            <a:schemeClr val="accent3">
              <a:shade val="50000"/>
            </a:schemeClr>
          </a:lnRef>
          <a:fillRef idx="1">
            <a:schemeClr val="accent3"/>
          </a:fillRef>
          <a:effectRef idx="0">
            <a:schemeClr val="accent3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dirty="0">
                <a:solidFill>
                  <a:prstClr val="black"/>
                </a:solidFill>
                <a:latin typeface="Calibri"/>
              </a:rPr>
              <a:t>P4 program</a:t>
            </a:r>
          </a:p>
        </p:txBody>
      </p:sp>
      <p:sp>
        <p:nvSpPr>
          <p:cNvPr id="6" name="Rectangle 5"/>
          <p:cNvSpPr/>
          <p:nvPr/>
        </p:nvSpPr>
        <p:spPr>
          <a:xfrm>
            <a:off x="2276435" y="3482342"/>
            <a:ext cx="1856943" cy="865970"/>
          </a:xfrm>
          <a:prstGeom prst="rect">
            <a:avLst/>
          </a:prstGeom>
          <a:noFill/>
          <a:ln/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dirty="0">
                <a:solidFill>
                  <a:prstClr val="black"/>
                </a:solidFill>
                <a:latin typeface="Calibri"/>
              </a:rPr>
              <a:t>P4</a:t>
            </a:r>
            <a:br>
              <a:rPr lang="en-US" dirty="0">
                <a:solidFill>
                  <a:prstClr val="black"/>
                </a:solidFill>
                <a:latin typeface="Calibri"/>
              </a:rPr>
            </a:br>
            <a:r>
              <a:rPr lang="en-US" dirty="0">
                <a:solidFill>
                  <a:prstClr val="black"/>
                </a:solidFill>
                <a:latin typeface="Calibri"/>
              </a:rPr>
              <a:t>architecture</a:t>
            </a:r>
          </a:p>
          <a:p>
            <a:pPr algn="ctr"/>
            <a:r>
              <a:rPr lang="en-US" dirty="0">
                <a:solidFill>
                  <a:prstClr val="black"/>
                </a:solidFill>
                <a:latin typeface="Calibri"/>
              </a:rPr>
              <a:t>model</a:t>
            </a:r>
          </a:p>
        </p:txBody>
      </p:sp>
      <p:sp>
        <p:nvSpPr>
          <p:cNvPr id="7" name="Rectangle 6"/>
          <p:cNvSpPr/>
          <p:nvPr/>
        </p:nvSpPr>
        <p:spPr>
          <a:xfrm>
            <a:off x="6564032" y="3463096"/>
            <a:ext cx="3236389" cy="865970"/>
          </a:xfrm>
          <a:prstGeom prst="rect">
            <a:avLst/>
          </a:prstGeom>
          <a:ln/>
        </p:spPr>
        <p:style>
          <a:lnRef idx="1">
            <a:schemeClr val="accent3"/>
          </a:lnRef>
          <a:fillRef idx="2">
            <a:schemeClr val="accent3"/>
          </a:fillRef>
          <a:effectRef idx="1">
            <a:schemeClr val="accent3"/>
          </a:effectRef>
          <a:fontRef idx="minor">
            <a:schemeClr val="dk1"/>
          </a:fontRef>
        </p:style>
        <p:txBody>
          <a:bodyPr wrap="none" rtlCol="0" anchor="ctr"/>
          <a:lstStyle/>
          <a:p>
            <a:pPr algn="ctr"/>
            <a:r>
              <a:rPr lang="en-US" dirty="0">
                <a:solidFill>
                  <a:prstClr val="black"/>
                </a:solidFill>
                <a:latin typeface="Calibri"/>
              </a:rPr>
              <a:t>                                 </a:t>
            </a:r>
            <a:r>
              <a:rPr lang="en-US" sz="2400" dirty="0">
                <a:solidFill>
                  <a:prstClr val="black"/>
                </a:solidFill>
                <a:latin typeface="Calibri"/>
              </a:rPr>
              <a:t>Data plane</a:t>
            </a:r>
            <a:endParaRPr lang="en-US" dirty="0">
              <a:solidFill>
                <a:prstClr val="black"/>
              </a:solidFill>
              <a:latin typeface="Calibri"/>
            </a:endParaRPr>
          </a:p>
        </p:txBody>
      </p:sp>
      <p:sp>
        <p:nvSpPr>
          <p:cNvPr id="8" name="Rectangle 7"/>
          <p:cNvSpPr/>
          <p:nvPr/>
        </p:nvSpPr>
        <p:spPr>
          <a:xfrm>
            <a:off x="4575959" y="2648773"/>
            <a:ext cx="1082451" cy="567690"/>
          </a:xfrm>
          <a:prstGeom prst="rect">
            <a:avLst/>
          </a:prstGeom>
          <a:noFill/>
          <a:ln/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dirty="0">
                <a:solidFill>
                  <a:prstClr val="black"/>
                </a:solidFill>
                <a:latin typeface="Calibri"/>
              </a:rPr>
              <a:t>P4 compiler</a:t>
            </a:r>
          </a:p>
        </p:txBody>
      </p:sp>
      <p:sp>
        <p:nvSpPr>
          <p:cNvPr id="11" name="Rectangle 10"/>
          <p:cNvSpPr/>
          <p:nvPr/>
        </p:nvSpPr>
        <p:spPr>
          <a:xfrm>
            <a:off x="6752897" y="3783684"/>
            <a:ext cx="749112" cy="402616"/>
          </a:xfrm>
          <a:prstGeom prst="rect">
            <a:avLst/>
          </a:prstGeom>
          <a:noFill/>
          <a:ln/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 wrap="none" rtlCol="0" anchor="ctr"/>
          <a:lstStyle/>
          <a:p>
            <a:pPr algn="ctr"/>
            <a:r>
              <a:rPr lang="en-US" dirty="0">
                <a:solidFill>
                  <a:prstClr val="black"/>
                </a:solidFill>
                <a:latin typeface="Calibri"/>
              </a:rPr>
              <a:t>Tables</a:t>
            </a:r>
          </a:p>
        </p:txBody>
      </p:sp>
      <p:sp>
        <p:nvSpPr>
          <p:cNvPr id="12" name="Rectangle 11"/>
          <p:cNvSpPr/>
          <p:nvPr/>
        </p:nvSpPr>
        <p:spPr>
          <a:xfrm>
            <a:off x="4575959" y="3573566"/>
            <a:ext cx="1469751" cy="755500"/>
          </a:xfrm>
          <a:prstGeom prst="rect">
            <a:avLst/>
          </a:prstGeom>
          <a:noFill/>
          <a:ln/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sz="1600" dirty="0" err="1">
                <a:solidFill>
                  <a:prstClr val="black"/>
                </a:solidFill>
                <a:latin typeface="Calibri"/>
              </a:rPr>
              <a:t>Dataplane</a:t>
            </a:r>
            <a:br>
              <a:rPr lang="en-US" sz="1600" dirty="0">
                <a:solidFill>
                  <a:prstClr val="black"/>
                </a:solidFill>
                <a:latin typeface="Calibri"/>
              </a:rPr>
            </a:br>
            <a:r>
              <a:rPr lang="en-US" sz="1600" dirty="0">
                <a:solidFill>
                  <a:prstClr val="black"/>
                </a:solidFill>
                <a:latin typeface="Calibri"/>
              </a:rPr>
              <a:t>runtime</a:t>
            </a:r>
          </a:p>
        </p:txBody>
      </p:sp>
      <p:sp>
        <p:nvSpPr>
          <p:cNvPr id="14" name="Down Arrow 13"/>
          <p:cNvSpPr/>
          <p:nvPr/>
        </p:nvSpPr>
        <p:spPr>
          <a:xfrm>
            <a:off x="4894950" y="3231448"/>
            <a:ext cx="336751" cy="336727"/>
          </a:xfrm>
          <a:prstGeom prst="downArrow">
            <a:avLst>
              <a:gd name="adj1" fmla="val 44688"/>
              <a:gd name="adj2" fmla="val 50000"/>
            </a:avLst>
          </a:prstGeom>
          <a:solidFill>
            <a:srgbClr val="FFFF00"/>
          </a:solidFill>
          <a:ln>
            <a:solidFill>
              <a:schemeClr val="accent6">
                <a:lumMod val="60000"/>
                <a:lumOff val="4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>
              <a:solidFill>
                <a:prstClr val="white"/>
              </a:solidFill>
              <a:latin typeface="Calibri"/>
            </a:endParaRPr>
          </a:p>
        </p:txBody>
      </p:sp>
      <p:sp>
        <p:nvSpPr>
          <p:cNvPr id="17" name="Down Arrow 16"/>
          <p:cNvSpPr/>
          <p:nvPr/>
        </p:nvSpPr>
        <p:spPr>
          <a:xfrm>
            <a:off x="6904360" y="2549015"/>
            <a:ext cx="336751" cy="298279"/>
          </a:xfrm>
          <a:prstGeom prst="down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>
              <a:solidFill>
                <a:prstClr val="white"/>
              </a:solidFill>
              <a:latin typeface="Calibri"/>
            </a:endParaRPr>
          </a:p>
        </p:txBody>
      </p:sp>
      <p:sp>
        <p:nvSpPr>
          <p:cNvPr id="18" name="Rectangle 17"/>
          <p:cNvSpPr/>
          <p:nvPr/>
        </p:nvSpPr>
        <p:spPr>
          <a:xfrm>
            <a:off x="6564032" y="1953696"/>
            <a:ext cx="3236389" cy="1327112"/>
          </a:xfrm>
          <a:prstGeom prst="rect">
            <a:avLst/>
          </a:prstGeom>
          <a:ln/>
        </p:spPr>
        <p:style>
          <a:lnRef idx="1">
            <a:schemeClr val="accent2"/>
          </a:lnRef>
          <a:fillRef idx="2">
            <a:schemeClr val="accent2"/>
          </a:fillRef>
          <a:effectRef idx="1">
            <a:schemeClr val="accent2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sz="2400" dirty="0">
                <a:solidFill>
                  <a:prstClr val="black"/>
                </a:solidFill>
                <a:latin typeface="Calibri"/>
              </a:rPr>
              <a:t>Control-plane</a:t>
            </a:r>
          </a:p>
        </p:txBody>
      </p:sp>
      <p:sp>
        <p:nvSpPr>
          <p:cNvPr id="19" name="Left-Right Arrow 18"/>
          <p:cNvSpPr/>
          <p:nvPr/>
        </p:nvSpPr>
        <p:spPr>
          <a:xfrm rot="16200000">
            <a:off x="8413144" y="3170811"/>
            <a:ext cx="591807" cy="351628"/>
          </a:xfrm>
          <a:prstGeom prst="leftRight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>
              <a:solidFill>
                <a:prstClr val="white"/>
              </a:solidFill>
              <a:latin typeface="Calibri"/>
            </a:endParaRPr>
          </a:p>
        </p:txBody>
      </p:sp>
      <p:sp>
        <p:nvSpPr>
          <p:cNvPr id="21" name="Rectangle 20"/>
          <p:cNvSpPr/>
          <p:nvPr/>
        </p:nvSpPr>
        <p:spPr>
          <a:xfrm>
            <a:off x="2132068" y="2549014"/>
            <a:ext cx="2174452" cy="1934000"/>
          </a:xfrm>
          <a:prstGeom prst="rect">
            <a:avLst/>
          </a:prstGeom>
          <a:noFill/>
          <a:ln>
            <a:prstDash val="sysDash"/>
          </a:ln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endParaRPr lang="en-US">
              <a:solidFill>
                <a:prstClr val="black"/>
              </a:solidFill>
              <a:latin typeface="Calibri"/>
            </a:endParaRPr>
          </a:p>
        </p:txBody>
      </p:sp>
      <p:sp>
        <p:nvSpPr>
          <p:cNvPr id="23" name="Rectangle 22"/>
          <p:cNvSpPr/>
          <p:nvPr/>
        </p:nvSpPr>
        <p:spPr>
          <a:xfrm>
            <a:off x="6432902" y="1817751"/>
            <a:ext cx="3540178" cy="2665264"/>
          </a:xfrm>
          <a:prstGeom prst="rect">
            <a:avLst/>
          </a:prstGeom>
          <a:noFill/>
          <a:ln>
            <a:prstDash val="sysDash"/>
          </a:ln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endParaRPr lang="en-US">
              <a:solidFill>
                <a:prstClr val="black"/>
              </a:solidFill>
              <a:latin typeface="Calibri"/>
            </a:endParaRPr>
          </a:p>
        </p:txBody>
      </p:sp>
      <p:sp>
        <p:nvSpPr>
          <p:cNvPr id="24" name="TextBox 23"/>
          <p:cNvSpPr txBox="1"/>
          <p:nvPr/>
        </p:nvSpPr>
        <p:spPr>
          <a:xfrm>
            <a:off x="9147020" y="4401573"/>
            <a:ext cx="826060" cy="40011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000" i="1">
                <a:solidFill>
                  <a:prstClr val="black"/>
                </a:solidFill>
                <a:latin typeface="Calibri"/>
              </a:rPr>
              <a:t>target</a:t>
            </a:r>
            <a:endParaRPr lang="en-US" sz="2000" i="1" dirty="0">
              <a:solidFill>
                <a:prstClr val="black"/>
              </a:solidFill>
              <a:latin typeface="Calibri"/>
            </a:endParaRPr>
          </a:p>
        </p:txBody>
      </p:sp>
      <p:sp>
        <p:nvSpPr>
          <p:cNvPr id="27" name="TextBox 26"/>
          <p:cNvSpPr txBox="1"/>
          <p:nvPr/>
        </p:nvSpPr>
        <p:spPr>
          <a:xfrm>
            <a:off x="4812174" y="1870581"/>
            <a:ext cx="1370074" cy="338554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1600" i="1" dirty="0">
                <a:solidFill>
                  <a:prstClr val="black"/>
                </a:solidFill>
                <a:latin typeface="Calibri"/>
              </a:rPr>
              <a:t>User-supplied</a:t>
            </a:r>
          </a:p>
        </p:txBody>
      </p:sp>
      <p:cxnSp>
        <p:nvCxnSpPr>
          <p:cNvPr id="28" name="Straight Arrow Connector 27"/>
          <p:cNvCxnSpPr/>
          <p:nvPr/>
        </p:nvCxnSpPr>
        <p:spPr>
          <a:xfrm flipH="1">
            <a:off x="3924655" y="2209135"/>
            <a:ext cx="1324835" cy="439638"/>
          </a:xfrm>
          <a:prstGeom prst="straightConnector1">
            <a:avLst/>
          </a:prstGeom>
          <a:ln>
            <a:headEnd type="none"/>
            <a:tailEnd type="triangle"/>
          </a:ln>
        </p:spPr>
        <p:style>
          <a:lnRef idx="1">
            <a:schemeClr val="dk1"/>
          </a:lnRef>
          <a:fillRef idx="0">
            <a:schemeClr val="dk1"/>
          </a:fillRef>
          <a:effectRef idx="0">
            <a:schemeClr val="dk1"/>
          </a:effectRef>
          <a:fontRef idx="minor">
            <a:schemeClr val="tx1"/>
          </a:fontRef>
        </p:style>
      </p:cxnSp>
      <p:sp>
        <p:nvSpPr>
          <p:cNvPr id="13" name="Rectangle 12"/>
          <p:cNvSpPr/>
          <p:nvPr/>
        </p:nvSpPr>
        <p:spPr>
          <a:xfrm>
            <a:off x="6841822" y="2907991"/>
            <a:ext cx="1322136" cy="602631"/>
          </a:xfrm>
          <a:prstGeom prst="rect">
            <a:avLst/>
          </a:prstGeom>
          <a:solidFill>
            <a:srgbClr val="FFFFFF"/>
          </a:solidFill>
          <a:ln/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dirty="0">
                <a:solidFill>
                  <a:prstClr val="black"/>
                </a:solidFill>
                <a:latin typeface="Calibri"/>
              </a:rPr>
              <a:t>API</a:t>
            </a:r>
          </a:p>
        </p:txBody>
      </p:sp>
      <p:sp>
        <p:nvSpPr>
          <p:cNvPr id="29" name="TextBox 28"/>
          <p:cNvSpPr txBox="1"/>
          <p:nvPr/>
        </p:nvSpPr>
        <p:spPr>
          <a:xfrm>
            <a:off x="3454138" y="4688019"/>
            <a:ext cx="2132102" cy="338554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1600" i="1" dirty="0">
                <a:solidFill>
                  <a:prstClr val="black"/>
                </a:solidFill>
                <a:latin typeface="Calibri"/>
              </a:rPr>
              <a:t>Manufacturer supplied</a:t>
            </a:r>
          </a:p>
        </p:txBody>
      </p:sp>
      <p:cxnSp>
        <p:nvCxnSpPr>
          <p:cNvPr id="30" name="Straight Arrow Connector 29"/>
          <p:cNvCxnSpPr>
            <a:stCxn id="29" idx="0"/>
          </p:cNvCxnSpPr>
          <p:nvPr/>
        </p:nvCxnSpPr>
        <p:spPr>
          <a:xfrm flipH="1" flipV="1">
            <a:off x="4133377" y="4329067"/>
            <a:ext cx="386812" cy="358953"/>
          </a:xfrm>
          <a:prstGeom prst="straightConnector1">
            <a:avLst/>
          </a:prstGeom>
          <a:ln>
            <a:headEnd type="none"/>
            <a:tailEnd type="triangle"/>
          </a:ln>
        </p:spPr>
        <p:style>
          <a:lnRef idx="1">
            <a:schemeClr val="dk1"/>
          </a:lnRef>
          <a:fillRef idx="0">
            <a:schemeClr val="dk1"/>
          </a:fillRef>
          <a:effectRef idx="0">
            <a:schemeClr val="dk1"/>
          </a:effectRef>
          <a:fontRef idx="minor">
            <a:schemeClr val="tx1"/>
          </a:fontRef>
        </p:style>
      </p:cxnSp>
      <p:cxnSp>
        <p:nvCxnSpPr>
          <p:cNvPr id="31" name="Straight Arrow Connector 30"/>
          <p:cNvCxnSpPr>
            <a:stCxn id="29" idx="0"/>
          </p:cNvCxnSpPr>
          <p:nvPr/>
        </p:nvCxnSpPr>
        <p:spPr>
          <a:xfrm flipV="1">
            <a:off x="4520190" y="3216465"/>
            <a:ext cx="291985" cy="1471555"/>
          </a:xfrm>
          <a:prstGeom prst="straightConnector1">
            <a:avLst/>
          </a:prstGeom>
          <a:ln>
            <a:headEnd type="none"/>
            <a:tailEnd type="triangle"/>
          </a:ln>
        </p:spPr>
        <p:style>
          <a:lnRef idx="1">
            <a:schemeClr val="dk1"/>
          </a:lnRef>
          <a:fillRef idx="0">
            <a:schemeClr val="dk1"/>
          </a:fillRef>
          <a:effectRef idx="0">
            <a:schemeClr val="dk1"/>
          </a:effectRef>
          <a:fontRef idx="minor">
            <a:schemeClr val="tx1"/>
          </a:fontRef>
        </p:style>
      </p:cxnSp>
      <p:cxnSp>
        <p:nvCxnSpPr>
          <p:cNvPr id="32" name="Straight Arrow Connector 31"/>
          <p:cNvCxnSpPr>
            <a:stCxn id="29" idx="0"/>
          </p:cNvCxnSpPr>
          <p:nvPr/>
        </p:nvCxnSpPr>
        <p:spPr>
          <a:xfrm flipV="1">
            <a:off x="4520190" y="4348313"/>
            <a:ext cx="1912713" cy="339707"/>
          </a:xfrm>
          <a:prstGeom prst="straightConnector1">
            <a:avLst/>
          </a:prstGeom>
          <a:ln>
            <a:headEnd type="none"/>
            <a:tailEnd type="triangle"/>
          </a:ln>
        </p:spPr>
        <p:style>
          <a:lnRef idx="1">
            <a:schemeClr val="dk1"/>
          </a:lnRef>
          <a:fillRef idx="0">
            <a:schemeClr val="dk1"/>
          </a:fillRef>
          <a:effectRef idx="0">
            <a:schemeClr val="dk1"/>
          </a:effectRef>
          <a:fontRef idx="minor">
            <a:schemeClr val="tx1"/>
          </a:fontRef>
        </p:style>
      </p:cxnSp>
      <p:sp>
        <p:nvSpPr>
          <p:cNvPr id="36" name="TextBox 35"/>
          <p:cNvSpPr txBox="1"/>
          <p:nvPr/>
        </p:nvSpPr>
        <p:spPr>
          <a:xfrm>
            <a:off x="8837205" y="3061326"/>
            <a:ext cx="769250" cy="58477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algn="r"/>
            <a:r>
              <a:rPr lang="en-US" sz="1600" i="1" dirty="0">
                <a:solidFill>
                  <a:prstClr val="black"/>
                </a:solidFill>
                <a:latin typeface="Calibri"/>
              </a:rPr>
              <a:t>control</a:t>
            </a:r>
          </a:p>
          <a:p>
            <a:pPr algn="r"/>
            <a:r>
              <a:rPr lang="en-US" sz="1600" i="1" dirty="0">
                <a:solidFill>
                  <a:prstClr val="black"/>
                </a:solidFill>
                <a:latin typeface="Calibri"/>
              </a:rPr>
              <a:t>signals</a:t>
            </a:r>
          </a:p>
        </p:txBody>
      </p:sp>
      <p:sp>
        <p:nvSpPr>
          <p:cNvPr id="10" name="Right Arrow 9"/>
          <p:cNvSpPr/>
          <p:nvPr/>
        </p:nvSpPr>
        <p:spPr>
          <a:xfrm>
            <a:off x="4133378" y="2783479"/>
            <a:ext cx="442581" cy="336766"/>
          </a:xfrm>
          <a:prstGeom prst="rightArrow">
            <a:avLst/>
          </a:prstGeom>
          <a:solidFill>
            <a:srgbClr val="FFFF00"/>
          </a:solidFill>
          <a:ln>
            <a:solidFill>
              <a:schemeClr val="accent6">
                <a:lumMod val="60000"/>
                <a:lumOff val="4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>
              <a:solidFill>
                <a:prstClr val="white"/>
              </a:solidFill>
              <a:latin typeface="Calibri"/>
            </a:endParaRPr>
          </a:p>
        </p:txBody>
      </p:sp>
      <p:sp>
        <p:nvSpPr>
          <p:cNvPr id="2" name="Up-Down Arrow 1"/>
          <p:cNvSpPr/>
          <p:nvPr/>
        </p:nvSpPr>
        <p:spPr>
          <a:xfrm>
            <a:off x="6924597" y="3472343"/>
            <a:ext cx="503262" cy="358866"/>
          </a:xfrm>
          <a:prstGeom prst="upDownArrow">
            <a:avLst>
              <a:gd name="adj1" fmla="val 50000"/>
              <a:gd name="adj2" fmla="val 34260"/>
            </a:avLst>
          </a:prstGeom>
          <a:ln/>
        </p:spPr>
        <p:style>
          <a:lnRef idx="2">
            <a:schemeClr val="accent6">
              <a:shade val="50000"/>
            </a:schemeClr>
          </a:lnRef>
          <a:fillRef idx="1">
            <a:schemeClr val="accent6"/>
          </a:fillRef>
          <a:effectRef idx="0">
            <a:schemeClr val="accent6"/>
          </a:effectRef>
          <a:fontRef idx="minor">
            <a:schemeClr val="lt1"/>
          </a:fontRef>
        </p:style>
        <p:txBody>
          <a:bodyPr wrap="none" rtlCol="0" anchor="ctr"/>
          <a:lstStyle/>
          <a:p>
            <a:pPr algn="ctr"/>
            <a:endParaRPr lang="en-US" sz="3200" dirty="0">
              <a:solidFill>
                <a:prstClr val="black"/>
              </a:solidFill>
              <a:latin typeface="Calibri"/>
            </a:endParaRPr>
          </a:p>
        </p:txBody>
      </p:sp>
      <p:sp>
        <p:nvSpPr>
          <p:cNvPr id="33" name="Rectangle 32"/>
          <p:cNvSpPr/>
          <p:nvPr/>
        </p:nvSpPr>
        <p:spPr>
          <a:xfrm>
            <a:off x="7599559" y="3783684"/>
            <a:ext cx="749112" cy="402616"/>
          </a:xfrm>
          <a:prstGeom prst="rect">
            <a:avLst/>
          </a:prstGeom>
          <a:noFill/>
          <a:ln/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 wrap="none" rtlCol="0" anchor="ctr"/>
          <a:lstStyle/>
          <a:p>
            <a:pPr algn="ctr"/>
            <a:r>
              <a:rPr lang="en-US" sz="1400">
                <a:solidFill>
                  <a:prstClr val="black"/>
                </a:solidFill>
                <a:latin typeface="Calibri"/>
              </a:rPr>
              <a:t>extern</a:t>
            </a:r>
            <a:br>
              <a:rPr lang="en-US" sz="1400">
                <a:solidFill>
                  <a:prstClr val="black"/>
                </a:solidFill>
                <a:latin typeface="Calibri"/>
              </a:rPr>
            </a:br>
            <a:r>
              <a:rPr lang="en-US" sz="1400">
                <a:solidFill>
                  <a:prstClr val="black"/>
                </a:solidFill>
                <a:latin typeface="Calibri"/>
              </a:rPr>
              <a:t>objects</a:t>
            </a:r>
            <a:endParaRPr lang="en-US" sz="1400" dirty="0">
              <a:solidFill>
                <a:prstClr val="black"/>
              </a:solidFill>
              <a:latin typeface="Calibri"/>
            </a:endParaRPr>
          </a:p>
        </p:txBody>
      </p:sp>
      <p:sp>
        <p:nvSpPr>
          <p:cNvPr id="34" name="Up-Down Arrow 33"/>
          <p:cNvSpPr/>
          <p:nvPr/>
        </p:nvSpPr>
        <p:spPr>
          <a:xfrm>
            <a:off x="7584880" y="3463096"/>
            <a:ext cx="503262" cy="358866"/>
          </a:xfrm>
          <a:prstGeom prst="upDownArrow">
            <a:avLst>
              <a:gd name="adj1" fmla="val 50000"/>
              <a:gd name="adj2" fmla="val 34260"/>
            </a:avLst>
          </a:prstGeom>
          <a:ln/>
        </p:spPr>
        <p:style>
          <a:lnRef idx="2">
            <a:schemeClr val="accent6">
              <a:shade val="50000"/>
            </a:schemeClr>
          </a:lnRef>
          <a:fillRef idx="1">
            <a:schemeClr val="accent6"/>
          </a:fillRef>
          <a:effectRef idx="0">
            <a:schemeClr val="accent6"/>
          </a:effectRef>
          <a:fontRef idx="minor">
            <a:schemeClr val="lt1"/>
          </a:fontRef>
        </p:style>
        <p:txBody>
          <a:bodyPr wrap="none" rtlCol="0" anchor="ctr"/>
          <a:lstStyle/>
          <a:p>
            <a:pPr algn="ctr"/>
            <a:endParaRPr lang="en-US" sz="3200" dirty="0">
              <a:solidFill>
                <a:prstClr val="black"/>
              </a:solidFill>
              <a:latin typeface="Calibri"/>
            </a:endParaRPr>
          </a:p>
        </p:txBody>
      </p:sp>
      <p:sp>
        <p:nvSpPr>
          <p:cNvPr id="35" name="Rectangle 34"/>
          <p:cNvSpPr/>
          <p:nvPr/>
        </p:nvSpPr>
        <p:spPr>
          <a:xfrm>
            <a:off x="5864435" y="2605626"/>
            <a:ext cx="450427" cy="602631"/>
          </a:xfrm>
          <a:prstGeom prst="rect">
            <a:avLst/>
          </a:prstGeom>
          <a:solidFill>
            <a:srgbClr val="FFFFFF"/>
          </a:solidFill>
          <a:ln/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 wrap="none" rtlCol="0" anchor="ctr"/>
          <a:lstStyle/>
          <a:p>
            <a:pPr algn="ctr"/>
            <a:r>
              <a:rPr lang="en-US" dirty="0">
                <a:solidFill>
                  <a:prstClr val="black"/>
                </a:solidFill>
                <a:latin typeface="Calibri"/>
              </a:rPr>
              <a:t>API</a:t>
            </a:r>
          </a:p>
        </p:txBody>
      </p:sp>
      <p:sp>
        <p:nvSpPr>
          <p:cNvPr id="37" name="Down Arrow 36"/>
          <p:cNvSpPr/>
          <p:nvPr/>
        </p:nvSpPr>
        <p:spPr>
          <a:xfrm rot="16200000">
            <a:off x="5584508" y="2840302"/>
            <a:ext cx="336751" cy="223104"/>
          </a:xfrm>
          <a:prstGeom prst="downArrow">
            <a:avLst/>
          </a:prstGeom>
          <a:solidFill>
            <a:srgbClr val="FFFF00"/>
          </a:solidFill>
          <a:ln>
            <a:solidFill>
              <a:schemeClr val="accent6">
                <a:lumMod val="60000"/>
                <a:lumOff val="4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>
              <a:solidFill>
                <a:prstClr val="white"/>
              </a:solidFill>
              <a:latin typeface="Calibri"/>
            </a:endParaRPr>
          </a:p>
        </p:txBody>
      </p:sp>
      <p:sp>
        <p:nvSpPr>
          <p:cNvPr id="3" name="Right Arrow 2"/>
          <p:cNvSpPr/>
          <p:nvPr/>
        </p:nvSpPr>
        <p:spPr>
          <a:xfrm>
            <a:off x="6045710" y="3789006"/>
            <a:ext cx="518322" cy="364291"/>
          </a:xfrm>
          <a:prstGeom prst="rightArrow">
            <a:avLst/>
          </a:prstGeom>
          <a:solidFill>
            <a:schemeClr val="bg2">
              <a:lumMod val="90000"/>
            </a:schemeClr>
          </a:solidFill>
          <a:ln w="28575" cmpd="sng">
            <a:solidFill>
              <a:schemeClr val="tx1"/>
            </a:solidFill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wrap="none" rtlCol="0" anchor="ctr"/>
          <a:lstStyle/>
          <a:p>
            <a:pPr algn="ctr"/>
            <a:r>
              <a:rPr lang="en-US" sz="1200" dirty="0">
                <a:solidFill>
                  <a:prstClr val="black"/>
                </a:solidFill>
                <a:latin typeface="Calibri"/>
              </a:rPr>
              <a:t>LOAD</a:t>
            </a:r>
            <a:endParaRPr lang="en-US" sz="1400" dirty="0">
              <a:solidFill>
                <a:prstClr val="black"/>
              </a:solidFill>
              <a:latin typeface="Calibri"/>
            </a:endParaRPr>
          </a:p>
        </p:txBody>
      </p:sp>
      <p:sp>
        <p:nvSpPr>
          <p:cNvPr id="38" name="Right Arrow 37"/>
          <p:cNvSpPr/>
          <p:nvPr/>
        </p:nvSpPr>
        <p:spPr>
          <a:xfrm>
            <a:off x="6314862" y="2840430"/>
            <a:ext cx="526960" cy="364291"/>
          </a:xfrm>
          <a:prstGeom prst="rightArrow">
            <a:avLst/>
          </a:prstGeom>
          <a:solidFill>
            <a:schemeClr val="bg2">
              <a:lumMod val="90000"/>
            </a:schemeClr>
          </a:solidFill>
          <a:ln w="28575" cmpd="sng">
            <a:solidFill>
              <a:schemeClr val="tx1"/>
            </a:solidFill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wrap="none" rtlCol="0" anchor="ctr"/>
          <a:lstStyle/>
          <a:p>
            <a:pPr algn="ctr"/>
            <a:r>
              <a:rPr lang="en-US" sz="1200" dirty="0">
                <a:solidFill>
                  <a:prstClr val="black"/>
                </a:solidFill>
                <a:latin typeface="Calibri"/>
              </a:rPr>
              <a:t>LOAD</a:t>
            </a:r>
            <a:endParaRPr lang="en-US" sz="1400" dirty="0">
              <a:solidFill>
                <a:prstClr val="black"/>
              </a:solidFill>
              <a:latin typeface="Calibri"/>
            </a:endParaRPr>
          </a:p>
        </p:txBody>
      </p:sp>
      <p:sp>
        <p:nvSpPr>
          <p:cNvPr id="4" name="Title 3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P4 software workflow</a:t>
            </a:r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4"/>
          </p:nvPr>
        </p:nvSpPr>
        <p:spPr/>
        <p:txBody>
          <a:bodyPr/>
          <a:lstStyle/>
          <a:p>
            <a:fld id="{8A1781BC-3211-F34E-99EA-B41CEAE43939}" type="slidenum">
              <a:rPr lang="en-US">
                <a:solidFill>
                  <a:prstClr val="black">
                    <a:tint val="75000"/>
                  </a:prstClr>
                </a:solidFill>
                <a:latin typeface="Calibri"/>
              </a:rPr>
              <a:pPr/>
              <a:t>50</a:t>
            </a:fld>
            <a:endParaRPr lang="en-US" dirty="0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</p:spTree>
    <p:extLst>
      <p:ext uri="{BB962C8B-B14F-4D97-AF65-F5344CB8AC3E}">
        <p14:creationId xmlns:p14="http://schemas.microsoft.com/office/powerpoint/2010/main" val="1410613642"/>
      </p:ext>
    </p:extLst>
  </p:cSld>
  <p:clrMapOvr>
    <a:masterClrMapping/>
  </p:clrMapOvr>
</p:sld>
</file>

<file path=ppt/slides/slide5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P4 LIMITATIONS</a:t>
            </a: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4"/>
          </p:nvPr>
        </p:nvSpPr>
        <p:spPr/>
        <p:txBody>
          <a:bodyPr/>
          <a:lstStyle/>
          <a:p>
            <a:fld id="{8A1781BC-3211-F34E-99EA-B41CEAE43939}" type="slidenum">
              <a:rPr lang="en-US">
                <a:solidFill>
                  <a:prstClr val="black">
                    <a:tint val="75000"/>
                  </a:prstClr>
                </a:solidFill>
                <a:latin typeface="Calibri"/>
              </a:rPr>
              <a:pPr/>
              <a:t>51</a:t>
            </a:fld>
            <a:endParaRPr lang="en-US" dirty="0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  <p:pic>
        <p:nvPicPr>
          <p:cNvPr id="5" name="Picture 4" descr="Free searchable database of accredited policestation representatives ..."/>
          <p:cNvPicPr>
            <a:picLocks noChangeAspect="1"/>
          </p:cNvPicPr>
          <p:nvPr/>
        </p:nvPicPr>
        <p:blipFill>
          <a:blip r:embed="rId2">
            <a:extLst>
              <a:ext uri="{BEBA8EAE-BF5A-486C-A8C5-ECC9F3942E4B}">
                <a14:imgProps xmlns:a14="http://schemas.microsoft.com/office/drawing/2010/main">
                  <a14:imgLayer r:embed="rId3">
                    <a14:imgEffect>
                      <a14:backgroundRemoval t="5499" b="97149" l="521" r="100000"/>
                    </a14:imgEffect>
                  </a14:imgLayer>
                </a14:imgProps>
              </a:ex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094463" y="1934998"/>
            <a:ext cx="2673201" cy="170903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603312822"/>
      </p:ext>
    </p:extLst>
  </p:cSld>
  <p:clrMapOvr>
    <a:masterClrMapping/>
  </p:clrMapOvr>
</p:sld>
</file>

<file path=ppt/slides/slide5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Limitations of P4</a:t>
            </a:r>
            <a:r>
              <a:rPr lang="en-US" baseline="-25000" dirty="0"/>
              <a:t>16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1857376" y="1600201"/>
            <a:ext cx="8610599" cy="4525963"/>
          </a:xfrm>
        </p:spPr>
        <p:txBody>
          <a:bodyPr/>
          <a:lstStyle/>
          <a:p>
            <a:r>
              <a:rPr lang="en-US" dirty="0"/>
              <a:t>The core P4 language is very small</a:t>
            </a:r>
          </a:p>
          <a:p>
            <a:pPr lvl="1"/>
            <a:r>
              <a:rPr lang="en-US" dirty="0"/>
              <a:t>Highly portable among many targets</a:t>
            </a:r>
          </a:p>
          <a:p>
            <a:pPr lvl="1"/>
            <a:r>
              <a:rPr lang="en-US" dirty="0"/>
              <a:t>But very limited in expressivity</a:t>
            </a:r>
          </a:p>
          <a:p>
            <a:r>
              <a:rPr lang="en-US" dirty="0"/>
              <a:t>Accelerators can provide additional functionality</a:t>
            </a:r>
          </a:p>
          <a:p>
            <a:pPr lvl="1"/>
            <a:r>
              <a:rPr lang="en-US" dirty="0"/>
              <a:t>May not be portable between different targets</a:t>
            </a:r>
          </a:p>
          <a:p>
            <a:pPr lvl="1"/>
            <a:r>
              <a:rPr lang="en-US" dirty="0"/>
              <a:t>Under construction: library of standard accelerators</a:t>
            </a:r>
          </a:p>
          <a:p>
            <a:pPr marL="0" indent="0">
              <a:buNone/>
            </a:pPr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4"/>
          </p:nvPr>
        </p:nvSpPr>
        <p:spPr/>
        <p:txBody>
          <a:bodyPr/>
          <a:lstStyle/>
          <a:p>
            <a:fld id="{8A1781BC-3211-F34E-99EA-B41CEAE43939}" type="slidenum">
              <a:rPr lang="en-US">
                <a:solidFill>
                  <a:prstClr val="black">
                    <a:tint val="75000"/>
                  </a:prstClr>
                </a:solidFill>
                <a:latin typeface="Calibri"/>
              </a:rPr>
              <a:pPr/>
              <a:t>52</a:t>
            </a:fld>
            <a:endParaRPr lang="en-US" dirty="0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  <p:pic>
        <p:nvPicPr>
          <p:cNvPr id="5" name="Picture 4" descr="Jen dosiero de la Wikimedia-Komunejo . La priskribo en ties priskriba ...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203136" y="1433042"/>
            <a:ext cx="2264838" cy="151107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348076422"/>
      </p:ext>
    </p:extLst>
  </p:cSld>
  <p:clrMapOvr>
    <a:masterClrMapping/>
  </p:clrMapOvr>
</p:sld>
</file>

<file path=ppt/slides/slide5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What is missing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1714500" y="1600201"/>
            <a:ext cx="8858250" cy="4525963"/>
          </a:xfrm>
        </p:spPr>
        <p:txBody>
          <a:bodyPr>
            <a:normAutofit fontScale="92500" lnSpcReduction="20000"/>
          </a:bodyPr>
          <a:lstStyle/>
          <a:p>
            <a:r>
              <a:rPr lang="en-US" dirty="0"/>
              <a:t>Floating point</a:t>
            </a:r>
          </a:p>
          <a:p>
            <a:r>
              <a:rPr lang="en-US" dirty="0"/>
              <a:t>Pointers, references</a:t>
            </a:r>
          </a:p>
          <a:p>
            <a:r>
              <a:rPr lang="en-US" dirty="0"/>
              <a:t>Data structures, recursive data types</a:t>
            </a:r>
          </a:p>
          <a:p>
            <a:r>
              <a:rPr lang="en-US" dirty="0"/>
              <a:t>Dynamic memory management</a:t>
            </a:r>
          </a:p>
          <a:p>
            <a:r>
              <a:rPr lang="en-US" dirty="0"/>
              <a:t>Loops, iterators (except the parser state-machine)</a:t>
            </a:r>
          </a:p>
          <a:p>
            <a:r>
              <a:rPr lang="en-US" dirty="0"/>
              <a:t>Recursion</a:t>
            </a:r>
          </a:p>
          <a:p>
            <a:r>
              <a:rPr lang="en-US" dirty="0"/>
              <a:t>Threads</a:t>
            </a:r>
          </a:p>
          <a:p>
            <a:endParaRPr lang="en-US" dirty="0"/>
          </a:p>
          <a:p>
            <a:r>
              <a:rPr lang="en-US" dirty="0"/>
              <a:t>=&gt; Constant work/byte of header</a:t>
            </a: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4"/>
          </p:nvPr>
        </p:nvSpPr>
        <p:spPr/>
        <p:txBody>
          <a:bodyPr/>
          <a:lstStyle/>
          <a:p>
            <a:fld id="{8A1781BC-3211-F34E-99EA-B41CEAE43939}" type="slidenum">
              <a:rPr lang="en-US">
                <a:solidFill>
                  <a:prstClr val="black">
                    <a:tint val="75000"/>
                  </a:prstClr>
                </a:solidFill>
                <a:latin typeface="Calibri"/>
              </a:rPr>
              <a:pPr/>
              <a:t>53</a:t>
            </a:fld>
            <a:endParaRPr lang="en-US" dirty="0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  <p:pic>
        <p:nvPicPr>
          <p:cNvPr id="5" name="Picture 4" descr="2860614683_ef6c60a778.jpg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542493" y="1088946"/>
            <a:ext cx="1667771" cy="2206047"/>
          </a:xfrm>
          <a:prstGeom prst="rect">
            <a:avLst/>
          </a:prstGeom>
        </p:spPr>
      </p:pic>
      <p:pic>
        <p:nvPicPr>
          <p:cNvPr id="9218" name="Picture 2" descr="http://p4lc.wpengine.com/wp-content/uploads/2015/05/p4-logo.png"/>
          <p:cNvPicPr>
            <a:picLocks noChangeAspect="1" noChangeArrowheads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/>
        </p:blipFill>
        <p:spPr bwMode="auto">
          <a:xfrm>
            <a:off x="9398876" y="2261723"/>
            <a:ext cx="593118" cy="571501"/>
          </a:xfrm>
          <a:prstGeom prst="rect">
            <a:avLst/>
          </a:prstGeom>
          <a:noFill/>
          <a:scene3d>
            <a:camera prst="isometricRightUp">
              <a:rot lat="2100000" lon="19800000" rev="0"/>
            </a:camera>
            <a:lightRig rig="threePt" dir="t"/>
          </a:scene3d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1813282023"/>
      </p:ext>
    </p:extLst>
  </p:cSld>
  <p:clrMapOvr>
    <a:masterClrMapping/>
  </p:clrMapOvr>
</p:sld>
</file>

<file path=ppt/slides/slide5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What cannot be done in (pure) P4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1981200" y="1600201"/>
            <a:ext cx="8229600" cy="4981575"/>
          </a:xfrm>
        </p:spPr>
        <p:txBody>
          <a:bodyPr>
            <a:normAutofit fontScale="92500" lnSpcReduction="10000"/>
          </a:bodyPr>
          <a:lstStyle/>
          <a:p>
            <a:r>
              <a:rPr lang="en-US" dirty="0"/>
              <a:t>Multicast or broadcast</a:t>
            </a:r>
          </a:p>
          <a:p>
            <a:r>
              <a:rPr lang="en-US" dirty="0"/>
              <a:t>Queueing, scheduling, multiplexing</a:t>
            </a:r>
          </a:p>
          <a:p>
            <a:r>
              <a:rPr lang="en-US" dirty="0"/>
              <a:t>Payload processing: e.g., encryption</a:t>
            </a:r>
          </a:p>
          <a:p>
            <a:r>
              <a:rPr lang="en-US" dirty="0"/>
              <a:t>Packet trailers</a:t>
            </a:r>
          </a:p>
          <a:p>
            <a:r>
              <a:rPr lang="en-US" dirty="0"/>
              <a:t>Persistent state across packets</a:t>
            </a:r>
          </a:p>
          <a:p>
            <a:r>
              <a:rPr lang="en-US" dirty="0"/>
              <a:t>Communication to control-plane</a:t>
            </a:r>
          </a:p>
          <a:p>
            <a:r>
              <a:rPr lang="en-US" dirty="0"/>
              <a:t>Inter-packet operations</a:t>
            </a:r>
            <a:br>
              <a:rPr lang="en-US" dirty="0"/>
            </a:br>
            <a:r>
              <a:rPr lang="en-US" dirty="0"/>
              <a:t>(fragmentation and reassembly)</a:t>
            </a:r>
          </a:p>
          <a:p>
            <a:r>
              <a:rPr lang="en-US" dirty="0"/>
              <a:t>Packet generation</a:t>
            </a:r>
          </a:p>
          <a:p>
            <a:r>
              <a:rPr lang="en-US" dirty="0"/>
              <a:t>Timers</a:t>
            </a: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4"/>
          </p:nvPr>
        </p:nvSpPr>
        <p:spPr/>
        <p:txBody>
          <a:bodyPr/>
          <a:lstStyle/>
          <a:p>
            <a:fld id="{8A1781BC-3211-F34E-99EA-B41CEAE43939}" type="slidenum">
              <a:rPr lang="en-US">
                <a:solidFill>
                  <a:prstClr val="black">
                    <a:tint val="75000"/>
                  </a:prstClr>
                </a:solidFill>
                <a:latin typeface="Calibri"/>
              </a:rPr>
              <a:pPr/>
              <a:t>54</a:t>
            </a:fld>
            <a:endParaRPr lang="en-US" dirty="0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  <p:pic>
        <p:nvPicPr>
          <p:cNvPr id="5" name="Picture 4" descr="Roadsign &lt;strong&gt;no entry&lt;/strong&gt; by Anonymous - &quot;&lt;strong&gt;No entry&lt;/strong&gt;&quot; roadsign by John Cliff ...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278771" y="2694097"/>
            <a:ext cx="2035559" cy="203555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595436633"/>
      </p:ext>
    </p:extLst>
  </p:cSld>
  <p:clrMapOvr>
    <a:masterClrMapping/>
  </p:clrMapOvr>
</p:sld>
</file>

<file path=ppt/slides/slide5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 algn="l"/>
            <a:r>
              <a:rPr lang="en-US" dirty="0"/>
              <a:t>How are these done?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1981200" y="1831055"/>
            <a:ext cx="8229600" cy="4750721"/>
          </a:xfrm>
        </p:spPr>
        <p:txBody>
          <a:bodyPr>
            <a:normAutofit fontScale="85000" lnSpcReduction="10000"/>
          </a:bodyPr>
          <a:lstStyle/>
          <a:p>
            <a:r>
              <a:rPr lang="en-US" dirty="0"/>
              <a:t>Multicast, broadcast, queueing, scheduling, multiplexing</a:t>
            </a:r>
          </a:p>
          <a:p>
            <a:pPr lvl="1"/>
            <a:r>
              <a:rPr lang="en-US" dirty="0"/>
              <a:t>By target device, controlled by P4 metadata</a:t>
            </a:r>
          </a:p>
          <a:p>
            <a:r>
              <a:rPr lang="en-US" dirty="0"/>
              <a:t>Persistent state across packets (e.g. per-flow state)</a:t>
            </a:r>
          </a:p>
          <a:p>
            <a:pPr lvl="1"/>
            <a:r>
              <a:rPr lang="en-US" dirty="0"/>
              <a:t>External objects: registers, counters, meters</a:t>
            </a:r>
          </a:p>
          <a:p>
            <a:r>
              <a:rPr lang="en-US" dirty="0"/>
              <a:t>Communication to control-plane</a:t>
            </a:r>
          </a:p>
          <a:p>
            <a:pPr lvl="1"/>
            <a:r>
              <a:rPr lang="en-US" dirty="0"/>
              <a:t>External objects: learning providers</a:t>
            </a:r>
          </a:p>
          <a:p>
            <a:r>
              <a:rPr lang="en-US" dirty="0"/>
              <a:t>Packet generation</a:t>
            </a:r>
          </a:p>
          <a:p>
            <a:pPr lvl="1"/>
            <a:r>
              <a:rPr lang="en-US" dirty="0"/>
              <a:t>Control-plane, or external objects</a:t>
            </a:r>
          </a:p>
          <a:p>
            <a:r>
              <a:rPr lang="en-US" dirty="0"/>
              <a:t>Reassembly, trailers:</a:t>
            </a:r>
          </a:p>
          <a:p>
            <a:pPr lvl="1"/>
            <a:r>
              <a:rPr lang="en-US" dirty="0"/>
              <a:t>Not currently done</a:t>
            </a: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4"/>
          </p:nvPr>
        </p:nvSpPr>
        <p:spPr/>
        <p:txBody>
          <a:bodyPr/>
          <a:lstStyle/>
          <a:p>
            <a:fld id="{8A1781BC-3211-F34E-99EA-B41CEAE43939}" type="slidenum">
              <a:rPr lang="en-US">
                <a:solidFill>
                  <a:prstClr val="black">
                    <a:tint val="75000"/>
                  </a:prstClr>
                </a:solidFill>
                <a:latin typeface="Calibri"/>
              </a:rPr>
              <a:pPr/>
              <a:t>55</a:t>
            </a:fld>
            <a:endParaRPr lang="en-US" dirty="0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  <p:pic>
        <p:nvPicPr>
          <p:cNvPr id="6" name="Picture 5" descr="sólo por como te veo esta noche... nada es imposible)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918670" y="0"/>
            <a:ext cx="2749331" cy="1831054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386054263"/>
      </p:ext>
    </p:extLst>
  </p:cSld>
  <p:clrMapOvr>
    <a:masterClrMapping/>
  </p:clrMapOvr>
</p:sld>
</file>

<file path=ppt/slides/slide5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P4 is not…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1862960" y="1600201"/>
            <a:ext cx="8544909" cy="4525963"/>
          </a:xfrm>
        </p:spPr>
        <p:txBody>
          <a:bodyPr>
            <a:normAutofit lnSpcReduction="10000"/>
          </a:bodyPr>
          <a:lstStyle/>
          <a:p>
            <a:r>
              <a:rPr lang="en-US" dirty="0"/>
              <a:t>Active networking: </a:t>
            </a:r>
            <a:br>
              <a:rPr lang="en-US" dirty="0"/>
            </a:br>
            <a:r>
              <a:rPr lang="en-US" dirty="0"/>
              <a:t>a way for packets to inject new code</a:t>
            </a:r>
          </a:p>
          <a:p>
            <a:r>
              <a:rPr lang="en-US" dirty="0"/>
              <a:t>Programming the control plane:</a:t>
            </a:r>
            <a:br>
              <a:rPr lang="en-US" dirty="0"/>
            </a:br>
            <a:r>
              <a:rPr lang="en-US" dirty="0"/>
              <a:t>that is Software-Defined Networking</a:t>
            </a:r>
          </a:p>
          <a:p>
            <a:r>
              <a:rPr lang="en-US" dirty="0"/>
              <a:t>A tool for third parties to program the network</a:t>
            </a:r>
          </a:p>
          <a:p>
            <a:r>
              <a:rPr lang="en-US" dirty="0"/>
              <a:t>A language for:</a:t>
            </a:r>
          </a:p>
          <a:p>
            <a:pPr lvl="1"/>
            <a:r>
              <a:rPr lang="en-US" dirty="0"/>
              <a:t>distributed computations</a:t>
            </a:r>
          </a:p>
          <a:p>
            <a:pPr lvl="1"/>
            <a:r>
              <a:rPr lang="en-US" dirty="0"/>
              <a:t>network </a:t>
            </a:r>
            <a:r>
              <a:rPr lang="en-US" dirty="0" err="1"/>
              <a:t>middleboxes</a:t>
            </a:r>
            <a:r>
              <a:rPr lang="en-US" dirty="0"/>
              <a:t> (NFV)</a:t>
            </a:r>
          </a:p>
          <a:p>
            <a:pPr lvl="1"/>
            <a:r>
              <a:rPr lang="en-US" dirty="0"/>
              <a:t>network operating systems</a:t>
            </a: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4"/>
          </p:nvPr>
        </p:nvSpPr>
        <p:spPr/>
        <p:txBody>
          <a:bodyPr/>
          <a:lstStyle/>
          <a:p>
            <a:fld id="{8A1781BC-3211-F34E-99EA-B41CEAE43939}" type="slidenum">
              <a:rPr lang="en-US">
                <a:solidFill>
                  <a:prstClr val="black">
                    <a:tint val="75000"/>
                  </a:prstClr>
                </a:solidFill>
                <a:latin typeface="Calibri"/>
              </a:rPr>
              <a:pPr/>
              <a:t>56</a:t>
            </a:fld>
            <a:endParaRPr lang="en-US" dirty="0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  <p:pic>
        <p:nvPicPr>
          <p:cNvPr id="7" name="Picture 6" descr="tango style &lt;strong&gt;not&lt;/strong&gt; equal by warszawianka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335229" y="365816"/>
            <a:ext cx="1599675" cy="159967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949652468"/>
      </p:ext>
    </p:extLst>
  </p:cSld>
  <p:clrMapOvr>
    <a:masterClrMapping/>
  </p:clrMapOvr>
</p:sld>
</file>

<file path=ppt/slides/slide5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Why use P4?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1721070" y="1600201"/>
            <a:ext cx="8828689" cy="4958255"/>
          </a:xfrm>
        </p:spPr>
        <p:txBody>
          <a:bodyPr>
            <a:normAutofit fontScale="92500" lnSpcReduction="10000"/>
          </a:bodyPr>
          <a:lstStyle/>
          <a:p>
            <a:r>
              <a:rPr lang="en-US" b="1" dirty="0"/>
              <a:t>It is a language:</a:t>
            </a:r>
            <a:br>
              <a:rPr lang="en-US" b="1" dirty="0"/>
            </a:br>
            <a:r>
              <a:rPr lang="en-US" dirty="0"/>
              <a:t>you can specify the data-plane precisely</a:t>
            </a:r>
          </a:p>
          <a:p>
            <a:r>
              <a:rPr lang="en-US" b="1" dirty="0"/>
              <a:t>Expressive</a:t>
            </a:r>
            <a:r>
              <a:rPr lang="en-US" dirty="0"/>
              <a:t>: </a:t>
            </a:r>
            <a:br>
              <a:rPr lang="en-US" dirty="0"/>
            </a:br>
            <a:r>
              <a:rPr lang="en-US" dirty="0"/>
              <a:t>express many packet-forwarding policies</a:t>
            </a:r>
          </a:p>
          <a:p>
            <a:r>
              <a:rPr lang="en-US" b="1" dirty="0"/>
              <a:t>High-level, type-safe</a:t>
            </a:r>
            <a:r>
              <a:rPr lang="en-US" dirty="0"/>
              <a:t>: </a:t>
            </a:r>
            <a:br>
              <a:rPr lang="en-US" dirty="0"/>
            </a:br>
            <a:r>
              <a:rPr lang="en-US" dirty="0"/>
              <a:t>compiler-managed abstract resources</a:t>
            </a:r>
          </a:p>
          <a:p>
            <a:r>
              <a:rPr lang="en-US" b="1" dirty="0"/>
              <a:t>Software</a:t>
            </a:r>
            <a:r>
              <a:rPr lang="en-US" dirty="0"/>
              <a:t>:</a:t>
            </a:r>
            <a:br>
              <a:rPr lang="en-US" dirty="0"/>
            </a:br>
            <a:r>
              <a:rPr lang="en-US" dirty="0"/>
              <a:t>treat network devices like software</a:t>
            </a:r>
          </a:p>
          <a:p>
            <a:r>
              <a:rPr lang="en-US" b="1" dirty="0"/>
              <a:t>Killer app:</a:t>
            </a:r>
            <a:br>
              <a:rPr lang="en-US" dirty="0"/>
            </a:br>
            <a:r>
              <a:rPr lang="en-US" dirty="0"/>
              <a:t>network monitoring</a:t>
            </a:r>
          </a:p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4"/>
          </p:nvPr>
        </p:nvSpPr>
        <p:spPr/>
        <p:txBody>
          <a:bodyPr/>
          <a:lstStyle/>
          <a:p>
            <a:fld id="{8A1781BC-3211-F34E-99EA-B41CEAE43939}" type="slidenum">
              <a:rPr lang="en-US">
                <a:solidFill>
                  <a:prstClr val="black">
                    <a:tint val="75000"/>
                  </a:prstClr>
                </a:solidFill>
                <a:latin typeface="Calibri"/>
              </a:rPr>
              <a:pPr/>
              <a:t>57</a:t>
            </a:fld>
            <a:endParaRPr lang="en-US" dirty="0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  <p:pic>
        <p:nvPicPr>
          <p:cNvPr id="6" name="Picture 5" descr="Flickr - Photo Sharing!"/>
          <p:cNvPicPr>
            <a:picLocks noChangeAspect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/>
        </p:blipFill>
        <p:spPr>
          <a:xfrm>
            <a:off x="8445062" y="402022"/>
            <a:ext cx="1411014" cy="119817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188222612"/>
      </p:ext>
    </p:extLst>
  </p:cSld>
  <p:clrMapOvr>
    <a:masterClrMapping/>
  </p:clrMapOvr>
</p:sld>
</file>

<file path=ppt/slides/slide5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Rectangle 4"/>
          <p:cNvSpPr/>
          <p:nvPr/>
        </p:nvSpPr>
        <p:spPr>
          <a:xfrm>
            <a:off x="5845111" y="2348533"/>
            <a:ext cx="3860106" cy="1350098"/>
          </a:xfrm>
          <a:prstGeom prst="rect">
            <a:avLst/>
          </a:prstGeom>
        </p:spPr>
        <p:style>
          <a:lnRef idx="1">
            <a:schemeClr val="accent3"/>
          </a:lnRef>
          <a:fillRef idx="2">
            <a:schemeClr val="accent3"/>
          </a:fillRef>
          <a:effectRef idx="1">
            <a:schemeClr val="accent3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sz="3200" dirty="0">
                <a:solidFill>
                  <a:prstClr val="black"/>
                </a:solidFill>
                <a:latin typeface="Calibri"/>
              </a:rPr>
              <a:t>Control plane</a:t>
            </a:r>
          </a:p>
        </p:txBody>
      </p:sp>
      <p:sp>
        <p:nvSpPr>
          <p:cNvPr id="6" name="Rectangle 5"/>
          <p:cNvSpPr/>
          <p:nvPr/>
        </p:nvSpPr>
        <p:spPr>
          <a:xfrm>
            <a:off x="5845111" y="4108664"/>
            <a:ext cx="3860106" cy="1350098"/>
          </a:xfrm>
          <a:prstGeom prst="rect">
            <a:avLst/>
          </a:prstGeom>
        </p:spPr>
        <p:style>
          <a:lnRef idx="1">
            <a:schemeClr val="accent2"/>
          </a:lnRef>
          <a:fillRef idx="2">
            <a:schemeClr val="accent2"/>
          </a:fillRef>
          <a:effectRef idx="1">
            <a:schemeClr val="accent2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sz="3200" dirty="0">
                <a:solidFill>
                  <a:prstClr val="black"/>
                </a:solidFill>
                <a:latin typeface="Calibri"/>
              </a:rPr>
              <a:t>Data plane</a:t>
            </a:r>
          </a:p>
        </p:txBody>
      </p:sp>
      <p:sp>
        <p:nvSpPr>
          <p:cNvPr id="23" name="Up-Down Arrow 22"/>
          <p:cNvSpPr/>
          <p:nvPr/>
        </p:nvSpPr>
        <p:spPr>
          <a:xfrm>
            <a:off x="8693159" y="3578732"/>
            <a:ext cx="401700" cy="617986"/>
          </a:xfrm>
          <a:prstGeom prst="upDown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>
              <a:solidFill>
                <a:prstClr val="white"/>
              </a:solidFill>
              <a:latin typeface="Calibri"/>
            </a:endParaRP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4"/>
          </p:nvPr>
        </p:nvSpPr>
        <p:spPr/>
        <p:txBody>
          <a:bodyPr/>
          <a:lstStyle/>
          <a:p>
            <a:fld id="{8A1781BC-3211-F34E-99EA-B41CEAE43939}" type="slidenum">
              <a:rPr lang="en-US">
                <a:solidFill>
                  <a:prstClr val="black">
                    <a:tint val="75000"/>
                  </a:prstClr>
                </a:solidFill>
                <a:latin typeface="Calibri"/>
              </a:rPr>
              <a:pPr/>
              <a:t>58</a:t>
            </a:fld>
            <a:endParaRPr lang="en-US" dirty="0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  <p:sp>
        <p:nvSpPr>
          <p:cNvPr id="7" name="Right Arrow 6"/>
          <p:cNvSpPr/>
          <p:nvPr/>
        </p:nvSpPr>
        <p:spPr>
          <a:xfrm>
            <a:off x="5435101" y="4108664"/>
            <a:ext cx="410011" cy="345032"/>
          </a:xfrm>
          <a:prstGeom prst="right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>
              <a:solidFill>
                <a:prstClr val="white"/>
              </a:solidFill>
              <a:latin typeface="Calibri"/>
            </a:endParaRPr>
          </a:p>
        </p:txBody>
      </p:sp>
      <p:sp>
        <p:nvSpPr>
          <p:cNvPr id="8" name="Right Arrow 7"/>
          <p:cNvSpPr/>
          <p:nvPr/>
        </p:nvSpPr>
        <p:spPr>
          <a:xfrm>
            <a:off x="5435101" y="4453696"/>
            <a:ext cx="410011" cy="345032"/>
          </a:xfrm>
          <a:prstGeom prst="right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>
              <a:solidFill>
                <a:prstClr val="white"/>
              </a:solidFill>
              <a:latin typeface="Calibri"/>
            </a:endParaRPr>
          </a:p>
        </p:txBody>
      </p:sp>
      <p:sp>
        <p:nvSpPr>
          <p:cNvPr id="9" name="Right Arrow 8"/>
          <p:cNvSpPr/>
          <p:nvPr/>
        </p:nvSpPr>
        <p:spPr>
          <a:xfrm>
            <a:off x="5435101" y="4798728"/>
            <a:ext cx="410011" cy="345032"/>
          </a:xfrm>
          <a:prstGeom prst="right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>
              <a:solidFill>
                <a:prstClr val="white"/>
              </a:solidFill>
              <a:latin typeface="Calibri"/>
            </a:endParaRPr>
          </a:p>
        </p:txBody>
      </p:sp>
      <p:sp>
        <p:nvSpPr>
          <p:cNvPr id="10" name="Right Arrow 9"/>
          <p:cNvSpPr/>
          <p:nvPr/>
        </p:nvSpPr>
        <p:spPr>
          <a:xfrm>
            <a:off x="5435101" y="5143760"/>
            <a:ext cx="410011" cy="345032"/>
          </a:xfrm>
          <a:prstGeom prst="right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>
              <a:solidFill>
                <a:prstClr val="white"/>
              </a:solidFill>
              <a:latin typeface="Calibri"/>
            </a:endParaRPr>
          </a:p>
        </p:txBody>
      </p:sp>
      <p:sp>
        <p:nvSpPr>
          <p:cNvPr id="11" name="Right Arrow 10"/>
          <p:cNvSpPr/>
          <p:nvPr/>
        </p:nvSpPr>
        <p:spPr>
          <a:xfrm>
            <a:off x="9705218" y="4078634"/>
            <a:ext cx="410011" cy="345032"/>
          </a:xfrm>
          <a:prstGeom prst="right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>
              <a:solidFill>
                <a:prstClr val="white"/>
              </a:solidFill>
              <a:latin typeface="Calibri"/>
            </a:endParaRPr>
          </a:p>
        </p:txBody>
      </p:sp>
      <p:sp>
        <p:nvSpPr>
          <p:cNvPr id="12" name="Right Arrow 11"/>
          <p:cNvSpPr/>
          <p:nvPr/>
        </p:nvSpPr>
        <p:spPr>
          <a:xfrm>
            <a:off x="9705218" y="4423666"/>
            <a:ext cx="410011" cy="345032"/>
          </a:xfrm>
          <a:prstGeom prst="right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>
              <a:solidFill>
                <a:prstClr val="white"/>
              </a:solidFill>
              <a:latin typeface="Calibri"/>
            </a:endParaRPr>
          </a:p>
        </p:txBody>
      </p:sp>
      <p:sp>
        <p:nvSpPr>
          <p:cNvPr id="13" name="Right Arrow 12"/>
          <p:cNvSpPr/>
          <p:nvPr/>
        </p:nvSpPr>
        <p:spPr>
          <a:xfrm>
            <a:off x="9705218" y="4768698"/>
            <a:ext cx="410011" cy="345032"/>
          </a:xfrm>
          <a:prstGeom prst="right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>
              <a:solidFill>
                <a:prstClr val="white"/>
              </a:solidFill>
              <a:latin typeface="Calibri"/>
            </a:endParaRPr>
          </a:p>
        </p:txBody>
      </p:sp>
      <p:sp>
        <p:nvSpPr>
          <p:cNvPr id="14" name="Right Arrow 13"/>
          <p:cNvSpPr/>
          <p:nvPr/>
        </p:nvSpPr>
        <p:spPr>
          <a:xfrm>
            <a:off x="9705218" y="5113730"/>
            <a:ext cx="410011" cy="345032"/>
          </a:xfrm>
          <a:prstGeom prst="right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>
              <a:solidFill>
                <a:prstClr val="white"/>
              </a:solidFill>
              <a:latin typeface="Calibri"/>
            </a:endParaRPr>
          </a:p>
        </p:txBody>
      </p:sp>
      <p:sp>
        <p:nvSpPr>
          <p:cNvPr id="15" name="Down Arrow 14"/>
          <p:cNvSpPr/>
          <p:nvPr/>
        </p:nvSpPr>
        <p:spPr>
          <a:xfrm>
            <a:off x="7125048" y="3698632"/>
            <a:ext cx="540601" cy="410033"/>
          </a:xfrm>
          <a:prstGeom prst="downArrow">
            <a:avLst/>
          </a:prstGeom>
        </p:spPr>
        <p:style>
          <a:lnRef idx="2">
            <a:schemeClr val="accent6">
              <a:shade val="50000"/>
            </a:schemeClr>
          </a:lnRef>
          <a:fillRef idx="1">
            <a:schemeClr val="accent6"/>
          </a:fillRef>
          <a:effectRef idx="0">
            <a:schemeClr val="accent6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>
              <a:solidFill>
                <a:prstClr val="white"/>
              </a:solidFill>
              <a:latin typeface="Calibri"/>
            </a:endParaRPr>
          </a:p>
        </p:txBody>
      </p:sp>
      <p:sp>
        <p:nvSpPr>
          <p:cNvPr id="18" name="Rectangle 17"/>
          <p:cNvSpPr/>
          <p:nvPr/>
        </p:nvSpPr>
        <p:spPr>
          <a:xfrm>
            <a:off x="5725109" y="2243535"/>
            <a:ext cx="4070111" cy="3350244"/>
          </a:xfrm>
          <a:prstGeom prst="rect">
            <a:avLst/>
          </a:prstGeom>
          <a:noFill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>
              <a:solidFill>
                <a:prstClr val="white"/>
              </a:solidFill>
              <a:latin typeface="Calibri"/>
            </a:endParaRPr>
          </a:p>
        </p:txBody>
      </p:sp>
      <p:sp>
        <p:nvSpPr>
          <p:cNvPr id="19" name="Down Arrow 18"/>
          <p:cNvSpPr/>
          <p:nvPr/>
        </p:nvSpPr>
        <p:spPr>
          <a:xfrm>
            <a:off x="6140021" y="2039010"/>
            <a:ext cx="390010" cy="2598921"/>
          </a:xfrm>
          <a:prstGeom prst="downArrow">
            <a:avLst/>
          </a:prstGeom>
        </p:spPr>
        <p:style>
          <a:lnRef idx="2">
            <a:schemeClr val="accent2">
              <a:shade val="50000"/>
            </a:schemeClr>
          </a:lnRef>
          <a:fillRef idx="1">
            <a:schemeClr val="accent2"/>
          </a:fillRef>
          <a:effectRef idx="0">
            <a:schemeClr val="accent2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dirty="0">
                <a:solidFill>
                  <a:prstClr val="white"/>
                </a:solidFill>
                <a:latin typeface="Calibri"/>
              </a:rPr>
              <a:t>UPLOAD</a:t>
            </a:r>
          </a:p>
        </p:txBody>
      </p:sp>
      <p:cxnSp>
        <p:nvCxnSpPr>
          <p:cNvPr id="20" name="Straight Connector 19"/>
          <p:cNvCxnSpPr>
            <a:stCxn id="18" idx="3"/>
          </p:cNvCxnSpPr>
          <p:nvPr/>
        </p:nvCxnSpPr>
        <p:spPr>
          <a:xfrm flipH="1" flipV="1">
            <a:off x="4714391" y="3890069"/>
            <a:ext cx="5080829" cy="28589"/>
          </a:xfrm>
          <a:prstGeom prst="line">
            <a:avLst/>
          </a:prstGeom>
          <a:ln>
            <a:solidFill>
              <a:schemeClr val="tx1"/>
            </a:solidFill>
            <a:prstDash val="dash"/>
          </a:ln>
          <a:effectLst>
            <a:glow rad="139700">
              <a:schemeClr val="accent5">
                <a:satMod val="175000"/>
                <a:alpha val="40000"/>
              </a:schemeClr>
            </a:glow>
          </a:effectLst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21" name="TextBox 20"/>
          <p:cNvSpPr txBox="1"/>
          <p:nvPr/>
        </p:nvSpPr>
        <p:spPr>
          <a:xfrm>
            <a:off x="1987735" y="3441452"/>
            <a:ext cx="2981167" cy="830997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400" i="1" dirty="0">
                <a:solidFill>
                  <a:prstClr val="black"/>
                </a:solidFill>
                <a:latin typeface="Calibri"/>
              </a:rPr>
              <a:t>The P4 Programming-</a:t>
            </a:r>
            <a:br>
              <a:rPr lang="en-US" sz="2400" i="1" dirty="0">
                <a:solidFill>
                  <a:prstClr val="black"/>
                </a:solidFill>
                <a:latin typeface="Calibri"/>
              </a:rPr>
            </a:br>
            <a:r>
              <a:rPr lang="en-US" sz="2400" i="1" dirty="0">
                <a:solidFill>
                  <a:prstClr val="black"/>
                </a:solidFill>
                <a:latin typeface="Calibri"/>
              </a:rPr>
              <a:t>Language Interface</a:t>
            </a:r>
          </a:p>
        </p:txBody>
      </p:sp>
      <p:sp>
        <p:nvSpPr>
          <p:cNvPr id="22" name="TextBox 21"/>
          <p:cNvSpPr txBox="1"/>
          <p:nvPr/>
        </p:nvSpPr>
        <p:spPr>
          <a:xfrm>
            <a:off x="1657275" y="170121"/>
            <a:ext cx="8890115" cy="1200329"/>
          </a:xfrm>
          <a:prstGeom prst="rect">
            <a:avLst/>
          </a:prstGeom>
          <a:noFill/>
          <a:ln>
            <a:noFill/>
          </a:ln>
        </p:spPr>
        <p:style>
          <a:lnRef idx="2">
            <a:schemeClr val="accent5"/>
          </a:lnRef>
          <a:fillRef idx="1">
            <a:schemeClr val="lt1"/>
          </a:fillRef>
          <a:effectRef idx="0">
            <a:schemeClr val="accent5"/>
          </a:effectRef>
          <a:fontRef idx="minor">
            <a:schemeClr val="dk1"/>
          </a:fontRef>
        </p:style>
        <p:txBody>
          <a:bodyPr wrap="square" rtlCol="0">
            <a:spAutoFit/>
          </a:bodyPr>
          <a:lstStyle/>
          <a:p>
            <a:pPr algn="ctr"/>
            <a:r>
              <a:rPr lang="en-US" sz="3600" b="1" i="1" dirty="0">
                <a:ln w="1905"/>
                <a:gradFill>
                  <a:gsLst>
                    <a:gs pos="0">
                      <a:srgbClr val="F79646">
                        <a:shade val="20000"/>
                        <a:satMod val="200000"/>
                      </a:srgbClr>
                    </a:gs>
                    <a:gs pos="78000">
                      <a:srgbClr val="F79646">
                        <a:tint val="90000"/>
                        <a:shade val="89000"/>
                        <a:satMod val="220000"/>
                      </a:srgbClr>
                    </a:gs>
                    <a:gs pos="100000">
                      <a:srgbClr val="F79646">
                        <a:tint val="12000"/>
                        <a:satMod val="255000"/>
                      </a:srgbClr>
                    </a:gs>
                  </a:gsLst>
                  <a:lin ang="5400000"/>
                </a:gradFill>
                <a:effectLst>
                  <a:innerShdw blurRad="69850" dist="43180" dir="5400000">
                    <a:srgbClr val="000000">
                      <a:alpha val="65000"/>
                    </a:srgbClr>
                  </a:innerShdw>
                </a:effectLst>
                <a:latin typeface="Calibri"/>
              </a:rPr>
              <a:t>Creating a Programming Language Interface</a:t>
            </a:r>
            <a:br>
              <a:rPr lang="en-US" sz="3600" b="1" i="1" dirty="0">
                <a:ln w="1905"/>
                <a:gradFill>
                  <a:gsLst>
                    <a:gs pos="0">
                      <a:srgbClr val="F79646">
                        <a:shade val="20000"/>
                        <a:satMod val="200000"/>
                      </a:srgbClr>
                    </a:gs>
                    <a:gs pos="78000">
                      <a:srgbClr val="F79646">
                        <a:tint val="90000"/>
                        <a:shade val="89000"/>
                        <a:satMod val="220000"/>
                      </a:srgbClr>
                    </a:gs>
                    <a:gs pos="100000">
                      <a:srgbClr val="F79646">
                        <a:tint val="12000"/>
                        <a:satMod val="255000"/>
                      </a:srgbClr>
                    </a:gs>
                  </a:gsLst>
                  <a:lin ang="5400000"/>
                </a:gradFill>
                <a:effectLst>
                  <a:innerShdw blurRad="69850" dist="43180" dir="5400000">
                    <a:srgbClr val="000000">
                      <a:alpha val="65000"/>
                    </a:srgbClr>
                  </a:innerShdw>
                </a:effectLst>
                <a:latin typeface="Calibri"/>
              </a:rPr>
            </a:br>
            <a:r>
              <a:rPr lang="en-US" sz="3600" b="1" i="1" dirty="0">
                <a:ln w="1905"/>
                <a:gradFill>
                  <a:gsLst>
                    <a:gs pos="0">
                      <a:srgbClr val="F79646">
                        <a:shade val="20000"/>
                        <a:satMod val="200000"/>
                      </a:srgbClr>
                    </a:gs>
                    <a:gs pos="78000">
                      <a:srgbClr val="F79646">
                        <a:tint val="90000"/>
                        <a:shade val="89000"/>
                        <a:satMod val="220000"/>
                      </a:srgbClr>
                    </a:gs>
                    <a:gs pos="100000">
                      <a:srgbClr val="F79646">
                        <a:tint val="12000"/>
                        <a:satMod val="255000"/>
                      </a:srgbClr>
                    </a:gs>
                  </a:gsLst>
                  <a:lin ang="5400000"/>
                </a:gradFill>
                <a:effectLst>
                  <a:innerShdw blurRad="69850" dist="43180" dir="5400000">
                    <a:srgbClr val="000000">
                      <a:alpha val="65000"/>
                    </a:srgbClr>
                  </a:innerShdw>
                </a:effectLst>
                <a:latin typeface="Calibri"/>
              </a:rPr>
              <a:t>in a place where there wasn’t one. </a:t>
            </a:r>
          </a:p>
        </p:txBody>
      </p:sp>
    </p:spTree>
    <p:extLst>
      <p:ext uri="{BB962C8B-B14F-4D97-AF65-F5344CB8AC3E}">
        <p14:creationId xmlns:p14="http://schemas.microsoft.com/office/powerpoint/2010/main" val="278155543"/>
      </p:ext>
    </p:extLst>
  </p:cSld>
  <p:clrMapOvr>
    <a:masterClrMapping/>
  </p:clrMapOvr>
</p:sld>
</file>

<file path=ppt/slides/slide5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itle 4">
            <a:extLst>
              <a:ext uri="{FF2B5EF4-FFF2-40B4-BE49-F238E27FC236}">
                <a16:creationId xmlns:a16="http://schemas.microsoft.com/office/drawing/2014/main" id="{EA0952CF-368A-43CB-8C1E-562791192CAD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b="1" dirty="0">
                <a:solidFill>
                  <a:srgbClr val="C00000"/>
                </a:solidFill>
              </a:rPr>
              <a:t>Use cases in Cloud Settings</a:t>
            </a:r>
          </a:p>
        </p:txBody>
      </p:sp>
      <p:sp>
        <p:nvSpPr>
          <p:cNvPr id="6" name="Text Placeholder 5">
            <a:extLst>
              <a:ext uri="{FF2B5EF4-FFF2-40B4-BE49-F238E27FC236}">
                <a16:creationId xmlns:a16="http://schemas.microsoft.com/office/drawing/2014/main" id="{08FBE1EC-99C7-49EC-9671-594BCABF2C00}"/>
              </a:ext>
            </a:extLst>
          </p:cNvPr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en-US" dirty="0"/>
              <a:t>(back on topic)</a:t>
            </a:r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87154B7B-D247-4EF7-87E6-5F260F4F6ED3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A1781BC-3211-F34E-99EA-B41CEAE43939}" type="slidenum">
              <a:rPr lang="en-US" smtClean="0"/>
              <a:t>59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722400834"/>
      </p:ext>
    </p:extLst>
  </p:cSld>
  <p:clrMapOvr>
    <a:masterClrMapping/>
  </p:clrMapOvr>
</p:sld>
</file>

<file path=ppt/slides/slide6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Title 5">
            <a:extLst>
              <a:ext uri="{FF2B5EF4-FFF2-40B4-BE49-F238E27FC236}">
                <a16:creationId xmlns:a16="http://schemas.microsoft.com/office/drawing/2014/main" id="{C66B86B5-4636-4240-B614-B263B97BEBF0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P4 generated a lot of excitement at first</a:t>
            </a:r>
          </a:p>
        </p:txBody>
      </p:sp>
      <p:sp>
        <p:nvSpPr>
          <p:cNvPr id="7" name="Content Placeholder 6">
            <a:extLst>
              <a:ext uri="{FF2B5EF4-FFF2-40B4-BE49-F238E27FC236}">
                <a16:creationId xmlns:a16="http://schemas.microsoft.com/office/drawing/2014/main" id="{7136E369-BEC7-45B7-BCD9-2A43A25C799B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>
            <a:normAutofit/>
          </a:bodyPr>
          <a:lstStyle/>
          <a:p>
            <a:r>
              <a:rPr lang="en-US" dirty="0"/>
              <a:t>The idea of a fully programmable network thrilled the data center operators, who find it hard to “adapt” the data center to prioritize some flows while treating others as second class.</a:t>
            </a:r>
          </a:p>
          <a:p>
            <a:endParaRPr lang="en-US" dirty="0"/>
          </a:p>
          <a:p>
            <a:r>
              <a:rPr lang="en-US" dirty="0"/>
              <a:t>But P4 is like the assembler language for packet process.  What’s the HLL?</a:t>
            </a:r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34AB48C3-B294-464B-BC0C-0DE7D482DAEF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http://www.cs.cornell.edu/courses/cs5412/2020sp</a:t>
            </a:r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CE440A52-97F7-4B16-A77C-1E51781F9A48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C974458-8A97-4835-BF79-1FB6D7856C21}" type="slidenum">
              <a:rPr lang="en-US" smtClean="0"/>
              <a:t>60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541431862"/>
      </p:ext>
    </p:extLst>
  </p:cSld>
  <p:clrMapOvr>
    <a:masterClrMapping/>
  </p:clrMapOvr>
</p:sld>
</file>

<file path=ppt/slides/slide6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1AB78055-C50E-4AB0-84DF-FD1712D1962A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024127" y="585216"/>
            <a:ext cx="11037733" cy="1499616"/>
          </a:xfrm>
        </p:spPr>
        <p:txBody>
          <a:bodyPr>
            <a:normAutofit/>
          </a:bodyPr>
          <a:lstStyle/>
          <a:p>
            <a:r>
              <a:rPr lang="en-US" sz="4800" dirty="0"/>
              <a:t>High Level Languages (HLL</a:t>
            </a:r>
            <a:r>
              <a:rPr lang="en-US" sz="3600" dirty="0"/>
              <a:t>s</a:t>
            </a:r>
            <a:r>
              <a:rPr lang="en-US" sz="4800" dirty="0"/>
              <a:t>) for Networks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9B3D3EA1-DA0F-4667-A36D-8066E8DB593A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/>
              <a:t>This is a big, tough topic!  Nate Foster is a world expert</a:t>
            </a:r>
          </a:p>
          <a:p>
            <a:endParaRPr lang="en-US" dirty="0"/>
          </a:p>
          <a:p>
            <a:r>
              <a:rPr lang="en-US" dirty="0"/>
              <a:t>Goal: we would like to write sophisticated programs that compile into code that runs “everywhere” and carries out policies that were described “somewhere”, with sound semantic foundations.</a:t>
            </a:r>
          </a:p>
          <a:p>
            <a:endParaRPr lang="en-US" dirty="0"/>
          </a:p>
          <a:p>
            <a:r>
              <a:rPr lang="en-US" dirty="0"/>
              <a:t>The code could compile to a mix of P4 + host logic on router coprocessors.  The P4 steps are blindingly fast, but very limited…</a:t>
            </a:r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192442A8-4B35-456F-AF66-9DA04D64182C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http://www.cs.cornell.edu/courses/cs5412/2020sp</a:t>
            </a:r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BBBF4ED4-67F8-41E7-8E55-663166545384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C974458-8A97-4835-BF79-1FB6D7856C21}" type="slidenum">
              <a:rPr lang="en-US" smtClean="0"/>
              <a:t>61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44574369"/>
      </p:ext>
    </p:extLst>
  </p:cSld>
  <p:clrMapOvr>
    <a:masterClrMapping/>
  </p:clrMapOvr>
</p:sld>
</file>

<file path=ppt/slides/slide6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96EF9C09-E18D-4989-A102-B15E35BC6D7C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The HLL side has been the barrier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519FB55A-B1A6-48E8-85D6-B7C923B20865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/>
              <a:t>P4 was remarkably quick to hit the market and for a while, pushed the prior programmability tool (OpenFlow SDNs) to the side.</a:t>
            </a:r>
          </a:p>
          <a:p>
            <a:endParaRPr lang="en-US" dirty="0"/>
          </a:p>
          <a:p>
            <a:r>
              <a:rPr lang="en-US" dirty="0"/>
              <a:t>Yet neither has really become the mainstream story because the HLL options remain complex and their semantics are hard to work with.</a:t>
            </a:r>
          </a:p>
          <a:p>
            <a:endParaRPr lang="en-US" dirty="0"/>
          </a:p>
          <a:p>
            <a:r>
              <a:rPr lang="en-US" dirty="0"/>
              <a:t>Until someone finds an HLL that would be easy to use but also easy to compile into P4, we won’t see P4 (or successors) in their full power.</a:t>
            </a:r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5ED0934A-5C03-4807-8E81-36F6E4F695F6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http://www.cs.cornell.edu/courses/cs5412/2020sp</a:t>
            </a:r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4E4C7318-3566-4C17-88BB-79611EBA2D0A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C974458-8A97-4835-BF79-1FB6D7856C21}" type="slidenum">
              <a:rPr lang="en-US" smtClean="0"/>
              <a:t>62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032321866"/>
      </p:ext>
    </p:extLst>
  </p:cSld>
  <p:clrMapOvr>
    <a:masterClrMapping/>
  </p:clrMapOvr>
</p:sld>
</file>

<file path=ppt/slides/slide6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0335C7EB-9D52-471F-9382-5D4D1A8F85EA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What’s the real barrier?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3AD4895D-9BF4-4B75-9893-A90F474A4F81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>
            <a:normAutofit lnSpcReduction="10000"/>
          </a:bodyPr>
          <a:lstStyle/>
          <a:p>
            <a:r>
              <a:rPr lang="en-US" dirty="0"/>
              <a:t>The core problem is that a network has lots of moving parts, at many places.  But the HLL interaction with the P4 layer is slow and asynchronous</a:t>
            </a:r>
          </a:p>
          <a:p>
            <a:endParaRPr lang="en-US" dirty="0"/>
          </a:p>
          <a:p>
            <a:r>
              <a:rPr lang="en-US" dirty="0"/>
              <a:t>A program normally has a kind of </a:t>
            </a:r>
            <a:r>
              <a:rPr lang="en-US" dirty="0" err="1"/>
              <a:t>sequentiality</a:t>
            </a:r>
            <a:r>
              <a:rPr lang="en-US" dirty="0"/>
              <a:t>.  But this doesn’t map easily to updating the P4 network and switching from one control pattern to a different one “transparently”.</a:t>
            </a:r>
          </a:p>
          <a:p>
            <a:endParaRPr lang="en-US" dirty="0"/>
          </a:p>
          <a:p>
            <a:r>
              <a:rPr lang="en-US" dirty="0"/>
              <a:t>As a result, HLLs tend to lock the whole network, update the P4, then unlock it… and this is not really viable.</a:t>
            </a:r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D4529F1A-5DB6-4D9E-BB91-3D87DE6FD3BD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http://www.cs.cornell.edu/courses/cs5412/2020sp</a:t>
            </a:r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2D72FE37-F7D5-4EA1-9296-0EC49A41645E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C974458-8A97-4835-BF79-1FB6D7856C21}" type="slidenum">
              <a:rPr lang="en-US" smtClean="0"/>
              <a:t>63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78167839"/>
      </p:ext>
    </p:extLst>
  </p:cSld>
  <p:clrMapOvr>
    <a:masterClrMapping/>
  </p:clrMapOvr>
</p:sld>
</file>

<file path=ppt/slides/slide6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7C8C519E-60D4-4FDF-9CEA-B8FFE6220E35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Conclusions?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9D9D7C75-E80A-4ADF-815C-878FD61D577F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1024128" y="2286000"/>
            <a:ext cx="10786872" cy="4023360"/>
          </a:xfrm>
        </p:spPr>
        <p:txBody>
          <a:bodyPr/>
          <a:lstStyle/>
          <a:p>
            <a:r>
              <a:rPr lang="en-US" dirty="0"/>
              <a:t>Network programmability is one of those ideas that feels as if it will always be 10 years in the future!</a:t>
            </a:r>
          </a:p>
          <a:p>
            <a:endParaRPr lang="en-US" dirty="0"/>
          </a:p>
          <a:p>
            <a:r>
              <a:rPr lang="en-US" dirty="0"/>
              <a:t>But IoT was like that… until now, when suddenly IoT is a real thing.</a:t>
            </a:r>
          </a:p>
          <a:p>
            <a:endParaRPr lang="en-US" dirty="0"/>
          </a:p>
          <a:p>
            <a:r>
              <a:rPr lang="en-US" dirty="0"/>
              <a:t>Don’t bet against network programming “</a:t>
            </a:r>
            <a:r>
              <a:rPr lang="en-US"/>
              <a:t>coming soon”!</a:t>
            </a:r>
            <a:endParaRPr lang="en-US" dirty="0"/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C4D764F9-78B3-45F2-8F70-C54DAAFDC38E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http://www.cs.cornell.edu/courses/cs5412/2020sp</a:t>
            </a:r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922AA192-C544-4137-96A0-A07A27E046C0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C974458-8A97-4835-BF79-1FB6D7856C21}" type="slidenum">
              <a:rPr lang="en-US" smtClean="0"/>
              <a:t>64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824990492"/>
      </p:ext>
    </p:extLst>
  </p:cSld>
  <p:clrMapOvr>
    <a:masterClrMapping/>
  </p:clrMapOvr>
</p:sld>
</file>

<file path=ppt/theme/_rels/theme1.xml.rels><?xml version="1.0" encoding="UTF-8" standalone="yes"?>
<Relationships xmlns="http://schemas.openxmlformats.org/package/2006/relationships"><Relationship Id="rId1" Type="http://schemas.openxmlformats.org/officeDocument/2006/relationships/image" Target="../media/image1.jpeg"/></Relationships>
</file>

<file path=ppt/theme/theme1.xml><?xml version="1.0" encoding="utf-8"?>
<a:theme xmlns:a="http://schemas.openxmlformats.org/drawingml/2006/main" name="Integral">
  <a:themeElements>
    <a:clrScheme name="Integral">
      <a:dk1>
        <a:sysClr val="windowText" lastClr="000000"/>
      </a:dk1>
      <a:lt1>
        <a:sysClr val="window" lastClr="FFFFFF"/>
      </a:lt1>
      <a:dk2>
        <a:srgbClr val="335B74"/>
      </a:dk2>
      <a:lt2>
        <a:srgbClr val="DFE3E5"/>
      </a:lt2>
      <a:accent1>
        <a:srgbClr val="1CADE4"/>
      </a:accent1>
      <a:accent2>
        <a:srgbClr val="2683C6"/>
      </a:accent2>
      <a:accent3>
        <a:srgbClr val="27CED7"/>
      </a:accent3>
      <a:accent4>
        <a:srgbClr val="42BA97"/>
      </a:accent4>
      <a:accent5>
        <a:srgbClr val="3E8853"/>
      </a:accent5>
      <a:accent6>
        <a:srgbClr val="62A39F"/>
      </a:accent6>
      <a:hlink>
        <a:srgbClr val="6B9F25"/>
      </a:hlink>
      <a:folHlink>
        <a:srgbClr val="B26B02"/>
      </a:folHlink>
    </a:clrScheme>
    <a:fontScheme name="Integral">
      <a:majorFont>
        <a:latin typeface="Tw Cen MT Condensed" panose="020B0606020104020203"/>
        <a:ea typeface=""/>
        <a:cs typeface=""/>
        <a:font script="Grek" typeface="Calibri"/>
        <a:font script="Cyrl" typeface="Calibri"/>
        <a:font script="Jpan" typeface="メイリオ"/>
        <a:font script="Hang" typeface="HY얕은샘물M"/>
        <a:font script="Hans" typeface="华文仿宋"/>
        <a:font script="Hant" typeface="微軟正黑體"/>
        <a:font script="Arab" typeface="Arial"/>
        <a:font script="Hebr" typeface="Levenim MT"/>
        <a:font script="Thai" typeface="FreesiaUPC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ahoma"/>
        <a:font script="Uigh" typeface="Microsoft Uighur"/>
        <a:font script="Geor" typeface="Sylfaen"/>
      </a:majorFont>
      <a:minorFont>
        <a:latin typeface="Tw Cen MT" panose="020B0602020104020603"/>
        <a:ea typeface=""/>
        <a:cs typeface=""/>
        <a:font script="Grek" typeface="Calibri"/>
        <a:font script="Cyrl" typeface="Calibri"/>
        <a:font script="Jpan" typeface="メイリオ"/>
        <a:font script="Hang" typeface="HY얕은샘물M"/>
        <a:font script="Hans" typeface="华文仿宋"/>
        <a:font script="Hant" typeface="微軟正黑體"/>
        <a:font script="Arab" typeface="Arial"/>
        <a:font script="Hebr" typeface="Levenim MT"/>
        <a:font script="Thai" typeface="FreesiaUPC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ahoma"/>
        <a:font script="Uigh" typeface="Microsoft Uighur"/>
        <a:font script="Geor" typeface="Sylfaen"/>
      </a:minorFont>
    </a:fontScheme>
    <a:fmtScheme name="Integral">
      <a:fillStyleLst>
        <a:solidFill>
          <a:schemeClr val="phClr"/>
        </a:solidFill>
        <a:gradFill rotWithShape="1">
          <a:gsLst>
            <a:gs pos="0">
              <a:schemeClr val="phClr">
                <a:tint val="83000"/>
                <a:satMod val="100000"/>
                <a:lumMod val="100000"/>
              </a:schemeClr>
            </a:gs>
            <a:gs pos="100000">
              <a:schemeClr val="phClr">
                <a:tint val="61000"/>
                <a:satMod val="150000"/>
                <a:lumMod val="100000"/>
              </a:schemeClr>
            </a:gs>
          </a:gsLst>
          <a:path path="circle">
            <a:fillToRect l="100000" t="100000" r="100000" b="100000"/>
          </a:path>
        </a:gradFill>
        <a:gradFill rotWithShape="1">
          <a:gsLst>
            <a:gs pos="0">
              <a:schemeClr val="phClr">
                <a:tint val="100000"/>
                <a:shade val="85000"/>
                <a:satMod val="100000"/>
                <a:lumMod val="100000"/>
              </a:schemeClr>
            </a:gs>
            <a:gs pos="100000">
              <a:schemeClr val="phClr">
                <a:tint val="90000"/>
                <a:shade val="100000"/>
                <a:satMod val="150000"/>
                <a:lumMod val="100000"/>
              </a:schemeClr>
            </a:gs>
          </a:gsLst>
          <a:path path="circle">
            <a:fillToRect l="100000" t="100000" r="100000" b="100000"/>
          </a:path>
        </a:gradFill>
      </a:fillStyleLst>
      <a:lnStyleLst>
        <a:ln w="9525" cap="flat" cmpd="sng" algn="ctr">
          <a:solidFill>
            <a:schemeClr val="phClr"/>
          </a:solidFill>
          <a:prstDash val="solid"/>
        </a:ln>
        <a:ln w="15875" cap="flat" cmpd="sng" algn="ctr">
          <a:solidFill>
            <a:schemeClr val="phClr"/>
          </a:solidFill>
          <a:prstDash val="solid"/>
        </a:ln>
        <a:ln w="19050" cap="flat" cmpd="sng" algn="ctr">
          <a:solidFill>
            <a:schemeClr val="phClr"/>
          </a:solidFill>
          <a:prstDash val="solid"/>
        </a:ln>
      </a:lnStyleLst>
      <a:effectStyleLst>
        <a:effectStyle>
          <a:effectLst/>
        </a:effectStyle>
        <a:effectStyle>
          <a:effectLst>
            <a:outerShdw blurRad="50800" dist="12700" dir="5400000" algn="ctr" rotWithShape="0">
              <a:srgbClr val="000000">
                <a:alpha val="50000"/>
              </a:srgbClr>
            </a:outerShdw>
          </a:effectLst>
        </a:effectStyle>
        <a:effectStyle>
          <a:effectLst>
            <a:outerShdw blurRad="76200" dist="25400" dir="5400000" algn="ctr" rotWithShape="0">
              <a:srgbClr val="000000">
                <a:alpha val="60000"/>
              </a:srgbClr>
            </a:outerShdw>
          </a:effectLst>
          <a:scene3d>
            <a:camera prst="orthographicFront">
              <a:rot lat="0" lon="0" rev="0"/>
            </a:camera>
            <a:lightRig rig="flat" dir="t">
              <a:rot lat="0" lon="0" rev="3600000"/>
            </a:lightRig>
          </a:scene3d>
          <a:sp3d contourW="12700" prstMaterial="flat">
            <a:bevelT w="38100" h="44450" prst="angle"/>
            <a:contourClr>
              <a:schemeClr val="phClr">
                <a:shade val="35000"/>
                <a:satMod val="160000"/>
              </a:schemeClr>
            </a:contourClr>
          </a:sp3d>
        </a:effectStyle>
      </a:effectStyleLst>
      <a:bgFillStyleLst>
        <a:solidFill>
          <a:schemeClr val="phClr"/>
        </a:solidFill>
        <a:solidFill>
          <a:schemeClr val="phClr">
            <a:tint val="95000"/>
            <a:shade val="85000"/>
            <a:satMod val="125000"/>
          </a:schemeClr>
        </a:solidFill>
        <a:blipFill rotWithShape="1">
          <a:blip xmlns:r="http://schemas.openxmlformats.org/officeDocument/2006/relationships" r:embed="rId1">
            <a:duotone>
              <a:schemeClr val="phClr">
                <a:tint val="95000"/>
                <a:shade val="74000"/>
                <a:satMod val="230000"/>
              </a:schemeClr>
              <a:schemeClr val="phClr">
                <a:tint val="92000"/>
                <a:shade val="69000"/>
                <a:satMod val="250000"/>
              </a:schemeClr>
            </a:duotone>
          </a:blip>
          <a:tile tx="0" ty="0" sx="40000" sy="40000" flip="none" algn="tl"/>
        </a:blip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Integral" id="{3577F8C9-A904-41D8-97D2-FD898F53F20E}" vid="{682D6EBE-8D36-4FF2-9DB3-F3D8D7B6715D}"/>
    </a:ext>
  </a:extLst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/>
      <a:bodyPr/>
      <a:lstStyle/>
      <a:style>
        <a:lnRef idx="1">
          <a:schemeClr val="accent1"/>
        </a:lnRef>
        <a:fillRef idx="3">
          <a:schemeClr val="accent1"/>
        </a:fillRef>
        <a:effectRef idx="2">
          <a:schemeClr val="accent1"/>
        </a:effectRef>
        <a:fontRef idx="minor">
          <a:schemeClr val="lt1"/>
        </a:fontRef>
      </a:style>
    </a:spDef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</a:theme>
</file>

<file path=ppt/theme/theme3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emplate>Integral</Template>
  <TotalTime>4054</TotalTime>
  <Words>2628</Words>
  <Application>Microsoft Office PowerPoint</Application>
  <PresentationFormat>Widescreen</PresentationFormat>
  <Paragraphs>593</Paragraphs>
  <Slides>64</Slides>
  <Notes>10</Notes>
  <HiddenSlides>0</HiddenSlides>
  <MMClips>0</MMClips>
  <ScaleCrop>false</ScaleCrop>
  <HeadingPairs>
    <vt:vector size="6" baseType="variant">
      <vt:variant>
        <vt:lpstr>Fonts Used</vt:lpstr>
      </vt:variant>
      <vt:variant>
        <vt:i4>7</vt:i4>
      </vt:variant>
      <vt:variant>
        <vt:lpstr>Theme</vt:lpstr>
      </vt:variant>
      <vt:variant>
        <vt:i4>2</vt:i4>
      </vt:variant>
      <vt:variant>
        <vt:lpstr>Slide Titles</vt:lpstr>
      </vt:variant>
      <vt:variant>
        <vt:i4>64</vt:i4>
      </vt:variant>
    </vt:vector>
  </HeadingPairs>
  <TitlesOfParts>
    <vt:vector size="73" baseType="lpstr">
      <vt:lpstr>Arial</vt:lpstr>
      <vt:lpstr>Calibri</vt:lpstr>
      <vt:lpstr>Consolas</vt:lpstr>
      <vt:lpstr>Tw Cen MT</vt:lpstr>
      <vt:lpstr>Tw Cen MT Condensed</vt:lpstr>
      <vt:lpstr>Wingdings</vt:lpstr>
      <vt:lpstr>Wingdings 3</vt:lpstr>
      <vt:lpstr>Integral</vt:lpstr>
      <vt:lpstr>Office Theme</vt:lpstr>
      <vt:lpstr>CS5412 / Lecture 27 Programming The Network</vt:lpstr>
      <vt:lpstr>We don’t often think about the network as a “computing device”</vt:lpstr>
      <vt:lpstr>Old fashioned network programming</vt:lpstr>
      <vt:lpstr>How it “works”</vt:lpstr>
      <vt:lpstr>Other interesting network-layer devices</vt:lpstr>
      <vt:lpstr>Monitoring a network</vt:lpstr>
      <vt:lpstr>… but they can’t do fancier kinds of programs</vt:lpstr>
      <vt:lpstr>Why not?</vt:lpstr>
      <vt:lpstr>A number of proposals have been made</vt:lpstr>
      <vt:lpstr>We will look at slides on the P4 language</vt:lpstr>
      <vt:lpstr>P4: specifying data planes http://P4.org </vt:lpstr>
      <vt:lpstr>About Myself</vt:lpstr>
      <vt:lpstr>PowerPoint Presentation</vt:lpstr>
      <vt:lpstr>Networking 101</vt:lpstr>
      <vt:lpstr>Control and Data Planes</vt:lpstr>
      <vt:lpstr>Traditional switch architecture</vt:lpstr>
      <vt:lpstr>Software-Defined Networking</vt:lpstr>
      <vt:lpstr>The P4 world</vt:lpstr>
      <vt:lpstr>Not just for switches!</vt:lpstr>
      <vt:lpstr>How is this possible?</vt:lpstr>
      <vt:lpstr>Data-planes</vt:lpstr>
      <vt:lpstr>WHY SHOULD YOU CARE?</vt:lpstr>
      <vt:lpstr>Isn’t Open-Flow Enough?</vt:lpstr>
      <vt:lpstr>                has lots at stake</vt:lpstr>
      <vt:lpstr>Protocols = programs</vt:lpstr>
      <vt:lpstr>Use only what you need</vt:lpstr>
      <vt:lpstr>Network monitoring</vt:lpstr>
      <vt:lpstr>Optimize your network</vt:lpstr>
      <vt:lpstr>Network = software</vt:lpstr>
      <vt:lpstr> P4.org Consortium</vt:lpstr>
      <vt:lpstr>AN INTRODUCTION to P416</vt:lpstr>
      <vt:lpstr>Language evolution</vt:lpstr>
      <vt:lpstr>P4 Community</vt:lpstr>
      <vt:lpstr>Available Software Tools</vt:lpstr>
      <vt:lpstr>P416</vt:lpstr>
      <vt:lpstr>P416 data plane model</vt:lpstr>
      <vt:lpstr>Example packet processing pipeline</vt:lpstr>
      <vt:lpstr>Language elements</vt:lpstr>
      <vt:lpstr>Data Types</vt:lpstr>
      <vt:lpstr>Parsing = State machines</vt:lpstr>
      <vt:lpstr>Actions</vt:lpstr>
      <vt:lpstr>Tables</vt:lpstr>
      <vt:lpstr>Match-Action Processing</vt:lpstr>
      <vt:lpstr>Control-Flow</vt:lpstr>
      <vt:lpstr>Packet Reassembly</vt:lpstr>
      <vt:lpstr>P4 Program structure</vt:lpstr>
      <vt:lpstr>Architecture declaration</vt:lpstr>
      <vt:lpstr>Support for custom “accelerators”</vt:lpstr>
      <vt:lpstr>Execution model</vt:lpstr>
      <vt:lpstr>P4 software workflow</vt:lpstr>
      <vt:lpstr>P4 LIMITATIONS</vt:lpstr>
      <vt:lpstr>Limitations of P416</vt:lpstr>
      <vt:lpstr>What is missing</vt:lpstr>
      <vt:lpstr>What cannot be done in (pure) P4</vt:lpstr>
      <vt:lpstr>How are these done?</vt:lpstr>
      <vt:lpstr>P4 is not…</vt:lpstr>
      <vt:lpstr>Why use P4?</vt:lpstr>
      <vt:lpstr>PowerPoint Presentation</vt:lpstr>
      <vt:lpstr>Use cases in Cloud Settings</vt:lpstr>
      <vt:lpstr>P4 generated a lot of excitement at first</vt:lpstr>
      <vt:lpstr>High Level Languages (HLLs) for Networks</vt:lpstr>
      <vt:lpstr>The HLL side has been the barrier</vt:lpstr>
      <vt:lpstr>What’s the real barrier?</vt:lpstr>
      <vt:lpstr>Conclusions?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CS 5412:  Topics in Cloud Computing</dc:title>
  <dc:creator>ken</dc:creator>
  <cp:lastModifiedBy>Ken Birman</cp:lastModifiedBy>
  <cp:revision>208</cp:revision>
  <dcterms:created xsi:type="dcterms:W3CDTF">2017-12-19T18:11:25Z</dcterms:created>
  <dcterms:modified xsi:type="dcterms:W3CDTF">2020-05-06T17:59:48Z</dcterms:modified>
</cp:coreProperties>
</file>