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3"/>
  </p:notesMasterIdLst>
  <p:sldIdLst>
    <p:sldId id="256" r:id="rId2"/>
    <p:sldId id="257" r:id="rId3"/>
    <p:sldId id="263" r:id="rId4"/>
    <p:sldId id="264" r:id="rId5"/>
    <p:sldId id="265" r:id="rId6"/>
    <p:sldId id="266" r:id="rId7"/>
    <p:sldId id="258" r:id="rId8"/>
    <p:sldId id="259" r:id="rId9"/>
    <p:sldId id="260" r:id="rId10"/>
    <p:sldId id="261" r:id="rId11"/>
    <p:sldId id="262" r:id="rId1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E51C459E-8AFD-4C88-A45E-D59C9A3879A0}">
          <p14:sldIdLst>
            <p14:sldId id="256"/>
            <p14:sldId id="257"/>
            <p14:sldId id="263"/>
            <p14:sldId id="264"/>
            <p14:sldId id="265"/>
            <p14:sldId id="266"/>
            <p14:sldId id="258"/>
            <p14:sldId id="259"/>
            <p14:sldId id="260"/>
            <p14:sldId id="261"/>
            <p14:sldId id="262"/>
          </p14:sldIdLst>
        </p14:section>
      </p14:sectionLst>
    </p:ex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B050"/>
    <a:srgbClr val="1CADE4"/>
    <a:srgbClr val="FF0066"/>
    <a:srgbClr val="92D050"/>
    <a:srgbClr val="99CCFF"/>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93" d="100"/>
          <a:sy n="93" d="100"/>
        </p:scale>
        <p:origin x="336" y="90"/>
      </p:cViewPr>
      <p:guideLst/>
    </p:cSldViewPr>
  </p:slideViewPr>
  <p:notesTextViewPr>
    <p:cViewPr>
      <p:scale>
        <a:sx n="1" d="1"/>
        <a:sy n="1" d="1"/>
      </p:scale>
      <p:origin x="0" y="0"/>
    </p:cViewPr>
  </p:notesTextViewPr>
  <p:notesViewPr>
    <p:cSldViewPr snapToGrid="0">
      <p:cViewPr varScale="1">
        <p:scale>
          <a:sx n="91" d="100"/>
          <a:sy n="91" d="100"/>
        </p:scale>
        <p:origin x="3750" y="84"/>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A30579A-B1E4-47EB-8BA9-D99CA9E7BA07}" type="datetimeFigureOut">
              <a:rPr lang="en-US" smtClean="0"/>
              <a:t>4/13/2020</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ACDC88A-CD66-4609-884B-39722DAC333B}" type="slidenum">
              <a:rPr lang="en-US" smtClean="0"/>
              <a:t>‹#›</a:t>
            </a:fld>
            <a:endParaRPr lang="en-US"/>
          </a:p>
        </p:txBody>
      </p:sp>
    </p:spTree>
    <p:extLst>
      <p:ext uri="{BB962C8B-B14F-4D97-AF65-F5344CB8AC3E}">
        <p14:creationId xmlns:p14="http://schemas.microsoft.com/office/powerpoint/2010/main" val="75324678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ACDC88A-CD66-4609-884B-39722DAC333B}" type="slidenum">
              <a:rPr lang="en-US" smtClean="0"/>
              <a:t>1</a:t>
            </a:fld>
            <a:endParaRPr lang="en-US"/>
          </a:p>
        </p:txBody>
      </p:sp>
    </p:spTree>
    <p:extLst>
      <p:ext uri="{BB962C8B-B14F-4D97-AF65-F5344CB8AC3E}">
        <p14:creationId xmlns:p14="http://schemas.microsoft.com/office/powerpoint/2010/main" val="181106488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ectangle 9"/>
          <p:cNvSpPr/>
          <p:nvPr/>
        </p:nvSpPr>
        <p:spPr>
          <a:xfrm>
            <a:off x="0" y="0"/>
            <a:ext cx="12192000" cy="4572001"/>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5"/>
          <p:cNvSpPr/>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457200" y="4960137"/>
            <a:ext cx="7772400" cy="1463040"/>
          </a:xfrm>
        </p:spPr>
        <p:txBody>
          <a:bodyPr anchor="ctr">
            <a:normAutofit/>
          </a:bodyPr>
          <a:lstStyle>
            <a:lvl1pPr algn="r">
              <a:defRPr sz="5000" b="1" spc="200" baseline="0">
                <a:solidFill>
                  <a:srgbClr val="C00000"/>
                </a:solidFill>
              </a:defRPr>
            </a:lvl1pPr>
          </a:lstStyle>
          <a:p>
            <a:r>
              <a:rPr lang="en-US" dirty="0"/>
              <a:t>Click to edit Master title style</a:t>
            </a:r>
          </a:p>
        </p:txBody>
      </p:sp>
      <p:sp>
        <p:nvSpPr>
          <p:cNvPr id="3" name="Subtitle 2"/>
          <p:cNvSpPr>
            <a:spLocks noGrp="1"/>
          </p:cNvSpPr>
          <p:nvPr>
            <p:ph type="subTitle" idx="1"/>
          </p:nvPr>
        </p:nvSpPr>
        <p:spPr>
          <a:xfrm>
            <a:off x="8610600" y="4960137"/>
            <a:ext cx="3200400" cy="1463040"/>
          </a:xfrm>
        </p:spPr>
        <p:txBody>
          <a:bodyPr lIns="91440" rIns="91440" anchor="ctr">
            <a:normAutofit/>
          </a:bodyPr>
          <a:lstStyle>
            <a:lvl1pPr marL="0" indent="0" algn="l">
              <a:lnSpc>
                <a:spcPct val="100000"/>
              </a:lnSpc>
              <a:spcBef>
                <a:spcPts val="0"/>
              </a:spcBef>
              <a:buNone/>
              <a:defRPr sz="2400" b="1">
                <a:solidFill>
                  <a:srgbClr val="C00000"/>
                </a:solidFill>
              </a:defRPr>
            </a:lvl1pPr>
            <a:lvl2pPr marL="457200" indent="0" algn="ctr">
              <a:buNone/>
              <a:defRPr sz="1800"/>
            </a:lvl2pPr>
            <a:lvl3pPr marL="914400" indent="0" algn="ctr">
              <a:buNone/>
              <a:defRPr sz="1800"/>
            </a:lvl3pPr>
            <a:lvl4pPr marL="1371600" indent="0" algn="ctr">
              <a:buNone/>
              <a:defRPr sz="1800"/>
            </a:lvl4pPr>
            <a:lvl5pPr marL="1828800" indent="0" algn="ctr">
              <a:buNone/>
              <a:defRPr sz="1800"/>
            </a:lvl5pPr>
            <a:lvl6pPr marL="2286000" indent="0" algn="ctr">
              <a:buNone/>
              <a:defRPr sz="1800"/>
            </a:lvl6pPr>
            <a:lvl7pPr marL="2743200" indent="0" algn="ctr">
              <a:buNone/>
              <a:defRPr sz="1800"/>
            </a:lvl7pPr>
            <a:lvl8pPr marL="3200400" indent="0" algn="ctr">
              <a:buNone/>
              <a:defRPr sz="1800"/>
            </a:lvl8pPr>
            <a:lvl9pPr marL="3657600" indent="0" algn="ctr">
              <a:buNone/>
              <a:defRPr sz="1800"/>
            </a:lvl9pPr>
          </a:lstStyle>
          <a:p>
            <a:r>
              <a:rPr lang="en-US" dirty="0"/>
              <a:t>Click to edit Master subtitle style</a:t>
            </a:r>
          </a:p>
        </p:txBody>
      </p:sp>
      <p:sp>
        <p:nvSpPr>
          <p:cNvPr id="4" name="Date Placeholder 3"/>
          <p:cNvSpPr>
            <a:spLocks noGrp="1"/>
          </p:cNvSpPr>
          <p:nvPr>
            <p:ph type="dt" sz="half" idx="10"/>
          </p:nvPr>
        </p:nvSpPr>
        <p:spPr/>
        <p:txBody>
          <a:bodyPr/>
          <a:lstStyle>
            <a:lvl1pPr algn="l">
              <a:defRPr/>
            </a:lvl1pPr>
          </a:lstStyle>
          <a:p>
            <a:fld id="{A4C0B30A-71ED-4511-8A38-B26D2A10649F}" type="datetime1">
              <a:rPr lang="en-US" smtClean="0"/>
              <a:t>4/13/2020</a:t>
            </a:fld>
            <a:endParaRPr lang="en-US"/>
          </a:p>
        </p:txBody>
      </p:sp>
      <p:sp>
        <p:nvSpPr>
          <p:cNvPr id="5" name="Footer Placeholder 4"/>
          <p:cNvSpPr>
            <a:spLocks noGrp="1"/>
          </p:cNvSpPr>
          <p:nvPr>
            <p:ph type="ftr" sz="quarter" idx="11"/>
          </p:nvPr>
        </p:nvSpPr>
        <p:spPr/>
        <p:txBody>
          <a:bodyPr/>
          <a:lstStyle/>
          <a:p>
            <a:r>
              <a:rPr lang="en-US"/>
              <a:t>http://www.cs.cornell.edu/courses/cs5412/2020sp</a:t>
            </a:r>
          </a:p>
        </p:txBody>
      </p:sp>
      <p:sp>
        <p:nvSpPr>
          <p:cNvPr id="6" name="Slide Number Placeholder 5"/>
          <p:cNvSpPr>
            <a:spLocks noGrp="1"/>
          </p:cNvSpPr>
          <p:nvPr>
            <p:ph type="sldNum" sz="quarter" idx="12"/>
          </p:nvPr>
        </p:nvSpPr>
        <p:spPr/>
        <p:txBody>
          <a:bodyPr/>
          <a:lstStyle/>
          <a:p>
            <a:fld id="{3C974458-8A97-4835-BF79-1FB6D7856C21}" type="slidenum">
              <a:rPr lang="en-US" smtClean="0"/>
              <a:t>‹#›</a:t>
            </a:fld>
            <a:endParaRPr lang="en-US"/>
          </a:p>
        </p:txBody>
      </p:sp>
      <p:cxnSp>
        <p:nvCxnSpPr>
          <p:cNvPr id="8" name="Straight Connector 7"/>
          <p:cNvCxnSpPr/>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3192016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BE7B596-DDCD-4F7C-B8F6-236B7FF801B5}" type="datetime1">
              <a:rPr lang="en-US" smtClean="0"/>
              <a:t>4/13/2020</a:t>
            </a:fld>
            <a:endParaRPr lang="en-US"/>
          </a:p>
        </p:txBody>
      </p:sp>
      <p:sp>
        <p:nvSpPr>
          <p:cNvPr id="5" name="Footer Placeholder 4"/>
          <p:cNvSpPr>
            <a:spLocks noGrp="1"/>
          </p:cNvSpPr>
          <p:nvPr>
            <p:ph type="ftr" sz="quarter" idx="11"/>
          </p:nvPr>
        </p:nvSpPr>
        <p:spPr/>
        <p:txBody>
          <a:bodyPr/>
          <a:lstStyle/>
          <a:p>
            <a:r>
              <a:rPr lang="en-US"/>
              <a:t>http://www.cs.cornell.edu/courses/cs5412/2020sp</a:t>
            </a:r>
          </a:p>
        </p:txBody>
      </p:sp>
      <p:sp>
        <p:nvSpPr>
          <p:cNvPr id="6" name="Slide Number Placeholder 5"/>
          <p:cNvSpPr>
            <a:spLocks noGrp="1"/>
          </p:cNvSpPr>
          <p:nvPr>
            <p:ph type="sldNum" sz="quarter" idx="12"/>
          </p:nvPr>
        </p:nvSpPr>
        <p:spPr/>
        <p:txBody>
          <a:bodyPr/>
          <a:lstStyle/>
          <a:p>
            <a:fld id="{3C974458-8A97-4835-BF79-1FB6D7856C21}" type="slidenum">
              <a:rPr lang="en-US" smtClean="0"/>
              <a:t>‹#›</a:t>
            </a:fld>
            <a:endParaRPr lang="en-US"/>
          </a:p>
        </p:txBody>
      </p:sp>
    </p:spTree>
    <p:extLst>
      <p:ext uri="{BB962C8B-B14F-4D97-AF65-F5344CB8AC3E}">
        <p14:creationId xmlns:p14="http://schemas.microsoft.com/office/powerpoint/2010/main" val="57458779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762000"/>
            <a:ext cx="2628900" cy="5410200"/>
          </a:xfrm>
        </p:spPr>
        <p:txBody>
          <a:bodyPr vert="eaVert" lIns="45720" tIns="91440" rIns="45720" bIns="91440"/>
          <a:lstStyle/>
          <a:p>
            <a:r>
              <a:rPr lang="en-US"/>
              <a:t>Click to edit Master title style</a:t>
            </a:r>
            <a:endParaRPr lang="en-US" dirty="0"/>
          </a:p>
        </p:txBody>
      </p:sp>
      <p:sp>
        <p:nvSpPr>
          <p:cNvPr id="3" name="Vertical Text Placeholder 2"/>
          <p:cNvSpPr>
            <a:spLocks noGrp="1"/>
          </p:cNvSpPr>
          <p:nvPr>
            <p:ph type="body" orient="vert" idx="1"/>
          </p:nvPr>
        </p:nvSpPr>
        <p:spPr>
          <a:xfrm>
            <a:off x="990601" y="762000"/>
            <a:ext cx="7581900" cy="541020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3428579-267E-4BA8-947F-E706DC593EFB}" type="datetime1">
              <a:rPr lang="en-US" smtClean="0"/>
              <a:t>4/13/2020</a:t>
            </a:fld>
            <a:endParaRPr lang="en-US"/>
          </a:p>
        </p:txBody>
      </p:sp>
      <p:sp>
        <p:nvSpPr>
          <p:cNvPr id="5" name="Footer Placeholder 4"/>
          <p:cNvSpPr>
            <a:spLocks noGrp="1"/>
          </p:cNvSpPr>
          <p:nvPr>
            <p:ph type="ftr" sz="quarter" idx="11"/>
          </p:nvPr>
        </p:nvSpPr>
        <p:spPr/>
        <p:txBody>
          <a:bodyPr/>
          <a:lstStyle/>
          <a:p>
            <a:r>
              <a:rPr lang="en-US"/>
              <a:t>http://www.cs.cornell.edu/courses/cs5412/2020sp</a:t>
            </a:r>
          </a:p>
        </p:txBody>
      </p:sp>
      <p:sp>
        <p:nvSpPr>
          <p:cNvPr id="6" name="Slide Number Placeholder 5"/>
          <p:cNvSpPr>
            <a:spLocks noGrp="1"/>
          </p:cNvSpPr>
          <p:nvPr>
            <p:ph type="sldNum" sz="quarter" idx="12"/>
          </p:nvPr>
        </p:nvSpPr>
        <p:spPr/>
        <p:txBody>
          <a:bodyPr/>
          <a:lstStyle/>
          <a:p>
            <a:fld id="{3C974458-8A97-4835-BF79-1FB6D7856C21}" type="slidenum">
              <a:rPr lang="en-US" smtClean="0"/>
              <a:t>‹#›</a:t>
            </a:fld>
            <a:endParaRPr lang="en-US"/>
          </a:p>
        </p:txBody>
      </p:sp>
      <p:cxnSp>
        <p:nvCxnSpPr>
          <p:cNvPr id="7" name="Straight Connector 6"/>
          <p:cNvCxnSpPr/>
          <p:nvPr/>
        </p:nvCxnSpPr>
        <p:spPr>
          <a:xfrm rot="5400000" flipV="1">
            <a:off x="10058400" y="59263"/>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7989421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024128" y="585216"/>
            <a:ext cx="10786872" cy="1499616"/>
          </a:xfrm>
        </p:spPr>
        <p:txBody>
          <a:bodyPr/>
          <a:lstStyle>
            <a:lvl1pPr>
              <a:defRPr b="1">
                <a:solidFill>
                  <a:srgbClr val="C00000"/>
                </a:solidFill>
              </a:defRPr>
            </a:lvl1pPr>
          </a:lstStyle>
          <a:p>
            <a:r>
              <a:rPr lang="en-US" dirty="0"/>
              <a:t>Click to edit Master title style</a:t>
            </a:r>
          </a:p>
        </p:txBody>
      </p:sp>
      <p:sp>
        <p:nvSpPr>
          <p:cNvPr id="3" name="Content Placeholder 2"/>
          <p:cNvSpPr>
            <a:spLocks noGrp="1"/>
          </p:cNvSpPr>
          <p:nvPr>
            <p:ph idx="1"/>
          </p:nvPr>
        </p:nvSpPr>
        <p:spPr>
          <a:xfrm>
            <a:off x="1024128" y="2286000"/>
            <a:ext cx="10786872" cy="4023360"/>
          </a:xfrm>
        </p:spPr>
        <p:txBody>
          <a:bodyPr>
            <a:normAutofit/>
          </a:bodyPr>
          <a:lstStyle>
            <a:lvl1pPr>
              <a:defRPr sz="2800"/>
            </a:lvl1pPr>
            <a:lvl2pPr>
              <a:defRPr sz="2400"/>
            </a:lvl2pPr>
            <a:lvl3pPr>
              <a:defRPr sz="1800"/>
            </a:lvl3pPr>
            <a:lvl4pPr>
              <a:defRPr sz="1800"/>
            </a:lvl4pPr>
            <a:lvl5pPr>
              <a:defRPr sz="1800"/>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DFF6FD22-D3BE-4457-9A23-7AA9525F65B2}" type="datetime1">
              <a:rPr lang="en-US" smtClean="0"/>
              <a:t>4/13/2020</a:t>
            </a:fld>
            <a:endParaRPr lang="en-US"/>
          </a:p>
        </p:txBody>
      </p:sp>
      <p:sp>
        <p:nvSpPr>
          <p:cNvPr id="5" name="Footer Placeholder 4"/>
          <p:cNvSpPr>
            <a:spLocks noGrp="1"/>
          </p:cNvSpPr>
          <p:nvPr>
            <p:ph type="ftr" sz="quarter" idx="11"/>
          </p:nvPr>
        </p:nvSpPr>
        <p:spPr/>
        <p:txBody>
          <a:bodyPr/>
          <a:lstStyle/>
          <a:p>
            <a:r>
              <a:rPr lang="en-US"/>
              <a:t>http://www.cs.cornell.edu/courses/cs5412/2020sp</a:t>
            </a:r>
          </a:p>
        </p:txBody>
      </p:sp>
      <p:sp>
        <p:nvSpPr>
          <p:cNvPr id="6" name="Slide Number Placeholder 5"/>
          <p:cNvSpPr>
            <a:spLocks noGrp="1"/>
          </p:cNvSpPr>
          <p:nvPr>
            <p:ph type="sldNum" sz="quarter" idx="12"/>
          </p:nvPr>
        </p:nvSpPr>
        <p:spPr/>
        <p:txBody>
          <a:bodyPr/>
          <a:lstStyle/>
          <a:p>
            <a:fld id="{3C974458-8A97-4835-BF79-1FB6D7856C21}" type="slidenum">
              <a:rPr lang="en-US" smtClean="0"/>
              <a:t>‹#›</a:t>
            </a:fld>
            <a:endParaRPr lang="en-US"/>
          </a:p>
        </p:txBody>
      </p:sp>
    </p:spTree>
    <p:extLst>
      <p:ext uri="{BB962C8B-B14F-4D97-AF65-F5344CB8AC3E}">
        <p14:creationId xmlns:p14="http://schemas.microsoft.com/office/powerpoint/2010/main" val="29791491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9" name="Rectangle 8"/>
          <p:cNvSpPr/>
          <p:nvPr/>
        </p:nvSpPr>
        <p:spPr>
          <a:xfrm>
            <a:off x="0" y="0"/>
            <a:ext cx="12192000" cy="4572001"/>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5"/>
          <p:cNvSpPr/>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4960137"/>
            <a:ext cx="7772400" cy="1463040"/>
          </a:xfrm>
        </p:spPr>
        <p:txBody>
          <a:bodyPr anchor="ctr">
            <a:normAutofit/>
          </a:bodyPr>
          <a:lstStyle>
            <a:lvl1pPr algn="r">
              <a:defRPr sz="5000" b="0" spc="200" baseline="0"/>
            </a:lvl1pPr>
          </a:lstStyle>
          <a:p>
            <a:r>
              <a:rPr lang="en-US"/>
              <a:t>Click to edit Master title style</a:t>
            </a:r>
            <a:endParaRPr lang="en-US" dirty="0"/>
          </a:p>
        </p:txBody>
      </p:sp>
      <p:sp>
        <p:nvSpPr>
          <p:cNvPr id="3" name="Text Placeholder 2"/>
          <p:cNvSpPr>
            <a:spLocks noGrp="1"/>
          </p:cNvSpPr>
          <p:nvPr>
            <p:ph type="body" idx="1"/>
          </p:nvPr>
        </p:nvSpPr>
        <p:spPr>
          <a:xfrm>
            <a:off x="8610600" y="4960137"/>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1793F884-E636-4CBE-8C03-4C56879BA23F}" type="datetime1">
              <a:rPr lang="en-US" smtClean="0"/>
              <a:t>4/13/2020</a:t>
            </a:fld>
            <a:endParaRPr lang="en-US"/>
          </a:p>
        </p:txBody>
      </p:sp>
      <p:sp>
        <p:nvSpPr>
          <p:cNvPr id="5" name="Footer Placeholder 4"/>
          <p:cNvSpPr>
            <a:spLocks noGrp="1"/>
          </p:cNvSpPr>
          <p:nvPr>
            <p:ph type="ftr" sz="quarter" idx="11"/>
          </p:nvPr>
        </p:nvSpPr>
        <p:spPr/>
        <p:txBody>
          <a:bodyPr/>
          <a:lstStyle/>
          <a:p>
            <a:r>
              <a:rPr lang="en-US"/>
              <a:t>http://www.cs.cornell.edu/courses/cs5412/2020sp</a:t>
            </a:r>
          </a:p>
        </p:txBody>
      </p:sp>
      <p:sp>
        <p:nvSpPr>
          <p:cNvPr id="6" name="Slide Number Placeholder 5"/>
          <p:cNvSpPr>
            <a:spLocks noGrp="1"/>
          </p:cNvSpPr>
          <p:nvPr>
            <p:ph type="sldNum" sz="quarter" idx="12"/>
          </p:nvPr>
        </p:nvSpPr>
        <p:spPr/>
        <p:txBody>
          <a:bodyPr/>
          <a:lstStyle/>
          <a:p>
            <a:fld id="{3C974458-8A97-4835-BF79-1FB6D7856C21}" type="slidenum">
              <a:rPr lang="en-US" smtClean="0"/>
              <a:t>‹#›</a:t>
            </a:fld>
            <a:endParaRPr lang="en-US"/>
          </a:p>
        </p:txBody>
      </p:sp>
      <p:cxnSp>
        <p:nvCxnSpPr>
          <p:cNvPr id="8" name="Straight Connector 7"/>
          <p:cNvCxnSpPr/>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811376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024128" y="585216"/>
            <a:ext cx="9720072" cy="1499616"/>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024127" y="2286000"/>
            <a:ext cx="4754880" cy="402336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989320" y="2286000"/>
            <a:ext cx="4754880" cy="402336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A2215359-97FA-4F99-BCC0-C6D94D0BA266}" type="datetime1">
              <a:rPr lang="en-US" smtClean="0"/>
              <a:t>4/13/2020</a:t>
            </a:fld>
            <a:endParaRPr lang="en-US"/>
          </a:p>
        </p:txBody>
      </p:sp>
      <p:sp>
        <p:nvSpPr>
          <p:cNvPr id="6" name="Footer Placeholder 5"/>
          <p:cNvSpPr>
            <a:spLocks noGrp="1"/>
          </p:cNvSpPr>
          <p:nvPr>
            <p:ph type="ftr" sz="quarter" idx="11"/>
          </p:nvPr>
        </p:nvSpPr>
        <p:spPr/>
        <p:txBody>
          <a:bodyPr/>
          <a:lstStyle/>
          <a:p>
            <a:r>
              <a:rPr lang="en-US"/>
              <a:t>http://www.cs.cornell.edu/courses/cs5412/2020sp</a:t>
            </a:r>
          </a:p>
        </p:txBody>
      </p:sp>
      <p:sp>
        <p:nvSpPr>
          <p:cNvPr id="7" name="Slide Number Placeholder 6"/>
          <p:cNvSpPr>
            <a:spLocks noGrp="1"/>
          </p:cNvSpPr>
          <p:nvPr>
            <p:ph type="sldNum" sz="quarter" idx="12"/>
          </p:nvPr>
        </p:nvSpPr>
        <p:spPr/>
        <p:txBody>
          <a:bodyPr/>
          <a:lstStyle/>
          <a:p>
            <a:fld id="{3C974458-8A97-4835-BF79-1FB6D7856C21}" type="slidenum">
              <a:rPr lang="en-US" smtClean="0"/>
              <a:t>‹#›</a:t>
            </a:fld>
            <a:endParaRPr lang="en-US"/>
          </a:p>
        </p:txBody>
      </p:sp>
    </p:spTree>
    <p:extLst>
      <p:ext uri="{BB962C8B-B14F-4D97-AF65-F5344CB8AC3E}">
        <p14:creationId xmlns:p14="http://schemas.microsoft.com/office/powerpoint/2010/main" val="29342126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024128" y="2179636"/>
            <a:ext cx="4754880" cy="822960"/>
          </a:xfrm>
        </p:spPr>
        <p:txBody>
          <a:bodyPr lIns="137160" rIns="137160" anchor="ctr">
            <a:normAutofit/>
          </a:bodyPr>
          <a:lstStyle>
            <a:lvl1pPr marL="0" indent="0">
              <a:spcBef>
                <a:spcPts val="0"/>
              </a:spcBef>
              <a:spcAft>
                <a:spcPts val="0"/>
              </a:spcAft>
              <a:buNone/>
              <a:defRPr sz="2300" b="0" cap="none" baseline="0">
                <a:solidFill>
                  <a:schemeClr val="accent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024128" y="2967788"/>
            <a:ext cx="4754880" cy="334157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990888" y="2179636"/>
            <a:ext cx="4754880" cy="822960"/>
          </a:xfrm>
        </p:spPr>
        <p:txBody>
          <a:bodyPr lIns="137160" rIns="137160" anchor="ctr">
            <a:normAutofit/>
          </a:bodyPr>
          <a:lstStyle>
            <a:lvl1pPr marL="0" indent="0">
              <a:spcBef>
                <a:spcPts val="0"/>
              </a:spcBef>
              <a:spcAft>
                <a:spcPts val="0"/>
              </a:spcAft>
              <a:buNone/>
              <a:defRPr lang="en-US" sz="2300" b="0" kern="1200" cap="none" baseline="0" dirty="0">
                <a:solidFill>
                  <a:schemeClr val="accen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90000"/>
              </a:lnSpc>
              <a:spcBef>
                <a:spcPts val="1800"/>
              </a:spcBef>
              <a:buNone/>
            </a:pPr>
            <a:r>
              <a:rPr lang="en-US"/>
              <a:t>Edit Master text styles</a:t>
            </a:r>
          </a:p>
        </p:txBody>
      </p:sp>
      <p:sp>
        <p:nvSpPr>
          <p:cNvPr id="6" name="Content Placeholder 5"/>
          <p:cNvSpPr>
            <a:spLocks noGrp="1"/>
          </p:cNvSpPr>
          <p:nvPr>
            <p:ph sz="quarter" idx="4"/>
          </p:nvPr>
        </p:nvSpPr>
        <p:spPr>
          <a:xfrm>
            <a:off x="5990888" y="2967788"/>
            <a:ext cx="4754880" cy="334157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F4526CB-D979-4A5F-8CCC-75AB86AAD318}" type="datetime1">
              <a:rPr lang="en-US" smtClean="0"/>
              <a:t>4/13/2020</a:t>
            </a:fld>
            <a:endParaRPr lang="en-US"/>
          </a:p>
        </p:txBody>
      </p:sp>
      <p:sp>
        <p:nvSpPr>
          <p:cNvPr id="8" name="Footer Placeholder 7"/>
          <p:cNvSpPr>
            <a:spLocks noGrp="1"/>
          </p:cNvSpPr>
          <p:nvPr>
            <p:ph type="ftr" sz="quarter" idx="11"/>
          </p:nvPr>
        </p:nvSpPr>
        <p:spPr/>
        <p:txBody>
          <a:bodyPr/>
          <a:lstStyle/>
          <a:p>
            <a:r>
              <a:rPr lang="en-US"/>
              <a:t>http://www.cs.cornell.edu/courses/cs5412/2020sp</a:t>
            </a:r>
          </a:p>
        </p:txBody>
      </p:sp>
      <p:sp>
        <p:nvSpPr>
          <p:cNvPr id="9" name="Slide Number Placeholder 8"/>
          <p:cNvSpPr>
            <a:spLocks noGrp="1"/>
          </p:cNvSpPr>
          <p:nvPr>
            <p:ph type="sldNum" sz="quarter" idx="12"/>
          </p:nvPr>
        </p:nvSpPr>
        <p:spPr/>
        <p:txBody>
          <a:bodyPr/>
          <a:lstStyle/>
          <a:p>
            <a:fld id="{3C974458-8A97-4835-BF79-1FB6D7856C21}" type="slidenum">
              <a:rPr lang="en-US" smtClean="0"/>
              <a:t>‹#›</a:t>
            </a:fld>
            <a:endParaRPr lang="en-US"/>
          </a:p>
        </p:txBody>
      </p:sp>
    </p:spTree>
    <p:extLst>
      <p:ext uri="{BB962C8B-B14F-4D97-AF65-F5344CB8AC3E}">
        <p14:creationId xmlns:p14="http://schemas.microsoft.com/office/powerpoint/2010/main" val="15508248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b="1">
                <a:solidFill>
                  <a:srgbClr val="C00000"/>
                </a:solidFill>
              </a:defRPr>
            </a:lvl1pPr>
          </a:lstStyle>
          <a:p>
            <a:r>
              <a:rPr lang="en-US" dirty="0"/>
              <a:t>Click to edit Master title style</a:t>
            </a:r>
          </a:p>
        </p:txBody>
      </p:sp>
      <p:sp>
        <p:nvSpPr>
          <p:cNvPr id="3" name="Date Placeholder 2"/>
          <p:cNvSpPr>
            <a:spLocks noGrp="1"/>
          </p:cNvSpPr>
          <p:nvPr>
            <p:ph type="dt" sz="half" idx="10"/>
          </p:nvPr>
        </p:nvSpPr>
        <p:spPr/>
        <p:txBody>
          <a:bodyPr/>
          <a:lstStyle/>
          <a:p>
            <a:fld id="{B7FBCA5C-BBAE-46AD-B691-AF0444D56066}" type="datetime1">
              <a:rPr lang="en-US" smtClean="0"/>
              <a:t>4/13/2020</a:t>
            </a:fld>
            <a:endParaRPr lang="en-US"/>
          </a:p>
        </p:txBody>
      </p:sp>
      <p:sp>
        <p:nvSpPr>
          <p:cNvPr id="4" name="Footer Placeholder 3"/>
          <p:cNvSpPr>
            <a:spLocks noGrp="1"/>
          </p:cNvSpPr>
          <p:nvPr>
            <p:ph type="ftr" sz="quarter" idx="11"/>
          </p:nvPr>
        </p:nvSpPr>
        <p:spPr/>
        <p:txBody>
          <a:bodyPr/>
          <a:lstStyle/>
          <a:p>
            <a:r>
              <a:rPr lang="en-US"/>
              <a:t>http://www.cs.cornell.edu/courses/cs5412/2020sp</a:t>
            </a:r>
          </a:p>
        </p:txBody>
      </p:sp>
      <p:sp>
        <p:nvSpPr>
          <p:cNvPr id="5" name="Slide Number Placeholder 4"/>
          <p:cNvSpPr>
            <a:spLocks noGrp="1"/>
          </p:cNvSpPr>
          <p:nvPr>
            <p:ph type="sldNum" sz="quarter" idx="12"/>
          </p:nvPr>
        </p:nvSpPr>
        <p:spPr/>
        <p:txBody>
          <a:bodyPr/>
          <a:lstStyle/>
          <a:p>
            <a:fld id="{3C974458-8A97-4835-BF79-1FB6D7856C21}" type="slidenum">
              <a:rPr lang="en-US" smtClean="0"/>
              <a:t>‹#›</a:t>
            </a:fld>
            <a:endParaRPr lang="en-US"/>
          </a:p>
        </p:txBody>
      </p:sp>
    </p:spTree>
    <p:extLst>
      <p:ext uri="{BB962C8B-B14F-4D97-AF65-F5344CB8AC3E}">
        <p14:creationId xmlns:p14="http://schemas.microsoft.com/office/powerpoint/2010/main" val="164101466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C414C44-B00F-4BEF-BC75-26096E8802E6}" type="datetime1">
              <a:rPr lang="en-US" smtClean="0"/>
              <a:t>4/13/2020</a:t>
            </a:fld>
            <a:endParaRPr lang="en-US"/>
          </a:p>
        </p:txBody>
      </p:sp>
      <p:sp>
        <p:nvSpPr>
          <p:cNvPr id="3" name="Footer Placeholder 2"/>
          <p:cNvSpPr>
            <a:spLocks noGrp="1"/>
          </p:cNvSpPr>
          <p:nvPr>
            <p:ph type="ftr" sz="quarter" idx="11"/>
          </p:nvPr>
        </p:nvSpPr>
        <p:spPr/>
        <p:txBody>
          <a:bodyPr/>
          <a:lstStyle/>
          <a:p>
            <a:r>
              <a:rPr lang="en-US"/>
              <a:t>http://www.cs.cornell.edu/courses/cs5412/2020sp</a:t>
            </a:r>
          </a:p>
        </p:txBody>
      </p:sp>
      <p:sp>
        <p:nvSpPr>
          <p:cNvPr id="4" name="Slide Number Placeholder 3"/>
          <p:cNvSpPr>
            <a:spLocks noGrp="1"/>
          </p:cNvSpPr>
          <p:nvPr>
            <p:ph type="sldNum" sz="quarter" idx="12"/>
          </p:nvPr>
        </p:nvSpPr>
        <p:spPr/>
        <p:txBody>
          <a:bodyPr/>
          <a:lstStyle/>
          <a:p>
            <a:fld id="{3C974458-8A97-4835-BF79-1FB6D7856C21}" type="slidenum">
              <a:rPr lang="en-US" smtClean="0"/>
              <a:t>‹#›</a:t>
            </a:fld>
            <a:endParaRPr lang="en-US"/>
          </a:p>
        </p:txBody>
      </p:sp>
    </p:spTree>
    <p:extLst>
      <p:ext uri="{BB962C8B-B14F-4D97-AF65-F5344CB8AC3E}">
        <p14:creationId xmlns:p14="http://schemas.microsoft.com/office/powerpoint/2010/main" val="11641807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Title 7"/>
          <p:cNvSpPr>
            <a:spLocks noGrp="1"/>
          </p:cNvSpPr>
          <p:nvPr>
            <p:ph type="title"/>
          </p:nvPr>
        </p:nvSpPr>
        <p:spPr>
          <a:xfrm>
            <a:off x="1024128" y="471509"/>
            <a:ext cx="4389120" cy="1737360"/>
          </a:xfrm>
        </p:spPr>
        <p:txBody>
          <a:bodyPr>
            <a:noAutofit/>
          </a:bodyPr>
          <a:lstStyle>
            <a:lvl1pPr>
              <a:lnSpc>
                <a:spcPct val="80000"/>
              </a:lnSpc>
              <a:defRPr sz="4000"/>
            </a:lvl1pPr>
          </a:lstStyle>
          <a:p>
            <a:r>
              <a:rPr lang="en-US"/>
              <a:t>Click to edit Master title style</a:t>
            </a:r>
            <a:endParaRPr lang="en-US" dirty="0"/>
          </a:p>
        </p:txBody>
      </p:sp>
      <p:sp>
        <p:nvSpPr>
          <p:cNvPr id="3" name="Content Placeholder 2"/>
          <p:cNvSpPr>
            <a:spLocks noGrp="1"/>
          </p:cNvSpPr>
          <p:nvPr>
            <p:ph idx="1"/>
          </p:nvPr>
        </p:nvSpPr>
        <p:spPr>
          <a:xfrm>
            <a:off x="5715000" y="822960"/>
            <a:ext cx="5678424" cy="5184648"/>
          </a:xfrm>
        </p:spPr>
        <p:txBody>
          <a:bodyPr/>
          <a:lstStyle>
            <a:lvl1pPr>
              <a:defRPr sz="2400"/>
            </a:lvl1pPr>
            <a:lvl2pPr>
              <a:defRPr sz="20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024128" y="2257506"/>
            <a:ext cx="4389120" cy="3762294"/>
          </a:xfrm>
        </p:spPr>
        <p:txBody>
          <a:bodyPr lIns="91440" rIns="91440">
            <a:normAutofit/>
          </a:bodyPr>
          <a:lstStyle>
            <a:lvl1pPr marL="0" indent="0">
              <a:lnSpc>
                <a:spcPct val="108000"/>
              </a:lnSpc>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6CA54852-56E6-4DA1-AE79-927268858508}" type="datetime1">
              <a:rPr lang="en-US" smtClean="0"/>
              <a:t>4/13/2020</a:t>
            </a:fld>
            <a:endParaRPr lang="en-US"/>
          </a:p>
        </p:txBody>
      </p:sp>
      <p:sp>
        <p:nvSpPr>
          <p:cNvPr id="6" name="Footer Placeholder 5"/>
          <p:cNvSpPr>
            <a:spLocks noGrp="1"/>
          </p:cNvSpPr>
          <p:nvPr>
            <p:ph type="ftr" sz="quarter" idx="11"/>
          </p:nvPr>
        </p:nvSpPr>
        <p:spPr/>
        <p:txBody>
          <a:bodyPr/>
          <a:lstStyle/>
          <a:p>
            <a:r>
              <a:rPr lang="en-US"/>
              <a:t>http://www.cs.cornell.edu/courses/cs5412/2020sp</a:t>
            </a:r>
          </a:p>
        </p:txBody>
      </p:sp>
      <p:sp>
        <p:nvSpPr>
          <p:cNvPr id="7" name="Slide Number Placeholder 6"/>
          <p:cNvSpPr>
            <a:spLocks noGrp="1"/>
          </p:cNvSpPr>
          <p:nvPr>
            <p:ph type="sldNum" sz="quarter" idx="12"/>
          </p:nvPr>
        </p:nvSpPr>
        <p:spPr/>
        <p:txBody>
          <a:bodyPr/>
          <a:lstStyle/>
          <a:p>
            <a:fld id="{3C974458-8A97-4835-BF79-1FB6D7856C21}" type="slidenum">
              <a:rPr lang="en-US" smtClean="0"/>
              <a:t>‹#›</a:t>
            </a:fld>
            <a:endParaRPr lang="en-US"/>
          </a:p>
        </p:txBody>
      </p:sp>
    </p:spTree>
    <p:extLst>
      <p:ext uri="{BB962C8B-B14F-4D97-AF65-F5344CB8AC3E}">
        <p14:creationId xmlns:p14="http://schemas.microsoft.com/office/powerpoint/2010/main" val="28901350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4960138"/>
            <a:ext cx="7772400" cy="1463040"/>
          </a:xfrm>
        </p:spPr>
        <p:txBody>
          <a:bodyPr anchor="ctr">
            <a:normAutofit/>
          </a:bodyPr>
          <a:lstStyle>
            <a:lvl1pPr algn="r">
              <a:defRPr sz="5000" spc="200" baseline="0"/>
            </a:lvl1pPr>
          </a:lstStyle>
          <a:p>
            <a:r>
              <a:rPr lang="en-US"/>
              <a:t>Click to edit Master title style</a:t>
            </a:r>
            <a:endParaRPr lang="en-US" dirty="0"/>
          </a:p>
        </p:txBody>
      </p:sp>
      <p:sp>
        <p:nvSpPr>
          <p:cNvPr id="3" name="Picture Placeholder 2"/>
          <p:cNvSpPr>
            <a:spLocks noGrp="1" noChangeAspect="1"/>
          </p:cNvSpPr>
          <p:nvPr>
            <p:ph type="pic" idx="1"/>
          </p:nvPr>
        </p:nvSpPr>
        <p:spPr>
          <a:xfrm>
            <a:off x="0" y="-1"/>
            <a:ext cx="12188952" cy="4572000"/>
          </a:xfrm>
          <a:solidFill>
            <a:schemeClr val="accent1">
              <a:lumMod val="60000"/>
              <a:lumOff val="40000"/>
            </a:schemeClr>
          </a:solidFill>
        </p:spPr>
        <p:txBody>
          <a:bodyPr lIns="457200" tIns="365760" rIns="45720" bIns="4572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610600" y="4960138"/>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3FFFD05B-F8BD-4114-BED4-69AED4C53F7D}" type="datetime1">
              <a:rPr lang="en-US" smtClean="0"/>
              <a:t>4/13/2020</a:t>
            </a:fld>
            <a:endParaRPr lang="en-US"/>
          </a:p>
        </p:txBody>
      </p:sp>
      <p:sp>
        <p:nvSpPr>
          <p:cNvPr id="6" name="Footer Placeholder 5"/>
          <p:cNvSpPr>
            <a:spLocks noGrp="1"/>
          </p:cNvSpPr>
          <p:nvPr>
            <p:ph type="ftr" sz="quarter" idx="11"/>
          </p:nvPr>
        </p:nvSpPr>
        <p:spPr/>
        <p:txBody>
          <a:bodyPr/>
          <a:lstStyle/>
          <a:p>
            <a:r>
              <a:rPr lang="en-US"/>
              <a:t>http://www.cs.cornell.edu/courses/cs5412/2020sp</a:t>
            </a:r>
          </a:p>
        </p:txBody>
      </p:sp>
      <p:sp>
        <p:nvSpPr>
          <p:cNvPr id="7" name="Slide Number Placeholder 6"/>
          <p:cNvSpPr>
            <a:spLocks noGrp="1"/>
          </p:cNvSpPr>
          <p:nvPr>
            <p:ph type="sldNum" sz="quarter" idx="12"/>
          </p:nvPr>
        </p:nvSpPr>
        <p:spPr/>
        <p:txBody>
          <a:bodyPr/>
          <a:lstStyle/>
          <a:p>
            <a:fld id="{3C974458-8A97-4835-BF79-1FB6D7856C21}" type="slidenum">
              <a:rPr lang="en-US" smtClean="0"/>
              <a:t>‹#›</a:t>
            </a:fld>
            <a:endParaRPr lang="en-US"/>
          </a:p>
        </p:txBody>
      </p:sp>
      <p:cxnSp>
        <p:nvCxnSpPr>
          <p:cNvPr id="8" name="Straight Connector 7"/>
          <p:cNvCxnSpPr/>
          <p:nvPr/>
        </p:nvCxnSpPr>
        <p:spPr>
          <a:xfrm flipV="1">
            <a:off x="8386843" y="5264106"/>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45004612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24128" y="585216"/>
            <a:ext cx="9720072" cy="1499616"/>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24128" y="2286000"/>
            <a:ext cx="9720073" cy="4023360"/>
          </a:xfrm>
          <a:prstGeom prst="rect">
            <a:avLst/>
          </a:prstGeom>
        </p:spPr>
        <p:txBody>
          <a:bodyPr vert="horz" lIns="45720" tIns="45720" rIns="4572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24129" y="6470704"/>
            <a:ext cx="2154143"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4E89756B-D2D0-4310-960B-9E1F771B063F}" type="datetime1">
              <a:rPr lang="en-US" smtClean="0"/>
              <a:t>4/13/2020</a:t>
            </a:fld>
            <a:endParaRPr lang="en-US"/>
          </a:p>
        </p:txBody>
      </p:sp>
      <p:sp>
        <p:nvSpPr>
          <p:cNvPr id="5" name="Footer Placeholder 4"/>
          <p:cNvSpPr>
            <a:spLocks noGrp="1"/>
          </p:cNvSpPr>
          <p:nvPr>
            <p:ph type="ftr" sz="quarter" idx="3"/>
          </p:nvPr>
        </p:nvSpPr>
        <p:spPr>
          <a:xfrm>
            <a:off x="4842932" y="6470704"/>
            <a:ext cx="5901459" cy="274320"/>
          </a:xfrm>
          <a:prstGeom prst="rect">
            <a:avLst/>
          </a:prstGeom>
        </p:spPr>
        <p:txBody>
          <a:bodyPr vert="horz" lIns="91440" tIns="45720" rIns="91440" bIns="45720" rtlCol="0" anchor="ctr"/>
          <a:lstStyle>
            <a:lvl1pPr algn="r">
              <a:defRPr sz="1000" cap="all" baseline="0">
                <a:solidFill>
                  <a:schemeClr val="tx1">
                    <a:lumMod val="95000"/>
                    <a:lumOff val="5000"/>
                  </a:schemeClr>
                </a:solidFill>
                <a:latin typeface="+mj-lt"/>
              </a:defRPr>
            </a:lvl1pPr>
          </a:lstStyle>
          <a:p>
            <a:r>
              <a:rPr lang="en-US"/>
              <a:t>http://www.cs.cornell.edu/courses/cs5412/2020sp</a:t>
            </a:r>
          </a:p>
        </p:txBody>
      </p:sp>
      <p:sp>
        <p:nvSpPr>
          <p:cNvPr id="6" name="Slide Number Placeholder 5"/>
          <p:cNvSpPr>
            <a:spLocks noGrp="1"/>
          </p:cNvSpPr>
          <p:nvPr>
            <p:ph type="sldNum" sz="quarter" idx="4"/>
          </p:nvPr>
        </p:nvSpPr>
        <p:spPr>
          <a:xfrm>
            <a:off x="10837333" y="6470704"/>
            <a:ext cx="973667"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3C974458-8A97-4835-BF79-1FB6D7856C21}" type="slidenum">
              <a:rPr lang="en-US" smtClean="0"/>
              <a:t>‹#›</a:t>
            </a:fld>
            <a:endParaRPr lang="en-US"/>
          </a:p>
        </p:txBody>
      </p:sp>
      <p:cxnSp>
        <p:nvCxnSpPr>
          <p:cNvPr id="7" name="Straight Connector 6"/>
          <p:cNvCxnSpPr/>
          <p:nvPr/>
        </p:nvCxnSpPr>
        <p:spPr>
          <a:xfrm flipV="1">
            <a:off x="762000" y="826324"/>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94927019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dt="0"/>
  <p:txStyles>
    <p:titleStyle>
      <a:lvl1pPr algn="l" defTabSz="914400" rtl="0" eaLnBrk="1" latinLnBrk="0" hangingPunct="1">
        <a:lnSpc>
          <a:spcPct val="80000"/>
        </a:lnSpc>
        <a:spcBef>
          <a:spcPct val="0"/>
        </a:spcBef>
        <a:buNone/>
        <a:defRPr sz="5000" kern="1200" cap="all" spc="100" baseline="0">
          <a:solidFill>
            <a:schemeClr val="tx1">
              <a:lumMod val="95000"/>
              <a:lumOff val="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Tw Cen MT" panose="020B0602020104020603" pitchFamily="34" charset="0"/>
        <a:buChar char=" "/>
        <a:defRPr sz="2200" kern="1200">
          <a:solidFill>
            <a:schemeClr val="tx1"/>
          </a:solidFill>
          <a:latin typeface="+mn-lt"/>
          <a:ea typeface="+mn-ea"/>
          <a:cs typeface="+mn-cs"/>
        </a:defRPr>
      </a:lvl1pPr>
      <a:lvl2pPr marL="26517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800" kern="1200">
          <a:solidFill>
            <a:schemeClr val="tx1"/>
          </a:solidFill>
          <a:latin typeface="+mn-lt"/>
          <a:ea typeface="+mn-ea"/>
          <a:cs typeface="+mn-cs"/>
        </a:defRPr>
      </a:lvl2pPr>
      <a:lvl3pPr marL="4480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3pPr>
      <a:lvl4pPr marL="59436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4pPr>
      <a:lvl5pPr marL="77724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hyperlink" Target="plmw.pptx"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hyperlink" Target="https://sigops.org/s/conferences/sosp/2013/talks/rossbach_dandelion_se02_01.pdf"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F7B2A5-D888-4A68-9EB8-E190FABBD294}"/>
              </a:ext>
            </a:extLst>
          </p:cNvPr>
          <p:cNvSpPr>
            <a:spLocks noGrp="1"/>
          </p:cNvSpPr>
          <p:nvPr>
            <p:ph type="ctrTitle"/>
          </p:nvPr>
        </p:nvSpPr>
        <p:spPr>
          <a:xfrm>
            <a:off x="381000" y="4960137"/>
            <a:ext cx="7772400" cy="1463040"/>
          </a:xfrm>
        </p:spPr>
        <p:txBody>
          <a:bodyPr>
            <a:noAutofit/>
          </a:bodyPr>
          <a:lstStyle/>
          <a:p>
            <a:r>
              <a:rPr lang="en-US" sz="4000" dirty="0"/>
              <a:t>CS5412 / Lecture 25</a:t>
            </a:r>
            <a:br>
              <a:rPr lang="en-US" sz="4000" dirty="0"/>
            </a:br>
            <a:r>
              <a:rPr lang="en-US" sz="4000" dirty="0"/>
              <a:t>Programming Hardware Accelerators</a:t>
            </a:r>
          </a:p>
        </p:txBody>
      </p:sp>
      <p:sp>
        <p:nvSpPr>
          <p:cNvPr id="3" name="Subtitle 2">
            <a:extLst>
              <a:ext uri="{FF2B5EF4-FFF2-40B4-BE49-F238E27FC236}">
                <a16:creationId xmlns:a16="http://schemas.microsoft.com/office/drawing/2014/main" id="{D1664BDB-4610-415E-B88D-82832DD4507C}"/>
              </a:ext>
            </a:extLst>
          </p:cNvPr>
          <p:cNvSpPr>
            <a:spLocks noGrp="1"/>
          </p:cNvSpPr>
          <p:nvPr>
            <p:ph type="subTitle" idx="1"/>
          </p:nvPr>
        </p:nvSpPr>
        <p:spPr/>
        <p:txBody>
          <a:bodyPr/>
          <a:lstStyle/>
          <a:p>
            <a:r>
              <a:rPr lang="en-US" dirty="0"/>
              <a:t>Ken Birman</a:t>
            </a:r>
          </a:p>
          <a:p>
            <a:r>
              <a:rPr lang="en-US" dirty="0"/>
              <a:t>Spring, 2020</a:t>
            </a:r>
          </a:p>
        </p:txBody>
      </p:sp>
      <p:sp>
        <p:nvSpPr>
          <p:cNvPr id="4" name="Footer Placeholder 3"/>
          <p:cNvSpPr>
            <a:spLocks noGrp="1"/>
          </p:cNvSpPr>
          <p:nvPr>
            <p:ph type="ftr" sz="quarter" idx="11"/>
          </p:nvPr>
        </p:nvSpPr>
        <p:spPr/>
        <p:txBody>
          <a:bodyPr/>
          <a:lstStyle/>
          <a:p>
            <a:r>
              <a:rPr lang="en-US" dirty="0"/>
              <a:t>http://www.cs.cornell.edu/courses/cs5412/2020sp</a:t>
            </a:r>
          </a:p>
        </p:txBody>
      </p:sp>
      <p:sp>
        <p:nvSpPr>
          <p:cNvPr id="5" name="Slide Number Placeholder 4"/>
          <p:cNvSpPr>
            <a:spLocks noGrp="1"/>
          </p:cNvSpPr>
          <p:nvPr>
            <p:ph type="sldNum" sz="quarter" idx="12"/>
          </p:nvPr>
        </p:nvSpPr>
        <p:spPr/>
        <p:txBody>
          <a:bodyPr/>
          <a:lstStyle/>
          <a:p>
            <a:fld id="{3C974458-8A97-4835-BF79-1FB6D7856C21}" type="slidenum">
              <a:rPr lang="en-US" smtClean="0"/>
              <a:t>1</a:t>
            </a:fld>
            <a:endParaRPr lang="en-US"/>
          </a:p>
        </p:txBody>
      </p:sp>
    </p:spTree>
    <p:extLst>
      <p:ext uri="{BB962C8B-B14F-4D97-AF65-F5344CB8AC3E}">
        <p14:creationId xmlns:p14="http://schemas.microsoft.com/office/powerpoint/2010/main" val="32456796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1419E7-3CBC-473E-B8BE-5EF712B1AAB9}"/>
              </a:ext>
            </a:extLst>
          </p:cNvPr>
          <p:cNvSpPr>
            <a:spLocks noGrp="1"/>
          </p:cNvSpPr>
          <p:nvPr>
            <p:ph type="title"/>
          </p:nvPr>
        </p:nvSpPr>
        <p:spPr/>
        <p:txBody>
          <a:bodyPr/>
          <a:lstStyle/>
          <a:p>
            <a:r>
              <a:rPr lang="en-US" dirty="0"/>
              <a:t>… Second Deep Dive</a:t>
            </a:r>
          </a:p>
        </p:txBody>
      </p:sp>
      <p:sp>
        <p:nvSpPr>
          <p:cNvPr id="3" name="Content Placeholder 2">
            <a:extLst>
              <a:ext uri="{FF2B5EF4-FFF2-40B4-BE49-F238E27FC236}">
                <a16:creationId xmlns:a16="http://schemas.microsoft.com/office/drawing/2014/main" id="{B63929C3-409B-4CF9-B754-EE3456961C37}"/>
              </a:ext>
            </a:extLst>
          </p:cNvPr>
          <p:cNvSpPr>
            <a:spLocks noGrp="1"/>
          </p:cNvSpPr>
          <p:nvPr>
            <p:ph idx="1"/>
          </p:nvPr>
        </p:nvSpPr>
        <p:spPr/>
        <p:txBody>
          <a:bodyPr/>
          <a:lstStyle/>
          <a:p>
            <a:r>
              <a:rPr lang="en-US" dirty="0"/>
              <a:t>Dahlia is a more modern approach to this same question.</a:t>
            </a:r>
          </a:p>
          <a:p>
            <a:endParaRPr lang="en-US" dirty="0"/>
          </a:p>
          <a:p>
            <a:r>
              <a:rPr lang="en-US" dirty="0"/>
              <a:t>The work is occurring at Cornell: Adrian Sampson leads the project, and </a:t>
            </a:r>
            <a:r>
              <a:rPr lang="en-US" dirty="0">
                <a:hlinkClick r:id="rId2" action="ppaction://hlinkpres?slideindex=1&amp;slidetitle="/>
              </a:rPr>
              <a:t>the slides </a:t>
            </a:r>
            <a:r>
              <a:rPr lang="en-US" dirty="0"/>
              <a:t>are from a talk he gave very recently.</a:t>
            </a:r>
          </a:p>
        </p:txBody>
      </p:sp>
      <p:sp>
        <p:nvSpPr>
          <p:cNvPr id="4" name="Footer Placeholder 3">
            <a:extLst>
              <a:ext uri="{FF2B5EF4-FFF2-40B4-BE49-F238E27FC236}">
                <a16:creationId xmlns:a16="http://schemas.microsoft.com/office/drawing/2014/main" id="{6D7AF1FF-3E01-43BD-9A90-515C5283F0C7}"/>
              </a:ext>
            </a:extLst>
          </p:cNvPr>
          <p:cNvSpPr>
            <a:spLocks noGrp="1"/>
          </p:cNvSpPr>
          <p:nvPr>
            <p:ph type="ftr" sz="quarter" idx="11"/>
          </p:nvPr>
        </p:nvSpPr>
        <p:spPr/>
        <p:txBody>
          <a:bodyPr/>
          <a:lstStyle/>
          <a:p>
            <a:r>
              <a:rPr lang="en-US"/>
              <a:t>http://www.cs.cornell.edu/courses/cs5412/2020sp</a:t>
            </a:r>
          </a:p>
        </p:txBody>
      </p:sp>
      <p:sp>
        <p:nvSpPr>
          <p:cNvPr id="5" name="Slide Number Placeholder 4">
            <a:extLst>
              <a:ext uri="{FF2B5EF4-FFF2-40B4-BE49-F238E27FC236}">
                <a16:creationId xmlns:a16="http://schemas.microsoft.com/office/drawing/2014/main" id="{40BA2ACD-0319-4D8C-AE6C-FD9AEF2C6DCF}"/>
              </a:ext>
            </a:extLst>
          </p:cNvPr>
          <p:cNvSpPr>
            <a:spLocks noGrp="1"/>
          </p:cNvSpPr>
          <p:nvPr>
            <p:ph type="sldNum" sz="quarter" idx="12"/>
          </p:nvPr>
        </p:nvSpPr>
        <p:spPr/>
        <p:txBody>
          <a:bodyPr/>
          <a:lstStyle/>
          <a:p>
            <a:fld id="{3C974458-8A97-4835-BF79-1FB6D7856C21}" type="slidenum">
              <a:rPr lang="en-US" smtClean="0"/>
              <a:t>10</a:t>
            </a:fld>
            <a:endParaRPr lang="en-US"/>
          </a:p>
        </p:txBody>
      </p:sp>
    </p:spTree>
    <p:extLst>
      <p:ext uri="{BB962C8B-B14F-4D97-AF65-F5344CB8AC3E}">
        <p14:creationId xmlns:p14="http://schemas.microsoft.com/office/powerpoint/2010/main" val="205778979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66F622-9E3C-437D-A369-67C6E9F337C0}"/>
              </a:ext>
            </a:extLst>
          </p:cNvPr>
          <p:cNvSpPr>
            <a:spLocks noGrp="1"/>
          </p:cNvSpPr>
          <p:nvPr>
            <p:ph type="title"/>
          </p:nvPr>
        </p:nvSpPr>
        <p:spPr/>
        <p:txBody>
          <a:bodyPr/>
          <a:lstStyle/>
          <a:p>
            <a:r>
              <a:rPr lang="en-US" dirty="0"/>
              <a:t>Summary and conclusions</a:t>
            </a:r>
          </a:p>
        </p:txBody>
      </p:sp>
      <p:sp>
        <p:nvSpPr>
          <p:cNvPr id="3" name="Content Placeholder 2">
            <a:extLst>
              <a:ext uri="{FF2B5EF4-FFF2-40B4-BE49-F238E27FC236}">
                <a16:creationId xmlns:a16="http://schemas.microsoft.com/office/drawing/2014/main" id="{3D2C5D6B-6A93-413B-B2BC-58AF30BF74DB}"/>
              </a:ext>
            </a:extLst>
          </p:cNvPr>
          <p:cNvSpPr>
            <a:spLocks noGrp="1"/>
          </p:cNvSpPr>
          <p:nvPr>
            <p:ph idx="1"/>
          </p:nvPr>
        </p:nvSpPr>
        <p:spPr/>
        <p:txBody>
          <a:bodyPr/>
          <a:lstStyle/>
          <a:p>
            <a:r>
              <a:rPr lang="en-US" dirty="0"/>
              <a:t>It is much easier to just use existing libraries and kernels if you can!</a:t>
            </a:r>
          </a:p>
          <a:p>
            <a:endParaRPr lang="en-US" dirty="0"/>
          </a:p>
          <a:p>
            <a:r>
              <a:rPr lang="en-US" dirty="0"/>
              <a:t>But if not, there is a growing range of software to help you program in a general language like C# or C++, then map your code automatically into a GPU device.</a:t>
            </a:r>
          </a:p>
          <a:p>
            <a:endParaRPr lang="en-US" dirty="0"/>
          </a:p>
          <a:p>
            <a:r>
              <a:rPr lang="en-US" dirty="0"/>
              <a:t>You won’t find these solutions for Python: They need to work with a language that has “direct control” of data layouts and representations.</a:t>
            </a:r>
          </a:p>
        </p:txBody>
      </p:sp>
      <p:sp>
        <p:nvSpPr>
          <p:cNvPr id="4" name="Footer Placeholder 3">
            <a:extLst>
              <a:ext uri="{FF2B5EF4-FFF2-40B4-BE49-F238E27FC236}">
                <a16:creationId xmlns:a16="http://schemas.microsoft.com/office/drawing/2014/main" id="{C8D72DAE-C06A-41D0-95A7-4D8765FA59F3}"/>
              </a:ext>
            </a:extLst>
          </p:cNvPr>
          <p:cNvSpPr>
            <a:spLocks noGrp="1"/>
          </p:cNvSpPr>
          <p:nvPr>
            <p:ph type="ftr" sz="quarter" idx="11"/>
          </p:nvPr>
        </p:nvSpPr>
        <p:spPr/>
        <p:txBody>
          <a:bodyPr/>
          <a:lstStyle/>
          <a:p>
            <a:r>
              <a:rPr lang="en-US"/>
              <a:t>http://www.cs.cornell.edu/courses/cs5412/2020sp</a:t>
            </a:r>
          </a:p>
        </p:txBody>
      </p:sp>
      <p:sp>
        <p:nvSpPr>
          <p:cNvPr id="5" name="Slide Number Placeholder 4">
            <a:extLst>
              <a:ext uri="{FF2B5EF4-FFF2-40B4-BE49-F238E27FC236}">
                <a16:creationId xmlns:a16="http://schemas.microsoft.com/office/drawing/2014/main" id="{1901D287-F440-473D-A1BF-C94529FE666A}"/>
              </a:ext>
            </a:extLst>
          </p:cNvPr>
          <p:cNvSpPr>
            <a:spLocks noGrp="1"/>
          </p:cNvSpPr>
          <p:nvPr>
            <p:ph type="sldNum" sz="quarter" idx="12"/>
          </p:nvPr>
        </p:nvSpPr>
        <p:spPr/>
        <p:txBody>
          <a:bodyPr/>
          <a:lstStyle/>
          <a:p>
            <a:fld id="{3C974458-8A97-4835-BF79-1FB6D7856C21}" type="slidenum">
              <a:rPr lang="en-US" smtClean="0"/>
              <a:t>11</a:t>
            </a:fld>
            <a:endParaRPr lang="en-US"/>
          </a:p>
        </p:txBody>
      </p:sp>
    </p:spTree>
    <p:extLst>
      <p:ext uri="{BB962C8B-B14F-4D97-AF65-F5344CB8AC3E}">
        <p14:creationId xmlns:p14="http://schemas.microsoft.com/office/powerpoint/2010/main" val="61625294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F9A262-D32E-46E3-AF22-9E585A92150A}"/>
              </a:ext>
            </a:extLst>
          </p:cNvPr>
          <p:cNvSpPr>
            <a:spLocks noGrp="1"/>
          </p:cNvSpPr>
          <p:nvPr>
            <p:ph type="title"/>
          </p:nvPr>
        </p:nvSpPr>
        <p:spPr/>
        <p:txBody>
          <a:bodyPr/>
          <a:lstStyle/>
          <a:p>
            <a:r>
              <a:rPr lang="en-US" dirty="0"/>
              <a:t>Suppose that you purchase a GPU.  How would you program it?</a:t>
            </a:r>
          </a:p>
        </p:txBody>
      </p:sp>
      <p:sp>
        <p:nvSpPr>
          <p:cNvPr id="3" name="Content Placeholder 2">
            <a:extLst>
              <a:ext uri="{FF2B5EF4-FFF2-40B4-BE49-F238E27FC236}">
                <a16:creationId xmlns:a16="http://schemas.microsoft.com/office/drawing/2014/main" id="{171298DF-B1C9-4DD8-9E03-348AE32A1936}"/>
              </a:ext>
            </a:extLst>
          </p:cNvPr>
          <p:cNvSpPr>
            <a:spLocks noGrp="1"/>
          </p:cNvSpPr>
          <p:nvPr>
            <p:ph idx="1"/>
          </p:nvPr>
        </p:nvSpPr>
        <p:spPr/>
        <p:txBody>
          <a:bodyPr/>
          <a:lstStyle/>
          <a:p>
            <a:r>
              <a:rPr lang="en-US" dirty="0"/>
              <a:t>GPUs come with a collection of existing software libraries that mostly are coded in a language called CUDA.  They implement “kernels”.</a:t>
            </a:r>
          </a:p>
          <a:p>
            <a:endParaRPr lang="en-US" dirty="0"/>
          </a:p>
          <a:p>
            <a:r>
              <a:rPr lang="en-US" dirty="0"/>
              <a:t>They define functions that require pointers to the data objects, which should be downloaded into GPU memory ahead of time.  Then the GPU leaves its result in GPU memory too.</a:t>
            </a:r>
          </a:p>
          <a:p>
            <a:endParaRPr lang="en-US" dirty="0"/>
          </a:p>
          <a:p>
            <a:r>
              <a:rPr lang="en-US" dirty="0"/>
              <a:t>After the function finishes, you upload the result.</a:t>
            </a:r>
          </a:p>
        </p:txBody>
      </p:sp>
      <p:sp>
        <p:nvSpPr>
          <p:cNvPr id="4" name="Footer Placeholder 3">
            <a:extLst>
              <a:ext uri="{FF2B5EF4-FFF2-40B4-BE49-F238E27FC236}">
                <a16:creationId xmlns:a16="http://schemas.microsoft.com/office/drawing/2014/main" id="{99240BF7-B9C8-4B0B-8957-02495D61A2D0}"/>
              </a:ext>
            </a:extLst>
          </p:cNvPr>
          <p:cNvSpPr>
            <a:spLocks noGrp="1"/>
          </p:cNvSpPr>
          <p:nvPr>
            <p:ph type="ftr" sz="quarter" idx="11"/>
          </p:nvPr>
        </p:nvSpPr>
        <p:spPr/>
        <p:txBody>
          <a:bodyPr/>
          <a:lstStyle/>
          <a:p>
            <a:r>
              <a:rPr lang="en-US"/>
              <a:t>http://www.cs.cornell.edu/courses/cs5412/2020sp</a:t>
            </a:r>
          </a:p>
        </p:txBody>
      </p:sp>
      <p:sp>
        <p:nvSpPr>
          <p:cNvPr id="5" name="Slide Number Placeholder 4">
            <a:extLst>
              <a:ext uri="{FF2B5EF4-FFF2-40B4-BE49-F238E27FC236}">
                <a16:creationId xmlns:a16="http://schemas.microsoft.com/office/drawing/2014/main" id="{515111E9-A570-4940-B206-D33CAB09CD2C}"/>
              </a:ext>
            </a:extLst>
          </p:cNvPr>
          <p:cNvSpPr>
            <a:spLocks noGrp="1"/>
          </p:cNvSpPr>
          <p:nvPr>
            <p:ph type="sldNum" sz="quarter" idx="12"/>
          </p:nvPr>
        </p:nvSpPr>
        <p:spPr/>
        <p:txBody>
          <a:bodyPr/>
          <a:lstStyle/>
          <a:p>
            <a:fld id="{3C974458-8A97-4835-BF79-1FB6D7856C21}" type="slidenum">
              <a:rPr lang="en-US" smtClean="0"/>
              <a:t>2</a:t>
            </a:fld>
            <a:endParaRPr lang="en-US"/>
          </a:p>
        </p:txBody>
      </p:sp>
    </p:spTree>
    <p:extLst>
      <p:ext uri="{BB962C8B-B14F-4D97-AF65-F5344CB8AC3E}">
        <p14:creationId xmlns:p14="http://schemas.microsoft.com/office/powerpoint/2010/main" val="315474631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43C224-DDBA-430E-9538-2B63AB2EB081}"/>
              </a:ext>
            </a:extLst>
          </p:cNvPr>
          <p:cNvSpPr>
            <a:spLocks noGrp="1"/>
          </p:cNvSpPr>
          <p:nvPr>
            <p:ph type="title"/>
          </p:nvPr>
        </p:nvSpPr>
        <p:spPr/>
        <p:txBody>
          <a:bodyPr/>
          <a:lstStyle/>
          <a:p>
            <a:r>
              <a:rPr lang="en-US" dirty="0"/>
              <a:t>Hardware properties</a:t>
            </a:r>
          </a:p>
        </p:txBody>
      </p:sp>
      <p:sp>
        <p:nvSpPr>
          <p:cNvPr id="3" name="Content Placeholder 2">
            <a:extLst>
              <a:ext uri="{FF2B5EF4-FFF2-40B4-BE49-F238E27FC236}">
                <a16:creationId xmlns:a16="http://schemas.microsoft.com/office/drawing/2014/main" id="{3D947159-378D-4FB3-9A53-B8AA2CFD3FEA}"/>
              </a:ext>
            </a:extLst>
          </p:cNvPr>
          <p:cNvSpPr>
            <a:spLocks noGrp="1"/>
          </p:cNvSpPr>
          <p:nvPr>
            <p:ph idx="1"/>
          </p:nvPr>
        </p:nvSpPr>
        <p:spPr/>
        <p:txBody>
          <a:bodyPr/>
          <a:lstStyle/>
          <a:p>
            <a:r>
              <a:rPr lang="en-US" dirty="0"/>
              <a:t>A GPU accelerator is a special device, purchased from a company like NVIDIA, that is designed to live “next to” a host computer.</a:t>
            </a:r>
          </a:p>
          <a:p>
            <a:endParaRPr lang="en-US" dirty="0"/>
          </a:p>
          <a:p>
            <a:r>
              <a:rPr lang="en-US" dirty="0"/>
              <a:t>For example, you might have a Dell T740 server (common in the cloud) and attach an NVIDIA Tesla T4 GPU accelerator to it (cutting edge).</a:t>
            </a:r>
          </a:p>
          <a:p>
            <a:endParaRPr lang="en-US" dirty="0"/>
          </a:p>
          <a:p>
            <a:r>
              <a:rPr lang="en-US" dirty="0"/>
              <a:t>We say that the Dell server is the “host” for the NVIDA GPU.  </a:t>
            </a:r>
          </a:p>
        </p:txBody>
      </p:sp>
      <p:sp>
        <p:nvSpPr>
          <p:cNvPr id="4" name="Footer Placeholder 3">
            <a:extLst>
              <a:ext uri="{FF2B5EF4-FFF2-40B4-BE49-F238E27FC236}">
                <a16:creationId xmlns:a16="http://schemas.microsoft.com/office/drawing/2014/main" id="{C8A8F7B4-F92C-460F-A684-332F25719F40}"/>
              </a:ext>
            </a:extLst>
          </p:cNvPr>
          <p:cNvSpPr>
            <a:spLocks noGrp="1"/>
          </p:cNvSpPr>
          <p:nvPr>
            <p:ph type="ftr" sz="quarter" idx="11"/>
          </p:nvPr>
        </p:nvSpPr>
        <p:spPr/>
        <p:txBody>
          <a:bodyPr/>
          <a:lstStyle/>
          <a:p>
            <a:r>
              <a:rPr lang="en-US"/>
              <a:t>http://www.cs.cornell.edu/courses/cs5412/2020sp</a:t>
            </a:r>
          </a:p>
        </p:txBody>
      </p:sp>
      <p:sp>
        <p:nvSpPr>
          <p:cNvPr id="5" name="Slide Number Placeholder 4">
            <a:extLst>
              <a:ext uri="{FF2B5EF4-FFF2-40B4-BE49-F238E27FC236}">
                <a16:creationId xmlns:a16="http://schemas.microsoft.com/office/drawing/2014/main" id="{073979CB-A0E7-4FAD-B04B-D7966D2878EE}"/>
              </a:ext>
            </a:extLst>
          </p:cNvPr>
          <p:cNvSpPr>
            <a:spLocks noGrp="1"/>
          </p:cNvSpPr>
          <p:nvPr>
            <p:ph type="sldNum" sz="quarter" idx="12"/>
          </p:nvPr>
        </p:nvSpPr>
        <p:spPr/>
        <p:txBody>
          <a:bodyPr/>
          <a:lstStyle/>
          <a:p>
            <a:fld id="{3C974458-8A97-4835-BF79-1FB6D7856C21}" type="slidenum">
              <a:rPr lang="en-US" smtClean="0"/>
              <a:t>3</a:t>
            </a:fld>
            <a:endParaRPr lang="en-US"/>
          </a:p>
        </p:txBody>
      </p:sp>
    </p:spTree>
    <p:extLst>
      <p:ext uri="{BB962C8B-B14F-4D97-AF65-F5344CB8AC3E}">
        <p14:creationId xmlns:p14="http://schemas.microsoft.com/office/powerpoint/2010/main" val="11315419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DCAE50-845B-46B3-B805-B7BB5372772F}"/>
              </a:ext>
            </a:extLst>
          </p:cNvPr>
          <p:cNvSpPr>
            <a:spLocks noGrp="1"/>
          </p:cNvSpPr>
          <p:nvPr>
            <p:ph type="title"/>
          </p:nvPr>
        </p:nvSpPr>
        <p:spPr/>
        <p:txBody>
          <a:bodyPr/>
          <a:lstStyle/>
          <a:p>
            <a:r>
              <a:rPr lang="en-US" dirty="0"/>
              <a:t>Hardware Properties</a:t>
            </a:r>
          </a:p>
        </p:txBody>
      </p:sp>
      <p:sp>
        <p:nvSpPr>
          <p:cNvPr id="4" name="Footer Placeholder 3">
            <a:extLst>
              <a:ext uri="{FF2B5EF4-FFF2-40B4-BE49-F238E27FC236}">
                <a16:creationId xmlns:a16="http://schemas.microsoft.com/office/drawing/2014/main" id="{BB3A60A7-D018-4A4F-BAC2-E5259C55D2A8}"/>
              </a:ext>
            </a:extLst>
          </p:cNvPr>
          <p:cNvSpPr>
            <a:spLocks noGrp="1"/>
          </p:cNvSpPr>
          <p:nvPr>
            <p:ph type="ftr" sz="quarter" idx="11"/>
          </p:nvPr>
        </p:nvSpPr>
        <p:spPr/>
        <p:txBody>
          <a:bodyPr/>
          <a:lstStyle/>
          <a:p>
            <a:r>
              <a:rPr lang="en-US"/>
              <a:t>http://www.cs.cornell.edu/courses/cs5412/2020sp</a:t>
            </a:r>
          </a:p>
        </p:txBody>
      </p:sp>
      <p:sp>
        <p:nvSpPr>
          <p:cNvPr id="5" name="Slide Number Placeholder 4">
            <a:extLst>
              <a:ext uri="{FF2B5EF4-FFF2-40B4-BE49-F238E27FC236}">
                <a16:creationId xmlns:a16="http://schemas.microsoft.com/office/drawing/2014/main" id="{C28FF08A-83BE-4E52-A59C-B6C2DB8A8054}"/>
              </a:ext>
            </a:extLst>
          </p:cNvPr>
          <p:cNvSpPr>
            <a:spLocks noGrp="1"/>
          </p:cNvSpPr>
          <p:nvPr>
            <p:ph type="sldNum" sz="quarter" idx="12"/>
          </p:nvPr>
        </p:nvSpPr>
        <p:spPr/>
        <p:txBody>
          <a:bodyPr/>
          <a:lstStyle/>
          <a:p>
            <a:fld id="{3C974458-8A97-4835-BF79-1FB6D7856C21}" type="slidenum">
              <a:rPr lang="en-US" smtClean="0"/>
              <a:t>4</a:t>
            </a:fld>
            <a:endParaRPr lang="en-US"/>
          </a:p>
        </p:txBody>
      </p:sp>
      <p:pic>
        <p:nvPicPr>
          <p:cNvPr id="6" name="Picture 5">
            <a:extLst>
              <a:ext uri="{FF2B5EF4-FFF2-40B4-BE49-F238E27FC236}">
                <a16:creationId xmlns:a16="http://schemas.microsoft.com/office/drawing/2014/main" id="{8E717D05-E148-491D-A44A-9E4C75B16C19}"/>
              </a:ext>
            </a:extLst>
          </p:cNvPr>
          <p:cNvPicPr>
            <a:picLocks noChangeAspect="1"/>
          </p:cNvPicPr>
          <p:nvPr/>
        </p:nvPicPr>
        <p:blipFill>
          <a:blip r:embed="rId2"/>
          <a:stretch>
            <a:fillRect/>
          </a:stretch>
        </p:blipFill>
        <p:spPr>
          <a:xfrm>
            <a:off x="1167966" y="2198669"/>
            <a:ext cx="4374508" cy="2460661"/>
          </a:xfrm>
          <a:prstGeom prst="rect">
            <a:avLst/>
          </a:prstGeom>
        </p:spPr>
      </p:pic>
      <p:sp>
        <p:nvSpPr>
          <p:cNvPr id="7" name="TextBox 6">
            <a:extLst>
              <a:ext uri="{FF2B5EF4-FFF2-40B4-BE49-F238E27FC236}">
                <a16:creationId xmlns:a16="http://schemas.microsoft.com/office/drawing/2014/main" id="{A70BDAD8-6CBD-4FB0-97EC-783ADA2AD6C3}"/>
              </a:ext>
            </a:extLst>
          </p:cNvPr>
          <p:cNvSpPr txBox="1"/>
          <p:nvPr/>
        </p:nvSpPr>
        <p:spPr>
          <a:xfrm>
            <a:off x="1036754" y="4773167"/>
            <a:ext cx="4636932" cy="369332"/>
          </a:xfrm>
          <a:prstGeom prst="rect">
            <a:avLst/>
          </a:prstGeom>
          <a:noFill/>
        </p:spPr>
        <p:txBody>
          <a:bodyPr wrap="square" rtlCol="0">
            <a:spAutoFit/>
          </a:bodyPr>
          <a:lstStyle/>
          <a:p>
            <a:r>
              <a:rPr lang="en-US" dirty="0"/>
              <a:t>Dell T740, “blade” configuration (lives in a rack)</a:t>
            </a:r>
          </a:p>
        </p:txBody>
      </p:sp>
      <p:pic>
        <p:nvPicPr>
          <p:cNvPr id="8" name="Picture 7">
            <a:extLst>
              <a:ext uri="{FF2B5EF4-FFF2-40B4-BE49-F238E27FC236}">
                <a16:creationId xmlns:a16="http://schemas.microsoft.com/office/drawing/2014/main" id="{F7A23213-BB87-4B25-B64A-6F257A43B23F}"/>
              </a:ext>
            </a:extLst>
          </p:cNvPr>
          <p:cNvPicPr>
            <a:picLocks noChangeAspect="1"/>
          </p:cNvPicPr>
          <p:nvPr/>
        </p:nvPicPr>
        <p:blipFill>
          <a:blip r:embed="rId3"/>
          <a:stretch>
            <a:fillRect/>
          </a:stretch>
        </p:blipFill>
        <p:spPr>
          <a:xfrm>
            <a:off x="6712486" y="2254159"/>
            <a:ext cx="3613726" cy="2589837"/>
          </a:xfrm>
          <a:prstGeom prst="rect">
            <a:avLst/>
          </a:prstGeom>
        </p:spPr>
      </p:pic>
      <p:sp>
        <p:nvSpPr>
          <p:cNvPr id="9" name="TextBox 8">
            <a:extLst>
              <a:ext uri="{FF2B5EF4-FFF2-40B4-BE49-F238E27FC236}">
                <a16:creationId xmlns:a16="http://schemas.microsoft.com/office/drawing/2014/main" id="{A3E35F3B-B863-4CD0-A4CA-D196BEFCAB69}"/>
              </a:ext>
            </a:extLst>
          </p:cNvPr>
          <p:cNvSpPr txBox="1"/>
          <p:nvPr/>
        </p:nvSpPr>
        <p:spPr>
          <a:xfrm>
            <a:off x="6712486" y="4474664"/>
            <a:ext cx="4636932" cy="369332"/>
          </a:xfrm>
          <a:prstGeom prst="rect">
            <a:avLst/>
          </a:prstGeom>
          <a:noFill/>
        </p:spPr>
        <p:txBody>
          <a:bodyPr wrap="square" rtlCol="0">
            <a:spAutoFit/>
          </a:bodyPr>
          <a:lstStyle/>
          <a:p>
            <a:r>
              <a:rPr lang="en-US" dirty="0"/>
              <a:t>NVIDIA Tesla T4 plugs into the Dell T740</a:t>
            </a:r>
          </a:p>
        </p:txBody>
      </p:sp>
    </p:spTree>
    <p:extLst>
      <p:ext uri="{BB962C8B-B14F-4D97-AF65-F5344CB8AC3E}">
        <p14:creationId xmlns:p14="http://schemas.microsoft.com/office/powerpoint/2010/main" val="222893202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C8F8495B-B492-4C5B-8D4A-750E082C36AA}"/>
              </a:ext>
            </a:extLst>
          </p:cNvPr>
          <p:cNvSpPr>
            <a:spLocks noGrp="1"/>
          </p:cNvSpPr>
          <p:nvPr>
            <p:ph type="title"/>
          </p:nvPr>
        </p:nvSpPr>
        <p:spPr/>
        <p:txBody>
          <a:bodyPr/>
          <a:lstStyle/>
          <a:p>
            <a:r>
              <a:rPr lang="en-US" dirty="0"/>
              <a:t>Who controls what?</a:t>
            </a:r>
          </a:p>
        </p:txBody>
      </p:sp>
      <p:sp>
        <p:nvSpPr>
          <p:cNvPr id="6" name="Content Placeholder 5">
            <a:extLst>
              <a:ext uri="{FF2B5EF4-FFF2-40B4-BE49-F238E27FC236}">
                <a16:creationId xmlns:a16="http://schemas.microsoft.com/office/drawing/2014/main" id="{0A28E3D6-970A-4A82-9C9B-E42B531AC1FA}"/>
              </a:ext>
            </a:extLst>
          </p:cNvPr>
          <p:cNvSpPr>
            <a:spLocks noGrp="1"/>
          </p:cNvSpPr>
          <p:nvPr>
            <p:ph idx="1"/>
          </p:nvPr>
        </p:nvSpPr>
        <p:spPr/>
        <p:txBody>
          <a:bodyPr>
            <a:normAutofit lnSpcReduction="10000"/>
          </a:bodyPr>
          <a:lstStyle/>
          <a:p>
            <a:r>
              <a:rPr lang="en-US" dirty="0"/>
              <a:t>Software in the device driver for the Tesla T4 lives in the Dell T740 and controls the GPU accelerator.</a:t>
            </a:r>
          </a:p>
          <a:p>
            <a:endParaRPr lang="en-US" dirty="0"/>
          </a:p>
          <a:p>
            <a:r>
              <a:rPr lang="en-US" dirty="0"/>
              <a:t>The host computer can load kernels into the GPU device.</a:t>
            </a:r>
          </a:p>
          <a:p>
            <a:r>
              <a:rPr lang="en-US" dirty="0"/>
              <a:t>… and can DMA transfer into or out of the GPU memory region.</a:t>
            </a:r>
          </a:p>
          <a:p>
            <a:r>
              <a:rPr lang="en-US" dirty="0"/>
              <a:t>… and can load parameters to the GPU functions, then press “run”.  The</a:t>
            </a:r>
            <a:br>
              <a:rPr lang="en-US" dirty="0"/>
            </a:br>
            <a:r>
              <a:rPr lang="en-US" dirty="0"/>
              <a:t>     GPU code will run, perform the task, and then interrupt the host.</a:t>
            </a:r>
          </a:p>
          <a:p>
            <a:r>
              <a:rPr lang="en-US" dirty="0"/>
              <a:t>… then the host can read the results out of the GPU memory area.</a:t>
            </a:r>
          </a:p>
        </p:txBody>
      </p:sp>
      <p:sp>
        <p:nvSpPr>
          <p:cNvPr id="3" name="Footer Placeholder 2">
            <a:extLst>
              <a:ext uri="{FF2B5EF4-FFF2-40B4-BE49-F238E27FC236}">
                <a16:creationId xmlns:a16="http://schemas.microsoft.com/office/drawing/2014/main" id="{96AC1C51-8DC5-4C37-801D-9E07D7B85A00}"/>
              </a:ext>
            </a:extLst>
          </p:cNvPr>
          <p:cNvSpPr>
            <a:spLocks noGrp="1"/>
          </p:cNvSpPr>
          <p:nvPr>
            <p:ph type="ftr" sz="quarter" idx="11"/>
          </p:nvPr>
        </p:nvSpPr>
        <p:spPr/>
        <p:txBody>
          <a:bodyPr/>
          <a:lstStyle/>
          <a:p>
            <a:r>
              <a:rPr lang="en-US"/>
              <a:t>http://www.cs.cornell.edu/courses/cs5412/2020sp</a:t>
            </a:r>
          </a:p>
        </p:txBody>
      </p:sp>
      <p:sp>
        <p:nvSpPr>
          <p:cNvPr id="4" name="Slide Number Placeholder 3">
            <a:extLst>
              <a:ext uri="{FF2B5EF4-FFF2-40B4-BE49-F238E27FC236}">
                <a16:creationId xmlns:a16="http://schemas.microsoft.com/office/drawing/2014/main" id="{40D28F42-A477-4070-A929-7D72168CF3BF}"/>
              </a:ext>
            </a:extLst>
          </p:cNvPr>
          <p:cNvSpPr>
            <a:spLocks noGrp="1"/>
          </p:cNvSpPr>
          <p:nvPr>
            <p:ph type="sldNum" sz="quarter" idx="12"/>
          </p:nvPr>
        </p:nvSpPr>
        <p:spPr/>
        <p:txBody>
          <a:bodyPr/>
          <a:lstStyle/>
          <a:p>
            <a:fld id="{3C974458-8A97-4835-BF79-1FB6D7856C21}" type="slidenum">
              <a:rPr lang="en-US" smtClean="0"/>
              <a:t>5</a:t>
            </a:fld>
            <a:endParaRPr lang="en-US"/>
          </a:p>
        </p:txBody>
      </p:sp>
    </p:spTree>
    <p:extLst>
      <p:ext uri="{BB962C8B-B14F-4D97-AF65-F5344CB8AC3E}">
        <p14:creationId xmlns:p14="http://schemas.microsoft.com/office/powerpoint/2010/main" val="91383949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57A6BF-3808-4A8C-B548-92C84F2EBFED}"/>
              </a:ext>
            </a:extLst>
          </p:cNvPr>
          <p:cNvSpPr>
            <a:spLocks noGrp="1"/>
          </p:cNvSpPr>
          <p:nvPr>
            <p:ph type="title"/>
          </p:nvPr>
        </p:nvSpPr>
        <p:spPr/>
        <p:txBody>
          <a:bodyPr/>
          <a:lstStyle/>
          <a:p>
            <a:r>
              <a:rPr lang="en-US" dirty="0"/>
              <a:t>Here we see the host on the right (CPU) and the GPU is shown on the left</a:t>
            </a:r>
          </a:p>
        </p:txBody>
      </p:sp>
      <p:pic>
        <p:nvPicPr>
          <p:cNvPr id="7" name="Content Placeholder 6" descr="A screenshot of a cell phone&#10;&#10;Description automatically generated">
            <a:extLst>
              <a:ext uri="{FF2B5EF4-FFF2-40B4-BE49-F238E27FC236}">
                <a16:creationId xmlns:a16="http://schemas.microsoft.com/office/drawing/2014/main" id="{B804A457-2B5D-485F-9423-4E34A2BAC63F}"/>
              </a:ext>
            </a:extLst>
          </p:cNvPr>
          <p:cNvPicPr>
            <a:picLocks noGrp="1" noChangeAspect="1"/>
          </p:cNvPicPr>
          <p:nvPr>
            <p:ph idx="1"/>
          </p:nvPr>
        </p:nvPicPr>
        <p:blipFill rotWithShape="1">
          <a:blip r:embed="rId2">
            <a:extLst>
              <a:ext uri="{28A0092B-C50C-407E-A947-70E740481C1C}">
                <a14:useLocalDpi xmlns:a14="http://schemas.microsoft.com/office/drawing/2010/main" val="0"/>
              </a:ext>
            </a:extLst>
          </a:blip>
          <a:srcRect b="13771"/>
          <a:stretch/>
        </p:blipFill>
        <p:spPr>
          <a:xfrm>
            <a:off x="1964509" y="3024306"/>
            <a:ext cx="7220958" cy="2801141"/>
          </a:xfrm>
        </p:spPr>
      </p:pic>
      <p:sp>
        <p:nvSpPr>
          <p:cNvPr id="4" name="Footer Placeholder 3">
            <a:extLst>
              <a:ext uri="{FF2B5EF4-FFF2-40B4-BE49-F238E27FC236}">
                <a16:creationId xmlns:a16="http://schemas.microsoft.com/office/drawing/2014/main" id="{5197C524-19A0-4536-9848-DEB66E4913CB}"/>
              </a:ext>
            </a:extLst>
          </p:cNvPr>
          <p:cNvSpPr>
            <a:spLocks noGrp="1"/>
          </p:cNvSpPr>
          <p:nvPr>
            <p:ph type="ftr" sz="quarter" idx="11"/>
          </p:nvPr>
        </p:nvSpPr>
        <p:spPr/>
        <p:txBody>
          <a:bodyPr/>
          <a:lstStyle/>
          <a:p>
            <a:r>
              <a:rPr lang="en-US"/>
              <a:t>http://www.cs.cornell.edu/courses/cs5412/2020sp</a:t>
            </a:r>
          </a:p>
        </p:txBody>
      </p:sp>
      <p:sp>
        <p:nvSpPr>
          <p:cNvPr id="5" name="Slide Number Placeholder 4">
            <a:extLst>
              <a:ext uri="{FF2B5EF4-FFF2-40B4-BE49-F238E27FC236}">
                <a16:creationId xmlns:a16="http://schemas.microsoft.com/office/drawing/2014/main" id="{3AAA4A26-6ABF-440E-9264-7B674D1B009F}"/>
              </a:ext>
            </a:extLst>
          </p:cNvPr>
          <p:cNvSpPr>
            <a:spLocks noGrp="1"/>
          </p:cNvSpPr>
          <p:nvPr>
            <p:ph type="sldNum" sz="quarter" idx="12"/>
          </p:nvPr>
        </p:nvSpPr>
        <p:spPr/>
        <p:txBody>
          <a:bodyPr/>
          <a:lstStyle/>
          <a:p>
            <a:fld id="{3C974458-8A97-4835-BF79-1FB6D7856C21}" type="slidenum">
              <a:rPr lang="en-US" smtClean="0"/>
              <a:t>6</a:t>
            </a:fld>
            <a:endParaRPr lang="en-US"/>
          </a:p>
        </p:txBody>
      </p:sp>
    </p:spTree>
    <p:extLst>
      <p:ext uri="{BB962C8B-B14F-4D97-AF65-F5344CB8AC3E}">
        <p14:creationId xmlns:p14="http://schemas.microsoft.com/office/powerpoint/2010/main" val="260335878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9E778A-EE3F-4369-B70F-5938A341AFCF}"/>
              </a:ext>
            </a:extLst>
          </p:cNvPr>
          <p:cNvSpPr>
            <a:spLocks noGrp="1"/>
          </p:cNvSpPr>
          <p:nvPr>
            <p:ph type="title"/>
          </p:nvPr>
        </p:nvSpPr>
        <p:spPr/>
        <p:txBody>
          <a:bodyPr/>
          <a:lstStyle/>
          <a:p>
            <a:r>
              <a:rPr lang="en-US" dirty="0"/>
              <a:t>Definition of Kernel</a:t>
            </a:r>
          </a:p>
        </p:txBody>
      </p:sp>
      <p:sp>
        <p:nvSpPr>
          <p:cNvPr id="3" name="Content Placeholder 2">
            <a:extLst>
              <a:ext uri="{FF2B5EF4-FFF2-40B4-BE49-F238E27FC236}">
                <a16:creationId xmlns:a16="http://schemas.microsoft.com/office/drawing/2014/main" id="{B6403DEA-3875-4C60-AC6F-A806FD8475BF}"/>
              </a:ext>
            </a:extLst>
          </p:cNvPr>
          <p:cNvSpPr>
            <a:spLocks noGrp="1"/>
          </p:cNvSpPr>
          <p:nvPr>
            <p:ph idx="1"/>
          </p:nvPr>
        </p:nvSpPr>
        <p:spPr/>
        <p:txBody>
          <a:bodyPr>
            <a:normAutofit fontScale="92500"/>
          </a:bodyPr>
          <a:lstStyle/>
          <a:p>
            <a:r>
              <a:rPr lang="en-US" dirty="0"/>
              <a:t>The term simply means “any function that runs on the GPU accelerator”</a:t>
            </a:r>
          </a:p>
          <a:p>
            <a:endParaRPr lang="en-US" dirty="0"/>
          </a:p>
          <a:p>
            <a:r>
              <a:rPr lang="en-US" dirty="0"/>
              <a:t>A GPU card is a full computer but typically lacks a real operating system.  Instead, it only offers these functions, and moreover, all data movement in and out of the GPU is via the host doing DMA into or from GPU memory.</a:t>
            </a:r>
          </a:p>
          <a:p>
            <a:endParaRPr lang="en-US" dirty="0"/>
          </a:p>
          <a:p>
            <a:r>
              <a:rPr lang="en-US" dirty="0"/>
              <a:t>The host “manages” the GPU memory so that the GPU itself sees </a:t>
            </a:r>
            <a:r>
              <a:rPr lang="en-US" dirty="0" err="1"/>
              <a:t>preallocated</a:t>
            </a:r>
            <a:r>
              <a:rPr lang="en-US" dirty="0"/>
              <a:t> memory regions and can start computing as soon as the host computer says “go”.  (This differs from gaming, where data lives mostly in the host memory.)</a:t>
            </a:r>
          </a:p>
        </p:txBody>
      </p:sp>
      <p:sp>
        <p:nvSpPr>
          <p:cNvPr id="4" name="Footer Placeholder 3">
            <a:extLst>
              <a:ext uri="{FF2B5EF4-FFF2-40B4-BE49-F238E27FC236}">
                <a16:creationId xmlns:a16="http://schemas.microsoft.com/office/drawing/2014/main" id="{5ABB57A5-27B5-4BFC-9503-259221ECC40F}"/>
              </a:ext>
            </a:extLst>
          </p:cNvPr>
          <p:cNvSpPr>
            <a:spLocks noGrp="1"/>
          </p:cNvSpPr>
          <p:nvPr>
            <p:ph type="ftr" sz="quarter" idx="11"/>
          </p:nvPr>
        </p:nvSpPr>
        <p:spPr/>
        <p:txBody>
          <a:bodyPr/>
          <a:lstStyle/>
          <a:p>
            <a:r>
              <a:rPr lang="en-US"/>
              <a:t>http://www.cs.cornell.edu/courses/cs5412/2020sp</a:t>
            </a:r>
          </a:p>
        </p:txBody>
      </p:sp>
      <p:sp>
        <p:nvSpPr>
          <p:cNvPr id="5" name="Slide Number Placeholder 4">
            <a:extLst>
              <a:ext uri="{FF2B5EF4-FFF2-40B4-BE49-F238E27FC236}">
                <a16:creationId xmlns:a16="http://schemas.microsoft.com/office/drawing/2014/main" id="{5624F011-C767-4598-9565-4CFA11CBD95E}"/>
              </a:ext>
            </a:extLst>
          </p:cNvPr>
          <p:cNvSpPr>
            <a:spLocks noGrp="1"/>
          </p:cNvSpPr>
          <p:nvPr>
            <p:ph type="sldNum" sz="quarter" idx="12"/>
          </p:nvPr>
        </p:nvSpPr>
        <p:spPr/>
        <p:txBody>
          <a:bodyPr/>
          <a:lstStyle/>
          <a:p>
            <a:fld id="{3C974458-8A97-4835-BF79-1FB6D7856C21}" type="slidenum">
              <a:rPr lang="en-US" smtClean="0"/>
              <a:t>7</a:t>
            </a:fld>
            <a:endParaRPr lang="en-US"/>
          </a:p>
        </p:txBody>
      </p:sp>
    </p:spTree>
    <p:extLst>
      <p:ext uri="{BB962C8B-B14F-4D97-AF65-F5344CB8AC3E}">
        <p14:creationId xmlns:p14="http://schemas.microsoft.com/office/powerpoint/2010/main" val="324186306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CF65B1-1283-4BA8-96AD-5507EB81C2F3}"/>
              </a:ext>
            </a:extLst>
          </p:cNvPr>
          <p:cNvSpPr>
            <a:spLocks noGrp="1"/>
          </p:cNvSpPr>
          <p:nvPr>
            <p:ph type="title"/>
          </p:nvPr>
        </p:nvSpPr>
        <p:spPr/>
        <p:txBody>
          <a:bodyPr/>
          <a:lstStyle/>
          <a:p>
            <a:r>
              <a:rPr lang="en-US" dirty="0"/>
              <a:t>CUDA libraries are very extensive!</a:t>
            </a:r>
          </a:p>
        </p:txBody>
      </p:sp>
      <p:sp>
        <p:nvSpPr>
          <p:cNvPr id="3" name="Content Placeholder 2">
            <a:extLst>
              <a:ext uri="{FF2B5EF4-FFF2-40B4-BE49-F238E27FC236}">
                <a16:creationId xmlns:a16="http://schemas.microsoft.com/office/drawing/2014/main" id="{E8905F1F-0A23-48F7-AFE5-0B68BA85CCAA}"/>
              </a:ext>
            </a:extLst>
          </p:cNvPr>
          <p:cNvSpPr>
            <a:spLocks noGrp="1"/>
          </p:cNvSpPr>
          <p:nvPr>
            <p:ph idx="1"/>
          </p:nvPr>
        </p:nvSpPr>
        <p:spPr/>
        <p:txBody>
          <a:bodyPr/>
          <a:lstStyle/>
          <a:p>
            <a:r>
              <a:rPr lang="en-US" dirty="0"/>
              <a:t>Companies like NVIDIA have created huge libraries for the most common graphics tasks and for the most important machine learning algorithms.</a:t>
            </a:r>
          </a:p>
          <a:p>
            <a:endParaRPr lang="en-US" dirty="0"/>
          </a:p>
          <a:p>
            <a:r>
              <a:rPr lang="en-US" dirty="0"/>
              <a:t>Yet… they don’t easily “adapt” if you have a variation on a standard method, or want to explore some completely new method.</a:t>
            </a:r>
          </a:p>
          <a:p>
            <a:endParaRPr lang="en-US" dirty="0"/>
          </a:p>
          <a:p>
            <a:r>
              <a:rPr lang="en-US" dirty="0"/>
              <a:t>This raises a question: Can we make it easier to program new kernel?</a:t>
            </a:r>
          </a:p>
          <a:p>
            <a:endParaRPr lang="en-US" dirty="0"/>
          </a:p>
        </p:txBody>
      </p:sp>
      <p:sp>
        <p:nvSpPr>
          <p:cNvPr id="4" name="Footer Placeholder 3">
            <a:extLst>
              <a:ext uri="{FF2B5EF4-FFF2-40B4-BE49-F238E27FC236}">
                <a16:creationId xmlns:a16="http://schemas.microsoft.com/office/drawing/2014/main" id="{CEEE29AA-BF89-4096-9C5A-04B20EDAF645}"/>
              </a:ext>
            </a:extLst>
          </p:cNvPr>
          <p:cNvSpPr>
            <a:spLocks noGrp="1"/>
          </p:cNvSpPr>
          <p:nvPr>
            <p:ph type="ftr" sz="quarter" idx="11"/>
          </p:nvPr>
        </p:nvSpPr>
        <p:spPr/>
        <p:txBody>
          <a:bodyPr/>
          <a:lstStyle/>
          <a:p>
            <a:r>
              <a:rPr lang="en-US"/>
              <a:t>http://www.cs.cornell.edu/courses/cs5412/2020sp</a:t>
            </a:r>
          </a:p>
        </p:txBody>
      </p:sp>
      <p:sp>
        <p:nvSpPr>
          <p:cNvPr id="5" name="Slide Number Placeholder 4">
            <a:extLst>
              <a:ext uri="{FF2B5EF4-FFF2-40B4-BE49-F238E27FC236}">
                <a16:creationId xmlns:a16="http://schemas.microsoft.com/office/drawing/2014/main" id="{2C52F23E-D7E6-4CA2-95DA-D565B93EE990}"/>
              </a:ext>
            </a:extLst>
          </p:cNvPr>
          <p:cNvSpPr>
            <a:spLocks noGrp="1"/>
          </p:cNvSpPr>
          <p:nvPr>
            <p:ph type="sldNum" sz="quarter" idx="12"/>
          </p:nvPr>
        </p:nvSpPr>
        <p:spPr/>
        <p:txBody>
          <a:bodyPr/>
          <a:lstStyle/>
          <a:p>
            <a:fld id="{3C974458-8A97-4835-BF79-1FB6D7856C21}" type="slidenum">
              <a:rPr lang="en-US" smtClean="0"/>
              <a:t>8</a:t>
            </a:fld>
            <a:endParaRPr lang="en-US"/>
          </a:p>
        </p:txBody>
      </p:sp>
    </p:spTree>
    <p:extLst>
      <p:ext uri="{BB962C8B-B14F-4D97-AF65-F5344CB8AC3E}">
        <p14:creationId xmlns:p14="http://schemas.microsoft.com/office/powerpoint/2010/main" val="292679818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4A8A44-504D-4B80-8C2D-C0602C569B04}"/>
              </a:ext>
            </a:extLst>
          </p:cNvPr>
          <p:cNvSpPr>
            <a:spLocks noGrp="1"/>
          </p:cNvSpPr>
          <p:nvPr>
            <p:ph type="title"/>
          </p:nvPr>
        </p:nvSpPr>
        <p:spPr/>
        <p:txBody>
          <a:bodyPr/>
          <a:lstStyle/>
          <a:p>
            <a:r>
              <a:rPr lang="en-US" dirty="0"/>
              <a:t>We’ll dive down on two papers</a:t>
            </a:r>
          </a:p>
        </p:txBody>
      </p:sp>
      <p:sp>
        <p:nvSpPr>
          <p:cNvPr id="3" name="Content Placeholder 2">
            <a:extLst>
              <a:ext uri="{FF2B5EF4-FFF2-40B4-BE49-F238E27FC236}">
                <a16:creationId xmlns:a16="http://schemas.microsoft.com/office/drawing/2014/main" id="{189B2544-2D66-4F32-94CB-35B1C28BB6AE}"/>
              </a:ext>
            </a:extLst>
          </p:cNvPr>
          <p:cNvSpPr>
            <a:spLocks noGrp="1"/>
          </p:cNvSpPr>
          <p:nvPr>
            <p:ph idx="1"/>
          </p:nvPr>
        </p:nvSpPr>
        <p:spPr/>
        <p:txBody>
          <a:bodyPr/>
          <a:lstStyle/>
          <a:p>
            <a:r>
              <a:rPr lang="en-US" dirty="0"/>
              <a:t>First, Dandelion, a Microsoft Research concept for programming a system in a high level language (C#) and then automatically mapping parts of the code into a GPU accelerator.</a:t>
            </a:r>
          </a:p>
          <a:p>
            <a:endParaRPr lang="en-US" dirty="0"/>
          </a:p>
          <a:p>
            <a:r>
              <a:rPr lang="en-US" dirty="0"/>
              <a:t>The </a:t>
            </a:r>
            <a:r>
              <a:rPr lang="en-US" dirty="0">
                <a:hlinkClick r:id="rId2"/>
              </a:rPr>
              <a:t>slide set </a:t>
            </a:r>
            <a:r>
              <a:rPr lang="en-US" dirty="0"/>
              <a:t>we’ll look at was used for their talk at ACM Symposium on Operating Systems (SOSP) in 2013.</a:t>
            </a:r>
          </a:p>
          <a:p>
            <a:endParaRPr lang="en-US" dirty="0"/>
          </a:p>
          <a:p>
            <a:r>
              <a:rPr lang="en-US" dirty="0"/>
              <a:t>Dandelion builds on the same LINQ ideas we saw on April 9!</a:t>
            </a:r>
          </a:p>
        </p:txBody>
      </p:sp>
      <p:sp>
        <p:nvSpPr>
          <p:cNvPr id="4" name="Footer Placeholder 3">
            <a:extLst>
              <a:ext uri="{FF2B5EF4-FFF2-40B4-BE49-F238E27FC236}">
                <a16:creationId xmlns:a16="http://schemas.microsoft.com/office/drawing/2014/main" id="{28AEC037-DF4D-4578-9A99-5569BB579D15}"/>
              </a:ext>
            </a:extLst>
          </p:cNvPr>
          <p:cNvSpPr>
            <a:spLocks noGrp="1"/>
          </p:cNvSpPr>
          <p:nvPr>
            <p:ph type="ftr" sz="quarter" idx="11"/>
          </p:nvPr>
        </p:nvSpPr>
        <p:spPr/>
        <p:txBody>
          <a:bodyPr/>
          <a:lstStyle/>
          <a:p>
            <a:r>
              <a:rPr lang="en-US"/>
              <a:t>http://www.cs.cornell.edu/courses/cs5412/2020sp</a:t>
            </a:r>
          </a:p>
        </p:txBody>
      </p:sp>
      <p:sp>
        <p:nvSpPr>
          <p:cNvPr id="5" name="Slide Number Placeholder 4">
            <a:extLst>
              <a:ext uri="{FF2B5EF4-FFF2-40B4-BE49-F238E27FC236}">
                <a16:creationId xmlns:a16="http://schemas.microsoft.com/office/drawing/2014/main" id="{F3D655A4-6094-421F-87D7-A19A55BB34BA}"/>
              </a:ext>
            </a:extLst>
          </p:cNvPr>
          <p:cNvSpPr>
            <a:spLocks noGrp="1"/>
          </p:cNvSpPr>
          <p:nvPr>
            <p:ph type="sldNum" sz="quarter" idx="12"/>
          </p:nvPr>
        </p:nvSpPr>
        <p:spPr/>
        <p:txBody>
          <a:bodyPr/>
          <a:lstStyle/>
          <a:p>
            <a:fld id="{3C974458-8A97-4835-BF79-1FB6D7856C21}" type="slidenum">
              <a:rPr lang="en-US" smtClean="0"/>
              <a:t>9</a:t>
            </a:fld>
            <a:endParaRPr lang="en-US"/>
          </a:p>
        </p:txBody>
      </p:sp>
    </p:spTree>
    <p:extLst>
      <p:ext uri="{BB962C8B-B14F-4D97-AF65-F5344CB8AC3E}">
        <p14:creationId xmlns:p14="http://schemas.microsoft.com/office/powerpoint/2010/main" val="289226635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ntegral">
  <a:themeElements>
    <a:clrScheme name="Integral">
      <a:dk1>
        <a:sysClr val="windowText" lastClr="000000"/>
      </a:dk1>
      <a:lt1>
        <a:sysClr val="window" lastClr="FFFFFF"/>
      </a:lt1>
      <a:dk2>
        <a:srgbClr val="335B74"/>
      </a:dk2>
      <a:lt2>
        <a:srgbClr val="DFE3E5"/>
      </a:lt2>
      <a:accent1>
        <a:srgbClr val="1CADE4"/>
      </a:accent1>
      <a:accent2>
        <a:srgbClr val="2683C6"/>
      </a:accent2>
      <a:accent3>
        <a:srgbClr val="27CED7"/>
      </a:accent3>
      <a:accent4>
        <a:srgbClr val="42BA97"/>
      </a:accent4>
      <a:accent5>
        <a:srgbClr val="3E8853"/>
      </a:accent5>
      <a:accent6>
        <a:srgbClr val="62A39F"/>
      </a:accent6>
      <a:hlink>
        <a:srgbClr val="6B9F25"/>
      </a:hlink>
      <a:folHlink>
        <a:srgbClr val="B26B02"/>
      </a:folHlink>
    </a:clrScheme>
    <a:fontScheme name="Integral">
      <a:majorFont>
        <a:latin typeface="Tw Cen MT Condensed" panose="020B06060201040202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panose="020B06020201040206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Integral">
      <a:fillStyleLst>
        <a:solidFill>
          <a:schemeClr val="phClr"/>
        </a:solidFill>
        <a:gradFill rotWithShape="1">
          <a:gsLst>
            <a:gs pos="0">
              <a:schemeClr val="phClr">
                <a:tint val="83000"/>
                <a:satMod val="100000"/>
                <a:lumMod val="100000"/>
              </a:schemeClr>
            </a:gs>
            <a:gs pos="100000">
              <a:schemeClr val="phClr">
                <a:tint val="61000"/>
                <a:satMod val="150000"/>
                <a:lumMod val="100000"/>
              </a:schemeClr>
            </a:gs>
          </a:gsLst>
          <a:path path="circle">
            <a:fillToRect l="100000" t="100000" r="100000" b="100000"/>
          </a:path>
        </a:gradFill>
        <a:gradFill rotWithShape="1">
          <a:gsLst>
            <a:gs pos="0">
              <a:schemeClr val="phClr">
                <a:tint val="100000"/>
                <a:shade val="85000"/>
                <a:satMod val="100000"/>
                <a:lumMod val="100000"/>
              </a:schemeClr>
            </a:gs>
            <a:gs pos="100000">
              <a:schemeClr val="phClr">
                <a:tint val="90000"/>
                <a:shade val="100000"/>
                <a:satMod val="150000"/>
                <a:lumMod val="100000"/>
              </a:schemeClr>
            </a:gs>
          </a:gsLst>
          <a:path path="circle">
            <a:fillToRect l="100000" t="100000" r="100000" b="100000"/>
          </a:path>
        </a:gradFill>
      </a:fillStyleLst>
      <a:lnStyleLst>
        <a:ln w="9525" cap="flat" cmpd="sng" algn="ctr">
          <a:solidFill>
            <a:schemeClr val="phClr"/>
          </a:solidFill>
          <a:prstDash val="solid"/>
        </a:ln>
        <a:ln w="15875"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50800" dist="12700" dir="5400000" algn="ctr" rotWithShape="0">
              <a:srgbClr val="000000">
                <a:alpha val="50000"/>
              </a:srgbClr>
            </a:outerShdw>
          </a:effectLst>
        </a:effectStyle>
        <a:effectStyle>
          <a:effectLst>
            <a:outerShdw blurRad="76200" dist="25400" dir="5400000" algn="ctr" rotWithShape="0">
              <a:srgbClr val="000000">
                <a:alpha val="60000"/>
              </a:srgbClr>
            </a:outerShdw>
          </a:effectLst>
          <a:scene3d>
            <a:camera prst="orthographicFront">
              <a:rot lat="0" lon="0" rev="0"/>
            </a:camera>
            <a:lightRig rig="flat" dir="t">
              <a:rot lat="0" lon="0" rev="3600000"/>
            </a:lightRig>
          </a:scene3d>
          <a:sp3d contourW="12700" prstMaterial="flat">
            <a:bevelT w="38100" h="44450" prst="angle"/>
            <a:contourClr>
              <a:schemeClr val="phClr">
                <a:shade val="35000"/>
                <a:satMod val="160000"/>
              </a:schemeClr>
            </a:contourClr>
          </a:sp3d>
        </a:effectStyle>
      </a:effectStyleLst>
      <a:bgFillStyleLst>
        <a:solidFill>
          <a:schemeClr val="phClr"/>
        </a:solidFill>
        <a:solidFill>
          <a:schemeClr val="phClr">
            <a:tint val="95000"/>
            <a:shade val="85000"/>
            <a:satMod val="125000"/>
          </a:schemeClr>
        </a:solidFill>
        <a:blipFill rotWithShape="1">
          <a:blip xmlns:r="http://schemas.openxmlformats.org/officeDocument/2006/relationships" r:embed="rId1">
            <a:duotone>
              <a:schemeClr val="phClr">
                <a:tint val="95000"/>
                <a:shade val="74000"/>
                <a:satMod val="230000"/>
              </a:schemeClr>
              <a:schemeClr val="phClr">
                <a:tint val="92000"/>
                <a:shade val="69000"/>
                <a:satMod val="250000"/>
              </a:schemeClr>
            </a:duotone>
          </a:blip>
          <a:tile tx="0" ty="0" sx="40000" sy="40000" flip="none" algn="tl"/>
        </a:blipFill>
      </a:bgFillStyleLst>
    </a:fmtScheme>
  </a:themeElements>
  <a:objectDefaults/>
  <a:extraClrSchemeLst/>
  <a:extLst>
    <a:ext uri="{05A4C25C-085E-4340-85A3-A5531E510DB2}">
      <thm15:themeFamily xmlns:thm15="http://schemas.microsoft.com/office/thememl/2012/main" name="Integral" id="{3577F8C9-A904-41D8-97D2-FD898F53F20E}" vid="{682D6EBE-8D36-4FF2-9DB3-F3D8D7B6715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Integral</Template>
  <TotalTime>4030</TotalTime>
  <Words>802</Words>
  <Application>Microsoft Office PowerPoint</Application>
  <PresentationFormat>Widescreen</PresentationFormat>
  <Paragraphs>77</Paragraphs>
  <Slides>11</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11</vt:i4>
      </vt:variant>
    </vt:vector>
  </HeadingPairs>
  <TitlesOfParts>
    <vt:vector size="16" baseType="lpstr">
      <vt:lpstr>Calibri</vt:lpstr>
      <vt:lpstr>Tw Cen MT</vt:lpstr>
      <vt:lpstr>Tw Cen MT Condensed</vt:lpstr>
      <vt:lpstr>Wingdings 3</vt:lpstr>
      <vt:lpstr>Integral</vt:lpstr>
      <vt:lpstr>CS5412 / Lecture 25 Programming Hardware Accelerators</vt:lpstr>
      <vt:lpstr>Suppose that you purchase a GPU.  How would you program it?</vt:lpstr>
      <vt:lpstr>Hardware properties</vt:lpstr>
      <vt:lpstr>Hardware Properties</vt:lpstr>
      <vt:lpstr>Who controls what?</vt:lpstr>
      <vt:lpstr>Here we see the host on the right (CPU) and the GPU is shown on the left</vt:lpstr>
      <vt:lpstr>Definition of Kernel</vt:lpstr>
      <vt:lpstr>CUDA libraries are very extensive!</vt:lpstr>
      <vt:lpstr>We’ll dive down on two papers</vt:lpstr>
      <vt:lpstr>… Second Deep Dive</vt:lpstr>
      <vt:lpstr>Summary and conclusions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CS 5412:  Topics in Cloud Computing</dc:title>
  <dc:creator>ken</dc:creator>
  <cp:lastModifiedBy>Ken Birman</cp:lastModifiedBy>
  <cp:revision>203</cp:revision>
  <dcterms:created xsi:type="dcterms:W3CDTF">2017-12-19T18:11:25Z</dcterms:created>
  <dcterms:modified xsi:type="dcterms:W3CDTF">2020-04-13T15:34:03Z</dcterms:modified>
</cp:coreProperties>
</file>