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23"/>
  </p:notesMasterIdLst>
  <p:sldIdLst>
    <p:sldId id="256" r:id="rId2"/>
    <p:sldId id="257" r:id="rId3"/>
    <p:sldId id="272" r:id="rId4"/>
    <p:sldId id="259" r:id="rId5"/>
    <p:sldId id="260" r:id="rId6"/>
    <p:sldId id="273" r:id="rId7"/>
    <p:sldId id="261" r:id="rId8"/>
    <p:sldId id="262" r:id="rId9"/>
    <p:sldId id="258" r:id="rId10"/>
    <p:sldId id="274" r:id="rId11"/>
    <p:sldId id="263" r:id="rId12"/>
    <p:sldId id="264" r:id="rId13"/>
    <p:sldId id="265" r:id="rId14"/>
    <p:sldId id="266" r:id="rId15"/>
    <p:sldId id="269" r:id="rId16"/>
    <p:sldId id="267" r:id="rId17"/>
    <p:sldId id="268" r:id="rId18"/>
    <p:sldId id="275" r:id="rId19"/>
    <p:sldId id="270" r:id="rId20"/>
    <p:sldId id="271" r:id="rId21"/>
    <p:sldId id="276" r:id="rId2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D913163D-0310-4A3C-85F0-C6DB54F5A027}">
          <p14:sldIdLst>
            <p14:sldId id="256"/>
            <p14:sldId id="257"/>
            <p14:sldId id="272"/>
            <p14:sldId id="259"/>
            <p14:sldId id="260"/>
            <p14:sldId id="273"/>
            <p14:sldId id="261"/>
            <p14:sldId id="262"/>
            <p14:sldId id="258"/>
            <p14:sldId id="274"/>
            <p14:sldId id="263"/>
            <p14:sldId id="264"/>
            <p14:sldId id="265"/>
            <p14:sldId id="266"/>
            <p14:sldId id="269"/>
            <p14:sldId id="267"/>
            <p14:sldId id="268"/>
            <p14:sldId id="275"/>
            <p14:sldId id="270"/>
            <p14:sldId id="271"/>
            <p14:sldId id="276"/>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B4DE86"/>
    <a:srgbClr val="E917B2"/>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017" autoAdjust="0"/>
    <p:restoredTop sz="91452" autoAdjust="0"/>
  </p:normalViewPr>
  <p:slideViewPr>
    <p:cSldViewPr snapToGrid="0">
      <p:cViewPr varScale="1">
        <p:scale>
          <a:sx n="90" d="100"/>
          <a:sy n="90" d="100"/>
        </p:scale>
        <p:origin x="480" y="90"/>
      </p:cViewPr>
      <p:guideLst/>
    </p:cSldViewPr>
  </p:slideViewPr>
  <p:notesTextViewPr>
    <p:cViewPr>
      <p:scale>
        <a:sx n="1" d="1"/>
        <a:sy n="1" d="1"/>
      </p:scale>
      <p:origin x="0" y="0"/>
    </p:cViewPr>
  </p:notesTextViewPr>
  <p:sorterViewPr>
    <p:cViewPr>
      <p:scale>
        <a:sx n="100" d="100"/>
        <a:sy n="100" d="100"/>
      </p:scale>
      <p:origin x="0" y="0"/>
    </p:cViewPr>
  </p:sorterViewPr>
  <p:notesViewPr>
    <p:cSldViewPr snapToGrid="0">
      <p:cViewPr varScale="1">
        <p:scale>
          <a:sx n="91" d="100"/>
          <a:sy n="91" d="100"/>
        </p:scale>
        <p:origin x="3750" y="84"/>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4/9/2020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313520062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94D7AE1B-F826-4906-9712-892D9D5BB03C}" type="datetime1">
              <a:rPr lang="en-US" smtClean="0"/>
              <a:t>4/9/2020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EBFDD758-0B2B-4E14-A122-B711FD758F19}" type="datetime1">
              <a:rPr lang="en-US" smtClean="0"/>
              <a:t>4/9/2020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6FF4DF80-9E73-4C92-8024-AB0BEA306B5E}" type="datetime1">
              <a:rPr lang="en-US" smtClean="0"/>
              <a:t>4/9/2020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1DA62464-B145-483C-A184-C7755122C874}" type="datetime1">
              <a:rPr lang="en-US" smtClean="0"/>
              <a:t>4/9/2020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2CE15B41-FAB0-48D0-95A0-001426BBB2D0}" type="datetime1">
              <a:rPr lang="en-US" smtClean="0"/>
              <a:t>4/9/2020</a:t>
            </a:fld>
            <a:endParaRPr lang="en-US"/>
          </a:p>
        </p:txBody>
      </p:sp>
      <p:sp>
        <p:nvSpPr>
          <p:cNvPr id="8" name="Footer Placeholder 7"/>
          <p:cNvSpPr>
            <a:spLocks noGrp="1"/>
          </p:cNvSpPr>
          <p:nvPr>
            <p:ph type="ftr" sz="quarter" idx="11"/>
          </p:nvPr>
        </p:nvSpPr>
        <p:spPr/>
        <p:txBody>
          <a:bodyPr/>
          <a:lstStyle/>
          <a:p>
            <a:r>
              <a:rPr lang="en-US"/>
              <a:t>http://www.cs.cornell.edu/courses/cs5412/2020sp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BAA5F886-16F1-4329-96E5-F008A024EE65}" type="datetime1">
              <a:rPr lang="en-US" smtClean="0"/>
              <a:t>4/9/2020</a:t>
            </a:fld>
            <a:endParaRPr lang="en-US"/>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FF304EB-6183-4C36-9DC2-08A4D228F6CD}" type="datetime1">
              <a:rPr lang="en-US" smtClean="0"/>
              <a:t>4/9/2020</a:t>
            </a:fld>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17A5CD87-8A16-464D-B5F6-1005BA52CEFD}" type="datetime1">
              <a:rPr lang="en-US" smtClean="0"/>
              <a:t>4/9/2020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E581D713-9E15-41C2-AA69-8A6DB7A4F0C6}" type="datetime1">
              <a:rPr lang="en-US" smtClean="0"/>
              <a:t>4/9/2020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D689A75-CE25-4A76-A918-AFF4C7A523B4}" type="datetime1">
              <a:rPr lang="en-US" smtClean="0"/>
              <a:t>4/9/2020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AD6A86DE-569A-4F55-BA42-26A1833DBA0F}" type="datetime1">
              <a:rPr lang="en-US" smtClean="0"/>
              <a:t>4/9/2020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B684469F-C1A8-4CC7-84FF-521CD30EED39}" type="datetime1">
              <a:rPr lang="en-US" smtClean="0"/>
              <a:t>4/9/2020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http://www.cs.cornell.edu/courses/cs5412/2020sp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hyperlink" Target="https://docs.microsoft.com/en-us/dotnet/csharp/linq/query-expression-basics" TargetMode="External"/><Relationship Id="rId2" Type="http://schemas.openxmlformats.org/officeDocument/2006/relationships/hyperlink" Target="https://pandas.pydata.org/pandas-docs/stable/getting_started/10min.html" TargetMode="Externa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p:txBody>
          <a:bodyPr>
            <a:normAutofit/>
          </a:bodyPr>
          <a:lstStyle/>
          <a:p>
            <a:r>
              <a:rPr lang="en-US" dirty="0"/>
              <a:t>CS 5412/Lecture 18 </a:t>
            </a:r>
            <a:br>
              <a:rPr lang="en-US" dirty="0"/>
            </a:br>
            <a:r>
              <a:rPr lang="en-US" dirty="0"/>
              <a:t>Accessing Collections</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a:t>
            </a:r>
            <a:r>
              <a:rPr lang="en-US"/>
              <a:t>, 2020</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Structured and Unstructured Data</a:t>
            </a:r>
          </a:p>
        </p:txBody>
      </p:sp>
      <p:sp>
        <p:nvSpPr>
          <p:cNvPr id="3" name="Content Placeholder 2"/>
          <p:cNvSpPr>
            <a:spLocks noGrp="1"/>
          </p:cNvSpPr>
          <p:nvPr>
            <p:ph idx="1"/>
          </p:nvPr>
        </p:nvSpPr>
        <p:spPr/>
        <p:txBody>
          <a:bodyPr/>
          <a:lstStyle/>
          <a:p>
            <a:r>
              <a:rPr lang="en-US" dirty="0"/>
              <a:t>Earlier we learned that cloud data is generally viewed as structured or unstructured.</a:t>
            </a:r>
          </a:p>
          <a:p>
            <a:endParaRPr lang="en-US" dirty="0"/>
          </a:p>
          <a:p>
            <a:r>
              <a:rPr lang="en-US" dirty="0"/>
              <a:t>Unstructured data means web pages, photos, or other kinds of content that isn’t organized into some kind of table.</a:t>
            </a:r>
          </a:p>
          <a:p>
            <a:endParaRPr lang="en-US" dirty="0"/>
          </a:p>
          <a:p>
            <a:r>
              <a:rPr lang="en-US" dirty="0"/>
              <a:t>Structured data means “a table” with a regular structure.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101786575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table</a:t>
            </a:r>
          </a:p>
        </p:txBody>
      </p:sp>
      <p:graphicFrame>
        <p:nvGraphicFramePr>
          <p:cNvPr id="6" name="Content Placeholder 5"/>
          <p:cNvGraphicFramePr>
            <a:graphicFrameLocks noGrp="1"/>
          </p:cNvGraphicFramePr>
          <p:nvPr>
            <p:ph idx="1"/>
            <p:extLst>
              <p:ext uri="{D42A27DB-BD31-4B8C-83A1-F6EECF244321}">
                <p14:modId xmlns:p14="http://schemas.microsoft.com/office/powerpoint/2010/main" val="839401496"/>
              </p:ext>
            </p:extLst>
          </p:nvPr>
        </p:nvGraphicFramePr>
        <p:xfrm>
          <a:off x="1023938" y="2286000"/>
          <a:ext cx="10787060" cy="2225040"/>
        </p:xfrm>
        <a:graphic>
          <a:graphicData uri="http://schemas.openxmlformats.org/drawingml/2006/table">
            <a:tbl>
              <a:tblPr firstRow="1" bandRow="1">
                <a:tableStyleId>{5C22544A-7EE6-4342-B048-85BDC9FD1C3A}</a:tableStyleId>
              </a:tblPr>
              <a:tblGrid>
                <a:gridCol w="2157412">
                  <a:extLst>
                    <a:ext uri="{9D8B030D-6E8A-4147-A177-3AD203B41FA5}">
                      <a16:colId xmlns:a16="http://schemas.microsoft.com/office/drawing/2014/main" val="3180970501"/>
                    </a:ext>
                  </a:extLst>
                </a:gridCol>
                <a:gridCol w="2157412">
                  <a:extLst>
                    <a:ext uri="{9D8B030D-6E8A-4147-A177-3AD203B41FA5}">
                      <a16:colId xmlns:a16="http://schemas.microsoft.com/office/drawing/2014/main" val="3649867824"/>
                    </a:ext>
                  </a:extLst>
                </a:gridCol>
                <a:gridCol w="2157412">
                  <a:extLst>
                    <a:ext uri="{9D8B030D-6E8A-4147-A177-3AD203B41FA5}">
                      <a16:colId xmlns:a16="http://schemas.microsoft.com/office/drawing/2014/main" val="1216641398"/>
                    </a:ext>
                  </a:extLst>
                </a:gridCol>
                <a:gridCol w="2157412">
                  <a:extLst>
                    <a:ext uri="{9D8B030D-6E8A-4147-A177-3AD203B41FA5}">
                      <a16:colId xmlns:a16="http://schemas.microsoft.com/office/drawing/2014/main" val="2624070229"/>
                    </a:ext>
                  </a:extLst>
                </a:gridCol>
                <a:gridCol w="2157412">
                  <a:extLst>
                    <a:ext uri="{9D8B030D-6E8A-4147-A177-3AD203B41FA5}">
                      <a16:colId xmlns:a16="http://schemas.microsoft.com/office/drawing/2014/main" val="2452821226"/>
                    </a:ext>
                  </a:extLst>
                </a:gridCol>
              </a:tblGrid>
              <a:tr h="370840">
                <a:tc>
                  <a:txBody>
                    <a:bodyPr/>
                    <a:lstStyle/>
                    <a:p>
                      <a:pPr algn="ctr"/>
                      <a:r>
                        <a:rPr lang="en-US" dirty="0"/>
                        <a:t>Cow Name</a:t>
                      </a:r>
                    </a:p>
                  </a:txBody>
                  <a:tcPr/>
                </a:tc>
                <a:tc>
                  <a:txBody>
                    <a:bodyPr/>
                    <a:lstStyle/>
                    <a:p>
                      <a:pPr algn="ctr"/>
                      <a:r>
                        <a:rPr lang="en-US" dirty="0"/>
                        <a:t>Weight</a:t>
                      </a:r>
                    </a:p>
                  </a:txBody>
                  <a:tcPr/>
                </a:tc>
                <a:tc>
                  <a:txBody>
                    <a:bodyPr/>
                    <a:lstStyle/>
                    <a:p>
                      <a:pPr algn="ctr"/>
                      <a:r>
                        <a:rPr lang="en-US" dirty="0"/>
                        <a:t>Age</a:t>
                      </a:r>
                    </a:p>
                  </a:txBody>
                  <a:tcPr/>
                </a:tc>
                <a:tc>
                  <a:txBody>
                    <a:bodyPr/>
                    <a:lstStyle/>
                    <a:p>
                      <a:pPr algn="ctr"/>
                      <a:r>
                        <a:rPr lang="en-US" dirty="0"/>
                        <a:t>Sex</a:t>
                      </a:r>
                    </a:p>
                  </a:txBody>
                  <a:tcPr/>
                </a:tc>
                <a:tc>
                  <a:txBody>
                    <a:bodyPr/>
                    <a:lstStyle/>
                    <a:p>
                      <a:pPr algn="ctr"/>
                      <a:r>
                        <a:rPr lang="en-US" dirty="0"/>
                        <a:t>Milking?</a:t>
                      </a:r>
                    </a:p>
                  </a:txBody>
                  <a:tcPr/>
                </a:tc>
                <a:extLst>
                  <a:ext uri="{0D108BD9-81ED-4DB2-BD59-A6C34878D82A}">
                    <a16:rowId xmlns:a16="http://schemas.microsoft.com/office/drawing/2014/main" val="3826650075"/>
                  </a:ext>
                </a:extLst>
              </a:tr>
              <a:tr h="370840">
                <a:tc>
                  <a:txBody>
                    <a:bodyPr/>
                    <a:lstStyle/>
                    <a:p>
                      <a:pPr algn="ctr"/>
                      <a:r>
                        <a:rPr lang="en-US" b="1" dirty="0"/>
                        <a:t>Bessie</a:t>
                      </a:r>
                    </a:p>
                  </a:txBody>
                  <a:tcPr/>
                </a:tc>
                <a:tc>
                  <a:txBody>
                    <a:bodyPr/>
                    <a:lstStyle/>
                    <a:p>
                      <a:pPr algn="ctr"/>
                      <a:r>
                        <a:rPr lang="en-US" b="1" dirty="0"/>
                        <a:t>375kg</a:t>
                      </a:r>
                    </a:p>
                  </a:txBody>
                  <a:tcPr/>
                </a:tc>
                <a:tc>
                  <a:txBody>
                    <a:bodyPr/>
                    <a:lstStyle/>
                    <a:p>
                      <a:pPr algn="ctr"/>
                      <a:r>
                        <a:rPr lang="en-US" b="1" dirty="0"/>
                        <a:t>4</a:t>
                      </a:r>
                    </a:p>
                  </a:txBody>
                  <a:tcPr/>
                </a:tc>
                <a:tc>
                  <a:txBody>
                    <a:bodyPr/>
                    <a:lstStyle/>
                    <a:p>
                      <a:pPr algn="ctr"/>
                      <a:r>
                        <a:rPr lang="en-US" b="1" dirty="0"/>
                        <a:t>F</a:t>
                      </a:r>
                    </a:p>
                  </a:txBody>
                  <a:tcPr/>
                </a:tc>
                <a:tc>
                  <a:txBody>
                    <a:bodyPr/>
                    <a:lstStyle/>
                    <a:p>
                      <a:pPr algn="ctr"/>
                      <a:r>
                        <a:rPr lang="en-US" b="1" dirty="0"/>
                        <a:t>Y</a:t>
                      </a:r>
                    </a:p>
                  </a:txBody>
                  <a:tcPr/>
                </a:tc>
                <a:extLst>
                  <a:ext uri="{0D108BD9-81ED-4DB2-BD59-A6C34878D82A}">
                    <a16:rowId xmlns:a16="http://schemas.microsoft.com/office/drawing/2014/main" val="3549540184"/>
                  </a:ext>
                </a:extLst>
              </a:tr>
              <a:tr h="370840">
                <a:tc>
                  <a:txBody>
                    <a:bodyPr/>
                    <a:lstStyle/>
                    <a:p>
                      <a:pPr algn="ctr"/>
                      <a:r>
                        <a:rPr lang="en-US" b="1" dirty="0"/>
                        <a:t>Bruno</a:t>
                      </a:r>
                    </a:p>
                  </a:txBody>
                  <a:tcPr/>
                </a:tc>
                <a:tc>
                  <a:txBody>
                    <a:bodyPr/>
                    <a:lstStyle/>
                    <a:p>
                      <a:pPr algn="ctr"/>
                      <a:r>
                        <a:rPr lang="en-US" b="1" dirty="0"/>
                        <a:t>480kg</a:t>
                      </a:r>
                    </a:p>
                  </a:txBody>
                  <a:tcPr/>
                </a:tc>
                <a:tc>
                  <a:txBody>
                    <a:bodyPr/>
                    <a:lstStyle/>
                    <a:p>
                      <a:pPr algn="ctr"/>
                      <a:r>
                        <a:rPr lang="en-US" b="1" dirty="0"/>
                        <a:t>3</a:t>
                      </a:r>
                    </a:p>
                  </a:txBody>
                  <a:tcPr/>
                </a:tc>
                <a:tc>
                  <a:txBody>
                    <a:bodyPr/>
                    <a:lstStyle/>
                    <a:p>
                      <a:pPr algn="ctr"/>
                      <a:r>
                        <a:rPr lang="en-US" b="1" dirty="0"/>
                        <a:t>M</a:t>
                      </a:r>
                    </a:p>
                  </a:txBody>
                  <a:tcPr/>
                </a:tc>
                <a:tc>
                  <a:txBody>
                    <a:bodyPr/>
                    <a:lstStyle/>
                    <a:p>
                      <a:pPr algn="ctr"/>
                      <a:endParaRPr lang="en-US" b="1" dirty="0"/>
                    </a:p>
                  </a:txBody>
                  <a:tcPr/>
                </a:tc>
                <a:extLst>
                  <a:ext uri="{0D108BD9-81ED-4DB2-BD59-A6C34878D82A}">
                    <a16:rowId xmlns:a16="http://schemas.microsoft.com/office/drawing/2014/main" val="1198887556"/>
                  </a:ext>
                </a:extLst>
              </a:tr>
              <a:tr h="370840">
                <a:tc>
                  <a:txBody>
                    <a:bodyPr/>
                    <a:lstStyle/>
                    <a:p>
                      <a:pPr algn="ctr"/>
                      <a:r>
                        <a:rPr lang="en-US" b="1" dirty="0"/>
                        <a:t>Clover</a:t>
                      </a:r>
                    </a:p>
                  </a:txBody>
                  <a:tcPr/>
                </a:tc>
                <a:tc>
                  <a:txBody>
                    <a:bodyPr/>
                    <a:lstStyle/>
                    <a:p>
                      <a:pPr algn="ctr"/>
                      <a:r>
                        <a:rPr lang="en-US" b="1" dirty="0"/>
                        <a:t>390kg</a:t>
                      </a:r>
                    </a:p>
                  </a:txBody>
                  <a:tcPr/>
                </a:tc>
                <a:tc>
                  <a:txBody>
                    <a:bodyPr/>
                    <a:lstStyle/>
                    <a:p>
                      <a:pPr algn="ctr"/>
                      <a:r>
                        <a:rPr lang="en-US" b="1" dirty="0"/>
                        <a:t>2</a:t>
                      </a:r>
                    </a:p>
                  </a:txBody>
                  <a:tcPr/>
                </a:tc>
                <a:tc>
                  <a:txBody>
                    <a:bodyPr/>
                    <a:lstStyle/>
                    <a:p>
                      <a:pPr algn="ctr"/>
                      <a:r>
                        <a:rPr lang="en-US" b="1" dirty="0"/>
                        <a:t>F</a:t>
                      </a:r>
                    </a:p>
                  </a:txBody>
                  <a:tcPr/>
                </a:tc>
                <a:tc>
                  <a:txBody>
                    <a:bodyPr/>
                    <a:lstStyle/>
                    <a:p>
                      <a:pPr algn="ctr"/>
                      <a:r>
                        <a:rPr lang="en-US" b="1" dirty="0"/>
                        <a:t>N</a:t>
                      </a:r>
                    </a:p>
                  </a:txBody>
                  <a:tcPr/>
                </a:tc>
                <a:extLst>
                  <a:ext uri="{0D108BD9-81ED-4DB2-BD59-A6C34878D82A}">
                    <a16:rowId xmlns:a16="http://schemas.microsoft.com/office/drawing/2014/main" val="3842903847"/>
                  </a:ext>
                </a:extLst>
              </a:tr>
              <a:tr h="370840">
                <a:tc>
                  <a:txBody>
                    <a:bodyPr/>
                    <a:lstStyle/>
                    <a:p>
                      <a:pPr algn="ctr"/>
                      <a:r>
                        <a:rPr lang="en-US" b="1" dirty="0"/>
                        <a:t>Daisy</a:t>
                      </a:r>
                    </a:p>
                  </a:txBody>
                  <a:tcPr/>
                </a:tc>
                <a:tc>
                  <a:txBody>
                    <a:bodyPr/>
                    <a:lstStyle/>
                    <a:p>
                      <a:pPr algn="ctr"/>
                      <a:r>
                        <a:rPr lang="en-US" b="1" dirty="0"/>
                        <a:t>411kg</a:t>
                      </a:r>
                    </a:p>
                  </a:txBody>
                  <a:tcPr/>
                </a:tc>
                <a:tc>
                  <a:txBody>
                    <a:bodyPr/>
                    <a:lstStyle/>
                    <a:p>
                      <a:pPr algn="ctr"/>
                      <a:r>
                        <a:rPr lang="en-US" b="1" dirty="0"/>
                        <a:t>5</a:t>
                      </a:r>
                    </a:p>
                  </a:txBody>
                  <a:tcPr/>
                </a:tc>
                <a:tc>
                  <a:txBody>
                    <a:bodyPr/>
                    <a:lstStyle/>
                    <a:p>
                      <a:pPr algn="ctr"/>
                      <a:r>
                        <a:rPr lang="en-US" b="1" dirty="0"/>
                        <a:t>F</a:t>
                      </a:r>
                    </a:p>
                  </a:txBody>
                  <a:tcPr/>
                </a:tc>
                <a:tc>
                  <a:txBody>
                    <a:bodyPr/>
                    <a:lstStyle/>
                    <a:p>
                      <a:pPr algn="ctr"/>
                      <a:r>
                        <a:rPr lang="en-US" b="1" dirty="0"/>
                        <a:t>Y</a:t>
                      </a:r>
                    </a:p>
                  </a:txBody>
                  <a:tcPr/>
                </a:tc>
                <a:extLst>
                  <a:ext uri="{0D108BD9-81ED-4DB2-BD59-A6C34878D82A}">
                    <a16:rowId xmlns:a16="http://schemas.microsoft.com/office/drawing/2014/main" val="1822032879"/>
                  </a:ext>
                </a:extLst>
              </a:tr>
              <a:tr h="370840">
                <a:tc>
                  <a:txBody>
                    <a:bodyPr/>
                    <a:lstStyle/>
                    <a:p>
                      <a:pPr algn="ctr"/>
                      <a:r>
                        <a:rPr lang="en-US" b="1" dirty="0"/>
                        <a:t>…</a:t>
                      </a:r>
                    </a:p>
                  </a:txBody>
                  <a:tcPr/>
                </a:tc>
                <a:tc>
                  <a:txBody>
                    <a:bodyPr/>
                    <a:lstStyle/>
                    <a:p>
                      <a:pPr algn="ctr"/>
                      <a:endParaRPr lang="en-US" b="1" dirty="0"/>
                    </a:p>
                  </a:txBody>
                  <a:tcPr/>
                </a:tc>
                <a:tc>
                  <a:txBody>
                    <a:bodyPr/>
                    <a:lstStyle/>
                    <a:p>
                      <a:pPr algn="ctr"/>
                      <a:endParaRPr lang="en-US" b="1" dirty="0"/>
                    </a:p>
                  </a:txBody>
                  <a:tcPr/>
                </a:tc>
                <a:tc>
                  <a:txBody>
                    <a:bodyPr/>
                    <a:lstStyle/>
                    <a:p>
                      <a:pPr algn="ctr"/>
                      <a:endParaRPr lang="en-US" b="1" dirty="0"/>
                    </a:p>
                  </a:txBody>
                  <a:tcPr/>
                </a:tc>
                <a:tc>
                  <a:txBody>
                    <a:bodyPr/>
                    <a:lstStyle/>
                    <a:p>
                      <a:pPr algn="ctr"/>
                      <a:endParaRPr lang="en-US" b="1" dirty="0"/>
                    </a:p>
                  </a:txBody>
                  <a:tcPr/>
                </a:tc>
                <a:extLst>
                  <a:ext uri="{0D108BD9-81ED-4DB2-BD59-A6C34878D82A}">
                    <a16:rowId xmlns:a16="http://schemas.microsoft.com/office/drawing/2014/main" val="1304382367"/>
                  </a:ext>
                </a:extLst>
              </a:tr>
            </a:tbl>
          </a:graphicData>
        </a:graphic>
      </p:graphicFrame>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176569073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Structured and Unstructured Data</a:t>
            </a:r>
          </a:p>
        </p:txBody>
      </p:sp>
      <p:sp>
        <p:nvSpPr>
          <p:cNvPr id="3" name="Content Placeholder 2"/>
          <p:cNvSpPr>
            <a:spLocks noGrp="1"/>
          </p:cNvSpPr>
          <p:nvPr>
            <p:ph idx="1"/>
          </p:nvPr>
        </p:nvSpPr>
        <p:spPr/>
        <p:txBody>
          <a:bodyPr/>
          <a:lstStyle/>
          <a:p>
            <a:r>
              <a:rPr lang="en-US" dirty="0"/>
              <a:t>Often we convert unstructured data to structured data.</a:t>
            </a:r>
          </a:p>
          <a:p>
            <a:endParaRPr lang="en-US" dirty="0"/>
          </a:p>
          <a:p>
            <a:r>
              <a:rPr lang="en-US" dirty="0"/>
              <a:t>For example, we could take a set of photos and extract the photo meta-data.  </a:t>
            </a:r>
          </a:p>
          <a:p>
            <a:endParaRPr lang="en-US" dirty="0"/>
          </a:p>
          <a:p>
            <a:r>
              <a:rPr lang="en-US" dirty="0"/>
              <a:t>We could create a table: photo-id or name, and then one column per type of tag, and then the value of that tag from the meta-data we extracted.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a:t>
            </a:fld>
            <a:endParaRPr lang="en-US"/>
          </a:p>
        </p:txBody>
      </p:sp>
    </p:spTree>
    <p:extLst>
      <p:ext uri="{BB962C8B-B14F-4D97-AF65-F5344CB8AC3E}">
        <p14:creationId xmlns:p14="http://schemas.microsoft.com/office/powerpoint/2010/main" val="243191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Structured and Unstructured Data</a:t>
            </a:r>
          </a:p>
        </p:txBody>
      </p:sp>
      <p:sp>
        <p:nvSpPr>
          <p:cNvPr id="3" name="Content Placeholder 2"/>
          <p:cNvSpPr>
            <a:spLocks noGrp="1"/>
          </p:cNvSpPr>
          <p:nvPr>
            <p:ph idx="1"/>
          </p:nvPr>
        </p:nvSpPr>
        <p:spPr/>
        <p:txBody>
          <a:bodyPr/>
          <a:lstStyle/>
          <a:p>
            <a:r>
              <a:rPr lang="en-US" dirty="0"/>
              <a:t>Another example with a photo collection.</a:t>
            </a:r>
          </a:p>
          <a:p>
            <a:br>
              <a:rPr lang="en-US" dirty="0"/>
            </a:br>
            <a:r>
              <a:rPr lang="en-US" dirty="0"/>
              <a:t>We could take a set of photos and </a:t>
            </a:r>
            <a:r>
              <a:rPr lang="en-US" i="1" dirty="0"/>
              <a:t>segment </a:t>
            </a:r>
            <a:r>
              <a:rPr lang="en-US" dirty="0"/>
              <a:t>them to outline the objects in the image: fences, plants, cows, dogs, etc.</a:t>
            </a:r>
          </a:p>
          <a:p>
            <a:endParaRPr lang="en-US" dirty="0"/>
          </a:p>
          <a:p>
            <a:r>
              <a:rPr lang="en-US" dirty="0"/>
              <a:t>Then we can tag the objects: this is Bessie the cow, that is Scruffy the dog, over there is the milking barn.  And finally, we could make one table per photo with a row for each of the tagged objects within the photo.</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spTree>
    <p:extLst>
      <p:ext uri="{BB962C8B-B14F-4D97-AF65-F5344CB8AC3E}">
        <p14:creationId xmlns:p14="http://schemas.microsoft.com/office/powerpoint/2010/main" val="219992351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photo and its meta-data</a:t>
            </a:r>
          </a:p>
        </p:txBody>
      </p:sp>
      <p:graphicFrame>
        <p:nvGraphicFramePr>
          <p:cNvPr id="6" name="Content Placeholder 5"/>
          <p:cNvGraphicFramePr>
            <a:graphicFrameLocks noGrp="1"/>
          </p:cNvGraphicFramePr>
          <p:nvPr>
            <p:ph idx="1"/>
            <p:extLst>
              <p:ext uri="{D42A27DB-BD31-4B8C-83A1-F6EECF244321}">
                <p14:modId xmlns:p14="http://schemas.microsoft.com/office/powerpoint/2010/main" val="2978389947"/>
              </p:ext>
            </p:extLst>
          </p:nvPr>
        </p:nvGraphicFramePr>
        <p:xfrm>
          <a:off x="4446739" y="2411260"/>
          <a:ext cx="7476996" cy="3708400"/>
        </p:xfrm>
        <a:graphic>
          <a:graphicData uri="http://schemas.openxmlformats.org/drawingml/2006/table">
            <a:tbl>
              <a:tblPr firstRow="1" bandRow="1">
                <a:tableStyleId>{5C22544A-7EE6-4342-B048-85BDC9FD1C3A}</a:tableStyleId>
              </a:tblPr>
              <a:tblGrid>
                <a:gridCol w="1139869">
                  <a:extLst>
                    <a:ext uri="{9D8B030D-6E8A-4147-A177-3AD203B41FA5}">
                      <a16:colId xmlns:a16="http://schemas.microsoft.com/office/drawing/2014/main" val="940151034"/>
                    </a:ext>
                  </a:extLst>
                </a:gridCol>
                <a:gridCol w="3582444">
                  <a:extLst>
                    <a:ext uri="{9D8B030D-6E8A-4147-A177-3AD203B41FA5}">
                      <a16:colId xmlns:a16="http://schemas.microsoft.com/office/drawing/2014/main" val="661024605"/>
                    </a:ext>
                  </a:extLst>
                </a:gridCol>
                <a:gridCol w="2754683">
                  <a:extLst>
                    <a:ext uri="{9D8B030D-6E8A-4147-A177-3AD203B41FA5}">
                      <a16:colId xmlns:a16="http://schemas.microsoft.com/office/drawing/2014/main" val="3976005923"/>
                    </a:ext>
                  </a:extLst>
                </a:gridCol>
              </a:tblGrid>
              <a:tr h="370840">
                <a:tc>
                  <a:txBody>
                    <a:bodyPr/>
                    <a:lstStyle/>
                    <a:p>
                      <a:r>
                        <a:rPr lang="en-US" dirty="0"/>
                        <a:t>TAG</a:t>
                      </a:r>
                    </a:p>
                  </a:txBody>
                  <a:tcPr/>
                </a:tc>
                <a:tc>
                  <a:txBody>
                    <a:bodyPr/>
                    <a:lstStyle/>
                    <a:p>
                      <a:r>
                        <a:rPr lang="en-US" dirty="0"/>
                        <a:t>VALUE</a:t>
                      </a:r>
                    </a:p>
                  </a:txBody>
                  <a:tcPr/>
                </a:tc>
                <a:tc>
                  <a:txBody>
                    <a:bodyPr/>
                    <a:lstStyle/>
                    <a:p>
                      <a:r>
                        <a:rPr lang="en-US" dirty="0"/>
                        <a:t>ADDITIONAL_VALUE</a:t>
                      </a:r>
                    </a:p>
                  </a:txBody>
                  <a:tcPr/>
                </a:tc>
                <a:extLst>
                  <a:ext uri="{0D108BD9-81ED-4DB2-BD59-A6C34878D82A}">
                    <a16:rowId xmlns:a16="http://schemas.microsoft.com/office/drawing/2014/main" val="411252970"/>
                  </a:ext>
                </a:extLst>
              </a:tr>
              <a:tr h="370840">
                <a:tc>
                  <a:txBody>
                    <a:bodyPr/>
                    <a:lstStyle/>
                    <a:p>
                      <a:r>
                        <a:rPr lang="en-US" dirty="0"/>
                        <a:t>GPS</a:t>
                      </a:r>
                    </a:p>
                  </a:txBody>
                  <a:tcPr/>
                </a:tc>
                <a:tc>
                  <a:txBody>
                    <a:bodyPr/>
                    <a:lstStyle/>
                    <a:p>
                      <a:r>
                        <a:rPr lang="en-US" dirty="0"/>
                        <a:t>42°26'26.27" N -76°29'47.80"</a:t>
                      </a:r>
                    </a:p>
                  </a:txBody>
                  <a:tcPr/>
                </a:tc>
                <a:tc>
                  <a:txBody>
                    <a:bodyPr/>
                    <a:lstStyle/>
                    <a:p>
                      <a:r>
                        <a:rPr lang="en-US" dirty="0"/>
                        <a:t>DMS </a:t>
                      </a:r>
                    </a:p>
                  </a:txBody>
                  <a:tcPr/>
                </a:tc>
                <a:extLst>
                  <a:ext uri="{0D108BD9-81ED-4DB2-BD59-A6C34878D82A}">
                    <a16:rowId xmlns:a16="http://schemas.microsoft.com/office/drawing/2014/main" val="924517426"/>
                  </a:ext>
                </a:extLst>
              </a:tr>
              <a:tr h="370840">
                <a:tc>
                  <a:txBody>
                    <a:bodyPr/>
                    <a:lstStyle/>
                    <a:p>
                      <a:r>
                        <a:rPr lang="en-US" dirty="0"/>
                        <a:t>Cow</a:t>
                      </a:r>
                    </a:p>
                  </a:txBody>
                  <a:tcPr/>
                </a:tc>
                <a:tc>
                  <a:txBody>
                    <a:bodyPr/>
                    <a:lstStyle/>
                    <a:p>
                      <a:r>
                        <a:rPr lang="en-US" dirty="0"/>
                        <a:t>Bessie</a:t>
                      </a:r>
                    </a:p>
                  </a:txBody>
                  <a:tcPr/>
                </a:tc>
                <a:tc>
                  <a:txBody>
                    <a:bodyPr/>
                    <a:lstStyle/>
                    <a:p>
                      <a:r>
                        <a:rPr lang="en-US" dirty="0"/>
                        <a:t>Object #3</a:t>
                      </a:r>
                    </a:p>
                  </a:txBody>
                  <a:tcPr/>
                </a:tc>
                <a:extLst>
                  <a:ext uri="{0D108BD9-81ED-4DB2-BD59-A6C34878D82A}">
                    <a16:rowId xmlns:a16="http://schemas.microsoft.com/office/drawing/2014/main" val="478802503"/>
                  </a:ext>
                </a:extLst>
              </a:tr>
              <a:tr h="370840">
                <a:tc>
                  <a:txBody>
                    <a:bodyPr/>
                    <a:lstStyle/>
                    <a:p>
                      <a:r>
                        <a:rPr lang="en-US" dirty="0"/>
                        <a:t>Cow</a:t>
                      </a:r>
                    </a:p>
                  </a:txBody>
                  <a:tcPr/>
                </a:tc>
                <a:tc>
                  <a:txBody>
                    <a:bodyPr/>
                    <a:lstStyle/>
                    <a:p>
                      <a:r>
                        <a:rPr lang="en-US" dirty="0"/>
                        <a:t>Daisy</a:t>
                      </a:r>
                    </a:p>
                  </a:txBody>
                  <a:tcPr/>
                </a:tc>
                <a:tc>
                  <a:txBody>
                    <a:bodyPr/>
                    <a:lstStyle/>
                    <a:p>
                      <a:r>
                        <a:rPr lang="en-US" dirty="0"/>
                        <a:t>Object #4</a:t>
                      </a:r>
                    </a:p>
                  </a:txBody>
                  <a:tcPr/>
                </a:tc>
                <a:extLst>
                  <a:ext uri="{0D108BD9-81ED-4DB2-BD59-A6C34878D82A}">
                    <a16:rowId xmlns:a16="http://schemas.microsoft.com/office/drawing/2014/main" val="1493829048"/>
                  </a:ext>
                </a:extLst>
              </a:tr>
              <a:tr h="370840">
                <a:tc>
                  <a:txBody>
                    <a:bodyPr/>
                    <a:lstStyle/>
                    <a:p>
                      <a:r>
                        <a:rPr lang="en-US" dirty="0"/>
                        <a:t>Dog</a:t>
                      </a:r>
                    </a:p>
                  </a:txBody>
                  <a:tcPr/>
                </a:tc>
                <a:tc>
                  <a:txBody>
                    <a:bodyPr/>
                    <a:lstStyle/>
                    <a:p>
                      <a:r>
                        <a:rPr lang="en-US" dirty="0"/>
                        <a:t>Scruffy</a:t>
                      </a:r>
                    </a:p>
                  </a:txBody>
                  <a:tcPr/>
                </a:tc>
                <a:tc>
                  <a:txBody>
                    <a:bodyPr/>
                    <a:lstStyle/>
                    <a:p>
                      <a:r>
                        <a:rPr lang="en-US" dirty="0"/>
                        <a:t>Object #5</a:t>
                      </a:r>
                    </a:p>
                  </a:txBody>
                  <a:tcPr/>
                </a:tc>
                <a:extLst>
                  <a:ext uri="{0D108BD9-81ED-4DB2-BD59-A6C34878D82A}">
                    <a16:rowId xmlns:a16="http://schemas.microsoft.com/office/drawing/2014/main" val="3476114623"/>
                  </a:ext>
                </a:extLst>
              </a:tr>
              <a:tr h="370840">
                <a:tc>
                  <a:txBody>
                    <a:bodyPr/>
                    <a:lstStyle/>
                    <a:p>
                      <a:r>
                        <a:rPr lang="en-US" dirty="0"/>
                        <a:t>DATETIME</a:t>
                      </a:r>
                    </a:p>
                  </a:txBody>
                  <a:tcPr/>
                </a:tc>
                <a:tc>
                  <a:txBody>
                    <a:bodyPr/>
                    <a:lstStyle/>
                    <a:p>
                      <a:r>
                        <a:rPr lang="en-US" dirty="0"/>
                        <a:t>Jan</a:t>
                      </a:r>
                      <a:r>
                        <a:rPr lang="en-US" baseline="0" dirty="0"/>
                        <a:t> 15, 2020</a:t>
                      </a:r>
                      <a:endParaRPr lang="en-US" dirty="0"/>
                    </a:p>
                  </a:txBody>
                  <a:tcPr/>
                </a:tc>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aseline="0" dirty="0"/>
                        <a:t>10:18.25.821</a:t>
                      </a:r>
                      <a:endParaRPr lang="en-US" dirty="0"/>
                    </a:p>
                  </a:txBody>
                  <a:tcPr/>
                </a:tc>
                <a:extLst>
                  <a:ext uri="{0D108BD9-81ED-4DB2-BD59-A6C34878D82A}">
                    <a16:rowId xmlns:a16="http://schemas.microsoft.com/office/drawing/2014/main" val="2550097548"/>
                  </a:ext>
                </a:extLst>
              </a:tr>
              <a:tr h="370840">
                <a:tc>
                  <a:txBody>
                    <a:bodyPr/>
                    <a:lstStyle/>
                    <a:p>
                      <a:r>
                        <a:rPr lang="en-US" dirty="0" err="1"/>
                        <a:t>Bldg</a:t>
                      </a:r>
                      <a:endParaRPr lang="en-US" dirty="0"/>
                    </a:p>
                  </a:txBody>
                  <a:tcPr/>
                </a:tc>
                <a:tc>
                  <a:txBody>
                    <a:bodyPr/>
                    <a:lstStyle/>
                    <a:p>
                      <a:r>
                        <a:rPr lang="en-US" dirty="0"/>
                        <a:t>Milking</a:t>
                      </a:r>
                      <a:r>
                        <a:rPr lang="en-US" baseline="0" dirty="0"/>
                        <a:t> shed</a:t>
                      </a:r>
                      <a:endParaRPr lang="en-US" dirty="0"/>
                    </a:p>
                  </a:txBody>
                  <a:tcPr/>
                </a:tc>
                <a:tc>
                  <a:txBody>
                    <a:bodyPr/>
                    <a:lstStyle/>
                    <a:p>
                      <a:r>
                        <a:rPr lang="en-US" dirty="0"/>
                        <a:t>Object #8</a:t>
                      </a:r>
                    </a:p>
                  </a:txBody>
                  <a:tcPr/>
                </a:tc>
                <a:extLst>
                  <a:ext uri="{0D108BD9-81ED-4DB2-BD59-A6C34878D82A}">
                    <a16:rowId xmlns:a16="http://schemas.microsoft.com/office/drawing/2014/main" val="1989010317"/>
                  </a:ext>
                </a:extLst>
              </a:tr>
              <a:tr h="370840">
                <a:tc>
                  <a:txBody>
                    <a:bodyPr/>
                    <a:lstStyle/>
                    <a:p>
                      <a:r>
                        <a:rPr lang="en-US" dirty="0"/>
                        <a:t>Man</a:t>
                      </a:r>
                    </a:p>
                  </a:txBody>
                  <a:tcPr/>
                </a:tc>
                <a:tc>
                  <a:txBody>
                    <a:bodyPr/>
                    <a:lstStyle/>
                    <a:p>
                      <a:r>
                        <a:rPr lang="en-US" dirty="0"/>
                        <a:t>Farmer Jim</a:t>
                      </a:r>
                    </a:p>
                  </a:txBody>
                  <a:tcPr/>
                </a:tc>
                <a:tc>
                  <a:txBody>
                    <a:bodyPr/>
                    <a:lstStyle/>
                    <a:p>
                      <a:r>
                        <a:rPr lang="en-US" dirty="0"/>
                        <a:t>Object</a:t>
                      </a:r>
                      <a:r>
                        <a:rPr lang="en-US" baseline="0" dirty="0"/>
                        <a:t> #71</a:t>
                      </a:r>
                      <a:endParaRPr lang="en-US" dirty="0"/>
                    </a:p>
                  </a:txBody>
                  <a:tcPr/>
                </a:tc>
                <a:extLst>
                  <a:ext uri="{0D108BD9-81ED-4DB2-BD59-A6C34878D82A}">
                    <a16:rowId xmlns:a16="http://schemas.microsoft.com/office/drawing/2014/main" val="1344030336"/>
                  </a:ext>
                </a:extLst>
              </a:tr>
              <a:tr h="370840">
                <a:tc>
                  <a:txBody>
                    <a:bodyPr/>
                    <a:lstStyle/>
                    <a:p>
                      <a:r>
                        <a:rPr lang="en-US" dirty="0" err="1"/>
                        <a:t>Bldg</a:t>
                      </a:r>
                      <a:endParaRPr lang="en-US" dirty="0"/>
                    </a:p>
                  </a:txBody>
                  <a:tcPr/>
                </a:tc>
                <a:tc>
                  <a:txBody>
                    <a:bodyPr/>
                    <a:lstStyle/>
                    <a:p>
                      <a:r>
                        <a:rPr lang="en-US" dirty="0"/>
                        <a:t>Farm</a:t>
                      </a:r>
                      <a:r>
                        <a:rPr lang="en-US" baseline="0" dirty="0"/>
                        <a:t> House</a:t>
                      </a:r>
                      <a:endParaRPr lang="en-US" dirty="0"/>
                    </a:p>
                  </a:txBody>
                  <a:tcPr/>
                </a:tc>
                <a:tc>
                  <a:txBody>
                    <a:bodyPr/>
                    <a:lstStyle/>
                    <a:p>
                      <a:r>
                        <a:rPr lang="en-US" dirty="0"/>
                        <a:t>Object #2</a:t>
                      </a:r>
                    </a:p>
                  </a:txBody>
                  <a:tcPr/>
                </a:tc>
                <a:extLst>
                  <a:ext uri="{0D108BD9-81ED-4DB2-BD59-A6C34878D82A}">
                    <a16:rowId xmlns:a16="http://schemas.microsoft.com/office/drawing/2014/main" val="3177855774"/>
                  </a:ext>
                </a:extLst>
              </a:tr>
              <a:tr h="370840">
                <a:tc>
                  <a:txBody>
                    <a:bodyPr/>
                    <a:lstStyle/>
                    <a:p>
                      <a:r>
                        <a:rPr lang="en-US" dirty="0"/>
                        <a:t>Vehicle</a:t>
                      </a:r>
                    </a:p>
                  </a:txBody>
                  <a:tcPr/>
                </a:tc>
                <a:tc>
                  <a:txBody>
                    <a:bodyPr/>
                    <a:lstStyle/>
                    <a:p>
                      <a:r>
                        <a:rPr lang="en-US" dirty="0"/>
                        <a:t>Tractor</a:t>
                      </a:r>
                    </a:p>
                  </a:txBody>
                  <a:tcPr/>
                </a:tc>
                <a:tc>
                  <a:txBody>
                    <a:bodyPr/>
                    <a:lstStyle/>
                    <a:p>
                      <a:r>
                        <a:rPr lang="en-US" dirty="0"/>
                        <a:t>Object #33</a:t>
                      </a:r>
                    </a:p>
                  </a:txBody>
                  <a:tcPr/>
                </a:tc>
                <a:extLst>
                  <a:ext uri="{0D108BD9-81ED-4DB2-BD59-A6C34878D82A}">
                    <a16:rowId xmlns:a16="http://schemas.microsoft.com/office/drawing/2014/main" val="1625849309"/>
                  </a:ext>
                </a:extLst>
              </a:tr>
            </a:tbl>
          </a:graphicData>
        </a:graphic>
      </p:graphicFrame>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pic>
        <p:nvPicPr>
          <p:cNvPr id="7" name="Picture 6"/>
          <p:cNvPicPr>
            <a:picLocks noChangeAspect="1"/>
          </p:cNvPicPr>
          <p:nvPr/>
        </p:nvPicPr>
        <p:blipFill>
          <a:blip r:embed="rId2"/>
          <a:stretch>
            <a:fillRect/>
          </a:stretch>
        </p:blipFill>
        <p:spPr>
          <a:xfrm>
            <a:off x="457982" y="3344449"/>
            <a:ext cx="3762360" cy="1595241"/>
          </a:xfrm>
          <a:prstGeom prst="rect">
            <a:avLst/>
          </a:prstGeom>
        </p:spPr>
      </p:pic>
    </p:spTree>
    <p:extLst>
      <p:ext uri="{BB962C8B-B14F-4D97-AF65-F5344CB8AC3E}">
        <p14:creationId xmlns:p14="http://schemas.microsoft.com/office/powerpoint/2010/main" val="190968547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Structured and Unstructured Data</a:t>
            </a:r>
          </a:p>
        </p:txBody>
      </p:sp>
      <p:sp>
        <p:nvSpPr>
          <p:cNvPr id="3" name="Content Placeholder 2"/>
          <p:cNvSpPr>
            <a:spLocks noGrp="1"/>
          </p:cNvSpPr>
          <p:nvPr>
            <p:ph idx="1"/>
          </p:nvPr>
        </p:nvSpPr>
        <p:spPr/>
        <p:txBody>
          <a:bodyPr/>
          <a:lstStyle/>
          <a:p>
            <a:r>
              <a:rPr lang="en-US" dirty="0"/>
              <a:t>What about missing data?</a:t>
            </a:r>
            <a:br>
              <a:rPr lang="en-US" dirty="0"/>
            </a:br>
            <a:br>
              <a:rPr lang="en-US" dirty="0"/>
            </a:br>
            <a:r>
              <a:rPr lang="en-US" dirty="0"/>
              <a:t>Often if we convert unstructured data to structured data, not all the fields will be identical!</a:t>
            </a:r>
          </a:p>
          <a:p>
            <a:endParaRPr lang="en-US" dirty="0"/>
          </a:p>
          <a:p>
            <a:r>
              <a:rPr lang="en-US" dirty="0"/>
              <a:t>We could easily end up with “holes” in the table: missing information.</a:t>
            </a:r>
          </a:p>
          <a:p>
            <a:endParaRPr lang="en-US" dirty="0"/>
          </a:p>
          <a:p>
            <a:r>
              <a:rPr lang="en-US" dirty="0"/>
              <a:t>In fact this is exactly what happens.  Structured data can have gaps!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328506145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structured world!</a:t>
            </a:r>
          </a:p>
        </p:txBody>
      </p:sp>
      <p:sp>
        <p:nvSpPr>
          <p:cNvPr id="3" name="Content Placeholder 2"/>
          <p:cNvSpPr>
            <a:spLocks noGrp="1"/>
          </p:cNvSpPr>
          <p:nvPr>
            <p:ph idx="1"/>
          </p:nvPr>
        </p:nvSpPr>
        <p:spPr/>
        <p:txBody>
          <a:bodyPr/>
          <a:lstStyle/>
          <a:p>
            <a:r>
              <a:rPr lang="en-US" dirty="0"/>
              <a:t>This lets us start with almost any information, even unstructured information, and convert that information into tables.</a:t>
            </a:r>
          </a:p>
          <a:p>
            <a:endParaRPr lang="en-US" dirty="0"/>
          </a:p>
          <a:p>
            <a:r>
              <a:rPr lang="en-US" dirty="0"/>
              <a:t>For many purposes, we can view almost everything as a table or a multi-dimensional “tensor” (means a d-dimensional matrix).</a:t>
            </a:r>
          </a:p>
          <a:p>
            <a:endParaRPr lang="en-US" dirty="0"/>
          </a:p>
          <a:p>
            <a:r>
              <a:rPr lang="en-US" dirty="0"/>
              <a:t>The most universal perspective is to think about the table itself as a </a:t>
            </a:r>
            <a:r>
              <a:rPr lang="en-US" i="1" dirty="0"/>
              <a:t>collection</a:t>
            </a:r>
            <a:r>
              <a:rPr lang="en-US" dirty="0"/>
              <a:t> of tuples (rows).</a:t>
            </a:r>
          </a:p>
          <a:p>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350056064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Collection Concept</a:t>
            </a:r>
          </a:p>
        </p:txBody>
      </p:sp>
      <p:sp>
        <p:nvSpPr>
          <p:cNvPr id="3" name="Content Placeholder 2"/>
          <p:cNvSpPr>
            <a:spLocks noGrp="1"/>
          </p:cNvSpPr>
          <p:nvPr>
            <p:ph idx="1"/>
          </p:nvPr>
        </p:nvSpPr>
        <p:spPr/>
        <p:txBody>
          <a:bodyPr>
            <a:normAutofit lnSpcReduction="10000"/>
          </a:bodyPr>
          <a:lstStyle/>
          <a:p>
            <a:r>
              <a:rPr lang="en-US" dirty="0"/>
              <a:t>A collection is any kind of list of data that has some form of key for each item.  The value could be a simple value like a number, or a tuple.</a:t>
            </a:r>
          </a:p>
          <a:p>
            <a:br>
              <a:rPr lang="en-US" dirty="0"/>
            </a:br>
            <a:r>
              <a:rPr lang="en-US" dirty="0"/>
              <a:t>Unlike in cloud storage, collections are a programming concept used inside your code.  So the value can also be any form of object, or even another collection!</a:t>
            </a:r>
          </a:p>
          <a:p>
            <a:endParaRPr lang="en-US" dirty="0"/>
          </a:p>
          <a:p>
            <a:r>
              <a:rPr lang="en-US" dirty="0"/>
              <a:t>Now you can think about code that iterates over the (</a:t>
            </a:r>
            <a:r>
              <a:rPr lang="en-US" dirty="0" err="1"/>
              <a:t>key,value</a:t>
            </a:r>
            <a:r>
              <a:rPr lang="en-US" dirty="0"/>
              <a:t>) pairs and even does database-style operations on them!</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332753686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Missing values</a:t>
            </a:r>
          </a:p>
        </p:txBody>
      </p:sp>
      <p:sp>
        <p:nvSpPr>
          <p:cNvPr id="3" name="Content Placeholder 2"/>
          <p:cNvSpPr>
            <a:spLocks noGrp="1"/>
          </p:cNvSpPr>
          <p:nvPr>
            <p:ph idx="1"/>
          </p:nvPr>
        </p:nvSpPr>
        <p:spPr/>
        <p:txBody>
          <a:bodyPr/>
          <a:lstStyle/>
          <a:p>
            <a:r>
              <a:rPr lang="en-US" dirty="0"/>
              <a:t>Most kinds of objects are </a:t>
            </a:r>
            <a:r>
              <a:rPr lang="en-US" i="1" dirty="0" err="1"/>
              <a:t>nullable</a:t>
            </a:r>
            <a:endParaRPr lang="en-US" dirty="0"/>
          </a:p>
          <a:p>
            <a:endParaRPr lang="en-US" dirty="0"/>
          </a:p>
          <a:p>
            <a:r>
              <a:rPr lang="en-US" dirty="0"/>
              <a:t>This means that null is a legal value, and can be used for missing data</a:t>
            </a:r>
          </a:p>
          <a:p>
            <a:endParaRPr lang="en-US" dirty="0"/>
          </a:p>
          <a:p>
            <a:r>
              <a:rPr lang="en-US" dirty="0"/>
              <a:t>Others might have a default value for missing data, like -99</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194467948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Database Concepts</a:t>
            </a:r>
          </a:p>
        </p:txBody>
      </p:sp>
      <p:sp>
        <p:nvSpPr>
          <p:cNvPr id="3" name="Content Placeholder 2"/>
          <p:cNvSpPr>
            <a:spLocks noGrp="1"/>
          </p:cNvSpPr>
          <p:nvPr>
            <p:ph idx="1"/>
          </p:nvPr>
        </p:nvSpPr>
        <p:spPr>
          <a:xfrm>
            <a:off x="1024128" y="2286000"/>
            <a:ext cx="10950754" cy="4023360"/>
          </a:xfrm>
        </p:spPr>
        <p:txBody>
          <a:bodyPr>
            <a:normAutofit/>
          </a:bodyPr>
          <a:lstStyle/>
          <a:p>
            <a:r>
              <a:rPr lang="en-US" dirty="0"/>
              <a:t>In databases we talk about</a:t>
            </a:r>
          </a:p>
          <a:p>
            <a:pPr>
              <a:buFont typeface="Wingdings" panose="05000000000000000000" pitchFamily="2" charset="2"/>
              <a:buChar char="Ø"/>
            </a:pPr>
            <a:r>
              <a:rPr lang="en-US" dirty="0"/>
              <a:t>  A </a:t>
            </a:r>
            <a:r>
              <a:rPr lang="en-US" b="1" dirty="0"/>
              <a:t>schema</a:t>
            </a:r>
            <a:r>
              <a:rPr lang="en-US" dirty="0"/>
              <a:t>: This is the layout of our tables (hence, our collections) plus</a:t>
            </a:r>
            <a:br>
              <a:rPr lang="en-US" dirty="0"/>
            </a:br>
            <a:r>
              <a:rPr lang="en-US" dirty="0"/>
              <a:t>    the relationships between them (for example, “cow id” might show up</a:t>
            </a:r>
            <a:br>
              <a:rPr lang="en-US" dirty="0"/>
            </a:br>
            <a:r>
              <a:rPr lang="en-US" dirty="0"/>
              <a:t>    in many different relations).</a:t>
            </a:r>
          </a:p>
          <a:p>
            <a:pPr>
              <a:buFont typeface="Wingdings" panose="05000000000000000000" pitchFamily="2" charset="2"/>
              <a:buChar char="Ø"/>
            </a:pPr>
            <a:r>
              <a:rPr lang="en-US" dirty="0"/>
              <a:t>  Individual </a:t>
            </a:r>
            <a:r>
              <a:rPr lang="en-US" b="1" dirty="0"/>
              <a:t>relations</a:t>
            </a:r>
            <a:r>
              <a:rPr lang="en-US" dirty="0"/>
              <a:t>, which just means “tables”.  Each table is a set of</a:t>
            </a:r>
            <a:br>
              <a:rPr lang="en-US" dirty="0"/>
            </a:br>
            <a:r>
              <a:rPr lang="en-US" dirty="0"/>
              <a:t>    rows and within each row, some column is designated as the primary key</a:t>
            </a:r>
          </a:p>
          <a:p>
            <a:pPr>
              <a:buFont typeface="Wingdings" panose="05000000000000000000" pitchFamily="2" charset="2"/>
              <a:buChar char="Ø"/>
            </a:pPr>
            <a:r>
              <a:rPr lang="en-US" dirty="0"/>
              <a:t>  Often a relation is sorted by </a:t>
            </a:r>
            <a:r>
              <a:rPr lang="en-US" b="1" dirty="0"/>
              <a:t>primary key</a:t>
            </a:r>
            <a:r>
              <a:rPr lang="en-US" dirty="0"/>
              <a:t>, and there may be </a:t>
            </a:r>
            <a:r>
              <a:rPr lang="en-US" b="1" dirty="0"/>
              <a:t>secondary</a:t>
            </a:r>
            <a:br>
              <a:rPr lang="en-US" dirty="0"/>
            </a:br>
            <a:r>
              <a:rPr lang="en-US" dirty="0"/>
              <a:t>    </a:t>
            </a:r>
            <a:r>
              <a:rPr lang="en-US" b="1" dirty="0"/>
              <a:t>keys</a:t>
            </a:r>
            <a:r>
              <a:rPr lang="en-US" dirty="0"/>
              <a:t> (sorted indices) as well for other columns (B+ trees)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147389513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Important database concepts</a:t>
            </a:r>
          </a:p>
        </p:txBody>
      </p:sp>
      <p:sp>
        <p:nvSpPr>
          <p:cNvPr id="3" name="Content Placeholder 2"/>
          <p:cNvSpPr>
            <a:spLocks noGrp="1"/>
          </p:cNvSpPr>
          <p:nvPr>
            <p:ph idx="1"/>
          </p:nvPr>
        </p:nvSpPr>
        <p:spPr/>
        <p:txBody>
          <a:bodyPr>
            <a:normAutofit fontScale="92500" lnSpcReduction="10000"/>
          </a:bodyPr>
          <a:lstStyle/>
          <a:p>
            <a:r>
              <a:rPr lang="en-US" dirty="0"/>
              <a:t>We say that a </a:t>
            </a:r>
            <a:r>
              <a:rPr lang="en-US" b="1" dirty="0"/>
              <a:t>select</a:t>
            </a:r>
            <a:r>
              <a:rPr lang="en-US" dirty="0"/>
              <a:t> operation is occurring if we take a row but extract just a few columns, yielding smaller rows.  </a:t>
            </a:r>
            <a:r>
              <a:rPr lang="en-US" b="1" dirty="0"/>
              <a:t>Project</a:t>
            </a:r>
            <a:r>
              <a:rPr lang="en-US" dirty="0"/>
              <a:t> is similar, but creates a whole new table containing only rows that match some pattern.</a:t>
            </a:r>
            <a:br>
              <a:rPr lang="en-US" dirty="0"/>
            </a:br>
            <a:endParaRPr lang="en-US" dirty="0"/>
          </a:p>
          <a:p>
            <a:r>
              <a:rPr lang="en-US" dirty="0"/>
              <a:t>A </a:t>
            </a:r>
            <a:r>
              <a:rPr lang="en-US" b="1" dirty="0"/>
              <a:t>group-by</a:t>
            </a:r>
            <a:r>
              <a:rPr lang="en-US" dirty="0"/>
              <a:t> operation occurs if we create smaller collections that have the same value in some field, like if we grouped by cow names.  Bessie’s data would end up in one single group.</a:t>
            </a:r>
            <a:br>
              <a:rPr lang="en-US" dirty="0"/>
            </a:br>
            <a:br>
              <a:rPr lang="en-US" dirty="0"/>
            </a:br>
            <a:br>
              <a:rPr lang="en-US" dirty="0"/>
            </a:br>
            <a:r>
              <a:rPr lang="en-US" dirty="0"/>
              <a:t>A </a:t>
            </a:r>
            <a:r>
              <a:rPr lang="en-US" b="1" dirty="0"/>
              <a:t>join</a:t>
            </a:r>
            <a:r>
              <a:rPr lang="en-US" dirty="0"/>
              <a:t> operation occurs if we have two tables and combine data from both, for rows that have matching values in some field.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26492633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Programming Language </a:t>
            </a:r>
            <a:r>
              <a:rPr lang="en-US" dirty="0" err="1"/>
              <a:t>Embeddings</a:t>
            </a:r>
            <a:endParaRPr lang="en-US" dirty="0"/>
          </a:p>
        </p:txBody>
      </p:sp>
      <p:sp>
        <p:nvSpPr>
          <p:cNvPr id="3" name="Content Placeholder 2"/>
          <p:cNvSpPr>
            <a:spLocks noGrp="1"/>
          </p:cNvSpPr>
          <p:nvPr>
            <p:ph idx="1"/>
          </p:nvPr>
        </p:nvSpPr>
        <p:spPr/>
        <p:txBody>
          <a:bodyPr/>
          <a:lstStyle/>
          <a:p>
            <a:r>
              <a:rPr lang="en-US" dirty="0"/>
              <a:t>The idea is that these collections can be used just like other data structures, and will even be created </a:t>
            </a:r>
            <a:r>
              <a:rPr lang="en-US" i="1" dirty="0"/>
              <a:t>automatically </a:t>
            </a:r>
            <a:r>
              <a:rPr lang="en-US" dirty="0"/>
              <a:t>just by opening a particular file or database and saying that you wish to treat it as a collection!</a:t>
            </a:r>
          </a:p>
          <a:p>
            <a:endParaRPr lang="en-US" dirty="0"/>
          </a:p>
          <a:p>
            <a:r>
              <a:rPr lang="en-US" dirty="0"/>
              <a:t>You just need the file name.</a:t>
            </a:r>
          </a:p>
          <a:p>
            <a:endParaRPr lang="en-US" dirty="0"/>
          </a:p>
          <a:p>
            <a:r>
              <a:rPr lang="en-US" dirty="0"/>
              <a:t>Then you can write code that actually has database-style operations in your code – you don’t have to implement them yourself.</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94188670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Visiting two good web sites</a:t>
            </a:r>
          </a:p>
        </p:txBody>
      </p:sp>
      <p:sp>
        <p:nvSpPr>
          <p:cNvPr id="3" name="Content Placeholder 2"/>
          <p:cNvSpPr>
            <a:spLocks noGrp="1"/>
          </p:cNvSpPr>
          <p:nvPr>
            <p:ph idx="1"/>
          </p:nvPr>
        </p:nvSpPr>
        <p:spPr/>
        <p:txBody>
          <a:bodyPr>
            <a:normAutofit/>
          </a:bodyPr>
          <a:lstStyle/>
          <a:p>
            <a:r>
              <a:rPr lang="en-US" dirty="0"/>
              <a:t>Pandas, for Python:</a:t>
            </a:r>
          </a:p>
          <a:p>
            <a:r>
              <a:rPr lang="en-US" sz="2400" dirty="0">
                <a:solidFill>
                  <a:srgbClr val="0070C0"/>
                </a:solidFill>
                <a:hlinkClick r:id="rId2"/>
              </a:rPr>
              <a:t>https://pandas.pydata.org/pandas-docs/stable/getting_started/10min.html</a:t>
            </a:r>
            <a:endParaRPr lang="en-US" sz="2400" dirty="0">
              <a:solidFill>
                <a:srgbClr val="0070C0"/>
              </a:solidFill>
            </a:endParaRPr>
          </a:p>
          <a:p>
            <a:endParaRPr lang="en-US" dirty="0"/>
          </a:p>
          <a:p>
            <a:r>
              <a:rPr lang="en-US" dirty="0"/>
              <a:t>LINQ.  The examples here are for C# (like Java or C++):</a:t>
            </a:r>
          </a:p>
          <a:p>
            <a:r>
              <a:rPr lang="en-US" sz="2400" u="sng" dirty="0">
                <a:hlinkClick r:id="rId3"/>
              </a:rPr>
              <a:t>https://docs.microsoft.com/en-us/dotnet/csharp/linq/query-expression-basics</a:t>
            </a:r>
            <a:endParaRPr lang="en-US" sz="2400" dirty="0"/>
          </a:p>
          <a:p>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14</a:t>
            </a:fld>
            <a:endParaRPr lang="en-US"/>
          </a:p>
        </p:txBody>
      </p:sp>
    </p:spTree>
    <p:extLst>
      <p:ext uri="{BB962C8B-B14F-4D97-AF65-F5344CB8AC3E}">
        <p14:creationId xmlns:p14="http://schemas.microsoft.com/office/powerpoint/2010/main" val="339862006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You can create new persistent data too, or update existing data</a:t>
            </a:r>
          </a:p>
        </p:txBody>
      </p:sp>
      <p:sp>
        <p:nvSpPr>
          <p:cNvPr id="3" name="Content Placeholder 2"/>
          <p:cNvSpPr>
            <a:spLocks noGrp="1"/>
          </p:cNvSpPr>
          <p:nvPr>
            <p:ph idx="1"/>
          </p:nvPr>
        </p:nvSpPr>
        <p:spPr/>
        <p:txBody>
          <a:bodyPr>
            <a:normAutofit fontScale="92500"/>
          </a:bodyPr>
          <a:lstStyle/>
          <a:p>
            <a:r>
              <a:rPr lang="en-US" dirty="0"/>
              <a:t>These same solutions create new temporary collections as in-memory data objects all the time.</a:t>
            </a:r>
          </a:p>
          <a:p>
            <a:endParaRPr lang="en-US" dirty="0"/>
          </a:p>
          <a:p>
            <a:r>
              <a:rPr lang="en-US" dirty="0"/>
              <a:t>You can just work with them like other in-memory variables, but you can also write them back to storage.</a:t>
            </a:r>
          </a:p>
          <a:p>
            <a:endParaRPr lang="en-US" dirty="0"/>
          </a:p>
          <a:p>
            <a:r>
              <a:rPr lang="en-US" dirty="0"/>
              <a:t>And you can do in-place updates too, but this is not as common.  For many reasons the cloud is often a world of “immutable” data (write-once, read as often as you like).  New versions are often preferable to updating old versions.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2074559070"/>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SQl</a:t>
            </a:r>
            <a:r>
              <a:rPr lang="en-US" dirty="0"/>
              <a:t> AND </a:t>
            </a:r>
            <a:r>
              <a:rPr lang="en-US" dirty="0" err="1"/>
              <a:t>n</a:t>
            </a:r>
            <a:r>
              <a:rPr lang="en-US" sz="4000" dirty="0" err="1"/>
              <a:t>O</a:t>
            </a:r>
            <a:r>
              <a:rPr lang="en-US" dirty="0" err="1"/>
              <a:t>sql</a:t>
            </a:r>
            <a:endParaRPr lang="en-US" dirty="0"/>
          </a:p>
        </p:txBody>
      </p:sp>
      <p:sp>
        <p:nvSpPr>
          <p:cNvPr id="3" name="Content Placeholder 2"/>
          <p:cNvSpPr>
            <a:spLocks noGrp="1"/>
          </p:cNvSpPr>
          <p:nvPr>
            <p:ph idx="1"/>
          </p:nvPr>
        </p:nvSpPr>
        <p:spPr/>
        <p:txBody>
          <a:bodyPr>
            <a:normAutofit fontScale="92500" lnSpcReduction="10000"/>
          </a:bodyPr>
          <a:lstStyle/>
          <a:p>
            <a:r>
              <a:rPr lang="en-US" dirty="0"/>
              <a:t>We often say that a database permits “SQL programming”.  In fact there are packages like the ones we just saw for most SQL databases.</a:t>
            </a:r>
          </a:p>
          <a:p>
            <a:endParaRPr lang="en-US" dirty="0"/>
          </a:p>
          <a:p>
            <a:r>
              <a:rPr lang="en-US" dirty="0"/>
              <a:t>A big feature of databases with SQL is consistency: they use a model called ACID that guarantees atomicity for updates.  Invisible to you, this requires mechanisms like read/write locking and two-phase commit.</a:t>
            </a:r>
          </a:p>
          <a:p>
            <a:endParaRPr lang="en-US" dirty="0"/>
          </a:p>
          <a:p>
            <a:r>
              <a:rPr lang="en-US" dirty="0"/>
              <a:t>But as we learned from Jim Gray, SQL/ACID doesn’t scale well.  In fact this is one reason for the immutability model: creating a totally new object doesn’t require locking and two-phase commit operations.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16</a:t>
            </a:fld>
            <a:endParaRPr lang="en-US"/>
          </a:p>
        </p:txBody>
      </p:sp>
    </p:spTree>
    <p:extLst>
      <p:ext uri="{BB962C8B-B14F-4D97-AF65-F5344CB8AC3E}">
        <p14:creationId xmlns:p14="http://schemas.microsoft.com/office/powerpoint/2010/main" val="223634053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SQl</a:t>
            </a:r>
            <a:r>
              <a:rPr lang="en-US" dirty="0"/>
              <a:t> AND </a:t>
            </a:r>
            <a:r>
              <a:rPr lang="en-US" dirty="0" err="1"/>
              <a:t>n</a:t>
            </a:r>
            <a:r>
              <a:rPr lang="en-US" sz="4000" dirty="0" err="1"/>
              <a:t>O</a:t>
            </a:r>
            <a:r>
              <a:rPr lang="en-US" dirty="0" err="1"/>
              <a:t>sql</a:t>
            </a:r>
            <a:endParaRPr lang="en-US" dirty="0"/>
          </a:p>
        </p:txBody>
      </p:sp>
      <p:sp>
        <p:nvSpPr>
          <p:cNvPr id="3" name="Content Placeholder 2"/>
          <p:cNvSpPr>
            <a:spLocks noGrp="1"/>
          </p:cNvSpPr>
          <p:nvPr>
            <p:ph idx="1"/>
          </p:nvPr>
        </p:nvSpPr>
        <p:spPr/>
        <p:txBody>
          <a:bodyPr/>
          <a:lstStyle/>
          <a:p>
            <a:r>
              <a:rPr lang="en-US" dirty="0"/>
              <a:t>This is why most cloud computing systems use </a:t>
            </a:r>
            <a:r>
              <a:rPr lang="en-US" dirty="0" err="1"/>
              <a:t>sharding</a:t>
            </a:r>
            <a:r>
              <a:rPr lang="en-US" dirty="0"/>
              <a:t>, no locking, and no two-phase commits.</a:t>
            </a:r>
          </a:p>
          <a:p>
            <a:endParaRPr lang="en-US" dirty="0"/>
          </a:p>
          <a:p>
            <a:r>
              <a:rPr lang="en-US" dirty="0"/>
              <a:t>But the effect is that a database might actually not be consistent.  We call this the NoSQL model.</a:t>
            </a:r>
          </a:p>
          <a:p>
            <a:endParaRPr lang="en-US" dirty="0"/>
          </a:p>
          <a:p>
            <a:r>
              <a:rPr lang="en-US" dirty="0"/>
              <a:t>When you write cloud computing code with Pandas or LINQ, it is </a:t>
            </a:r>
            <a:r>
              <a:rPr lang="en-US" u="sng" dirty="0"/>
              <a:t>your</a:t>
            </a:r>
            <a:r>
              <a:rPr lang="en-US" dirty="0"/>
              <a:t> responsibility to specify which model you are working with.</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17</a:t>
            </a:fld>
            <a:endParaRPr lang="en-US"/>
          </a:p>
        </p:txBody>
      </p:sp>
      <p:pic>
        <p:nvPicPr>
          <p:cNvPr id="6" name="Picture 5"/>
          <p:cNvPicPr>
            <a:picLocks noChangeAspect="1"/>
          </p:cNvPicPr>
          <p:nvPr/>
        </p:nvPicPr>
        <p:blipFill>
          <a:blip r:embed="rId2"/>
          <a:stretch>
            <a:fillRect/>
          </a:stretch>
        </p:blipFill>
        <p:spPr>
          <a:xfrm>
            <a:off x="9244208" y="158441"/>
            <a:ext cx="2810006" cy="1926391"/>
          </a:xfrm>
          <a:prstGeom prst="rect">
            <a:avLst/>
          </a:prstGeom>
        </p:spPr>
      </p:pic>
    </p:spTree>
    <p:extLst>
      <p:ext uri="{BB962C8B-B14F-4D97-AF65-F5344CB8AC3E}">
        <p14:creationId xmlns:p14="http://schemas.microsoft.com/office/powerpoint/2010/main" val="117141220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788495-CAC1-43FD-81C7-3E684E95C6A5}"/>
              </a:ext>
            </a:extLst>
          </p:cNvPr>
          <p:cNvSpPr>
            <a:spLocks noGrp="1"/>
          </p:cNvSpPr>
          <p:nvPr>
            <p:ph type="title"/>
          </p:nvPr>
        </p:nvSpPr>
        <p:spPr/>
        <p:txBody>
          <a:bodyPr/>
          <a:lstStyle/>
          <a:p>
            <a:r>
              <a:rPr lang="en-US" dirty="0"/>
              <a:t>How do you update NoSQL data?</a:t>
            </a:r>
          </a:p>
        </p:txBody>
      </p:sp>
      <p:sp>
        <p:nvSpPr>
          <p:cNvPr id="3" name="Content Placeholder 2">
            <a:extLst>
              <a:ext uri="{FF2B5EF4-FFF2-40B4-BE49-F238E27FC236}">
                <a16:creationId xmlns:a16="http://schemas.microsoft.com/office/drawing/2014/main" id="{003B3F71-066A-4075-A7B1-7FA74E77A2A1}"/>
              </a:ext>
            </a:extLst>
          </p:cNvPr>
          <p:cNvSpPr>
            <a:spLocks noGrp="1"/>
          </p:cNvSpPr>
          <p:nvPr>
            <p:ph idx="1"/>
          </p:nvPr>
        </p:nvSpPr>
        <p:spPr/>
        <p:txBody>
          <a:bodyPr/>
          <a:lstStyle/>
          <a:p>
            <a:r>
              <a:rPr lang="en-US" dirty="0"/>
              <a:t>Some NoSQL systems favor a model in which you can create objects and delete them, but can’t modify them.</a:t>
            </a:r>
          </a:p>
          <a:p>
            <a:endParaRPr lang="en-US" dirty="0"/>
          </a:p>
          <a:p>
            <a:r>
              <a:rPr lang="en-US" dirty="0"/>
              <a:t>Some support “versioned” objects.  Derecho’s object store does this; the data is indexed by time, which can be very helpful in IoT applications.</a:t>
            </a:r>
          </a:p>
          <a:p>
            <a:endParaRPr lang="en-US" dirty="0"/>
          </a:p>
          <a:p>
            <a:r>
              <a:rPr lang="en-US" dirty="0"/>
              <a:t>Many have a concept of an “append only file”.  You can’t change the existing data but can extend it with new records.</a:t>
            </a:r>
          </a:p>
        </p:txBody>
      </p:sp>
      <p:sp>
        <p:nvSpPr>
          <p:cNvPr id="4" name="Footer Placeholder 3">
            <a:extLst>
              <a:ext uri="{FF2B5EF4-FFF2-40B4-BE49-F238E27FC236}">
                <a16:creationId xmlns:a16="http://schemas.microsoft.com/office/drawing/2014/main" id="{51CC469A-8B68-4658-9A7B-11ED1441472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6B4527D0-30DD-4D0C-8153-B7E1D63A7B9E}"/>
              </a:ext>
            </a:extLst>
          </p:cNvPr>
          <p:cNvSpPr>
            <a:spLocks noGrp="1"/>
          </p:cNvSpPr>
          <p:nvPr>
            <p:ph type="sldNum" sz="quarter" idx="12"/>
          </p:nvPr>
        </p:nvSpPr>
        <p:spPr/>
        <p:txBody>
          <a:bodyPr/>
          <a:lstStyle/>
          <a:p>
            <a:fld id="{3C974458-8A97-4835-BF79-1FB6D7856C21}" type="slidenum">
              <a:rPr lang="en-US" smtClean="0"/>
              <a:t>18</a:t>
            </a:fld>
            <a:endParaRPr lang="en-US"/>
          </a:p>
        </p:txBody>
      </p:sp>
    </p:spTree>
    <p:extLst>
      <p:ext uri="{BB962C8B-B14F-4D97-AF65-F5344CB8AC3E}">
        <p14:creationId xmlns:p14="http://schemas.microsoft.com/office/powerpoint/2010/main" val="55571084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Sharded</a:t>
            </a:r>
            <a:r>
              <a:rPr lang="en-US" dirty="0"/>
              <a:t> data</a:t>
            </a:r>
          </a:p>
        </p:txBody>
      </p:sp>
      <p:sp>
        <p:nvSpPr>
          <p:cNvPr id="3" name="Content Placeholder 2"/>
          <p:cNvSpPr>
            <a:spLocks noGrp="1"/>
          </p:cNvSpPr>
          <p:nvPr>
            <p:ph idx="1"/>
          </p:nvPr>
        </p:nvSpPr>
        <p:spPr/>
        <p:txBody>
          <a:bodyPr>
            <a:normAutofit fontScale="92500" lnSpcReduction="10000"/>
          </a:bodyPr>
          <a:lstStyle/>
          <a:p>
            <a:r>
              <a:rPr lang="en-US" dirty="0"/>
              <a:t>With </a:t>
            </a:r>
            <a:r>
              <a:rPr lang="en-US" dirty="0" err="1"/>
              <a:t>sharded</a:t>
            </a:r>
            <a:r>
              <a:rPr lang="en-US" dirty="0"/>
              <a:t> data, we often take one program, but then </a:t>
            </a:r>
            <a:r>
              <a:rPr lang="en-US" i="1" dirty="0"/>
              <a:t>run an instance of it on each shard, one instance per shard.</a:t>
            </a:r>
          </a:p>
          <a:p>
            <a:endParaRPr lang="en-US" dirty="0"/>
          </a:p>
          <a:p>
            <a:r>
              <a:rPr lang="en-US" dirty="0"/>
              <a:t>If we adopt this approach, we end up with parallel processing: each instance handles a portion of the overall task, just for data in its own local shard.  If it generates new tuples to store, we “shuffle” them to the proper locations before the next stage of computing.</a:t>
            </a:r>
          </a:p>
          <a:p>
            <a:endParaRPr lang="en-US" dirty="0"/>
          </a:p>
          <a:p>
            <a:r>
              <a:rPr lang="en-US" dirty="0"/>
              <a:t>We also can use group-by and then some form of aggregation to handle the reduce operation common in </a:t>
            </a:r>
            <a:r>
              <a:rPr lang="en-US" dirty="0" err="1"/>
              <a:t>MapReduce</a:t>
            </a:r>
            <a:r>
              <a:rPr lang="en-US" dirty="0"/>
              <a:t> computational patterns.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19</a:t>
            </a:fld>
            <a:endParaRPr lang="en-US"/>
          </a:p>
        </p:txBody>
      </p:sp>
      <p:pic>
        <p:nvPicPr>
          <p:cNvPr id="6" name="Picture 5"/>
          <p:cNvPicPr>
            <a:picLocks noChangeAspect="1"/>
          </p:cNvPicPr>
          <p:nvPr/>
        </p:nvPicPr>
        <p:blipFill>
          <a:blip r:embed="rId2"/>
          <a:stretch>
            <a:fillRect/>
          </a:stretch>
        </p:blipFill>
        <p:spPr>
          <a:xfrm>
            <a:off x="6147147" y="585216"/>
            <a:ext cx="5809992" cy="963251"/>
          </a:xfrm>
          <a:prstGeom prst="rect">
            <a:avLst/>
          </a:prstGeom>
        </p:spPr>
      </p:pic>
    </p:spTree>
    <p:extLst>
      <p:ext uri="{BB962C8B-B14F-4D97-AF65-F5344CB8AC3E}">
        <p14:creationId xmlns:p14="http://schemas.microsoft.com/office/powerpoint/2010/main" val="207056303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Temporary data?  Persistent?  Or </a:t>
            </a:r>
            <a:r>
              <a:rPr lang="en-US" u="sng" dirty="0"/>
              <a:t>both</a:t>
            </a:r>
            <a:r>
              <a:rPr lang="en-US" dirty="0"/>
              <a:t>?</a:t>
            </a:r>
          </a:p>
        </p:txBody>
      </p:sp>
      <p:sp>
        <p:nvSpPr>
          <p:cNvPr id="3" name="Content Placeholder 2"/>
          <p:cNvSpPr>
            <a:spLocks noGrp="1"/>
          </p:cNvSpPr>
          <p:nvPr>
            <p:ph idx="1"/>
          </p:nvPr>
        </p:nvSpPr>
        <p:spPr/>
        <p:txBody>
          <a:bodyPr>
            <a:normAutofit lnSpcReduction="10000"/>
          </a:bodyPr>
          <a:lstStyle/>
          <a:p>
            <a:r>
              <a:rPr lang="en-US" dirty="0"/>
              <a:t>A curious thing about the cloud is that we often do almost all our computing on temporary data!  Think of the air traffic control example, where the only permanent data was the flight plan database.</a:t>
            </a:r>
          </a:p>
          <a:p>
            <a:r>
              <a:rPr lang="en-US" dirty="0"/>
              <a:t>In the cloud, the raw </a:t>
            </a:r>
            <a:r>
              <a:rPr lang="en-US" dirty="0" err="1"/>
              <a:t>IoT</a:t>
            </a:r>
            <a:r>
              <a:rPr lang="en-US" dirty="0"/>
              <a:t> input data is permanent, or perhaps held for a fixed period.  But with the input we can rerun our task and re-create any needed outputs!  And this can be repeated for subsequent stages too!</a:t>
            </a:r>
            <a:br>
              <a:rPr lang="en-US" dirty="0"/>
            </a:br>
            <a:br>
              <a:rPr lang="en-US" dirty="0"/>
            </a:br>
            <a:r>
              <a:rPr lang="en-US" dirty="0"/>
              <a:t>So, most cloud data is viewed as temporary, but cached (and maybe even persisted on a temporary disk area for fast reloading!)  We can always recreate it if necessary.  </a:t>
            </a:r>
            <a:r>
              <a:rPr lang="en-US" u="sng" dirty="0"/>
              <a:t>You control </a:t>
            </a:r>
            <a:r>
              <a:rPr lang="en-US" dirty="0"/>
              <a:t>when persistent data will be stored.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20</a:t>
            </a:fld>
            <a:endParaRPr lang="en-US"/>
          </a:p>
        </p:txBody>
      </p:sp>
    </p:spTree>
    <p:extLst>
      <p:ext uri="{BB962C8B-B14F-4D97-AF65-F5344CB8AC3E}">
        <p14:creationId xmlns:p14="http://schemas.microsoft.com/office/powerpoint/2010/main" val="103281612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E77C15-B43B-41A2-AE7C-933200DE0A7D}"/>
              </a:ext>
            </a:extLst>
          </p:cNvPr>
          <p:cNvSpPr>
            <a:spLocks noGrp="1"/>
          </p:cNvSpPr>
          <p:nvPr>
            <p:ph type="title"/>
          </p:nvPr>
        </p:nvSpPr>
        <p:spPr/>
        <p:txBody>
          <a:bodyPr/>
          <a:lstStyle/>
          <a:p>
            <a:r>
              <a:rPr lang="en-US" dirty="0"/>
              <a:t>Summary</a:t>
            </a:r>
          </a:p>
        </p:txBody>
      </p:sp>
      <p:sp>
        <p:nvSpPr>
          <p:cNvPr id="3" name="Content Placeholder 2">
            <a:extLst>
              <a:ext uri="{FF2B5EF4-FFF2-40B4-BE49-F238E27FC236}">
                <a16:creationId xmlns:a16="http://schemas.microsoft.com/office/drawing/2014/main" id="{0320E11F-5D44-400A-8621-C8EF55F47E21}"/>
              </a:ext>
            </a:extLst>
          </p:cNvPr>
          <p:cNvSpPr>
            <a:spLocks noGrp="1"/>
          </p:cNvSpPr>
          <p:nvPr>
            <p:ph idx="1"/>
          </p:nvPr>
        </p:nvSpPr>
        <p:spPr/>
        <p:txBody>
          <a:bodyPr/>
          <a:lstStyle/>
          <a:p>
            <a:r>
              <a:rPr lang="en-US" dirty="0"/>
              <a:t>In today’s cloud platforms, data is </a:t>
            </a:r>
            <a:r>
              <a:rPr lang="en-US" dirty="0" err="1"/>
              <a:t>sharded</a:t>
            </a:r>
            <a:r>
              <a:rPr lang="en-US" dirty="0"/>
              <a:t> all the time.</a:t>
            </a:r>
          </a:p>
          <a:p>
            <a:endParaRPr lang="en-US" dirty="0"/>
          </a:p>
          <a:p>
            <a:r>
              <a:rPr lang="en-US" dirty="0"/>
              <a:t>Tools like Pandas and LINQ make it very easy to compute on this data, especially if we can think of it as have some kind of regular structure.</a:t>
            </a:r>
          </a:p>
          <a:p>
            <a:endParaRPr lang="en-US" dirty="0"/>
          </a:p>
          <a:p>
            <a:r>
              <a:rPr lang="en-US" dirty="0"/>
              <a:t>We haven’t yet seen them, but there are also powerful packages to </a:t>
            </a:r>
            <a:r>
              <a:rPr lang="en-US"/>
              <a:t>take less-structured </a:t>
            </a:r>
            <a:r>
              <a:rPr lang="en-US" dirty="0"/>
              <a:t>forms of data, like web pages, and </a:t>
            </a:r>
            <a:r>
              <a:rPr lang="en-US"/>
              <a:t>extract structured data.</a:t>
            </a:r>
          </a:p>
        </p:txBody>
      </p:sp>
      <p:sp>
        <p:nvSpPr>
          <p:cNvPr id="4" name="Footer Placeholder 3">
            <a:extLst>
              <a:ext uri="{FF2B5EF4-FFF2-40B4-BE49-F238E27FC236}">
                <a16:creationId xmlns:a16="http://schemas.microsoft.com/office/drawing/2014/main" id="{54C030F6-79B7-47C6-8DA6-4DA4F7467711}"/>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5229E1C1-40D1-43A6-BEDF-734217D228C2}"/>
              </a:ext>
            </a:extLst>
          </p:cNvPr>
          <p:cNvSpPr>
            <a:spLocks noGrp="1"/>
          </p:cNvSpPr>
          <p:nvPr>
            <p:ph type="sldNum" sz="quarter" idx="12"/>
          </p:nvPr>
        </p:nvSpPr>
        <p:spPr/>
        <p:txBody>
          <a:bodyPr/>
          <a:lstStyle/>
          <a:p>
            <a:fld id="{3C974458-8A97-4835-BF79-1FB6D7856C21}" type="slidenum">
              <a:rPr lang="en-US" smtClean="0"/>
              <a:t>21</a:t>
            </a:fld>
            <a:endParaRPr lang="en-US"/>
          </a:p>
        </p:txBody>
      </p:sp>
    </p:spTree>
    <p:extLst>
      <p:ext uri="{BB962C8B-B14F-4D97-AF65-F5344CB8AC3E}">
        <p14:creationId xmlns:p14="http://schemas.microsoft.com/office/powerpoint/2010/main" val="362066319"/>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2489</TotalTime>
  <Words>1493</Words>
  <Application>Microsoft Office PowerPoint</Application>
  <PresentationFormat>Widescreen</PresentationFormat>
  <Paragraphs>202</Paragraphs>
  <Slides>21</Slides>
  <Notes>1</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21</vt:i4>
      </vt:variant>
    </vt:vector>
  </HeadingPairs>
  <TitlesOfParts>
    <vt:vector size="27" baseType="lpstr">
      <vt:lpstr>Calibri</vt:lpstr>
      <vt:lpstr>Tw Cen MT</vt:lpstr>
      <vt:lpstr>Tw Cen MT Condensed</vt:lpstr>
      <vt:lpstr>Wingdings</vt:lpstr>
      <vt:lpstr>Wingdings 3</vt:lpstr>
      <vt:lpstr>Integral</vt:lpstr>
      <vt:lpstr>CS 5412/Lecture 18  Accessing Collections</vt:lpstr>
      <vt:lpstr>Structured and Unstructured Data</vt:lpstr>
      <vt:lpstr>A table</vt:lpstr>
      <vt:lpstr>Structured and Unstructured Data</vt:lpstr>
      <vt:lpstr>Structured and Unstructured Data</vt:lpstr>
      <vt:lpstr>A photo and its meta-data</vt:lpstr>
      <vt:lpstr>Structured and Unstructured Data</vt:lpstr>
      <vt:lpstr>A structured world!</vt:lpstr>
      <vt:lpstr>Collection Concept</vt:lpstr>
      <vt:lpstr>Missing values</vt:lpstr>
      <vt:lpstr>Important Database Concepts</vt:lpstr>
      <vt:lpstr>Important database concepts</vt:lpstr>
      <vt:lpstr>Programming Language Embeddings</vt:lpstr>
      <vt:lpstr>Visiting two good web sites</vt:lpstr>
      <vt:lpstr>You can create new persistent data too, or update existing data</vt:lpstr>
      <vt:lpstr>SQl AND nOsql</vt:lpstr>
      <vt:lpstr>SQl AND nOsql</vt:lpstr>
      <vt:lpstr>How do you update NoSQL data?</vt:lpstr>
      <vt:lpstr>Sharded data</vt:lpstr>
      <vt:lpstr>Temporary data?  Persistent?  Or both?</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144</cp:revision>
  <dcterms:created xsi:type="dcterms:W3CDTF">2017-12-19T18:11:25Z</dcterms:created>
  <dcterms:modified xsi:type="dcterms:W3CDTF">2020-04-09T13:21:37Z</dcterms:modified>
</cp:coreProperties>
</file>