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56" r:id="rId2"/>
    <p:sldId id="297" r:id="rId3"/>
    <p:sldId id="266" r:id="rId4"/>
    <p:sldId id="289" r:id="rId5"/>
    <p:sldId id="290" r:id="rId6"/>
    <p:sldId id="291" r:id="rId7"/>
    <p:sldId id="257" r:id="rId8"/>
    <p:sldId id="298" r:id="rId9"/>
    <p:sldId id="260" r:id="rId10"/>
    <p:sldId id="258" r:id="rId11"/>
    <p:sldId id="261" r:id="rId12"/>
    <p:sldId id="262" r:id="rId13"/>
    <p:sldId id="264" r:id="rId14"/>
    <p:sldId id="263" r:id="rId15"/>
    <p:sldId id="265" r:id="rId16"/>
    <p:sldId id="259" r:id="rId17"/>
    <p:sldId id="302" r:id="rId18"/>
    <p:sldId id="267" r:id="rId19"/>
    <p:sldId id="277" r:id="rId20"/>
    <p:sldId id="268" r:id="rId21"/>
    <p:sldId id="269" r:id="rId22"/>
    <p:sldId id="280" r:id="rId23"/>
    <p:sldId id="299" r:id="rId24"/>
    <p:sldId id="281" r:id="rId25"/>
    <p:sldId id="270" r:id="rId26"/>
    <p:sldId id="271" r:id="rId27"/>
    <p:sldId id="292" r:id="rId28"/>
    <p:sldId id="272" r:id="rId29"/>
    <p:sldId id="279" r:id="rId30"/>
    <p:sldId id="293" r:id="rId31"/>
    <p:sldId id="273" r:id="rId32"/>
    <p:sldId id="300" r:id="rId33"/>
    <p:sldId id="274" r:id="rId34"/>
    <p:sldId id="275" r:id="rId35"/>
    <p:sldId id="301" r:id="rId36"/>
    <p:sldId id="276" r:id="rId37"/>
    <p:sldId id="278" r:id="rId38"/>
    <p:sldId id="282" r:id="rId39"/>
    <p:sldId id="283" r:id="rId40"/>
    <p:sldId id="284" r:id="rId41"/>
    <p:sldId id="285" r:id="rId42"/>
    <p:sldId id="286" r:id="rId43"/>
    <p:sldId id="296" r:id="rId44"/>
    <p:sldId id="294" r:id="rId45"/>
    <p:sldId id="287" r:id="rId46"/>
    <p:sldId id="288" r:id="rId47"/>
    <p:sldId id="295"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1C459E-8AFD-4C88-A45E-D59C9A3879A0}">
          <p14:sldIdLst>
            <p14:sldId id="256"/>
            <p14:sldId id="297"/>
            <p14:sldId id="266"/>
            <p14:sldId id="289"/>
            <p14:sldId id="290"/>
            <p14:sldId id="291"/>
            <p14:sldId id="257"/>
            <p14:sldId id="298"/>
            <p14:sldId id="260"/>
            <p14:sldId id="258"/>
            <p14:sldId id="261"/>
            <p14:sldId id="262"/>
            <p14:sldId id="264"/>
            <p14:sldId id="263"/>
            <p14:sldId id="265"/>
            <p14:sldId id="259"/>
            <p14:sldId id="302"/>
            <p14:sldId id="267"/>
            <p14:sldId id="277"/>
            <p14:sldId id="268"/>
            <p14:sldId id="269"/>
            <p14:sldId id="280"/>
            <p14:sldId id="299"/>
            <p14:sldId id="281"/>
            <p14:sldId id="270"/>
            <p14:sldId id="271"/>
            <p14:sldId id="292"/>
            <p14:sldId id="272"/>
            <p14:sldId id="279"/>
            <p14:sldId id="293"/>
            <p14:sldId id="273"/>
            <p14:sldId id="300"/>
            <p14:sldId id="274"/>
            <p14:sldId id="275"/>
            <p14:sldId id="301"/>
            <p14:sldId id="276"/>
            <p14:sldId id="278"/>
            <p14:sldId id="282"/>
            <p14:sldId id="283"/>
            <p14:sldId id="284"/>
            <p14:sldId id="285"/>
            <p14:sldId id="286"/>
            <p14:sldId id="296"/>
            <p14:sldId id="294"/>
            <p14:sldId id="287"/>
            <p14:sldId id="288"/>
            <p14:sldId id="2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D050"/>
    <a:srgbClr val="FF0066"/>
    <a:srgbClr val="FFFFFF"/>
    <a:srgbClr val="1CADE4"/>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25" autoAdjust="0"/>
  </p:normalViewPr>
  <p:slideViewPr>
    <p:cSldViewPr snapToGrid="0">
      <p:cViewPr varScale="1">
        <p:scale>
          <a:sx n="113" d="100"/>
          <a:sy n="113" d="100"/>
        </p:scale>
        <p:origin x="474" y="108"/>
      </p:cViewPr>
      <p:guideLst/>
    </p:cSldViewPr>
  </p:slideViewPr>
  <p:outlineViewPr>
    <p:cViewPr>
      <p:scale>
        <a:sx n="33" d="100"/>
        <a:sy n="33" d="100"/>
      </p:scale>
      <p:origin x="0" y="-4260"/>
    </p:cViewPr>
  </p:outlineViewPr>
  <p:notesTextViewPr>
    <p:cViewPr>
      <p:scale>
        <a:sx n="1" d="1"/>
        <a:sy n="1" d="1"/>
      </p:scale>
      <p:origin x="0" y="0"/>
    </p:cViewPr>
  </p:notesTextViewPr>
  <p:notesViewPr>
    <p:cSldViewPr snapToGrid="0">
      <p:cViewPr varScale="1">
        <p:scale>
          <a:sx n="88" d="100"/>
          <a:sy n="88"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0579A-B1E4-47EB-8BA9-D99CA9E7BA07}" type="datetimeFigureOut">
              <a:rPr lang="en-US" smtClean="0"/>
              <a:t>2/18/2019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DC88A-CD66-4609-884B-39722DAC333B}" type="slidenum">
              <a:rPr lang="en-US" smtClean="0"/>
              <a:t>‹#›</a:t>
            </a:fld>
            <a:endParaRPr lang="en-US"/>
          </a:p>
        </p:txBody>
      </p:sp>
    </p:spTree>
    <p:extLst>
      <p:ext uri="{BB962C8B-B14F-4D97-AF65-F5344CB8AC3E}">
        <p14:creationId xmlns:p14="http://schemas.microsoft.com/office/powerpoint/2010/main" val="75324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a:t>
            </a:fld>
            <a:endParaRPr lang="en-US"/>
          </a:p>
        </p:txBody>
      </p:sp>
    </p:spTree>
    <p:extLst>
      <p:ext uri="{BB962C8B-B14F-4D97-AF65-F5344CB8AC3E}">
        <p14:creationId xmlns:p14="http://schemas.microsoft.com/office/powerpoint/2010/main" val="770860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14</a:t>
            </a:fld>
            <a:endParaRPr lang="en-US"/>
          </a:p>
        </p:txBody>
      </p:sp>
    </p:spTree>
    <p:extLst>
      <p:ext uri="{BB962C8B-B14F-4D97-AF65-F5344CB8AC3E}">
        <p14:creationId xmlns:p14="http://schemas.microsoft.com/office/powerpoint/2010/main" val="1002752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952055-0679-4F11-9844-B02E09680E7A}" type="slidenum">
              <a:rPr lang="en-US" smtClean="0"/>
              <a:pPr/>
              <a:t>5</a:t>
            </a:fld>
            <a:endParaRPr lang="en-US"/>
          </a:p>
        </p:txBody>
      </p:sp>
    </p:spTree>
    <p:extLst>
      <p:ext uri="{BB962C8B-B14F-4D97-AF65-F5344CB8AC3E}">
        <p14:creationId xmlns:p14="http://schemas.microsoft.com/office/powerpoint/2010/main" val="1318325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952055-0679-4F11-9844-B02E09680E7A}" type="slidenum">
              <a:rPr lang="en-US" smtClean="0"/>
              <a:pPr/>
              <a:t>6</a:t>
            </a:fld>
            <a:endParaRPr lang="en-US"/>
          </a:p>
        </p:txBody>
      </p:sp>
    </p:spTree>
    <p:extLst>
      <p:ext uri="{BB962C8B-B14F-4D97-AF65-F5344CB8AC3E}">
        <p14:creationId xmlns:p14="http://schemas.microsoft.com/office/powerpoint/2010/main" val="177931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7</a:t>
            </a:fld>
            <a:endParaRPr lang="en-US"/>
          </a:p>
        </p:txBody>
      </p:sp>
    </p:spTree>
    <p:extLst>
      <p:ext uri="{BB962C8B-B14F-4D97-AF65-F5344CB8AC3E}">
        <p14:creationId xmlns:p14="http://schemas.microsoft.com/office/powerpoint/2010/main" val="417215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9</a:t>
            </a:fld>
            <a:endParaRPr lang="en-US"/>
          </a:p>
        </p:txBody>
      </p:sp>
    </p:spTree>
    <p:extLst>
      <p:ext uri="{BB962C8B-B14F-4D97-AF65-F5344CB8AC3E}">
        <p14:creationId xmlns:p14="http://schemas.microsoft.com/office/powerpoint/2010/main" val="2534647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10</a:t>
            </a:fld>
            <a:endParaRPr lang="en-US"/>
          </a:p>
        </p:txBody>
      </p:sp>
    </p:spTree>
    <p:extLst>
      <p:ext uri="{BB962C8B-B14F-4D97-AF65-F5344CB8AC3E}">
        <p14:creationId xmlns:p14="http://schemas.microsoft.com/office/powerpoint/2010/main" val="3572934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11</a:t>
            </a:fld>
            <a:endParaRPr lang="en-US"/>
          </a:p>
        </p:txBody>
      </p:sp>
    </p:spTree>
    <p:extLst>
      <p:ext uri="{BB962C8B-B14F-4D97-AF65-F5344CB8AC3E}">
        <p14:creationId xmlns:p14="http://schemas.microsoft.com/office/powerpoint/2010/main" val="850050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12</a:t>
            </a:fld>
            <a:endParaRPr lang="en-US"/>
          </a:p>
        </p:txBody>
      </p:sp>
    </p:spTree>
    <p:extLst>
      <p:ext uri="{BB962C8B-B14F-4D97-AF65-F5344CB8AC3E}">
        <p14:creationId xmlns:p14="http://schemas.microsoft.com/office/powerpoint/2010/main" val="3447385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13</a:t>
            </a:fld>
            <a:endParaRPr lang="en-US"/>
          </a:p>
        </p:txBody>
      </p:sp>
    </p:spTree>
    <p:extLst>
      <p:ext uri="{BB962C8B-B14F-4D97-AF65-F5344CB8AC3E}">
        <p14:creationId xmlns:p14="http://schemas.microsoft.com/office/powerpoint/2010/main" val="574396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4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032C7F0B-8936-44C5-BA0F-FCD13E7C65F0}" type="datetime1">
              <a:rPr lang="en-US" smtClean="0"/>
              <a:t>2/18/2019</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0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F5D3AA-A41E-4677-8854-44256C306844}" type="datetime1">
              <a:rPr lang="en-US" smtClean="0"/>
              <a:t>2/18/2019</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57458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0FF245-29EA-445C-9CC2-1F5BA999DC5A}" type="datetime1">
              <a:rPr lang="en-US" smtClean="0"/>
              <a:t>2/18/2019</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42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2800"/>
            </a:lvl1pPr>
            <a:lvl2pPr>
              <a:defRPr sz="24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F0DD41A-7EC4-4DB9-A883-2E97020859C4}" type="datetime1">
              <a:rPr lang="en-US" smtClean="0"/>
              <a:t>2/18/2019</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7914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90B390-75CF-4FAD-BBC9-B280E9660EA5}" type="datetime1">
              <a:rPr lang="en-US" smtClean="0"/>
              <a:t>2/18/2019</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3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E1FC70-351A-4291-8C26-6F1469F5E792}" type="datetime1">
              <a:rPr lang="en-US" smtClean="0"/>
              <a:t>2/18/2019</a:t>
            </a:fld>
            <a:endParaRPr lang="en-US"/>
          </a:p>
        </p:txBody>
      </p:sp>
      <p:sp>
        <p:nvSpPr>
          <p:cNvPr id="6" name="Footer Placeholder 5"/>
          <p:cNvSpPr>
            <a:spLocks noGrp="1"/>
          </p:cNvSpPr>
          <p:nvPr>
            <p:ph type="ftr" sz="quarter" idx="11"/>
          </p:nvPr>
        </p:nvSpPr>
        <p:spPr/>
        <p:txBody>
          <a:bodyPr/>
          <a:lstStyle/>
          <a:p>
            <a:r>
              <a:rPr lang="en-US"/>
              <a:t>http://www.cs.cornell.edu/courses/cs5412/2018sp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3421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8BA862-BBB0-49C0-9B97-61C9BD060AC6}" type="datetime1">
              <a:rPr lang="en-US" smtClean="0"/>
              <a:t>2/18/2019</a:t>
            </a:fld>
            <a:endParaRPr lang="en-US"/>
          </a:p>
        </p:txBody>
      </p:sp>
      <p:sp>
        <p:nvSpPr>
          <p:cNvPr id="8" name="Footer Placeholder 7"/>
          <p:cNvSpPr>
            <a:spLocks noGrp="1"/>
          </p:cNvSpPr>
          <p:nvPr>
            <p:ph type="ftr" sz="quarter" idx="11"/>
          </p:nvPr>
        </p:nvSpPr>
        <p:spPr/>
        <p:txBody>
          <a:bodyPr/>
          <a:lstStyle/>
          <a:p>
            <a:r>
              <a:rPr lang="en-US"/>
              <a:t>http://www.cs.cornell.edu/courses/cs5412/2018sp</a:t>
            </a:r>
          </a:p>
        </p:txBody>
      </p:sp>
      <p:sp>
        <p:nvSpPr>
          <p:cNvPr id="9" name="Slide Number Placeholder 8"/>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5508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B149191-100C-4E77-9D1C-977E5A147FDA}" type="datetime1">
              <a:rPr lang="en-US" smtClean="0"/>
              <a:t>2/18/2019</a:t>
            </a:fld>
            <a:endParaRPr lang="en-US"/>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64101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568535-C310-4F8B-8B20-DE0281267002}" type="datetime1">
              <a:rPr lang="en-US" smtClean="0"/>
              <a:t>2/18/2019</a:t>
            </a:fld>
            <a:endParaRPr lang="en-US"/>
          </a:p>
        </p:txBody>
      </p:sp>
      <p:sp>
        <p:nvSpPr>
          <p:cNvPr id="3" name="Footer Placeholder 2"/>
          <p:cNvSpPr>
            <a:spLocks noGrp="1"/>
          </p:cNvSpPr>
          <p:nvPr>
            <p:ph type="ftr" sz="quarter" idx="11"/>
          </p:nvPr>
        </p:nvSpPr>
        <p:spPr/>
        <p:txBody>
          <a:bodyPr/>
          <a:lstStyle/>
          <a:p>
            <a:r>
              <a:rPr lang="en-US"/>
              <a:t>http://www.cs.cornell.edu/courses/cs5412/2018sp</a:t>
            </a:r>
          </a:p>
        </p:txBody>
      </p:sp>
      <p:sp>
        <p:nvSpPr>
          <p:cNvPr id="4" name="Slide Number Placeholder 3"/>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1641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8A01F4E-6976-4D65-92C7-153C89C05B19}" type="datetime1">
              <a:rPr lang="en-US" smtClean="0"/>
              <a:t>2/18/2019</a:t>
            </a:fld>
            <a:endParaRPr lang="en-US"/>
          </a:p>
        </p:txBody>
      </p:sp>
      <p:sp>
        <p:nvSpPr>
          <p:cNvPr id="6" name="Footer Placeholder 5"/>
          <p:cNvSpPr>
            <a:spLocks noGrp="1"/>
          </p:cNvSpPr>
          <p:nvPr>
            <p:ph type="ftr" sz="quarter" idx="11"/>
          </p:nvPr>
        </p:nvSpPr>
        <p:spPr/>
        <p:txBody>
          <a:bodyPr/>
          <a:lstStyle/>
          <a:p>
            <a:r>
              <a:rPr lang="en-US"/>
              <a:t>http://www.cs.cornell.edu/courses/cs5412/2018sp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89013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782084-BD4B-4780-8931-C396A8221E37}" type="datetime1">
              <a:rPr lang="en-US" smtClean="0"/>
              <a:t>2/18/2019</a:t>
            </a:fld>
            <a:endParaRPr lang="en-US"/>
          </a:p>
        </p:txBody>
      </p:sp>
      <p:sp>
        <p:nvSpPr>
          <p:cNvPr id="6" name="Footer Placeholder 5"/>
          <p:cNvSpPr>
            <a:spLocks noGrp="1"/>
          </p:cNvSpPr>
          <p:nvPr>
            <p:ph type="ftr" sz="quarter" idx="11"/>
          </p:nvPr>
        </p:nvSpPr>
        <p:spPr/>
        <p:txBody>
          <a:bodyPr/>
          <a:lstStyle/>
          <a:p>
            <a:r>
              <a:rPr lang="en-US"/>
              <a:t>http://www.cs.cornell.edu/courses/cs5412/2018sp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04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9F2B540-A3D3-4F10-95F4-6D2B547E13DE}" type="datetime1">
              <a:rPr lang="en-US" smtClean="0"/>
              <a:t>2/18/2019</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http://www.cs.cornell.edu/courses/cs5412/2018sp</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974458-8A97-4835-BF79-1FB6D7856C21}"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27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7B2A5-D888-4A68-9EB8-E190FABBD294}"/>
              </a:ext>
            </a:extLst>
          </p:cNvPr>
          <p:cNvSpPr>
            <a:spLocks noGrp="1"/>
          </p:cNvSpPr>
          <p:nvPr>
            <p:ph type="ctrTitle"/>
          </p:nvPr>
        </p:nvSpPr>
        <p:spPr>
          <a:xfrm>
            <a:off x="0" y="4960137"/>
            <a:ext cx="8229600" cy="1463040"/>
          </a:xfrm>
        </p:spPr>
        <p:txBody>
          <a:bodyPr>
            <a:noAutofit/>
          </a:bodyPr>
          <a:lstStyle/>
          <a:p>
            <a:r>
              <a:rPr lang="en-US" sz="3600" dirty="0"/>
              <a:t>CS5412 / Lecture 9</a:t>
            </a:r>
            <a:br>
              <a:rPr lang="en-US" sz="3600" dirty="0"/>
            </a:br>
            <a:r>
              <a:rPr lang="en-US" sz="3600" dirty="0"/>
              <a:t>Machine Learning For smart Farms</a:t>
            </a:r>
          </a:p>
        </p:txBody>
      </p:sp>
      <p:sp>
        <p:nvSpPr>
          <p:cNvPr id="3" name="Subtitle 2">
            <a:extLst>
              <a:ext uri="{FF2B5EF4-FFF2-40B4-BE49-F238E27FC236}">
                <a16:creationId xmlns:a16="http://schemas.microsoft.com/office/drawing/2014/main" id="{D1664BDB-4610-415E-B88D-82832DD4507C}"/>
              </a:ext>
            </a:extLst>
          </p:cNvPr>
          <p:cNvSpPr>
            <a:spLocks noGrp="1"/>
          </p:cNvSpPr>
          <p:nvPr>
            <p:ph type="subTitle" idx="1"/>
          </p:nvPr>
        </p:nvSpPr>
        <p:spPr/>
        <p:txBody>
          <a:bodyPr/>
          <a:lstStyle/>
          <a:p>
            <a:r>
              <a:rPr lang="en-US" dirty="0"/>
              <a:t>Ken Birman</a:t>
            </a:r>
          </a:p>
          <a:p>
            <a:r>
              <a:rPr lang="en-US" dirty="0"/>
              <a:t>Spring</a:t>
            </a:r>
            <a:r>
              <a:rPr lang="en-US"/>
              <a:t>, 2019</a:t>
            </a:r>
            <a:endParaRPr lang="en-US" dirty="0"/>
          </a:p>
        </p:txBody>
      </p:sp>
      <p:sp>
        <p:nvSpPr>
          <p:cNvPr id="4" name="Footer Placeholder 3"/>
          <p:cNvSpPr>
            <a:spLocks noGrp="1"/>
          </p:cNvSpPr>
          <p:nvPr>
            <p:ph type="ftr" sz="quarter" idx="11"/>
          </p:nvPr>
        </p:nvSpPr>
        <p:spPr/>
        <p:txBody>
          <a:bodyPr/>
          <a:lstStyle/>
          <a:p>
            <a:r>
              <a:rPr lang="en-US" dirty="0"/>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a:t>
            </a:fld>
            <a:endParaRPr lang="en-US"/>
          </a:p>
        </p:txBody>
      </p:sp>
    </p:spTree>
    <p:extLst>
      <p:ext uri="{BB962C8B-B14F-4D97-AF65-F5344CB8AC3E}">
        <p14:creationId xmlns:p14="http://schemas.microsoft.com/office/powerpoint/2010/main" val="32456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herd management</a:t>
            </a:r>
          </a:p>
        </p:txBody>
      </p:sp>
      <p:sp>
        <p:nvSpPr>
          <p:cNvPr id="3" name="Content Placeholder 2"/>
          <p:cNvSpPr>
            <a:spLocks noGrp="1"/>
          </p:cNvSpPr>
          <p:nvPr>
            <p:ph idx="1"/>
          </p:nvPr>
        </p:nvSpPr>
        <p:spPr/>
        <p:txBody>
          <a:bodyPr>
            <a:normAutofit/>
          </a:bodyPr>
          <a:lstStyle/>
          <a:p>
            <a:r>
              <a:rPr lang="en-US" dirty="0"/>
              <a:t>Dairy: Cow health and monitoring</a:t>
            </a:r>
          </a:p>
          <a:p>
            <a:pPr>
              <a:buFont typeface="Wingdings" panose="05000000000000000000" pitchFamily="2" charset="2"/>
              <a:buChar char="Ø"/>
            </a:pPr>
            <a:r>
              <a:rPr lang="en-US" dirty="0"/>
              <a:t> Which way should we point the camera?  When to take photos/video?</a:t>
            </a:r>
          </a:p>
          <a:p>
            <a:pPr>
              <a:buFont typeface="Wingdings" panose="05000000000000000000" pitchFamily="2" charset="2"/>
              <a:buChar char="Ø"/>
            </a:pPr>
            <a:r>
              <a:rPr lang="en-US" dirty="0"/>
              <a:t>How much milk did each cow produce, and of what quality?</a:t>
            </a:r>
          </a:p>
          <a:p>
            <a:pPr>
              <a:buFont typeface="Wingdings" panose="05000000000000000000" pitchFamily="2" charset="2"/>
              <a:buChar char="Ø"/>
            </a:pPr>
            <a:r>
              <a:rPr lang="en-US" dirty="0"/>
              <a:t> What did it eat, and how was its appetite?</a:t>
            </a:r>
          </a:p>
          <a:p>
            <a:pPr>
              <a:buFont typeface="Wingdings" panose="05000000000000000000" pitchFamily="2" charset="2"/>
              <a:buChar char="Ø"/>
            </a:pPr>
            <a:r>
              <a:rPr lang="en-US" dirty="0"/>
              <a:t> How much time did it spend ruminating, or sleeping?</a:t>
            </a:r>
          </a:p>
          <a:p>
            <a:pPr>
              <a:buFont typeface="Wingdings" panose="05000000000000000000" pitchFamily="2" charset="2"/>
              <a:buChar char="Ø"/>
            </a:pPr>
            <a:r>
              <a:rPr lang="en-US" dirty="0"/>
              <a:t> Which cows need routine medical attention?  </a:t>
            </a:r>
          </a:p>
          <a:p>
            <a:pPr>
              <a:buFont typeface="Wingdings" panose="05000000000000000000" pitchFamily="2" charset="2"/>
              <a:buChar char="Ø"/>
            </a:pPr>
            <a:r>
              <a:rPr lang="en-US" dirty="0"/>
              <a:t> Is a cow close to giving birth?  Is it likely to need emergency help?</a:t>
            </a:r>
          </a:p>
          <a:p>
            <a:pPr>
              <a:buFont typeface="Wingdings" panose="05000000000000000000" pitchFamily="2" charset="2"/>
              <a:buChar char="Ø"/>
            </a:pPr>
            <a:endParaRPr lang="en-US" dirty="0"/>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t>10</a:t>
            </a:fld>
            <a:endParaRPr lang="en-US"/>
          </a:p>
        </p:txBody>
      </p:sp>
      <p:pic>
        <p:nvPicPr>
          <p:cNvPr id="6" name="Picture 5">
            <a:extLst>
              <a:ext uri="{FF2B5EF4-FFF2-40B4-BE49-F238E27FC236}">
                <a16:creationId xmlns:a16="http://schemas.microsoft.com/office/drawing/2014/main" id="{D230AC00-DA52-42B5-A3E0-FFD1AE240467}"/>
              </a:ext>
            </a:extLst>
          </p:cNvPr>
          <p:cNvPicPr>
            <a:picLocks noChangeAspect="1"/>
          </p:cNvPicPr>
          <p:nvPr/>
        </p:nvPicPr>
        <p:blipFill>
          <a:blip r:embed="rId3"/>
          <a:stretch>
            <a:fillRect/>
          </a:stretch>
        </p:blipFill>
        <p:spPr>
          <a:xfrm>
            <a:off x="7858640" y="166273"/>
            <a:ext cx="4155559" cy="2337502"/>
          </a:xfrm>
          <a:prstGeom prst="rect">
            <a:avLst/>
          </a:prstGeom>
        </p:spPr>
      </p:pic>
    </p:spTree>
    <p:extLst>
      <p:ext uri="{BB962C8B-B14F-4D97-AF65-F5344CB8AC3E}">
        <p14:creationId xmlns:p14="http://schemas.microsoft.com/office/powerpoint/2010/main" val="2960940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Dairy</a:t>
            </a:r>
          </a:p>
        </p:txBody>
      </p:sp>
      <p:sp>
        <p:nvSpPr>
          <p:cNvPr id="3" name="Content Placeholder 2"/>
          <p:cNvSpPr>
            <a:spLocks noGrp="1"/>
          </p:cNvSpPr>
          <p:nvPr>
            <p:ph idx="1"/>
          </p:nvPr>
        </p:nvSpPr>
        <p:spPr>
          <a:xfrm>
            <a:off x="896538" y="2835993"/>
            <a:ext cx="10786872" cy="4023360"/>
          </a:xfrm>
        </p:spPr>
        <p:txBody>
          <a:bodyPr/>
          <a:lstStyle/>
          <a:p>
            <a:r>
              <a:rPr lang="en-US" dirty="0"/>
              <a:t>Milk processing, yoghurt and cheese making</a:t>
            </a:r>
          </a:p>
          <a:p>
            <a:pPr>
              <a:buFont typeface="Wingdings" panose="05000000000000000000" pitchFamily="2" charset="2"/>
              <a:buChar char="Ø"/>
            </a:pPr>
            <a:r>
              <a:rPr lang="en-US" dirty="0"/>
              <a:t> Must monitor temperature and pH</a:t>
            </a:r>
          </a:p>
          <a:p>
            <a:pPr>
              <a:buFont typeface="Wingdings" panose="05000000000000000000" pitchFamily="2" charset="2"/>
              <a:buChar char="Ø"/>
            </a:pPr>
            <a:r>
              <a:rPr lang="en-US" dirty="0"/>
              <a:t> Need to sterilize properly using correct strength of product, rinse off</a:t>
            </a:r>
          </a:p>
          <a:p>
            <a:pPr>
              <a:buFont typeface="Wingdings" panose="05000000000000000000" pitchFamily="2" charset="2"/>
              <a:buChar char="Ø"/>
            </a:pPr>
            <a:r>
              <a:rPr lang="en-US" dirty="0"/>
              <a:t> Watch for stuck or runaway fermentations</a:t>
            </a:r>
          </a:p>
          <a:p>
            <a:pPr>
              <a:buFont typeface="Wingdings" panose="05000000000000000000" pitchFamily="2" charset="2"/>
              <a:buChar char="Ø"/>
            </a:pPr>
            <a:r>
              <a:rPr lang="en-US" dirty="0"/>
              <a:t> Check samples for unwanted bacteria, like Listeria (very dangerous!)</a:t>
            </a:r>
          </a:p>
          <a:p>
            <a:pPr>
              <a:buFont typeface="Wingdings" panose="05000000000000000000" pitchFamily="2" charset="2"/>
              <a:buChar char="Ø"/>
            </a:pPr>
            <a:r>
              <a:rPr lang="en-US" dirty="0"/>
              <a:t> Maintain a secure and tamperproof audit trace (</a:t>
            </a:r>
            <a:r>
              <a:rPr lang="en-US" dirty="0" err="1"/>
              <a:t>BlockChain</a:t>
            </a:r>
            <a:r>
              <a:rPr lang="en-US" dirty="0"/>
              <a:t>?)</a:t>
            </a:r>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t>11</a:t>
            </a:fld>
            <a:endParaRPr lang="en-US"/>
          </a:p>
        </p:txBody>
      </p:sp>
      <p:pic>
        <p:nvPicPr>
          <p:cNvPr id="6" name="Picture 5">
            <a:extLst>
              <a:ext uri="{FF2B5EF4-FFF2-40B4-BE49-F238E27FC236}">
                <a16:creationId xmlns:a16="http://schemas.microsoft.com/office/drawing/2014/main" id="{B8B1100E-CA81-49CA-95E2-D20E979B8689}"/>
              </a:ext>
            </a:extLst>
          </p:cNvPr>
          <p:cNvPicPr>
            <a:picLocks noChangeAspect="1"/>
          </p:cNvPicPr>
          <p:nvPr/>
        </p:nvPicPr>
        <p:blipFill>
          <a:blip r:embed="rId3"/>
          <a:stretch>
            <a:fillRect/>
          </a:stretch>
        </p:blipFill>
        <p:spPr>
          <a:xfrm>
            <a:off x="8703191" y="167264"/>
            <a:ext cx="3107809" cy="3107809"/>
          </a:xfrm>
          <a:prstGeom prst="rect">
            <a:avLst/>
          </a:prstGeom>
        </p:spPr>
      </p:pic>
      <p:pic>
        <p:nvPicPr>
          <p:cNvPr id="7" name="Picture 6">
            <a:extLst>
              <a:ext uri="{FF2B5EF4-FFF2-40B4-BE49-F238E27FC236}">
                <a16:creationId xmlns:a16="http://schemas.microsoft.com/office/drawing/2014/main" id="{3F751C55-5844-4659-A6D2-73771BC89FAD}"/>
              </a:ext>
            </a:extLst>
          </p:cNvPr>
          <p:cNvPicPr>
            <a:picLocks noChangeAspect="1"/>
          </p:cNvPicPr>
          <p:nvPr/>
        </p:nvPicPr>
        <p:blipFill>
          <a:blip r:embed="rId4"/>
          <a:stretch>
            <a:fillRect/>
          </a:stretch>
        </p:blipFill>
        <p:spPr>
          <a:xfrm>
            <a:off x="7000846" y="170303"/>
            <a:ext cx="1702345" cy="1702345"/>
          </a:xfrm>
          <a:prstGeom prst="rect">
            <a:avLst/>
          </a:prstGeom>
        </p:spPr>
      </p:pic>
      <p:pic>
        <p:nvPicPr>
          <p:cNvPr id="8" name="Picture 7">
            <a:extLst>
              <a:ext uri="{FF2B5EF4-FFF2-40B4-BE49-F238E27FC236}">
                <a16:creationId xmlns:a16="http://schemas.microsoft.com/office/drawing/2014/main" id="{3BD24FD8-955E-4994-AD5F-AADF417B5ACB}"/>
              </a:ext>
            </a:extLst>
          </p:cNvPr>
          <p:cNvPicPr>
            <a:picLocks noChangeAspect="1"/>
          </p:cNvPicPr>
          <p:nvPr/>
        </p:nvPicPr>
        <p:blipFill>
          <a:blip r:embed="rId5"/>
          <a:stretch>
            <a:fillRect/>
          </a:stretch>
        </p:blipFill>
        <p:spPr>
          <a:xfrm>
            <a:off x="5721298" y="812796"/>
            <a:ext cx="1392532" cy="1392532"/>
          </a:xfrm>
          <a:prstGeom prst="rect">
            <a:avLst/>
          </a:prstGeom>
        </p:spPr>
      </p:pic>
    </p:spTree>
    <p:extLst>
      <p:ext uri="{BB962C8B-B14F-4D97-AF65-F5344CB8AC3E}">
        <p14:creationId xmlns:p14="http://schemas.microsoft.com/office/powerpoint/2010/main" val="783557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waste disposal</a:t>
            </a:r>
          </a:p>
        </p:txBody>
      </p:sp>
      <p:sp>
        <p:nvSpPr>
          <p:cNvPr id="3" name="Content Placeholder 2"/>
          <p:cNvSpPr>
            <a:spLocks noGrp="1"/>
          </p:cNvSpPr>
          <p:nvPr>
            <p:ph idx="1"/>
          </p:nvPr>
        </p:nvSpPr>
        <p:spPr/>
        <p:txBody>
          <a:bodyPr/>
          <a:lstStyle/>
          <a:p>
            <a:r>
              <a:rPr lang="en-US" dirty="0"/>
              <a:t>What about all the runoff and farm waste?</a:t>
            </a:r>
          </a:p>
          <a:p>
            <a:pPr>
              <a:buFont typeface="Wingdings" panose="05000000000000000000" pitchFamily="2" charset="2"/>
              <a:buChar char="Ø"/>
            </a:pPr>
            <a:r>
              <a:rPr lang="en-US" dirty="0"/>
              <a:t> Why not collect it, reprocess it for valuable secondary products?</a:t>
            </a:r>
          </a:p>
          <a:p>
            <a:pPr lvl="1">
              <a:buFont typeface="Wingdings" panose="05000000000000000000" pitchFamily="2" charset="2"/>
              <a:buChar char="v"/>
            </a:pPr>
            <a:r>
              <a:rPr lang="en-US" dirty="0"/>
              <a:t>  Manure contains nitrogen and phosphorus can be used to create fertilizer</a:t>
            </a:r>
          </a:p>
          <a:p>
            <a:pPr lvl="1">
              <a:buFont typeface="Wingdings" panose="05000000000000000000" pitchFamily="2" charset="2"/>
              <a:buChar char="v"/>
            </a:pPr>
            <a:r>
              <a:rPr lang="en-US" dirty="0"/>
              <a:t>  Waste water can be captured and used for irrigation</a:t>
            </a:r>
          </a:p>
          <a:p>
            <a:pPr lvl="1">
              <a:buFont typeface="Wingdings" panose="05000000000000000000" pitchFamily="2" charset="2"/>
              <a:buChar char="v"/>
            </a:pPr>
            <a:r>
              <a:rPr lang="en-US" dirty="0"/>
              <a:t>  Undigested material can be transformed to “bio oil” by heating at high pressure</a:t>
            </a:r>
          </a:p>
          <a:p>
            <a:pPr lvl="1">
              <a:buFont typeface="Wingdings" panose="05000000000000000000" pitchFamily="2" charset="2"/>
              <a:buChar char="v"/>
            </a:pPr>
            <a:r>
              <a:rPr lang="en-US" dirty="0"/>
              <a:t>  Residual material after treatment can be composted and plowed back on fields</a:t>
            </a:r>
          </a:p>
          <a:p>
            <a:pPr>
              <a:buFont typeface="Wingdings" panose="05000000000000000000" pitchFamily="2" charset="2"/>
              <a:buChar char="Ø"/>
            </a:pPr>
            <a:r>
              <a:rPr lang="en-US" dirty="0"/>
              <a:t> Much of the problem with algae blooms could be eliminated by such</a:t>
            </a:r>
            <a:br>
              <a:rPr lang="en-US" dirty="0"/>
            </a:br>
            <a:r>
              <a:rPr lang="en-US" dirty="0"/>
              <a:t>   steps, and farms could also earn more (or spend less) by doing so!</a:t>
            </a:r>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t>12</a:t>
            </a:fld>
            <a:endParaRPr lang="en-US"/>
          </a:p>
        </p:txBody>
      </p:sp>
      <p:pic>
        <p:nvPicPr>
          <p:cNvPr id="6" name="Picture 5">
            <a:extLst>
              <a:ext uri="{FF2B5EF4-FFF2-40B4-BE49-F238E27FC236}">
                <a16:creationId xmlns:a16="http://schemas.microsoft.com/office/drawing/2014/main" id="{1DFBFC54-82E5-4E31-8192-09B673B5F053}"/>
              </a:ext>
            </a:extLst>
          </p:cNvPr>
          <p:cNvPicPr>
            <a:picLocks noChangeAspect="1"/>
          </p:cNvPicPr>
          <p:nvPr/>
        </p:nvPicPr>
        <p:blipFill>
          <a:blip r:embed="rId3"/>
          <a:stretch>
            <a:fillRect/>
          </a:stretch>
        </p:blipFill>
        <p:spPr>
          <a:xfrm>
            <a:off x="8750595" y="112976"/>
            <a:ext cx="3342168" cy="2506626"/>
          </a:xfrm>
          <a:prstGeom prst="rect">
            <a:avLst/>
          </a:prstGeom>
        </p:spPr>
      </p:pic>
    </p:spTree>
    <p:extLst>
      <p:ext uri="{BB962C8B-B14F-4D97-AF65-F5344CB8AC3E}">
        <p14:creationId xmlns:p14="http://schemas.microsoft.com/office/powerpoint/2010/main" val="303837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Geeky Stuff</a:t>
            </a:r>
          </a:p>
        </p:txBody>
      </p:sp>
      <p:sp>
        <p:nvSpPr>
          <p:cNvPr id="3" name="Content Placeholder 2"/>
          <p:cNvSpPr>
            <a:spLocks noGrp="1"/>
          </p:cNvSpPr>
          <p:nvPr>
            <p:ph idx="1"/>
          </p:nvPr>
        </p:nvSpPr>
        <p:spPr/>
        <p:txBody>
          <a:bodyPr>
            <a:normAutofit fontScale="92500" lnSpcReduction="10000"/>
          </a:bodyPr>
          <a:lstStyle/>
          <a:p>
            <a:r>
              <a:rPr lang="en-US" dirty="0"/>
              <a:t>Recognize cow moods, relate cow emotional state to milk production</a:t>
            </a:r>
          </a:p>
          <a:p>
            <a:r>
              <a:rPr lang="en-US" dirty="0"/>
              <a:t>Optimize drone flights over complex terrain to “sail on the wind” &amp; save power</a:t>
            </a:r>
          </a:p>
          <a:p>
            <a:r>
              <a:rPr lang="en-US" dirty="0"/>
              <a:t>Develop a multispectral image analysis to interpret signs of crop damage</a:t>
            </a:r>
          </a:p>
          <a:p>
            <a:r>
              <a:rPr lang="en-US" dirty="0"/>
              <a:t>Programming a drone to “look more closely” if needed, like underside of</a:t>
            </a:r>
            <a:br>
              <a:rPr lang="en-US" dirty="0"/>
            </a:br>
            <a:r>
              <a:rPr lang="en-US" dirty="0"/>
              <a:t>leaves or </a:t>
            </a:r>
            <a:r>
              <a:rPr lang="en-US" dirty="0" err="1"/>
              <a:t>closeups</a:t>
            </a:r>
            <a:r>
              <a:rPr lang="en-US" dirty="0"/>
              <a:t> of blighted ears of oats</a:t>
            </a:r>
          </a:p>
          <a:p>
            <a:r>
              <a:rPr lang="en-US" dirty="0"/>
              <a:t>Machine learning to estimate crop maturity and schedule equipment for harvesting</a:t>
            </a:r>
          </a:p>
          <a:p>
            <a:r>
              <a:rPr lang="en-US" dirty="0"/>
              <a:t>Predict the best choice of crop and the specific choice of seeds to plant next year in each parcel of a large field</a:t>
            </a:r>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t>13</a:t>
            </a:fld>
            <a:endParaRPr lang="en-US"/>
          </a:p>
        </p:txBody>
      </p:sp>
      <p:pic>
        <p:nvPicPr>
          <p:cNvPr id="6" name="Picture 5"/>
          <p:cNvPicPr>
            <a:picLocks noChangeAspect="1"/>
          </p:cNvPicPr>
          <p:nvPr/>
        </p:nvPicPr>
        <p:blipFill>
          <a:blip r:embed="rId3"/>
          <a:stretch>
            <a:fillRect/>
          </a:stretch>
        </p:blipFill>
        <p:spPr>
          <a:xfrm>
            <a:off x="9160625" y="133002"/>
            <a:ext cx="2400301" cy="2057401"/>
          </a:xfrm>
          <a:prstGeom prst="rect">
            <a:avLst/>
          </a:prstGeom>
        </p:spPr>
      </p:pic>
    </p:spTree>
    <p:extLst>
      <p:ext uri="{BB962C8B-B14F-4D97-AF65-F5344CB8AC3E}">
        <p14:creationId xmlns:p14="http://schemas.microsoft.com/office/powerpoint/2010/main" val="471668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no harm!</a:t>
            </a:r>
          </a:p>
        </p:txBody>
      </p:sp>
      <p:sp>
        <p:nvSpPr>
          <p:cNvPr id="3" name="Content Placeholder 2"/>
          <p:cNvSpPr>
            <a:spLocks noGrp="1"/>
          </p:cNvSpPr>
          <p:nvPr>
            <p:ph idx="1"/>
          </p:nvPr>
        </p:nvSpPr>
        <p:spPr/>
        <p:txBody>
          <a:bodyPr>
            <a:normAutofit/>
          </a:bodyPr>
          <a:lstStyle/>
          <a:p>
            <a:r>
              <a:rPr lang="en-US" dirty="0"/>
              <a:t>Smart farming also raises issues of privacy and security:</a:t>
            </a:r>
          </a:p>
          <a:p>
            <a:pPr>
              <a:buFont typeface="Wingdings" panose="05000000000000000000" pitchFamily="2" charset="2"/>
              <a:buChar char="Ø"/>
            </a:pPr>
            <a:r>
              <a:rPr lang="en-US" dirty="0"/>
              <a:t> Banks and insurance companies might be eager to “see” private data</a:t>
            </a:r>
          </a:p>
          <a:p>
            <a:pPr>
              <a:buFont typeface="Wingdings" panose="05000000000000000000" pitchFamily="2" charset="2"/>
              <a:buChar char="Ø"/>
            </a:pPr>
            <a:r>
              <a:rPr lang="en-US" dirty="0"/>
              <a:t> There are more and more laws governing food-supply auditing?</a:t>
            </a:r>
          </a:p>
          <a:p>
            <a:pPr>
              <a:buFont typeface="Wingdings" panose="05000000000000000000" pitchFamily="2" charset="2"/>
              <a:buChar char="Ø"/>
            </a:pPr>
            <a:r>
              <a:rPr lang="en-US" dirty="0"/>
              <a:t> If farms became dependent on </a:t>
            </a:r>
            <a:r>
              <a:rPr lang="en-US" dirty="0" err="1"/>
              <a:t>IoT</a:t>
            </a:r>
            <a:r>
              <a:rPr lang="en-US" dirty="0"/>
              <a:t>, how can we make the technology</a:t>
            </a:r>
            <a:br>
              <a:rPr lang="en-US" dirty="0"/>
            </a:br>
            <a:r>
              <a:rPr lang="en-US" dirty="0"/>
              <a:t>   robust enough for a wide range of conditions (weather, dust, …)</a:t>
            </a:r>
          </a:p>
          <a:p>
            <a:pPr>
              <a:buFont typeface="Wingdings" panose="05000000000000000000" pitchFamily="2" charset="2"/>
              <a:buChar char="Ø"/>
            </a:pPr>
            <a:r>
              <a:rPr lang="en-US" dirty="0"/>
              <a:t> Farmers aren’t hi-tech specialists.  How hard will </a:t>
            </a:r>
            <a:r>
              <a:rPr lang="en-US" dirty="0" err="1"/>
              <a:t>IoT</a:t>
            </a:r>
            <a:r>
              <a:rPr lang="en-US" dirty="0"/>
              <a:t> be to maintain?</a:t>
            </a:r>
          </a:p>
          <a:p>
            <a:pPr>
              <a:buFont typeface="Wingdings" panose="05000000000000000000" pitchFamily="2" charset="2"/>
              <a:buChar char="Ø"/>
            </a:pPr>
            <a:r>
              <a:rPr lang="en-US" dirty="0"/>
              <a:t> Can we create versions for very poor rural areas?  </a:t>
            </a:r>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t>14</a:t>
            </a:fld>
            <a:endParaRPr lang="en-US"/>
          </a:p>
        </p:txBody>
      </p:sp>
      <p:pic>
        <p:nvPicPr>
          <p:cNvPr id="7" name="Picture 6">
            <a:extLst>
              <a:ext uri="{FF2B5EF4-FFF2-40B4-BE49-F238E27FC236}">
                <a16:creationId xmlns:a16="http://schemas.microsoft.com/office/drawing/2014/main" id="{8C5FB5ED-A19A-4163-8E2C-4F776D433C29}"/>
              </a:ext>
            </a:extLst>
          </p:cNvPr>
          <p:cNvPicPr>
            <a:picLocks noChangeAspect="1"/>
          </p:cNvPicPr>
          <p:nvPr/>
        </p:nvPicPr>
        <p:blipFill>
          <a:blip r:embed="rId3"/>
          <a:stretch>
            <a:fillRect/>
          </a:stretch>
        </p:blipFill>
        <p:spPr>
          <a:xfrm>
            <a:off x="9890958" y="207962"/>
            <a:ext cx="2147584" cy="1612371"/>
          </a:xfrm>
          <a:prstGeom prst="rect">
            <a:avLst/>
          </a:prstGeom>
        </p:spPr>
      </p:pic>
    </p:spTree>
    <p:extLst>
      <p:ext uri="{BB962C8B-B14F-4D97-AF65-F5344CB8AC3E}">
        <p14:creationId xmlns:p14="http://schemas.microsoft.com/office/powerpoint/2010/main" val="72192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3F327-6041-495F-A316-FC9FC961A224}"/>
              </a:ext>
            </a:extLst>
          </p:cNvPr>
          <p:cNvSpPr>
            <a:spLocks noGrp="1"/>
          </p:cNvSpPr>
          <p:nvPr>
            <p:ph type="title"/>
          </p:nvPr>
        </p:nvSpPr>
        <p:spPr/>
        <p:txBody>
          <a:bodyPr/>
          <a:lstStyle/>
          <a:p>
            <a:r>
              <a:rPr lang="en-US" dirty="0"/>
              <a:t>We need to drill down on a concrete task representative of these. </a:t>
            </a:r>
          </a:p>
        </p:txBody>
      </p:sp>
      <p:sp>
        <p:nvSpPr>
          <p:cNvPr id="3" name="Content Placeholder 2">
            <a:extLst>
              <a:ext uri="{FF2B5EF4-FFF2-40B4-BE49-F238E27FC236}">
                <a16:creationId xmlns:a16="http://schemas.microsoft.com/office/drawing/2014/main" id="{1290FD81-7C28-4F87-B87E-A663D6397FAE}"/>
              </a:ext>
            </a:extLst>
          </p:cNvPr>
          <p:cNvSpPr>
            <a:spLocks noGrp="1"/>
          </p:cNvSpPr>
          <p:nvPr>
            <p:ph idx="1"/>
          </p:nvPr>
        </p:nvSpPr>
        <p:spPr/>
        <p:txBody>
          <a:bodyPr>
            <a:normAutofit fontScale="85000" lnSpcReduction="20000"/>
          </a:bodyPr>
          <a:lstStyle/>
          <a:p>
            <a:r>
              <a:rPr lang="en-US" dirty="0"/>
              <a:t>In most of these tasks we see a shared structure:</a:t>
            </a:r>
          </a:p>
          <a:p>
            <a:pPr>
              <a:buFont typeface="Wingdings" panose="05000000000000000000" pitchFamily="2" charset="2"/>
              <a:buChar char="Ø"/>
            </a:pPr>
            <a:r>
              <a:rPr lang="en-US" dirty="0"/>
              <a:t> Start with a problem posed in a real world, like a farm or dairy</a:t>
            </a:r>
          </a:p>
          <a:p>
            <a:pPr>
              <a:buFont typeface="Wingdings" panose="05000000000000000000" pitchFamily="2" charset="2"/>
              <a:buChar char="Ø"/>
            </a:pPr>
            <a:r>
              <a:rPr lang="en-US" dirty="0"/>
              <a:t> Work to understand the various dimensions, especially scalability issues tied</a:t>
            </a:r>
            <a:br>
              <a:rPr lang="en-US" dirty="0"/>
            </a:br>
            <a:r>
              <a:rPr lang="en-US" dirty="0"/>
              <a:t>   to big data.  If we design without scalability in mind, our solution will fail!</a:t>
            </a:r>
          </a:p>
          <a:p>
            <a:pPr>
              <a:buFont typeface="Wingdings" panose="05000000000000000000" pitchFamily="2" charset="2"/>
              <a:buChar char="Ø"/>
            </a:pPr>
            <a:r>
              <a:rPr lang="en-US" dirty="0"/>
              <a:t> Deploy sensors, then design a state machine that understands the sensor</a:t>
            </a:r>
            <a:br>
              <a:rPr lang="en-US" dirty="0"/>
            </a:br>
            <a:r>
              <a:rPr lang="en-US" dirty="0"/>
              <a:t>   events, platform events, and uses functions to perform tasks.</a:t>
            </a:r>
          </a:p>
          <a:p>
            <a:pPr>
              <a:buFont typeface="Wingdings" panose="05000000000000000000" pitchFamily="2" charset="2"/>
              <a:buChar char="Ø"/>
            </a:pPr>
            <a:r>
              <a:rPr lang="en-US" dirty="0"/>
              <a:t> Perhaps, develop new elastic </a:t>
            </a:r>
            <a:r>
              <a:rPr lang="en-US" dirty="0">
                <a:sym typeface="Symbol" panose="05050102010706020507" pitchFamily="18" charset="2"/>
              </a:rPr>
              <a:t>-services your system will require.</a:t>
            </a:r>
            <a:endParaRPr lang="en-US" dirty="0"/>
          </a:p>
          <a:p>
            <a:pPr>
              <a:buFont typeface="Wingdings" panose="05000000000000000000" pitchFamily="2" charset="2"/>
              <a:buChar char="Ø"/>
            </a:pPr>
            <a:r>
              <a:rPr lang="en-US" dirty="0"/>
              <a:t> Debug this on a real system, like Azure IoT</a:t>
            </a:r>
          </a:p>
          <a:p>
            <a:pPr>
              <a:buFont typeface="Wingdings" panose="05000000000000000000" pitchFamily="2" charset="2"/>
              <a:buChar char="Ø"/>
            </a:pPr>
            <a:endParaRPr lang="en-US" dirty="0"/>
          </a:p>
          <a:p>
            <a:pPr marL="0" indent="0">
              <a:buNone/>
            </a:pPr>
            <a:r>
              <a:rPr lang="en-US" dirty="0"/>
              <a:t>… not an easy job!</a:t>
            </a:r>
          </a:p>
        </p:txBody>
      </p:sp>
      <p:sp>
        <p:nvSpPr>
          <p:cNvPr id="4" name="Footer Placeholder 3">
            <a:extLst>
              <a:ext uri="{FF2B5EF4-FFF2-40B4-BE49-F238E27FC236}">
                <a16:creationId xmlns:a16="http://schemas.microsoft.com/office/drawing/2014/main" id="{ACCF5AA8-AFAA-4B4B-ACA9-328CA7A6389B}"/>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B95FB95D-2D83-4210-B7EC-32BFBB894F2F}"/>
              </a:ext>
            </a:extLst>
          </p:cNvPr>
          <p:cNvSpPr>
            <a:spLocks noGrp="1"/>
          </p:cNvSpPr>
          <p:nvPr>
            <p:ph type="sldNum" sz="quarter" idx="12"/>
          </p:nvPr>
        </p:nvSpPr>
        <p:spPr/>
        <p:txBody>
          <a:bodyPr/>
          <a:lstStyle/>
          <a:p>
            <a:fld id="{3C974458-8A97-4835-BF79-1FB6D7856C21}" type="slidenum">
              <a:rPr lang="en-US" smtClean="0"/>
              <a:t>15</a:t>
            </a:fld>
            <a:endParaRPr lang="en-US"/>
          </a:p>
        </p:txBody>
      </p:sp>
    </p:spTree>
    <p:extLst>
      <p:ext uri="{BB962C8B-B14F-4D97-AF65-F5344CB8AC3E}">
        <p14:creationId xmlns:p14="http://schemas.microsoft.com/office/powerpoint/2010/main" val="606895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2E0B2-68D9-4444-AB6A-33717E8642C0}"/>
              </a:ext>
            </a:extLst>
          </p:cNvPr>
          <p:cNvSpPr>
            <a:spLocks noGrp="1"/>
          </p:cNvSpPr>
          <p:nvPr>
            <p:ph type="title"/>
          </p:nvPr>
        </p:nvSpPr>
        <p:spPr/>
        <p:txBody>
          <a:bodyPr/>
          <a:lstStyle/>
          <a:p>
            <a:r>
              <a:rPr lang="en-US" dirty="0"/>
              <a:t>Crop Monitoring</a:t>
            </a:r>
          </a:p>
        </p:txBody>
      </p:sp>
      <p:sp>
        <p:nvSpPr>
          <p:cNvPr id="3" name="Content Placeholder 2">
            <a:extLst>
              <a:ext uri="{FF2B5EF4-FFF2-40B4-BE49-F238E27FC236}">
                <a16:creationId xmlns:a16="http://schemas.microsoft.com/office/drawing/2014/main" id="{727C64BC-286E-425B-9BDC-109712AF1B62}"/>
              </a:ext>
            </a:extLst>
          </p:cNvPr>
          <p:cNvSpPr>
            <a:spLocks noGrp="1"/>
          </p:cNvSpPr>
          <p:nvPr>
            <p:ph idx="1"/>
          </p:nvPr>
        </p:nvSpPr>
        <p:spPr/>
        <p:txBody>
          <a:bodyPr>
            <a:normAutofit fontScale="85000" lnSpcReduction="20000"/>
          </a:bodyPr>
          <a:lstStyle/>
          <a:p>
            <a:r>
              <a:rPr lang="en-US" dirty="0"/>
              <a:t>Let’s focus initially on just one case: monitoring a field using drones.</a:t>
            </a:r>
          </a:p>
          <a:p>
            <a:endParaRPr lang="en-US" dirty="0"/>
          </a:p>
          <a:p>
            <a:r>
              <a:rPr lang="en-US" dirty="0"/>
              <a:t>What major subsystems would we need?</a:t>
            </a:r>
          </a:p>
          <a:p>
            <a:pPr>
              <a:buFont typeface="Wingdings" panose="05000000000000000000" pitchFamily="2" charset="2"/>
              <a:buChar char="Ø"/>
            </a:pPr>
            <a:r>
              <a:rPr lang="en-US" dirty="0"/>
              <a:t>  Mapping system to pull up a topographical map of the field to scan</a:t>
            </a:r>
          </a:p>
          <a:p>
            <a:pPr>
              <a:buFont typeface="Wingdings" panose="05000000000000000000" pitchFamily="2" charset="2"/>
              <a:buChar char="Ø"/>
            </a:pPr>
            <a:r>
              <a:rPr lang="en-US" dirty="0"/>
              <a:t>  Basic drone flight control system to “follow” a flight plan  </a:t>
            </a:r>
          </a:p>
          <a:p>
            <a:pPr>
              <a:buFont typeface="Wingdings" panose="05000000000000000000" pitchFamily="2" charset="2"/>
              <a:buChar char="Ø"/>
            </a:pPr>
            <a:r>
              <a:rPr lang="en-US" dirty="0"/>
              <a:t>  Wind sensing and mapping subsystem, to “sail on the breeze” (not fight it)</a:t>
            </a:r>
          </a:p>
          <a:p>
            <a:pPr>
              <a:buFont typeface="Wingdings" panose="05000000000000000000" pitchFamily="2" charset="2"/>
              <a:buChar char="Ø"/>
            </a:pPr>
            <a:r>
              <a:rPr lang="en-US" dirty="0"/>
              <a:t>  Image analysis: “Are these plants healthy or diseased?”</a:t>
            </a:r>
          </a:p>
          <a:p>
            <a:pPr>
              <a:buFont typeface="Wingdings" panose="05000000000000000000" pitchFamily="2" charset="2"/>
              <a:buChar char="Ø"/>
            </a:pPr>
            <a:r>
              <a:rPr lang="en-US" dirty="0"/>
              <a:t>  Close-examination:  Visit diseased plants, diagnose issue, document it.</a:t>
            </a:r>
          </a:p>
          <a:p>
            <a:pPr>
              <a:buFont typeface="Wingdings" panose="05000000000000000000" pitchFamily="2" charset="2"/>
              <a:buChar char="Ø"/>
            </a:pPr>
            <a:r>
              <a:rPr lang="en-US" dirty="0"/>
              <a:t>  Data archive: Downloads interesting images/video/</a:t>
            </a:r>
            <a:r>
              <a:rPr lang="en-US" dirty="0" err="1"/>
              <a:t>etc</a:t>
            </a:r>
            <a:r>
              <a:rPr lang="en-US" dirty="0"/>
              <a:t> and retains it.</a:t>
            </a:r>
          </a:p>
        </p:txBody>
      </p:sp>
      <p:sp>
        <p:nvSpPr>
          <p:cNvPr id="4" name="Footer Placeholder 3">
            <a:extLst>
              <a:ext uri="{FF2B5EF4-FFF2-40B4-BE49-F238E27FC236}">
                <a16:creationId xmlns:a16="http://schemas.microsoft.com/office/drawing/2014/main" id="{733E5705-17FC-450D-AAD0-FCA708E3F7C6}"/>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28EF2234-8AEA-4BF2-B851-2C0C7FD64C14}"/>
              </a:ext>
            </a:extLst>
          </p:cNvPr>
          <p:cNvSpPr>
            <a:spLocks noGrp="1"/>
          </p:cNvSpPr>
          <p:nvPr>
            <p:ph type="sldNum" sz="quarter" idx="12"/>
          </p:nvPr>
        </p:nvSpPr>
        <p:spPr/>
        <p:txBody>
          <a:bodyPr/>
          <a:lstStyle/>
          <a:p>
            <a:fld id="{3C974458-8A97-4835-BF79-1FB6D7856C21}" type="slidenum">
              <a:rPr lang="en-US" smtClean="0"/>
              <a:t>16</a:t>
            </a:fld>
            <a:endParaRPr lang="en-US"/>
          </a:p>
        </p:txBody>
      </p:sp>
      <p:pic>
        <p:nvPicPr>
          <p:cNvPr id="6" name="Picture 5"/>
          <p:cNvPicPr>
            <a:picLocks noChangeAspect="1"/>
          </p:cNvPicPr>
          <p:nvPr/>
        </p:nvPicPr>
        <p:blipFill>
          <a:blip r:embed="rId2"/>
          <a:stretch>
            <a:fillRect/>
          </a:stretch>
        </p:blipFill>
        <p:spPr>
          <a:xfrm>
            <a:off x="8895250" y="257908"/>
            <a:ext cx="3000375" cy="1524000"/>
          </a:xfrm>
          <a:prstGeom prst="rect">
            <a:avLst/>
          </a:prstGeom>
        </p:spPr>
      </p:pic>
    </p:spTree>
    <p:extLst>
      <p:ext uri="{BB962C8B-B14F-4D97-AF65-F5344CB8AC3E}">
        <p14:creationId xmlns:p14="http://schemas.microsoft.com/office/powerpoint/2010/main" val="3004523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B22B5-7644-4EF6-889C-FCB78E5B12F8}"/>
              </a:ext>
            </a:extLst>
          </p:cNvPr>
          <p:cNvSpPr>
            <a:spLocks noGrp="1"/>
          </p:cNvSpPr>
          <p:nvPr>
            <p:ph type="title"/>
          </p:nvPr>
        </p:nvSpPr>
        <p:spPr/>
        <p:txBody>
          <a:bodyPr/>
          <a:lstStyle/>
          <a:p>
            <a:r>
              <a:rPr lang="en-US" b="1" dirty="0">
                <a:solidFill>
                  <a:srgbClr val="C00000"/>
                </a:solidFill>
              </a:rPr>
              <a:t>A quick reminder</a:t>
            </a:r>
          </a:p>
        </p:txBody>
      </p:sp>
      <p:sp>
        <p:nvSpPr>
          <p:cNvPr id="6" name="Content Placeholder 5">
            <a:extLst>
              <a:ext uri="{FF2B5EF4-FFF2-40B4-BE49-F238E27FC236}">
                <a16:creationId xmlns:a16="http://schemas.microsoft.com/office/drawing/2014/main" id="{6CA8F91D-D670-4AF0-BFB5-61954DFBD9F6}"/>
              </a:ext>
            </a:extLst>
          </p:cNvPr>
          <p:cNvSpPr>
            <a:spLocks noGrp="1"/>
          </p:cNvSpPr>
          <p:nvPr>
            <p:ph sz="half" idx="1"/>
          </p:nvPr>
        </p:nvSpPr>
        <p:spPr>
          <a:xfrm>
            <a:off x="1024127" y="2084832"/>
            <a:ext cx="4754880" cy="4224528"/>
          </a:xfrm>
        </p:spPr>
        <p:txBody>
          <a:bodyPr>
            <a:normAutofit lnSpcReduction="10000"/>
          </a:bodyPr>
          <a:lstStyle/>
          <a:p>
            <a:r>
              <a:rPr lang="en-US" b="1" dirty="0"/>
              <a:t>IoT Edge: </a:t>
            </a:r>
            <a:r>
              <a:rPr lang="en-US" i="1" dirty="0"/>
              <a:t>Who needs it?</a:t>
            </a:r>
          </a:p>
          <a:p>
            <a:endParaRPr lang="en-US" i="1" dirty="0"/>
          </a:p>
          <a:p>
            <a:endParaRPr lang="en-US" sz="800" i="1" dirty="0"/>
          </a:p>
          <a:p>
            <a:r>
              <a:rPr lang="en-US" b="1" dirty="0"/>
              <a:t>IoT Hub: </a:t>
            </a:r>
            <a:r>
              <a:rPr lang="en-US" i="1" dirty="0"/>
              <a:t>Why bother?</a:t>
            </a:r>
          </a:p>
          <a:p>
            <a:pPr marL="0" indent="0">
              <a:buNone/>
            </a:pPr>
            <a:endParaRPr lang="en-US" sz="3600" i="1" dirty="0"/>
          </a:p>
          <a:p>
            <a:r>
              <a:rPr lang="en-US" b="1" dirty="0"/>
              <a:t>Functions: </a:t>
            </a:r>
            <a:r>
              <a:rPr lang="en-US" i="1" dirty="0"/>
              <a:t>What a nuisance!  Dump ‘</a:t>
            </a:r>
            <a:r>
              <a:rPr lang="en-US" i="1" dirty="0" err="1"/>
              <a:t>em</a:t>
            </a:r>
            <a:endParaRPr lang="en-US" i="1" dirty="0"/>
          </a:p>
          <a:p>
            <a:pPr marL="0" indent="0">
              <a:buNone/>
            </a:pPr>
            <a:endParaRPr lang="en-US" i="1" dirty="0"/>
          </a:p>
          <a:p>
            <a:pPr marL="0" indent="0">
              <a:buNone/>
            </a:pPr>
            <a:endParaRPr lang="en-US" sz="1000" i="1" dirty="0"/>
          </a:p>
          <a:p>
            <a:r>
              <a:rPr lang="en-US" b="1" dirty="0">
                <a:sym typeface="Symbol" panose="05050102010706020507" pitchFamily="18" charset="2"/>
              </a:rPr>
              <a:t>-services: </a:t>
            </a:r>
            <a:r>
              <a:rPr lang="en-US" i="1" dirty="0">
                <a:sym typeface="Symbol" panose="05050102010706020507" pitchFamily="18" charset="2"/>
              </a:rPr>
              <a:t>No need… use existing ones</a:t>
            </a:r>
            <a:endParaRPr lang="en-US" i="1" dirty="0"/>
          </a:p>
        </p:txBody>
      </p:sp>
      <p:sp>
        <p:nvSpPr>
          <p:cNvPr id="7" name="Content Placeholder 6">
            <a:extLst>
              <a:ext uri="{FF2B5EF4-FFF2-40B4-BE49-F238E27FC236}">
                <a16:creationId xmlns:a16="http://schemas.microsoft.com/office/drawing/2014/main" id="{A0128F40-55AA-49BD-BB8D-7BEDCFB74FDD}"/>
              </a:ext>
            </a:extLst>
          </p:cNvPr>
          <p:cNvSpPr>
            <a:spLocks noGrp="1"/>
          </p:cNvSpPr>
          <p:nvPr>
            <p:ph sz="half" idx="2"/>
          </p:nvPr>
        </p:nvSpPr>
        <p:spPr>
          <a:xfrm>
            <a:off x="5989319" y="1896533"/>
            <a:ext cx="6007947" cy="4412827"/>
          </a:xfrm>
        </p:spPr>
        <p:txBody>
          <a:bodyPr>
            <a:normAutofit lnSpcReduction="10000"/>
          </a:bodyPr>
          <a:lstStyle/>
          <a:p>
            <a:r>
              <a:rPr lang="en-US" dirty="0"/>
              <a:t>There might not always be a connection to the cloud, so we run a little “micro-cloud” close to the sensors.</a:t>
            </a:r>
          </a:p>
          <a:p>
            <a:endParaRPr lang="en-US" dirty="0"/>
          </a:p>
          <a:p>
            <a:r>
              <a:rPr lang="en-US" dirty="0"/>
              <a:t>We use the IoT Hub to authenticate sensors, and to make outgoing TCP connections to them.</a:t>
            </a:r>
          </a:p>
          <a:p>
            <a:endParaRPr lang="en-US" dirty="0"/>
          </a:p>
          <a:p>
            <a:r>
              <a:rPr lang="en-US" dirty="0"/>
              <a:t>Functions are “unavoidable.”  This is where IoT events initially show up.</a:t>
            </a:r>
          </a:p>
          <a:p>
            <a:endParaRPr lang="en-US" dirty="0"/>
          </a:p>
          <a:p>
            <a:r>
              <a:rPr lang="en-US" dirty="0"/>
              <a:t>Do use existing ones!  But they may not cover the tasks your design requires.</a:t>
            </a:r>
          </a:p>
        </p:txBody>
      </p:sp>
      <p:sp>
        <p:nvSpPr>
          <p:cNvPr id="4" name="Footer Placeholder 3">
            <a:extLst>
              <a:ext uri="{FF2B5EF4-FFF2-40B4-BE49-F238E27FC236}">
                <a16:creationId xmlns:a16="http://schemas.microsoft.com/office/drawing/2014/main" id="{3C4A9F27-AC69-4E3C-BB4F-B3F8918D4276}"/>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26BC5DEC-78F5-45F9-8CEA-C4BB6842E90C}"/>
              </a:ext>
            </a:extLst>
          </p:cNvPr>
          <p:cNvSpPr>
            <a:spLocks noGrp="1"/>
          </p:cNvSpPr>
          <p:nvPr>
            <p:ph type="sldNum" sz="quarter" idx="12"/>
          </p:nvPr>
        </p:nvSpPr>
        <p:spPr/>
        <p:txBody>
          <a:bodyPr/>
          <a:lstStyle/>
          <a:p>
            <a:fld id="{3C974458-8A97-4835-BF79-1FB6D7856C21}" type="slidenum">
              <a:rPr lang="en-US" smtClean="0"/>
              <a:t>17</a:t>
            </a:fld>
            <a:endParaRPr lang="en-US"/>
          </a:p>
        </p:txBody>
      </p:sp>
    </p:spTree>
    <p:extLst>
      <p:ext uri="{BB962C8B-B14F-4D97-AF65-F5344CB8AC3E}">
        <p14:creationId xmlns:p14="http://schemas.microsoft.com/office/powerpoint/2010/main" val="818413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Functions?  Or </a:t>
            </a:r>
            <a:r>
              <a:rPr lang="en-US" dirty="0">
                <a:sym typeface="Symbol" panose="05050102010706020507" pitchFamily="18" charset="2"/>
              </a:rPr>
              <a:t>-Services?</a:t>
            </a:r>
            <a:endParaRPr lang="en-US" dirty="0"/>
          </a:p>
        </p:txBody>
      </p:sp>
      <p:sp>
        <p:nvSpPr>
          <p:cNvPr id="3" name="Content Placeholder 2"/>
          <p:cNvSpPr>
            <a:spLocks noGrp="1"/>
          </p:cNvSpPr>
          <p:nvPr>
            <p:ph idx="1"/>
          </p:nvPr>
        </p:nvSpPr>
        <p:spPr/>
        <p:txBody>
          <a:bodyPr>
            <a:normAutofit/>
          </a:bodyPr>
          <a:lstStyle/>
          <a:p>
            <a:r>
              <a:rPr lang="en-US" dirty="0"/>
              <a:t>Recall that we have a choice: some tasks should run as state machines, keeping their state in a Azure key-value store.</a:t>
            </a:r>
          </a:p>
          <a:p>
            <a:endParaRPr lang="en-US" dirty="0"/>
          </a:p>
          <a:p>
            <a:r>
              <a:rPr lang="en-US" dirty="0"/>
              <a:t>Other tasks should be implemented by one (or many) </a:t>
            </a:r>
            <a:r>
              <a:rPr lang="en-US" dirty="0">
                <a:sym typeface="Symbol" panose="05050102010706020507" pitchFamily="18" charset="2"/>
              </a:rPr>
              <a:t>-Services that would understand our goals and send instructions to our drones.  This would feel more like a standard “control center” approach.</a:t>
            </a:r>
            <a:endParaRPr lang="en-US" dirty="0"/>
          </a:p>
          <a:p>
            <a:endParaRPr lang="en-US" dirty="0"/>
          </a:p>
          <a:p>
            <a:r>
              <a:rPr lang="en-US" dirty="0"/>
              <a:t>In a scaled-out </a:t>
            </a:r>
            <a:r>
              <a:rPr lang="en-US" dirty="0" err="1"/>
              <a:t>IoT</a:t>
            </a:r>
            <a:r>
              <a:rPr lang="en-US" dirty="0"/>
              <a:t> setting, a solution needs elements of both kinds.</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18</a:t>
            </a:fld>
            <a:endParaRPr lang="en-US"/>
          </a:p>
        </p:txBody>
      </p:sp>
    </p:spTree>
    <p:extLst>
      <p:ext uri="{BB962C8B-B14F-4D97-AF65-F5344CB8AC3E}">
        <p14:creationId xmlns:p14="http://schemas.microsoft.com/office/powerpoint/2010/main" val="3067613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Functions?  Or new </a:t>
            </a:r>
            <a:r>
              <a:rPr lang="en-US" dirty="0">
                <a:sym typeface="Symbol" panose="05050102010706020507" pitchFamily="18" charset="2"/>
              </a:rPr>
              <a:t>-Services?</a:t>
            </a:r>
            <a:endParaRPr lang="en-US" dirty="0"/>
          </a:p>
        </p:txBody>
      </p:sp>
      <p:sp>
        <p:nvSpPr>
          <p:cNvPr id="3" name="Content Placeholder 2"/>
          <p:cNvSpPr>
            <a:spLocks noGrp="1"/>
          </p:cNvSpPr>
          <p:nvPr>
            <p:ph idx="1"/>
          </p:nvPr>
        </p:nvSpPr>
        <p:spPr/>
        <p:txBody>
          <a:bodyPr>
            <a:normAutofit/>
          </a:bodyPr>
          <a:lstStyle/>
          <a:p>
            <a:r>
              <a:rPr lang="en-US" dirty="0"/>
              <a:t>Why is it so obvious that this isn’t a case for a “pure function” solution?</a:t>
            </a:r>
          </a:p>
          <a:p>
            <a:pPr>
              <a:buFont typeface="Wingdings" panose="05000000000000000000" pitchFamily="2" charset="2"/>
              <a:buChar char="Ø"/>
            </a:pPr>
            <a:r>
              <a:rPr lang="en-US" dirty="0"/>
              <a:t>  What we’ve described would require an elaborate state machine.</a:t>
            </a:r>
          </a:p>
          <a:p>
            <a:pPr>
              <a:buFont typeface="Wingdings" panose="05000000000000000000" pitchFamily="2" charset="2"/>
              <a:buChar char="Ø"/>
            </a:pPr>
            <a:r>
              <a:rPr lang="en-US" dirty="0"/>
              <a:t>  It might be very hard to debug such a complex function application.</a:t>
            </a:r>
          </a:p>
          <a:p>
            <a:pPr>
              <a:buFont typeface="Wingdings" panose="05000000000000000000" pitchFamily="2" charset="2"/>
              <a:buChar char="Ø"/>
            </a:pPr>
            <a:r>
              <a:rPr lang="en-US" dirty="0"/>
              <a:t>  The logic for each state might be complicated, since everything</a:t>
            </a:r>
            <a:br>
              <a:rPr lang="en-US" dirty="0"/>
            </a:br>
            <a:r>
              <a:rPr lang="en-US" dirty="0"/>
              <a:t>    will be event driven.</a:t>
            </a:r>
          </a:p>
          <a:p>
            <a:pPr>
              <a:buFont typeface="Wingdings" panose="05000000000000000000" pitchFamily="2" charset="2"/>
              <a:buChar char="Ø"/>
            </a:pPr>
            <a:r>
              <a:rPr lang="en-US" dirty="0"/>
              <a:t>  As we “learn current conditions” we run into a big-data problem.  </a:t>
            </a:r>
            <a:br>
              <a:rPr lang="en-US" dirty="0"/>
            </a:br>
            <a:r>
              <a:rPr lang="en-US" dirty="0"/>
              <a:t>    A function server isn’t intended for such cases.</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19</a:t>
            </a:fld>
            <a:endParaRPr lang="en-US"/>
          </a:p>
        </p:txBody>
      </p:sp>
      <p:pic>
        <p:nvPicPr>
          <p:cNvPr id="6" name="Picture 5"/>
          <p:cNvPicPr>
            <a:picLocks noChangeAspect="1"/>
          </p:cNvPicPr>
          <p:nvPr/>
        </p:nvPicPr>
        <p:blipFill>
          <a:blip r:embed="rId2"/>
          <a:stretch>
            <a:fillRect/>
          </a:stretch>
        </p:blipFill>
        <p:spPr>
          <a:xfrm>
            <a:off x="9901685" y="213536"/>
            <a:ext cx="1871296" cy="1871296"/>
          </a:xfrm>
          <a:prstGeom prst="rect">
            <a:avLst/>
          </a:prstGeom>
        </p:spPr>
      </p:pic>
    </p:spTree>
    <p:extLst>
      <p:ext uri="{BB962C8B-B14F-4D97-AF65-F5344CB8AC3E}">
        <p14:creationId xmlns:p14="http://schemas.microsoft.com/office/powerpoint/2010/main" val="284384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F2685-F5CF-4CFC-B656-ECCBFEDB1665}"/>
              </a:ext>
            </a:extLst>
          </p:cNvPr>
          <p:cNvSpPr>
            <a:spLocks noGrp="1"/>
          </p:cNvSpPr>
          <p:nvPr>
            <p:ph type="title"/>
          </p:nvPr>
        </p:nvSpPr>
        <p:spPr/>
        <p:txBody>
          <a:bodyPr/>
          <a:lstStyle/>
          <a:p>
            <a:r>
              <a:rPr lang="en-US" dirty="0"/>
              <a:t>We heard about Air Traffic Control…</a:t>
            </a:r>
          </a:p>
        </p:txBody>
      </p:sp>
      <p:sp>
        <p:nvSpPr>
          <p:cNvPr id="3" name="Content Placeholder 2">
            <a:extLst>
              <a:ext uri="{FF2B5EF4-FFF2-40B4-BE49-F238E27FC236}">
                <a16:creationId xmlns:a16="http://schemas.microsoft.com/office/drawing/2014/main" id="{405ECC1E-B822-479C-B0AB-93565DAB288E}"/>
              </a:ext>
            </a:extLst>
          </p:cNvPr>
          <p:cNvSpPr>
            <a:spLocks noGrp="1"/>
          </p:cNvSpPr>
          <p:nvPr>
            <p:ph idx="1"/>
          </p:nvPr>
        </p:nvSpPr>
        <p:spPr/>
        <p:txBody>
          <a:bodyPr/>
          <a:lstStyle/>
          <a:p>
            <a:r>
              <a:rPr lang="en-US" dirty="0"/>
              <a:t>Can we apply our insights in other settings?</a:t>
            </a:r>
          </a:p>
          <a:p>
            <a:endParaRPr lang="en-US" dirty="0"/>
          </a:p>
          <a:p>
            <a:r>
              <a:rPr lang="en-US" dirty="0"/>
              <a:t>Let’s review some smart-farming scenarios.</a:t>
            </a:r>
          </a:p>
          <a:p>
            <a:endParaRPr lang="en-US" dirty="0"/>
          </a:p>
          <a:p>
            <a:r>
              <a:rPr lang="en-US" dirty="0"/>
              <a:t>Goal is to see if they more or less map to this model with sensors, Function Server running stateless functions, collection of snappy </a:t>
            </a:r>
            <a:r>
              <a:rPr lang="en-US" dirty="0">
                <a:sym typeface="Symbol" panose="05050102010706020507" pitchFamily="18" charset="2"/>
              </a:rPr>
              <a:t>-services that can be stateful and include machine-intelligence components.</a:t>
            </a:r>
            <a:endParaRPr lang="en-US" dirty="0"/>
          </a:p>
        </p:txBody>
      </p:sp>
      <p:sp>
        <p:nvSpPr>
          <p:cNvPr id="4" name="Footer Placeholder 3">
            <a:extLst>
              <a:ext uri="{FF2B5EF4-FFF2-40B4-BE49-F238E27FC236}">
                <a16:creationId xmlns:a16="http://schemas.microsoft.com/office/drawing/2014/main" id="{D3362EAD-6BE0-46AE-8C3E-9D567E08E1A9}"/>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A121AA80-5D0F-4B3D-8B8A-E76F4ED595A9}"/>
              </a:ext>
            </a:extLst>
          </p:cNvPr>
          <p:cNvSpPr>
            <a:spLocks noGrp="1"/>
          </p:cNvSpPr>
          <p:nvPr>
            <p:ph type="sldNum" sz="quarter" idx="12"/>
          </p:nvPr>
        </p:nvSpPr>
        <p:spPr/>
        <p:txBody>
          <a:bodyPr/>
          <a:lstStyle/>
          <a:p>
            <a:fld id="{3C974458-8A97-4835-BF79-1FB6D7856C21}" type="slidenum">
              <a:rPr lang="en-US" smtClean="0"/>
              <a:t>2</a:t>
            </a:fld>
            <a:endParaRPr lang="en-US"/>
          </a:p>
        </p:txBody>
      </p:sp>
      <p:pic>
        <p:nvPicPr>
          <p:cNvPr id="6" name="Picture 5">
            <a:extLst>
              <a:ext uri="{FF2B5EF4-FFF2-40B4-BE49-F238E27FC236}">
                <a16:creationId xmlns:a16="http://schemas.microsoft.com/office/drawing/2014/main" id="{570B11D9-A737-4411-87A7-41DAB95CD992}"/>
              </a:ext>
            </a:extLst>
          </p:cNvPr>
          <p:cNvPicPr>
            <a:picLocks noChangeAspect="1"/>
          </p:cNvPicPr>
          <p:nvPr/>
        </p:nvPicPr>
        <p:blipFill>
          <a:blip r:embed="rId2"/>
          <a:stretch>
            <a:fillRect/>
          </a:stretch>
        </p:blipFill>
        <p:spPr>
          <a:xfrm>
            <a:off x="8940800" y="1892300"/>
            <a:ext cx="2556933" cy="1917700"/>
          </a:xfrm>
          <a:prstGeom prst="rect">
            <a:avLst/>
          </a:prstGeom>
        </p:spPr>
      </p:pic>
    </p:spTree>
    <p:extLst>
      <p:ext uri="{BB962C8B-B14F-4D97-AF65-F5344CB8AC3E}">
        <p14:creationId xmlns:p14="http://schemas.microsoft.com/office/powerpoint/2010/main" val="1838783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Should everything be in </a:t>
            </a:r>
            <a:r>
              <a:rPr lang="en-US" dirty="0">
                <a:sym typeface="Symbol" panose="05050102010706020507" pitchFamily="18" charset="2"/>
              </a:rPr>
              <a:t>-Services?</a:t>
            </a:r>
            <a:endParaRPr lang="en-US" dirty="0"/>
          </a:p>
        </p:txBody>
      </p:sp>
      <p:sp>
        <p:nvSpPr>
          <p:cNvPr id="3" name="Content Placeholder 2"/>
          <p:cNvSpPr>
            <a:spLocks noGrp="1"/>
          </p:cNvSpPr>
          <p:nvPr>
            <p:ph idx="1"/>
          </p:nvPr>
        </p:nvSpPr>
        <p:spPr>
          <a:xfrm>
            <a:off x="1024127" y="2286000"/>
            <a:ext cx="11285104" cy="4023360"/>
          </a:xfrm>
        </p:spPr>
        <p:txBody>
          <a:bodyPr>
            <a:normAutofit/>
          </a:bodyPr>
          <a:lstStyle/>
          <a:p>
            <a:r>
              <a:rPr lang="en-US" dirty="0"/>
              <a:t>Historically this was a common approach: people built specialized control systems and viewed devices as dumb.  But few have the skills to pull it off.</a:t>
            </a:r>
          </a:p>
          <a:p>
            <a:endParaRPr lang="en-US" dirty="0"/>
          </a:p>
          <a:p>
            <a:r>
              <a:rPr lang="en-US" dirty="0"/>
              <a:t>In an </a:t>
            </a:r>
            <a:r>
              <a:rPr lang="en-US" dirty="0" err="1"/>
              <a:t>IoT</a:t>
            </a:r>
            <a:r>
              <a:rPr lang="en-US" dirty="0"/>
              <a:t> setting, </a:t>
            </a:r>
            <a:r>
              <a:rPr lang="en-US" i="1" dirty="0"/>
              <a:t>massive scale brings massive loads!  </a:t>
            </a:r>
          </a:p>
          <a:p>
            <a:pPr>
              <a:buFont typeface="Wingdings" panose="05000000000000000000" pitchFamily="2" charset="2"/>
              <a:buChar char="Ø"/>
            </a:pPr>
            <a:r>
              <a:rPr lang="en-US" i="1" dirty="0"/>
              <a:t>  </a:t>
            </a:r>
            <a:r>
              <a:rPr lang="en-US" dirty="0"/>
              <a:t>Any </a:t>
            </a:r>
            <a:r>
              <a:rPr lang="en-US" dirty="0">
                <a:sym typeface="Symbol" panose="05050102010706020507" pitchFamily="18" charset="2"/>
              </a:rPr>
              <a:t>-services will need to be </a:t>
            </a:r>
            <a:r>
              <a:rPr lang="en-US" dirty="0" err="1">
                <a:sym typeface="Symbol" panose="05050102010706020507" pitchFamily="18" charset="2"/>
              </a:rPr>
              <a:t>sharded</a:t>
            </a:r>
            <a:r>
              <a:rPr lang="en-US" dirty="0">
                <a:sym typeface="Symbol" panose="05050102010706020507" pitchFamily="18" charset="2"/>
              </a:rPr>
              <a:t>, fault-tolerant, highly responsive, </a:t>
            </a:r>
            <a:br>
              <a:rPr lang="en-US" dirty="0">
                <a:sym typeface="Symbol" panose="05050102010706020507" pitchFamily="18" charset="2"/>
              </a:rPr>
            </a:br>
            <a:r>
              <a:rPr lang="en-US" dirty="0">
                <a:sym typeface="Symbol" panose="05050102010706020507" pitchFamily="18" charset="2"/>
              </a:rPr>
              <a:t>    and may have to leverage special hardware accelerators.    </a:t>
            </a:r>
          </a:p>
          <a:p>
            <a:pPr>
              <a:buFont typeface="Wingdings" panose="05000000000000000000" pitchFamily="2" charset="2"/>
              <a:buChar char="Ø"/>
            </a:pPr>
            <a:r>
              <a:rPr lang="en-US" dirty="0">
                <a:sym typeface="Symbol" panose="05050102010706020507" pitchFamily="18" charset="2"/>
              </a:rPr>
              <a:t>  If we think of a function layer as a kind of intelligent “cache” that can</a:t>
            </a:r>
            <a:br>
              <a:rPr lang="en-US" dirty="0">
                <a:sym typeface="Symbol" panose="05050102010706020507" pitchFamily="18" charset="2"/>
              </a:rPr>
            </a:br>
            <a:r>
              <a:rPr lang="en-US" dirty="0">
                <a:sym typeface="Symbol" panose="05050102010706020507" pitchFamily="18" charset="2"/>
              </a:rPr>
              <a:t>    shield the -services from overload, we are approaching this the right way.</a:t>
            </a:r>
            <a:endParaRPr lang="en-US" dirty="0"/>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20</a:t>
            </a:fld>
            <a:endParaRPr lang="en-US"/>
          </a:p>
        </p:txBody>
      </p:sp>
    </p:spTree>
    <p:extLst>
      <p:ext uri="{BB962C8B-B14F-4D97-AF65-F5344CB8AC3E}">
        <p14:creationId xmlns:p14="http://schemas.microsoft.com/office/powerpoint/2010/main" val="724398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this leads us to?</a:t>
            </a:r>
          </a:p>
        </p:txBody>
      </p:sp>
      <p:sp>
        <p:nvSpPr>
          <p:cNvPr id="3" name="Content Placeholder 2"/>
          <p:cNvSpPr>
            <a:spLocks noGrp="1"/>
          </p:cNvSpPr>
          <p:nvPr>
            <p:ph idx="1"/>
          </p:nvPr>
        </p:nvSpPr>
        <p:spPr/>
        <p:txBody>
          <a:bodyPr>
            <a:normAutofit lnSpcReduction="10000"/>
          </a:bodyPr>
          <a:lstStyle/>
          <a:p>
            <a:r>
              <a:rPr lang="en-US" dirty="0"/>
              <a:t>We will use Azure functions for “lightweight” tasks and actions</a:t>
            </a:r>
          </a:p>
          <a:p>
            <a:pPr>
              <a:buFont typeface="Wingdings" panose="05000000000000000000" pitchFamily="2" charset="2"/>
              <a:buChar char="Ø"/>
            </a:pPr>
            <a:r>
              <a:rPr lang="en-US" dirty="0"/>
              <a:t>  Ideal for read-only actions like making a quick decision</a:t>
            </a:r>
          </a:p>
          <a:p>
            <a:pPr>
              <a:buFont typeface="Wingdings" panose="05000000000000000000" pitchFamily="2" charset="2"/>
              <a:buChar char="Ø"/>
            </a:pPr>
            <a:r>
              <a:rPr lang="en-US" dirty="0"/>
              <a:t>  OK for reporting events that go into some kind of record or log</a:t>
            </a:r>
          </a:p>
          <a:p>
            <a:pPr>
              <a:buFont typeface="Wingdings" panose="05000000000000000000" pitchFamily="2" charset="2"/>
              <a:buChar char="Ø"/>
            </a:pPr>
            <a:r>
              <a:rPr lang="en-US" dirty="0"/>
              <a:t>  But not for serious computing with heavy computation, big data, </a:t>
            </a:r>
            <a:br>
              <a:rPr lang="en-US" dirty="0"/>
            </a:br>
            <a:r>
              <a:rPr lang="en-US" dirty="0"/>
              <a:t>    accelerators, or complex state machine sequences.</a:t>
            </a:r>
          </a:p>
          <a:p>
            <a:pPr>
              <a:buFont typeface="Wingdings" panose="05000000000000000000" pitchFamily="2" charset="2"/>
              <a:buChar char="Ø"/>
            </a:pPr>
            <a:endParaRPr lang="en-US" dirty="0"/>
          </a:p>
          <a:p>
            <a:pPr marL="0" indent="0">
              <a:buNone/>
            </a:pPr>
            <a:r>
              <a:rPr lang="en-US" dirty="0"/>
              <a:t>Then build new </a:t>
            </a:r>
            <a:r>
              <a:rPr lang="en-US" dirty="0">
                <a:sym typeface="Symbol" panose="05050102010706020507" pitchFamily="18" charset="2"/>
              </a:rPr>
              <a:t>-services for the heavy-weight tasks, like learning a new</a:t>
            </a:r>
            <a:br>
              <a:rPr lang="en-US" dirty="0">
                <a:sym typeface="Symbol" panose="05050102010706020507" pitchFamily="18" charset="2"/>
              </a:rPr>
            </a:br>
            <a:r>
              <a:rPr lang="en-US" dirty="0">
                <a:sym typeface="Symbol" panose="05050102010706020507" pitchFamily="18" charset="2"/>
              </a:rPr>
              <a:t>machine-learned model, or computing the optimal search path with wind.</a:t>
            </a:r>
            <a:endParaRPr lang="en-US" dirty="0"/>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21</a:t>
            </a:fld>
            <a:endParaRPr lang="en-US"/>
          </a:p>
        </p:txBody>
      </p:sp>
    </p:spTree>
    <p:extLst>
      <p:ext uri="{BB962C8B-B14F-4D97-AF65-F5344CB8AC3E}">
        <p14:creationId xmlns:p14="http://schemas.microsoft.com/office/powerpoint/2010/main" val="608378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B3613-AC80-42EA-9FCA-DF1B2C5823A3}"/>
              </a:ext>
            </a:extLst>
          </p:cNvPr>
          <p:cNvSpPr>
            <a:spLocks noGrp="1"/>
          </p:cNvSpPr>
          <p:nvPr>
            <p:ph type="title"/>
          </p:nvPr>
        </p:nvSpPr>
        <p:spPr/>
        <p:txBody>
          <a:bodyPr/>
          <a:lstStyle/>
          <a:p>
            <a:r>
              <a:rPr lang="en-US" dirty="0"/>
              <a:t>There won’t be just one!</a:t>
            </a:r>
          </a:p>
        </p:txBody>
      </p:sp>
      <p:sp>
        <p:nvSpPr>
          <p:cNvPr id="3" name="Content Placeholder 2">
            <a:extLst>
              <a:ext uri="{FF2B5EF4-FFF2-40B4-BE49-F238E27FC236}">
                <a16:creationId xmlns:a16="http://schemas.microsoft.com/office/drawing/2014/main" id="{2908F0B0-4C5D-4D6E-9CDD-7348000D2BF9}"/>
              </a:ext>
            </a:extLst>
          </p:cNvPr>
          <p:cNvSpPr>
            <a:spLocks noGrp="1"/>
          </p:cNvSpPr>
          <p:nvPr>
            <p:ph idx="1"/>
          </p:nvPr>
        </p:nvSpPr>
        <p:spPr/>
        <p:txBody>
          <a:bodyPr>
            <a:normAutofit fontScale="85000" lnSpcReduction="10000"/>
          </a:bodyPr>
          <a:lstStyle/>
          <a:p>
            <a:r>
              <a:rPr lang="en-US" dirty="0"/>
              <a:t>Divide the set of knowledge tasks into groups.  Don’t ask one server to do everything.</a:t>
            </a:r>
          </a:p>
          <a:p>
            <a:endParaRPr lang="en-US" dirty="0"/>
          </a:p>
          <a:p>
            <a:r>
              <a:rPr lang="en-US" dirty="0"/>
              <a:t>Instead build distinct servers for each category of knowledge tasks.  So we would want </a:t>
            </a:r>
          </a:p>
          <a:p>
            <a:pPr>
              <a:buFont typeface="Wingdings" panose="05000000000000000000" pitchFamily="2" charset="2"/>
              <a:buChar char="Ø"/>
            </a:pPr>
            <a:r>
              <a:rPr lang="en-US" dirty="0"/>
              <a:t>  One </a:t>
            </a:r>
            <a:r>
              <a:rPr lang="en-US" dirty="0">
                <a:sym typeface="Symbol" panose="05050102010706020507" pitchFamily="18" charset="2"/>
              </a:rPr>
              <a:t>-service just </a:t>
            </a:r>
            <a:r>
              <a:rPr lang="en-US" dirty="0"/>
              <a:t>for “flight planning”, or even two (one for “collision avoidance”)</a:t>
            </a:r>
          </a:p>
          <a:p>
            <a:pPr>
              <a:buFont typeface="Wingdings" panose="05000000000000000000" pitchFamily="2" charset="2"/>
              <a:buChar char="Ø"/>
            </a:pPr>
            <a:r>
              <a:rPr lang="en-US" dirty="0"/>
              <a:t>  One for “sailing on a breeze”, </a:t>
            </a:r>
          </a:p>
          <a:p>
            <a:pPr>
              <a:buFont typeface="Wingdings" panose="05000000000000000000" pitchFamily="2" charset="2"/>
              <a:buChar char="Ø"/>
            </a:pPr>
            <a:r>
              <a:rPr lang="en-US" dirty="0"/>
              <a:t>  One for “drone health management”, </a:t>
            </a:r>
          </a:p>
          <a:p>
            <a:pPr>
              <a:buFont typeface="Wingdings" panose="05000000000000000000" pitchFamily="2" charset="2"/>
              <a:buChar char="Ø"/>
            </a:pPr>
            <a:r>
              <a:rPr lang="en-US" dirty="0"/>
              <a:t>  One for “deciding which photos are worth downloading,” </a:t>
            </a:r>
          </a:p>
          <a:p>
            <a:pPr>
              <a:buFont typeface="Wingdings" panose="05000000000000000000" pitchFamily="2" charset="2"/>
              <a:buChar char="Ø"/>
            </a:pPr>
            <a:r>
              <a:rPr lang="en-US" dirty="0"/>
              <a:t>  One for “identifying possible crop damage areas.”</a:t>
            </a:r>
          </a:p>
        </p:txBody>
      </p:sp>
      <p:sp>
        <p:nvSpPr>
          <p:cNvPr id="4" name="Footer Placeholder 3">
            <a:extLst>
              <a:ext uri="{FF2B5EF4-FFF2-40B4-BE49-F238E27FC236}">
                <a16:creationId xmlns:a16="http://schemas.microsoft.com/office/drawing/2014/main" id="{9D22923E-1C68-43B6-A49D-4DB1161AEF95}"/>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F4338FA8-A745-4C67-B4BB-75EE0C5B5C58}"/>
              </a:ext>
            </a:extLst>
          </p:cNvPr>
          <p:cNvSpPr>
            <a:spLocks noGrp="1"/>
          </p:cNvSpPr>
          <p:nvPr>
            <p:ph type="sldNum" sz="quarter" idx="12"/>
          </p:nvPr>
        </p:nvSpPr>
        <p:spPr/>
        <p:txBody>
          <a:bodyPr/>
          <a:lstStyle/>
          <a:p>
            <a:fld id="{3C974458-8A97-4835-BF79-1FB6D7856C21}" type="slidenum">
              <a:rPr lang="en-US" smtClean="0"/>
              <a:t>22</a:t>
            </a:fld>
            <a:endParaRPr lang="en-US"/>
          </a:p>
        </p:txBody>
      </p:sp>
    </p:spTree>
    <p:extLst>
      <p:ext uri="{BB962C8B-B14F-4D97-AF65-F5344CB8AC3E}">
        <p14:creationId xmlns:p14="http://schemas.microsoft.com/office/powerpoint/2010/main" val="959613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7D5C3-B9B5-4CC3-962C-FF2E1CCCBDF2}"/>
              </a:ext>
            </a:extLst>
          </p:cNvPr>
          <p:cNvSpPr>
            <a:spLocks noGrp="1"/>
          </p:cNvSpPr>
          <p:nvPr>
            <p:ph type="title"/>
          </p:nvPr>
        </p:nvSpPr>
        <p:spPr/>
        <p:txBody>
          <a:bodyPr/>
          <a:lstStyle/>
          <a:p>
            <a:r>
              <a:rPr lang="en-US" dirty="0"/>
              <a:t>Implications?</a:t>
            </a:r>
          </a:p>
        </p:txBody>
      </p:sp>
      <p:sp>
        <p:nvSpPr>
          <p:cNvPr id="3" name="Content Placeholder 2">
            <a:extLst>
              <a:ext uri="{FF2B5EF4-FFF2-40B4-BE49-F238E27FC236}">
                <a16:creationId xmlns:a16="http://schemas.microsoft.com/office/drawing/2014/main" id="{724F3E0E-7C5C-4DA9-B643-65E9B6641B7C}"/>
              </a:ext>
            </a:extLst>
          </p:cNvPr>
          <p:cNvSpPr>
            <a:spLocks noGrp="1"/>
          </p:cNvSpPr>
          <p:nvPr>
            <p:ph idx="1"/>
          </p:nvPr>
        </p:nvSpPr>
        <p:spPr>
          <a:xfrm>
            <a:off x="1024127" y="2286000"/>
            <a:ext cx="11032405" cy="4023360"/>
          </a:xfrm>
        </p:spPr>
        <p:txBody>
          <a:bodyPr>
            <a:normAutofit/>
          </a:bodyPr>
          <a:lstStyle/>
          <a:p>
            <a:r>
              <a:rPr lang="en-US" dirty="0"/>
              <a:t>Microsoft’s IoT users will need help building new </a:t>
            </a:r>
            <a:r>
              <a:rPr lang="en-US" dirty="0">
                <a:sym typeface="Symbol" panose="05050102010706020507" pitchFamily="18" charset="2"/>
              </a:rPr>
              <a:t>-services.</a:t>
            </a:r>
          </a:p>
          <a:p>
            <a:endParaRPr lang="en-US" dirty="0">
              <a:sym typeface="Symbol" panose="05050102010706020507" pitchFamily="18" charset="2"/>
            </a:endParaRPr>
          </a:p>
          <a:p>
            <a:r>
              <a:rPr lang="en-US" dirty="0">
                <a:sym typeface="Symbol" panose="05050102010706020507" pitchFamily="18" charset="2"/>
              </a:rPr>
              <a:t>By building a few of their own, for </a:t>
            </a:r>
            <a:r>
              <a:rPr lang="en-US" dirty="0" err="1">
                <a:sym typeface="Symbol" panose="05050102010706020507" pitchFamily="18" charset="2"/>
              </a:rPr>
              <a:t>Farmbeats</a:t>
            </a:r>
            <a:r>
              <a:rPr lang="en-US" dirty="0">
                <a:sym typeface="Symbol" panose="05050102010706020507" pitchFamily="18" charset="2"/>
              </a:rPr>
              <a:t> drones, the company can explore tradeoffs (like real-time, consistency, where to run the machine learning logic, what can stay in the “back” and what has to be in the edge).</a:t>
            </a:r>
          </a:p>
          <a:p>
            <a:endParaRPr lang="en-US" dirty="0">
              <a:sym typeface="Symbol" panose="05050102010706020507" pitchFamily="18" charset="2"/>
            </a:endParaRPr>
          </a:p>
          <a:p>
            <a:r>
              <a:rPr lang="en-US" dirty="0">
                <a:sym typeface="Symbol" panose="05050102010706020507" pitchFamily="18" charset="2"/>
              </a:rPr>
              <a:t>There are also technical platform questions: networking connectivity, what to do right on the farm and what to do in the cloud, etc.</a:t>
            </a:r>
            <a:endParaRPr lang="en-US" dirty="0"/>
          </a:p>
        </p:txBody>
      </p:sp>
      <p:sp>
        <p:nvSpPr>
          <p:cNvPr id="4" name="Footer Placeholder 3">
            <a:extLst>
              <a:ext uri="{FF2B5EF4-FFF2-40B4-BE49-F238E27FC236}">
                <a16:creationId xmlns:a16="http://schemas.microsoft.com/office/drawing/2014/main" id="{00E4C166-81E5-4A62-8685-14CE702D3B18}"/>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E00616E6-CAE7-42ED-8E7E-A18F29C91222}"/>
              </a:ext>
            </a:extLst>
          </p:cNvPr>
          <p:cNvSpPr>
            <a:spLocks noGrp="1"/>
          </p:cNvSpPr>
          <p:nvPr>
            <p:ph type="sldNum" sz="quarter" idx="12"/>
          </p:nvPr>
        </p:nvSpPr>
        <p:spPr/>
        <p:txBody>
          <a:bodyPr/>
          <a:lstStyle/>
          <a:p>
            <a:fld id="{3C974458-8A97-4835-BF79-1FB6D7856C21}" type="slidenum">
              <a:rPr lang="en-US" smtClean="0"/>
              <a:t>23</a:t>
            </a:fld>
            <a:endParaRPr lang="en-US"/>
          </a:p>
        </p:txBody>
      </p:sp>
    </p:spTree>
    <p:extLst>
      <p:ext uri="{BB962C8B-B14F-4D97-AF65-F5344CB8AC3E}">
        <p14:creationId xmlns:p14="http://schemas.microsoft.com/office/powerpoint/2010/main" val="3507466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BA5D7-CAC3-4CD5-A19B-450119EEB19A}"/>
              </a:ext>
            </a:extLst>
          </p:cNvPr>
          <p:cNvSpPr>
            <a:spLocks noGrp="1"/>
          </p:cNvSpPr>
          <p:nvPr>
            <p:ph type="title"/>
          </p:nvPr>
        </p:nvSpPr>
        <p:spPr/>
        <p:txBody>
          <a:bodyPr/>
          <a:lstStyle/>
          <a:p>
            <a:r>
              <a:rPr lang="en-US" dirty="0"/>
              <a:t>Remember: Amazon ended up with hundreds of </a:t>
            </a:r>
            <a:r>
              <a:rPr lang="en-US" dirty="0">
                <a:sym typeface="Symbol" panose="05050102010706020507" pitchFamily="18" charset="2"/>
              </a:rPr>
              <a:t>-services / web page!</a:t>
            </a:r>
            <a:endParaRPr lang="en-US" dirty="0"/>
          </a:p>
        </p:txBody>
      </p:sp>
      <p:sp>
        <p:nvSpPr>
          <p:cNvPr id="3" name="Content Placeholder 2">
            <a:extLst>
              <a:ext uri="{FF2B5EF4-FFF2-40B4-BE49-F238E27FC236}">
                <a16:creationId xmlns:a16="http://schemas.microsoft.com/office/drawing/2014/main" id="{43103A4E-2682-442C-B0F9-99117979AA6C}"/>
              </a:ext>
            </a:extLst>
          </p:cNvPr>
          <p:cNvSpPr>
            <a:spLocks noGrp="1"/>
          </p:cNvSpPr>
          <p:nvPr>
            <p:ph idx="1"/>
          </p:nvPr>
        </p:nvSpPr>
        <p:spPr>
          <a:xfrm>
            <a:off x="1024128" y="2514600"/>
            <a:ext cx="10786872" cy="3794760"/>
          </a:xfrm>
        </p:spPr>
        <p:txBody>
          <a:bodyPr/>
          <a:lstStyle/>
          <a:p>
            <a:r>
              <a:rPr lang="en-US" dirty="0"/>
              <a:t>Learn from others who have been down this path before you.</a:t>
            </a:r>
          </a:p>
          <a:p>
            <a:endParaRPr lang="en-US" dirty="0"/>
          </a:p>
          <a:p>
            <a:r>
              <a:rPr lang="en-US" dirty="0"/>
              <a:t>The whole game centers on breaking up the task into chunks that are self-contained, but “small” in scope!</a:t>
            </a:r>
          </a:p>
          <a:p>
            <a:endParaRPr lang="en-US" dirty="0"/>
          </a:p>
          <a:p>
            <a:r>
              <a:rPr lang="en-US" dirty="0"/>
              <a:t>If you think of this as one big monolithic task, you are certain to be doomed by the complexity of the overall undertaking!</a:t>
            </a:r>
          </a:p>
        </p:txBody>
      </p:sp>
      <p:sp>
        <p:nvSpPr>
          <p:cNvPr id="4" name="Footer Placeholder 3">
            <a:extLst>
              <a:ext uri="{FF2B5EF4-FFF2-40B4-BE49-F238E27FC236}">
                <a16:creationId xmlns:a16="http://schemas.microsoft.com/office/drawing/2014/main" id="{911C9180-D16A-4427-B958-37D0433158EC}"/>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3BCB8F92-52E9-4619-B495-6A6BBFBF35FC}"/>
              </a:ext>
            </a:extLst>
          </p:cNvPr>
          <p:cNvSpPr>
            <a:spLocks noGrp="1"/>
          </p:cNvSpPr>
          <p:nvPr>
            <p:ph type="sldNum" sz="quarter" idx="12"/>
          </p:nvPr>
        </p:nvSpPr>
        <p:spPr/>
        <p:txBody>
          <a:bodyPr/>
          <a:lstStyle/>
          <a:p>
            <a:fld id="{3C974458-8A97-4835-BF79-1FB6D7856C21}" type="slidenum">
              <a:rPr lang="en-US" smtClean="0"/>
              <a:t>24</a:t>
            </a:fld>
            <a:endParaRPr lang="en-US"/>
          </a:p>
        </p:txBody>
      </p:sp>
    </p:spTree>
    <p:extLst>
      <p:ext uri="{BB962C8B-B14F-4D97-AF65-F5344CB8AC3E}">
        <p14:creationId xmlns:p14="http://schemas.microsoft.com/office/powerpoint/2010/main" val="2120077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create new </a:t>
            </a:r>
            <a:r>
              <a:rPr lang="en-US" dirty="0">
                <a:sym typeface="Symbol" panose="05050102010706020507" pitchFamily="18" charset="2"/>
              </a:rPr>
              <a:t>-Services?</a:t>
            </a:r>
            <a:endParaRPr lang="en-US" dirty="0"/>
          </a:p>
        </p:txBody>
      </p:sp>
      <p:sp>
        <p:nvSpPr>
          <p:cNvPr id="3" name="Content Placeholder 2"/>
          <p:cNvSpPr>
            <a:spLocks noGrp="1"/>
          </p:cNvSpPr>
          <p:nvPr>
            <p:ph idx="1"/>
          </p:nvPr>
        </p:nvSpPr>
        <p:spPr/>
        <p:txBody>
          <a:bodyPr>
            <a:normAutofit fontScale="92500"/>
          </a:bodyPr>
          <a:lstStyle/>
          <a:p>
            <a:r>
              <a:rPr lang="en-US" dirty="0"/>
              <a:t>We can start with Jim Gray’s suggestion: use key-value </a:t>
            </a:r>
            <a:r>
              <a:rPr lang="en-US" dirty="0" err="1"/>
              <a:t>sharding</a:t>
            </a:r>
            <a:r>
              <a:rPr lang="en-US" dirty="0"/>
              <a:t> from the outset.</a:t>
            </a:r>
          </a:p>
          <a:p>
            <a:endParaRPr lang="en-US" dirty="0"/>
          </a:p>
          <a:p>
            <a:r>
              <a:rPr lang="en-US" dirty="0"/>
              <a:t>Within a shard, data will need to be replicated.  This leads to what is called the “state machine replication model”, which involves</a:t>
            </a:r>
          </a:p>
          <a:p>
            <a:pPr>
              <a:buFont typeface="Wingdings" panose="05000000000000000000" pitchFamily="2" charset="2"/>
              <a:buChar char="Ø"/>
            </a:pPr>
            <a:r>
              <a:rPr lang="en-US" dirty="0"/>
              <a:t>  A group of replicas (and a </a:t>
            </a:r>
            <a:r>
              <a:rPr lang="en-US" i="1" dirty="0"/>
              <a:t>membership service</a:t>
            </a:r>
            <a:r>
              <a:rPr lang="en-US" dirty="0"/>
              <a:t> to track the set)</a:t>
            </a:r>
          </a:p>
          <a:p>
            <a:pPr>
              <a:buFont typeface="Wingdings" panose="05000000000000000000" pitchFamily="2" charset="2"/>
              <a:buChar char="Ø"/>
            </a:pPr>
            <a:r>
              <a:rPr lang="en-US" dirty="0"/>
              <a:t>  Each update occurs as a message delivered to all replicas</a:t>
            </a:r>
          </a:p>
          <a:p>
            <a:pPr>
              <a:buFont typeface="Wingdings" panose="05000000000000000000" pitchFamily="2" charset="2"/>
              <a:buChar char="Ø"/>
            </a:pPr>
            <a:r>
              <a:rPr lang="en-US" dirty="0"/>
              <a:t>  The updates are in the identical order</a:t>
            </a:r>
          </a:p>
          <a:p>
            <a:pPr>
              <a:buFont typeface="Wingdings" panose="05000000000000000000" pitchFamily="2" charset="2"/>
              <a:buChar char="Ø"/>
            </a:pPr>
            <a:r>
              <a:rPr lang="en-US" dirty="0"/>
              <a:t>  No matter what happens (failures, restarts) “amnesia” won’t occur.</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25</a:t>
            </a:fld>
            <a:endParaRPr lang="en-US"/>
          </a:p>
        </p:txBody>
      </p:sp>
    </p:spTree>
    <p:extLst>
      <p:ext uri="{BB962C8B-B14F-4D97-AF65-F5344CB8AC3E}">
        <p14:creationId xmlns:p14="http://schemas.microsoft.com/office/powerpoint/2010/main" val="3196144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Will this scale?</a:t>
            </a:r>
          </a:p>
        </p:txBody>
      </p:sp>
      <p:sp>
        <p:nvSpPr>
          <p:cNvPr id="3" name="Content Placeholder 2"/>
          <p:cNvSpPr>
            <a:spLocks noGrp="1"/>
          </p:cNvSpPr>
          <p:nvPr>
            <p:ph idx="1"/>
          </p:nvPr>
        </p:nvSpPr>
        <p:spPr>
          <a:xfrm>
            <a:off x="1024127" y="2286000"/>
            <a:ext cx="10942203" cy="4023360"/>
          </a:xfrm>
        </p:spPr>
        <p:txBody>
          <a:bodyPr/>
          <a:lstStyle/>
          <a:p>
            <a:r>
              <a:rPr lang="en-US" dirty="0"/>
              <a:t>Jim Gray’s analysis told us that general database transactions won’t scale.  So don’t even consider our </a:t>
            </a:r>
            <a:r>
              <a:rPr lang="en-US" dirty="0" err="1"/>
              <a:t>sharded</a:t>
            </a:r>
            <a:r>
              <a:rPr lang="en-US" dirty="0"/>
              <a:t> key-value service as a database.</a:t>
            </a:r>
          </a:p>
          <a:p>
            <a:endParaRPr lang="en-US" dirty="0"/>
          </a:p>
          <a:p>
            <a:r>
              <a:rPr lang="en-US" dirty="0"/>
              <a:t>We’ll want to aim for simple key-value operations, or small computations that can somehow be made fault-tolerant and atomic without scaling issues.</a:t>
            </a:r>
          </a:p>
          <a:p>
            <a:endParaRPr lang="en-US" dirty="0"/>
          </a:p>
          <a:p>
            <a:r>
              <a:rPr lang="en-US" dirty="0"/>
              <a:t>This was a sweet spot in Jim’s model.</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26</a:t>
            </a:fld>
            <a:endParaRPr lang="en-US"/>
          </a:p>
        </p:txBody>
      </p:sp>
    </p:spTree>
    <p:extLst>
      <p:ext uri="{BB962C8B-B14F-4D97-AF65-F5344CB8AC3E}">
        <p14:creationId xmlns:p14="http://schemas.microsoft.com/office/powerpoint/2010/main" val="1418830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 </a:t>
            </a:r>
            <a:r>
              <a:rPr lang="en-US" dirty="0" err="1"/>
              <a:t>Sharded</a:t>
            </a:r>
            <a:r>
              <a:rPr lang="en-US" dirty="0"/>
              <a:t>, all the time”</a:t>
            </a:r>
          </a:p>
        </p:txBody>
      </p:sp>
      <p:sp>
        <p:nvSpPr>
          <p:cNvPr id="3" name="Content Placeholder 2"/>
          <p:cNvSpPr>
            <a:spLocks noGrp="1"/>
          </p:cNvSpPr>
          <p:nvPr>
            <p:ph idx="1"/>
          </p:nvPr>
        </p:nvSpPr>
        <p:spPr/>
        <p:txBody>
          <a:bodyPr/>
          <a:lstStyle/>
          <a:p>
            <a:r>
              <a:rPr lang="en-US" dirty="0"/>
              <a:t>In computing classes, we really don’t learn to compute on data that is spread over devices.</a:t>
            </a:r>
          </a:p>
          <a:p>
            <a:endParaRPr lang="en-US" dirty="0"/>
          </a:p>
          <a:p>
            <a:r>
              <a:rPr lang="en-US" dirty="0" err="1"/>
              <a:t>IoT</a:t>
            </a:r>
            <a:r>
              <a:rPr lang="en-US" dirty="0"/>
              <a:t> data will already be </a:t>
            </a:r>
            <a:r>
              <a:rPr lang="en-US" dirty="0" err="1"/>
              <a:t>sharded</a:t>
            </a:r>
            <a:r>
              <a:rPr lang="en-US" dirty="0"/>
              <a:t> when it enters in the system, and all computation needs to be parallel and to keep the work </a:t>
            </a:r>
            <a:r>
              <a:rPr lang="en-US" dirty="0" err="1"/>
              <a:t>sharded</a:t>
            </a:r>
            <a:r>
              <a:rPr lang="en-US" dirty="0"/>
              <a:t>.</a:t>
            </a:r>
          </a:p>
          <a:p>
            <a:endParaRPr lang="en-US" dirty="0"/>
          </a:p>
          <a:p>
            <a:r>
              <a:rPr lang="en-US" dirty="0" err="1"/>
              <a:t>Sharding</a:t>
            </a:r>
            <a:r>
              <a:rPr lang="en-US" dirty="0"/>
              <a:t> is a magic formula for scaling, but how can people to learn to program in an “all-</a:t>
            </a:r>
            <a:r>
              <a:rPr lang="en-US" dirty="0" err="1"/>
              <a:t>sharded</a:t>
            </a:r>
            <a:r>
              <a:rPr lang="en-US" dirty="0"/>
              <a:t>, all the time” manner?</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27</a:t>
            </a:fld>
            <a:endParaRPr lang="en-US"/>
          </a:p>
        </p:txBody>
      </p:sp>
    </p:spTree>
    <p:extLst>
      <p:ext uri="{BB962C8B-B14F-4D97-AF65-F5344CB8AC3E}">
        <p14:creationId xmlns:p14="http://schemas.microsoft.com/office/powerpoint/2010/main" val="36342710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39064" y="2714214"/>
            <a:ext cx="4914900" cy="3686175"/>
          </a:xfrm>
          <a:prstGeom prst="rect">
            <a:avLst/>
          </a:prstGeom>
        </p:spPr>
      </p:pic>
      <p:sp>
        <p:nvSpPr>
          <p:cNvPr id="2" name="Title 1"/>
          <p:cNvSpPr>
            <a:spLocks noGrp="1"/>
          </p:cNvSpPr>
          <p:nvPr>
            <p:ph type="title"/>
          </p:nvPr>
        </p:nvSpPr>
        <p:spPr/>
        <p:txBody>
          <a:bodyPr/>
          <a:lstStyle/>
          <a:p>
            <a:r>
              <a:rPr lang="en-US" dirty="0"/>
              <a:t>So, back to our </a:t>
            </a:r>
            <a:r>
              <a:rPr lang="en-US" dirty="0" err="1"/>
              <a:t>FarmBeats</a:t>
            </a:r>
            <a:r>
              <a:rPr lang="en-US" dirty="0"/>
              <a:t> Drones</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28</a:t>
            </a:fld>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7055" y="2643899"/>
            <a:ext cx="1632592" cy="919693"/>
          </a:xfrm>
          <a:prstGeom prst="rect">
            <a:avLst/>
          </a:prstGeom>
        </p:spPr>
      </p:pic>
      <p:cxnSp>
        <p:nvCxnSpPr>
          <p:cNvPr id="12" name="Straight Arrow Connector 11"/>
          <p:cNvCxnSpPr/>
          <p:nvPr/>
        </p:nvCxnSpPr>
        <p:spPr>
          <a:xfrm>
            <a:off x="4510454" y="3103745"/>
            <a:ext cx="3497184" cy="81530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5776546" y="3956515"/>
            <a:ext cx="3191608" cy="6254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Azure Function Server</a:t>
            </a:r>
          </a:p>
        </p:txBody>
      </p:sp>
      <p:sp>
        <p:nvSpPr>
          <p:cNvPr id="14" name="Freeform 13"/>
          <p:cNvSpPr/>
          <p:nvPr/>
        </p:nvSpPr>
        <p:spPr>
          <a:xfrm>
            <a:off x="6559062" y="4633546"/>
            <a:ext cx="369276" cy="905608"/>
          </a:xfrm>
          <a:custGeom>
            <a:avLst/>
            <a:gdLst>
              <a:gd name="connsiteX0" fmla="*/ 0 w 369276"/>
              <a:gd name="connsiteY0" fmla="*/ 0 h 905608"/>
              <a:gd name="connsiteX1" fmla="*/ 307730 w 369276"/>
              <a:gd name="connsiteY1" fmla="*/ 263769 h 905608"/>
              <a:gd name="connsiteX2" fmla="*/ 8792 w 369276"/>
              <a:gd name="connsiteY2" fmla="*/ 536331 h 905608"/>
              <a:gd name="connsiteX3" fmla="*/ 369276 w 369276"/>
              <a:gd name="connsiteY3" fmla="*/ 905608 h 905608"/>
            </a:gdLst>
            <a:ahLst/>
            <a:cxnLst>
              <a:cxn ang="0">
                <a:pos x="connsiteX0" y="connsiteY0"/>
              </a:cxn>
              <a:cxn ang="0">
                <a:pos x="connsiteX1" y="connsiteY1"/>
              </a:cxn>
              <a:cxn ang="0">
                <a:pos x="connsiteX2" y="connsiteY2"/>
              </a:cxn>
              <a:cxn ang="0">
                <a:pos x="connsiteX3" y="connsiteY3"/>
              </a:cxn>
            </a:cxnLst>
            <a:rect l="l" t="t" r="r" b="b"/>
            <a:pathLst>
              <a:path w="369276" h="905608">
                <a:moveTo>
                  <a:pt x="0" y="0"/>
                </a:moveTo>
                <a:cubicBezTo>
                  <a:pt x="153132" y="87190"/>
                  <a:pt x="306265" y="174381"/>
                  <a:pt x="307730" y="263769"/>
                </a:cubicBezTo>
                <a:cubicBezTo>
                  <a:pt x="309195" y="353157"/>
                  <a:pt x="-1466" y="429358"/>
                  <a:pt x="8792" y="536331"/>
                </a:cubicBezTo>
                <a:cubicBezTo>
                  <a:pt x="19050" y="643304"/>
                  <a:pt x="194163" y="774456"/>
                  <a:pt x="369276" y="90560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8214946" y="4646517"/>
            <a:ext cx="369276" cy="905608"/>
          </a:xfrm>
          <a:custGeom>
            <a:avLst/>
            <a:gdLst>
              <a:gd name="connsiteX0" fmla="*/ 0 w 369276"/>
              <a:gd name="connsiteY0" fmla="*/ 0 h 905608"/>
              <a:gd name="connsiteX1" fmla="*/ 307730 w 369276"/>
              <a:gd name="connsiteY1" fmla="*/ 263769 h 905608"/>
              <a:gd name="connsiteX2" fmla="*/ 8792 w 369276"/>
              <a:gd name="connsiteY2" fmla="*/ 536331 h 905608"/>
              <a:gd name="connsiteX3" fmla="*/ 369276 w 369276"/>
              <a:gd name="connsiteY3" fmla="*/ 905608 h 905608"/>
            </a:gdLst>
            <a:ahLst/>
            <a:cxnLst>
              <a:cxn ang="0">
                <a:pos x="connsiteX0" y="connsiteY0"/>
              </a:cxn>
              <a:cxn ang="0">
                <a:pos x="connsiteX1" y="connsiteY1"/>
              </a:cxn>
              <a:cxn ang="0">
                <a:pos x="connsiteX2" y="connsiteY2"/>
              </a:cxn>
              <a:cxn ang="0">
                <a:pos x="connsiteX3" y="connsiteY3"/>
              </a:cxn>
            </a:cxnLst>
            <a:rect l="l" t="t" r="r" b="b"/>
            <a:pathLst>
              <a:path w="369276" h="905608">
                <a:moveTo>
                  <a:pt x="0" y="0"/>
                </a:moveTo>
                <a:cubicBezTo>
                  <a:pt x="153132" y="87190"/>
                  <a:pt x="306265" y="174381"/>
                  <a:pt x="307730" y="263769"/>
                </a:cubicBezTo>
                <a:cubicBezTo>
                  <a:pt x="309195" y="353157"/>
                  <a:pt x="-1466" y="429358"/>
                  <a:pt x="8792" y="536331"/>
                </a:cubicBezTo>
                <a:cubicBezTo>
                  <a:pt x="19050" y="643304"/>
                  <a:pt x="194163" y="774456"/>
                  <a:pt x="369276" y="90560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6130541" y="4661002"/>
            <a:ext cx="369276" cy="905608"/>
          </a:xfrm>
          <a:custGeom>
            <a:avLst/>
            <a:gdLst>
              <a:gd name="connsiteX0" fmla="*/ 0 w 369276"/>
              <a:gd name="connsiteY0" fmla="*/ 0 h 905608"/>
              <a:gd name="connsiteX1" fmla="*/ 307730 w 369276"/>
              <a:gd name="connsiteY1" fmla="*/ 263769 h 905608"/>
              <a:gd name="connsiteX2" fmla="*/ 8792 w 369276"/>
              <a:gd name="connsiteY2" fmla="*/ 536331 h 905608"/>
              <a:gd name="connsiteX3" fmla="*/ 369276 w 369276"/>
              <a:gd name="connsiteY3" fmla="*/ 905608 h 905608"/>
            </a:gdLst>
            <a:ahLst/>
            <a:cxnLst>
              <a:cxn ang="0">
                <a:pos x="connsiteX0" y="connsiteY0"/>
              </a:cxn>
              <a:cxn ang="0">
                <a:pos x="connsiteX1" y="connsiteY1"/>
              </a:cxn>
              <a:cxn ang="0">
                <a:pos x="connsiteX2" y="connsiteY2"/>
              </a:cxn>
              <a:cxn ang="0">
                <a:pos x="connsiteX3" y="connsiteY3"/>
              </a:cxn>
            </a:cxnLst>
            <a:rect l="l" t="t" r="r" b="b"/>
            <a:pathLst>
              <a:path w="369276" h="905608">
                <a:moveTo>
                  <a:pt x="0" y="0"/>
                </a:moveTo>
                <a:cubicBezTo>
                  <a:pt x="153132" y="87190"/>
                  <a:pt x="306265" y="174381"/>
                  <a:pt x="307730" y="263769"/>
                </a:cubicBezTo>
                <a:cubicBezTo>
                  <a:pt x="309195" y="353157"/>
                  <a:pt x="-1466" y="429358"/>
                  <a:pt x="8792" y="536331"/>
                </a:cubicBezTo>
                <a:cubicBezTo>
                  <a:pt x="19050" y="643304"/>
                  <a:pt x="194163" y="774456"/>
                  <a:pt x="369276" y="90560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776545" y="5662246"/>
            <a:ext cx="4149969" cy="923330"/>
          </a:xfrm>
          <a:prstGeom prst="rect">
            <a:avLst/>
          </a:prstGeom>
          <a:noFill/>
        </p:spPr>
        <p:txBody>
          <a:bodyPr wrap="square" rtlCol="0">
            <a:spAutoFit/>
          </a:bodyPr>
          <a:lstStyle/>
          <a:p>
            <a:pPr algn="ctr"/>
            <a:r>
              <a:rPr lang="en-US" i="1" dirty="0"/>
              <a:t>Functions: Lightweight, event-triggered programs in containers, “pay for what you use” resource model</a:t>
            </a:r>
          </a:p>
        </p:txBody>
      </p:sp>
      <p:cxnSp>
        <p:nvCxnSpPr>
          <p:cNvPr id="19" name="Straight Arrow Connector 18"/>
          <p:cNvCxnSpPr/>
          <p:nvPr/>
        </p:nvCxnSpPr>
        <p:spPr>
          <a:xfrm>
            <a:off x="8584222" y="3563592"/>
            <a:ext cx="3399693" cy="85216"/>
          </a:xfrm>
          <a:prstGeom prst="straightConnector1">
            <a:avLst/>
          </a:prstGeom>
          <a:ln w="76200">
            <a:solidFill>
              <a:srgbClr val="00206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203548" y="3103745"/>
            <a:ext cx="2374250" cy="369332"/>
          </a:xfrm>
          <a:prstGeom prst="rect">
            <a:avLst/>
          </a:prstGeom>
          <a:noFill/>
        </p:spPr>
        <p:txBody>
          <a:bodyPr wrap="square" rtlCol="0">
            <a:spAutoFit/>
          </a:bodyPr>
          <a:lstStyle/>
          <a:p>
            <a:r>
              <a:rPr lang="en-US" dirty="0"/>
              <a:t>Message bus or queue</a:t>
            </a:r>
          </a:p>
        </p:txBody>
      </p:sp>
      <p:sp>
        <p:nvSpPr>
          <p:cNvPr id="21" name="Can 20"/>
          <p:cNvSpPr/>
          <p:nvPr/>
        </p:nvSpPr>
        <p:spPr>
          <a:xfrm>
            <a:off x="9203548" y="3886200"/>
            <a:ext cx="898814" cy="457200"/>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an 21"/>
          <p:cNvSpPr/>
          <p:nvPr/>
        </p:nvSpPr>
        <p:spPr>
          <a:xfrm>
            <a:off x="10337756" y="3886200"/>
            <a:ext cx="898814" cy="457200"/>
          </a:xfrm>
          <a:prstGeom prst="can">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9186127" y="4328547"/>
            <a:ext cx="2374250" cy="646331"/>
          </a:xfrm>
          <a:prstGeom prst="rect">
            <a:avLst/>
          </a:prstGeom>
          <a:noFill/>
        </p:spPr>
        <p:txBody>
          <a:bodyPr wrap="square" rtlCol="0">
            <a:spAutoFit/>
          </a:bodyPr>
          <a:lstStyle/>
          <a:p>
            <a:r>
              <a:rPr lang="en-US" dirty="0">
                <a:sym typeface="Symbol" panose="05050102010706020507" pitchFamily="18" charset="2"/>
              </a:rPr>
              <a:t>-Services: some Azure provided, some “new”</a:t>
            </a:r>
            <a:endParaRPr lang="en-US" dirty="0"/>
          </a:p>
        </p:txBody>
      </p:sp>
      <p:pic>
        <p:nvPicPr>
          <p:cNvPr id="18" name="Picture 1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12945" y="3006969"/>
            <a:ext cx="827411" cy="466108"/>
          </a:xfrm>
          <a:prstGeom prst="rect">
            <a:avLst/>
          </a:prstGeom>
        </p:spPr>
      </p:pic>
      <p:pic>
        <p:nvPicPr>
          <p:cNvPr id="24" name="Picture 2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383297" y="2740893"/>
            <a:ext cx="644117" cy="362852"/>
          </a:xfrm>
          <a:prstGeom prst="rect">
            <a:avLst/>
          </a:prstGeom>
        </p:spPr>
      </p:pic>
      <p:pic>
        <p:nvPicPr>
          <p:cNvPr id="25" name="Picture 2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96439" y="2714214"/>
            <a:ext cx="827411" cy="466108"/>
          </a:xfrm>
          <a:prstGeom prst="rect">
            <a:avLst/>
          </a:prstGeom>
        </p:spPr>
      </p:pic>
      <p:cxnSp>
        <p:nvCxnSpPr>
          <p:cNvPr id="26" name="Straight Arrow Connector 25"/>
          <p:cNvCxnSpPr/>
          <p:nvPr/>
        </p:nvCxnSpPr>
        <p:spPr>
          <a:xfrm>
            <a:off x="2846299" y="3033430"/>
            <a:ext cx="3653518" cy="91969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816480" y="3240023"/>
            <a:ext cx="3964299" cy="78341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5" idx="3"/>
          </p:cNvCxnSpPr>
          <p:nvPr/>
        </p:nvCxnSpPr>
        <p:spPr>
          <a:xfrm>
            <a:off x="1123850" y="2947268"/>
            <a:ext cx="6022121" cy="96900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5610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39064" y="2714214"/>
            <a:ext cx="4914900" cy="3686175"/>
          </a:xfrm>
          <a:prstGeom prst="rect">
            <a:avLst/>
          </a:prstGeom>
        </p:spPr>
      </p:pic>
      <p:sp>
        <p:nvSpPr>
          <p:cNvPr id="2" name="Title 1"/>
          <p:cNvSpPr>
            <a:spLocks noGrp="1"/>
          </p:cNvSpPr>
          <p:nvPr>
            <p:ph type="title"/>
          </p:nvPr>
        </p:nvSpPr>
        <p:spPr/>
        <p:txBody>
          <a:bodyPr/>
          <a:lstStyle/>
          <a:p>
            <a:r>
              <a:rPr lang="en-US" dirty="0"/>
              <a:t>Revisit our picture</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29</a:t>
            </a:fld>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7055" y="2643899"/>
            <a:ext cx="1632592" cy="919693"/>
          </a:xfrm>
          <a:prstGeom prst="rect">
            <a:avLst/>
          </a:prstGeom>
        </p:spPr>
      </p:pic>
      <p:cxnSp>
        <p:nvCxnSpPr>
          <p:cNvPr id="12" name="Straight Arrow Connector 11"/>
          <p:cNvCxnSpPr/>
          <p:nvPr/>
        </p:nvCxnSpPr>
        <p:spPr>
          <a:xfrm>
            <a:off x="4510454" y="3103745"/>
            <a:ext cx="2795954" cy="78245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5776546" y="3956515"/>
            <a:ext cx="3191608" cy="6254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Azure Function Server</a:t>
            </a:r>
          </a:p>
        </p:txBody>
      </p:sp>
      <p:sp>
        <p:nvSpPr>
          <p:cNvPr id="14" name="Freeform 13"/>
          <p:cNvSpPr/>
          <p:nvPr/>
        </p:nvSpPr>
        <p:spPr>
          <a:xfrm>
            <a:off x="6559062" y="4633546"/>
            <a:ext cx="369276" cy="905608"/>
          </a:xfrm>
          <a:custGeom>
            <a:avLst/>
            <a:gdLst>
              <a:gd name="connsiteX0" fmla="*/ 0 w 369276"/>
              <a:gd name="connsiteY0" fmla="*/ 0 h 905608"/>
              <a:gd name="connsiteX1" fmla="*/ 307730 w 369276"/>
              <a:gd name="connsiteY1" fmla="*/ 263769 h 905608"/>
              <a:gd name="connsiteX2" fmla="*/ 8792 w 369276"/>
              <a:gd name="connsiteY2" fmla="*/ 536331 h 905608"/>
              <a:gd name="connsiteX3" fmla="*/ 369276 w 369276"/>
              <a:gd name="connsiteY3" fmla="*/ 905608 h 905608"/>
            </a:gdLst>
            <a:ahLst/>
            <a:cxnLst>
              <a:cxn ang="0">
                <a:pos x="connsiteX0" y="connsiteY0"/>
              </a:cxn>
              <a:cxn ang="0">
                <a:pos x="connsiteX1" y="connsiteY1"/>
              </a:cxn>
              <a:cxn ang="0">
                <a:pos x="connsiteX2" y="connsiteY2"/>
              </a:cxn>
              <a:cxn ang="0">
                <a:pos x="connsiteX3" y="connsiteY3"/>
              </a:cxn>
            </a:cxnLst>
            <a:rect l="l" t="t" r="r" b="b"/>
            <a:pathLst>
              <a:path w="369276" h="905608">
                <a:moveTo>
                  <a:pt x="0" y="0"/>
                </a:moveTo>
                <a:cubicBezTo>
                  <a:pt x="153132" y="87190"/>
                  <a:pt x="306265" y="174381"/>
                  <a:pt x="307730" y="263769"/>
                </a:cubicBezTo>
                <a:cubicBezTo>
                  <a:pt x="309195" y="353157"/>
                  <a:pt x="-1466" y="429358"/>
                  <a:pt x="8792" y="536331"/>
                </a:cubicBezTo>
                <a:cubicBezTo>
                  <a:pt x="19050" y="643304"/>
                  <a:pt x="194163" y="774456"/>
                  <a:pt x="369276" y="90560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8214946" y="4646517"/>
            <a:ext cx="369276" cy="905608"/>
          </a:xfrm>
          <a:custGeom>
            <a:avLst/>
            <a:gdLst>
              <a:gd name="connsiteX0" fmla="*/ 0 w 369276"/>
              <a:gd name="connsiteY0" fmla="*/ 0 h 905608"/>
              <a:gd name="connsiteX1" fmla="*/ 307730 w 369276"/>
              <a:gd name="connsiteY1" fmla="*/ 263769 h 905608"/>
              <a:gd name="connsiteX2" fmla="*/ 8792 w 369276"/>
              <a:gd name="connsiteY2" fmla="*/ 536331 h 905608"/>
              <a:gd name="connsiteX3" fmla="*/ 369276 w 369276"/>
              <a:gd name="connsiteY3" fmla="*/ 905608 h 905608"/>
            </a:gdLst>
            <a:ahLst/>
            <a:cxnLst>
              <a:cxn ang="0">
                <a:pos x="connsiteX0" y="connsiteY0"/>
              </a:cxn>
              <a:cxn ang="0">
                <a:pos x="connsiteX1" y="connsiteY1"/>
              </a:cxn>
              <a:cxn ang="0">
                <a:pos x="connsiteX2" y="connsiteY2"/>
              </a:cxn>
              <a:cxn ang="0">
                <a:pos x="connsiteX3" y="connsiteY3"/>
              </a:cxn>
            </a:cxnLst>
            <a:rect l="l" t="t" r="r" b="b"/>
            <a:pathLst>
              <a:path w="369276" h="905608">
                <a:moveTo>
                  <a:pt x="0" y="0"/>
                </a:moveTo>
                <a:cubicBezTo>
                  <a:pt x="153132" y="87190"/>
                  <a:pt x="306265" y="174381"/>
                  <a:pt x="307730" y="263769"/>
                </a:cubicBezTo>
                <a:cubicBezTo>
                  <a:pt x="309195" y="353157"/>
                  <a:pt x="-1466" y="429358"/>
                  <a:pt x="8792" y="536331"/>
                </a:cubicBezTo>
                <a:cubicBezTo>
                  <a:pt x="19050" y="643304"/>
                  <a:pt x="194163" y="774456"/>
                  <a:pt x="369276" y="90560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6130541" y="4661002"/>
            <a:ext cx="369276" cy="905608"/>
          </a:xfrm>
          <a:custGeom>
            <a:avLst/>
            <a:gdLst>
              <a:gd name="connsiteX0" fmla="*/ 0 w 369276"/>
              <a:gd name="connsiteY0" fmla="*/ 0 h 905608"/>
              <a:gd name="connsiteX1" fmla="*/ 307730 w 369276"/>
              <a:gd name="connsiteY1" fmla="*/ 263769 h 905608"/>
              <a:gd name="connsiteX2" fmla="*/ 8792 w 369276"/>
              <a:gd name="connsiteY2" fmla="*/ 536331 h 905608"/>
              <a:gd name="connsiteX3" fmla="*/ 369276 w 369276"/>
              <a:gd name="connsiteY3" fmla="*/ 905608 h 905608"/>
            </a:gdLst>
            <a:ahLst/>
            <a:cxnLst>
              <a:cxn ang="0">
                <a:pos x="connsiteX0" y="connsiteY0"/>
              </a:cxn>
              <a:cxn ang="0">
                <a:pos x="connsiteX1" y="connsiteY1"/>
              </a:cxn>
              <a:cxn ang="0">
                <a:pos x="connsiteX2" y="connsiteY2"/>
              </a:cxn>
              <a:cxn ang="0">
                <a:pos x="connsiteX3" y="connsiteY3"/>
              </a:cxn>
            </a:cxnLst>
            <a:rect l="l" t="t" r="r" b="b"/>
            <a:pathLst>
              <a:path w="369276" h="905608">
                <a:moveTo>
                  <a:pt x="0" y="0"/>
                </a:moveTo>
                <a:cubicBezTo>
                  <a:pt x="153132" y="87190"/>
                  <a:pt x="306265" y="174381"/>
                  <a:pt x="307730" y="263769"/>
                </a:cubicBezTo>
                <a:cubicBezTo>
                  <a:pt x="309195" y="353157"/>
                  <a:pt x="-1466" y="429358"/>
                  <a:pt x="8792" y="536331"/>
                </a:cubicBezTo>
                <a:cubicBezTo>
                  <a:pt x="19050" y="643304"/>
                  <a:pt x="194163" y="774456"/>
                  <a:pt x="369276" y="90560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776545" y="5662246"/>
            <a:ext cx="4149969" cy="923330"/>
          </a:xfrm>
          <a:prstGeom prst="rect">
            <a:avLst/>
          </a:prstGeom>
          <a:noFill/>
        </p:spPr>
        <p:txBody>
          <a:bodyPr wrap="square" rtlCol="0">
            <a:spAutoFit/>
          </a:bodyPr>
          <a:lstStyle/>
          <a:p>
            <a:pPr algn="ctr"/>
            <a:r>
              <a:rPr lang="en-US" i="1" dirty="0"/>
              <a:t>Functions: Lightweight, event-triggered programs in containers, “pay for what you use” resource model</a:t>
            </a:r>
          </a:p>
        </p:txBody>
      </p:sp>
      <p:cxnSp>
        <p:nvCxnSpPr>
          <p:cNvPr id="19" name="Straight Arrow Connector 18"/>
          <p:cNvCxnSpPr/>
          <p:nvPr/>
        </p:nvCxnSpPr>
        <p:spPr>
          <a:xfrm>
            <a:off x="8584222" y="3563592"/>
            <a:ext cx="3399693" cy="85216"/>
          </a:xfrm>
          <a:prstGeom prst="straightConnector1">
            <a:avLst/>
          </a:prstGeom>
          <a:ln w="76200">
            <a:solidFill>
              <a:srgbClr val="00206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203548" y="3103745"/>
            <a:ext cx="2374250" cy="369332"/>
          </a:xfrm>
          <a:prstGeom prst="rect">
            <a:avLst/>
          </a:prstGeom>
          <a:noFill/>
        </p:spPr>
        <p:txBody>
          <a:bodyPr wrap="square" rtlCol="0">
            <a:spAutoFit/>
          </a:bodyPr>
          <a:lstStyle/>
          <a:p>
            <a:r>
              <a:rPr lang="en-US" dirty="0"/>
              <a:t>Message bus or queue</a:t>
            </a:r>
          </a:p>
        </p:txBody>
      </p:sp>
      <p:sp>
        <p:nvSpPr>
          <p:cNvPr id="21" name="Can 20"/>
          <p:cNvSpPr/>
          <p:nvPr/>
        </p:nvSpPr>
        <p:spPr>
          <a:xfrm>
            <a:off x="9203548" y="3886200"/>
            <a:ext cx="898814" cy="457200"/>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an 21"/>
          <p:cNvSpPr/>
          <p:nvPr/>
        </p:nvSpPr>
        <p:spPr>
          <a:xfrm>
            <a:off x="10337756" y="3886200"/>
            <a:ext cx="898814" cy="457200"/>
          </a:xfrm>
          <a:prstGeom prst="can">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9186127" y="4328547"/>
            <a:ext cx="2374250" cy="646331"/>
          </a:xfrm>
          <a:prstGeom prst="rect">
            <a:avLst/>
          </a:prstGeom>
          <a:noFill/>
        </p:spPr>
        <p:txBody>
          <a:bodyPr wrap="square" rtlCol="0">
            <a:spAutoFit/>
          </a:bodyPr>
          <a:lstStyle/>
          <a:p>
            <a:r>
              <a:rPr lang="en-US" dirty="0">
                <a:sym typeface="Symbol" panose="05050102010706020507" pitchFamily="18" charset="2"/>
              </a:rPr>
              <a:t>-Services: some Azure provided, some “new”</a:t>
            </a:r>
            <a:endParaRPr lang="en-US" dirty="0"/>
          </a:p>
        </p:txBody>
      </p:sp>
      <p:sp>
        <p:nvSpPr>
          <p:cNvPr id="3" name="Speech Bubble: Rectangle 2">
            <a:extLst>
              <a:ext uri="{FF2B5EF4-FFF2-40B4-BE49-F238E27FC236}">
                <a16:creationId xmlns:a16="http://schemas.microsoft.com/office/drawing/2014/main" id="{3B50E367-3E30-487B-9301-F025CB97C7F5}"/>
              </a:ext>
            </a:extLst>
          </p:cNvPr>
          <p:cNvSpPr/>
          <p:nvPr/>
        </p:nvSpPr>
        <p:spPr>
          <a:xfrm>
            <a:off x="808587" y="1908977"/>
            <a:ext cx="4656667" cy="1194768"/>
          </a:xfrm>
          <a:prstGeom prst="wedgeRectCallout">
            <a:avLst>
              <a:gd name="adj1" fmla="val 70271"/>
              <a:gd name="adj2" fmla="val 122498"/>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Moment-by-moment operation of the drone is a good fit for the function programming model.</a:t>
            </a:r>
          </a:p>
        </p:txBody>
      </p:sp>
      <p:sp>
        <p:nvSpPr>
          <p:cNvPr id="24" name="Speech Bubble: Rectangle 23">
            <a:extLst>
              <a:ext uri="{FF2B5EF4-FFF2-40B4-BE49-F238E27FC236}">
                <a16:creationId xmlns:a16="http://schemas.microsoft.com/office/drawing/2014/main" id="{13E3007B-078F-4591-9CB6-F07497956B3A}"/>
              </a:ext>
            </a:extLst>
          </p:cNvPr>
          <p:cNvSpPr/>
          <p:nvPr/>
        </p:nvSpPr>
        <p:spPr>
          <a:xfrm>
            <a:off x="3555830" y="867002"/>
            <a:ext cx="4656667" cy="1194768"/>
          </a:xfrm>
          <a:prstGeom prst="wedgeRectCallout">
            <a:avLst>
              <a:gd name="adj1" fmla="val 74816"/>
              <a:gd name="adj2" fmla="val 209661"/>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A set of </a:t>
            </a:r>
            <a:r>
              <a:rPr lang="en-US" b="1" dirty="0">
                <a:solidFill>
                  <a:srgbClr val="002060"/>
                </a:solidFill>
                <a:sym typeface="Symbol" panose="05050102010706020507" pitchFamily="18" charset="2"/>
              </a:rPr>
              <a:t>-services can own many of our other tasks, each specialized in some sub-task.  Divide the job up into distinct kinds of work!</a:t>
            </a:r>
            <a:endParaRPr lang="en-US" b="1" dirty="0">
              <a:solidFill>
                <a:srgbClr val="002060"/>
              </a:solidFill>
            </a:endParaRPr>
          </a:p>
        </p:txBody>
      </p:sp>
    </p:spTree>
    <p:extLst>
      <p:ext uri="{BB962C8B-B14F-4D97-AF65-F5344CB8AC3E}">
        <p14:creationId xmlns:p14="http://schemas.microsoft.com/office/powerpoint/2010/main" val="420210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big bet: I</a:t>
            </a:r>
            <a:r>
              <a:rPr lang="en-US" sz="4400" dirty="0"/>
              <a:t>o</a:t>
            </a:r>
            <a:r>
              <a:rPr lang="en-US" dirty="0"/>
              <a:t>T can Reshape the way machine learning is done</a:t>
            </a:r>
          </a:p>
        </p:txBody>
      </p:sp>
      <p:sp>
        <p:nvSpPr>
          <p:cNvPr id="3" name="Content Placeholder 2"/>
          <p:cNvSpPr>
            <a:spLocks noGrp="1"/>
          </p:cNvSpPr>
          <p:nvPr>
            <p:ph idx="1"/>
          </p:nvPr>
        </p:nvSpPr>
        <p:spPr/>
        <p:txBody>
          <a:bodyPr>
            <a:normAutofit/>
          </a:bodyPr>
          <a:lstStyle/>
          <a:p>
            <a:r>
              <a:rPr lang="en-US" dirty="0"/>
              <a:t>Machine learning for </a:t>
            </a:r>
            <a:r>
              <a:rPr lang="en-US" dirty="0" err="1"/>
              <a:t>IoT</a:t>
            </a:r>
            <a:r>
              <a:rPr lang="en-US" dirty="0"/>
              <a:t> settings has demanding time deadlines not seen in traditional cloud systems.  Moreover, the amount of data on the </a:t>
            </a:r>
            <a:r>
              <a:rPr lang="en-US" dirty="0" err="1"/>
              <a:t>IoT</a:t>
            </a:r>
            <a:r>
              <a:rPr lang="en-US" dirty="0"/>
              <a:t> devices could be vastly more than we can hope to download.</a:t>
            </a:r>
          </a:p>
          <a:p>
            <a:endParaRPr lang="en-US" dirty="0"/>
          </a:p>
          <a:p>
            <a:r>
              <a:rPr lang="en-US" dirty="0"/>
              <a:t>Our goal today?  To understand the resulting </a:t>
            </a:r>
            <a:r>
              <a:rPr lang="en-US" i="1" dirty="0"/>
              <a:t>flow</a:t>
            </a:r>
            <a:r>
              <a:rPr lang="en-US" dirty="0"/>
              <a:t> of data/computing.</a:t>
            </a:r>
          </a:p>
          <a:p>
            <a:pPr>
              <a:buFont typeface="Wingdings" panose="05000000000000000000" pitchFamily="2" charset="2"/>
              <a:buChar char="Ø"/>
            </a:pPr>
            <a:r>
              <a:rPr lang="en-US" dirty="0"/>
              <a:t>  Data sets are so large in these settings that only really smart </a:t>
            </a:r>
            <a:br>
              <a:rPr lang="en-US" dirty="0"/>
            </a:br>
            <a:r>
              <a:rPr lang="en-US" dirty="0"/>
              <a:t>    management of flows can yield a good solution.</a:t>
            </a:r>
          </a:p>
          <a:p>
            <a:pPr>
              <a:buFont typeface="Wingdings" panose="05000000000000000000" pitchFamily="2" charset="2"/>
              <a:buChar char="Ø"/>
            </a:pPr>
            <a:r>
              <a:rPr lang="en-US" dirty="0"/>
              <a:t>  This shapes a view focused on the </a:t>
            </a:r>
            <a:r>
              <a:rPr lang="en-US" i="1" dirty="0"/>
              <a:t>pattern of computation </a:t>
            </a:r>
            <a:r>
              <a:rPr lang="en-US" dirty="0"/>
              <a:t>in </a:t>
            </a:r>
            <a:r>
              <a:rPr lang="en-US" dirty="0" err="1"/>
              <a:t>IoT</a:t>
            </a:r>
            <a:r>
              <a:rPr lang="en-US" dirty="0"/>
              <a:t> settings.</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3</a:t>
            </a:fld>
            <a:endParaRPr lang="en-US"/>
          </a:p>
        </p:txBody>
      </p:sp>
    </p:spTree>
    <p:extLst>
      <p:ext uri="{BB962C8B-B14F-4D97-AF65-F5344CB8AC3E}">
        <p14:creationId xmlns:p14="http://schemas.microsoft.com/office/powerpoint/2010/main" val="3120223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Where’s the scale?</a:t>
            </a:r>
          </a:p>
        </p:txBody>
      </p:sp>
      <p:sp>
        <p:nvSpPr>
          <p:cNvPr id="5" name="Content Placeholder 4"/>
          <p:cNvSpPr>
            <a:spLocks noGrp="1"/>
          </p:cNvSpPr>
          <p:nvPr>
            <p:ph idx="1"/>
          </p:nvPr>
        </p:nvSpPr>
        <p:spPr/>
        <p:txBody>
          <a:bodyPr/>
          <a:lstStyle/>
          <a:p>
            <a:r>
              <a:rPr lang="en-US" dirty="0"/>
              <a:t>Our example shows just a few drones monitoring on field.</a:t>
            </a:r>
          </a:p>
          <a:p>
            <a:endParaRPr lang="en-US" dirty="0"/>
          </a:p>
          <a:p>
            <a:r>
              <a:rPr lang="en-US" dirty="0"/>
              <a:t>But “at scale” in a full deployment, you want to imagine hundreds of thousands scanning many thousands of fields.</a:t>
            </a:r>
          </a:p>
          <a:p>
            <a:br>
              <a:rPr lang="en-US" dirty="0"/>
            </a:br>
            <a:r>
              <a:rPr lang="en-US" dirty="0"/>
              <a:t>And millions more sensors and actuators playing other roles.</a:t>
            </a:r>
          </a:p>
        </p:txBody>
      </p:sp>
      <p:sp>
        <p:nvSpPr>
          <p:cNvPr id="3" name="Footer Placeholder 2"/>
          <p:cNvSpPr>
            <a:spLocks noGrp="1"/>
          </p:cNvSpPr>
          <p:nvPr>
            <p:ph type="ftr" sz="quarter" idx="11"/>
          </p:nvPr>
        </p:nvSpPr>
        <p:spPr/>
        <p:txBody>
          <a:bodyPr/>
          <a:lstStyle/>
          <a:p>
            <a:r>
              <a:rPr lang="en-US"/>
              <a:t>http://www.cs.cornell.edu/courses/cs5412/2018sp</a:t>
            </a:r>
          </a:p>
        </p:txBody>
      </p:sp>
      <p:sp>
        <p:nvSpPr>
          <p:cNvPr id="4" name="Slide Number Placeholder 3"/>
          <p:cNvSpPr>
            <a:spLocks noGrp="1"/>
          </p:cNvSpPr>
          <p:nvPr>
            <p:ph type="sldNum" sz="quarter" idx="12"/>
          </p:nvPr>
        </p:nvSpPr>
        <p:spPr/>
        <p:txBody>
          <a:bodyPr/>
          <a:lstStyle/>
          <a:p>
            <a:fld id="{3C974458-8A97-4835-BF79-1FB6D7856C21}" type="slidenum">
              <a:rPr lang="en-US" smtClean="0"/>
              <a:t>30</a:t>
            </a:fld>
            <a:endParaRPr lang="en-US"/>
          </a:p>
        </p:txBody>
      </p:sp>
    </p:spTree>
    <p:extLst>
      <p:ext uri="{BB962C8B-B14F-4D97-AF65-F5344CB8AC3E}">
        <p14:creationId xmlns:p14="http://schemas.microsoft.com/office/powerpoint/2010/main" val="2845480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peek inside a </a:t>
            </a:r>
            <a:r>
              <a:rPr lang="en-US" dirty="0" err="1"/>
              <a:t>microservice</a:t>
            </a:r>
            <a:endParaRPr lang="en-US" dirty="0"/>
          </a:p>
        </p:txBody>
      </p:sp>
      <p:sp>
        <p:nvSpPr>
          <p:cNvPr id="59" name="Content Placeholder 58"/>
          <p:cNvSpPr>
            <a:spLocks noGrp="1"/>
          </p:cNvSpPr>
          <p:nvPr>
            <p:ph idx="1"/>
          </p:nvPr>
        </p:nvSpPr>
        <p:spPr/>
        <p:txBody>
          <a:bodyPr/>
          <a:lstStyle/>
          <a:p>
            <a:r>
              <a:rPr lang="en-US" dirty="0"/>
              <a:t>The inner structure would</a:t>
            </a:r>
            <a:br>
              <a:rPr lang="en-US" dirty="0"/>
            </a:br>
            <a:r>
              <a:rPr lang="en-US" dirty="0"/>
              <a:t>depend on design choices</a:t>
            </a:r>
            <a:br>
              <a:rPr lang="en-US" dirty="0"/>
            </a:br>
            <a:r>
              <a:rPr lang="en-US" dirty="0"/>
              <a:t>the developer would make</a:t>
            </a:r>
          </a:p>
          <a:p>
            <a:endParaRPr lang="en-US" dirty="0"/>
          </a:p>
          <a:p>
            <a:r>
              <a:rPr lang="en-US" dirty="0"/>
              <a:t>This particular example</a:t>
            </a:r>
            <a:br>
              <a:rPr lang="en-US" dirty="0"/>
            </a:br>
            <a:r>
              <a:rPr lang="en-US" dirty="0"/>
              <a:t>has a load-balancer,</a:t>
            </a:r>
            <a:br>
              <a:rPr lang="en-US" dirty="0"/>
            </a:br>
            <a:r>
              <a:rPr lang="en-US" dirty="0"/>
              <a:t>a cache layer, and a </a:t>
            </a:r>
            <a:br>
              <a:rPr lang="en-US" dirty="0"/>
            </a:br>
            <a:r>
              <a:rPr lang="en-US" dirty="0"/>
              <a:t>back-end storage layer</a:t>
            </a:r>
          </a:p>
        </p:txBody>
      </p:sp>
      <p:sp>
        <p:nvSpPr>
          <p:cNvPr id="3" name="Footer Placeholder 2"/>
          <p:cNvSpPr>
            <a:spLocks noGrp="1"/>
          </p:cNvSpPr>
          <p:nvPr>
            <p:ph type="ftr" sz="quarter" idx="11"/>
          </p:nvPr>
        </p:nvSpPr>
        <p:spPr/>
        <p:txBody>
          <a:bodyPr/>
          <a:lstStyle/>
          <a:p>
            <a:r>
              <a:rPr lang="en-US"/>
              <a:t>http://www.cs.cornell.edu/courses/cs5412/2018sp</a:t>
            </a:r>
          </a:p>
        </p:txBody>
      </p:sp>
      <p:sp>
        <p:nvSpPr>
          <p:cNvPr id="4" name="Slide Number Placeholder 3"/>
          <p:cNvSpPr>
            <a:spLocks noGrp="1"/>
          </p:cNvSpPr>
          <p:nvPr>
            <p:ph type="sldNum" sz="quarter" idx="12"/>
          </p:nvPr>
        </p:nvSpPr>
        <p:spPr/>
        <p:txBody>
          <a:bodyPr/>
          <a:lstStyle/>
          <a:p>
            <a:fld id="{3C974458-8A97-4835-BF79-1FB6D7856C21}" type="slidenum">
              <a:rPr lang="en-US" smtClean="0"/>
              <a:t>31</a:t>
            </a:fld>
            <a:endParaRPr lang="en-US"/>
          </a:p>
        </p:txBody>
      </p:sp>
      <p:sp>
        <p:nvSpPr>
          <p:cNvPr id="5" name="Oval 4"/>
          <p:cNvSpPr/>
          <p:nvPr/>
        </p:nvSpPr>
        <p:spPr>
          <a:xfrm>
            <a:off x="6412523" y="4958861"/>
            <a:ext cx="10668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717323" y="5128195"/>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022123" y="5128195"/>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631723" y="4975795"/>
            <a:ext cx="10668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183923" y="4806461"/>
            <a:ext cx="2895600" cy="838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269524" y="3739661"/>
            <a:ext cx="10668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421925" y="3908995"/>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726724" y="3908995"/>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031524" y="3908995"/>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488724" y="3756595"/>
            <a:ext cx="10668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641125" y="3925929"/>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945924" y="3925929"/>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250724" y="3925929"/>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040924" y="3511061"/>
            <a:ext cx="5714999"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699458" y="3777761"/>
            <a:ext cx="10668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851859" y="3947095"/>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156658" y="3947095"/>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461458" y="3947095"/>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8927123" y="3968262"/>
            <a:ext cx="76200" cy="685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9079523" y="3968262"/>
            <a:ext cx="76200" cy="685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9231923" y="3968262"/>
            <a:ext cx="76200" cy="685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507523" y="3053861"/>
            <a:ext cx="7543800" cy="297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9384322" y="4335529"/>
            <a:ext cx="1371600" cy="369332"/>
          </a:xfrm>
          <a:prstGeom prst="rect">
            <a:avLst/>
          </a:prstGeom>
          <a:noFill/>
        </p:spPr>
        <p:txBody>
          <a:bodyPr wrap="square" rtlCol="0">
            <a:spAutoFit/>
          </a:bodyPr>
          <a:lstStyle/>
          <a:p>
            <a:r>
              <a:rPr lang="en-US" i="1" dirty="0"/>
              <a:t>Cache Layer</a:t>
            </a:r>
          </a:p>
        </p:txBody>
      </p:sp>
      <p:sp>
        <p:nvSpPr>
          <p:cNvPr id="28" name="TextBox 27"/>
          <p:cNvSpPr txBox="1"/>
          <p:nvPr/>
        </p:nvSpPr>
        <p:spPr>
          <a:xfrm>
            <a:off x="8402190" y="5470062"/>
            <a:ext cx="2040466" cy="369332"/>
          </a:xfrm>
          <a:prstGeom prst="rect">
            <a:avLst/>
          </a:prstGeom>
          <a:noFill/>
        </p:spPr>
        <p:txBody>
          <a:bodyPr wrap="square" rtlCol="0">
            <a:spAutoFit/>
          </a:bodyPr>
          <a:lstStyle/>
          <a:p>
            <a:r>
              <a:rPr lang="en-US" i="1" dirty="0"/>
              <a:t>Back-end Store</a:t>
            </a:r>
          </a:p>
        </p:txBody>
      </p:sp>
      <p:sp>
        <p:nvSpPr>
          <p:cNvPr id="29" name="Oval 28"/>
          <p:cNvSpPr/>
          <p:nvPr/>
        </p:nvSpPr>
        <p:spPr>
          <a:xfrm rot="1638657">
            <a:off x="5070766" y="4184724"/>
            <a:ext cx="3126944" cy="751102"/>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rot="2300382">
            <a:off x="6310239" y="4059879"/>
            <a:ext cx="2306852" cy="847148"/>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755294" y="4335529"/>
            <a:ext cx="1792698" cy="738664"/>
          </a:xfrm>
          <a:prstGeom prst="rect">
            <a:avLst/>
          </a:prstGeom>
          <a:noFill/>
        </p:spPr>
        <p:txBody>
          <a:bodyPr wrap="square" rtlCol="0">
            <a:spAutoFit/>
          </a:bodyPr>
          <a:lstStyle/>
          <a:p>
            <a:r>
              <a:rPr lang="en-US" sz="1400" i="1" dirty="0"/>
              <a:t>Multicasts </a:t>
            </a:r>
            <a:br>
              <a:rPr lang="en-US" sz="1400" i="1" dirty="0"/>
            </a:br>
            <a:r>
              <a:rPr lang="en-US" sz="1400" i="1" dirty="0"/>
              <a:t>used for cache invalidations, updates</a:t>
            </a:r>
          </a:p>
        </p:txBody>
      </p:sp>
      <p:sp>
        <p:nvSpPr>
          <p:cNvPr id="32" name="Rectangle 31"/>
          <p:cNvSpPr/>
          <p:nvPr/>
        </p:nvSpPr>
        <p:spPr>
          <a:xfrm>
            <a:off x="6954394" y="3161894"/>
            <a:ext cx="1447799" cy="305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233795" y="3238527"/>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648660" y="3238527"/>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8038441" y="3238527"/>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8469925" y="3130061"/>
            <a:ext cx="1904999" cy="369332"/>
          </a:xfrm>
          <a:prstGeom prst="rect">
            <a:avLst/>
          </a:prstGeom>
          <a:noFill/>
        </p:spPr>
        <p:txBody>
          <a:bodyPr wrap="square" rtlCol="0">
            <a:spAutoFit/>
          </a:bodyPr>
          <a:lstStyle/>
          <a:p>
            <a:r>
              <a:rPr lang="en-US" i="1" dirty="0"/>
              <a:t>Load balancer</a:t>
            </a:r>
          </a:p>
        </p:txBody>
      </p:sp>
      <p:sp>
        <p:nvSpPr>
          <p:cNvPr id="37" name="Freeform 36"/>
          <p:cNvSpPr/>
          <p:nvPr/>
        </p:nvSpPr>
        <p:spPr>
          <a:xfrm>
            <a:off x="5777455" y="2401929"/>
            <a:ext cx="211795" cy="474133"/>
          </a:xfrm>
          <a:custGeom>
            <a:avLst/>
            <a:gdLst>
              <a:gd name="connsiteX0" fmla="*/ 17002 w 211795"/>
              <a:gd name="connsiteY0" fmla="*/ 0 h 474133"/>
              <a:gd name="connsiteX1" fmla="*/ 211736 w 211795"/>
              <a:gd name="connsiteY1" fmla="*/ 143933 h 474133"/>
              <a:gd name="connsiteX2" fmla="*/ 69 w 211795"/>
              <a:gd name="connsiteY2" fmla="*/ 313266 h 474133"/>
              <a:gd name="connsiteX3" fmla="*/ 186336 w 211795"/>
              <a:gd name="connsiteY3" fmla="*/ 474133 h 474133"/>
            </a:gdLst>
            <a:ahLst/>
            <a:cxnLst>
              <a:cxn ang="0">
                <a:pos x="connsiteX0" y="connsiteY0"/>
              </a:cxn>
              <a:cxn ang="0">
                <a:pos x="connsiteX1" y="connsiteY1"/>
              </a:cxn>
              <a:cxn ang="0">
                <a:pos x="connsiteX2" y="connsiteY2"/>
              </a:cxn>
              <a:cxn ang="0">
                <a:pos x="connsiteX3" y="connsiteY3"/>
              </a:cxn>
            </a:cxnLst>
            <a:rect l="l" t="t" r="r" b="b"/>
            <a:pathLst>
              <a:path w="211795" h="474133">
                <a:moveTo>
                  <a:pt x="17002" y="0"/>
                </a:moveTo>
                <a:cubicBezTo>
                  <a:pt x="115780" y="45861"/>
                  <a:pt x="214558" y="91722"/>
                  <a:pt x="211736" y="143933"/>
                </a:cubicBezTo>
                <a:cubicBezTo>
                  <a:pt x="208914" y="196144"/>
                  <a:pt x="4302" y="258233"/>
                  <a:pt x="69" y="313266"/>
                </a:cubicBezTo>
                <a:cubicBezTo>
                  <a:pt x="-4164" y="368299"/>
                  <a:pt x="186336" y="474133"/>
                  <a:pt x="186336" y="4741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p:nvPr/>
        </p:nvCxnSpPr>
        <p:spPr>
          <a:xfrm>
            <a:off x="5989249" y="2638995"/>
            <a:ext cx="1244546" cy="41486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717325" y="2229731"/>
            <a:ext cx="3839632" cy="646331"/>
          </a:xfrm>
          <a:prstGeom prst="rect">
            <a:avLst/>
          </a:prstGeom>
          <a:noFill/>
        </p:spPr>
        <p:txBody>
          <a:bodyPr wrap="square" rtlCol="0">
            <a:spAutoFit/>
          </a:bodyPr>
          <a:lstStyle/>
          <a:p>
            <a:r>
              <a:rPr lang="en-US" i="1" dirty="0"/>
              <a:t>External clients use standard RESTful RPC through a load balancer</a:t>
            </a:r>
          </a:p>
        </p:txBody>
      </p:sp>
      <p:sp>
        <p:nvSpPr>
          <p:cNvPr id="40" name="Freeform 39"/>
          <p:cNvSpPr/>
          <p:nvPr/>
        </p:nvSpPr>
        <p:spPr>
          <a:xfrm>
            <a:off x="5430316" y="2554329"/>
            <a:ext cx="211795" cy="474133"/>
          </a:xfrm>
          <a:custGeom>
            <a:avLst/>
            <a:gdLst>
              <a:gd name="connsiteX0" fmla="*/ 17002 w 211795"/>
              <a:gd name="connsiteY0" fmla="*/ 0 h 474133"/>
              <a:gd name="connsiteX1" fmla="*/ 211736 w 211795"/>
              <a:gd name="connsiteY1" fmla="*/ 143933 h 474133"/>
              <a:gd name="connsiteX2" fmla="*/ 69 w 211795"/>
              <a:gd name="connsiteY2" fmla="*/ 313266 h 474133"/>
              <a:gd name="connsiteX3" fmla="*/ 186336 w 211795"/>
              <a:gd name="connsiteY3" fmla="*/ 474133 h 474133"/>
            </a:gdLst>
            <a:ahLst/>
            <a:cxnLst>
              <a:cxn ang="0">
                <a:pos x="connsiteX0" y="connsiteY0"/>
              </a:cxn>
              <a:cxn ang="0">
                <a:pos x="connsiteX1" y="connsiteY1"/>
              </a:cxn>
              <a:cxn ang="0">
                <a:pos x="connsiteX2" y="connsiteY2"/>
              </a:cxn>
              <a:cxn ang="0">
                <a:pos x="connsiteX3" y="connsiteY3"/>
              </a:cxn>
            </a:cxnLst>
            <a:rect l="l" t="t" r="r" b="b"/>
            <a:pathLst>
              <a:path w="211795" h="474133">
                <a:moveTo>
                  <a:pt x="17002" y="0"/>
                </a:moveTo>
                <a:cubicBezTo>
                  <a:pt x="115780" y="45861"/>
                  <a:pt x="214558" y="91722"/>
                  <a:pt x="211736" y="143933"/>
                </a:cubicBezTo>
                <a:cubicBezTo>
                  <a:pt x="208914" y="196144"/>
                  <a:pt x="4302" y="258233"/>
                  <a:pt x="69" y="313266"/>
                </a:cubicBezTo>
                <a:cubicBezTo>
                  <a:pt x="-4164" y="368299"/>
                  <a:pt x="186336" y="474133"/>
                  <a:pt x="186336" y="4741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p:cNvCxnSpPr/>
          <p:nvPr/>
        </p:nvCxnSpPr>
        <p:spPr>
          <a:xfrm>
            <a:off x="5642110" y="2791395"/>
            <a:ext cx="1380014" cy="26246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Freeform 41"/>
          <p:cNvSpPr/>
          <p:nvPr/>
        </p:nvSpPr>
        <p:spPr>
          <a:xfrm>
            <a:off x="5095787" y="2717395"/>
            <a:ext cx="211795" cy="474133"/>
          </a:xfrm>
          <a:custGeom>
            <a:avLst/>
            <a:gdLst>
              <a:gd name="connsiteX0" fmla="*/ 17002 w 211795"/>
              <a:gd name="connsiteY0" fmla="*/ 0 h 474133"/>
              <a:gd name="connsiteX1" fmla="*/ 211736 w 211795"/>
              <a:gd name="connsiteY1" fmla="*/ 143933 h 474133"/>
              <a:gd name="connsiteX2" fmla="*/ 69 w 211795"/>
              <a:gd name="connsiteY2" fmla="*/ 313266 h 474133"/>
              <a:gd name="connsiteX3" fmla="*/ 186336 w 211795"/>
              <a:gd name="connsiteY3" fmla="*/ 474133 h 474133"/>
            </a:gdLst>
            <a:ahLst/>
            <a:cxnLst>
              <a:cxn ang="0">
                <a:pos x="connsiteX0" y="connsiteY0"/>
              </a:cxn>
              <a:cxn ang="0">
                <a:pos x="connsiteX1" y="connsiteY1"/>
              </a:cxn>
              <a:cxn ang="0">
                <a:pos x="connsiteX2" y="connsiteY2"/>
              </a:cxn>
              <a:cxn ang="0">
                <a:pos x="connsiteX3" y="connsiteY3"/>
              </a:cxn>
            </a:cxnLst>
            <a:rect l="l" t="t" r="r" b="b"/>
            <a:pathLst>
              <a:path w="211795" h="474133">
                <a:moveTo>
                  <a:pt x="17002" y="0"/>
                </a:moveTo>
                <a:cubicBezTo>
                  <a:pt x="115780" y="45861"/>
                  <a:pt x="214558" y="91722"/>
                  <a:pt x="211736" y="143933"/>
                </a:cubicBezTo>
                <a:cubicBezTo>
                  <a:pt x="208914" y="196144"/>
                  <a:pt x="4302" y="258233"/>
                  <a:pt x="69" y="313266"/>
                </a:cubicBezTo>
                <a:cubicBezTo>
                  <a:pt x="-4164" y="368299"/>
                  <a:pt x="186336" y="474133"/>
                  <a:pt x="186336" y="4741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p:nvPr/>
        </p:nvCxnSpPr>
        <p:spPr>
          <a:xfrm>
            <a:off x="5307581" y="2954461"/>
            <a:ext cx="1714542" cy="17560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7860323" y="5128195"/>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8165123" y="5128195"/>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Multidocument 45"/>
          <p:cNvSpPr/>
          <p:nvPr/>
        </p:nvSpPr>
        <p:spPr>
          <a:xfrm>
            <a:off x="5510153" y="4074433"/>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Multidocument 46"/>
          <p:cNvSpPr/>
          <p:nvPr/>
        </p:nvSpPr>
        <p:spPr>
          <a:xfrm>
            <a:off x="5817525" y="4064821"/>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Multidocument 47"/>
          <p:cNvSpPr/>
          <p:nvPr/>
        </p:nvSpPr>
        <p:spPr>
          <a:xfrm>
            <a:off x="6122430" y="4068357"/>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Multidocument 48"/>
          <p:cNvSpPr/>
          <p:nvPr/>
        </p:nvSpPr>
        <p:spPr>
          <a:xfrm>
            <a:off x="6763381" y="4067030"/>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Multidocument 49"/>
          <p:cNvSpPr/>
          <p:nvPr/>
        </p:nvSpPr>
        <p:spPr>
          <a:xfrm>
            <a:off x="7070753" y="4057418"/>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Multidocument 50"/>
          <p:cNvSpPr/>
          <p:nvPr/>
        </p:nvSpPr>
        <p:spPr>
          <a:xfrm>
            <a:off x="7375658" y="4060954"/>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Multidocument 51"/>
          <p:cNvSpPr/>
          <p:nvPr/>
        </p:nvSpPr>
        <p:spPr>
          <a:xfrm>
            <a:off x="7961879" y="4084790"/>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Multidocument 52"/>
          <p:cNvSpPr/>
          <p:nvPr/>
        </p:nvSpPr>
        <p:spPr>
          <a:xfrm>
            <a:off x="8269251" y="4075178"/>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Multidocument 53"/>
          <p:cNvSpPr/>
          <p:nvPr/>
        </p:nvSpPr>
        <p:spPr>
          <a:xfrm>
            <a:off x="8574156" y="4078714"/>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Multidocument 54"/>
          <p:cNvSpPr/>
          <p:nvPr/>
        </p:nvSpPr>
        <p:spPr>
          <a:xfrm>
            <a:off x="6843283" y="5256645"/>
            <a:ext cx="181815" cy="118308"/>
          </a:xfrm>
          <a:prstGeom prst="flowChartMultidocument">
            <a:avLst/>
          </a:prstGeom>
          <a:solidFill>
            <a:srgbClr val="92D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Multidocument 55"/>
          <p:cNvSpPr/>
          <p:nvPr/>
        </p:nvSpPr>
        <p:spPr>
          <a:xfrm>
            <a:off x="7150655" y="5247033"/>
            <a:ext cx="181815" cy="118308"/>
          </a:xfrm>
          <a:prstGeom prst="flowChartMultidocument">
            <a:avLst/>
          </a:prstGeom>
          <a:solidFill>
            <a:srgbClr val="92D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Multidocument 56"/>
          <p:cNvSpPr/>
          <p:nvPr/>
        </p:nvSpPr>
        <p:spPr>
          <a:xfrm>
            <a:off x="8007736" y="5275878"/>
            <a:ext cx="181815" cy="118308"/>
          </a:xfrm>
          <a:prstGeom prst="flowChartMultidocument">
            <a:avLst/>
          </a:prstGeom>
          <a:solidFill>
            <a:srgbClr val="92D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Multidocument 57"/>
          <p:cNvSpPr/>
          <p:nvPr/>
        </p:nvSpPr>
        <p:spPr>
          <a:xfrm>
            <a:off x="8315108" y="5266266"/>
            <a:ext cx="181815" cy="118308"/>
          </a:xfrm>
          <a:prstGeom prst="flowChartMultidocument">
            <a:avLst/>
          </a:prstGeom>
          <a:solidFill>
            <a:srgbClr val="92D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8832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D9C3B-033D-4869-BBFA-7A61B2A76587}"/>
              </a:ext>
            </a:extLst>
          </p:cNvPr>
          <p:cNvSpPr>
            <a:spLocks noGrp="1"/>
          </p:cNvSpPr>
          <p:nvPr>
            <p:ph type="title"/>
          </p:nvPr>
        </p:nvSpPr>
        <p:spPr/>
        <p:txBody>
          <a:bodyPr/>
          <a:lstStyle/>
          <a:p>
            <a:r>
              <a:rPr lang="en-US" dirty="0"/>
              <a:t>Why did this Derecho picture pop up?</a:t>
            </a:r>
          </a:p>
        </p:txBody>
      </p:sp>
      <p:sp>
        <p:nvSpPr>
          <p:cNvPr id="3" name="Content Placeholder 2">
            <a:extLst>
              <a:ext uri="{FF2B5EF4-FFF2-40B4-BE49-F238E27FC236}">
                <a16:creationId xmlns:a16="http://schemas.microsoft.com/office/drawing/2014/main" id="{5FDA8D72-58AA-45EA-9A10-E9BBF5CA24A9}"/>
              </a:ext>
            </a:extLst>
          </p:cNvPr>
          <p:cNvSpPr>
            <a:spLocks noGrp="1"/>
          </p:cNvSpPr>
          <p:nvPr>
            <p:ph idx="1"/>
          </p:nvPr>
        </p:nvSpPr>
        <p:spPr/>
        <p:txBody>
          <a:bodyPr/>
          <a:lstStyle/>
          <a:p>
            <a:r>
              <a:rPr lang="en-US" i="1" u="sng" dirty="0"/>
              <a:t>We aren’t saying that everyone will use Derecho.</a:t>
            </a:r>
          </a:p>
          <a:p>
            <a:endParaRPr lang="en-US" dirty="0"/>
          </a:p>
          <a:p>
            <a:r>
              <a:rPr lang="en-US" dirty="0"/>
              <a:t>We are saying that everyone will have to create new </a:t>
            </a:r>
            <a:r>
              <a:rPr lang="en-US" dirty="0">
                <a:sym typeface="Symbol" panose="05050102010706020507" pitchFamily="18" charset="2"/>
              </a:rPr>
              <a:t>-services and that they will often have an internal structure, like in this example.</a:t>
            </a:r>
          </a:p>
          <a:p>
            <a:endParaRPr lang="en-US" dirty="0">
              <a:sym typeface="Symbol" panose="05050102010706020507" pitchFamily="18" charset="2"/>
            </a:endParaRPr>
          </a:p>
          <a:p>
            <a:r>
              <a:rPr lang="en-US" dirty="0">
                <a:sym typeface="Symbol" panose="05050102010706020507" pitchFamily="18" charset="2"/>
              </a:rPr>
              <a:t>So they will need help doing that.  Derecho is just one instance of a tool for helping people get these up and running.</a:t>
            </a:r>
            <a:endParaRPr lang="en-US" dirty="0"/>
          </a:p>
        </p:txBody>
      </p:sp>
      <p:sp>
        <p:nvSpPr>
          <p:cNvPr id="4" name="Footer Placeholder 3">
            <a:extLst>
              <a:ext uri="{FF2B5EF4-FFF2-40B4-BE49-F238E27FC236}">
                <a16:creationId xmlns:a16="http://schemas.microsoft.com/office/drawing/2014/main" id="{9C71A0C1-58AC-4645-916E-9BCB5E88D9CB}"/>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B5A86E97-6962-49FD-8EDC-D96E2943F3B6}"/>
              </a:ext>
            </a:extLst>
          </p:cNvPr>
          <p:cNvSpPr>
            <a:spLocks noGrp="1"/>
          </p:cNvSpPr>
          <p:nvPr>
            <p:ph type="sldNum" sz="quarter" idx="12"/>
          </p:nvPr>
        </p:nvSpPr>
        <p:spPr/>
        <p:txBody>
          <a:bodyPr/>
          <a:lstStyle/>
          <a:p>
            <a:fld id="{3C974458-8A97-4835-BF79-1FB6D7856C21}" type="slidenum">
              <a:rPr lang="en-US" smtClean="0"/>
              <a:t>32</a:t>
            </a:fld>
            <a:endParaRPr lang="en-US"/>
          </a:p>
        </p:txBody>
      </p:sp>
    </p:spTree>
    <p:extLst>
      <p:ext uri="{BB962C8B-B14F-4D97-AF65-F5344CB8AC3E}">
        <p14:creationId xmlns:p14="http://schemas.microsoft.com/office/powerpoint/2010/main" val="2641649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Roll-Your-Own </a:t>
            </a:r>
            <a:r>
              <a:rPr lang="en-US" dirty="0">
                <a:sym typeface="Symbol" panose="05050102010706020507" pitchFamily="18" charset="2"/>
              </a:rPr>
              <a:t>-Service of this kind might be hard to build!</a:t>
            </a:r>
            <a:endParaRPr lang="en-US" dirty="0"/>
          </a:p>
        </p:txBody>
      </p:sp>
      <p:sp>
        <p:nvSpPr>
          <p:cNvPr id="3" name="Content Placeholder 2"/>
          <p:cNvSpPr>
            <a:spLocks noGrp="1"/>
          </p:cNvSpPr>
          <p:nvPr>
            <p:ph idx="1"/>
          </p:nvPr>
        </p:nvSpPr>
        <p:spPr/>
        <p:txBody>
          <a:bodyPr/>
          <a:lstStyle/>
          <a:p>
            <a:r>
              <a:rPr lang="en-US" dirty="0"/>
              <a:t>The solution needs to restart into this configuration after failures, handle process crashes or reboots of individual components.</a:t>
            </a:r>
          </a:p>
          <a:p>
            <a:endParaRPr lang="en-US" dirty="0"/>
          </a:p>
          <a:p>
            <a:r>
              <a:rPr lang="en-US" dirty="0"/>
              <a:t>Data has to be stored and reloaded from files (or other </a:t>
            </a:r>
            <a:r>
              <a:rPr lang="en-US" dirty="0">
                <a:sym typeface="Symbol" panose="05050102010706020507" pitchFamily="18" charset="2"/>
              </a:rPr>
              <a:t>-</a:t>
            </a:r>
            <a:r>
              <a:rPr lang="en-US" dirty="0"/>
              <a:t>services)</a:t>
            </a:r>
          </a:p>
          <a:p>
            <a:endParaRPr lang="en-US" dirty="0"/>
          </a:p>
          <a:p>
            <a:r>
              <a:rPr lang="en-US" dirty="0"/>
              <a:t>We need to manage the service in a consistent manner and program it to self-repair after a crash or disruption.</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33</a:t>
            </a:fld>
            <a:endParaRPr lang="en-US"/>
          </a:p>
        </p:txBody>
      </p:sp>
    </p:spTree>
    <p:extLst>
      <p:ext uri="{BB962C8B-B14F-4D97-AF65-F5344CB8AC3E}">
        <p14:creationId xmlns:p14="http://schemas.microsoft.com/office/powerpoint/2010/main" val="22292979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can Derecho (and other tools </a:t>
            </a:r>
            <a:br>
              <a:rPr lang="en-US" dirty="0"/>
            </a:br>
            <a:r>
              <a:rPr lang="en-US" dirty="0"/>
              <a:t>like it) help?</a:t>
            </a:r>
          </a:p>
        </p:txBody>
      </p:sp>
      <p:sp>
        <p:nvSpPr>
          <p:cNvPr id="3" name="Content Placeholder 2"/>
          <p:cNvSpPr>
            <a:spLocks noGrp="1"/>
          </p:cNvSpPr>
          <p:nvPr>
            <p:ph idx="1"/>
          </p:nvPr>
        </p:nvSpPr>
        <p:spPr/>
        <p:txBody>
          <a:bodyPr/>
          <a:lstStyle/>
          <a:p>
            <a:r>
              <a:rPr lang="en-US" dirty="0"/>
              <a:t>Derecho is Cornell’s software library for automating those kinds of tasks.  The design was created with “intelligent edge” use cases in mind.</a:t>
            </a:r>
          </a:p>
          <a:p>
            <a:endParaRPr lang="en-US" dirty="0"/>
          </a:p>
          <a:p>
            <a:r>
              <a:rPr lang="en-US" dirty="0"/>
              <a:t>The developer would attach event handlers in various places, and Derecho automates the remainder of the “life cycle”</a:t>
            </a:r>
          </a:p>
          <a:p>
            <a:endParaRPr lang="en-US" dirty="0"/>
          </a:p>
          <a:p>
            <a:r>
              <a:rPr lang="en-US" dirty="0"/>
              <a:t>This greatly simplifies the development challenge</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34</a:t>
            </a:fld>
            <a:endParaRPr lang="en-US"/>
          </a:p>
        </p:txBody>
      </p:sp>
    </p:spTree>
    <p:extLst>
      <p:ext uri="{BB962C8B-B14F-4D97-AF65-F5344CB8AC3E}">
        <p14:creationId xmlns:p14="http://schemas.microsoft.com/office/powerpoint/2010/main" val="3639898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A6A87-1AEA-4D0F-BE86-674D1AD05457}"/>
              </a:ext>
            </a:extLst>
          </p:cNvPr>
          <p:cNvSpPr>
            <a:spLocks noGrp="1"/>
          </p:cNvSpPr>
          <p:nvPr>
            <p:ph type="title"/>
          </p:nvPr>
        </p:nvSpPr>
        <p:spPr/>
        <p:txBody>
          <a:bodyPr/>
          <a:lstStyle/>
          <a:p>
            <a:r>
              <a:rPr lang="en-US" dirty="0"/>
              <a:t>And what are those other tools?</a:t>
            </a:r>
          </a:p>
        </p:txBody>
      </p:sp>
      <p:sp>
        <p:nvSpPr>
          <p:cNvPr id="3" name="Content Placeholder 2">
            <a:extLst>
              <a:ext uri="{FF2B5EF4-FFF2-40B4-BE49-F238E27FC236}">
                <a16:creationId xmlns:a16="http://schemas.microsoft.com/office/drawing/2014/main" id="{F1127278-5634-47C3-9BB4-FF7446670FC0}"/>
              </a:ext>
            </a:extLst>
          </p:cNvPr>
          <p:cNvSpPr>
            <a:spLocks noGrp="1"/>
          </p:cNvSpPr>
          <p:nvPr>
            <p:ph idx="1"/>
          </p:nvPr>
        </p:nvSpPr>
        <p:spPr>
          <a:xfrm>
            <a:off x="727795" y="2249424"/>
            <a:ext cx="11083205" cy="4023360"/>
          </a:xfrm>
        </p:spPr>
        <p:txBody>
          <a:bodyPr>
            <a:normAutofit lnSpcReduction="10000"/>
          </a:bodyPr>
          <a:lstStyle/>
          <a:p>
            <a:r>
              <a:rPr lang="en-US" dirty="0"/>
              <a:t>Microsoft and Amazon tend to offer them in a form like a graphic novel.</a:t>
            </a:r>
          </a:p>
          <a:p>
            <a:r>
              <a:rPr lang="en-US" dirty="0"/>
              <a:t>1) A story – “Sally was facing such-and-such a challenge”</a:t>
            </a:r>
          </a:p>
          <a:p>
            <a:r>
              <a:rPr lang="en-US" dirty="0"/>
              <a:t>2) The visual story book – “These pictures illustrate the approach Sally used.”</a:t>
            </a:r>
          </a:p>
          <a:p>
            <a:r>
              <a:rPr lang="en-US" dirty="0"/>
              <a:t>3) A template showing how to combine Azure IoT components and how to</a:t>
            </a:r>
            <a:br>
              <a:rPr lang="en-US" dirty="0"/>
            </a:br>
            <a:r>
              <a:rPr lang="en-US" dirty="0"/>
              <a:t>    customize them to solve Sally’s problem: “Here’s what she did.”</a:t>
            </a:r>
          </a:p>
          <a:p>
            <a:r>
              <a:rPr lang="en-US" dirty="0"/>
              <a:t>4) Visual Studio or </a:t>
            </a:r>
            <a:r>
              <a:rPr lang="en-US" dirty="0" err="1"/>
              <a:t>VSCode</a:t>
            </a:r>
            <a:r>
              <a:rPr lang="en-US" dirty="0"/>
              <a:t> can load that template and you can then</a:t>
            </a:r>
            <a:br>
              <a:rPr lang="en-US" dirty="0"/>
            </a:br>
            <a:r>
              <a:rPr lang="en-US" dirty="0"/>
              <a:t>    mutate it into the solution to your personal puzzle.</a:t>
            </a:r>
          </a:p>
          <a:p>
            <a:pPr marL="0" indent="0">
              <a:buNone/>
            </a:pPr>
            <a:r>
              <a:rPr lang="en-US" dirty="0"/>
              <a:t>… Today, Derecho is not integrated with cloud IDEs.  But someday it will be.</a:t>
            </a:r>
          </a:p>
        </p:txBody>
      </p:sp>
      <p:sp>
        <p:nvSpPr>
          <p:cNvPr id="4" name="Footer Placeholder 3">
            <a:extLst>
              <a:ext uri="{FF2B5EF4-FFF2-40B4-BE49-F238E27FC236}">
                <a16:creationId xmlns:a16="http://schemas.microsoft.com/office/drawing/2014/main" id="{B5B36D6A-5FCD-42D6-AFBE-C0F3B5B3B1A2}"/>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A826C06E-79CC-43A7-AA2C-D21CF346979C}"/>
              </a:ext>
            </a:extLst>
          </p:cNvPr>
          <p:cNvSpPr>
            <a:spLocks noGrp="1"/>
          </p:cNvSpPr>
          <p:nvPr>
            <p:ph type="sldNum" sz="quarter" idx="12"/>
          </p:nvPr>
        </p:nvSpPr>
        <p:spPr/>
        <p:txBody>
          <a:bodyPr/>
          <a:lstStyle/>
          <a:p>
            <a:fld id="{3C974458-8A97-4835-BF79-1FB6D7856C21}" type="slidenum">
              <a:rPr lang="en-US" smtClean="0"/>
              <a:t>35</a:t>
            </a:fld>
            <a:endParaRPr lang="en-US"/>
          </a:p>
        </p:txBody>
      </p:sp>
    </p:spTree>
    <p:extLst>
      <p:ext uri="{BB962C8B-B14F-4D97-AF65-F5344CB8AC3E}">
        <p14:creationId xmlns:p14="http://schemas.microsoft.com/office/powerpoint/2010/main" val="2085029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might we tackle the cases mentioned earlier?</a:t>
            </a:r>
          </a:p>
        </p:txBody>
      </p:sp>
      <p:sp>
        <p:nvSpPr>
          <p:cNvPr id="3" name="Content Placeholder 2"/>
          <p:cNvSpPr>
            <a:spLocks noGrp="1"/>
          </p:cNvSpPr>
          <p:nvPr>
            <p:ph idx="1"/>
          </p:nvPr>
        </p:nvSpPr>
        <p:spPr/>
        <p:txBody>
          <a:bodyPr/>
          <a:lstStyle/>
          <a:p>
            <a:r>
              <a:rPr lang="en-US" dirty="0"/>
              <a:t>Consider one example: </a:t>
            </a:r>
          </a:p>
          <a:p>
            <a:pPr algn="ctr"/>
            <a:r>
              <a:rPr lang="en-US" i="1" dirty="0"/>
              <a:t>“Image analysis: “Are these plants healthy or diseased?”</a:t>
            </a:r>
          </a:p>
          <a:p>
            <a:pPr marL="0" indent="0">
              <a:buNone/>
            </a:pPr>
            <a:r>
              <a:rPr lang="en-US" dirty="0"/>
              <a:t> How might we solve such a problem using modern machine learning?</a:t>
            </a:r>
            <a:br>
              <a:rPr lang="en-US" dirty="0"/>
            </a:br>
            <a:br>
              <a:rPr lang="en-US" dirty="0"/>
            </a:br>
            <a:r>
              <a:rPr lang="en-US" dirty="0"/>
              <a:t> How would we turn our solution into a </a:t>
            </a:r>
            <a:r>
              <a:rPr lang="en-US" dirty="0">
                <a:sym typeface="Symbol" panose="05050102010706020507" pitchFamily="18" charset="2"/>
              </a:rPr>
              <a:t>-service?</a:t>
            </a:r>
            <a:br>
              <a:rPr lang="en-US" dirty="0">
                <a:sym typeface="Symbol" panose="05050102010706020507" pitchFamily="18" charset="2"/>
              </a:rPr>
            </a:br>
            <a:br>
              <a:rPr lang="en-US" dirty="0">
                <a:sym typeface="Symbol" panose="05050102010706020507" pitchFamily="18" charset="2"/>
              </a:rPr>
            </a:br>
            <a:r>
              <a:rPr lang="en-US" dirty="0">
                <a:sym typeface="Symbol" panose="05050102010706020507" pitchFamily="18" charset="2"/>
              </a:rPr>
              <a:t> How would a function in a function server interact </a:t>
            </a:r>
            <a:r>
              <a:rPr lang="en-US">
                <a:sym typeface="Symbol" panose="05050102010706020507" pitchFamily="18" charset="2"/>
              </a:rPr>
              <a:t>with it?</a:t>
            </a:r>
            <a:endParaRPr lang="en-US" dirty="0">
              <a:sym typeface="Symbol" panose="05050102010706020507" pitchFamily="18" charset="2"/>
            </a:endParaRP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36</a:t>
            </a:fld>
            <a:endParaRPr lang="en-US"/>
          </a:p>
        </p:txBody>
      </p:sp>
    </p:spTree>
    <p:extLst>
      <p:ext uri="{BB962C8B-B14F-4D97-AF65-F5344CB8AC3E}">
        <p14:creationId xmlns:p14="http://schemas.microsoft.com/office/powerpoint/2010/main" val="7322666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B184-157A-4E70-B1EA-4E77C64BE597}"/>
              </a:ext>
            </a:extLst>
          </p:cNvPr>
          <p:cNvSpPr>
            <a:spLocks noGrp="1"/>
          </p:cNvSpPr>
          <p:nvPr>
            <p:ph type="title"/>
          </p:nvPr>
        </p:nvSpPr>
        <p:spPr/>
        <p:txBody>
          <a:bodyPr/>
          <a:lstStyle/>
          <a:p>
            <a:r>
              <a:rPr lang="en-US" dirty="0"/>
              <a:t>Dimensions to consider</a:t>
            </a:r>
          </a:p>
        </p:txBody>
      </p:sp>
      <p:sp>
        <p:nvSpPr>
          <p:cNvPr id="3" name="Content Placeholder 2">
            <a:extLst>
              <a:ext uri="{FF2B5EF4-FFF2-40B4-BE49-F238E27FC236}">
                <a16:creationId xmlns:a16="http://schemas.microsoft.com/office/drawing/2014/main" id="{E44F97F1-5E79-4C12-9780-C329A65C54E5}"/>
              </a:ext>
            </a:extLst>
          </p:cNvPr>
          <p:cNvSpPr>
            <a:spLocks noGrp="1"/>
          </p:cNvSpPr>
          <p:nvPr>
            <p:ph idx="1"/>
          </p:nvPr>
        </p:nvSpPr>
        <p:spPr>
          <a:xfrm>
            <a:off x="1024128" y="2286000"/>
            <a:ext cx="10968580" cy="4023360"/>
          </a:xfrm>
        </p:spPr>
        <p:txBody>
          <a:bodyPr>
            <a:normAutofit/>
          </a:bodyPr>
          <a:lstStyle/>
          <a:p>
            <a:r>
              <a:rPr lang="en-US" dirty="0"/>
              <a:t>In today’s machine learning systems, the knowledge model is often slightly stale: it takes hours to compute and hence was created offline.</a:t>
            </a:r>
          </a:p>
          <a:p>
            <a:endParaRPr lang="en-US" dirty="0"/>
          </a:p>
          <a:p>
            <a:r>
              <a:rPr lang="en-US" dirty="0"/>
              <a:t>But in </a:t>
            </a:r>
            <a:r>
              <a:rPr lang="en-US" dirty="0" err="1"/>
              <a:t>IoT</a:t>
            </a:r>
            <a:r>
              <a:rPr lang="en-US" dirty="0"/>
              <a:t>, each situation is special: the topology of each farm is unique, today’s weather is unique, the “job” we are doing today is specialized, etc.</a:t>
            </a:r>
          </a:p>
          <a:p>
            <a:endParaRPr lang="en-US" dirty="0"/>
          </a:p>
          <a:p>
            <a:r>
              <a:rPr lang="en-US" dirty="0"/>
              <a:t>Thus the standard approach will include real-time knowledge formation, through online data acquisition, learning and inference!</a:t>
            </a:r>
          </a:p>
        </p:txBody>
      </p:sp>
      <p:sp>
        <p:nvSpPr>
          <p:cNvPr id="4" name="Footer Placeholder 3">
            <a:extLst>
              <a:ext uri="{FF2B5EF4-FFF2-40B4-BE49-F238E27FC236}">
                <a16:creationId xmlns:a16="http://schemas.microsoft.com/office/drawing/2014/main" id="{998F2823-9146-4AE2-8055-17503C3B9DA5}"/>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138B47CF-BCEF-4E42-83DB-242A25B40849}"/>
              </a:ext>
            </a:extLst>
          </p:cNvPr>
          <p:cNvSpPr>
            <a:spLocks noGrp="1"/>
          </p:cNvSpPr>
          <p:nvPr>
            <p:ph type="sldNum" sz="quarter" idx="12"/>
          </p:nvPr>
        </p:nvSpPr>
        <p:spPr/>
        <p:txBody>
          <a:bodyPr/>
          <a:lstStyle/>
          <a:p>
            <a:fld id="{3C974458-8A97-4835-BF79-1FB6D7856C21}" type="slidenum">
              <a:rPr lang="en-US" smtClean="0"/>
              <a:t>37</a:t>
            </a:fld>
            <a:endParaRPr lang="en-US"/>
          </a:p>
        </p:txBody>
      </p:sp>
      <p:sp>
        <p:nvSpPr>
          <p:cNvPr id="6" name="Cube 5"/>
          <p:cNvSpPr/>
          <p:nvPr/>
        </p:nvSpPr>
        <p:spPr>
          <a:xfrm>
            <a:off x="7992208" y="1424354"/>
            <a:ext cx="4000500" cy="660478"/>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Knowledge Model</a:t>
            </a:r>
          </a:p>
        </p:txBody>
      </p:sp>
      <p:sp>
        <p:nvSpPr>
          <p:cNvPr id="10" name="Isosceles Triangle 9"/>
          <p:cNvSpPr/>
          <p:nvPr/>
        </p:nvSpPr>
        <p:spPr>
          <a:xfrm rot="10800000">
            <a:off x="8634045" y="509954"/>
            <a:ext cx="1397977" cy="914400"/>
          </a:xfrm>
          <a:prstGeom prst="triangle">
            <a:avLst>
              <a:gd name="adj" fmla="val 45035"/>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Isosceles Triangle 10"/>
          <p:cNvSpPr/>
          <p:nvPr/>
        </p:nvSpPr>
        <p:spPr>
          <a:xfrm rot="10800000">
            <a:off x="9714033" y="509954"/>
            <a:ext cx="1397977" cy="914400"/>
          </a:xfrm>
          <a:prstGeom prst="triangle">
            <a:avLst>
              <a:gd name="adj" fmla="val 45035"/>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Oval 11"/>
          <p:cNvSpPr/>
          <p:nvPr/>
        </p:nvSpPr>
        <p:spPr>
          <a:xfrm>
            <a:off x="9714034" y="328129"/>
            <a:ext cx="1397977" cy="307731"/>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000" b="1" dirty="0">
                <a:solidFill>
                  <a:schemeClr val="tx1"/>
                </a:solidFill>
              </a:rPr>
              <a:t>Data Interpretation</a:t>
            </a:r>
          </a:p>
        </p:txBody>
      </p:sp>
      <p:sp>
        <p:nvSpPr>
          <p:cNvPr id="13" name="Isosceles Triangle 12"/>
          <p:cNvSpPr/>
          <p:nvPr/>
        </p:nvSpPr>
        <p:spPr>
          <a:xfrm rot="10800000">
            <a:off x="9174036" y="797203"/>
            <a:ext cx="1397977" cy="798735"/>
          </a:xfrm>
          <a:prstGeom prst="triangle">
            <a:avLst>
              <a:gd name="adj" fmla="val 45035"/>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Oval 13"/>
          <p:cNvSpPr/>
          <p:nvPr/>
        </p:nvSpPr>
        <p:spPr>
          <a:xfrm>
            <a:off x="9174037" y="627731"/>
            <a:ext cx="1397977" cy="307731"/>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000" b="1" dirty="0">
                <a:solidFill>
                  <a:schemeClr val="tx1"/>
                </a:solidFill>
              </a:rPr>
              <a:t>Intelligent Action</a:t>
            </a:r>
          </a:p>
        </p:txBody>
      </p:sp>
      <p:sp>
        <p:nvSpPr>
          <p:cNvPr id="7" name="Oval 6"/>
          <p:cNvSpPr/>
          <p:nvPr/>
        </p:nvSpPr>
        <p:spPr>
          <a:xfrm>
            <a:off x="8634046" y="328129"/>
            <a:ext cx="1397977" cy="307731"/>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000" b="1" dirty="0">
                <a:solidFill>
                  <a:schemeClr val="tx1"/>
                </a:solidFill>
              </a:rPr>
              <a:t>Data Acquisition</a:t>
            </a:r>
          </a:p>
        </p:txBody>
      </p:sp>
    </p:spTree>
    <p:extLst>
      <p:ext uri="{BB962C8B-B14F-4D97-AF65-F5344CB8AC3E}">
        <p14:creationId xmlns:p14="http://schemas.microsoft.com/office/powerpoint/2010/main" val="41617929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68CC2-3812-4F1A-9E10-41522F4FA203}"/>
              </a:ext>
            </a:extLst>
          </p:cNvPr>
          <p:cNvSpPr>
            <a:spLocks noGrp="1"/>
          </p:cNvSpPr>
          <p:nvPr>
            <p:ph type="title"/>
          </p:nvPr>
        </p:nvSpPr>
        <p:spPr/>
        <p:txBody>
          <a:bodyPr/>
          <a:lstStyle/>
          <a:p>
            <a:r>
              <a:rPr lang="en-US" dirty="0"/>
              <a:t>Knowledge model built yesterday</a:t>
            </a:r>
          </a:p>
        </p:txBody>
      </p:sp>
      <p:sp>
        <p:nvSpPr>
          <p:cNvPr id="3" name="Content Placeholder 2">
            <a:extLst>
              <a:ext uri="{FF2B5EF4-FFF2-40B4-BE49-F238E27FC236}">
                <a16:creationId xmlns:a16="http://schemas.microsoft.com/office/drawing/2014/main" id="{791AC305-C9E3-4C03-ACE7-CCF3A75AC444}"/>
              </a:ext>
            </a:extLst>
          </p:cNvPr>
          <p:cNvSpPr>
            <a:spLocks noGrp="1"/>
          </p:cNvSpPr>
          <p:nvPr>
            <p:ph idx="1"/>
          </p:nvPr>
        </p:nvSpPr>
        <p:spPr/>
        <p:txBody>
          <a:bodyPr>
            <a:normAutofit lnSpcReduction="10000"/>
          </a:bodyPr>
          <a:lstStyle/>
          <a:p>
            <a:r>
              <a:rPr lang="en-US" dirty="0"/>
              <a:t>This is an example of data ideally fitted to the CAP concept.</a:t>
            </a:r>
          </a:p>
          <a:p>
            <a:endParaRPr lang="en-US" dirty="0"/>
          </a:p>
          <a:p>
            <a:r>
              <a:rPr lang="en-US" dirty="0"/>
              <a:t>We can take a key-value cache and load the model “as we access it” into the cache.  The model is basically unchanging while we are using it, so we don’t need to worry about consistency issues.</a:t>
            </a:r>
          </a:p>
          <a:p>
            <a:endParaRPr lang="en-US" dirty="0"/>
          </a:p>
          <a:p>
            <a:r>
              <a:rPr lang="en-US" dirty="0"/>
              <a:t>Even if the model is immense, by </a:t>
            </a:r>
            <a:r>
              <a:rPr lang="en-US" dirty="0" err="1"/>
              <a:t>sharding</a:t>
            </a:r>
            <a:r>
              <a:rPr lang="en-US" dirty="0"/>
              <a:t> it over the cache, we have space.  But we may need to compute in a parallel manner to avoid centralizing the machine-learning decision step in a way that bottlenecks.</a:t>
            </a:r>
          </a:p>
        </p:txBody>
      </p:sp>
      <p:sp>
        <p:nvSpPr>
          <p:cNvPr id="4" name="Footer Placeholder 3">
            <a:extLst>
              <a:ext uri="{FF2B5EF4-FFF2-40B4-BE49-F238E27FC236}">
                <a16:creationId xmlns:a16="http://schemas.microsoft.com/office/drawing/2014/main" id="{9C9BB50E-7483-4834-8624-ACCB48557544}"/>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64E12513-5853-44B5-99E2-44D1265B5525}"/>
              </a:ext>
            </a:extLst>
          </p:cNvPr>
          <p:cNvSpPr>
            <a:spLocks noGrp="1"/>
          </p:cNvSpPr>
          <p:nvPr>
            <p:ph type="sldNum" sz="quarter" idx="12"/>
          </p:nvPr>
        </p:nvSpPr>
        <p:spPr/>
        <p:txBody>
          <a:bodyPr/>
          <a:lstStyle/>
          <a:p>
            <a:fld id="{3C974458-8A97-4835-BF79-1FB6D7856C21}" type="slidenum">
              <a:rPr lang="en-US" smtClean="0"/>
              <a:t>38</a:t>
            </a:fld>
            <a:endParaRPr lang="en-US"/>
          </a:p>
        </p:txBody>
      </p:sp>
    </p:spTree>
    <p:extLst>
      <p:ext uri="{BB962C8B-B14F-4D97-AF65-F5344CB8AC3E}">
        <p14:creationId xmlns:p14="http://schemas.microsoft.com/office/powerpoint/2010/main" val="22547118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B342C-C668-4E40-B5E2-34552F51512B}"/>
              </a:ext>
            </a:extLst>
          </p:cNvPr>
          <p:cNvSpPr>
            <a:spLocks noGrp="1"/>
          </p:cNvSpPr>
          <p:nvPr>
            <p:ph type="title"/>
          </p:nvPr>
        </p:nvSpPr>
        <p:spPr/>
        <p:txBody>
          <a:bodyPr/>
          <a:lstStyle/>
          <a:p>
            <a:r>
              <a:rPr lang="en-US" dirty="0"/>
              <a:t>New Knowledge gained at the farm?</a:t>
            </a:r>
          </a:p>
        </p:txBody>
      </p:sp>
      <p:sp>
        <p:nvSpPr>
          <p:cNvPr id="3" name="Content Placeholder 2">
            <a:extLst>
              <a:ext uri="{FF2B5EF4-FFF2-40B4-BE49-F238E27FC236}">
                <a16:creationId xmlns:a16="http://schemas.microsoft.com/office/drawing/2014/main" id="{87A05BA5-1E38-40F6-B0C9-BB704BD766A0}"/>
              </a:ext>
            </a:extLst>
          </p:cNvPr>
          <p:cNvSpPr>
            <a:spLocks noGrp="1"/>
          </p:cNvSpPr>
          <p:nvPr>
            <p:ph idx="1"/>
          </p:nvPr>
        </p:nvSpPr>
        <p:spPr/>
        <p:txBody>
          <a:bodyPr>
            <a:normAutofit lnSpcReduction="10000"/>
          </a:bodyPr>
          <a:lstStyle/>
          <a:p>
            <a:r>
              <a:rPr lang="en-US" dirty="0"/>
              <a:t>These are going to be knowledge models, too.</a:t>
            </a:r>
          </a:p>
          <a:p>
            <a:endParaRPr lang="en-US" dirty="0"/>
          </a:p>
          <a:p>
            <a:r>
              <a:rPr lang="en-US" dirty="0"/>
              <a:t>But they would be created dynamically and populated by rapid computational tasks running on the cloud, in the Azure Intelligent IoT Edge.  (Reminder: this is the confusing name of the new first tier.)  </a:t>
            </a:r>
          </a:p>
          <a:p>
            <a:endParaRPr lang="en-US" dirty="0"/>
          </a:p>
          <a:p>
            <a:r>
              <a:rPr lang="en-US" dirty="0"/>
              <a:t>Requirements: Again, a way to compute in a highly parallel way, but also now to replicate the new knowledge models created by these edge learning tasks.</a:t>
            </a:r>
          </a:p>
        </p:txBody>
      </p:sp>
      <p:sp>
        <p:nvSpPr>
          <p:cNvPr id="4" name="Footer Placeholder 3">
            <a:extLst>
              <a:ext uri="{FF2B5EF4-FFF2-40B4-BE49-F238E27FC236}">
                <a16:creationId xmlns:a16="http://schemas.microsoft.com/office/drawing/2014/main" id="{06FFDCA4-7043-45CD-B8B3-6C7804625C22}"/>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791F2127-88B9-41C2-8DFD-DF07D6A955D8}"/>
              </a:ext>
            </a:extLst>
          </p:cNvPr>
          <p:cNvSpPr>
            <a:spLocks noGrp="1"/>
          </p:cNvSpPr>
          <p:nvPr>
            <p:ph type="sldNum" sz="quarter" idx="12"/>
          </p:nvPr>
        </p:nvSpPr>
        <p:spPr/>
        <p:txBody>
          <a:bodyPr/>
          <a:lstStyle/>
          <a:p>
            <a:fld id="{3C974458-8A97-4835-BF79-1FB6D7856C21}" type="slidenum">
              <a:rPr lang="en-US" smtClean="0"/>
              <a:t>39</a:t>
            </a:fld>
            <a:endParaRPr lang="en-US"/>
          </a:p>
        </p:txBody>
      </p:sp>
    </p:spTree>
    <p:extLst>
      <p:ext uri="{BB962C8B-B14F-4D97-AF65-F5344CB8AC3E}">
        <p14:creationId xmlns:p14="http://schemas.microsoft.com/office/powerpoint/2010/main" val="3674554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Why Not stick with the cloud “as is”?</a:t>
            </a:r>
          </a:p>
        </p:txBody>
      </p:sp>
      <p:sp>
        <p:nvSpPr>
          <p:cNvPr id="6" name="Content Placeholder 5"/>
          <p:cNvSpPr>
            <a:spLocks noGrp="1"/>
          </p:cNvSpPr>
          <p:nvPr>
            <p:ph idx="1"/>
          </p:nvPr>
        </p:nvSpPr>
        <p:spPr>
          <a:xfrm>
            <a:off x="1024128" y="2286000"/>
            <a:ext cx="10786872" cy="4023360"/>
          </a:xfrm>
        </p:spPr>
        <p:txBody>
          <a:bodyPr>
            <a:normAutofit/>
          </a:bodyPr>
          <a:lstStyle/>
          <a:p>
            <a:r>
              <a:rPr lang="en-US" dirty="0"/>
              <a:t>Until now, big data computations have run in big “back-end” systems like the famous </a:t>
            </a:r>
            <a:r>
              <a:rPr lang="en-US" dirty="0" err="1"/>
              <a:t>MapReduce</a:t>
            </a:r>
            <a:r>
              <a:rPr lang="en-US" dirty="0"/>
              <a:t>/Hadoop framework, or high-performance supercomputers.</a:t>
            </a:r>
          </a:p>
          <a:p>
            <a:endParaRPr lang="en-US" dirty="0"/>
          </a:p>
          <a:p>
            <a:r>
              <a:rPr lang="en-US" dirty="0"/>
              <a:t>Big data processing was mostly done in batches, offline.</a:t>
            </a:r>
          </a:p>
          <a:p>
            <a:endParaRPr lang="en-US" dirty="0"/>
          </a:p>
          <a:p>
            <a:r>
              <a:rPr lang="en-US" dirty="0" err="1"/>
              <a:t>IoT</a:t>
            </a:r>
            <a:r>
              <a:rPr lang="en-US" dirty="0"/>
              <a:t> model demands instantaneous mobile intelligence, vision, speech understanding, control of devices.  A batched, offline model won’t work.</a:t>
            </a:r>
            <a:endParaRPr lang="en-US" b="1" i="1" dirty="0"/>
          </a:p>
        </p:txBody>
      </p:sp>
      <p:sp>
        <p:nvSpPr>
          <p:cNvPr id="4" name="Slide Number Placeholder 3"/>
          <p:cNvSpPr>
            <a:spLocks noGrp="1"/>
          </p:cNvSpPr>
          <p:nvPr>
            <p:ph type="sldNum" sz="quarter" idx="12"/>
          </p:nvPr>
        </p:nvSpPr>
        <p:spPr/>
        <p:txBody>
          <a:bodyPr/>
          <a:lstStyle/>
          <a:p>
            <a:fld id="{26165642-2DC6-4995-8FB3-76453B93C11F}" type="slidenum">
              <a:rPr lang="en-US" smtClean="0"/>
              <a:pPr/>
              <a:t>4</a:t>
            </a:fld>
            <a:endParaRPr lang="en-US"/>
          </a:p>
        </p:txBody>
      </p:sp>
    </p:spTree>
    <p:extLst>
      <p:ext uri="{BB962C8B-B14F-4D97-AF65-F5344CB8AC3E}">
        <p14:creationId xmlns:p14="http://schemas.microsoft.com/office/powerpoint/2010/main" val="3737834482"/>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BDB6D-6278-4D8C-88CD-B6B4E3B79DB4}"/>
              </a:ext>
            </a:extLst>
          </p:cNvPr>
          <p:cNvSpPr>
            <a:spLocks noGrp="1"/>
          </p:cNvSpPr>
          <p:nvPr>
            <p:ph type="title"/>
          </p:nvPr>
        </p:nvSpPr>
        <p:spPr/>
        <p:txBody>
          <a:bodyPr/>
          <a:lstStyle/>
          <a:p>
            <a:r>
              <a:rPr lang="en-US" dirty="0"/>
              <a:t>Computational patterns</a:t>
            </a:r>
          </a:p>
        </p:txBody>
      </p:sp>
      <p:sp>
        <p:nvSpPr>
          <p:cNvPr id="3" name="Content Placeholder 2">
            <a:extLst>
              <a:ext uri="{FF2B5EF4-FFF2-40B4-BE49-F238E27FC236}">
                <a16:creationId xmlns:a16="http://schemas.microsoft.com/office/drawing/2014/main" id="{ED162EFA-4B5B-48C3-AE2E-70892108AFF6}"/>
              </a:ext>
            </a:extLst>
          </p:cNvPr>
          <p:cNvSpPr>
            <a:spLocks noGrp="1"/>
          </p:cNvSpPr>
          <p:nvPr>
            <p:ph idx="1"/>
          </p:nvPr>
        </p:nvSpPr>
        <p:spPr/>
        <p:txBody>
          <a:bodyPr>
            <a:normAutofit fontScale="92500" lnSpcReduction="10000"/>
          </a:bodyPr>
          <a:lstStyle/>
          <a:p>
            <a:r>
              <a:rPr lang="en-US" dirty="0"/>
              <a:t>We will spend more time on this in the last weeks of the class but clearly need to have at least some idea.</a:t>
            </a:r>
          </a:p>
          <a:p>
            <a:endParaRPr lang="en-US" dirty="0"/>
          </a:p>
          <a:p>
            <a:r>
              <a:rPr lang="en-US" dirty="0"/>
              <a:t>MapReduce pattern is the most common one.</a:t>
            </a:r>
          </a:p>
          <a:p>
            <a:pPr>
              <a:buFont typeface="Wingdings" panose="05000000000000000000" pitchFamily="2" charset="2"/>
              <a:buChar char="Ø"/>
            </a:pPr>
            <a:r>
              <a:rPr lang="en-US" dirty="0"/>
              <a:t>  Some task is broken into shards and spread over N workers.</a:t>
            </a:r>
          </a:p>
          <a:p>
            <a:pPr>
              <a:buFont typeface="Wingdings" panose="05000000000000000000" pitchFamily="2" charset="2"/>
              <a:buChar char="Ø"/>
            </a:pPr>
            <a:r>
              <a:rPr lang="en-US" dirty="0"/>
              <a:t>  They each compute for a little while on a part of the job.  Their outputs</a:t>
            </a:r>
            <a:br>
              <a:rPr lang="en-US" dirty="0"/>
            </a:br>
            <a:r>
              <a:rPr lang="en-US" dirty="0"/>
              <a:t>    are (</a:t>
            </a:r>
            <a:r>
              <a:rPr lang="en-US" dirty="0" err="1"/>
              <a:t>key,value</a:t>
            </a:r>
            <a:r>
              <a:rPr lang="en-US" dirty="0"/>
              <a:t>) sub-results for the bigger task.</a:t>
            </a:r>
          </a:p>
          <a:p>
            <a:pPr>
              <a:buFont typeface="Wingdings" panose="05000000000000000000" pitchFamily="2" charset="2"/>
              <a:buChar char="Ø"/>
            </a:pPr>
            <a:r>
              <a:rPr lang="en-US" dirty="0"/>
              <a:t>  Then in the “reduce” step, we shuffle the sub-results to group data by key at </a:t>
            </a:r>
            <a:br>
              <a:rPr lang="en-US" dirty="0"/>
            </a:br>
            <a:r>
              <a:rPr lang="en-US" dirty="0"/>
              <a:t>    a suitable shard, which can combine the set of values.  This is the “reduce”.</a:t>
            </a:r>
          </a:p>
        </p:txBody>
      </p:sp>
      <p:sp>
        <p:nvSpPr>
          <p:cNvPr id="4" name="Footer Placeholder 3">
            <a:extLst>
              <a:ext uri="{FF2B5EF4-FFF2-40B4-BE49-F238E27FC236}">
                <a16:creationId xmlns:a16="http://schemas.microsoft.com/office/drawing/2014/main" id="{C539ED44-FD55-4A0C-AE4B-03DA16EF8A15}"/>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28748C14-8143-48D8-A440-F0E216FB973A}"/>
              </a:ext>
            </a:extLst>
          </p:cNvPr>
          <p:cNvSpPr>
            <a:spLocks noGrp="1"/>
          </p:cNvSpPr>
          <p:nvPr>
            <p:ph type="sldNum" sz="quarter" idx="12"/>
          </p:nvPr>
        </p:nvSpPr>
        <p:spPr/>
        <p:txBody>
          <a:bodyPr/>
          <a:lstStyle/>
          <a:p>
            <a:fld id="{3C974458-8A97-4835-BF79-1FB6D7856C21}" type="slidenum">
              <a:rPr lang="en-US" smtClean="0"/>
              <a:t>40</a:t>
            </a:fld>
            <a:endParaRPr lang="en-US"/>
          </a:p>
        </p:txBody>
      </p:sp>
    </p:spTree>
    <p:extLst>
      <p:ext uri="{BB962C8B-B14F-4D97-AF65-F5344CB8AC3E}">
        <p14:creationId xmlns:p14="http://schemas.microsoft.com/office/powerpoint/2010/main" val="23697009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94EED-197C-4C6A-A92C-D8020C8323D1}"/>
              </a:ext>
            </a:extLst>
          </p:cNvPr>
          <p:cNvSpPr>
            <a:spLocks noGrp="1"/>
          </p:cNvSpPr>
          <p:nvPr>
            <p:ph type="title"/>
          </p:nvPr>
        </p:nvSpPr>
        <p:spPr/>
        <p:txBody>
          <a:bodyPr/>
          <a:lstStyle/>
          <a:p>
            <a:r>
              <a:rPr lang="en-US" dirty="0"/>
              <a:t>Map-Reduce Pattern in Pictures.</a:t>
            </a:r>
          </a:p>
        </p:txBody>
      </p:sp>
      <p:sp>
        <p:nvSpPr>
          <p:cNvPr id="4" name="Footer Placeholder 3">
            <a:extLst>
              <a:ext uri="{FF2B5EF4-FFF2-40B4-BE49-F238E27FC236}">
                <a16:creationId xmlns:a16="http://schemas.microsoft.com/office/drawing/2014/main" id="{D8CBD1BB-5240-4159-A809-436AF643F704}"/>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11A86B16-92A9-4F0F-87CE-386646FD1FE4}"/>
              </a:ext>
            </a:extLst>
          </p:cNvPr>
          <p:cNvSpPr>
            <a:spLocks noGrp="1"/>
          </p:cNvSpPr>
          <p:nvPr>
            <p:ph type="sldNum" sz="quarter" idx="12"/>
          </p:nvPr>
        </p:nvSpPr>
        <p:spPr/>
        <p:txBody>
          <a:bodyPr/>
          <a:lstStyle/>
          <a:p>
            <a:fld id="{3C974458-8A97-4835-BF79-1FB6D7856C21}" type="slidenum">
              <a:rPr lang="en-US" smtClean="0"/>
              <a:t>41</a:t>
            </a:fld>
            <a:endParaRPr lang="en-US"/>
          </a:p>
        </p:txBody>
      </p:sp>
      <p:sp>
        <p:nvSpPr>
          <p:cNvPr id="6" name="Oval 5">
            <a:extLst>
              <a:ext uri="{FF2B5EF4-FFF2-40B4-BE49-F238E27FC236}">
                <a16:creationId xmlns:a16="http://schemas.microsoft.com/office/drawing/2014/main" id="{F10F6F7F-E83B-43B8-BC0E-47C085A6CA14}"/>
              </a:ext>
            </a:extLst>
          </p:cNvPr>
          <p:cNvSpPr/>
          <p:nvPr/>
        </p:nvSpPr>
        <p:spPr>
          <a:xfrm>
            <a:off x="2260600" y="2810933"/>
            <a:ext cx="9355667" cy="9567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42973E9-D4C6-4466-B221-74A539377AA1}"/>
              </a:ext>
            </a:extLst>
          </p:cNvPr>
          <p:cNvSpPr/>
          <p:nvPr/>
        </p:nvSpPr>
        <p:spPr>
          <a:xfrm>
            <a:off x="3234267" y="3141133"/>
            <a:ext cx="762000" cy="355600"/>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B6F31E4-BC2B-4CBF-BB10-6A141F80AD13}"/>
              </a:ext>
            </a:extLst>
          </p:cNvPr>
          <p:cNvSpPr/>
          <p:nvPr/>
        </p:nvSpPr>
        <p:spPr>
          <a:xfrm>
            <a:off x="4207934" y="3141133"/>
            <a:ext cx="762000" cy="355600"/>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F1215BB-5197-4D85-B698-4E44BABD2228}"/>
              </a:ext>
            </a:extLst>
          </p:cNvPr>
          <p:cNvSpPr/>
          <p:nvPr/>
        </p:nvSpPr>
        <p:spPr>
          <a:xfrm>
            <a:off x="5181601" y="3141133"/>
            <a:ext cx="762000" cy="355600"/>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739612C-7990-4834-8D74-7263840FF07D}"/>
              </a:ext>
            </a:extLst>
          </p:cNvPr>
          <p:cNvSpPr/>
          <p:nvPr/>
        </p:nvSpPr>
        <p:spPr>
          <a:xfrm>
            <a:off x="6155268" y="3111500"/>
            <a:ext cx="762000" cy="355600"/>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8498141-66B3-4C9E-ABFC-B83EEE737545}"/>
              </a:ext>
            </a:extLst>
          </p:cNvPr>
          <p:cNvSpPr/>
          <p:nvPr/>
        </p:nvSpPr>
        <p:spPr>
          <a:xfrm>
            <a:off x="7128935" y="3111500"/>
            <a:ext cx="762000" cy="355600"/>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B7C3B02-8070-4DBA-BAC7-0C0D15D717D4}"/>
              </a:ext>
            </a:extLst>
          </p:cNvPr>
          <p:cNvSpPr/>
          <p:nvPr/>
        </p:nvSpPr>
        <p:spPr>
          <a:xfrm>
            <a:off x="8102602" y="3141133"/>
            <a:ext cx="762000" cy="355600"/>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FCD5390-35BE-4CCE-8ABF-DC7657F39868}"/>
              </a:ext>
            </a:extLst>
          </p:cNvPr>
          <p:cNvSpPr/>
          <p:nvPr/>
        </p:nvSpPr>
        <p:spPr>
          <a:xfrm>
            <a:off x="9076269" y="3141133"/>
            <a:ext cx="762000" cy="355600"/>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A9D484D-AAF0-4ED2-A542-57304AB6791B}"/>
              </a:ext>
            </a:extLst>
          </p:cNvPr>
          <p:cNvSpPr/>
          <p:nvPr/>
        </p:nvSpPr>
        <p:spPr>
          <a:xfrm>
            <a:off x="744727" y="2092282"/>
            <a:ext cx="1295739" cy="355600"/>
          </a:xfrm>
          <a:prstGeom prst="ellipse">
            <a:avLst/>
          </a:prstGeom>
          <a:solidFill>
            <a:srgbClr val="FFC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Leader</a:t>
            </a:r>
          </a:p>
        </p:txBody>
      </p:sp>
      <p:sp>
        <p:nvSpPr>
          <p:cNvPr id="15" name="Freeform: Shape 14">
            <a:extLst>
              <a:ext uri="{FF2B5EF4-FFF2-40B4-BE49-F238E27FC236}">
                <a16:creationId xmlns:a16="http://schemas.microsoft.com/office/drawing/2014/main" id="{0FF30185-2A6C-4B31-8C43-C8B7D771E93B}"/>
              </a:ext>
            </a:extLst>
          </p:cNvPr>
          <p:cNvSpPr/>
          <p:nvPr/>
        </p:nvSpPr>
        <p:spPr>
          <a:xfrm>
            <a:off x="2032000" y="2286000"/>
            <a:ext cx="1578517" cy="888598"/>
          </a:xfrm>
          <a:custGeom>
            <a:avLst/>
            <a:gdLst>
              <a:gd name="connsiteX0" fmla="*/ 0 w 1578517"/>
              <a:gd name="connsiteY0" fmla="*/ 0 h 888598"/>
              <a:gd name="connsiteX1" fmla="*/ 990600 w 1578517"/>
              <a:gd name="connsiteY1" fmla="*/ 228600 h 888598"/>
              <a:gd name="connsiteX2" fmla="*/ 1515533 w 1578517"/>
              <a:gd name="connsiteY2" fmla="*/ 812800 h 888598"/>
              <a:gd name="connsiteX3" fmla="*/ 1549400 w 1578517"/>
              <a:gd name="connsiteY3" fmla="*/ 863600 h 888598"/>
            </a:gdLst>
            <a:ahLst/>
            <a:cxnLst>
              <a:cxn ang="0">
                <a:pos x="connsiteX0" y="connsiteY0"/>
              </a:cxn>
              <a:cxn ang="0">
                <a:pos x="connsiteX1" y="connsiteY1"/>
              </a:cxn>
              <a:cxn ang="0">
                <a:pos x="connsiteX2" y="connsiteY2"/>
              </a:cxn>
              <a:cxn ang="0">
                <a:pos x="connsiteX3" y="connsiteY3"/>
              </a:cxn>
            </a:cxnLst>
            <a:rect l="l" t="t" r="r" b="b"/>
            <a:pathLst>
              <a:path w="1578517" h="888598">
                <a:moveTo>
                  <a:pt x="0" y="0"/>
                </a:moveTo>
                <a:cubicBezTo>
                  <a:pt x="369005" y="46566"/>
                  <a:pt x="738011" y="93133"/>
                  <a:pt x="990600" y="228600"/>
                </a:cubicBezTo>
                <a:cubicBezTo>
                  <a:pt x="1243189" y="364067"/>
                  <a:pt x="1422400" y="706967"/>
                  <a:pt x="1515533" y="812800"/>
                </a:cubicBezTo>
                <a:cubicBezTo>
                  <a:pt x="1608666" y="918633"/>
                  <a:pt x="1579033" y="891116"/>
                  <a:pt x="1549400" y="863600"/>
                </a:cubicBezTo>
              </a:path>
            </a:pathLst>
          </a:custGeom>
          <a:noFill/>
          <a:ln w="381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7B5B5F00-42F3-4399-A89D-762D5ED120A0}"/>
              </a:ext>
            </a:extLst>
          </p:cNvPr>
          <p:cNvSpPr/>
          <p:nvPr/>
        </p:nvSpPr>
        <p:spPr>
          <a:xfrm>
            <a:off x="2032000" y="2274959"/>
            <a:ext cx="2556933" cy="891574"/>
          </a:xfrm>
          <a:custGeom>
            <a:avLst/>
            <a:gdLst>
              <a:gd name="connsiteX0" fmla="*/ 0 w 2556933"/>
              <a:gd name="connsiteY0" fmla="*/ 2574 h 891574"/>
              <a:gd name="connsiteX1" fmla="*/ 1972733 w 2556933"/>
              <a:gd name="connsiteY1" fmla="*/ 138041 h 891574"/>
              <a:gd name="connsiteX2" fmla="*/ 2556933 w 2556933"/>
              <a:gd name="connsiteY2" fmla="*/ 891574 h 891574"/>
            </a:gdLst>
            <a:ahLst/>
            <a:cxnLst>
              <a:cxn ang="0">
                <a:pos x="connsiteX0" y="connsiteY0"/>
              </a:cxn>
              <a:cxn ang="0">
                <a:pos x="connsiteX1" y="connsiteY1"/>
              </a:cxn>
              <a:cxn ang="0">
                <a:pos x="connsiteX2" y="connsiteY2"/>
              </a:cxn>
            </a:cxnLst>
            <a:rect l="l" t="t" r="r" b="b"/>
            <a:pathLst>
              <a:path w="2556933" h="891574">
                <a:moveTo>
                  <a:pt x="0" y="2574"/>
                </a:moveTo>
                <a:cubicBezTo>
                  <a:pt x="773289" y="-3776"/>
                  <a:pt x="1546578" y="-10126"/>
                  <a:pt x="1972733" y="138041"/>
                </a:cubicBezTo>
                <a:cubicBezTo>
                  <a:pt x="2398889" y="286208"/>
                  <a:pt x="2477911" y="588891"/>
                  <a:pt x="2556933" y="891574"/>
                </a:cubicBezTo>
              </a:path>
            </a:pathLst>
          </a:custGeom>
          <a:noFill/>
          <a:ln w="381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6089719-B86E-4255-954E-10A0EC79863E}"/>
              </a:ext>
            </a:extLst>
          </p:cNvPr>
          <p:cNvSpPr/>
          <p:nvPr/>
        </p:nvSpPr>
        <p:spPr>
          <a:xfrm>
            <a:off x="2048933" y="2188870"/>
            <a:ext cx="3479800" cy="969197"/>
          </a:xfrm>
          <a:custGeom>
            <a:avLst/>
            <a:gdLst>
              <a:gd name="connsiteX0" fmla="*/ 0 w 3479800"/>
              <a:gd name="connsiteY0" fmla="*/ 97130 h 969197"/>
              <a:gd name="connsiteX1" fmla="*/ 2446867 w 3479800"/>
              <a:gd name="connsiteY1" fmla="*/ 80197 h 969197"/>
              <a:gd name="connsiteX2" fmla="*/ 3479800 w 3479800"/>
              <a:gd name="connsiteY2" fmla="*/ 969197 h 969197"/>
            </a:gdLst>
            <a:ahLst/>
            <a:cxnLst>
              <a:cxn ang="0">
                <a:pos x="connsiteX0" y="connsiteY0"/>
              </a:cxn>
              <a:cxn ang="0">
                <a:pos x="connsiteX1" y="connsiteY1"/>
              </a:cxn>
              <a:cxn ang="0">
                <a:pos x="connsiteX2" y="connsiteY2"/>
              </a:cxn>
            </a:cxnLst>
            <a:rect l="l" t="t" r="r" b="b"/>
            <a:pathLst>
              <a:path w="3479800" h="969197">
                <a:moveTo>
                  <a:pt x="0" y="97130"/>
                </a:moveTo>
                <a:cubicBezTo>
                  <a:pt x="933450" y="15991"/>
                  <a:pt x="1866900" y="-65147"/>
                  <a:pt x="2446867" y="80197"/>
                </a:cubicBezTo>
                <a:cubicBezTo>
                  <a:pt x="3026834" y="225541"/>
                  <a:pt x="3253317" y="597369"/>
                  <a:pt x="3479800" y="969197"/>
                </a:cubicBezTo>
              </a:path>
            </a:pathLst>
          </a:custGeom>
          <a:noFill/>
          <a:ln w="381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D45B0F75-EB7A-4809-BC9A-15E9722A42D5}"/>
              </a:ext>
            </a:extLst>
          </p:cNvPr>
          <p:cNvSpPr/>
          <p:nvPr/>
        </p:nvSpPr>
        <p:spPr>
          <a:xfrm>
            <a:off x="2023533" y="2081018"/>
            <a:ext cx="4445000" cy="1017782"/>
          </a:xfrm>
          <a:custGeom>
            <a:avLst/>
            <a:gdLst>
              <a:gd name="connsiteX0" fmla="*/ 0 w 4445000"/>
              <a:gd name="connsiteY0" fmla="*/ 213449 h 1017782"/>
              <a:gd name="connsiteX1" fmla="*/ 3234267 w 4445000"/>
              <a:gd name="connsiteY1" fmla="*/ 52582 h 1017782"/>
              <a:gd name="connsiteX2" fmla="*/ 4445000 w 4445000"/>
              <a:gd name="connsiteY2" fmla="*/ 1017782 h 1017782"/>
            </a:gdLst>
            <a:ahLst/>
            <a:cxnLst>
              <a:cxn ang="0">
                <a:pos x="connsiteX0" y="connsiteY0"/>
              </a:cxn>
              <a:cxn ang="0">
                <a:pos x="connsiteX1" y="connsiteY1"/>
              </a:cxn>
              <a:cxn ang="0">
                <a:pos x="connsiteX2" y="connsiteY2"/>
              </a:cxn>
            </a:cxnLst>
            <a:rect l="l" t="t" r="r" b="b"/>
            <a:pathLst>
              <a:path w="4445000" h="1017782">
                <a:moveTo>
                  <a:pt x="0" y="213449"/>
                </a:moveTo>
                <a:cubicBezTo>
                  <a:pt x="1246717" y="65988"/>
                  <a:pt x="2493434" y="-81473"/>
                  <a:pt x="3234267" y="52582"/>
                </a:cubicBezTo>
                <a:cubicBezTo>
                  <a:pt x="3975100" y="186637"/>
                  <a:pt x="4210050" y="602209"/>
                  <a:pt x="4445000" y="1017782"/>
                </a:cubicBezTo>
              </a:path>
            </a:pathLst>
          </a:custGeom>
          <a:noFill/>
          <a:ln w="381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6AB6918C-5719-495B-BDCF-363F0A44A825}"/>
              </a:ext>
            </a:extLst>
          </p:cNvPr>
          <p:cNvSpPr/>
          <p:nvPr/>
        </p:nvSpPr>
        <p:spPr>
          <a:xfrm>
            <a:off x="2065867" y="1992037"/>
            <a:ext cx="5461000" cy="1123696"/>
          </a:xfrm>
          <a:custGeom>
            <a:avLst/>
            <a:gdLst>
              <a:gd name="connsiteX0" fmla="*/ 0 w 5461000"/>
              <a:gd name="connsiteY0" fmla="*/ 285496 h 1123696"/>
              <a:gd name="connsiteX1" fmla="*/ 4334933 w 5461000"/>
              <a:gd name="connsiteY1" fmla="*/ 48430 h 1123696"/>
              <a:gd name="connsiteX2" fmla="*/ 5461000 w 5461000"/>
              <a:gd name="connsiteY2" fmla="*/ 1123696 h 1123696"/>
            </a:gdLst>
            <a:ahLst/>
            <a:cxnLst>
              <a:cxn ang="0">
                <a:pos x="connsiteX0" y="connsiteY0"/>
              </a:cxn>
              <a:cxn ang="0">
                <a:pos x="connsiteX1" y="connsiteY1"/>
              </a:cxn>
              <a:cxn ang="0">
                <a:pos x="connsiteX2" y="connsiteY2"/>
              </a:cxn>
            </a:cxnLst>
            <a:rect l="l" t="t" r="r" b="b"/>
            <a:pathLst>
              <a:path w="5461000" h="1123696">
                <a:moveTo>
                  <a:pt x="0" y="285496"/>
                </a:moveTo>
                <a:cubicBezTo>
                  <a:pt x="1712383" y="97113"/>
                  <a:pt x="3424766" y="-91270"/>
                  <a:pt x="4334933" y="48430"/>
                </a:cubicBezTo>
                <a:cubicBezTo>
                  <a:pt x="5245100" y="188130"/>
                  <a:pt x="5353050" y="655913"/>
                  <a:pt x="5461000" y="1123696"/>
                </a:cubicBezTo>
              </a:path>
            </a:pathLst>
          </a:custGeom>
          <a:noFill/>
          <a:ln w="381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4F9C1E1-395D-4D72-BAD5-8F5E920A344B}"/>
              </a:ext>
            </a:extLst>
          </p:cNvPr>
          <p:cNvSpPr/>
          <p:nvPr/>
        </p:nvSpPr>
        <p:spPr>
          <a:xfrm>
            <a:off x="2006600" y="1787772"/>
            <a:ext cx="6547234" cy="1361828"/>
          </a:xfrm>
          <a:custGeom>
            <a:avLst/>
            <a:gdLst>
              <a:gd name="connsiteX0" fmla="*/ 0 w 6547234"/>
              <a:gd name="connsiteY0" fmla="*/ 464361 h 1361828"/>
              <a:gd name="connsiteX1" fmla="*/ 5477933 w 6547234"/>
              <a:gd name="connsiteY1" fmla="*/ 41028 h 1361828"/>
              <a:gd name="connsiteX2" fmla="*/ 6544733 w 6547234"/>
              <a:gd name="connsiteY2" fmla="*/ 1361828 h 1361828"/>
            </a:gdLst>
            <a:ahLst/>
            <a:cxnLst>
              <a:cxn ang="0">
                <a:pos x="connsiteX0" y="connsiteY0"/>
              </a:cxn>
              <a:cxn ang="0">
                <a:pos x="connsiteX1" y="connsiteY1"/>
              </a:cxn>
              <a:cxn ang="0">
                <a:pos x="connsiteX2" y="connsiteY2"/>
              </a:cxn>
            </a:cxnLst>
            <a:rect l="l" t="t" r="r" b="b"/>
            <a:pathLst>
              <a:path w="6547234" h="1361828">
                <a:moveTo>
                  <a:pt x="0" y="464361"/>
                </a:moveTo>
                <a:cubicBezTo>
                  <a:pt x="2193572" y="177905"/>
                  <a:pt x="4387144" y="-108550"/>
                  <a:pt x="5477933" y="41028"/>
                </a:cubicBezTo>
                <a:cubicBezTo>
                  <a:pt x="6568722" y="190606"/>
                  <a:pt x="6556727" y="776217"/>
                  <a:pt x="6544733" y="1361828"/>
                </a:cubicBezTo>
              </a:path>
            </a:pathLst>
          </a:custGeom>
          <a:noFill/>
          <a:ln w="381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0840234F-A393-40B2-8215-3D443E3EF968}"/>
              </a:ext>
            </a:extLst>
          </p:cNvPr>
          <p:cNvSpPr/>
          <p:nvPr/>
        </p:nvSpPr>
        <p:spPr>
          <a:xfrm>
            <a:off x="2065867" y="1675833"/>
            <a:ext cx="7323666" cy="1465300"/>
          </a:xfrm>
          <a:custGeom>
            <a:avLst/>
            <a:gdLst>
              <a:gd name="connsiteX0" fmla="*/ 0 w 7323666"/>
              <a:gd name="connsiteY0" fmla="*/ 584767 h 1465300"/>
              <a:gd name="connsiteX1" fmla="*/ 5528733 w 7323666"/>
              <a:gd name="connsiteY1" fmla="*/ 34434 h 1465300"/>
              <a:gd name="connsiteX2" fmla="*/ 7323666 w 7323666"/>
              <a:gd name="connsiteY2" fmla="*/ 1465300 h 1465300"/>
            </a:gdLst>
            <a:ahLst/>
            <a:cxnLst>
              <a:cxn ang="0">
                <a:pos x="connsiteX0" y="connsiteY0"/>
              </a:cxn>
              <a:cxn ang="0">
                <a:pos x="connsiteX1" y="connsiteY1"/>
              </a:cxn>
              <a:cxn ang="0">
                <a:pos x="connsiteX2" y="connsiteY2"/>
              </a:cxn>
            </a:cxnLst>
            <a:rect l="l" t="t" r="r" b="b"/>
            <a:pathLst>
              <a:path w="7323666" h="1465300">
                <a:moveTo>
                  <a:pt x="0" y="584767"/>
                </a:moveTo>
                <a:cubicBezTo>
                  <a:pt x="2154061" y="236222"/>
                  <a:pt x="4308122" y="-112322"/>
                  <a:pt x="5528733" y="34434"/>
                </a:cubicBezTo>
                <a:cubicBezTo>
                  <a:pt x="6749344" y="181190"/>
                  <a:pt x="7036505" y="823245"/>
                  <a:pt x="7323666" y="1465300"/>
                </a:cubicBezTo>
              </a:path>
            </a:pathLst>
          </a:custGeom>
          <a:noFill/>
          <a:ln w="381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8C7614D-215A-48AC-828C-3DA90F7BA7FC}"/>
              </a:ext>
            </a:extLst>
          </p:cNvPr>
          <p:cNvSpPr txBox="1"/>
          <p:nvPr/>
        </p:nvSpPr>
        <p:spPr>
          <a:xfrm>
            <a:off x="9529063" y="2078550"/>
            <a:ext cx="1075606" cy="369332"/>
          </a:xfrm>
          <a:prstGeom prst="rect">
            <a:avLst/>
          </a:prstGeom>
          <a:noFill/>
        </p:spPr>
        <p:txBody>
          <a:bodyPr wrap="square" rtlCol="0">
            <a:spAutoFit/>
          </a:bodyPr>
          <a:lstStyle/>
          <a:p>
            <a:r>
              <a:rPr lang="en-US" b="1" dirty="0"/>
              <a:t>Map</a:t>
            </a:r>
          </a:p>
        </p:txBody>
      </p:sp>
      <p:sp>
        <p:nvSpPr>
          <p:cNvPr id="24" name="Oval 23">
            <a:extLst>
              <a:ext uri="{FF2B5EF4-FFF2-40B4-BE49-F238E27FC236}">
                <a16:creationId xmlns:a16="http://schemas.microsoft.com/office/drawing/2014/main" id="{17A84363-FFC1-4FC3-B800-BBDE26928593}"/>
              </a:ext>
            </a:extLst>
          </p:cNvPr>
          <p:cNvSpPr/>
          <p:nvPr/>
        </p:nvSpPr>
        <p:spPr>
          <a:xfrm>
            <a:off x="2260600" y="4502235"/>
            <a:ext cx="9355667" cy="9567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B6AA256-D13F-4C12-BD48-80F620431701}"/>
              </a:ext>
            </a:extLst>
          </p:cNvPr>
          <p:cNvSpPr/>
          <p:nvPr/>
        </p:nvSpPr>
        <p:spPr>
          <a:xfrm>
            <a:off x="3234267" y="4832435"/>
            <a:ext cx="762000" cy="355600"/>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50E09BD-492E-4742-8025-4025335DA524}"/>
              </a:ext>
            </a:extLst>
          </p:cNvPr>
          <p:cNvSpPr/>
          <p:nvPr/>
        </p:nvSpPr>
        <p:spPr>
          <a:xfrm>
            <a:off x="4207934" y="4832435"/>
            <a:ext cx="762000" cy="355600"/>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D1B96EF-3BE7-4317-9D17-4F0FC71AEFCE}"/>
              </a:ext>
            </a:extLst>
          </p:cNvPr>
          <p:cNvSpPr/>
          <p:nvPr/>
        </p:nvSpPr>
        <p:spPr>
          <a:xfrm>
            <a:off x="5181601" y="4832435"/>
            <a:ext cx="762000" cy="355600"/>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47028B5-BEE9-4C47-B539-D35C1E9C74C4}"/>
              </a:ext>
            </a:extLst>
          </p:cNvPr>
          <p:cNvSpPr/>
          <p:nvPr/>
        </p:nvSpPr>
        <p:spPr>
          <a:xfrm>
            <a:off x="6155268" y="4802802"/>
            <a:ext cx="762000" cy="355600"/>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656C42E-1B8F-4ED1-B9BD-70D6D8441E42}"/>
              </a:ext>
            </a:extLst>
          </p:cNvPr>
          <p:cNvSpPr/>
          <p:nvPr/>
        </p:nvSpPr>
        <p:spPr>
          <a:xfrm>
            <a:off x="7128935" y="4802802"/>
            <a:ext cx="762000" cy="355600"/>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43A24AE5-4189-45D1-8950-9831BCDF356B}"/>
              </a:ext>
            </a:extLst>
          </p:cNvPr>
          <p:cNvSpPr/>
          <p:nvPr/>
        </p:nvSpPr>
        <p:spPr>
          <a:xfrm>
            <a:off x="8102602" y="4832435"/>
            <a:ext cx="762000" cy="355600"/>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88487A7-D249-4C2A-9DBE-B534BED0A736}"/>
              </a:ext>
            </a:extLst>
          </p:cNvPr>
          <p:cNvSpPr/>
          <p:nvPr/>
        </p:nvSpPr>
        <p:spPr>
          <a:xfrm>
            <a:off x="9076269" y="4832435"/>
            <a:ext cx="762000" cy="355600"/>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C206F5F6-578E-41E9-9727-52D685B99413}"/>
              </a:ext>
            </a:extLst>
          </p:cNvPr>
          <p:cNvCxnSpPr>
            <a:cxnSpLocks/>
            <a:stCxn id="7" idx="4"/>
            <a:endCxn id="25" idx="0"/>
          </p:cNvCxnSpPr>
          <p:nvPr/>
        </p:nvCxnSpPr>
        <p:spPr>
          <a:xfrm>
            <a:off x="3615267" y="3496733"/>
            <a:ext cx="0" cy="133570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1400E36-4765-48B5-A2C0-9EB0DA044926}"/>
              </a:ext>
            </a:extLst>
          </p:cNvPr>
          <p:cNvCxnSpPr>
            <a:cxnSpLocks/>
            <a:stCxn id="7" idx="4"/>
            <a:endCxn id="26" idx="0"/>
          </p:cNvCxnSpPr>
          <p:nvPr/>
        </p:nvCxnSpPr>
        <p:spPr>
          <a:xfrm>
            <a:off x="3615267" y="3496733"/>
            <a:ext cx="973667" cy="133570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EE29E92-33B9-43EE-BEDD-536A7BD0422A}"/>
              </a:ext>
            </a:extLst>
          </p:cNvPr>
          <p:cNvCxnSpPr>
            <a:cxnSpLocks/>
            <a:stCxn id="7" idx="4"/>
            <a:endCxn id="27" idx="0"/>
          </p:cNvCxnSpPr>
          <p:nvPr/>
        </p:nvCxnSpPr>
        <p:spPr>
          <a:xfrm>
            <a:off x="3615267" y="3496733"/>
            <a:ext cx="1947334" cy="133570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BEC63DA-2D8A-409D-9A76-28A817D48767}"/>
              </a:ext>
            </a:extLst>
          </p:cNvPr>
          <p:cNvCxnSpPr>
            <a:cxnSpLocks/>
            <a:stCxn id="7" idx="4"/>
            <a:endCxn id="28" idx="0"/>
          </p:cNvCxnSpPr>
          <p:nvPr/>
        </p:nvCxnSpPr>
        <p:spPr>
          <a:xfrm>
            <a:off x="3615267" y="3496733"/>
            <a:ext cx="2921001" cy="130606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B5F92E6-6E4D-48E0-81DD-EAE7A34051F9}"/>
              </a:ext>
            </a:extLst>
          </p:cNvPr>
          <p:cNvCxnSpPr>
            <a:cxnSpLocks/>
            <a:stCxn id="7" idx="4"/>
            <a:endCxn id="29" idx="0"/>
          </p:cNvCxnSpPr>
          <p:nvPr/>
        </p:nvCxnSpPr>
        <p:spPr>
          <a:xfrm>
            <a:off x="3615267" y="3496733"/>
            <a:ext cx="3894668" cy="130606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8D07A36-005A-42FB-8CA3-EDC228A8DFB9}"/>
              </a:ext>
            </a:extLst>
          </p:cNvPr>
          <p:cNvCxnSpPr>
            <a:cxnSpLocks/>
            <a:stCxn id="7" idx="4"/>
            <a:endCxn id="30" idx="0"/>
          </p:cNvCxnSpPr>
          <p:nvPr/>
        </p:nvCxnSpPr>
        <p:spPr>
          <a:xfrm>
            <a:off x="3615267" y="3496733"/>
            <a:ext cx="4868335" cy="133570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61F6CAF-B3B4-4CB8-8F95-0012AD17E51F}"/>
              </a:ext>
            </a:extLst>
          </p:cNvPr>
          <p:cNvCxnSpPr>
            <a:cxnSpLocks/>
            <a:stCxn id="7" idx="4"/>
          </p:cNvCxnSpPr>
          <p:nvPr/>
        </p:nvCxnSpPr>
        <p:spPr>
          <a:xfrm>
            <a:off x="3615267" y="3496733"/>
            <a:ext cx="5870886" cy="130606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461F12E7-C6FE-41E8-A541-E0C6EFD0B590}"/>
              </a:ext>
            </a:extLst>
          </p:cNvPr>
          <p:cNvSpPr txBox="1"/>
          <p:nvPr/>
        </p:nvSpPr>
        <p:spPr>
          <a:xfrm>
            <a:off x="10345928" y="4132903"/>
            <a:ext cx="1075606" cy="369332"/>
          </a:xfrm>
          <a:prstGeom prst="rect">
            <a:avLst/>
          </a:prstGeom>
          <a:noFill/>
        </p:spPr>
        <p:txBody>
          <a:bodyPr wrap="square" rtlCol="0">
            <a:spAutoFit/>
          </a:bodyPr>
          <a:lstStyle/>
          <a:p>
            <a:r>
              <a:rPr lang="en-US" b="1" dirty="0"/>
              <a:t>Shuffle</a:t>
            </a:r>
          </a:p>
        </p:txBody>
      </p:sp>
      <p:cxnSp>
        <p:nvCxnSpPr>
          <p:cNvPr id="58" name="Straight Arrow Connector 57">
            <a:extLst>
              <a:ext uri="{FF2B5EF4-FFF2-40B4-BE49-F238E27FC236}">
                <a16:creationId xmlns:a16="http://schemas.microsoft.com/office/drawing/2014/main" id="{0EC2C371-8772-46FD-8FC2-D88228DB55D8}"/>
              </a:ext>
            </a:extLst>
          </p:cNvPr>
          <p:cNvCxnSpPr>
            <a:cxnSpLocks/>
          </p:cNvCxnSpPr>
          <p:nvPr/>
        </p:nvCxnSpPr>
        <p:spPr>
          <a:xfrm flipH="1">
            <a:off x="3623728" y="3513665"/>
            <a:ext cx="973667" cy="133570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3DABA22-2A52-4D7A-9157-23D9356A11BD}"/>
              </a:ext>
            </a:extLst>
          </p:cNvPr>
          <p:cNvCxnSpPr>
            <a:cxnSpLocks/>
          </p:cNvCxnSpPr>
          <p:nvPr/>
        </p:nvCxnSpPr>
        <p:spPr>
          <a:xfrm flipH="1">
            <a:off x="3623728" y="3513665"/>
            <a:ext cx="1947334" cy="133570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34E378BF-B998-48E0-B095-151B03C9CD31}"/>
              </a:ext>
            </a:extLst>
          </p:cNvPr>
          <p:cNvCxnSpPr>
            <a:cxnSpLocks/>
          </p:cNvCxnSpPr>
          <p:nvPr/>
        </p:nvCxnSpPr>
        <p:spPr>
          <a:xfrm flipH="1">
            <a:off x="3623728" y="3513665"/>
            <a:ext cx="2921001" cy="130606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476B45B3-5C43-4FBF-8BD1-E55A5F3B4056}"/>
              </a:ext>
            </a:extLst>
          </p:cNvPr>
          <p:cNvCxnSpPr>
            <a:cxnSpLocks/>
          </p:cNvCxnSpPr>
          <p:nvPr/>
        </p:nvCxnSpPr>
        <p:spPr>
          <a:xfrm flipH="1">
            <a:off x="3623728" y="3513665"/>
            <a:ext cx="3894668" cy="130606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8E55E902-99A7-477E-86E6-9398DAA4FF6E}"/>
              </a:ext>
            </a:extLst>
          </p:cNvPr>
          <p:cNvCxnSpPr>
            <a:cxnSpLocks/>
          </p:cNvCxnSpPr>
          <p:nvPr/>
        </p:nvCxnSpPr>
        <p:spPr>
          <a:xfrm flipH="1">
            <a:off x="3623728" y="3513665"/>
            <a:ext cx="4868335" cy="133570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98A34F1D-4F35-42C2-B5DA-0C36A02D9127}"/>
              </a:ext>
            </a:extLst>
          </p:cNvPr>
          <p:cNvCxnSpPr>
            <a:cxnSpLocks/>
          </p:cNvCxnSpPr>
          <p:nvPr/>
        </p:nvCxnSpPr>
        <p:spPr>
          <a:xfrm flipH="1">
            <a:off x="3623728" y="3513665"/>
            <a:ext cx="5870886" cy="130606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7C2E9767-6CFA-4E19-AD82-CAB154A7ED6E}"/>
              </a:ext>
            </a:extLst>
          </p:cNvPr>
          <p:cNvSpPr txBox="1"/>
          <p:nvPr/>
        </p:nvSpPr>
        <p:spPr>
          <a:xfrm>
            <a:off x="1744134" y="5567003"/>
            <a:ext cx="8398934" cy="646331"/>
          </a:xfrm>
          <a:prstGeom prst="rect">
            <a:avLst/>
          </a:prstGeom>
          <a:noFill/>
        </p:spPr>
        <p:txBody>
          <a:bodyPr wrap="square" rtlCol="0">
            <a:spAutoFit/>
          </a:bodyPr>
          <a:lstStyle/>
          <a:p>
            <a:r>
              <a:rPr lang="en-US" dirty="0"/>
              <a:t>Full Shuffle is an n x n pattern: every shard sends data to every other shard!  This avoids ever having all our work concentrated on any single process.</a:t>
            </a:r>
          </a:p>
        </p:txBody>
      </p:sp>
      <p:sp>
        <p:nvSpPr>
          <p:cNvPr id="66" name="TextBox 65">
            <a:extLst>
              <a:ext uri="{FF2B5EF4-FFF2-40B4-BE49-F238E27FC236}">
                <a16:creationId xmlns:a16="http://schemas.microsoft.com/office/drawing/2014/main" id="{2C348566-1E28-4545-A84D-53D2DC6945D3}"/>
              </a:ext>
            </a:extLst>
          </p:cNvPr>
          <p:cNvSpPr txBox="1"/>
          <p:nvPr/>
        </p:nvSpPr>
        <p:spPr>
          <a:xfrm>
            <a:off x="435871" y="2727235"/>
            <a:ext cx="1777992" cy="1200329"/>
          </a:xfrm>
          <a:prstGeom prst="rect">
            <a:avLst/>
          </a:prstGeom>
          <a:noFill/>
        </p:spPr>
        <p:txBody>
          <a:bodyPr wrap="square" rtlCol="0">
            <a:spAutoFit/>
          </a:bodyPr>
          <a:lstStyle/>
          <a:p>
            <a:pPr algn="ctr"/>
            <a:r>
              <a:rPr lang="en-US" dirty="0"/>
              <a:t>Big </a:t>
            </a:r>
            <a:r>
              <a:rPr lang="en-US" dirty="0" err="1"/>
              <a:t>sharded</a:t>
            </a:r>
            <a:r>
              <a:rPr lang="en-US" dirty="0"/>
              <a:t> dataset hosted on machines that can run AI tasks</a:t>
            </a:r>
          </a:p>
        </p:txBody>
      </p:sp>
      <p:grpSp>
        <p:nvGrpSpPr>
          <p:cNvPr id="3" name="Group 2">
            <a:extLst>
              <a:ext uri="{FF2B5EF4-FFF2-40B4-BE49-F238E27FC236}">
                <a16:creationId xmlns:a16="http://schemas.microsoft.com/office/drawing/2014/main" id="{D7E22CF1-1D78-43F1-B573-ABCEC6E9A229}"/>
              </a:ext>
            </a:extLst>
          </p:cNvPr>
          <p:cNvGrpSpPr/>
          <p:nvPr/>
        </p:nvGrpSpPr>
        <p:grpSpPr>
          <a:xfrm flipH="1">
            <a:off x="3539652" y="3496733"/>
            <a:ext cx="5879347" cy="1352634"/>
            <a:chOff x="3767667" y="3649133"/>
            <a:chExt cx="5879347" cy="1352634"/>
          </a:xfrm>
        </p:grpSpPr>
        <p:cxnSp>
          <p:nvCxnSpPr>
            <p:cNvPr id="47" name="Straight Arrow Connector 46">
              <a:extLst>
                <a:ext uri="{FF2B5EF4-FFF2-40B4-BE49-F238E27FC236}">
                  <a16:creationId xmlns:a16="http://schemas.microsoft.com/office/drawing/2014/main" id="{991DC56A-E482-47E0-B2B1-D7AE55971C96}"/>
                </a:ext>
              </a:extLst>
            </p:cNvPr>
            <p:cNvCxnSpPr>
              <a:cxnSpLocks/>
            </p:cNvCxnSpPr>
            <p:nvPr/>
          </p:nvCxnSpPr>
          <p:spPr>
            <a:xfrm>
              <a:off x="3767667" y="3649133"/>
              <a:ext cx="0" cy="133570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FE1D025F-218D-4043-87EA-C60CAB89A814}"/>
                </a:ext>
              </a:extLst>
            </p:cNvPr>
            <p:cNvCxnSpPr>
              <a:cxnSpLocks/>
            </p:cNvCxnSpPr>
            <p:nvPr/>
          </p:nvCxnSpPr>
          <p:spPr>
            <a:xfrm>
              <a:off x="3767667" y="3649133"/>
              <a:ext cx="973667" cy="133570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9059A816-3B2C-4AF9-B646-56EF11618C73}"/>
                </a:ext>
              </a:extLst>
            </p:cNvPr>
            <p:cNvCxnSpPr>
              <a:cxnSpLocks/>
            </p:cNvCxnSpPr>
            <p:nvPr/>
          </p:nvCxnSpPr>
          <p:spPr>
            <a:xfrm>
              <a:off x="3767667" y="3649133"/>
              <a:ext cx="1947334" cy="133570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911927BE-44B5-4112-9897-EDA4CAC36D50}"/>
                </a:ext>
              </a:extLst>
            </p:cNvPr>
            <p:cNvCxnSpPr>
              <a:cxnSpLocks/>
            </p:cNvCxnSpPr>
            <p:nvPr/>
          </p:nvCxnSpPr>
          <p:spPr>
            <a:xfrm>
              <a:off x="3767667" y="3649133"/>
              <a:ext cx="2921001" cy="130606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12D9FDA-1B69-41A2-BA57-3EC613EF086D}"/>
                </a:ext>
              </a:extLst>
            </p:cNvPr>
            <p:cNvCxnSpPr>
              <a:cxnSpLocks/>
            </p:cNvCxnSpPr>
            <p:nvPr/>
          </p:nvCxnSpPr>
          <p:spPr>
            <a:xfrm>
              <a:off x="3767667" y="3649133"/>
              <a:ext cx="3894668" cy="130606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FFDCB124-5E93-4952-87EF-D8B6B361BB1E}"/>
                </a:ext>
              </a:extLst>
            </p:cNvPr>
            <p:cNvCxnSpPr>
              <a:cxnSpLocks/>
            </p:cNvCxnSpPr>
            <p:nvPr/>
          </p:nvCxnSpPr>
          <p:spPr>
            <a:xfrm>
              <a:off x="3767667" y="3649133"/>
              <a:ext cx="4868335" cy="133570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4D176173-2EA9-4038-9A5E-E97B13F00276}"/>
                </a:ext>
              </a:extLst>
            </p:cNvPr>
            <p:cNvCxnSpPr>
              <a:cxnSpLocks/>
            </p:cNvCxnSpPr>
            <p:nvPr/>
          </p:nvCxnSpPr>
          <p:spPr>
            <a:xfrm>
              <a:off x="3767667" y="3649133"/>
              <a:ext cx="5870886" cy="130606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91AC068-C478-4C74-951B-2DC049084DD3}"/>
                </a:ext>
              </a:extLst>
            </p:cNvPr>
            <p:cNvCxnSpPr>
              <a:cxnSpLocks/>
            </p:cNvCxnSpPr>
            <p:nvPr/>
          </p:nvCxnSpPr>
          <p:spPr>
            <a:xfrm flipH="1">
              <a:off x="3776128" y="3666065"/>
              <a:ext cx="973667" cy="133570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E672E253-F00E-49AE-A644-7B62D9011BCC}"/>
                </a:ext>
              </a:extLst>
            </p:cNvPr>
            <p:cNvCxnSpPr>
              <a:cxnSpLocks/>
            </p:cNvCxnSpPr>
            <p:nvPr/>
          </p:nvCxnSpPr>
          <p:spPr>
            <a:xfrm flipH="1">
              <a:off x="3776128" y="3666065"/>
              <a:ext cx="1947334" cy="133570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246E5FB3-AD72-4DF6-9C66-6E215DB06951}"/>
                </a:ext>
              </a:extLst>
            </p:cNvPr>
            <p:cNvCxnSpPr>
              <a:cxnSpLocks/>
            </p:cNvCxnSpPr>
            <p:nvPr/>
          </p:nvCxnSpPr>
          <p:spPr>
            <a:xfrm flipH="1">
              <a:off x="3776128" y="3666065"/>
              <a:ext cx="2921001" cy="130606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7BE6A162-A13E-423C-A126-00FD13E2C202}"/>
                </a:ext>
              </a:extLst>
            </p:cNvPr>
            <p:cNvCxnSpPr>
              <a:cxnSpLocks/>
            </p:cNvCxnSpPr>
            <p:nvPr/>
          </p:nvCxnSpPr>
          <p:spPr>
            <a:xfrm flipH="1">
              <a:off x="3776128" y="3666065"/>
              <a:ext cx="3894668" cy="130606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DADEA6EB-23C6-4F89-99FC-4B71319C0ED1}"/>
                </a:ext>
              </a:extLst>
            </p:cNvPr>
            <p:cNvCxnSpPr>
              <a:cxnSpLocks/>
            </p:cNvCxnSpPr>
            <p:nvPr/>
          </p:nvCxnSpPr>
          <p:spPr>
            <a:xfrm flipH="1">
              <a:off x="3776128" y="3666065"/>
              <a:ext cx="4868335" cy="133570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C90DEE49-F2EA-44F2-92C5-DC59CE1AC232}"/>
                </a:ext>
              </a:extLst>
            </p:cNvPr>
            <p:cNvCxnSpPr>
              <a:cxnSpLocks/>
            </p:cNvCxnSpPr>
            <p:nvPr/>
          </p:nvCxnSpPr>
          <p:spPr>
            <a:xfrm flipH="1">
              <a:off x="3776128" y="3666065"/>
              <a:ext cx="5870886" cy="130606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0126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randombar(horizontal)">
                                      <p:cBhvr>
                                        <p:cTn id="33" dur="500"/>
                                        <p:tgtEl>
                                          <p:spTgt spid="25"/>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randombar(horizontal)">
                                      <p:cBhvr>
                                        <p:cTn id="36" dur="500"/>
                                        <p:tgtEl>
                                          <p:spTgt spid="26"/>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randombar(horizontal)">
                                      <p:cBhvr>
                                        <p:cTn id="39" dur="500"/>
                                        <p:tgtEl>
                                          <p:spTgt spid="2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randombar(horizontal)">
                                      <p:cBhvr>
                                        <p:cTn id="42" dur="500"/>
                                        <p:tgtEl>
                                          <p:spTgt spid="28"/>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randombar(horizontal)">
                                      <p:cBhvr>
                                        <p:cTn id="45" dur="500"/>
                                        <p:tgtEl>
                                          <p:spTgt spid="29"/>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randombar(horizontal)">
                                      <p:cBhvr>
                                        <p:cTn id="48" dur="500"/>
                                        <p:tgtEl>
                                          <p:spTgt spid="3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randombar(horizontal)">
                                      <p:cBhvr>
                                        <p:cTn id="51" dur="500"/>
                                        <p:tgtEl>
                                          <p:spTgt spid="3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randombar(horizontal)">
                                      <p:cBhvr>
                                        <p:cTn id="54" dur="500"/>
                                        <p:tgtEl>
                                          <p:spTgt spid="24"/>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randombar(horizontal)">
                                      <p:cBhvr>
                                        <p:cTn id="57" dur="500"/>
                                        <p:tgtEl>
                                          <p:spTgt spid="46"/>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randombar(horizontal)">
                                      <p:cBhvr>
                                        <p:cTn id="62" dur="500"/>
                                        <p:tgtEl>
                                          <p:spTgt spid="33"/>
                                        </p:tgtEl>
                                      </p:cBhvr>
                                    </p:animEffect>
                                  </p:childTnLst>
                                </p:cTn>
                              </p:par>
                              <p:par>
                                <p:cTn id="63" presetID="14" presetClass="entr" presetSubtype="1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randombar(horizontal)">
                                      <p:cBhvr>
                                        <p:cTn id="65" dur="500"/>
                                        <p:tgtEl>
                                          <p:spTgt spid="35"/>
                                        </p:tgtEl>
                                      </p:cBhvr>
                                    </p:animEffect>
                                  </p:childTnLst>
                                </p:cTn>
                              </p:par>
                              <p:par>
                                <p:cTn id="66" presetID="14" presetClass="entr" presetSubtype="10"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randombar(horizontal)">
                                      <p:cBhvr>
                                        <p:cTn id="68" dur="500"/>
                                        <p:tgtEl>
                                          <p:spTgt spid="37"/>
                                        </p:tgtEl>
                                      </p:cBhvr>
                                    </p:animEffect>
                                  </p:childTnLst>
                                </p:cTn>
                              </p:par>
                              <p:par>
                                <p:cTn id="69" presetID="14" presetClass="entr" presetSubtype="10" fill="hold"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randombar(horizontal)">
                                      <p:cBhvr>
                                        <p:cTn id="71" dur="500"/>
                                        <p:tgtEl>
                                          <p:spTgt spid="39"/>
                                        </p:tgtEl>
                                      </p:cBhvr>
                                    </p:animEffect>
                                  </p:childTnLst>
                                </p:cTn>
                              </p:par>
                              <p:par>
                                <p:cTn id="72" presetID="14" presetClass="entr" presetSubtype="10" fill="hold"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randombar(horizontal)">
                                      <p:cBhvr>
                                        <p:cTn id="74" dur="500"/>
                                        <p:tgtEl>
                                          <p:spTgt spid="41"/>
                                        </p:tgtEl>
                                      </p:cBhvr>
                                    </p:animEffect>
                                  </p:childTnLst>
                                </p:cTn>
                              </p:par>
                              <p:par>
                                <p:cTn id="75" presetID="14" presetClass="entr" presetSubtype="10" fill="hold"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randombar(horizontal)">
                                      <p:cBhvr>
                                        <p:cTn id="77" dur="500"/>
                                        <p:tgtEl>
                                          <p:spTgt spid="43"/>
                                        </p:tgtEl>
                                      </p:cBhvr>
                                    </p:animEffect>
                                  </p:childTnLst>
                                </p:cTn>
                              </p:par>
                              <p:par>
                                <p:cTn id="78" presetID="14" presetClass="entr" presetSubtype="10" fill="hold" nodeType="with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randombar(horizontal)">
                                      <p:cBhvr>
                                        <p:cTn id="80" dur="500"/>
                                        <p:tgtEl>
                                          <p:spTgt spid="45"/>
                                        </p:tgtEl>
                                      </p:cBhvr>
                                    </p:animEffec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nodeType="clickEffect">
                                  <p:stCondLst>
                                    <p:cond delay="0"/>
                                  </p:stCondLst>
                                  <p:childTnLst>
                                    <p:set>
                                      <p:cBhvr>
                                        <p:cTn id="84" dur="1" fill="hold">
                                          <p:stCondLst>
                                            <p:cond delay="0"/>
                                          </p:stCondLst>
                                        </p:cTn>
                                        <p:tgtEl>
                                          <p:spTgt spid="58"/>
                                        </p:tgtEl>
                                        <p:attrNameLst>
                                          <p:attrName>style.visibility</p:attrName>
                                        </p:attrNameLst>
                                      </p:cBhvr>
                                      <p:to>
                                        <p:strVal val="visible"/>
                                      </p:to>
                                    </p:set>
                                    <p:animEffect transition="in" filter="randombar(horizontal)">
                                      <p:cBhvr>
                                        <p:cTn id="85" dur="500"/>
                                        <p:tgtEl>
                                          <p:spTgt spid="58"/>
                                        </p:tgtEl>
                                      </p:cBhvr>
                                    </p:animEffect>
                                  </p:childTnLst>
                                </p:cTn>
                              </p:par>
                              <p:par>
                                <p:cTn id="86" presetID="14" presetClass="entr" presetSubtype="10" fill="hold" nodeType="withEffect">
                                  <p:stCondLst>
                                    <p:cond delay="0"/>
                                  </p:stCondLst>
                                  <p:childTnLst>
                                    <p:set>
                                      <p:cBhvr>
                                        <p:cTn id="87" dur="1" fill="hold">
                                          <p:stCondLst>
                                            <p:cond delay="0"/>
                                          </p:stCondLst>
                                        </p:cTn>
                                        <p:tgtEl>
                                          <p:spTgt spid="59"/>
                                        </p:tgtEl>
                                        <p:attrNameLst>
                                          <p:attrName>style.visibility</p:attrName>
                                        </p:attrNameLst>
                                      </p:cBhvr>
                                      <p:to>
                                        <p:strVal val="visible"/>
                                      </p:to>
                                    </p:set>
                                    <p:animEffect transition="in" filter="randombar(horizontal)">
                                      <p:cBhvr>
                                        <p:cTn id="88" dur="500"/>
                                        <p:tgtEl>
                                          <p:spTgt spid="59"/>
                                        </p:tgtEl>
                                      </p:cBhvr>
                                    </p:animEffect>
                                  </p:childTnLst>
                                </p:cTn>
                              </p:par>
                              <p:par>
                                <p:cTn id="89" presetID="14" presetClass="entr" presetSubtype="10" fill="hold" nodeType="withEffect">
                                  <p:stCondLst>
                                    <p:cond delay="0"/>
                                  </p:stCondLst>
                                  <p:childTnLst>
                                    <p:set>
                                      <p:cBhvr>
                                        <p:cTn id="90" dur="1" fill="hold">
                                          <p:stCondLst>
                                            <p:cond delay="0"/>
                                          </p:stCondLst>
                                        </p:cTn>
                                        <p:tgtEl>
                                          <p:spTgt spid="60"/>
                                        </p:tgtEl>
                                        <p:attrNameLst>
                                          <p:attrName>style.visibility</p:attrName>
                                        </p:attrNameLst>
                                      </p:cBhvr>
                                      <p:to>
                                        <p:strVal val="visible"/>
                                      </p:to>
                                    </p:set>
                                    <p:animEffect transition="in" filter="randombar(horizontal)">
                                      <p:cBhvr>
                                        <p:cTn id="91" dur="500"/>
                                        <p:tgtEl>
                                          <p:spTgt spid="60"/>
                                        </p:tgtEl>
                                      </p:cBhvr>
                                    </p:animEffect>
                                  </p:childTnLst>
                                </p:cTn>
                              </p:par>
                              <p:par>
                                <p:cTn id="92" presetID="14" presetClass="entr" presetSubtype="10" fill="hold" nodeType="withEffect">
                                  <p:stCondLst>
                                    <p:cond delay="0"/>
                                  </p:stCondLst>
                                  <p:childTnLst>
                                    <p:set>
                                      <p:cBhvr>
                                        <p:cTn id="93" dur="1" fill="hold">
                                          <p:stCondLst>
                                            <p:cond delay="0"/>
                                          </p:stCondLst>
                                        </p:cTn>
                                        <p:tgtEl>
                                          <p:spTgt spid="61"/>
                                        </p:tgtEl>
                                        <p:attrNameLst>
                                          <p:attrName>style.visibility</p:attrName>
                                        </p:attrNameLst>
                                      </p:cBhvr>
                                      <p:to>
                                        <p:strVal val="visible"/>
                                      </p:to>
                                    </p:set>
                                    <p:animEffect transition="in" filter="randombar(horizontal)">
                                      <p:cBhvr>
                                        <p:cTn id="94" dur="500"/>
                                        <p:tgtEl>
                                          <p:spTgt spid="61"/>
                                        </p:tgtEl>
                                      </p:cBhvr>
                                    </p:animEffect>
                                  </p:childTnLst>
                                </p:cTn>
                              </p:par>
                              <p:par>
                                <p:cTn id="95" presetID="14" presetClass="entr" presetSubtype="10" fill="hold" nodeType="withEffect">
                                  <p:stCondLst>
                                    <p:cond delay="0"/>
                                  </p:stCondLst>
                                  <p:childTnLst>
                                    <p:set>
                                      <p:cBhvr>
                                        <p:cTn id="96" dur="1" fill="hold">
                                          <p:stCondLst>
                                            <p:cond delay="0"/>
                                          </p:stCondLst>
                                        </p:cTn>
                                        <p:tgtEl>
                                          <p:spTgt spid="62"/>
                                        </p:tgtEl>
                                        <p:attrNameLst>
                                          <p:attrName>style.visibility</p:attrName>
                                        </p:attrNameLst>
                                      </p:cBhvr>
                                      <p:to>
                                        <p:strVal val="visible"/>
                                      </p:to>
                                    </p:set>
                                    <p:animEffect transition="in" filter="randombar(horizontal)">
                                      <p:cBhvr>
                                        <p:cTn id="97" dur="500"/>
                                        <p:tgtEl>
                                          <p:spTgt spid="62"/>
                                        </p:tgtEl>
                                      </p:cBhvr>
                                    </p:animEffect>
                                  </p:childTnLst>
                                </p:cTn>
                              </p:par>
                              <p:par>
                                <p:cTn id="98" presetID="14" presetClass="entr" presetSubtype="10" fill="hold" nodeType="withEffect">
                                  <p:stCondLst>
                                    <p:cond delay="0"/>
                                  </p:stCondLst>
                                  <p:childTnLst>
                                    <p:set>
                                      <p:cBhvr>
                                        <p:cTn id="99" dur="1" fill="hold">
                                          <p:stCondLst>
                                            <p:cond delay="0"/>
                                          </p:stCondLst>
                                        </p:cTn>
                                        <p:tgtEl>
                                          <p:spTgt spid="63"/>
                                        </p:tgtEl>
                                        <p:attrNameLst>
                                          <p:attrName>style.visibility</p:attrName>
                                        </p:attrNameLst>
                                      </p:cBhvr>
                                      <p:to>
                                        <p:strVal val="visible"/>
                                      </p:to>
                                    </p:set>
                                    <p:animEffect transition="in" filter="randombar(horizontal)">
                                      <p:cBhvr>
                                        <p:cTn id="100" dur="500"/>
                                        <p:tgtEl>
                                          <p:spTgt spid="63"/>
                                        </p:tgtEl>
                                      </p:cBhvr>
                                    </p:animEffect>
                                  </p:childTnLst>
                                </p:cTn>
                              </p:par>
                            </p:childTnLst>
                          </p:cTn>
                        </p:par>
                        <p:par>
                          <p:cTn id="101" fill="hold">
                            <p:stCondLst>
                              <p:cond delay="500"/>
                            </p:stCondLst>
                            <p:childTnLst>
                              <p:par>
                                <p:cTn id="102" presetID="14" presetClass="entr" presetSubtype="10" fill="hold" grpId="0" nodeType="afterEffect">
                                  <p:stCondLst>
                                    <p:cond delay="0"/>
                                  </p:stCondLst>
                                  <p:childTnLst>
                                    <p:set>
                                      <p:cBhvr>
                                        <p:cTn id="103" dur="1" fill="hold">
                                          <p:stCondLst>
                                            <p:cond delay="0"/>
                                          </p:stCondLst>
                                        </p:cTn>
                                        <p:tgtEl>
                                          <p:spTgt spid="64"/>
                                        </p:tgtEl>
                                        <p:attrNameLst>
                                          <p:attrName>style.visibility</p:attrName>
                                        </p:attrNameLst>
                                      </p:cBhvr>
                                      <p:to>
                                        <p:strVal val="visible"/>
                                      </p:to>
                                    </p:set>
                                    <p:animEffect transition="in" filter="randombar(horizontal)">
                                      <p:cBhvr>
                                        <p:cTn id="104" dur="500"/>
                                        <p:tgtEl>
                                          <p:spTgt spid="64"/>
                                        </p:tgtEl>
                                      </p:cBhvr>
                                    </p:animEffect>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nodeType="clickEffect">
                                  <p:stCondLst>
                                    <p:cond delay="0"/>
                                  </p:stCondLst>
                                  <p:childTnLst>
                                    <p:set>
                                      <p:cBhvr>
                                        <p:cTn id="108" dur="1" fill="hold">
                                          <p:stCondLst>
                                            <p:cond delay="0"/>
                                          </p:stCondLst>
                                        </p:cTn>
                                        <p:tgtEl>
                                          <p:spTgt spid="3"/>
                                        </p:tgtEl>
                                        <p:attrNameLst>
                                          <p:attrName>style.visibility</p:attrName>
                                        </p:attrNameLst>
                                      </p:cBhvr>
                                      <p:to>
                                        <p:strVal val="visible"/>
                                      </p:to>
                                    </p:set>
                                    <p:animEffect transition="in" filter="randombar(horizontal)">
                                      <p:cBhvr>
                                        <p:cTn id="10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p:bldP spid="24" grpId="0" animBg="1"/>
      <p:bldP spid="25" grpId="0" animBg="1"/>
      <p:bldP spid="26" grpId="0" animBg="1"/>
      <p:bldP spid="27" grpId="0" animBg="1"/>
      <p:bldP spid="28" grpId="0" animBg="1"/>
      <p:bldP spid="29" grpId="0" animBg="1"/>
      <p:bldP spid="30" grpId="0" animBg="1"/>
      <p:bldP spid="31" grpId="0" animBg="1"/>
      <p:bldP spid="46" grpId="0"/>
      <p:bldP spid="6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B2E4A8-8DC2-4743-B6AF-13855E191104}"/>
              </a:ext>
            </a:extLst>
          </p:cNvPr>
          <p:cNvSpPr>
            <a:spLocks noGrp="1"/>
          </p:cNvSpPr>
          <p:nvPr>
            <p:ph type="title"/>
          </p:nvPr>
        </p:nvSpPr>
        <p:spPr/>
        <p:txBody>
          <a:bodyPr/>
          <a:lstStyle/>
          <a:p>
            <a:r>
              <a:rPr lang="en-US" dirty="0"/>
              <a:t>At scale…</a:t>
            </a:r>
          </a:p>
        </p:txBody>
      </p:sp>
      <p:sp>
        <p:nvSpPr>
          <p:cNvPr id="6" name="Content Placeholder 5">
            <a:extLst>
              <a:ext uri="{FF2B5EF4-FFF2-40B4-BE49-F238E27FC236}">
                <a16:creationId xmlns:a16="http://schemas.microsoft.com/office/drawing/2014/main" id="{EF910B0A-B07E-4A25-8576-373990B0127E}"/>
              </a:ext>
            </a:extLst>
          </p:cNvPr>
          <p:cNvSpPr>
            <a:spLocks noGrp="1"/>
          </p:cNvSpPr>
          <p:nvPr>
            <p:ph idx="1"/>
          </p:nvPr>
        </p:nvSpPr>
        <p:spPr>
          <a:xfrm>
            <a:off x="1024127" y="2286000"/>
            <a:ext cx="11108605" cy="4023360"/>
          </a:xfrm>
        </p:spPr>
        <p:txBody>
          <a:bodyPr>
            <a:normAutofit/>
          </a:bodyPr>
          <a:lstStyle/>
          <a:p>
            <a:r>
              <a:rPr lang="en-US" dirty="0" err="1"/>
              <a:t>IoT</a:t>
            </a:r>
            <a:r>
              <a:rPr lang="en-US" dirty="0"/>
              <a:t> systems will want to implement this pattern of computation (lots of instances of it, maybe millions running in parallel):</a:t>
            </a:r>
          </a:p>
          <a:p>
            <a:pPr>
              <a:buFont typeface="Wingdings" panose="05000000000000000000" pitchFamily="2" charset="2"/>
              <a:buChar char="Ø"/>
            </a:pPr>
            <a:r>
              <a:rPr lang="en-US" dirty="0"/>
              <a:t>  At the edge, in the </a:t>
            </a:r>
            <a:r>
              <a:rPr lang="en-US" dirty="0">
                <a:sym typeface="Symbol" panose="05050102010706020507" pitchFamily="18" charset="2"/>
              </a:rPr>
              <a:t>-services layer</a:t>
            </a:r>
          </a:p>
          <a:p>
            <a:pPr>
              <a:buFont typeface="Wingdings" panose="05000000000000000000" pitchFamily="2" charset="2"/>
              <a:buChar char="Ø"/>
            </a:pPr>
            <a:r>
              <a:rPr lang="en-US" dirty="0">
                <a:sym typeface="Symbol" panose="05050102010706020507" pitchFamily="18" charset="2"/>
              </a:rPr>
              <a:t>  Information will need to be replicated on their behalf, at very high speed</a:t>
            </a:r>
          </a:p>
          <a:p>
            <a:pPr>
              <a:buFont typeface="Wingdings" panose="05000000000000000000" pitchFamily="2" charset="2"/>
              <a:buChar char="Ø"/>
            </a:pPr>
            <a:r>
              <a:rPr lang="en-US" dirty="0">
                <a:sym typeface="Symbol" panose="05050102010706020507" pitchFamily="18" charset="2"/>
              </a:rPr>
              <a:t>  The reduced (key-value) data will be a </a:t>
            </a:r>
            <a:r>
              <a:rPr lang="en-US" dirty="0" err="1">
                <a:sym typeface="Symbol" panose="05050102010706020507" pitchFamily="18" charset="2"/>
              </a:rPr>
              <a:t>sharded</a:t>
            </a:r>
            <a:r>
              <a:rPr lang="en-US" dirty="0">
                <a:sym typeface="Symbol" panose="05050102010706020507" pitchFamily="18" charset="2"/>
              </a:rPr>
              <a:t> representation of new</a:t>
            </a:r>
            <a:br>
              <a:rPr lang="en-US" dirty="0">
                <a:sym typeface="Symbol" panose="05050102010706020507" pitchFamily="18" charset="2"/>
              </a:rPr>
            </a:br>
            <a:r>
              <a:rPr lang="en-US" dirty="0">
                <a:sym typeface="Symbol" panose="05050102010706020507" pitchFamily="18" charset="2"/>
              </a:rPr>
              <a:t>    knowledge deduced by the computation!</a:t>
            </a:r>
          </a:p>
          <a:p>
            <a:pPr>
              <a:buFont typeface="Wingdings" panose="05000000000000000000" pitchFamily="2" charset="2"/>
              <a:buChar char="Ø"/>
            </a:pPr>
            <a:endParaRPr lang="en-US" dirty="0">
              <a:sym typeface="Symbol" panose="05050102010706020507" pitchFamily="18" charset="2"/>
            </a:endParaRPr>
          </a:p>
        </p:txBody>
      </p:sp>
      <p:sp>
        <p:nvSpPr>
          <p:cNvPr id="3" name="Footer Placeholder 2">
            <a:extLst>
              <a:ext uri="{FF2B5EF4-FFF2-40B4-BE49-F238E27FC236}">
                <a16:creationId xmlns:a16="http://schemas.microsoft.com/office/drawing/2014/main" id="{21AD101C-FC5E-4066-ADD6-ECCA1EEF5F4D}"/>
              </a:ext>
            </a:extLst>
          </p:cNvPr>
          <p:cNvSpPr>
            <a:spLocks noGrp="1"/>
          </p:cNvSpPr>
          <p:nvPr>
            <p:ph type="ftr" sz="quarter" idx="11"/>
          </p:nvPr>
        </p:nvSpPr>
        <p:spPr/>
        <p:txBody>
          <a:bodyPr/>
          <a:lstStyle/>
          <a:p>
            <a:r>
              <a:rPr lang="en-US"/>
              <a:t>http://www.cs.cornell.edu/courses/cs5412/2018sp</a:t>
            </a:r>
          </a:p>
        </p:txBody>
      </p:sp>
      <p:sp>
        <p:nvSpPr>
          <p:cNvPr id="4" name="Slide Number Placeholder 3">
            <a:extLst>
              <a:ext uri="{FF2B5EF4-FFF2-40B4-BE49-F238E27FC236}">
                <a16:creationId xmlns:a16="http://schemas.microsoft.com/office/drawing/2014/main" id="{D080B657-3992-4D95-9A8B-06180B2DB22F}"/>
              </a:ext>
            </a:extLst>
          </p:cNvPr>
          <p:cNvSpPr>
            <a:spLocks noGrp="1"/>
          </p:cNvSpPr>
          <p:nvPr>
            <p:ph type="sldNum" sz="quarter" idx="12"/>
          </p:nvPr>
        </p:nvSpPr>
        <p:spPr/>
        <p:txBody>
          <a:bodyPr/>
          <a:lstStyle/>
          <a:p>
            <a:fld id="{3C974458-8A97-4835-BF79-1FB6D7856C21}" type="slidenum">
              <a:rPr lang="en-US" smtClean="0"/>
              <a:t>42</a:t>
            </a:fld>
            <a:endParaRPr lang="en-US"/>
          </a:p>
        </p:txBody>
      </p:sp>
    </p:spTree>
    <p:extLst>
      <p:ext uri="{BB962C8B-B14F-4D97-AF65-F5344CB8AC3E}">
        <p14:creationId xmlns:p14="http://schemas.microsoft.com/office/powerpoint/2010/main" val="28535657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ube 19"/>
          <p:cNvSpPr/>
          <p:nvPr/>
        </p:nvSpPr>
        <p:spPr>
          <a:xfrm>
            <a:off x="3773010" y="2084832"/>
            <a:ext cx="2308194" cy="3313159"/>
          </a:xfrm>
          <a:prstGeom prst="cub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4128" y="585216"/>
            <a:ext cx="11167872" cy="1499616"/>
          </a:xfrm>
        </p:spPr>
        <p:txBody>
          <a:bodyPr/>
          <a:lstStyle/>
          <a:p>
            <a:r>
              <a:rPr lang="en-US" dirty="0"/>
              <a:t>We end up with a huge data-flow graph</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43</a:t>
            </a:fld>
            <a:endParaRPr lang="en-US"/>
          </a:p>
        </p:txBody>
      </p:sp>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2069" y="2084832"/>
            <a:ext cx="644117" cy="362852"/>
          </a:xfrm>
          <a:prstGeom prst="rect">
            <a:avLst/>
          </a:prstGeom>
        </p:spPr>
      </p:pic>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47965" y="2581095"/>
            <a:ext cx="644117" cy="362852"/>
          </a:xfrm>
          <a:prstGeom prst="rect">
            <a:avLst/>
          </a:prstGeom>
        </p:spPr>
      </p:pic>
      <p:pic>
        <p:nvPicPr>
          <p:cNvPr id="8" name="Picture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70023" y="2976018"/>
            <a:ext cx="644117" cy="362852"/>
          </a:xfrm>
          <a:prstGeom prst="rect">
            <a:avLst/>
          </a:prstGeom>
        </p:spPr>
      </p:pic>
      <p:pic>
        <p:nvPicPr>
          <p:cNvPr id="9" name="Picture 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47964" y="3370941"/>
            <a:ext cx="644117" cy="362852"/>
          </a:xfrm>
          <a:prstGeom prst="rect">
            <a:avLst/>
          </a:prstGeom>
        </p:spPr>
      </p:pic>
      <p:cxnSp>
        <p:nvCxnSpPr>
          <p:cNvPr id="11" name="Straight Arrow Connector 10"/>
          <p:cNvCxnSpPr/>
          <p:nvPr/>
        </p:nvCxnSpPr>
        <p:spPr>
          <a:xfrm>
            <a:off x="1198485" y="2266259"/>
            <a:ext cx="2450237" cy="79656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949911" y="2762521"/>
            <a:ext cx="2698811" cy="789846"/>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198485" y="3157444"/>
            <a:ext cx="2574524" cy="112159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949911" y="3650389"/>
            <a:ext cx="2823098" cy="158302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3"/>
          <a:stretch>
            <a:fillRect/>
          </a:stretch>
        </p:blipFill>
        <p:spPr>
          <a:xfrm>
            <a:off x="4077184" y="3044067"/>
            <a:ext cx="1298500" cy="1298500"/>
          </a:xfrm>
          <a:prstGeom prst="rect">
            <a:avLst/>
          </a:prstGeom>
        </p:spPr>
      </p:pic>
      <p:sp>
        <p:nvSpPr>
          <p:cNvPr id="72" name="TextBox 71"/>
          <p:cNvSpPr txBox="1"/>
          <p:nvPr/>
        </p:nvSpPr>
        <p:spPr>
          <a:xfrm>
            <a:off x="158238" y="4016559"/>
            <a:ext cx="1642225" cy="646331"/>
          </a:xfrm>
          <a:prstGeom prst="rect">
            <a:avLst/>
          </a:prstGeom>
          <a:noFill/>
        </p:spPr>
        <p:txBody>
          <a:bodyPr wrap="square" rtlCol="0">
            <a:spAutoFit/>
          </a:bodyPr>
          <a:lstStyle/>
          <a:p>
            <a:pPr algn="ctr"/>
            <a:r>
              <a:rPr lang="en-US" dirty="0"/>
              <a:t>Vast numbers of data sources</a:t>
            </a:r>
          </a:p>
        </p:txBody>
      </p:sp>
      <p:sp>
        <p:nvSpPr>
          <p:cNvPr id="73" name="TextBox 72"/>
          <p:cNvSpPr txBox="1"/>
          <p:nvPr/>
        </p:nvSpPr>
        <p:spPr>
          <a:xfrm>
            <a:off x="3331371" y="5469748"/>
            <a:ext cx="3023121" cy="646331"/>
          </a:xfrm>
          <a:prstGeom prst="rect">
            <a:avLst/>
          </a:prstGeom>
          <a:noFill/>
        </p:spPr>
        <p:txBody>
          <a:bodyPr wrap="square" rtlCol="0">
            <a:spAutoFit/>
          </a:bodyPr>
          <a:lstStyle/>
          <a:p>
            <a:pPr algn="ctr"/>
            <a:r>
              <a:rPr lang="en-US" dirty="0"/>
              <a:t>Functions used to handle simple events and absorb load</a:t>
            </a:r>
          </a:p>
        </p:txBody>
      </p:sp>
      <p:sp>
        <p:nvSpPr>
          <p:cNvPr id="74" name="TextBox 73"/>
          <p:cNvSpPr txBox="1"/>
          <p:nvPr/>
        </p:nvSpPr>
        <p:spPr>
          <a:xfrm>
            <a:off x="6181818" y="5949989"/>
            <a:ext cx="6010182" cy="646331"/>
          </a:xfrm>
          <a:prstGeom prst="rect">
            <a:avLst/>
          </a:prstGeom>
          <a:noFill/>
        </p:spPr>
        <p:txBody>
          <a:bodyPr wrap="square" rtlCol="0">
            <a:spAutoFit/>
          </a:bodyPr>
          <a:lstStyle/>
          <a:p>
            <a:pPr algn="ctr"/>
            <a:r>
              <a:rPr lang="en-US" dirty="0"/>
              <a:t>Heavily </a:t>
            </a:r>
            <a:r>
              <a:rPr lang="en-US" dirty="0" err="1"/>
              <a:t>sharded</a:t>
            </a:r>
            <a:r>
              <a:rPr lang="en-US" dirty="0"/>
              <a:t> edge </a:t>
            </a:r>
            <a:r>
              <a:rPr lang="en-US" dirty="0">
                <a:sym typeface="Symbol" panose="05050102010706020507" pitchFamily="18" charset="2"/>
              </a:rPr>
              <a:t>-services do real-time knowledge acquisition and decision making using ML computational models</a:t>
            </a:r>
            <a:endParaRPr lang="en-US" dirty="0"/>
          </a:p>
        </p:txBody>
      </p:sp>
      <p:grpSp>
        <p:nvGrpSpPr>
          <p:cNvPr id="3" name="Group 2">
            <a:extLst>
              <a:ext uri="{FF2B5EF4-FFF2-40B4-BE49-F238E27FC236}">
                <a16:creationId xmlns:a16="http://schemas.microsoft.com/office/drawing/2014/main" id="{4649E918-1E1E-473E-AFDF-3863E25551EC}"/>
              </a:ext>
            </a:extLst>
          </p:cNvPr>
          <p:cNvGrpSpPr/>
          <p:nvPr/>
        </p:nvGrpSpPr>
        <p:grpSpPr>
          <a:xfrm>
            <a:off x="6516210" y="1828800"/>
            <a:ext cx="4811697" cy="4208016"/>
            <a:chOff x="6516210" y="1828800"/>
            <a:chExt cx="4811697" cy="4208016"/>
          </a:xfrm>
        </p:grpSpPr>
        <p:sp>
          <p:nvSpPr>
            <p:cNvPr id="71" name="Can 70"/>
            <p:cNvSpPr/>
            <p:nvPr/>
          </p:nvSpPr>
          <p:spPr>
            <a:xfrm>
              <a:off x="6516210" y="1828800"/>
              <a:ext cx="4811697" cy="4208016"/>
            </a:xfrm>
            <a:prstGeom prst="can">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3" name="Picture 62"/>
            <p:cNvPicPr>
              <a:picLocks noChangeAspect="1"/>
            </p:cNvPicPr>
            <p:nvPr/>
          </p:nvPicPr>
          <p:blipFill>
            <a:blip r:embed="rId4"/>
            <a:stretch>
              <a:fillRect/>
            </a:stretch>
          </p:blipFill>
          <p:spPr>
            <a:xfrm>
              <a:off x="6684635" y="2706760"/>
              <a:ext cx="1925772" cy="674613"/>
            </a:xfrm>
            <a:prstGeom prst="rect">
              <a:avLst/>
            </a:prstGeom>
          </p:spPr>
        </p:pic>
        <p:pic>
          <p:nvPicPr>
            <p:cNvPr id="64" name="Picture 63"/>
            <p:cNvPicPr>
              <a:picLocks noChangeAspect="1"/>
            </p:cNvPicPr>
            <p:nvPr/>
          </p:nvPicPr>
          <p:blipFill>
            <a:blip r:embed="rId4"/>
            <a:stretch>
              <a:fillRect/>
            </a:stretch>
          </p:blipFill>
          <p:spPr>
            <a:xfrm>
              <a:off x="6892292" y="3396456"/>
              <a:ext cx="1925772" cy="674613"/>
            </a:xfrm>
            <a:prstGeom prst="rect">
              <a:avLst/>
            </a:prstGeom>
          </p:spPr>
        </p:pic>
        <p:pic>
          <p:nvPicPr>
            <p:cNvPr id="65" name="Picture 64"/>
            <p:cNvPicPr>
              <a:picLocks noChangeAspect="1"/>
            </p:cNvPicPr>
            <p:nvPr/>
          </p:nvPicPr>
          <p:blipFill>
            <a:blip r:embed="rId4"/>
            <a:stretch>
              <a:fillRect/>
            </a:stretch>
          </p:blipFill>
          <p:spPr>
            <a:xfrm>
              <a:off x="8027576" y="2190721"/>
              <a:ext cx="1925772" cy="674613"/>
            </a:xfrm>
            <a:prstGeom prst="rect">
              <a:avLst/>
            </a:prstGeom>
          </p:spPr>
        </p:pic>
        <p:pic>
          <p:nvPicPr>
            <p:cNvPr id="66" name="Picture 65"/>
            <p:cNvPicPr>
              <a:picLocks noChangeAspect="1"/>
            </p:cNvPicPr>
            <p:nvPr/>
          </p:nvPicPr>
          <p:blipFill>
            <a:blip r:embed="rId4"/>
            <a:stretch>
              <a:fillRect/>
            </a:stretch>
          </p:blipFill>
          <p:spPr>
            <a:xfrm>
              <a:off x="7215273" y="4144020"/>
              <a:ext cx="1925772" cy="674613"/>
            </a:xfrm>
            <a:prstGeom prst="rect">
              <a:avLst/>
            </a:prstGeom>
          </p:spPr>
        </p:pic>
        <p:pic>
          <p:nvPicPr>
            <p:cNvPr id="67" name="Picture 66"/>
            <p:cNvPicPr>
              <a:picLocks noChangeAspect="1"/>
            </p:cNvPicPr>
            <p:nvPr/>
          </p:nvPicPr>
          <p:blipFill>
            <a:blip r:embed="rId4"/>
            <a:stretch>
              <a:fillRect/>
            </a:stretch>
          </p:blipFill>
          <p:spPr>
            <a:xfrm>
              <a:off x="8891874" y="3071307"/>
              <a:ext cx="1925772" cy="674613"/>
            </a:xfrm>
            <a:prstGeom prst="rect">
              <a:avLst/>
            </a:prstGeom>
          </p:spPr>
        </p:pic>
        <p:pic>
          <p:nvPicPr>
            <p:cNvPr id="68" name="Picture 67"/>
            <p:cNvPicPr>
              <a:picLocks noChangeAspect="1"/>
            </p:cNvPicPr>
            <p:nvPr/>
          </p:nvPicPr>
          <p:blipFill>
            <a:blip r:embed="rId4"/>
            <a:stretch>
              <a:fillRect/>
            </a:stretch>
          </p:blipFill>
          <p:spPr>
            <a:xfrm>
              <a:off x="8361888" y="3639032"/>
              <a:ext cx="1925772" cy="674613"/>
            </a:xfrm>
            <a:prstGeom prst="rect">
              <a:avLst/>
            </a:prstGeom>
          </p:spPr>
        </p:pic>
        <p:pic>
          <p:nvPicPr>
            <p:cNvPr id="69" name="Picture 68"/>
            <p:cNvPicPr>
              <a:picLocks noChangeAspect="1"/>
            </p:cNvPicPr>
            <p:nvPr/>
          </p:nvPicPr>
          <p:blipFill>
            <a:blip r:embed="rId4"/>
            <a:stretch>
              <a:fillRect/>
            </a:stretch>
          </p:blipFill>
          <p:spPr>
            <a:xfrm>
              <a:off x="9026462" y="4323998"/>
              <a:ext cx="1925772" cy="674613"/>
            </a:xfrm>
            <a:prstGeom prst="rect">
              <a:avLst/>
            </a:prstGeom>
          </p:spPr>
        </p:pic>
        <p:pic>
          <p:nvPicPr>
            <p:cNvPr id="70" name="Picture 69"/>
            <p:cNvPicPr>
              <a:picLocks noChangeAspect="1"/>
            </p:cNvPicPr>
            <p:nvPr/>
          </p:nvPicPr>
          <p:blipFill>
            <a:blip r:embed="rId4"/>
            <a:stretch>
              <a:fillRect/>
            </a:stretch>
          </p:blipFill>
          <p:spPr>
            <a:xfrm>
              <a:off x="6575485" y="4806475"/>
              <a:ext cx="1925772" cy="674613"/>
            </a:xfrm>
            <a:prstGeom prst="rect">
              <a:avLst/>
            </a:prstGeom>
          </p:spPr>
        </p:pic>
        <p:pic>
          <p:nvPicPr>
            <p:cNvPr id="75" name="Picture 74"/>
            <p:cNvPicPr>
              <a:picLocks noChangeAspect="1"/>
            </p:cNvPicPr>
            <p:nvPr/>
          </p:nvPicPr>
          <p:blipFill>
            <a:blip r:embed="rId4"/>
            <a:stretch>
              <a:fillRect/>
            </a:stretch>
          </p:blipFill>
          <p:spPr>
            <a:xfrm>
              <a:off x="8560532" y="5084484"/>
              <a:ext cx="1925772" cy="674613"/>
            </a:xfrm>
            <a:prstGeom prst="rect">
              <a:avLst/>
            </a:prstGeom>
          </p:spPr>
        </p:pic>
      </p:grpSp>
      <p:sp>
        <p:nvSpPr>
          <p:cNvPr id="76" name="Right Arrow 75"/>
          <p:cNvSpPr/>
          <p:nvPr/>
        </p:nvSpPr>
        <p:spPr>
          <a:xfrm>
            <a:off x="5801859" y="3819170"/>
            <a:ext cx="978408" cy="484632"/>
          </a:xfrm>
          <a:prstGeom prst="rightArrow">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B1B6117-E193-4326-8F11-9FAFD6FCFF20}"/>
              </a:ext>
            </a:extLst>
          </p:cNvPr>
          <p:cNvPicPr>
            <a:picLocks noChangeAspect="1"/>
          </p:cNvPicPr>
          <p:nvPr/>
        </p:nvPicPr>
        <p:blipFill>
          <a:blip r:embed="rId5"/>
          <a:stretch>
            <a:fillRect/>
          </a:stretch>
        </p:blipFill>
        <p:spPr>
          <a:xfrm>
            <a:off x="8891874" y="2250783"/>
            <a:ext cx="2142263" cy="1876177"/>
          </a:xfrm>
          <a:prstGeom prst="rect">
            <a:avLst/>
          </a:prstGeom>
        </p:spPr>
      </p:pic>
      <p:pic>
        <p:nvPicPr>
          <p:cNvPr id="42" name="Picture 41">
            <a:extLst>
              <a:ext uri="{FF2B5EF4-FFF2-40B4-BE49-F238E27FC236}">
                <a16:creationId xmlns:a16="http://schemas.microsoft.com/office/drawing/2014/main" id="{45AB8F97-0C8B-4D92-8550-812837302FAA}"/>
              </a:ext>
            </a:extLst>
          </p:cNvPr>
          <p:cNvPicPr>
            <a:picLocks noChangeAspect="1"/>
          </p:cNvPicPr>
          <p:nvPr/>
        </p:nvPicPr>
        <p:blipFill>
          <a:blip r:embed="rId5"/>
          <a:stretch>
            <a:fillRect/>
          </a:stretch>
        </p:blipFill>
        <p:spPr>
          <a:xfrm>
            <a:off x="7926101" y="3000256"/>
            <a:ext cx="2142263" cy="1876177"/>
          </a:xfrm>
          <a:prstGeom prst="rect">
            <a:avLst/>
          </a:prstGeom>
        </p:spPr>
      </p:pic>
      <p:pic>
        <p:nvPicPr>
          <p:cNvPr id="43" name="Picture 42">
            <a:extLst>
              <a:ext uri="{FF2B5EF4-FFF2-40B4-BE49-F238E27FC236}">
                <a16:creationId xmlns:a16="http://schemas.microsoft.com/office/drawing/2014/main" id="{93459A17-1F70-49B8-AA90-71D576748D13}"/>
              </a:ext>
            </a:extLst>
          </p:cNvPr>
          <p:cNvPicPr>
            <a:picLocks noChangeAspect="1"/>
          </p:cNvPicPr>
          <p:nvPr/>
        </p:nvPicPr>
        <p:blipFill>
          <a:blip r:embed="rId5"/>
          <a:stretch>
            <a:fillRect/>
          </a:stretch>
        </p:blipFill>
        <p:spPr>
          <a:xfrm>
            <a:off x="7017552" y="3772071"/>
            <a:ext cx="2142263" cy="1876177"/>
          </a:xfrm>
          <a:prstGeom prst="rect">
            <a:avLst/>
          </a:prstGeom>
        </p:spPr>
      </p:pic>
    </p:spTree>
    <p:extLst>
      <p:ext uri="{BB962C8B-B14F-4D97-AF65-F5344CB8AC3E}">
        <p14:creationId xmlns:p14="http://schemas.microsoft.com/office/powerpoint/2010/main" val="89852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randombar(horizontal)">
                                      <p:cBhvr>
                                        <p:cTn id="13" dur="500"/>
                                        <p:tgtEl>
                                          <p:spTgt spid="42"/>
                                        </p:tgtEl>
                                      </p:cBhvr>
                                    </p:animEffect>
                                  </p:childTnLst>
                                </p:cTn>
                              </p:par>
                              <p:par>
                                <p:cTn id="14" presetID="14" presetClass="entr" presetSubtype="10"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randombar(horizontal)">
                                      <p:cBhvr>
                                        <p:cTn id="1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data?</a:t>
            </a:r>
          </a:p>
        </p:txBody>
      </p:sp>
      <p:sp>
        <p:nvSpPr>
          <p:cNvPr id="3" name="Content Placeholder 2"/>
          <p:cNvSpPr>
            <a:spLocks noGrp="1"/>
          </p:cNvSpPr>
          <p:nvPr>
            <p:ph idx="1"/>
          </p:nvPr>
        </p:nvSpPr>
        <p:spPr/>
        <p:txBody>
          <a:bodyPr/>
          <a:lstStyle/>
          <a:p>
            <a:r>
              <a:rPr lang="en-US" dirty="0"/>
              <a:t>Definitely!</a:t>
            </a:r>
          </a:p>
          <a:p>
            <a:endParaRPr lang="en-US" dirty="0"/>
          </a:p>
          <a:p>
            <a:r>
              <a:rPr lang="en-US" dirty="0"/>
              <a:t>These arrows might carry photos or videos: megabytes or even hundreds of megabytes per “object”.</a:t>
            </a:r>
          </a:p>
          <a:p>
            <a:endParaRPr lang="en-US" dirty="0"/>
          </a:p>
          <a:p>
            <a:r>
              <a:rPr lang="en-US" dirty="0"/>
              <a:t>Just moving the data becomes a cost concern: in the cloud, copying isn’t very fast.  But recall that Derecho’s object store uses RDMA for big-data movement operations.  So Derecho is an example of a viable solution.</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44</a:t>
            </a:fld>
            <a:endParaRPr lang="en-US"/>
          </a:p>
        </p:txBody>
      </p:sp>
    </p:spTree>
    <p:extLst>
      <p:ext uri="{BB962C8B-B14F-4D97-AF65-F5344CB8AC3E}">
        <p14:creationId xmlns:p14="http://schemas.microsoft.com/office/powerpoint/2010/main" val="42231310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D88EE-2C72-4519-ACB5-8D843B6DF867}"/>
              </a:ext>
            </a:extLst>
          </p:cNvPr>
          <p:cNvSpPr>
            <a:spLocks noGrp="1"/>
          </p:cNvSpPr>
          <p:nvPr>
            <p:ph type="title"/>
          </p:nvPr>
        </p:nvSpPr>
        <p:spPr/>
        <p:txBody>
          <a:bodyPr/>
          <a:lstStyle/>
          <a:p>
            <a:r>
              <a:rPr lang="en-US" dirty="0"/>
              <a:t>How much consistency?</a:t>
            </a:r>
          </a:p>
        </p:txBody>
      </p:sp>
      <p:sp>
        <p:nvSpPr>
          <p:cNvPr id="3" name="Content Placeholder 2">
            <a:extLst>
              <a:ext uri="{FF2B5EF4-FFF2-40B4-BE49-F238E27FC236}">
                <a16:creationId xmlns:a16="http://schemas.microsoft.com/office/drawing/2014/main" id="{20A6A433-4B0C-40CD-BF88-77ED56DC8EB6}"/>
              </a:ext>
            </a:extLst>
          </p:cNvPr>
          <p:cNvSpPr>
            <a:spLocks noGrp="1"/>
          </p:cNvSpPr>
          <p:nvPr>
            <p:ph idx="1"/>
          </p:nvPr>
        </p:nvSpPr>
        <p:spPr/>
        <p:txBody>
          <a:bodyPr>
            <a:normAutofit lnSpcReduction="10000"/>
          </a:bodyPr>
          <a:lstStyle/>
          <a:p>
            <a:r>
              <a:rPr lang="en-US" dirty="0"/>
              <a:t>For many tasks, modern machine learning is “stochastic” meaning that the learning algorithm converges in a non-deterministic way and could settle on any of a number of result states.</a:t>
            </a:r>
          </a:p>
          <a:p>
            <a:endParaRPr lang="en-US" dirty="0"/>
          </a:p>
          <a:p>
            <a:r>
              <a:rPr lang="en-US" dirty="0"/>
              <a:t>Consistent replication of IoT input is a common need, even for applications that use stochastic, noise-tolerant techniques.   The reason is that “random noise” is very different from “stale or misleading input data”.</a:t>
            </a:r>
          </a:p>
          <a:p>
            <a:endParaRPr lang="en-US" dirty="0"/>
          </a:p>
          <a:p>
            <a:r>
              <a:rPr lang="en-US" dirty="0"/>
              <a:t>Again, Derecho is a good fit to the requirement.</a:t>
            </a:r>
          </a:p>
        </p:txBody>
      </p:sp>
      <p:sp>
        <p:nvSpPr>
          <p:cNvPr id="4" name="Footer Placeholder 3">
            <a:extLst>
              <a:ext uri="{FF2B5EF4-FFF2-40B4-BE49-F238E27FC236}">
                <a16:creationId xmlns:a16="http://schemas.microsoft.com/office/drawing/2014/main" id="{7A6FF44C-48D3-49B4-8523-D1639D03E791}"/>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3A0A9A48-CBE4-4697-BB9C-BD84070AB824}"/>
              </a:ext>
            </a:extLst>
          </p:cNvPr>
          <p:cNvSpPr>
            <a:spLocks noGrp="1"/>
          </p:cNvSpPr>
          <p:nvPr>
            <p:ph type="sldNum" sz="quarter" idx="12"/>
          </p:nvPr>
        </p:nvSpPr>
        <p:spPr/>
        <p:txBody>
          <a:bodyPr/>
          <a:lstStyle/>
          <a:p>
            <a:fld id="{3C974458-8A97-4835-BF79-1FB6D7856C21}" type="slidenum">
              <a:rPr lang="en-US" smtClean="0"/>
              <a:t>45</a:t>
            </a:fld>
            <a:endParaRPr lang="en-US"/>
          </a:p>
        </p:txBody>
      </p:sp>
    </p:spTree>
    <p:extLst>
      <p:ext uri="{BB962C8B-B14F-4D97-AF65-F5344CB8AC3E}">
        <p14:creationId xmlns:p14="http://schemas.microsoft.com/office/powerpoint/2010/main" val="8488411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4F7DB-E504-4230-BC9B-5586D4E7D554}"/>
              </a:ext>
            </a:extLst>
          </p:cNvPr>
          <p:cNvSpPr>
            <a:spLocks noGrp="1"/>
          </p:cNvSpPr>
          <p:nvPr>
            <p:ph type="title"/>
          </p:nvPr>
        </p:nvSpPr>
        <p:spPr/>
        <p:txBody>
          <a:bodyPr/>
          <a:lstStyle/>
          <a:p>
            <a:r>
              <a:rPr lang="en-US" dirty="0"/>
              <a:t>How much fault tolerance?</a:t>
            </a:r>
          </a:p>
        </p:txBody>
      </p:sp>
      <p:sp>
        <p:nvSpPr>
          <p:cNvPr id="3" name="Content Placeholder 2">
            <a:extLst>
              <a:ext uri="{FF2B5EF4-FFF2-40B4-BE49-F238E27FC236}">
                <a16:creationId xmlns:a16="http://schemas.microsoft.com/office/drawing/2014/main" id="{F9C56245-727C-45DA-BCA3-A4D885BE75AD}"/>
              </a:ext>
            </a:extLst>
          </p:cNvPr>
          <p:cNvSpPr>
            <a:spLocks noGrp="1"/>
          </p:cNvSpPr>
          <p:nvPr>
            <p:ph idx="1"/>
          </p:nvPr>
        </p:nvSpPr>
        <p:spPr/>
        <p:txBody>
          <a:bodyPr/>
          <a:lstStyle/>
          <a:p>
            <a:r>
              <a:rPr lang="en-US" dirty="0"/>
              <a:t>If we want </a:t>
            </a:r>
            <a:r>
              <a:rPr lang="en-US" dirty="0" err="1"/>
              <a:t>FarmBeats</a:t>
            </a:r>
            <a:r>
              <a:rPr lang="en-US" dirty="0"/>
              <a:t> to be reliable, we should plan on “riding out” some failures.  By some estimates, one failure every few hours might be common.</a:t>
            </a:r>
          </a:p>
          <a:p>
            <a:endParaRPr lang="en-US" dirty="0"/>
          </a:p>
          <a:p>
            <a:r>
              <a:rPr lang="en-US" dirty="0"/>
              <a:t>Moreover, elasticity forces reconfigurations, like to add more servers or drop servers.</a:t>
            </a:r>
          </a:p>
          <a:p>
            <a:endParaRPr lang="en-US" dirty="0"/>
          </a:p>
          <a:p>
            <a:r>
              <a:rPr lang="en-US" dirty="0"/>
              <a:t>So the shards and computations need to be done in a fault-tolerant and elastic manner.  Derecho has built-in help </a:t>
            </a:r>
            <a:r>
              <a:rPr lang="en-US"/>
              <a:t>for this, too.</a:t>
            </a:r>
          </a:p>
        </p:txBody>
      </p:sp>
      <p:sp>
        <p:nvSpPr>
          <p:cNvPr id="4" name="Footer Placeholder 3">
            <a:extLst>
              <a:ext uri="{FF2B5EF4-FFF2-40B4-BE49-F238E27FC236}">
                <a16:creationId xmlns:a16="http://schemas.microsoft.com/office/drawing/2014/main" id="{CE069FD3-0705-4721-A364-C468D538A977}"/>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989F5CA1-10FF-44D5-8B4B-C78DEF91C9C8}"/>
              </a:ext>
            </a:extLst>
          </p:cNvPr>
          <p:cNvSpPr>
            <a:spLocks noGrp="1"/>
          </p:cNvSpPr>
          <p:nvPr>
            <p:ph type="sldNum" sz="quarter" idx="12"/>
          </p:nvPr>
        </p:nvSpPr>
        <p:spPr/>
        <p:txBody>
          <a:bodyPr/>
          <a:lstStyle/>
          <a:p>
            <a:fld id="{3C974458-8A97-4835-BF79-1FB6D7856C21}" type="slidenum">
              <a:rPr lang="en-US" smtClean="0"/>
              <a:t>46</a:t>
            </a:fld>
            <a:endParaRPr lang="en-US"/>
          </a:p>
        </p:txBody>
      </p:sp>
    </p:spTree>
    <p:extLst>
      <p:ext uri="{BB962C8B-B14F-4D97-AF65-F5344CB8AC3E}">
        <p14:creationId xmlns:p14="http://schemas.microsoft.com/office/powerpoint/2010/main" val="34454379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Builder Tools could play key roles!</a:t>
            </a:r>
          </a:p>
        </p:txBody>
      </p:sp>
      <p:sp>
        <p:nvSpPr>
          <p:cNvPr id="3" name="Content Placeholder 2"/>
          <p:cNvSpPr>
            <a:spLocks noGrp="1"/>
          </p:cNvSpPr>
          <p:nvPr>
            <p:ph idx="1"/>
          </p:nvPr>
        </p:nvSpPr>
        <p:spPr/>
        <p:txBody>
          <a:bodyPr>
            <a:normAutofit lnSpcReduction="10000"/>
          </a:bodyPr>
          <a:lstStyle/>
          <a:p>
            <a:r>
              <a:rPr lang="en-US" dirty="0"/>
              <a:t>Azure IoT and Amazon lack a tool like Derecho today.  The IDE cartoon stories are very limited at this point.</a:t>
            </a:r>
          </a:p>
          <a:p>
            <a:endParaRPr lang="en-US" dirty="0"/>
          </a:p>
          <a:p>
            <a:r>
              <a:rPr lang="en-US" dirty="0"/>
              <a:t>But Derecho itself does run on both of these platforms, and we are working with the Azure IoT team to integrate it cleanly into their IDE environments, and maybe even to get permission to use </a:t>
            </a:r>
            <a:r>
              <a:rPr lang="en-US"/>
              <a:t>RDMA too.</a:t>
            </a:r>
            <a:endParaRPr lang="en-US" dirty="0"/>
          </a:p>
          <a:p>
            <a:endParaRPr lang="en-US" dirty="0"/>
          </a:p>
          <a:p>
            <a:r>
              <a:rPr lang="en-US" dirty="0"/>
              <a:t>In CS5412 projects, we encourage you to work with it for any new </a:t>
            </a:r>
            <a:r>
              <a:rPr lang="en-US" dirty="0">
                <a:sym typeface="Symbol" panose="05050102010706020507" pitchFamily="18" charset="2"/>
              </a:rPr>
              <a:t>-services you need to create.</a:t>
            </a:r>
            <a:endParaRPr lang="en-US" dirty="0"/>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47</a:t>
            </a:fld>
            <a:endParaRPr lang="en-US"/>
          </a:p>
        </p:txBody>
      </p:sp>
    </p:spTree>
    <p:extLst>
      <p:ext uri="{BB962C8B-B14F-4D97-AF65-F5344CB8AC3E}">
        <p14:creationId xmlns:p14="http://schemas.microsoft.com/office/powerpoint/2010/main" val="2019704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Today: a very “long” pipeline</a:t>
            </a:r>
          </a:p>
        </p:txBody>
      </p:sp>
      <p:sp>
        <p:nvSpPr>
          <p:cNvPr id="5" name="Content Placeholder 4"/>
          <p:cNvSpPr>
            <a:spLocks noGrp="1"/>
          </p:cNvSpPr>
          <p:nvPr>
            <p:ph idx="1"/>
          </p:nvPr>
        </p:nvSpPr>
        <p:spPr>
          <a:xfrm>
            <a:off x="1024128" y="2286000"/>
            <a:ext cx="10786872" cy="581846"/>
          </a:xfrm>
        </p:spPr>
        <p:txBody>
          <a:bodyPr/>
          <a:lstStyle/>
          <a:p>
            <a:r>
              <a:rPr lang="en-US" dirty="0"/>
              <a:t>Data acquisition….    Global File System…  Hadoop jobs</a:t>
            </a:r>
          </a:p>
        </p:txBody>
      </p:sp>
      <p:sp>
        <p:nvSpPr>
          <p:cNvPr id="3" name="Slide Number Placeholder 2"/>
          <p:cNvSpPr>
            <a:spLocks noGrp="1"/>
          </p:cNvSpPr>
          <p:nvPr>
            <p:ph type="sldNum" sz="quarter" idx="12"/>
          </p:nvPr>
        </p:nvSpPr>
        <p:spPr/>
        <p:txBody>
          <a:bodyPr/>
          <a:lstStyle/>
          <a:p>
            <a:fld id="{26165642-2DC6-4995-8FB3-76453B93C11F}" type="slidenum">
              <a:rPr lang="en-US" smtClean="0"/>
              <a:pPr/>
              <a:t>5</a:t>
            </a:fld>
            <a:endParaRPr lang="en-US"/>
          </a:p>
        </p:txBody>
      </p:sp>
      <p:sp>
        <p:nvSpPr>
          <p:cNvPr id="6" name="Oval 5"/>
          <p:cNvSpPr/>
          <p:nvPr/>
        </p:nvSpPr>
        <p:spPr>
          <a:xfrm>
            <a:off x="2299580" y="3084594"/>
            <a:ext cx="425513" cy="3249289"/>
          </a:xfrm>
          <a:prstGeom prst="ellips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412748" y="3232087"/>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451225" y="3381469"/>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451225" y="3594226"/>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420296" y="3963913"/>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58773" y="4113295"/>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458773" y="4326052"/>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409736" y="4695735"/>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448213" y="4845117"/>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448213" y="5057874"/>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409736" y="5429068"/>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448213" y="5578450"/>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448213" y="5791207"/>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3"/>
          <a:srcRect l="10660" t="13376" r="52080" b="53438"/>
          <a:stretch/>
        </p:blipFill>
        <p:spPr>
          <a:xfrm>
            <a:off x="172016" y="4013332"/>
            <a:ext cx="1783533" cy="668825"/>
          </a:xfrm>
          <a:prstGeom prst="rect">
            <a:avLst/>
          </a:prstGeom>
        </p:spPr>
      </p:pic>
      <p:cxnSp>
        <p:nvCxnSpPr>
          <p:cNvPr id="21" name="Straight Arrow Connector 20"/>
          <p:cNvCxnSpPr/>
          <p:nvPr/>
        </p:nvCxnSpPr>
        <p:spPr>
          <a:xfrm flipV="1">
            <a:off x="1376127" y="3672098"/>
            <a:ext cx="985768" cy="3412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6" idx="3"/>
          </p:cNvCxnSpPr>
          <p:nvPr/>
        </p:nvCxnSpPr>
        <p:spPr>
          <a:xfrm>
            <a:off x="716720" y="4733762"/>
            <a:ext cx="1645175" cy="11242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777622" y="3442706"/>
            <a:ext cx="1630599" cy="5519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951779" y="4194937"/>
            <a:ext cx="410116" cy="1015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985727" y="4523720"/>
            <a:ext cx="313853" cy="992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574656" y="4709239"/>
            <a:ext cx="729459" cy="3463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216287" y="4686486"/>
            <a:ext cx="1098388" cy="8919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ight Arrow 36"/>
          <p:cNvSpPr/>
          <p:nvPr/>
        </p:nvSpPr>
        <p:spPr>
          <a:xfrm>
            <a:off x="2893669" y="4367930"/>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an 37"/>
          <p:cNvSpPr/>
          <p:nvPr/>
        </p:nvSpPr>
        <p:spPr>
          <a:xfrm>
            <a:off x="4183794" y="3731356"/>
            <a:ext cx="2951429" cy="1699038"/>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a:off x="7545641" y="4281404"/>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rotWithShape="1">
          <a:blip r:embed="rId4"/>
          <a:srcRect t="6439" b="24337"/>
          <a:stretch/>
        </p:blipFill>
        <p:spPr>
          <a:xfrm>
            <a:off x="8770555" y="3623185"/>
            <a:ext cx="2856622" cy="1502876"/>
          </a:xfrm>
          <a:prstGeom prst="rect">
            <a:avLst/>
          </a:prstGeom>
        </p:spPr>
      </p:pic>
      <p:pic>
        <p:nvPicPr>
          <p:cNvPr id="41" name="Picture 40"/>
          <p:cNvPicPr>
            <a:picLocks noChangeAspect="1"/>
          </p:cNvPicPr>
          <p:nvPr/>
        </p:nvPicPr>
        <p:blipFill>
          <a:blip r:embed="rId5"/>
          <a:stretch>
            <a:fillRect/>
          </a:stretch>
        </p:blipFill>
        <p:spPr>
          <a:xfrm>
            <a:off x="4784962" y="4316081"/>
            <a:ext cx="1759013" cy="759307"/>
          </a:xfrm>
          <a:prstGeom prst="rect">
            <a:avLst/>
          </a:prstGeom>
        </p:spPr>
      </p:pic>
      <p:sp>
        <p:nvSpPr>
          <p:cNvPr id="42" name="TextBox 41"/>
          <p:cNvSpPr txBox="1"/>
          <p:nvPr/>
        </p:nvSpPr>
        <p:spPr>
          <a:xfrm>
            <a:off x="8917664" y="5150918"/>
            <a:ext cx="2772888" cy="646331"/>
          </a:xfrm>
          <a:prstGeom prst="rect">
            <a:avLst/>
          </a:prstGeom>
          <a:noFill/>
        </p:spPr>
        <p:txBody>
          <a:bodyPr wrap="square" rtlCol="0">
            <a:spAutoFit/>
          </a:bodyPr>
          <a:lstStyle/>
          <a:p>
            <a:pPr algn="ctr"/>
            <a:r>
              <a:rPr lang="en-US" b="1" dirty="0">
                <a:solidFill>
                  <a:srgbClr val="C00000"/>
                </a:solidFill>
              </a:rPr>
              <a:t>Machine learning typically lives here, at the back</a:t>
            </a:r>
          </a:p>
        </p:txBody>
      </p:sp>
      <p:sp>
        <p:nvSpPr>
          <p:cNvPr id="43" name="TextBox 42"/>
          <p:cNvSpPr txBox="1"/>
          <p:nvPr/>
        </p:nvSpPr>
        <p:spPr>
          <a:xfrm>
            <a:off x="5010404" y="3731356"/>
            <a:ext cx="1298207" cy="461665"/>
          </a:xfrm>
          <a:prstGeom prst="rect">
            <a:avLst/>
          </a:prstGeom>
          <a:noFill/>
        </p:spPr>
        <p:txBody>
          <a:bodyPr wrap="square" rtlCol="0">
            <a:spAutoFit/>
          </a:bodyPr>
          <a:lstStyle/>
          <a:p>
            <a:pPr algn="ctr"/>
            <a:r>
              <a:rPr lang="en-US" sz="2400" b="1" dirty="0"/>
              <a:t>GFS</a:t>
            </a:r>
            <a:endParaRPr lang="en-US" b="1" dirty="0"/>
          </a:p>
        </p:txBody>
      </p:sp>
      <p:pic>
        <p:nvPicPr>
          <p:cNvPr id="44" name="Picture 43"/>
          <p:cNvPicPr>
            <a:picLocks noChangeAspect="1"/>
          </p:cNvPicPr>
          <p:nvPr/>
        </p:nvPicPr>
        <p:blipFill>
          <a:blip r:embed="rId6"/>
          <a:stretch>
            <a:fillRect/>
          </a:stretch>
        </p:blipFill>
        <p:spPr>
          <a:xfrm>
            <a:off x="9694222" y="3080282"/>
            <a:ext cx="1219772" cy="591816"/>
          </a:xfrm>
          <a:prstGeom prst="rect">
            <a:avLst/>
          </a:prstGeom>
        </p:spPr>
      </p:pic>
      <p:sp>
        <p:nvSpPr>
          <p:cNvPr id="46" name="Content Placeholder 4"/>
          <p:cNvSpPr txBox="1">
            <a:spLocks/>
          </p:cNvSpPr>
          <p:nvPr/>
        </p:nvSpPr>
        <p:spPr>
          <a:xfrm>
            <a:off x="840305" y="6178296"/>
            <a:ext cx="10786872" cy="581846"/>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3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t>Delay: milliseconds…         Seconds….                      Hours</a:t>
            </a:r>
          </a:p>
        </p:txBody>
      </p:sp>
    </p:spTree>
    <p:extLst>
      <p:ext uri="{BB962C8B-B14F-4D97-AF65-F5344CB8AC3E}">
        <p14:creationId xmlns:p14="http://schemas.microsoft.com/office/powerpoint/2010/main" val="4245059765"/>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New: Move ML to the edge Of the cloud</a:t>
            </a:r>
          </a:p>
        </p:txBody>
      </p:sp>
      <p:sp>
        <p:nvSpPr>
          <p:cNvPr id="5" name="Content Placeholder 4"/>
          <p:cNvSpPr>
            <a:spLocks noGrp="1"/>
          </p:cNvSpPr>
          <p:nvPr>
            <p:ph idx="1"/>
          </p:nvPr>
        </p:nvSpPr>
        <p:spPr>
          <a:xfrm>
            <a:off x="1024128" y="2286000"/>
            <a:ext cx="10786872" cy="581846"/>
          </a:xfrm>
        </p:spPr>
        <p:txBody>
          <a:bodyPr/>
          <a:lstStyle/>
          <a:p>
            <a:r>
              <a:rPr lang="en-US" dirty="0"/>
              <a:t>Data acquisition….    Global File System…  Hadoop jobs</a:t>
            </a:r>
          </a:p>
        </p:txBody>
      </p:sp>
      <p:sp>
        <p:nvSpPr>
          <p:cNvPr id="6" name="Oval 5"/>
          <p:cNvSpPr/>
          <p:nvPr/>
        </p:nvSpPr>
        <p:spPr>
          <a:xfrm>
            <a:off x="2299580" y="3084594"/>
            <a:ext cx="425513" cy="3249289"/>
          </a:xfrm>
          <a:prstGeom prst="ellips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412748" y="3232087"/>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451225" y="3381469"/>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451225" y="3594226"/>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420296" y="3963913"/>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58773" y="4113295"/>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458773" y="4326052"/>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409736" y="4695735"/>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448213" y="4845117"/>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448213" y="5057874"/>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409736" y="5429068"/>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448213" y="5578450"/>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448213" y="5791207"/>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3"/>
          <a:srcRect l="10660" t="13376" r="52080" b="53438"/>
          <a:stretch/>
        </p:blipFill>
        <p:spPr>
          <a:xfrm>
            <a:off x="172016" y="4013332"/>
            <a:ext cx="1783533" cy="668825"/>
          </a:xfrm>
          <a:prstGeom prst="rect">
            <a:avLst/>
          </a:prstGeom>
        </p:spPr>
      </p:pic>
      <p:cxnSp>
        <p:nvCxnSpPr>
          <p:cNvPr id="21" name="Straight Arrow Connector 20"/>
          <p:cNvCxnSpPr/>
          <p:nvPr/>
        </p:nvCxnSpPr>
        <p:spPr>
          <a:xfrm flipV="1">
            <a:off x="1376127" y="3672098"/>
            <a:ext cx="985768" cy="3412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6" idx="3"/>
          </p:cNvCxnSpPr>
          <p:nvPr/>
        </p:nvCxnSpPr>
        <p:spPr>
          <a:xfrm>
            <a:off x="716720" y="4733762"/>
            <a:ext cx="1645175" cy="11242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777622" y="3442706"/>
            <a:ext cx="1630599" cy="5519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951779" y="4194937"/>
            <a:ext cx="410116" cy="1015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985727" y="4523720"/>
            <a:ext cx="313853" cy="992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574656" y="4709239"/>
            <a:ext cx="729459" cy="3463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216287" y="4686486"/>
            <a:ext cx="1098388" cy="8919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ight Arrow 36"/>
          <p:cNvSpPr/>
          <p:nvPr/>
        </p:nvSpPr>
        <p:spPr>
          <a:xfrm>
            <a:off x="2893669" y="4367930"/>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an 37"/>
          <p:cNvSpPr/>
          <p:nvPr/>
        </p:nvSpPr>
        <p:spPr>
          <a:xfrm>
            <a:off x="4183794" y="3731356"/>
            <a:ext cx="2951429" cy="1699038"/>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a:off x="7545641" y="4281404"/>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rotWithShape="1">
          <a:blip r:embed="rId4"/>
          <a:srcRect t="6439" b="24337"/>
          <a:stretch/>
        </p:blipFill>
        <p:spPr>
          <a:xfrm>
            <a:off x="8770555" y="3623185"/>
            <a:ext cx="2856622" cy="1502876"/>
          </a:xfrm>
          <a:prstGeom prst="rect">
            <a:avLst/>
          </a:prstGeom>
        </p:spPr>
      </p:pic>
      <p:pic>
        <p:nvPicPr>
          <p:cNvPr id="41" name="Picture 40"/>
          <p:cNvPicPr>
            <a:picLocks noChangeAspect="1"/>
          </p:cNvPicPr>
          <p:nvPr/>
        </p:nvPicPr>
        <p:blipFill>
          <a:blip r:embed="rId5"/>
          <a:stretch>
            <a:fillRect/>
          </a:stretch>
        </p:blipFill>
        <p:spPr>
          <a:xfrm>
            <a:off x="4784962" y="4316081"/>
            <a:ext cx="1759013" cy="759307"/>
          </a:xfrm>
          <a:prstGeom prst="rect">
            <a:avLst/>
          </a:prstGeom>
        </p:spPr>
      </p:pic>
      <p:sp>
        <p:nvSpPr>
          <p:cNvPr id="42" name="TextBox 41"/>
          <p:cNvSpPr txBox="1"/>
          <p:nvPr/>
        </p:nvSpPr>
        <p:spPr>
          <a:xfrm>
            <a:off x="8917664" y="5150918"/>
            <a:ext cx="2772888" cy="646331"/>
          </a:xfrm>
          <a:prstGeom prst="rect">
            <a:avLst/>
          </a:prstGeom>
          <a:noFill/>
        </p:spPr>
        <p:txBody>
          <a:bodyPr wrap="square" rtlCol="0">
            <a:spAutoFit/>
          </a:bodyPr>
          <a:lstStyle/>
          <a:p>
            <a:pPr algn="ctr"/>
            <a:r>
              <a:rPr lang="en-US" b="1" dirty="0">
                <a:solidFill>
                  <a:srgbClr val="C00000"/>
                </a:solidFill>
              </a:rPr>
              <a:t>Machine learning typically lives here, at the back</a:t>
            </a:r>
          </a:p>
        </p:txBody>
      </p:sp>
      <p:sp>
        <p:nvSpPr>
          <p:cNvPr id="43" name="TextBox 42"/>
          <p:cNvSpPr txBox="1"/>
          <p:nvPr/>
        </p:nvSpPr>
        <p:spPr>
          <a:xfrm>
            <a:off x="5010404" y="3731356"/>
            <a:ext cx="1298207" cy="461665"/>
          </a:xfrm>
          <a:prstGeom prst="rect">
            <a:avLst/>
          </a:prstGeom>
          <a:noFill/>
        </p:spPr>
        <p:txBody>
          <a:bodyPr wrap="square" rtlCol="0">
            <a:spAutoFit/>
          </a:bodyPr>
          <a:lstStyle/>
          <a:p>
            <a:pPr algn="ctr"/>
            <a:r>
              <a:rPr lang="en-US" sz="2400" b="1" dirty="0"/>
              <a:t>GFS</a:t>
            </a:r>
            <a:endParaRPr lang="en-US" b="1" dirty="0"/>
          </a:p>
        </p:txBody>
      </p:sp>
      <p:pic>
        <p:nvPicPr>
          <p:cNvPr id="44" name="Picture 43"/>
          <p:cNvPicPr>
            <a:picLocks noChangeAspect="1"/>
          </p:cNvPicPr>
          <p:nvPr/>
        </p:nvPicPr>
        <p:blipFill>
          <a:blip r:embed="rId6"/>
          <a:stretch>
            <a:fillRect/>
          </a:stretch>
        </p:blipFill>
        <p:spPr>
          <a:xfrm>
            <a:off x="9694222" y="3080282"/>
            <a:ext cx="1219772" cy="591816"/>
          </a:xfrm>
          <a:prstGeom prst="rect">
            <a:avLst/>
          </a:prstGeom>
        </p:spPr>
      </p:pic>
      <p:sp>
        <p:nvSpPr>
          <p:cNvPr id="46" name="Content Placeholder 4"/>
          <p:cNvSpPr txBox="1">
            <a:spLocks/>
          </p:cNvSpPr>
          <p:nvPr/>
        </p:nvSpPr>
        <p:spPr>
          <a:xfrm>
            <a:off x="840305" y="6178296"/>
            <a:ext cx="10786872" cy="581846"/>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3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t>Delay: milliseconds…         Seconds….                      Hours</a:t>
            </a:r>
          </a:p>
        </p:txBody>
      </p:sp>
      <p:sp>
        <p:nvSpPr>
          <p:cNvPr id="2" name="Rectangle 1"/>
          <p:cNvSpPr/>
          <p:nvPr/>
        </p:nvSpPr>
        <p:spPr>
          <a:xfrm>
            <a:off x="0" y="1638677"/>
            <a:ext cx="12192000" cy="5219323"/>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8567276" y="3329490"/>
            <a:ext cx="3243722" cy="2559115"/>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dirty="0">
                <a:solidFill>
                  <a:schemeClr val="tx1"/>
                </a:solidFill>
              </a:rPr>
              <a:t>ML was at the back</a:t>
            </a:r>
          </a:p>
        </p:txBody>
      </p:sp>
      <p:sp>
        <p:nvSpPr>
          <p:cNvPr id="45" name="Curved Down Arrow 44"/>
          <p:cNvSpPr/>
          <p:nvPr/>
        </p:nvSpPr>
        <p:spPr>
          <a:xfrm flipH="1">
            <a:off x="2299579" y="2107272"/>
            <a:ext cx="6784284" cy="155316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20" name="Rectangle 19"/>
          <p:cNvSpPr/>
          <p:nvPr/>
        </p:nvSpPr>
        <p:spPr>
          <a:xfrm>
            <a:off x="1459223" y="3705865"/>
            <a:ext cx="2320507" cy="2246769"/>
          </a:xfrm>
          <a:prstGeom prst="rect">
            <a:avLst/>
          </a:prstGeom>
        </p:spPr>
        <p:txBody>
          <a:bodyPr wrap="none">
            <a:spAutoFit/>
          </a:bodyPr>
          <a:lstStyle/>
          <a:p>
            <a:pPr algn="ctr"/>
            <a:r>
              <a:rPr lang="en-US" sz="2800" b="1" dirty="0"/>
              <a:t>We move data</a:t>
            </a:r>
            <a:br>
              <a:rPr lang="en-US" sz="2800" b="1" dirty="0"/>
            </a:br>
            <a:r>
              <a:rPr lang="en-US" sz="2800" b="1" dirty="0"/>
              <a:t>classification</a:t>
            </a:r>
            <a:br>
              <a:rPr lang="en-US" sz="2800" b="1" dirty="0"/>
            </a:br>
            <a:r>
              <a:rPr lang="en-US" sz="2800" b="1" dirty="0"/>
              <a:t>and some</a:t>
            </a:r>
            <a:br>
              <a:rPr lang="en-US" sz="2800" b="1" dirty="0"/>
            </a:br>
            <a:r>
              <a:rPr lang="en-US" sz="2800" b="1" dirty="0"/>
              <a:t>aspects of</a:t>
            </a:r>
            <a:br>
              <a:rPr lang="en-US" sz="2800" b="1" dirty="0"/>
            </a:br>
            <a:r>
              <a:rPr lang="en-US" sz="2800" b="1" dirty="0"/>
              <a:t>learning here</a:t>
            </a:r>
          </a:p>
        </p:txBody>
      </p:sp>
      <p:sp>
        <p:nvSpPr>
          <p:cNvPr id="48" name="Content Placeholder 4">
            <a:extLst>
              <a:ext uri="{FF2B5EF4-FFF2-40B4-BE49-F238E27FC236}">
                <a16:creationId xmlns:a16="http://schemas.microsoft.com/office/drawing/2014/main" id="{37C68848-A6D2-4EA9-B142-265BFB8DCDF8}"/>
              </a:ext>
            </a:extLst>
          </p:cNvPr>
          <p:cNvSpPr txBox="1">
            <a:spLocks/>
          </p:cNvSpPr>
          <p:nvPr/>
        </p:nvSpPr>
        <p:spPr>
          <a:xfrm>
            <a:off x="838801" y="6185844"/>
            <a:ext cx="10786872" cy="581846"/>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3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t>Delay: milliseconds…</a:t>
            </a:r>
          </a:p>
        </p:txBody>
      </p:sp>
    </p:spTree>
    <p:extLst>
      <p:ext uri="{BB962C8B-B14F-4D97-AF65-F5344CB8AC3E}">
        <p14:creationId xmlns:p14="http://schemas.microsoft.com/office/powerpoint/2010/main" val="3340583722"/>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0"/>
                                        <p:tgtEl>
                                          <p:spTgt spid="2"/>
                                        </p:tgtEl>
                                      </p:cBhvr>
                                    </p:animEffect>
                                  </p:childTnLst>
                                </p:cTn>
                              </p:par>
                            </p:childTnLst>
                          </p:cTn>
                        </p:par>
                        <p:par>
                          <p:cTn id="8" fill="hold">
                            <p:stCondLst>
                              <p:cond delay="2500"/>
                            </p:stCondLst>
                            <p:childTnLst>
                              <p:par>
                                <p:cTn id="9" presetID="1"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par>
                          <p:cTn id="11" fill="hold">
                            <p:stCondLst>
                              <p:cond delay="2500"/>
                            </p:stCondLst>
                            <p:childTnLst>
                              <p:par>
                                <p:cTn id="12" presetID="1" presetClass="entr" presetSubtype="0" fill="hold" grpId="0" nodeType="afterEffect">
                                  <p:stCondLst>
                                    <p:cond delay="1000"/>
                                  </p:stCondLst>
                                  <p:childTnLst>
                                    <p:set>
                                      <p:cBhvr>
                                        <p:cTn id="13" dur="1" fill="hold">
                                          <p:stCondLst>
                                            <p:cond delay="0"/>
                                          </p:stCondLst>
                                        </p:cTn>
                                        <p:tgtEl>
                                          <p:spTgt spid="45"/>
                                        </p:tgtEl>
                                        <p:attrNameLst>
                                          <p:attrName>style.visibility</p:attrName>
                                        </p:attrNameLst>
                                      </p:cBhvr>
                                      <p:to>
                                        <p:strVal val="visible"/>
                                      </p:to>
                                    </p:set>
                                  </p:childTnLst>
                                </p:cTn>
                              </p:par>
                            </p:childTnLst>
                          </p:cTn>
                        </p:par>
                        <p:par>
                          <p:cTn id="14" fill="hold">
                            <p:stCondLst>
                              <p:cond delay="3500"/>
                            </p:stCondLst>
                            <p:childTnLst>
                              <p:par>
                                <p:cTn id="15" presetID="1" presetClass="entr" presetSubtype="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6" grpId="0" animBg="1"/>
      <p:bldP spid="45"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FarmBeats</a:t>
            </a:r>
            <a:r>
              <a:rPr lang="en-US" dirty="0"/>
              <a:t>: Microsoft’s “Think with our hands” approach</a:t>
            </a:r>
          </a:p>
        </p:txBody>
      </p:sp>
      <p:sp>
        <p:nvSpPr>
          <p:cNvPr id="3" name="Content Placeholder 2"/>
          <p:cNvSpPr>
            <a:spLocks noGrp="1"/>
          </p:cNvSpPr>
          <p:nvPr>
            <p:ph idx="1"/>
          </p:nvPr>
        </p:nvSpPr>
        <p:spPr/>
        <p:txBody>
          <a:bodyPr/>
          <a:lstStyle/>
          <a:p>
            <a:r>
              <a:rPr lang="en-US" dirty="0"/>
              <a:t>It is hard to just guess, so Microsoft decided to build an IoT solution.</a:t>
            </a:r>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t>7</a:t>
            </a:fld>
            <a:endParaRPr lang="en-US"/>
          </a:p>
        </p:txBody>
      </p:sp>
      <p:pic>
        <p:nvPicPr>
          <p:cNvPr id="6" name="Picture 5"/>
          <p:cNvPicPr>
            <a:picLocks noChangeAspect="1"/>
          </p:cNvPicPr>
          <p:nvPr/>
        </p:nvPicPr>
        <p:blipFill>
          <a:blip r:embed="rId3"/>
          <a:stretch>
            <a:fillRect/>
          </a:stretch>
        </p:blipFill>
        <p:spPr>
          <a:xfrm>
            <a:off x="3606685" y="3048432"/>
            <a:ext cx="4762500" cy="3171825"/>
          </a:xfrm>
          <a:prstGeom prst="rect">
            <a:avLst/>
          </a:prstGeom>
        </p:spPr>
      </p:pic>
      <p:pic>
        <p:nvPicPr>
          <p:cNvPr id="7" name="Picture 6"/>
          <p:cNvPicPr>
            <a:picLocks noChangeAspect="1"/>
          </p:cNvPicPr>
          <p:nvPr/>
        </p:nvPicPr>
        <p:blipFill>
          <a:blip r:embed="rId4"/>
          <a:stretch>
            <a:fillRect/>
          </a:stretch>
        </p:blipFill>
        <p:spPr>
          <a:xfrm>
            <a:off x="8530416" y="2868843"/>
            <a:ext cx="1847850" cy="2466975"/>
          </a:xfrm>
          <a:prstGeom prst="rect">
            <a:avLst/>
          </a:prstGeom>
        </p:spPr>
      </p:pic>
      <p:pic>
        <p:nvPicPr>
          <p:cNvPr id="9" name="Picture 8"/>
          <p:cNvPicPr>
            <a:picLocks noChangeAspect="1"/>
          </p:cNvPicPr>
          <p:nvPr/>
        </p:nvPicPr>
        <p:blipFill>
          <a:blip r:embed="rId5"/>
          <a:stretch>
            <a:fillRect/>
          </a:stretch>
        </p:blipFill>
        <p:spPr>
          <a:xfrm>
            <a:off x="1267051" y="2868843"/>
            <a:ext cx="2096712" cy="1516939"/>
          </a:xfrm>
          <a:prstGeom prst="rect">
            <a:avLst/>
          </a:prstGeom>
        </p:spPr>
      </p:pic>
      <p:pic>
        <p:nvPicPr>
          <p:cNvPr id="10" name="Picture 9"/>
          <p:cNvPicPr>
            <a:picLocks noChangeAspect="1"/>
          </p:cNvPicPr>
          <p:nvPr/>
        </p:nvPicPr>
        <p:blipFill>
          <a:blip r:embed="rId6"/>
          <a:stretch>
            <a:fillRect/>
          </a:stretch>
        </p:blipFill>
        <p:spPr>
          <a:xfrm>
            <a:off x="9293630" y="4716254"/>
            <a:ext cx="2344189" cy="1561816"/>
          </a:xfrm>
          <a:prstGeom prst="rect">
            <a:avLst/>
          </a:prstGeom>
        </p:spPr>
      </p:pic>
      <p:pic>
        <p:nvPicPr>
          <p:cNvPr id="12" name="Picture 11"/>
          <p:cNvPicPr>
            <a:picLocks noChangeAspect="1"/>
          </p:cNvPicPr>
          <p:nvPr/>
        </p:nvPicPr>
        <p:blipFill>
          <a:blip r:embed="rId7"/>
          <a:stretch>
            <a:fillRect/>
          </a:stretch>
        </p:blipFill>
        <p:spPr>
          <a:xfrm>
            <a:off x="924617" y="4247828"/>
            <a:ext cx="1874001" cy="1249334"/>
          </a:xfrm>
          <a:prstGeom prst="rect">
            <a:avLst/>
          </a:prstGeom>
        </p:spPr>
      </p:pic>
      <p:pic>
        <p:nvPicPr>
          <p:cNvPr id="11" name="Picture 10"/>
          <p:cNvPicPr>
            <a:picLocks noChangeAspect="1"/>
          </p:cNvPicPr>
          <p:nvPr/>
        </p:nvPicPr>
        <p:blipFill>
          <a:blip r:embed="rId8"/>
          <a:stretch>
            <a:fillRect/>
          </a:stretch>
        </p:blipFill>
        <p:spPr>
          <a:xfrm>
            <a:off x="1361339" y="5140668"/>
            <a:ext cx="2022884" cy="1604356"/>
          </a:xfrm>
          <a:prstGeom prst="rect">
            <a:avLst/>
          </a:prstGeom>
        </p:spPr>
      </p:pic>
    </p:spTree>
    <p:extLst>
      <p:ext uri="{BB962C8B-B14F-4D97-AF65-F5344CB8AC3E}">
        <p14:creationId xmlns:p14="http://schemas.microsoft.com/office/powerpoint/2010/main" val="3963303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D430-1295-4F82-B2C7-6CAA28DDB7A7}"/>
              </a:ext>
            </a:extLst>
          </p:cNvPr>
          <p:cNvSpPr>
            <a:spLocks noGrp="1"/>
          </p:cNvSpPr>
          <p:nvPr>
            <p:ph type="title"/>
          </p:nvPr>
        </p:nvSpPr>
        <p:spPr/>
        <p:txBody>
          <a:bodyPr/>
          <a:lstStyle/>
          <a:p>
            <a:r>
              <a:rPr lang="en-US" dirty="0"/>
              <a:t>A product… and a process</a:t>
            </a:r>
          </a:p>
        </p:txBody>
      </p:sp>
      <p:sp>
        <p:nvSpPr>
          <p:cNvPr id="3" name="Content Placeholder 2">
            <a:extLst>
              <a:ext uri="{FF2B5EF4-FFF2-40B4-BE49-F238E27FC236}">
                <a16:creationId xmlns:a16="http://schemas.microsoft.com/office/drawing/2014/main" id="{F23DB20B-441B-4058-BF90-72EF9D04C807}"/>
              </a:ext>
            </a:extLst>
          </p:cNvPr>
          <p:cNvSpPr>
            <a:spLocks noGrp="1"/>
          </p:cNvSpPr>
          <p:nvPr>
            <p:ph idx="1"/>
          </p:nvPr>
        </p:nvSpPr>
        <p:spPr/>
        <p:txBody>
          <a:bodyPr/>
          <a:lstStyle/>
          <a:p>
            <a:r>
              <a:rPr lang="en-US" dirty="0"/>
              <a:t>Like the French air traffic project, Microsoft has brilliant technical leaders.</a:t>
            </a:r>
          </a:p>
          <a:p>
            <a:endParaRPr lang="en-US" dirty="0"/>
          </a:p>
          <a:p>
            <a:r>
              <a:rPr lang="en-US" dirty="0"/>
              <a:t>They set out to be incremental and only create new things when needed, and to validate each step.</a:t>
            </a:r>
          </a:p>
          <a:p>
            <a:endParaRPr lang="en-US" dirty="0"/>
          </a:p>
          <a:p>
            <a:r>
              <a:rPr lang="en-US" dirty="0"/>
              <a:t>But smart farming also pushes the envelope and challenges them to think outside the standard cloud “box”.</a:t>
            </a:r>
          </a:p>
        </p:txBody>
      </p:sp>
      <p:sp>
        <p:nvSpPr>
          <p:cNvPr id="4" name="Footer Placeholder 3">
            <a:extLst>
              <a:ext uri="{FF2B5EF4-FFF2-40B4-BE49-F238E27FC236}">
                <a16:creationId xmlns:a16="http://schemas.microsoft.com/office/drawing/2014/main" id="{5083B56D-C484-4F00-80BA-87EA6F696D74}"/>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09FF6ADB-CD99-4715-939B-967B43685938}"/>
              </a:ext>
            </a:extLst>
          </p:cNvPr>
          <p:cNvSpPr>
            <a:spLocks noGrp="1"/>
          </p:cNvSpPr>
          <p:nvPr>
            <p:ph type="sldNum" sz="quarter" idx="12"/>
          </p:nvPr>
        </p:nvSpPr>
        <p:spPr/>
        <p:txBody>
          <a:bodyPr/>
          <a:lstStyle/>
          <a:p>
            <a:fld id="{3C974458-8A97-4835-BF79-1FB6D7856C21}" type="slidenum">
              <a:rPr lang="en-US" smtClean="0"/>
              <a:t>8</a:t>
            </a:fld>
            <a:endParaRPr lang="en-US"/>
          </a:p>
        </p:txBody>
      </p:sp>
    </p:spTree>
    <p:extLst>
      <p:ext uri="{BB962C8B-B14F-4D97-AF65-F5344CB8AC3E}">
        <p14:creationId xmlns:p14="http://schemas.microsoft.com/office/powerpoint/2010/main" val="2581050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monitoring of Crops</a:t>
            </a:r>
          </a:p>
        </p:txBody>
      </p:sp>
      <p:sp>
        <p:nvSpPr>
          <p:cNvPr id="3" name="Content Placeholder 2"/>
          <p:cNvSpPr>
            <a:spLocks noGrp="1"/>
          </p:cNvSpPr>
          <p:nvPr>
            <p:ph idx="1"/>
          </p:nvPr>
        </p:nvSpPr>
        <p:spPr/>
        <p:txBody>
          <a:bodyPr/>
          <a:lstStyle/>
          <a:p>
            <a:r>
              <a:rPr lang="en-US" dirty="0"/>
              <a:t>Field of oats, or hay</a:t>
            </a:r>
          </a:p>
          <a:p>
            <a:pPr>
              <a:buFont typeface="Wingdings" panose="05000000000000000000" pitchFamily="2" charset="2"/>
              <a:buChar char="Ø"/>
            </a:pPr>
            <a:r>
              <a:rPr lang="en-US" dirty="0"/>
              <a:t> How is the crop growing?</a:t>
            </a:r>
          </a:p>
          <a:p>
            <a:pPr>
              <a:buFont typeface="Wingdings" panose="05000000000000000000" pitchFamily="2" charset="2"/>
              <a:buChar char="Ø"/>
            </a:pPr>
            <a:r>
              <a:rPr lang="en-US" dirty="0"/>
              <a:t> Are there signs of drought / insect / virus / fungal / bacterial issues?</a:t>
            </a:r>
          </a:p>
          <a:p>
            <a:pPr lvl="1">
              <a:buFont typeface="Wingdings" panose="05000000000000000000" pitchFamily="2" charset="2"/>
              <a:buChar char="v"/>
            </a:pPr>
            <a:r>
              <a:rPr lang="en-US" dirty="0"/>
              <a:t>  If so, can we diagnose the exact problem?</a:t>
            </a:r>
          </a:p>
          <a:p>
            <a:pPr lvl="1">
              <a:buFont typeface="Wingdings" panose="05000000000000000000" pitchFamily="2" charset="2"/>
              <a:buChar char="v"/>
            </a:pPr>
            <a:r>
              <a:rPr lang="en-US" dirty="0"/>
              <a:t>  If we can, what treatment is needed, and exactly where to apply it?</a:t>
            </a:r>
          </a:p>
          <a:p>
            <a:pPr lvl="1">
              <a:buFont typeface="Wingdings" panose="05000000000000000000" pitchFamily="2" charset="2"/>
              <a:buChar char="v"/>
            </a:pPr>
            <a:r>
              <a:rPr lang="en-US" dirty="0"/>
              <a:t>  Can we learn from this and improve our seed choice for next year?</a:t>
            </a:r>
          </a:p>
          <a:p>
            <a:pPr lvl="1">
              <a:buFont typeface="Wingdings" panose="05000000000000000000" pitchFamily="2" charset="2"/>
              <a:buChar char="v"/>
            </a:pPr>
            <a:r>
              <a:rPr lang="en-US" dirty="0"/>
              <a:t>  Where should we fertilize or irrigate?</a:t>
            </a:r>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t>9</a:t>
            </a:fld>
            <a:endParaRPr lang="en-US"/>
          </a:p>
        </p:txBody>
      </p:sp>
      <p:pic>
        <p:nvPicPr>
          <p:cNvPr id="8" name="Picture 7"/>
          <p:cNvPicPr>
            <a:picLocks noChangeAspect="1"/>
          </p:cNvPicPr>
          <p:nvPr/>
        </p:nvPicPr>
        <p:blipFill>
          <a:blip r:embed="rId3"/>
          <a:stretch>
            <a:fillRect/>
          </a:stretch>
        </p:blipFill>
        <p:spPr>
          <a:xfrm>
            <a:off x="8817984" y="341757"/>
            <a:ext cx="2619375" cy="1743075"/>
          </a:xfrm>
          <a:prstGeom prst="rect">
            <a:avLst/>
          </a:prstGeom>
        </p:spPr>
      </p:pic>
    </p:spTree>
    <p:extLst>
      <p:ext uri="{BB962C8B-B14F-4D97-AF65-F5344CB8AC3E}">
        <p14:creationId xmlns:p14="http://schemas.microsoft.com/office/powerpoint/2010/main" val="40986122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4234</TotalTime>
  <Words>3781</Words>
  <Application>Microsoft Office PowerPoint</Application>
  <PresentationFormat>Widescreen</PresentationFormat>
  <Paragraphs>412</Paragraphs>
  <Slides>47</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Calibri</vt:lpstr>
      <vt:lpstr>Symbol</vt:lpstr>
      <vt:lpstr>Tw Cen MT</vt:lpstr>
      <vt:lpstr>Tw Cen MT Condensed</vt:lpstr>
      <vt:lpstr>Wingdings</vt:lpstr>
      <vt:lpstr>Wingdings 3</vt:lpstr>
      <vt:lpstr>Integral</vt:lpstr>
      <vt:lpstr>CS5412 / Lecture 9 Machine Learning For smart Farms</vt:lpstr>
      <vt:lpstr>We heard about Air Traffic Control…</vt:lpstr>
      <vt:lpstr>The big bet: IoT can Reshape the way machine learning is done</vt:lpstr>
      <vt:lpstr>Why Not stick with the cloud “as is”?</vt:lpstr>
      <vt:lpstr>Today: a very “long” pipeline</vt:lpstr>
      <vt:lpstr>New: Move ML to the edge Of the cloud</vt:lpstr>
      <vt:lpstr>FarmBeats: Microsoft’s “Think with our hands” approach</vt:lpstr>
      <vt:lpstr>A product… and a process</vt:lpstr>
      <vt:lpstr>Smart monitoring of Crops</vt:lpstr>
      <vt:lpstr>Smart herd management</vt:lpstr>
      <vt:lpstr>Smart Dairy</vt:lpstr>
      <vt:lpstr>Smart waste disposal</vt:lpstr>
      <vt:lpstr>Geeky Stuff</vt:lpstr>
      <vt:lpstr>Do no harm!</vt:lpstr>
      <vt:lpstr>We need to drill down on a concrete task representative of these. </vt:lpstr>
      <vt:lpstr>Crop Monitoring</vt:lpstr>
      <vt:lpstr>A quick reminder</vt:lpstr>
      <vt:lpstr>Functions?  Or -Services?</vt:lpstr>
      <vt:lpstr>Functions?  Or new -Services?</vt:lpstr>
      <vt:lpstr>Should everything be in -Services?</vt:lpstr>
      <vt:lpstr>Approach this leads us to?</vt:lpstr>
      <vt:lpstr>There won’t be just one!</vt:lpstr>
      <vt:lpstr>Implications?</vt:lpstr>
      <vt:lpstr>Remember: Amazon ended up with hundreds of -services / web page!</vt:lpstr>
      <vt:lpstr>How to create new -Services?</vt:lpstr>
      <vt:lpstr>Will this scale?</vt:lpstr>
      <vt:lpstr>“All Sharded, all the time”</vt:lpstr>
      <vt:lpstr>So, back to our FarmBeats Drones</vt:lpstr>
      <vt:lpstr>Revisit our picture</vt:lpstr>
      <vt:lpstr>Where’s the scale?</vt:lpstr>
      <vt:lpstr>Let’s peek inside a microservice</vt:lpstr>
      <vt:lpstr>Why did this Derecho picture pop up?</vt:lpstr>
      <vt:lpstr>A Roll-Your-Own -Service of this kind might be hard to build!</vt:lpstr>
      <vt:lpstr>Why can Derecho (and other tools  like it) help?</vt:lpstr>
      <vt:lpstr>And what are those other tools?</vt:lpstr>
      <vt:lpstr>How might we tackle the cases mentioned earlier?</vt:lpstr>
      <vt:lpstr>Dimensions to consider</vt:lpstr>
      <vt:lpstr>Knowledge model built yesterday</vt:lpstr>
      <vt:lpstr>New Knowledge gained at the farm?</vt:lpstr>
      <vt:lpstr>Computational patterns</vt:lpstr>
      <vt:lpstr>Map-Reduce Pattern in Pictures.</vt:lpstr>
      <vt:lpstr>At scale…</vt:lpstr>
      <vt:lpstr>We end up with a huge data-flow graph</vt:lpstr>
      <vt:lpstr>Big data?</vt:lpstr>
      <vt:lpstr>How much consistency?</vt:lpstr>
      <vt:lpstr>How much fault tolerance?</vt:lpstr>
      <vt:lpstr>So, Builder Tools could play key roles!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5412:  Topics in Cloud Computing</dc:title>
  <dc:creator>ken</dc:creator>
  <cp:lastModifiedBy>Ken Birman</cp:lastModifiedBy>
  <cp:revision>243</cp:revision>
  <dcterms:created xsi:type="dcterms:W3CDTF">2017-12-19T18:11:25Z</dcterms:created>
  <dcterms:modified xsi:type="dcterms:W3CDTF">2019-02-19T02:07:20Z</dcterms:modified>
</cp:coreProperties>
</file>