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391" r:id="rId3"/>
    <p:sldId id="393" r:id="rId4"/>
    <p:sldId id="258" r:id="rId5"/>
    <p:sldId id="353" r:id="rId6"/>
    <p:sldId id="308" r:id="rId7"/>
    <p:sldId id="346" r:id="rId8"/>
    <p:sldId id="397" r:id="rId9"/>
    <p:sldId id="377" r:id="rId10"/>
    <p:sldId id="314" r:id="rId11"/>
    <p:sldId id="315" r:id="rId12"/>
    <p:sldId id="313" r:id="rId13"/>
    <p:sldId id="316" r:id="rId14"/>
    <p:sldId id="317" r:id="rId15"/>
    <p:sldId id="318" r:id="rId16"/>
    <p:sldId id="319" r:id="rId17"/>
    <p:sldId id="387" r:id="rId18"/>
    <p:sldId id="388" r:id="rId19"/>
    <p:sldId id="389" r:id="rId20"/>
    <p:sldId id="390" r:id="rId21"/>
    <p:sldId id="320" r:id="rId22"/>
    <p:sldId id="321" r:id="rId23"/>
    <p:sldId id="322" r:id="rId24"/>
    <p:sldId id="323" r:id="rId25"/>
    <p:sldId id="378" r:id="rId26"/>
    <p:sldId id="379" r:id="rId27"/>
    <p:sldId id="380" r:id="rId28"/>
    <p:sldId id="381" r:id="rId29"/>
    <p:sldId id="376" r:id="rId30"/>
    <p:sldId id="394" r:id="rId31"/>
    <p:sldId id="382" r:id="rId32"/>
    <p:sldId id="325" r:id="rId33"/>
    <p:sldId id="383" r:id="rId34"/>
    <p:sldId id="384" r:id="rId35"/>
    <p:sldId id="392" r:id="rId36"/>
    <p:sldId id="352" r:id="rId37"/>
    <p:sldId id="386" r:id="rId38"/>
    <p:sldId id="367" r:id="rId39"/>
    <p:sldId id="369" r:id="rId40"/>
    <p:sldId id="368" r:id="rId41"/>
    <p:sldId id="395" r:id="rId42"/>
    <p:sldId id="396" r:id="rId43"/>
    <p:sldId id="371"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1C459E-8AFD-4C88-A45E-D59C9A3879A0}">
          <p14:sldIdLst>
            <p14:sldId id="256"/>
            <p14:sldId id="391"/>
            <p14:sldId id="393"/>
            <p14:sldId id="258"/>
            <p14:sldId id="353"/>
            <p14:sldId id="308"/>
            <p14:sldId id="346"/>
            <p14:sldId id="397"/>
            <p14:sldId id="377"/>
            <p14:sldId id="314"/>
            <p14:sldId id="315"/>
            <p14:sldId id="313"/>
            <p14:sldId id="316"/>
            <p14:sldId id="317"/>
            <p14:sldId id="318"/>
            <p14:sldId id="319"/>
            <p14:sldId id="387"/>
            <p14:sldId id="388"/>
            <p14:sldId id="389"/>
            <p14:sldId id="390"/>
            <p14:sldId id="320"/>
            <p14:sldId id="321"/>
            <p14:sldId id="322"/>
            <p14:sldId id="323"/>
            <p14:sldId id="378"/>
            <p14:sldId id="379"/>
            <p14:sldId id="380"/>
            <p14:sldId id="381"/>
            <p14:sldId id="376"/>
            <p14:sldId id="394"/>
            <p14:sldId id="382"/>
            <p14:sldId id="325"/>
            <p14:sldId id="383"/>
            <p14:sldId id="384"/>
            <p14:sldId id="392"/>
            <p14:sldId id="352"/>
            <p14:sldId id="386"/>
            <p14:sldId id="367"/>
            <p14:sldId id="369"/>
            <p14:sldId id="368"/>
            <p14:sldId id="395"/>
            <p14:sldId id="396"/>
            <p14:sldId id="37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D050"/>
    <a:srgbClr val="FF66CC"/>
    <a:srgbClr val="1CADE4"/>
    <a:srgbClr val="99CCFF"/>
    <a:srgbClr val="FFFF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474" y="10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1" d="100"/>
          <a:sy n="91" d="100"/>
        </p:scale>
        <p:origin x="375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2/15/2019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a:t>
            </a:fld>
            <a:endParaRPr lang="en-US"/>
          </a:p>
        </p:txBody>
      </p:sp>
    </p:spTree>
    <p:extLst>
      <p:ext uri="{BB962C8B-B14F-4D97-AF65-F5344CB8AC3E}">
        <p14:creationId xmlns:p14="http://schemas.microsoft.com/office/powerpoint/2010/main" val="3027077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14</a:t>
            </a:fld>
            <a:endParaRPr lang="en-US"/>
          </a:p>
        </p:txBody>
      </p:sp>
    </p:spTree>
    <p:extLst>
      <p:ext uri="{BB962C8B-B14F-4D97-AF65-F5344CB8AC3E}">
        <p14:creationId xmlns:p14="http://schemas.microsoft.com/office/powerpoint/2010/main" val="475554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15</a:t>
            </a:fld>
            <a:endParaRPr lang="en-US"/>
          </a:p>
        </p:txBody>
      </p:sp>
    </p:spTree>
    <p:extLst>
      <p:ext uri="{BB962C8B-B14F-4D97-AF65-F5344CB8AC3E}">
        <p14:creationId xmlns:p14="http://schemas.microsoft.com/office/powerpoint/2010/main" val="595847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16</a:t>
            </a:fld>
            <a:endParaRPr lang="en-US"/>
          </a:p>
        </p:txBody>
      </p:sp>
    </p:spTree>
    <p:extLst>
      <p:ext uri="{BB962C8B-B14F-4D97-AF65-F5344CB8AC3E}">
        <p14:creationId xmlns:p14="http://schemas.microsoft.com/office/powerpoint/2010/main" val="1623794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just one example of a case where CASD is overly conservative.</a:t>
            </a:r>
          </a:p>
          <a:p>
            <a:endParaRPr lang="en-US" dirty="0"/>
          </a:p>
          <a:p>
            <a:r>
              <a:rPr lang="en-US" dirty="0"/>
              <a:t>Suppose that with 80% odds messages get delivered in 1ms, but that 2% take 75ms or more.  CASD might actually use the 75ms assumption, not the 1ms assumption.  Had it used the smaller one, the odds of a “message failure” would be high and might exceed the limits they can handle.</a:t>
            </a:r>
          </a:p>
          <a:p>
            <a:endParaRPr lang="en-US" dirty="0"/>
          </a:p>
          <a:p>
            <a:r>
              <a:rPr lang="en-US" dirty="0"/>
              <a:t>So now suppose a message needs to jump 3 hops.  Would we assume that 2% of messages need 3x75ms to do this, hence 225ms?</a:t>
            </a:r>
          </a:p>
          <a:p>
            <a:br>
              <a:rPr lang="en-US" dirty="0"/>
            </a:br>
            <a:r>
              <a:rPr lang="en-US" dirty="0"/>
              <a:t>Hopefully you are thinking that no, with independent failures, only 2% of 2% of 2% of messages need 225ms.  The 2% cutoff would be more like sqrt(3)*75ms, which is a number like 129ms.  In settings with a lot of processes this becomes a huge effect.  CASD is far too conservative!</a:t>
            </a:r>
          </a:p>
        </p:txBody>
      </p:sp>
      <p:sp>
        <p:nvSpPr>
          <p:cNvPr id="4" name="Slide Number Placeholder 3"/>
          <p:cNvSpPr>
            <a:spLocks noGrp="1"/>
          </p:cNvSpPr>
          <p:nvPr>
            <p:ph type="sldNum" sz="quarter" idx="10"/>
          </p:nvPr>
        </p:nvSpPr>
        <p:spPr/>
        <p:txBody>
          <a:bodyPr/>
          <a:lstStyle/>
          <a:p>
            <a:fld id="{DACDC88A-CD66-4609-884B-39722DAC333B}" type="slidenum">
              <a:rPr lang="en-US" smtClean="0"/>
              <a:t>21</a:t>
            </a:fld>
            <a:endParaRPr lang="en-US"/>
          </a:p>
        </p:txBody>
      </p:sp>
    </p:spTree>
    <p:extLst>
      <p:ext uri="{BB962C8B-B14F-4D97-AF65-F5344CB8AC3E}">
        <p14:creationId xmlns:p14="http://schemas.microsoft.com/office/powerpoint/2010/main" val="2199054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happens is that we set the green delivery window too far to the right and wait much too long before delivering.  The FAA demanded that IBM fix this delay issue and “slide the green bar to the left”.</a:t>
            </a:r>
          </a:p>
        </p:txBody>
      </p:sp>
      <p:sp>
        <p:nvSpPr>
          <p:cNvPr id="4" name="Slide Number Placeholder 3"/>
          <p:cNvSpPr>
            <a:spLocks noGrp="1"/>
          </p:cNvSpPr>
          <p:nvPr>
            <p:ph type="sldNum" sz="quarter" idx="10"/>
          </p:nvPr>
        </p:nvSpPr>
        <p:spPr/>
        <p:txBody>
          <a:bodyPr/>
          <a:lstStyle/>
          <a:p>
            <a:fld id="{DACDC88A-CD66-4609-884B-39722DAC333B}" type="slidenum">
              <a:rPr lang="en-US" smtClean="0"/>
              <a:t>22</a:t>
            </a:fld>
            <a:endParaRPr lang="en-US"/>
          </a:p>
        </p:txBody>
      </p:sp>
    </p:spTree>
    <p:extLst>
      <p:ext uri="{BB962C8B-B14F-4D97-AF65-F5344CB8AC3E}">
        <p14:creationId xmlns:p14="http://schemas.microsoft.com/office/powerpoint/2010/main" val="2940512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this a mistake?</a:t>
            </a:r>
            <a:br>
              <a:rPr lang="en-US" dirty="0"/>
            </a:br>
            <a:br>
              <a:rPr lang="en-US" dirty="0"/>
            </a:br>
            <a:r>
              <a:rPr lang="en-US" dirty="0"/>
              <a:t>Think about CASD and the logic that put the green bar to the right.</a:t>
            </a:r>
          </a:p>
          <a:p>
            <a:endParaRPr lang="en-US" dirty="0"/>
          </a:p>
          <a:p>
            <a:r>
              <a:rPr lang="en-US" dirty="0"/>
              <a:t>Is there a logical way to justify putting the green bar way on the left like this?</a:t>
            </a:r>
          </a:p>
          <a:p>
            <a:endParaRPr lang="en-US" dirty="0"/>
          </a:p>
          <a:p>
            <a:r>
              <a:rPr lang="en-US" dirty="0"/>
              <a:t>A smart delay analysis would help and could justify better bounds, but the FAA insisted on a very aggressive “delay” value, much more than smart delay analysis can possibly lead to.</a:t>
            </a:r>
          </a:p>
        </p:txBody>
      </p:sp>
      <p:sp>
        <p:nvSpPr>
          <p:cNvPr id="4" name="Slide Number Placeholder 3"/>
          <p:cNvSpPr>
            <a:spLocks noGrp="1"/>
          </p:cNvSpPr>
          <p:nvPr>
            <p:ph type="sldNum" sz="quarter" idx="10"/>
          </p:nvPr>
        </p:nvSpPr>
        <p:spPr/>
        <p:txBody>
          <a:bodyPr/>
          <a:lstStyle/>
          <a:p>
            <a:fld id="{DACDC88A-CD66-4609-884B-39722DAC333B}" type="slidenum">
              <a:rPr lang="en-US" smtClean="0"/>
              <a:t>23</a:t>
            </a:fld>
            <a:endParaRPr lang="en-US"/>
          </a:p>
        </p:txBody>
      </p:sp>
    </p:spTree>
    <p:extLst>
      <p:ext uri="{BB962C8B-B14F-4D97-AF65-F5344CB8AC3E}">
        <p14:creationId xmlns:p14="http://schemas.microsoft.com/office/powerpoint/2010/main" val="2047108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some sense, we end up with a CASD where most processes appear to be malfunctioning.  To push the green bar to the left, we assume very tight bounds on message loss and delay and other constants, but they get violated frequently.  When a process violates the assumed bounds, CASD doesn’t need to provide guarantees to it, so that process won’t get the proper sequence of messages!</a:t>
            </a:r>
          </a:p>
          <a:p>
            <a:endParaRPr lang="en-US" dirty="0"/>
          </a:p>
          <a:p>
            <a:r>
              <a:rPr lang="en-US" dirty="0"/>
              <a:t>With aggressive parameter settings </a:t>
            </a:r>
            <a:r>
              <a:rPr lang="en-US" i="1" dirty="0"/>
              <a:t>every process looks faulty.</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24</a:t>
            </a:fld>
            <a:endParaRPr lang="en-US"/>
          </a:p>
        </p:txBody>
      </p:sp>
    </p:spTree>
    <p:extLst>
      <p:ext uri="{BB962C8B-B14F-4D97-AF65-F5344CB8AC3E}">
        <p14:creationId xmlns:p14="http://schemas.microsoft.com/office/powerpoint/2010/main" val="3770976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some sense, we end up with a CASD where most processes appear to be malfunctioning.  To push the green bar to the left, we assume very tight bounds on message loss and delay and other constants, but they get violated frequently.  When a process violates the assumed bounds, CASD doesn’t need to provide guarantees to it, so that process won’t get the proper sequence of messages!</a:t>
            </a:r>
          </a:p>
          <a:p>
            <a:endParaRPr lang="en-US" dirty="0"/>
          </a:p>
          <a:p>
            <a:r>
              <a:rPr lang="en-US" dirty="0"/>
              <a:t>With aggressive parameter settings </a:t>
            </a:r>
            <a:r>
              <a:rPr lang="en-US" i="1" dirty="0"/>
              <a:t>every process looks faulty.</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28</a:t>
            </a:fld>
            <a:endParaRPr lang="en-US"/>
          </a:p>
        </p:txBody>
      </p:sp>
    </p:spTree>
    <p:extLst>
      <p:ext uri="{BB962C8B-B14F-4D97-AF65-F5344CB8AC3E}">
        <p14:creationId xmlns:p14="http://schemas.microsoft.com/office/powerpoint/2010/main" val="3281948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29</a:t>
            </a:fld>
            <a:endParaRPr lang="en-US"/>
          </a:p>
        </p:txBody>
      </p:sp>
    </p:spTree>
    <p:extLst>
      <p:ext uri="{BB962C8B-B14F-4D97-AF65-F5344CB8AC3E}">
        <p14:creationId xmlns:p14="http://schemas.microsoft.com/office/powerpoint/2010/main" val="977582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32</a:t>
            </a:fld>
            <a:endParaRPr lang="en-US"/>
          </a:p>
        </p:txBody>
      </p:sp>
    </p:spTree>
    <p:extLst>
      <p:ext uri="{BB962C8B-B14F-4D97-AF65-F5344CB8AC3E}">
        <p14:creationId xmlns:p14="http://schemas.microsoft.com/office/powerpoint/2010/main" val="3867583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sometimes do in CS5412, we’ll shift to a related but slightly tangential question.  It centers on what the computing “model” should be for a complex event-driven system with notifications (a form of events) and new data entering.  Then we will apply those insights back to our drone setting.</a:t>
            </a:r>
          </a:p>
        </p:txBody>
      </p:sp>
      <p:sp>
        <p:nvSpPr>
          <p:cNvPr id="4" name="Slide Number Placeholder 3"/>
          <p:cNvSpPr>
            <a:spLocks noGrp="1"/>
          </p:cNvSpPr>
          <p:nvPr>
            <p:ph type="sldNum" sz="quarter" idx="10"/>
          </p:nvPr>
        </p:nvSpPr>
        <p:spPr/>
        <p:txBody>
          <a:bodyPr/>
          <a:lstStyle/>
          <a:p>
            <a:fld id="{DACDC88A-CD66-4609-884B-39722DAC333B}" type="slidenum">
              <a:rPr lang="en-US" smtClean="0"/>
              <a:t>4</a:t>
            </a:fld>
            <a:endParaRPr lang="en-US"/>
          </a:p>
        </p:txBody>
      </p:sp>
    </p:spTree>
    <p:extLst>
      <p:ext uri="{BB962C8B-B14F-4D97-AF65-F5344CB8AC3E}">
        <p14:creationId xmlns:p14="http://schemas.microsoft.com/office/powerpoint/2010/main" val="3448481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36</a:t>
            </a:fld>
            <a:endParaRPr lang="en-US"/>
          </a:p>
        </p:txBody>
      </p:sp>
    </p:spTree>
    <p:extLst>
      <p:ext uri="{BB962C8B-B14F-4D97-AF65-F5344CB8AC3E}">
        <p14:creationId xmlns:p14="http://schemas.microsoft.com/office/powerpoint/2010/main" val="3049312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Derecho actually isn’t like CASD in the sense that CASD offers properties that are guaranteed even in the very worst case.  Derecho really works very well, but doesn’t have a worst-case analysis of that sort – perhaps one could be attempted but we haven’t tried.</a:t>
            </a:r>
          </a:p>
          <a:p>
            <a:endParaRPr lang="en-US" dirty="0"/>
          </a:p>
          <a:p>
            <a:r>
              <a:rPr lang="en-US" dirty="0"/>
              <a:t>Yet Derecho is strongly consistent in a different (orthogonal) sense, and very fast.  Is this a more pragmatic way to offer real-time consistency?  FFFS is similar in this way.</a:t>
            </a:r>
          </a:p>
        </p:txBody>
      </p:sp>
      <p:sp>
        <p:nvSpPr>
          <p:cNvPr id="4" name="Slide Number Placeholder 3"/>
          <p:cNvSpPr>
            <a:spLocks noGrp="1"/>
          </p:cNvSpPr>
          <p:nvPr>
            <p:ph type="sldNum" sz="quarter" idx="10"/>
          </p:nvPr>
        </p:nvSpPr>
        <p:spPr/>
        <p:txBody>
          <a:bodyPr/>
          <a:lstStyle/>
          <a:p>
            <a:fld id="{DACDC88A-CD66-4609-884B-39722DAC333B}" type="slidenum">
              <a:rPr lang="en-US" smtClean="0"/>
              <a:t>38</a:t>
            </a:fld>
            <a:endParaRPr lang="en-US"/>
          </a:p>
        </p:txBody>
      </p:sp>
    </p:spTree>
    <p:extLst>
      <p:ext uri="{BB962C8B-B14F-4D97-AF65-F5344CB8AC3E}">
        <p14:creationId xmlns:p14="http://schemas.microsoft.com/office/powerpoint/2010/main" val="2814013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39</a:t>
            </a:fld>
            <a:endParaRPr lang="en-US"/>
          </a:p>
        </p:txBody>
      </p:sp>
    </p:spTree>
    <p:extLst>
      <p:ext uri="{BB962C8B-B14F-4D97-AF65-F5344CB8AC3E}">
        <p14:creationId xmlns:p14="http://schemas.microsoft.com/office/powerpoint/2010/main" val="577580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often troubles students that in CS5412 we have answers to some questions but others are quite speculative.</a:t>
            </a:r>
          </a:p>
          <a:p>
            <a:endParaRPr lang="en-US" dirty="0"/>
          </a:p>
          <a:p>
            <a:r>
              <a:rPr lang="en-US" dirty="0"/>
              <a:t>But cutting edge areas have this feel to them.  They are not longer growing explosively by the time all the answers are known.</a:t>
            </a:r>
          </a:p>
        </p:txBody>
      </p:sp>
      <p:sp>
        <p:nvSpPr>
          <p:cNvPr id="4" name="Slide Number Placeholder 3"/>
          <p:cNvSpPr>
            <a:spLocks noGrp="1"/>
          </p:cNvSpPr>
          <p:nvPr>
            <p:ph type="sldNum" sz="quarter" idx="10"/>
          </p:nvPr>
        </p:nvSpPr>
        <p:spPr/>
        <p:txBody>
          <a:bodyPr/>
          <a:lstStyle/>
          <a:p>
            <a:fld id="{DACDC88A-CD66-4609-884B-39722DAC333B}" type="slidenum">
              <a:rPr lang="en-US" smtClean="0"/>
              <a:t>40</a:t>
            </a:fld>
            <a:endParaRPr lang="en-US"/>
          </a:p>
        </p:txBody>
      </p:sp>
    </p:spTree>
    <p:extLst>
      <p:ext uri="{BB962C8B-B14F-4D97-AF65-F5344CB8AC3E}">
        <p14:creationId xmlns:p14="http://schemas.microsoft.com/office/powerpoint/2010/main" val="34819168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43</a:t>
            </a:fld>
            <a:endParaRPr lang="en-US"/>
          </a:p>
        </p:txBody>
      </p:sp>
    </p:spTree>
    <p:extLst>
      <p:ext uri="{BB962C8B-B14F-4D97-AF65-F5344CB8AC3E}">
        <p14:creationId xmlns:p14="http://schemas.microsoft.com/office/powerpoint/2010/main" val="3586151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intended to remind people about Eric’s point regarding CAP.  Consistency is a kind of contract: when you use a system that promises you that it will offer consistency, and you accept that promise, you are also accepting that the costs of providing the guarantee will be ones you can tolerate.  Yet some forms of consistency, like database consistency, are quite costly and scale poorly.</a:t>
            </a:r>
          </a:p>
          <a:p>
            <a:br>
              <a:rPr lang="en-US" dirty="0"/>
            </a:br>
            <a:r>
              <a:rPr lang="en-US" dirty="0"/>
              <a:t>Derecho is actually consistent and very fast.  But we should use the existing cloud whenever we can, and CAP teaches us that in the existing cloud, it is best not to worry about consistency, except if we really need consistency.  So we should be asking: what exactly is needed?  When would standard cloud micro-services suffice?  And when would we need to opt for a stronger consistency model?</a:t>
            </a:r>
          </a:p>
        </p:txBody>
      </p:sp>
      <p:sp>
        <p:nvSpPr>
          <p:cNvPr id="4" name="Slide Number Placeholder 3"/>
          <p:cNvSpPr>
            <a:spLocks noGrp="1"/>
          </p:cNvSpPr>
          <p:nvPr>
            <p:ph type="sldNum" sz="quarter" idx="10"/>
          </p:nvPr>
        </p:nvSpPr>
        <p:spPr/>
        <p:txBody>
          <a:bodyPr/>
          <a:lstStyle/>
          <a:p>
            <a:fld id="{DACDC88A-CD66-4609-884B-39722DAC333B}" type="slidenum">
              <a:rPr lang="en-US" smtClean="0"/>
              <a:t>5</a:t>
            </a:fld>
            <a:endParaRPr lang="en-US"/>
          </a:p>
        </p:txBody>
      </p:sp>
    </p:spTree>
    <p:extLst>
      <p:ext uri="{BB962C8B-B14F-4D97-AF65-F5344CB8AC3E}">
        <p14:creationId xmlns:p14="http://schemas.microsoft.com/office/powerpoint/2010/main" val="2927745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6</a:t>
            </a:fld>
            <a:endParaRPr lang="en-US"/>
          </a:p>
        </p:txBody>
      </p:sp>
    </p:spTree>
    <p:extLst>
      <p:ext uri="{BB962C8B-B14F-4D97-AF65-F5344CB8AC3E}">
        <p14:creationId xmlns:p14="http://schemas.microsoft.com/office/powerpoint/2010/main" val="736341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7</a:t>
            </a:fld>
            <a:endParaRPr lang="en-US"/>
          </a:p>
        </p:txBody>
      </p:sp>
    </p:spTree>
    <p:extLst>
      <p:ext uri="{BB962C8B-B14F-4D97-AF65-F5344CB8AC3E}">
        <p14:creationId xmlns:p14="http://schemas.microsoft.com/office/powerpoint/2010/main" val="1160021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messages update variables, we get a real-time distributed shared memory model.</a:t>
            </a:r>
          </a:p>
        </p:txBody>
      </p:sp>
      <p:sp>
        <p:nvSpPr>
          <p:cNvPr id="4" name="Slide Number Placeholder 3"/>
          <p:cNvSpPr>
            <a:spLocks noGrp="1"/>
          </p:cNvSpPr>
          <p:nvPr>
            <p:ph type="sldNum" sz="quarter" idx="10"/>
          </p:nvPr>
        </p:nvSpPr>
        <p:spPr/>
        <p:txBody>
          <a:bodyPr/>
          <a:lstStyle/>
          <a:p>
            <a:fld id="{DACDC88A-CD66-4609-884B-39722DAC333B}" type="slidenum">
              <a:rPr lang="en-US" smtClean="0"/>
              <a:t>10</a:t>
            </a:fld>
            <a:endParaRPr lang="en-US"/>
          </a:p>
        </p:txBody>
      </p:sp>
    </p:spTree>
    <p:extLst>
      <p:ext uri="{BB962C8B-B14F-4D97-AF65-F5344CB8AC3E}">
        <p14:creationId xmlns:p14="http://schemas.microsoft.com/office/powerpoint/2010/main" val="2000815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messages are like a clock ticking, they can trigger coordinated rounds of action.</a:t>
            </a:r>
          </a:p>
        </p:txBody>
      </p:sp>
      <p:sp>
        <p:nvSpPr>
          <p:cNvPr id="4" name="Slide Number Placeholder 3"/>
          <p:cNvSpPr>
            <a:spLocks noGrp="1"/>
          </p:cNvSpPr>
          <p:nvPr>
            <p:ph type="sldNum" sz="quarter" idx="10"/>
          </p:nvPr>
        </p:nvSpPr>
        <p:spPr/>
        <p:txBody>
          <a:bodyPr/>
          <a:lstStyle/>
          <a:p>
            <a:fld id="{DACDC88A-CD66-4609-884B-39722DAC333B}" type="slidenum">
              <a:rPr lang="en-US" smtClean="0"/>
              <a:t>11</a:t>
            </a:fld>
            <a:endParaRPr lang="en-US"/>
          </a:p>
        </p:txBody>
      </p:sp>
    </p:spTree>
    <p:extLst>
      <p:ext uri="{BB962C8B-B14F-4D97-AF65-F5344CB8AC3E}">
        <p14:creationId xmlns:p14="http://schemas.microsoft.com/office/powerpoint/2010/main" val="3803188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basic protocol is a kind of forwarding mechanism: every process just shouts out what it hears (using “broadcast”, which is a network primitive – but one that can drop packets).  Since we are afraid packets were lost, we end up with an all-to-all pattern.  Then if we can assume that packets aren’t dropped on every round – just on a few – we know that at least one round reaches every non-failed process, and thus every process has a copy.  Then we can compute how long this could take, and deliver the messages within a bounded real-time period, too.</a:t>
            </a:r>
          </a:p>
        </p:txBody>
      </p:sp>
      <p:sp>
        <p:nvSpPr>
          <p:cNvPr id="4" name="Slide Number Placeholder 3"/>
          <p:cNvSpPr>
            <a:spLocks noGrp="1"/>
          </p:cNvSpPr>
          <p:nvPr>
            <p:ph type="sldNum" sz="quarter" idx="10"/>
          </p:nvPr>
        </p:nvSpPr>
        <p:spPr/>
        <p:txBody>
          <a:bodyPr/>
          <a:lstStyle/>
          <a:p>
            <a:fld id="{DACDC88A-CD66-4609-884B-39722DAC333B}" type="slidenum">
              <a:rPr lang="en-US" smtClean="0"/>
              <a:t>12</a:t>
            </a:fld>
            <a:endParaRPr lang="en-US"/>
          </a:p>
        </p:txBody>
      </p:sp>
    </p:spTree>
    <p:extLst>
      <p:ext uri="{BB962C8B-B14F-4D97-AF65-F5344CB8AC3E}">
        <p14:creationId xmlns:p14="http://schemas.microsoft.com/office/powerpoint/2010/main" val="2699866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CASD is a general protocol that uses the pattern we saw, but extends it to cover more failure scenarios.  For example, CASD covers malfunctioning clocks.  CASD also has extra features.  Notably, every correct process delivers messages in the same order.</a:t>
            </a:r>
          </a:p>
          <a:p>
            <a:endParaRPr lang="en-US" dirty="0"/>
          </a:p>
          <a:p>
            <a:r>
              <a:rPr lang="en-US" dirty="0"/>
              <a:t>Thus if P sees A then B, so will Q.</a:t>
            </a:r>
          </a:p>
          <a:p>
            <a:endParaRPr lang="en-US" dirty="0"/>
          </a:p>
          <a:p>
            <a:r>
              <a:rPr lang="en-US" dirty="0"/>
              <a:t>The CASD guarantees are very powerful and were part of the reason the FAA selected the IBM proposal.  The entire system design was layered over this communication model.</a:t>
            </a:r>
          </a:p>
        </p:txBody>
      </p:sp>
      <p:sp>
        <p:nvSpPr>
          <p:cNvPr id="4" name="Slide Number Placeholder 3"/>
          <p:cNvSpPr>
            <a:spLocks noGrp="1"/>
          </p:cNvSpPr>
          <p:nvPr>
            <p:ph type="sldNum" sz="quarter" idx="10"/>
          </p:nvPr>
        </p:nvSpPr>
        <p:spPr/>
        <p:txBody>
          <a:bodyPr/>
          <a:lstStyle/>
          <a:p>
            <a:fld id="{DACDC88A-CD66-4609-884B-39722DAC333B}" type="slidenum">
              <a:rPr lang="en-US" smtClean="0"/>
              <a:t>13</a:t>
            </a:fld>
            <a:endParaRPr lang="en-US"/>
          </a:p>
        </p:txBody>
      </p:sp>
    </p:spTree>
    <p:extLst>
      <p:ext uri="{BB962C8B-B14F-4D97-AF65-F5344CB8AC3E}">
        <p14:creationId xmlns:p14="http://schemas.microsoft.com/office/powerpoint/2010/main" val="843015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976A1C2E-BA8A-42A7-9B4E-920BDB28FB31}" type="datetime1">
              <a:rPr lang="en-US" smtClean="0"/>
              <a:t>2/15/2019</a:t>
            </a:fld>
            <a:endParaRPr lang="en-US"/>
          </a:p>
        </p:txBody>
      </p:sp>
      <p:sp>
        <p:nvSpPr>
          <p:cNvPr id="5" name="Footer Placeholder 4"/>
          <p:cNvSpPr>
            <a:spLocks noGrp="1"/>
          </p:cNvSpPr>
          <p:nvPr>
            <p:ph type="ftr" sz="quarter" idx="11"/>
          </p:nvPr>
        </p:nvSpPr>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4FEA2B-1DDB-4092-9CA2-63BF68F9148F}" type="datetime1">
              <a:rPr lang="en-US" smtClean="0"/>
              <a:t>2/15/2019</a:t>
            </a:fld>
            <a:endParaRPr lang="en-US"/>
          </a:p>
        </p:txBody>
      </p:sp>
      <p:sp>
        <p:nvSpPr>
          <p:cNvPr id="5" name="Footer Placeholder 4"/>
          <p:cNvSpPr>
            <a:spLocks noGrp="1"/>
          </p:cNvSpPr>
          <p:nvPr>
            <p:ph type="ftr" sz="quarter" idx="11"/>
          </p:nvPr>
        </p:nvSpPr>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C246E-65A9-427C-A846-5C30FCB43522}" type="datetime1">
              <a:rPr lang="en-US" smtClean="0"/>
              <a:t>2/15/2019</a:t>
            </a:fld>
            <a:endParaRPr lang="en-US"/>
          </a:p>
        </p:txBody>
      </p:sp>
      <p:sp>
        <p:nvSpPr>
          <p:cNvPr id="5" name="Footer Placeholder 4"/>
          <p:cNvSpPr>
            <a:spLocks noGrp="1"/>
          </p:cNvSpPr>
          <p:nvPr>
            <p:ph type="ftr" sz="quarter" idx="11"/>
          </p:nvPr>
        </p:nvSpPr>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DE20808-E6D0-446B-A3A6-9A1B999A45BD}" type="datetime1">
              <a:rPr lang="en-US" smtClean="0"/>
              <a:t>2/15/2019</a:t>
            </a:fld>
            <a:endParaRPr lang="en-US"/>
          </a:p>
        </p:txBody>
      </p:sp>
      <p:sp>
        <p:nvSpPr>
          <p:cNvPr id="5" name="Footer Placeholder 4"/>
          <p:cNvSpPr>
            <a:spLocks noGrp="1"/>
          </p:cNvSpPr>
          <p:nvPr>
            <p:ph type="ftr" sz="quarter" idx="11"/>
          </p:nvPr>
        </p:nvSpPr>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CB08129-561F-4661-841D-2F91F9AB20F7}" type="datetime1">
              <a:rPr lang="en-US" smtClean="0"/>
              <a:t>2/15/2019</a:t>
            </a:fld>
            <a:endParaRPr lang="en-US"/>
          </a:p>
        </p:txBody>
      </p:sp>
      <p:sp>
        <p:nvSpPr>
          <p:cNvPr id="5" name="Footer Placeholder 4"/>
          <p:cNvSpPr>
            <a:spLocks noGrp="1"/>
          </p:cNvSpPr>
          <p:nvPr>
            <p:ph type="ftr" sz="quarter" idx="11"/>
          </p:nvPr>
        </p:nvSpPr>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344930A-105C-46A7-9691-DC66F0C9FB03}" type="datetime1">
              <a:rPr lang="en-US" smtClean="0"/>
              <a:t>2/15/2019</a:t>
            </a:fld>
            <a:endParaRPr lang="en-US"/>
          </a:p>
        </p:txBody>
      </p:sp>
      <p:sp>
        <p:nvSpPr>
          <p:cNvPr id="6" name="Footer Placeholder 5"/>
          <p:cNvSpPr>
            <a:spLocks noGrp="1"/>
          </p:cNvSpPr>
          <p:nvPr>
            <p:ph type="ftr" sz="quarter" idx="11"/>
          </p:nvPr>
        </p:nvSpPr>
        <p:spPr/>
        <p:txBody>
          <a:bodyPr/>
          <a:lstStyle/>
          <a:p>
            <a:r>
              <a:rPr lang="en-US"/>
              <a:t>http://www.cs.cornell.edu/courses/cs5412/2019sp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F9D58F-FD09-40A8-880C-4E0DCABE28A7}" type="datetime1">
              <a:rPr lang="en-US" smtClean="0"/>
              <a:t>2/15/2019</a:t>
            </a:fld>
            <a:endParaRPr lang="en-US"/>
          </a:p>
        </p:txBody>
      </p:sp>
      <p:sp>
        <p:nvSpPr>
          <p:cNvPr id="8" name="Footer Placeholder 7"/>
          <p:cNvSpPr>
            <a:spLocks noGrp="1"/>
          </p:cNvSpPr>
          <p:nvPr>
            <p:ph type="ftr" sz="quarter" idx="11"/>
          </p:nvPr>
        </p:nvSpPr>
        <p:spPr/>
        <p:txBody>
          <a:bodyPr/>
          <a:lstStyle/>
          <a:p>
            <a:r>
              <a:rPr lang="en-US"/>
              <a:t>http://www.cs.cornell.edu/courses/cs5412/2019sp</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FBAFE242-07D3-4EB3-969A-26CECFA0D508}" type="datetime1">
              <a:rPr lang="en-US" smtClean="0"/>
              <a:t>2/15/2019</a:t>
            </a:fld>
            <a:endParaRPr lang="en-US"/>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00682A-D7F8-4A34-A7AE-AD04CEC154B0}" type="datetime1">
              <a:rPr lang="en-US" smtClean="0"/>
              <a:t>2/15/2019</a:t>
            </a:fld>
            <a:endParaRPr lang="en-US"/>
          </a:p>
        </p:txBody>
      </p:sp>
      <p:sp>
        <p:nvSpPr>
          <p:cNvPr id="3" name="Footer Placeholder 2"/>
          <p:cNvSpPr>
            <a:spLocks noGrp="1"/>
          </p:cNvSpPr>
          <p:nvPr>
            <p:ph type="ftr" sz="quarter" idx="11"/>
          </p:nvPr>
        </p:nvSpPr>
        <p:spPr/>
        <p:txBody>
          <a:bodyPr/>
          <a:lstStyle/>
          <a:p>
            <a:r>
              <a:rPr lang="en-US"/>
              <a:t>http://www.cs.cornell.edu/courses/cs5412/2019sp</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5375A70-D273-4CC8-B7D2-1185A54B22F7}" type="datetime1">
              <a:rPr lang="en-US" smtClean="0"/>
              <a:t>2/15/2019</a:t>
            </a:fld>
            <a:endParaRPr lang="en-US"/>
          </a:p>
        </p:txBody>
      </p:sp>
      <p:sp>
        <p:nvSpPr>
          <p:cNvPr id="6" name="Footer Placeholder 5"/>
          <p:cNvSpPr>
            <a:spLocks noGrp="1"/>
          </p:cNvSpPr>
          <p:nvPr>
            <p:ph type="ftr" sz="quarter" idx="11"/>
          </p:nvPr>
        </p:nvSpPr>
        <p:spPr/>
        <p:txBody>
          <a:bodyPr/>
          <a:lstStyle/>
          <a:p>
            <a:r>
              <a:rPr lang="en-US"/>
              <a:t>http://www.cs.cornell.edu/courses/cs5412/2019sp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AB7F5ED-3124-4250-A763-4CFBAA85A671}" type="datetime1">
              <a:rPr lang="en-US" smtClean="0"/>
              <a:t>2/15/2019</a:t>
            </a:fld>
            <a:endParaRPr lang="en-US"/>
          </a:p>
        </p:txBody>
      </p:sp>
      <p:sp>
        <p:nvSpPr>
          <p:cNvPr id="6" name="Footer Placeholder 5"/>
          <p:cNvSpPr>
            <a:spLocks noGrp="1"/>
          </p:cNvSpPr>
          <p:nvPr>
            <p:ph type="ftr" sz="quarter" idx="11"/>
          </p:nvPr>
        </p:nvSpPr>
        <p:spPr/>
        <p:txBody>
          <a:bodyPr/>
          <a:lstStyle/>
          <a:p>
            <a:r>
              <a:rPr lang="en-US"/>
              <a:t>http://www.cs.cornell.edu/courses/cs5412/2019sp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E86BEC5-FA3F-4AD5-AD90-CF2F6B53141A}" type="datetime1">
              <a:rPr lang="en-US" smtClean="0"/>
              <a:t>2/15/2019</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http://www.cs.cornell.edu/courses/cs5412/2019sp</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dx.doi.org/10.1145/75246.75256"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7B2A5-D888-4A68-9EB8-E190FABBD294}"/>
              </a:ext>
            </a:extLst>
          </p:cNvPr>
          <p:cNvSpPr>
            <a:spLocks noGrp="1"/>
          </p:cNvSpPr>
          <p:nvPr>
            <p:ph type="ctrTitle"/>
          </p:nvPr>
        </p:nvSpPr>
        <p:spPr>
          <a:xfrm>
            <a:off x="0" y="4960137"/>
            <a:ext cx="8229600" cy="1463040"/>
          </a:xfrm>
        </p:spPr>
        <p:txBody>
          <a:bodyPr>
            <a:noAutofit/>
          </a:bodyPr>
          <a:lstStyle/>
          <a:p>
            <a:r>
              <a:rPr lang="en-US" sz="4000" dirty="0"/>
              <a:t>CS5412: Lecture 8</a:t>
            </a:r>
            <a:br>
              <a:rPr lang="en-US" sz="4000" dirty="0"/>
            </a:br>
            <a:r>
              <a:rPr lang="en-US" sz="4000" dirty="0"/>
              <a:t>Using Time in I</a:t>
            </a:r>
            <a:r>
              <a:rPr lang="en-US" sz="3200" dirty="0"/>
              <a:t>o</a:t>
            </a:r>
            <a:r>
              <a:rPr lang="en-US" sz="4000" dirty="0"/>
              <a:t>T Applications</a:t>
            </a:r>
          </a:p>
        </p:txBody>
      </p:sp>
      <p:sp>
        <p:nvSpPr>
          <p:cNvPr id="3" name="Subtitle 2">
            <a:extLst>
              <a:ext uri="{FF2B5EF4-FFF2-40B4-BE49-F238E27FC236}">
                <a16:creationId xmlns:a16="http://schemas.microsoft.com/office/drawing/2014/main" id="{D1664BDB-4610-415E-B88D-82832DD4507C}"/>
              </a:ext>
            </a:extLst>
          </p:cNvPr>
          <p:cNvSpPr>
            <a:spLocks noGrp="1"/>
          </p:cNvSpPr>
          <p:nvPr>
            <p:ph type="subTitle" idx="1"/>
          </p:nvPr>
        </p:nvSpPr>
        <p:spPr/>
        <p:txBody>
          <a:bodyPr/>
          <a:lstStyle/>
          <a:p>
            <a:r>
              <a:rPr lang="en-US" dirty="0"/>
              <a:t>Ken Birman</a:t>
            </a:r>
          </a:p>
          <a:p>
            <a:r>
              <a:rPr lang="en-US" dirty="0"/>
              <a:t>Spring, 2019</a:t>
            </a:r>
          </a:p>
        </p:txBody>
      </p:sp>
      <p:sp>
        <p:nvSpPr>
          <p:cNvPr id="4" name="Footer Placeholder 3"/>
          <p:cNvSpPr>
            <a:spLocks noGrp="1"/>
          </p:cNvSpPr>
          <p:nvPr>
            <p:ph type="ftr" sz="quarter" idx="11"/>
          </p:nvPr>
        </p:nvSpPr>
        <p:spPr/>
        <p:txBody>
          <a:bodyPr/>
          <a:lstStyle/>
          <a:p>
            <a:r>
              <a:rPr lang="en-US" dirty="0"/>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1</a:t>
            </a:fld>
            <a:endParaRPr lang="en-US"/>
          </a:p>
        </p:txBody>
      </p:sp>
    </p:spTree>
    <p:extLst>
      <p:ext uri="{BB962C8B-B14F-4D97-AF65-F5344CB8AC3E}">
        <p14:creationId xmlns:p14="http://schemas.microsoft.com/office/powerpoint/2010/main" val="32456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a:extLst>
              <a:ext uri="{FF2B5EF4-FFF2-40B4-BE49-F238E27FC236}">
                <a16:creationId xmlns:a16="http://schemas.microsoft.com/office/drawing/2014/main" id="{1AC91021-D714-42AD-AB5E-41D28EF8E253}"/>
              </a:ext>
            </a:extLst>
          </p:cNvPr>
          <p:cNvSpPr>
            <a:spLocks noChangeArrowheads="1"/>
          </p:cNvSpPr>
          <p:nvPr/>
        </p:nvSpPr>
        <p:spPr bwMode="auto">
          <a:xfrm>
            <a:off x="6788150" y="2597150"/>
            <a:ext cx="673100" cy="2273300"/>
          </a:xfrm>
          <a:prstGeom prst="rect">
            <a:avLst/>
          </a:prstGeom>
          <a:solidFill>
            <a:srgbClr val="A3F25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4770" name="Rectangle 2"/>
          <p:cNvSpPr>
            <a:spLocks noGrp="1" noChangeArrowheads="1"/>
          </p:cNvSpPr>
          <p:nvPr>
            <p:ph type="title"/>
          </p:nvPr>
        </p:nvSpPr>
        <p:spPr>
          <a:xfrm>
            <a:off x="1024127" y="585216"/>
            <a:ext cx="10863067" cy="1499616"/>
          </a:xfrm>
        </p:spPr>
        <p:txBody>
          <a:bodyPr/>
          <a:lstStyle/>
          <a:p>
            <a:r>
              <a:rPr lang="en-US" dirty="0"/>
              <a:t>A real-time distributed shared memory</a:t>
            </a:r>
          </a:p>
        </p:txBody>
      </p:sp>
      <p:sp>
        <p:nvSpPr>
          <p:cNvPr id="2" name="Footer Placeholder 1"/>
          <p:cNvSpPr>
            <a:spLocks noGrp="1"/>
          </p:cNvSpPr>
          <p:nvPr>
            <p:ph type="ftr" sz="quarter" idx="11"/>
          </p:nvPr>
        </p:nvSpPr>
        <p:spPr/>
        <p:txBody>
          <a:bodyPr/>
          <a:lstStyle/>
          <a:p>
            <a:r>
              <a:rPr lang="en-US"/>
              <a:t>http://www.cs.cornell.edu/courses/cs5412/2019sp</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10</a:t>
            </a:fld>
            <a:endParaRPr lang="en-US"/>
          </a:p>
        </p:txBody>
      </p:sp>
      <p:grpSp>
        <p:nvGrpSpPr>
          <p:cNvPr id="1184771" name="Group 3"/>
          <p:cNvGrpSpPr>
            <a:grpSpLocks/>
          </p:cNvGrpSpPr>
          <p:nvPr/>
        </p:nvGrpSpPr>
        <p:grpSpPr bwMode="auto">
          <a:xfrm>
            <a:off x="2135188" y="2287588"/>
            <a:ext cx="7770812" cy="2668588"/>
            <a:chOff x="385" y="1441"/>
            <a:chExt cx="4895" cy="1681"/>
          </a:xfrm>
        </p:grpSpPr>
        <p:sp>
          <p:nvSpPr>
            <p:cNvPr id="1184772" name="Line 4"/>
            <p:cNvSpPr>
              <a:spLocks noChangeShapeType="1"/>
            </p:cNvSpPr>
            <p:nvPr/>
          </p:nvSpPr>
          <p:spPr bwMode="auto">
            <a:xfrm>
              <a:off x="624" y="1632"/>
              <a:ext cx="465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4773" name="Line 5"/>
            <p:cNvSpPr>
              <a:spLocks noChangeShapeType="1"/>
            </p:cNvSpPr>
            <p:nvPr/>
          </p:nvSpPr>
          <p:spPr bwMode="auto">
            <a:xfrm>
              <a:off x="624" y="1920"/>
              <a:ext cx="465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4774" name="Line 6"/>
            <p:cNvSpPr>
              <a:spLocks noChangeShapeType="1"/>
            </p:cNvSpPr>
            <p:nvPr/>
          </p:nvSpPr>
          <p:spPr bwMode="auto">
            <a:xfrm>
              <a:off x="624" y="2496"/>
              <a:ext cx="465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4775" name="Line 7"/>
            <p:cNvSpPr>
              <a:spLocks noChangeShapeType="1"/>
            </p:cNvSpPr>
            <p:nvPr/>
          </p:nvSpPr>
          <p:spPr bwMode="auto">
            <a:xfrm>
              <a:off x="624" y="2784"/>
              <a:ext cx="465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4776" name="Line 8"/>
            <p:cNvSpPr>
              <a:spLocks noChangeShapeType="1"/>
            </p:cNvSpPr>
            <p:nvPr/>
          </p:nvSpPr>
          <p:spPr bwMode="auto">
            <a:xfrm>
              <a:off x="624" y="3072"/>
              <a:ext cx="465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4777" name="Line 9"/>
            <p:cNvSpPr>
              <a:spLocks noChangeShapeType="1"/>
            </p:cNvSpPr>
            <p:nvPr/>
          </p:nvSpPr>
          <p:spPr bwMode="auto">
            <a:xfrm>
              <a:off x="624" y="2208"/>
              <a:ext cx="465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4778" name="Rectangle 10"/>
            <p:cNvSpPr>
              <a:spLocks noChangeArrowheads="1"/>
            </p:cNvSpPr>
            <p:nvPr/>
          </p:nvSpPr>
          <p:spPr bwMode="auto">
            <a:xfrm>
              <a:off x="385" y="1441"/>
              <a:ext cx="28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p</a:t>
              </a:r>
              <a:r>
                <a:rPr lang="en-US" sz="2400" b="1" baseline="-25000">
                  <a:latin typeface="Times New Roman" pitchFamily="18" charset="0"/>
                </a:rPr>
                <a:t>0</a:t>
              </a:r>
            </a:p>
          </p:txBody>
        </p:sp>
        <p:sp>
          <p:nvSpPr>
            <p:cNvPr id="1184779" name="Rectangle 11"/>
            <p:cNvSpPr>
              <a:spLocks noChangeArrowheads="1"/>
            </p:cNvSpPr>
            <p:nvPr/>
          </p:nvSpPr>
          <p:spPr bwMode="auto">
            <a:xfrm>
              <a:off x="385" y="1681"/>
              <a:ext cx="28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p</a:t>
              </a:r>
              <a:r>
                <a:rPr lang="en-US" sz="2400" b="1" baseline="-25000">
                  <a:latin typeface="Times New Roman" pitchFamily="18" charset="0"/>
                </a:rPr>
                <a:t>1</a:t>
              </a:r>
            </a:p>
          </p:txBody>
        </p:sp>
        <p:sp>
          <p:nvSpPr>
            <p:cNvPr id="1184780" name="Rectangle 12"/>
            <p:cNvSpPr>
              <a:spLocks noChangeArrowheads="1"/>
            </p:cNvSpPr>
            <p:nvPr/>
          </p:nvSpPr>
          <p:spPr bwMode="auto">
            <a:xfrm>
              <a:off x="385" y="1969"/>
              <a:ext cx="28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p</a:t>
              </a:r>
              <a:r>
                <a:rPr lang="en-US" sz="2400" b="1" baseline="-25000">
                  <a:latin typeface="Times New Roman" pitchFamily="18" charset="0"/>
                </a:rPr>
                <a:t>2</a:t>
              </a:r>
            </a:p>
          </p:txBody>
        </p:sp>
        <p:sp>
          <p:nvSpPr>
            <p:cNvPr id="1184781" name="Rectangle 13"/>
            <p:cNvSpPr>
              <a:spLocks noChangeArrowheads="1"/>
            </p:cNvSpPr>
            <p:nvPr/>
          </p:nvSpPr>
          <p:spPr bwMode="auto">
            <a:xfrm>
              <a:off x="385" y="2257"/>
              <a:ext cx="28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p</a:t>
              </a:r>
              <a:r>
                <a:rPr lang="en-US" sz="2400" b="1" baseline="-25000">
                  <a:latin typeface="Times New Roman" pitchFamily="18" charset="0"/>
                </a:rPr>
                <a:t>3</a:t>
              </a:r>
            </a:p>
          </p:txBody>
        </p:sp>
        <p:sp>
          <p:nvSpPr>
            <p:cNvPr id="1184782" name="Rectangle 14"/>
            <p:cNvSpPr>
              <a:spLocks noChangeArrowheads="1"/>
            </p:cNvSpPr>
            <p:nvPr/>
          </p:nvSpPr>
          <p:spPr bwMode="auto">
            <a:xfrm>
              <a:off x="385" y="2545"/>
              <a:ext cx="28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p</a:t>
              </a:r>
              <a:r>
                <a:rPr lang="en-US" sz="2400" b="1" baseline="-25000">
                  <a:latin typeface="Times New Roman" pitchFamily="18" charset="0"/>
                </a:rPr>
                <a:t>4</a:t>
              </a:r>
            </a:p>
          </p:txBody>
        </p:sp>
        <p:sp>
          <p:nvSpPr>
            <p:cNvPr id="1184783" name="Rectangle 15"/>
            <p:cNvSpPr>
              <a:spLocks noChangeArrowheads="1"/>
            </p:cNvSpPr>
            <p:nvPr/>
          </p:nvSpPr>
          <p:spPr bwMode="auto">
            <a:xfrm>
              <a:off x="385" y="2833"/>
              <a:ext cx="28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p</a:t>
              </a:r>
              <a:r>
                <a:rPr lang="en-US" sz="2400" b="1" baseline="-25000">
                  <a:latin typeface="Times New Roman" pitchFamily="18" charset="0"/>
                </a:rPr>
                <a:t>5</a:t>
              </a:r>
            </a:p>
          </p:txBody>
        </p:sp>
      </p:grpSp>
      <p:sp>
        <p:nvSpPr>
          <p:cNvPr id="1184784" name="Rectangle 16"/>
          <p:cNvSpPr>
            <a:spLocks noChangeArrowheads="1"/>
          </p:cNvSpPr>
          <p:nvPr/>
        </p:nvSpPr>
        <p:spPr bwMode="auto">
          <a:xfrm>
            <a:off x="3582989" y="2058988"/>
            <a:ext cx="3016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t</a:t>
            </a:r>
          </a:p>
        </p:txBody>
      </p:sp>
      <p:sp>
        <p:nvSpPr>
          <p:cNvPr id="1184785" name="Line 17"/>
          <p:cNvSpPr>
            <a:spLocks noChangeShapeType="1"/>
          </p:cNvSpPr>
          <p:nvPr/>
        </p:nvSpPr>
        <p:spPr bwMode="auto">
          <a:xfrm>
            <a:off x="6781800" y="2286000"/>
            <a:ext cx="0" cy="3200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4786" name="Line 18"/>
          <p:cNvSpPr>
            <a:spLocks noChangeShapeType="1"/>
          </p:cNvSpPr>
          <p:nvPr/>
        </p:nvSpPr>
        <p:spPr bwMode="auto">
          <a:xfrm>
            <a:off x="7467600" y="2286000"/>
            <a:ext cx="0" cy="3200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4787" name="Rectangle 19"/>
          <p:cNvSpPr>
            <a:spLocks noChangeArrowheads="1"/>
          </p:cNvSpPr>
          <p:nvPr/>
        </p:nvSpPr>
        <p:spPr bwMode="auto">
          <a:xfrm>
            <a:off x="6326189" y="1830388"/>
            <a:ext cx="7588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spcBef>
                <a:spcPct val="50000"/>
              </a:spcBef>
            </a:pPr>
            <a:r>
              <a:rPr lang="en-US" sz="2400" b="1">
                <a:latin typeface="Times New Roman" pitchFamily="18" charset="0"/>
              </a:rPr>
              <a:t>t+a</a:t>
            </a:r>
          </a:p>
        </p:txBody>
      </p:sp>
      <p:sp>
        <p:nvSpPr>
          <p:cNvPr id="1184788" name="Rectangle 20"/>
          <p:cNvSpPr>
            <a:spLocks noChangeArrowheads="1"/>
          </p:cNvSpPr>
          <p:nvPr/>
        </p:nvSpPr>
        <p:spPr bwMode="auto">
          <a:xfrm>
            <a:off x="7164389" y="1830388"/>
            <a:ext cx="7588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spcBef>
                <a:spcPct val="50000"/>
              </a:spcBef>
            </a:pPr>
            <a:r>
              <a:rPr lang="en-US" sz="2400" b="1">
                <a:latin typeface="Times New Roman" pitchFamily="18" charset="0"/>
              </a:rPr>
              <a:t>t+b</a:t>
            </a:r>
          </a:p>
        </p:txBody>
      </p:sp>
      <p:sp>
        <p:nvSpPr>
          <p:cNvPr id="1184789" name="Rectangle 21"/>
          <p:cNvSpPr>
            <a:spLocks noChangeArrowheads="1"/>
          </p:cNvSpPr>
          <p:nvPr/>
        </p:nvSpPr>
        <p:spPr bwMode="auto">
          <a:xfrm>
            <a:off x="448733" y="5411788"/>
            <a:ext cx="11362267" cy="82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spcBef>
                <a:spcPct val="50000"/>
              </a:spcBef>
            </a:pPr>
            <a:r>
              <a:rPr lang="en-US" sz="2400" b="1" dirty="0">
                <a:latin typeface="Times New Roman" pitchFamily="18" charset="0"/>
              </a:rPr>
              <a:t>Think of “x” as a key and “3” as the new value.  Here x=3 becomes visible within a time window between </a:t>
            </a:r>
            <a:r>
              <a:rPr lang="en-US" sz="2400" b="1" dirty="0" err="1">
                <a:latin typeface="Times New Roman" pitchFamily="18" charset="0"/>
              </a:rPr>
              <a:t>t+a</a:t>
            </a:r>
            <a:r>
              <a:rPr lang="en-US" sz="2400" b="1" dirty="0">
                <a:latin typeface="Times New Roman" pitchFamily="18" charset="0"/>
              </a:rPr>
              <a:t> and </a:t>
            </a:r>
            <a:r>
              <a:rPr lang="en-US" sz="2400" b="1" dirty="0" err="1">
                <a:latin typeface="Times New Roman" pitchFamily="18" charset="0"/>
              </a:rPr>
              <a:t>t+b</a:t>
            </a:r>
            <a:r>
              <a:rPr lang="en-US" sz="2400" b="1" dirty="0">
                <a:latin typeface="Times New Roman" pitchFamily="18" charset="0"/>
              </a:rPr>
              <a:t>.</a:t>
            </a:r>
          </a:p>
        </p:txBody>
      </p:sp>
      <p:sp>
        <p:nvSpPr>
          <p:cNvPr id="1184790" name="Rectangle 22"/>
          <p:cNvSpPr>
            <a:spLocks noChangeArrowheads="1"/>
          </p:cNvSpPr>
          <p:nvPr/>
        </p:nvSpPr>
        <p:spPr bwMode="auto">
          <a:xfrm>
            <a:off x="3354389" y="2516188"/>
            <a:ext cx="15970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set x=3</a:t>
            </a:r>
          </a:p>
        </p:txBody>
      </p:sp>
      <p:sp>
        <p:nvSpPr>
          <p:cNvPr id="1184791" name="Rectangle 23"/>
          <p:cNvSpPr>
            <a:spLocks noChangeArrowheads="1"/>
          </p:cNvSpPr>
          <p:nvPr/>
        </p:nvSpPr>
        <p:spPr bwMode="auto">
          <a:xfrm>
            <a:off x="6783389" y="3278188"/>
            <a:ext cx="9874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solidFill>
                  <a:srgbClr val="CF0E30"/>
                </a:solidFill>
                <a:latin typeface="Times New Roman" pitchFamily="18" charset="0"/>
              </a:rPr>
              <a:t>x=3</a:t>
            </a:r>
          </a:p>
        </p:txBody>
      </p:sp>
    </p:spTree>
    <p:extLst>
      <p:ext uri="{BB962C8B-B14F-4D97-AF65-F5344CB8AC3E}">
        <p14:creationId xmlns:p14="http://schemas.microsoft.com/office/powerpoint/2010/main" val="3369474428"/>
      </p:ext>
    </p:extLst>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5794" name="Rectangle 2"/>
          <p:cNvSpPr>
            <a:spLocks noGrp="1" noChangeArrowheads="1"/>
          </p:cNvSpPr>
          <p:nvPr>
            <p:ph type="title"/>
          </p:nvPr>
        </p:nvSpPr>
        <p:spPr/>
        <p:txBody>
          <a:bodyPr/>
          <a:lstStyle/>
          <a:p>
            <a:r>
              <a:rPr lang="en-US"/>
              <a:t>Periodic process group: Marzullo</a:t>
            </a:r>
          </a:p>
        </p:txBody>
      </p:sp>
      <p:sp>
        <p:nvSpPr>
          <p:cNvPr id="2" name="Footer Placeholder 1"/>
          <p:cNvSpPr>
            <a:spLocks noGrp="1"/>
          </p:cNvSpPr>
          <p:nvPr>
            <p:ph type="ftr" sz="quarter" idx="11"/>
          </p:nvPr>
        </p:nvSpPr>
        <p:spPr/>
        <p:txBody>
          <a:bodyPr/>
          <a:lstStyle/>
          <a:p>
            <a:r>
              <a:rPr lang="en-US"/>
              <a:t>http://www.cs.cornell.edu/courses/cs5412/2019sp</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11</a:t>
            </a:fld>
            <a:endParaRPr lang="en-US"/>
          </a:p>
        </p:txBody>
      </p:sp>
      <p:grpSp>
        <p:nvGrpSpPr>
          <p:cNvPr id="1185795" name="Group 3"/>
          <p:cNvGrpSpPr>
            <a:grpSpLocks/>
          </p:cNvGrpSpPr>
          <p:nvPr/>
        </p:nvGrpSpPr>
        <p:grpSpPr bwMode="auto">
          <a:xfrm>
            <a:off x="2135188" y="2287588"/>
            <a:ext cx="7770812" cy="2668588"/>
            <a:chOff x="385" y="1441"/>
            <a:chExt cx="4895" cy="1681"/>
          </a:xfrm>
        </p:grpSpPr>
        <p:sp>
          <p:nvSpPr>
            <p:cNvPr id="1185796" name="Line 4"/>
            <p:cNvSpPr>
              <a:spLocks noChangeShapeType="1"/>
            </p:cNvSpPr>
            <p:nvPr/>
          </p:nvSpPr>
          <p:spPr bwMode="auto">
            <a:xfrm>
              <a:off x="624" y="1632"/>
              <a:ext cx="465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5797" name="Line 5"/>
            <p:cNvSpPr>
              <a:spLocks noChangeShapeType="1"/>
            </p:cNvSpPr>
            <p:nvPr/>
          </p:nvSpPr>
          <p:spPr bwMode="auto">
            <a:xfrm>
              <a:off x="624" y="1920"/>
              <a:ext cx="465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5798" name="Line 6"/>
            <p:cNvSpPr>
              <a:spLocks noChangeShapeType="1"/>
            </p:cNvSpPr>
            <p:nvPr/>
          </p:nvSpPr>
          <p:spPr bwMode="auto">
            <a:xfrm>
              <a:off x="624" y="2496"/>
              <a:ext cx="465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5799" name="Line 7"/>
            <p:cNvSpPr>
              <a:spLocks noChangeShapeType="1"/>
            </p:cNvSpPr>
            <p:nvPr/>
          </p:nvSpPr>
          <p:spPr bwMode="auto">
            <a:xfrm>
              <a:off x="624" y="2784"/>
              <a:ext cx="465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5800" name="Line 8"/>
            <p:cNvSpPr>
              <a:spLocks noChangeShapeType="1"/>
            </p:cNvSpPr>
            <p:nvPr/>
          </p:nvSpPr>
          <p:spPr bwMode="auto">
            <a:xfrm>
              <a:off x="624" y="3072"/>
              <a:ext cx="465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5801" name="Line 9"/>
            <p:cNvSpPr>
              <a:spLocks noChangeShapeType="1"/>
            </p:cNvSpPr>
            <p:nvPr/>
          </p:nvSpPr>
          <p:spPr bwMode="auto">
            <a:xfrm>
              <a:off x="624" y="2208"/>
              <a:ext cx="465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5802" name="Rectangle 10"/>
            <p:cNvSpPr>
              <a:spLocks noChangeArrowheads="1"/>
            </p:cNvSpPr>
            <p:nvPr/>
          </p:nvSpPr>
          <p:spPr bwMode="auto">
            <a:xfrm>
              <a:off x="385" y="1441"/>
              <a:ext cx="28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p</a:t>
              </a:r>
              <a:r>
                <a:rPr lang="en-US" sz="2400" b="1" baseline="-25000">
                  <a:latin typeface="Times New Roman" pitchFamily="18" charset="0"/>
                </a:rPr>
                <a:t>0</a:t>
              </a:r>
            </a:p>
          </p:txBody>
        </p:sp>
        <p:sp>
          <p:nvSpPr>
            <p:cNvPr id="1185803" name="Rectangle 11"/>
            <p:cNvSpPr>
              <a:spLocks noChangeArrowheads="1"/>
            </p:cNvSpPr>
            <p:nvPr/>
          </p:nvSpPr>
          <p:spPr bwMode="auto">
            <a:xfrm>
              <a:off x="385" y="1681"/>
              <a:ext cx="28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p</a:t>
              </a:r>
              <a:r>
                <a:rPr lang="en-US" sz="2400" b="1" baseline="-25000">
                  <a:latin typeface="Times New Roman" pitchFamily="18" charset="0"/>
                </a:rPr>
                <a:t>1</a:t>
              </a:r>
            </a:p>
          </p:txBody>
        </p:sp>
        <p:sp>
          <p:nvSpPr>
            <p:cNvPr id="1185804" name="Rectangle 12"/>
            <p:cNvSpPr>
              <a:spLocks noChangeArrowheads="1"/>
            </p:cNvSpPr>
            <p:nvPr/>
          </p:nvSpPr>
          <p:spPr bwMode="auto">
            <a:xfrm>
              <a:off x="385" y="1969"/>
              <a:ext cx="28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p</a:t>
              </a:r>
              <a:r>
                <a:rPr lang="en-US" sz="2400" b="1" baseline="-25000">
                  <a:latin typeface="Times New Roman" pitchFamily="18" charset="0"/>
                </a:rPr>
                <a:t>2</a:t>
              </a:r>
            </a:p>
          </p:txBody>
        </p:sp>
        <p:sp>
          <p:nvSpPr>
            <p:cNvPr id="1185805" name="Rectangle 13"/>
            <p:cNvSpPr>
              <a:spLocks noChangeArrowheads="1"/>
            </p:cNvSpPr>
            <p:nvPr/>
          </p:nvSpPr>
          <p:spPr bwMode="auto">
            <a:xfrm>
              <a:off x="385" y="2257"/>
              <a:ext cx="28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p</a:t>
              </a:r>
              <a:r>
                <a:rPr lang="en-US" sz="2400" b="1" baseline="-25000">
                  <a:latin typeface="Times New Roman" pitchFamily="18" charset="0"/>
                </a:rPr>
                <a:t>3</a:t>
              </a:r>
            </a:p>
          </p:txBody>
        </p:sp>
        <p:sp>
          <p:nvSpPr>
            <p:cNvPr id="1185806" name="Rectangle 14"/>
            <p:cNvSpPr>
              <a:spLocks noChangeArrowheads="1"/>
            </p:cNvSpPr>
            <p:nvPr/>
          </p:nvSpPr>
          <p:spPr bwMode="auto">
            <a:xfrm>
              <a:off x="385" y="2545"/>
              <a:ext cx="28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p</a:t>
              </a:r>
              <a:r>
                <a:rPr lang="en-US" sz="2400" b="1" baseline="-25000">
                  <a:latin typeface="Times New Roman" pitchFamily="18" charset="0"/>
                </a:rPr>
                <a:t>4</a:t>
              </a:r>
            </a:p>
          </p:txBody>
        </p:sp>
        <p:sp>
          <p:nvSpPr>
            <p:cNvPr id="1185807" name="Rectangle 15"/>
            <p:cNvSpPr>
              <a:spLocks noChangeArrowheads="1"/>
            </p:cNvSpPr>
            <p:nvPr/>
          </p:nvSpPr>
          <p:spPr bwMode="auto">
            <a:xfrm>
              <a:off x="385" y="2833"/>
              <a:ext cx="28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p</a:t>
              </a:r>
              <a:r>
                <a:rPr lang="en-US" sz="2400" b="1" baseline="-25000">
                  <a:latin typeface="Times New Roman" pitchFamily="18" charset="0"/>
                </a:rPr>
                <a:t>5</a:t>
              </a:r>
            </a:p>
          </p:txBody>
        </p:sp>
      </p:grpSp>
      <p:sp>
        <p:nvSpPr>
          <p:cNvPr id="1185808" name="Rectangle 16"/>
          <p:cNvSpPr>
            <a:spLocks noChangeArrowheads="1"/>
          </p:cNvSpPr>
          <p:nvPr/>
        </p:nvSpPr>
        <p:spPr bwMode="auto">
          <a:xfrm>
            <a:off x="2901950" y="2216150"/>
            <a:ext cx="215900" cy="28829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5809" name="Rectangle 17"/>
          <p:cNvSpPr>
            <a:spLocks noChangeArrowheads="1"/>
          </p:cNvSpPr>
          <p:nvPr/>
        </p:nvSpPr>
        <p:spPr bwMode="auto">
          <a:xfrm>
            <a:off x="4273550" y="2216150"/>
            <a:ext cx="215900" cy="28829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5810" name="Rectangle 18"/>
          <p:cNvSpPr>
            <a:spLocks noChangeArrowheads="1"/>
          </p:cNvSpPr>
          <p:nvPr/>
        </p:nvSpPr>
        <p:spPr bwMode="auto">
          <a:xfrm>
            <a:off x="5645150" y="2216150"/>
            <a:ext cx="215900" cy="28829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5811" name="Rectangle 19"/>
          <p:cNvSpPr>
            <a:spLocks noChangeArrowheads="1"/>
          </p:cNvSpPr>
          <p:nvPr/>
        </p:nvSpPr>
        <p:spPr bwMode="auto">
          <a:xfrm>
            <a:off x="7016750" y="2216150"/>
            <a:ext cx="215900" cy="28829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5812" name="Rectangle 20"/>
          <p:cNvSpPr>
            <a:spLocks noChangeArrowheads="1"/>
          </p:cNvSpPr>
          <p:nvPr/>
        </p:nvSpPr>
        <p:spPr bwMode="auto">
          <a:xfrm>
            <a:off x="8312150" y="2216150"/>
            <a:ext cx="215900" cy="28829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5813" name="Rectangle 21"/>
          <p:cNvSpPr>
            <a:spLocks noChangeArrowheads="1"/>
          </p:cNvSpPr>
          <p:nvPr/>
        </p:nvSpPr>
        <p:spPr bwMode="auto">
          <a:xfrm>
            <a:off x="1213338" y="5487988"/>
            <a:ext cx="9454661"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a:spcBef>
                <a:spcPct val="50000"/>
              </a:spcBef>
            </a:pPr>
            <a:r>
              <a:rPr lang="en-US" sz="2400" b="1" i="1" dirty="0">
                <a:latin typeface="Times New Roman" pitchFamily="18" charset="0"/>
              </a:rPr>
              <a:t>Here, a set of devices can coordinate their actions based on a heartbeat. </a:t>
            </a:r>
          </a:p>
        </p:txBody>
      </p:sp>
    </p:spTree>
    <p:extLst>
      <p:ext uri="{BB962C8B-B14F-4D97-AF65-F5344CB8AC3E}">
        <p14:creationId xmlns:p14="http://schemas.microsoft.com/office/powerpoint/2010/main" val="3232171292"/>
      </p:ext>
    </p:extLst>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3746" name="Rectangle 2"/>
          <p:cNvSpPr>
            <a:spLocks noChangeArrowheads="1"/>
          </p:cNvSpPr>
          <p:nvPr/>
        </p:nvSpPr>
        <p:spPr bwMode="auto">
          <a:xfrm>
            <a:off x="6788150" y="2597150"/>
            <a:ext cx="673100" cy="2273300"/>
          </a:xfrm>
          <a:prstGeom prst="rect">
            <a:avLst/>
          </a:prstGeom>
          <a:solidFill>
            <a:srgbClr val="A3F25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3747" name="Rectangle 3"/>
          <p:cNvSpPr>
            <a:spLocks noGrp="1" noChangeArrowheads="1"/>
          </p:cNvSpPr>
          <p:nvPr>
            <p:ph type="title"/>
          </p:nvPr>
        </p:nvSpPr>
        <p:spPr>
          <a:xfrm>
            <a:off x="1024127" y="585216"/>
            <a:ext cx="11049335" cy="1499616"/>
          </a:xfrm>
        </p:spPr>
        <p:txBody>
          <a:bodyPr/>
          <a:lstStyle/>
          <a:p>
            <a:r>
              <a:rPr lang="en-US" dirty="0"/>
              <a:t>Fault-tolerant real-time DDS</a:t>
            </a:r>
          </a:p>
        </p:txBody>
      </p:sp>
      <p:sp>
        <p:nvSpPr>
          <p:cNvPr id="2" name="Footer Placeholder 1"/>
          <p:cNvSpPr>
            <a:spLocks noGrp="1"/>
          </p:cNvSpPr>
          <p:nvPr>
            <p:ph type="ftr" sz="quarter" idx="11"/>
          </p:nvPr>
        </p:nvSpPr>
        <p:spPr/>
        <p:txBody>
          <a:bodyPr/>
          <a:lstStyle/>
          <a:p>
            <a:r>
              <a:rPr lang="en-US"/>
              <a:t>http://www.cs.cornell.edu/courses/cs5412/2019sp</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12</a:t>
            </a:fld>
            <a:endParaRPr lang="en-US"/>
          </a:p>
        </p:txBody>
      </p:sp>
      <p:grpSp>
        <p:nvGrpSpPr>
          <p:cNvPr id="1183748" name="Group 4"/>
          <p:cNvGrpSpPr>
            <a:grpSpLocks/>
          </p:cNvGrpSpPr>
          <p:nvPr/>
        </p:nvGrpSpPr>
        <p:grpSpPr bwMode="auto">
          <a:xfrm>
            <a:off x="2135188" y="2287588"/>
            <a:ext cx="7770812" cy="2668588"/>
            <a:chOff x="385" y="1441"/>
            <a:chExt cx="4895" cy="1681"/>
          </a:xfrm>
        </p:grpSpPr>
        <p:sp>
          <p:nvSpPr>
            <p:cNvPr id="1183749" name="Line 5"/>
            <p:cNvSpPr>
              <a:spLocks noChangeShapeType="1"/>
            </p:cNvSpPr>
            <p:nvPr/>
          </p:nvSpPr>
          <p:spPr bwMode="auto">
            <a:xfrm>
              <a:off x="624" y="1632"/>
              <a:ext cx="465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3750" name="Line 6"/>
            <p:cNvSpPr>
              <a:spLocks noChangeShapeType="1"/>
            </p:cNvSpPr>
            <p:nvPr/>
          </p:nvSpPr>
          <p:spPr bwMode="auto">
            <a:xfrm>
              <a:off x="624" y="1920"/>
              <a:ext cx="465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3751" name="Line 7"/>
            <p:cNvSpPr>
              <a:spLocks noChangeShapeType="1"/>
            </p:cNvSpPr>
            <p:nvPr/>
          </p:nvSpPr>
          <p:spPr bwMode="auto">
            <a:xfrm>
              <a:off x="624" y="2496"/>
              <a:ext cx="465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3752" name="Line 8"/>
            <p:cNvSpPr>
              <a:spLocks noChangeShapeType="1"/>
            </p:cNvSpPr>
            <p:nvPr/>
          </p:nvSpPr>
          <p:spPr bwMode="auto">
            <a:xfrm>
              <a:off x="624" y="2784"/>
              <a:ext cx="465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3753" name="Line 9"/>
            <p:cNvSpPr>
              <a:spLocks noChangeShapeType="1"/>
            </p:cNvSpPr>
            <p:nvPr/>
          </p:nvSpPr>
          <p:spPr bwMode="auto">
            <a:xfrm>
              <a:off x="624" y="3072"/>
              <a:ext cx="465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3754" name="Line 10"/>
            <p:cNvSpPr>
              <a:spLocks noChangeShapeType="1"/>
            </p:cNvSpPr>
            <p:nvPr/>
          </p:nvSpPr>
          <p:spPr bwMode="auto">
            <a:xfrm>
              <a:off x="624" y="2208"/>
              <a:ext cx="465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3755" name="Rectangle 11"/>
            <p:cNvSpPr>
              <a:spLocks noChangeArrowheads="1"/>
            </p:cNvSpPr>
            <p:nvPr/>
          </p:nvSpPr>
          <p:spPr bwMode="auto">
            <a:xfrm>
              <a:off x="385" y="1441"/>
              <a:ext cx="28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p</a:t>
              </a:r>
              <a:r>
                <a:rPr lang="en-US" sz="2400" b="1" baseline="-25000">
                  <a:latin typeface="Times New Roman" pitchFamily="18" charset="0"/>
                </a:rPr>
                <a:t>0</a:t>
              </a:r>
            </a:p>
          </p:txBody>
        </p:sp>
        <p:sp>
          <p:nvSpPr>
            <p:cNvPr id="1183756" name="Rectangle 12"/>
            <p:cNvSpPr>
              <a:spLocks noChangeArrowheads="1"/>
            </p:cNvSpPr>
            <p:nvPr/>
          </p:nvSpPr>
          <p:spPr bwMode="auto">
            <a:xfrm>
              <a:off x="385" y="1681"/>
              <a:ext cx="28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p</a:t>
              </a:r>
              <a:r>
                <a:rPr lang="en-US" sz="2400" b="1" baseline="-25000">
                  <a:latin typeface="Times New Roman" pitchFamily="18" charset="0"/>
                </a:rPr>
                <a:t>1</a:t>
              </a:r>
            </a:p>
          </p:txBody>
        </p:sp>
        <p:sp>
          <p:nvSpPr>
            <p:cNvPr id="1183757" name="Rectangle 13"/>
            <p:cNvSpPr>
              <a:spLocks noChangeArrowheads="1"/>
            </p:cNvSpPr>
            <p:nvPr/>
          </p:nvSpPr>
          <p:spPr bwMode="auto">
            <a:xfrm>
              <a:off x="385" y="1969"/>
              <a:ext cx="28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p</a:t>
              </a:r>
              <a:r>
                <a:rPr lang="en-US" sz="2400" b="1" baseline="-25000">
                  <a:latin typeface="Times New Roman" pitchFamily="18" charset="0"/>
                </a:rPr>
                <a:t>2</a:t>
              </a:r>
            </a:p>
          </p:txBody>
        </p:sp>
        <p:sp>
          <p:nvSpPr>
            <p:cNvPr id="1183758" name="Rectangle 14"/>
            <p:cNvSpPr>
              <a:spLocks noChangeArrowheads="1"/>
            </p:cNvSpPr>
            <p:nvPr/>
          </p:nvSpPr>
          <p:spPr bwMode="auto">
            <a:xfrm>
              <a:off x="385" y="2257"/>
              <a:ext cx="28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p</a:t>
              </a:r>
              <a:r>
                <a:rPr lang="en-US" sz="2400" b="1" baseline="-25000">
                  <a:latin typeface="Times New Roman" pitchFamily="18" charset="0"/>
                </a:rPr>
                <a:t>3</a:t>
              </a:r>
            </a:p>
          </p:txBody>
        </p:sp>
        <p:sp>
          <p:nvSpPr>
            <p:cNvPr id="1183759" name="Rectangle 15"/>
            <p:cNvSpPr>
              <a:spLocks noChangeArrowheads="1"/>
            </p:cNvSpPr>
            <p:nvPr/>
          </p:nvSpPr>
          <p:spPr bwMode="auto">
            <a:xfrm>
              <a:off x="385" y="2545"/>
              <a:ext cx="28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p</a:t>
              </a:r>
              <a:r>
                <a:rPr lang="en-US" sz="2400" b="1" baseline="-25000">
                  <a:latin typeface="Times New Roman" pitchFamily="18" charset="0"/>
                </a:rPr>
                <a:t>4</a:t>
              </a:r>
            </a:p>
          </p:txBody>
        </p:sp>
        <p:sp>
          <p:nvSpPr>
            <p:cNvPr id="1183760" name="Rectangle 16"/>
            <p:cNvSpPr>
              <a:spLocks noChangeArrowheads="1"/>
            </p:cNvSpPr>
            <p:nvPr/>
          </p:nvSpPr>
          <p:spPr bwMode="auto">
            <a:xfrm>
              <a:off x="385" y="2833"/>
              <a:ext cx="28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p</a:t>
              </a:r>
              <a:r>
                <a:rPr lang="en-US" sz="2400" b="1" baseline="-25000">
                  <a:latin typeface="Times New Roman" pitchFamily="18" charset="0"/>
                </a:rPr>
                <a:t>5</a:t>
              </a:r>
            </a:p>
          </p:txBody>
        </p:sp>
      </p:grpSp>
      <p:sp>
        <p:nvSpPr>
          <p:cNvPr id="1183761" name="Rectangle 17"/>
          <p:cNvSpPr>
            <a:spLocks noChangeArrowheads="1"/>
          </p:cNvSpPr>
          <p:nvPr/>
        </p:nvSpPr>
        <p:spPr bwMode="auto">
          <a:xfrm>
            <a:off x="3582989" y="2058988"/>
            <a:ext cx="3016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t</a:t>
            </a:r>
          </a:p>
        </p:txBody>
      </p:sp>
      <p:sp>
        <p:nvSpPr>
          <p:cNvPr id="1183762" name="Line 18"/>
          <p:cNvSpPr>
            <a:spLocks noChangeShapeType="1"/>
          </p:cNvSpPr>
          <p:nvPr/>
        </p:nvSpPr>
        <p:spPr bwMode="auto">
          <a:xfrm>
            <a:off x="3733800" y="2590800"/>
            <a:ext cx="457200" cy="457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3763" name="Line 19"/>
          <p:cNvSpPr>
            <a:spLocks noChangeShapeType="1"/>
          </p:cNvSpPr>
          <p:nvPr/>
        </p:nvSpPr>
        <p:spPr bwMode="auto">
          <a:xfrm>
            <a:off x="4343400" y="3048000"/>
            <a:ext cx="457200" cy="457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3764" name="Line 20"/>
          <p:cNvSpPr>
            <a:spLocks noChangeShapeType="1"/>
          </p:cNvSpPr>
          <p:nvPr/>
        </p:nvSpPr>
        <p:spPr bwMode="auto">
          <a:xfrm>
            <a:off x="5029200" y="3505200"/>
            <a:ext cx="457200" cy="457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3765" name="Line 21"/>
          <p:cNvSpPr>
            <a:spLocks noChangeShapeType="1"/>
          </p:cNvSpPr>
          <p:nvPr/>
        </p:nvSpPr>
        <p:spPr bwMode="auto">
          <a:xfrm>
            <a:off x="5029200" y="3505200"/>
            <a:ext cx="381000" cy="914400"/>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3766" name="Line 22"/>
          <p:cNvSpPr>
            <a:spLocks noChangeShapeType="1"/>
          </p:cNvSpPr>
          <p:nvPr/>
        </p:nvSpPr>
        <p:spPr bwMode="auto">
          <a:xfrm>
            <a:off x="5029200" y="3505200"/>
            <a:ext cx="381000" cy="1371600"/>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3767" name="Line 23"/>
          <p:cNvSpPr>
            <a:spLocks noChangeShapeType="1"/>
          </p:cNvSpPr>
          <p:nvPr/>
        </p:nvSpPr>
        <p:spPr bwMode="auto">
          <a:xfrm flipV="1">
            <a:off x="5562600" y="3048000"/>
            <a:ext cx="304800" cy="914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3768" name="Line 24"/>
          <p:cNvSpPr>
            <a:spLocks noChangeShapeType="1"/>
          </p:cNvSpPr>
          <p:nvPr/>
        </p:nvSpPr>
        <p:spPr bwMode="auto">
          <a:xfrm>
            <a:off x="5562600" y="3962400"/>
            <a:ext cx="457200" cy="914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3769" name="Line 25"/>
          <p:cNvSpPr>
            <a:spLocks noChangeShapeType="1"/>
          </p:cNvSpPr>
          <p:nvPr/>
        </p:nvSpPr>
        <p:spPr bwMode="auto">
          <a:xfrm>
            <a:off x="5562600" y="3962400"/>
            <a:ext cx="381000" cy="457200"/>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3770" name="Line 26"/>
          <p:cNvSpPr>
            <a:spLocks noChangeShapeType="1"/>
          </p:cNvSpPr>
          <p:nvPr/>
        </p:nvSpPr>
        <p:spPr bwMode="auto">
          <a:xfrm flipV="1">
            <a:off x="6019800" y="3962400"/>
            <a:ext cx="304800" cy="914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3771" name="Line 27"/>
          <p:cNvSpPr>
            <a:spLocks noChangeShapeType="1"/>
          </p:cNvSpPr>
          <p:nvPr/>
        </p:nvSpPr>
        <p:spPr bwMode="auto">
          <a:xfrm flipV="1">
            <a:off x="6019800" y="3048000"/>
            <a:ext cx="152400" cy="1828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3772" name="Line 28"/>
          <p:cNvSpPr>
            <a:spLocks noChangeShapeType="1"/>
          </p:cNvSpPr>
          <p:nvPr/>
        </p:nvSpPr>
        <p:spPr bwMode="auto">
          <a:xfrm flipV="1">
            <a:off x="6019800" y="3581400"/>
            <a:ext cx="228600" cy="1219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3773" name="Line 29"/>
          <p:cNvSpPr>
            <a:spLocks noChangeShapeType="1"/>
          </p:cNvSpPr>
          <p:nvPr/>
        </p:nvSpPr>
        <p:spPr bwMode="auto">
          <a:xfrm flipV="1">
            <a:off x="6019800" y="4419600"/>
            <a:ext cx="228600" cy="457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3774" name="Line 30"/>
          <p:cNvSpPr>
            <a:spLocks noChangeShapeType="1"/>
          </p:cNvSpPr>
          <p:nvPr/>
        </p:nvSpPr>
        <p:spPr bwMode="auto">
          <a:xfrm flipV="1">
            <a:off x="6324600" y="3505200"/>
            <a:ext cx="304800" cy="914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3775" name="Line 31"/>
          <p:cNvSpPr>
            <a:spLocks noChangeShapeType="1"/>
          </p:cNvSpPr>
          <p:nvPr/>
        </p:nvSpPr>
        <p:spPr bwMode="auto">
          <a:xfrm flipV="1">
            <a:off x="6324600" y="2590800"/>
            <a:ext cx="152400" cy="1828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3776" name="Line 32"/>
          <p:cNvSpPr>
            <a:spLocks noChangeShapeType="1"/>
          </p:cNvSpPr>
          <p:nvPr/>
        </p:nvSpPr>
        <p:spPr bwMode="auto">
          <a:xfrm flipV="1">
            <a:off x="6324600" y="3124200"/>
            <a:ext cx="228600" cy="1219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3777" name="Line 33"/>
          <p:cNvSpPr>
            <a:spLocks noChangeShapeType="1"/>
          </p:cNvSpPr>
          <p:nvPr/>
        </p:nvSpPr>
        <p:spPr bwMode="auto">
          <a:xfrm flipV="1">
            <a:off x="6324600" y="3962400"/>
            <a:ext cx="228600" cy="457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3778" name="Line 34"/>
          <p:cNvSpPr>
            <a:spLocks noChangeShapeType="1"/>
          </p:cNvSpPr>
          <p:nvPr/>
        </p:nvSpPr>
        <p:spPr bwMode="auto">
          <a:xfrm>
            <a:off x="6781800" y="2286000"/>
            <a:ext cx="0" cy="3200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3779" name="Line 35"/>
          <p:cNvSpPr>
            <a:spLocks noChangeShapeType="1"/>
          </p:cNvSpPr>
          <p:nvPr/>
        </p:nvSpPr>
        <p:spPr bwMode="auto">
          <a:xfrm>
            <a:off x="7467600" y="2286000"/>
            <a:ext cx="0" cy="3200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3780" name="Rectangle 36"/>
          <p:cNvSpPr>
            <a:spLocks noChangeArrowheads="1"/>
          </p:cNvSpPr>
          <p:nvPr/>
        </p:nvSpPr>
        <p:spPr bwMode="auto">
          <a:xfrm>
            <a:off x="6326189" y="1830388"/>
            <a:ext cx="7588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spcBef>
                <a:spcPct val="50000"/>
              </a:spcBef>
            </a:pPr>
            <a:r>
              <a:rPr lang="en-US" sz="2400" b="1">
                <a:latin typeface="Times New Roman" pitchFamily="18" charset="0"/>
              </a:rPr>
              <a:t>t+a</a:t>
            </a:r>
          </a:p>
        </p:txBody>
      </p:sp>
      <p:sp>
        <p:nvSpPr>
          <p:cNvPr id="1183781" name="Rectangle 37"/>
          <p:cNvSpPr>
            <a:spLocks noChangeArrowheads="1"/>
          </p:cNvSpPr>
          <p:nvPr/>
        </p:nvSpPr>
        <p:spPr bwMode="auto">
          <a:xfrm>
            <a:off x="7164389" y="1830388"/>
            <a:ext cx="7588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spcBef>
                <a:spcPct val="50000"/>
              </a:spcBef>
            </a:pPr>
            <a:r>
              <a:rPr lang="en-US" sz="2400" b="1">
                <a:latin typeface="Times New Roman" pitchFamily="18" charset="0"/>
              </a:rPr>
              <a:t>t+b</a:t>
            </a:r>
          </a:p>
        </p:txBody>
      </p:sp>
      <p:sp>
        <p:nvSpPr>
          <p:cNvPr id="1183782" name="Rectangle 38"/>
          <p:cNvSpPr>
            <a:spLocks noChangeArrowheads="1"/>
          </p:cNvSpPr>
          <p:nvPr/>
        </p:nvSpPr>
        <p:spPr bwMode="auto">
          <a:xfrm>
            <a:off x="5640389" y="2363788"/>
            <a:ext cx="3778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a:t>
            </a:r>
          </a:p>
        </p:txBody>
      </p:sp>
      <p:sp>
        <p:nvSpPr>
          <p:cNvPr id="1183783" name="Rectangle 39"/>
          <p:cNvSpPr>
            <a:spLocks noChangeArrowheads="1"/>
          </p:cNvSpPr>
          <p:nvPr/>
        </p:nvSpPr>
        <p:spPr bwMode="auto">
          <a:xfrm>
            <a:off x="6707189" y="3735388"/>
            <a:ext cx="3778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a:t>
            </a:r>
          </a:p>
        </p:txBody>
      </p:sp>
      <p:sp>
        <p:nvSpPr>
          <p:cNvPr id="1183784" name="Rectangle 40"/>
          <p:cNvSpPr>
            <a:spLocks noChangeArrowheads="1"/>
          </p:cNvSpPr>
          <p:nvPr/>
        </p:nvSpPr>
        <p:spPr bwMode="auto">
          <a:xfrm>
            <a:off x="7088189" y="4192588"/>
            <a:ext cx="3778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a:t>
            </a:r>
          </a:p>
        </p:txBody>
      </p:sp>
      <p:sp>
        <p:nvSpPr>
          <p:cNvPr id="1183785" name="Rectangle 41"/>
          <p:cNvSpPr>
            <a:spLocks noChangeArrowheads="1"/>
          </p:cNvSpPr>
          <p:nvPr/>
        </p:nvSpPr>
        <p:spPr bwMode="auto">
          <a:xfrm>
            <a:off x="6859589" y="4725988"/>
            <a:ext cx="3778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a:t>
            </a:r>
          </a:p>
        </p:txBody>
      </p:sp>
      <p:sp>
        <p:nvSpPr>
          <p:cNvPr id="1183786" name="Rectangle 42"/>
          <p:cNvSpPr>
            <a:spLocks noChangeArrowheads="1"/>
          </p:cNvSpPr>
          <p:nvPr/>
        </p:nvSpPr>
        <p:spPr bwMode="auto">
          <a:xfrm>
            <a:off x="7240589" y="3278188"/>
            <a:ext cx="3778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a:t>
            </a:r>
          </a:p>
        </p:txBody>
      </p:sp>
      <p:sp>
        <p:nvSpPr>
          <p:cNvPr id="1183787" name="Rectangle 43"/>
          <p:cNvSpPr>
            <a:spLocks noChangeArrowheads="1"/>
          </p:cNvSpPr>
          <p:nvPr/>
        </p:nvSpPr>
        <p:spPr bwMode="auto">
          <a:xfrm>
            <a:off x="457200" y="5411788"/>
            <a:ext cx="11421533" cy="82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spcBef>
                <a:spcPct val="50000"/>
              </a:spcBef>
            </a:pPr>
            <a:r>
              <a:rPr lang="en-US" sz="2400" b="1" dirty="0">
                <a:latin typeface="Times New Roman" pitchFamily="18" charset="0"/>
              </a:rPr>
              <a:t>Message is sent at time </a:t>
            </a:r>
            <a:r>
              <a:rPr lang="en-US" sz="2400" b="1" i="1" dirty="0">
                <a:latin typeface="Times New Roman" pitchFamily="18" charset="0"/>
              </a:rPr>
              <a:t>t </a:t>
            </a:r>
            <a:r>
              <a:rPr lang="en-US" sz="2400" b="1" dirty="0">
                <a:latin typeface="Times New Roman" pitchFamily="18" charset="0"/>
              </a:rPr>
              <a:t>by p</a:t>
            </a:r>
            <a:r>
              <a:rPr lang="en-US" sz="2400" b="1" baseline="-25000" dirty="0">
                <a:latin typeface="Times New Roman" pitchFamily="18" charset="0"/>
              </a:rPr>
              <a:t>0</a:t>
            </a:r>
            <a:r>
              <a:rPr lang="en-US" sz="2400" b="1" dirty="0">
                <a:latin typeface="Times New Roman" pitchFamily="18" charset="0"/>
              </a:rPr>
              <a:t>.  Later both p</a:t>
            </a:r>
            <a:r>
              <a:rPr lang="en-US" sz="2400" b="1" baseline="-25000" dirty="0">
                <a:latin typeface="Times New Roman" pitchFamily="18" charset="0"/>
              </a:rPr>
              <a:t>0 </a:t>
            </a:r>
            <a:r>
              <a:rPr lang="en-US" sz="2400" b="1" dirty="0">
                <a:latin typeface="Times New Roman" pitchFamily="18" charset="0"/>
              </a:rPr>
              <a:t>and p</a:t>
            </a:r>
            <a:r>
              <a:rPr lang="en-US" sz="2400" b="1" baseline="-25000" dirty="0">
                <a:latin typeface="Times New Roman" pitchFamily="18" charset="0"/>
              </a:rPr>
              <a:t>1</a:t>
            </a:r>
            <a:r>
              <a:rPr lang="en-US" sz="2400" b="1" dirty="0">
                <a:latin typeface="Times New Roman" pitchFamily="18" charset="0"/>
              </a:rPr>
              <a:t> fail.  But message is still delivered atomically, after a bounded delay, and within a bounded interval of time</a:t>
            </a:r>
          </a:p>
        </p:txBody>
      </p:sp>
      <p:sp>
        <p:nvSpPr>
          <p:cNvPr id="4" name="Rectangular Callout 3"/>
          <p:cNvSpPr/>
          <p:nvPr/>
        </p:nvSpPr>
        <p:spPr>
          <a:xfrm>
            <a:off x="8484576" y="2058988"/>
            <a:ext cx="3394157" cy="1677860"/>
          </a:xfrm>
          <a:prstGeom prst="wedgeRectCallout">
            <a:avLst>
              <a:gd name="adj1" fmla="val -114081"/>
              <a:gd name="adj2" fmla="val 10666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By having every receiver echo every message to all other members, we create an O(n</a:t>
            </a:r>
            <a:r>
              <a:rPr lang="en-US" b="1" baseline="30000" dirty="0">
                <a:solidFill>
                  <a:srgbClr val="C00000"/>
                </a:solidFill>
              </a:rPr>
              <a:t>2</a:t>
            </a:r>
            <a:r>
              <a:rPr lang="en-US" b="1" dirty="0">
                <a:solidFill>
                  <a:srgbClr val="C00000"/>
                </a:solidFill>
              </a:rPr>
              <a:t>) message burst but can overcome crash failures or network link issues.</a:t>
            </a:r>
          </a:p>
        </p:txBody>
      </p:sp>
    </p:spTree>
    <p:extLst>
      <p:ext uri="{BB962C8B-B14F-4D97-AF65-F5344CB8AC3E}">
        <p14:creationId xmlns:p14="http://schemas.microsoft.com/office/powerpoint/2010/main" val="26601981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8" name="Rectangle 2"/>
          <p:cNvSpPr>
            <a:spLocks noGrp="1" noChangeArrowheads="1"/>
          </p:cNvSpPr>
          <p:nvPr>
            <p:ph type="title"/>
          </p:nvPr>
        </p:nvSpPr>
        <p:spPr/>
        <p:txBody>
          <a:bodyPr>
            <a:normAutofit fontScale="90000"/>
          </a:bodyPr>
          <a:lstStyle/>
          <a:p>
            <a:r>
              <a:rPr lang="en-US" dirty="0"/>
              <a:t>The CASD protocol suite (named for the authors: Cristian, </a:t>
            </a:r>
            <a:r>
              <a:rPr lang="en-US" dirty="0" err="1"/>
              <a:t>Aghili</a:t>
            </a:r>
            <a:r>
              <a:rPr lang="en-US" dirty="0"/>
              <a:t>, Strong, Dolev)</a:t>
            </a:r>
          </a:p>
        </p:txBody>
      </p:sp>
      <p:sp>
        <p:nvSpPr>
          <p:cNvPr id="1186819" name="Rectangle 3"/>
          <p:cNvSpPr>
            <a:spLocks noGrp="1" noChangeArrowheads="1"/>
          </p:cNvSpPr>
          <p:nvPr>
            <p:ph type="body" idx="1"/>
          </p:nvPr>
        </p:nvSpPr>
        <p:spPr/>
        <p:txBody>
          <a:bodyPr>
            <a:normAutofit/>
          </a:bodyPr>
          <a:lstStyle/>
          <a:p>
            <a:r>
              <a:rPr lang="en-US" dirty="0"/>
              <a:t>Also known as the “</a:t>
            </a:r>
            <a:r>
              <a:rPr lang="en-US" dirty="0">
                <a:sym typeface="Symbol" pitchFamily="18" charset="2"/>
              </a:rPr>
              <a:t></a:t>
            </a:r>
            <a:r>
              <a:rPr lang="en-US" dirty="0"/>
              <a:t> -T” protocols, solves all of these problems!</a:t>
            </a:r>
          </a:p>
          <a:p>
            <a:r>
              <a:rPr lang="en-US" dirty="0"/>
              <a:t>Goal is to implement a timed atomic broadcast tolerant of failures</a:t>
            </a:r>
          </a:p>
          <a:p>
            <a:pPr>
              <a:buFont typeface="Wingdings" panose="05000000000000000000" pitchFamily="2" charset="2"/>
              <a:buChar char="Ø"/>
            </a:pPr>
            <a:r>
              <a:rPr lang="en-US" dirty="0"/>
              <a:t>  First, they looked at crash failures and message loss.</a:t>
            </a:r>
          </a:p>
          <a:p>
            <a:pPr>
              <a:buFont typeface="Wingdings" panose="05000000000000000000" pitchFamily="2" charset="2"/>
              <a:buChar char="Ø"/>
            </a:pPr>
            <a:r>
              <a:rPr lang="en-US" dirty="0"/>
              <a:t>  Then they added in more severe scenarios like message corruption</a:t>
            </a:r>
            <a:br>
              <a:rPr lang="en-US" dirty="0"/>
            </a:br>
            <a:r>
              <a:rPr lang="en-US" dirty="0"/>
              <a:t>    (the so-called “Byzantine” model).</a:t>
            </a:r>
          </a:p>
          <a:p>
            <a:pPr>
              <a:buFont typeface="Wingdings" panose="05000000000000000000" pitchFamily="2" charset="2"/>
              <a:buChar char="Ø"/>
            </a:pPr>
            <a:r>
              <a:rPr lang="en-US" dirty="0"/>
              <a:t>  To make this feasible, they assumed limits on how many faults occur.</a:t>
            </a:r>
          </a:p>
        </p:txBody>
      </p:sp>
      <p:sp>
        <p:nvSpPr>
          <p:cNvPr id="2" name="Footer Placeholder 1"/>
          <p:cNvSpPr>
            <a:spLocks noGrp="1"/>
          </p:cNvSpPr>
          <p:nvPr>
            <p:ph type="ftr" sz="quarter" idx="11"/>
          </p:nvPr>
        </p:nvSpPr>
        <p:spPr/>
        <p:txBody>
          <a:bodyPr/>
          <a:lstStyle/>
          <a:p>
            <a:r>
              <a:rPr lang="en-US"/>
              <a:t>http://www.cs.cornell.edu/courses/cs5412/2019sp</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180861847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42" name="Rectangle 2"/>
          <p:cNvSpPr>
            <a:spLocks noGrp="1" noChangeArrowheads="1"/>
          </p:cNvSpPr>
          <p:nvPr>
            <p:ph type="title"/>
          </p:nvPr>
        </p:nvSpPr>
        <p:spPr/>
        <p:txBody>
          <a:bodyPr/>
          <a:lstStyle/>
          <a:p>
            <a:r>
              <a:rPr lang="en-US" dirty="0"/>
              <a:t>Examples of the assumptions they made</a:t>
            </a:r>
          </a:p>
        </p:txBody>
      </p:sp>
      <p:sp>
        <p:nvSpPr>
          <p:cNvPr id="1187843" name="Rectangle 3"/>
          <p:cNvSpPr>
            <a:spLocks noGrp="1" noChangeArrowheads="1"/>
          </p:cNvSpPr>
          <p:nvPr>
            <p:ph type="body" idx="1"/>
          </p:nvPr>
        </p:nvSpPr>
        <p:spPr>
          <a:xfrm>
            <a:off x="1024128" y="2646484"/>
            <a:ext cx="10786872" cy="3662875"/>
          </a:xfrm>
        </p:spPr>
        <p:txBody>
          <a:bodyPr>
            <a:normAutofit/>
          </a:bodyPr>
          <a:lstStyle/>
          <a:p>
            <a:r>
              <a:rPr lang="en-US" dirty="0"/>
              <a:t>Assumes use of clock synchronization, known clock skew limits. </a:t>
            </a:r>
          </a:p>
          <a:p>
            <a:r>
              <a:rPr lang="en-US" dirty="0"/>
              <a:t>Sender timestamps message, then sends it.  Could crash and not send to some receivers: they can only tolerated a few crashes of this kind.</a:t>
            </a:r>
          </a:p>
          <a:p>
            <a:r>
              <a:rPr lang="en-US" dirty="0"/>
              <a:t>Recipients forward the message using a flooding technique (each </a:t>
            </a:r>
            <a:r>
              <a:rPr lang="en-US" dirty="0" err="1"/>
              <a:t>echos</a:t>
            </a:r>
            <a:r>
              <a:rPr lang="en-US" dirty="0"/>
              <a:t> the message to others).  Crashes here count towards the “crash failure” limit.</a:t>
            </a:r>
          </a:p>
          <a:p>
            <a:r>
              <a:rPr lang="en-US" dirty="0"/>
              <a:t>Wait until all correct processors have a copy, then deliver in unison (up to limits of the clock skew)</a:t>
            </a:r>
          </a:p>
        </p:txBody>
      </p:sp>
      <p:sp>
        <p:nvSpPr>
          <p:cNvPr id="2" name="Footer Placeholder 1"/>
          <p:cNvSpPr>
            <a:spLocks noGrp="1"/>
          </p:cNvSpPr>
          <p:nvPr>
            <p:ph type="ftr" sz="quarter" idx="11"/>
          </p:nvPr>
        </p:nvSpPr>
        <p:spPr/>
        <p:txBody>
          <a:bodyPr/>
          <a:lstStyle/>
          <a:p>
            <a:r>
              <a:rPr lang="en-US"/>
              <a:t>http://www.cs.cornell.edu/courses/cs5412/2019sp</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368974402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866" name="Rectangle 2"/>
          <p:cNvSpPr>
            <a:spLocks noChangeArrowheads="1"/>
          </p:cNvSpPr>
          <p:nvPr/>
        </p:nvSpPr>
        <p:spPr bwMode="auto">
          <a:xfrm>
            <a:off x="6788150" y="2597150"/>
            <a:ext cx="673100" cy="2273300"/>
          </a:xfrm>
          <a:prstGeom prst="rect">
            <a:avLst/>
          </a:prstGeom>
          <a:solidFill>
            <a:srgbClr val="A3F25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8867" name="Rectangle 3"/>
          <p:cNvSpPr>
            <a:spLocks noGrp="1" noChangeArrowheads="1"/>
          </p:cNvSpPr>
          <p:nvPr>
            <p:ph type="title"/>
          </p:nvPr>
        </p:nvSpPr>
        <p:spPr/>
        <p:txBody>
          <a:bodyPr/>
          <a:lstStyle/>
          <a:p>
            <a:r>
              <a:rPr lang="en-US"/>
              <a:t>CASD picture</a:t>
            </a:r>
          </a:p>
        </p:txBody>
      </p:sp>
      <p:sp>
        <p:nvSpPr>
          <p:cNvPr id="2" name="Footer Placeholder 1"/>
          <p:cNvSpPr>
            <a:spLocks noGrp="1"/>
          </p:cNvSpPr>
          <p:nvPr>
            <p:ph type="ftr" sz="quarter" idx="11"/>
          </p:nvPr>
        </p:nvSpPr>
        <p:spPr/>
        <p:txBody>
          <a:bodyPr/>
          <a:lstStyle/>
          <a:p>
            <a:r>
              <a:rPr lang="en-US"/>
              <a:t>http://www.cs.cornell.edu/courses/cs5412/2019sp</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15</a:t>
            </a:fld>
            <a:endParaRPr lang="en-US"/>
          </a:p>
        </p:txBody>
      </p:sp>
      <p:grpSp>
        <p:nvGrpSpPr>
          <p:cNvPr id="1188868" name="Group 4"/>
          <p:cNvGrpSpPr>
            <a:grpSpLocks/>
          </p:cNvGrpSpPr>
          <p:nvPr/>
        </p:nvGrpSpPr>
        <p:grpSpPr bwMode="auto">
          <a:xfrm>
            <a:off x="2135188" y="2287588"/>
            <a:ext cx="7770812" cy="2668588"/>
            <a:chOff x="385" y="1441"/>
            <a:chExt cx="4895" cy="1681"/>
          </a:xfrm>
        </p:grpSpPr>
        <p:sp>
          <p:nvSpPr>
            <p:cNvPr id="1188869" name="Line 5"/>
            <p:cNvSpPr>
              <a:spLocks noChangeShapeType="1"/>
            </p:cNvSpPr>
            <p:nvPr/>
          </p:nvSpPr>
          <p:spPr bwMode="auto">
            <a:xfrm>
              <a:off x="624" y="1632"/>
              <a:ext cx="465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8870" name="Line 6"/>
            <p:cNvSpPr>
              <a:spLocks noChangeShapeType="1"/>
            </p:cNvSpPr>
            <p:nvPr/>
          </p:nvSpPr>
          <p:spPr bwMode="auto">
            <a:xfrm>
              <a:off x="624" y="1920"/>
              <a:ext cx="465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8871" name="Line 7"/>
            <p:cNvSpPr>
              <a:spLocks noChangeShapeType="1"/>
            </p:cNvSpPr>
            <p:nvPr/>
          </p:nvSpPr>
          <p:spPr bwMode="auto">
            <a:xfrm>
              <a:off x="624" y="2496"/>
              <a:ext cx="465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8872" name="Line 8"/>
            <p:cNvSpPr>
              <a:spLocks noChangeShapeType="1"/>
            </p:cNvSpPr>
            <p:nvPr/>
          </p:nvSpPr>
          <p:spPr bwMode="auto">
            <a:xfrm>
              <a:off x="624" y="2784"/>
              <a:ext cx="465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8873" name="Line 9"/>
            <p:cNvSpPr>
              <a:spLocks noChangeShapeType="1"/>
            </p:cNvSpPr>
            <p:nvPr/>
          </p:nvSpPr>
          <p:spPr bwMode="auto">
            <a:xfrm>
              <a:off x="624" y="3072"/>
              <a:ext cx="465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8874" name="Line 10"/>
            <p:cNvSpPr>
              <a:spLocks noChangeShapeType="1"/>
            </p:cNvSpPr>
            <p:nvPr/>
          </p:nvSpPr>
          <p:spPr bwMode="auto">
            <a:xfrm>
              <a:off x="624" y="2208"/>
              <a:ext cx="465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8875" name="Rectangle 11"/>
            <p:cNvSpPr>
              <a:spLocks noChangeArrowheads="1"/>
            </p:cNvSpPr>
            <p:nvPr/>
          </p:nvSpPr>
          <p:spPr bwMode="auto">
            <a:xfrm>
              <a:off x="385" y="1441"/>
              <a:ext cx="28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p</a:t>
              </a:r>
              <a:r>
                <a:rPr lang="en-US" sz="2400" b="1" baseline="-25000">
                  <a:latin typeface="Times New Roman" pitchFamily="18" charset="0"/>
                </a:rPr>
                <a:t>0</a:t>
              </a:r>
            </a:p>
          </p:txBody>
        </p:sp>
        <p:sp>
          <p:nvSpPr>
            <p:cNvPr id="1188876" name="Rectangle 12"/>
            <p:cNvSpPr>
              <a:spLocks noChangeArrowheads="1"/>
            </p:cNvSpPr>
            <p:nvPr/>
          </p:nvSpPr>
          <p:spPr bwMode="auto">
            <a:xfrm>
              <a:off x="385" y="1681"/>
              <a:ext cx="28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p</a:t>
              </a:r>
              <a:r>
                <a:rPr lang="en-US" sz="2400" b="1" baseline="-25000">
                  <a:latin typeface="Times New Roman" pitchFamily="18" charset="0"/>
                </a:rPr>
                <a:t>1</a:t>
              </a:r>
            </a:p>
          </p:txBody>
        </p:sp>
        <p:sp>
          <p:nvSpPr>
            <p:cNvPr id="1188877" name="Rectangle 13"/>
            <p:cNvSpPr>
              <a:spLocks noChangeArrowheads="1"/>
            </p:cNvSpPr>
            <p:nvPr/>
          </p:nvSpPr>
          <p:spPr bwMode="auto">
            <a:xfrm>
              <a:off x="385" y="1969"/>
              <a:ext cx="28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p</a:t>
              </a:r>
              <a:r>
                <a:rPr lang="en-US" sz="2400" b="1" baseline="-25000">
                  <a:latin typeface="Times New Roman" pitchFamily="18" charset="0"/>
                </a:rPr>
                <a:t>2</a:t>
              </a:r>
            </a:p>
          </p:txBody>
        </p:sp>
        <p:sp>
          <p:nvSpPr>
            <p:cNvPr id="1188878" name="Rectangle 14"/>
            <p:cNvSpPr>
              <a:spLocks noChangeArrowheads="1"/>
            </p:cNvSpPr>
            <p:nvPr/>
          </p:nvSpPr>
          <p:spPr bwMode="auto">
            <a:xfrm>
              <a:off x="385" y="2257"/>
              <a:ext cx="28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p</a:t>
              </a:r>
              <a:r>
                <a:rPr lang="en-US" sz="2400" b="1" baseline="-25000">
                  <a:latin typeface="Times New Roman" pitchFamily="18" charset="0"/>
                </a:rPr>
                <a:t>3</a:t>
              </a:r>
            </a:p>
          </p:txBody>
        </p:sp>
        <p:sp>
          <p:nvSpPr>
            <p:cNvPr id="1188879" name="Rectangle 15"/>
            <p:cNvSpPr>
              <a:spLocks noChangeArrowheads="1"/>
            </p:cNvSpPr>
            <p:nvPr/>
          </p:nvSpPr>
          <p:spPr bwMode="auto">
            <a:xfrm>
              <a:off x="385" y="2545"/>
              <a:ext cx="28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p</a:t>
              </a:r>
              <a:r>
                <a:rPr lang="en-US" sz="2400" b="1" baseline="-25000">
                  <a:latin typeface="Times New Roman" pitchFamily="18" charset="0"/>
                </a:rPr>
                <a:t>4</a:t>
              </a:r>
            </a:p>
          </p:txBody>
        </p:sp>
        <p:sp>
          <p:nvSpPr>
            <p:cNvPr id="1188880" name="Rectangle 16"/>
            <p:cNvSpPr>
              <a:spLocks noChangeArrowheads="1"/>
            </p:cNvSpPr>
            <p:nvPr/>
          </p:nvSpPr>
          <p:spPr bwMode="auto">
            <a:xfrm>
              <a:off x="385" y="2833"/>
              <a:ext cx="28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p</a:t>
              </a:r>
              <a:r>
                <a:rPr lang="en-US" sz="2400" b="1" baseline="-25000">
                  <a:latin typeface="Times New Roman" pitchFamily="18" charset="0"/>
                </a:rPr>
                <a:t>5</a:t>
              </a:r>
            </a:p>
          </p:txBody>
        </p:sp>
      </p:grpSp>
      <p:sp>
        <p:nvSpPr>
          <p:cNvPr id="1188881" name="Rectangle 17"/>
          <p:cNvSpPr>
            <a:spLocks noChangeArrowheads="1"/>
          </p:cNvSpPr>
          <p:nvPr/>
        </p:nvSpPr>
        <p:spPr bwMode="auto">
          <a:xfrm>
            <a:off x="3582989" y="2058988"/>
            <a:ext cx="3016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t</a:t>
            </a:r>
          </a:p>
        </p:txBody>
      </p:sp>
      <p:sp>
        <p:nvSpPr>
          <p:cNvPr id="1188882" name="Line 18"/>
          <p:cNvSpPr>
            <a:spLocks noChangeShapeType="1"/>
          </p:cNvSpPr>
          <p:nvPr/>
        </p:nvSpPr>
        <p:spPr bwMode="auto">
          <a:xfrm>
            <a:off x="3733800" y="2590800"/>
            <a:ext cx="457200" cy="457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8883" name="Line 19"/>
          <p:cNvSpPr>
            <a:spLocks noChangeShapeType="1"/>
          </p:cNvSpPr>
          <p:nvPr/>
        </p:nvSpPr>
        <p:spPr bwMode="auto">
          <a:xfrm>
            <a:off x="4343400" y="3048000"/>
            <a:ext cx="457200" cy="457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8884" name="Line 20"/>
          <p:cNvSpPr>
            <a:spLocks noChangeShapeType="1"/>
          </p:cNvSpPr>
          <p:nvPr/>
        </p:nvSpPr>
        <p:spPr bwMode="auto">
          <a:xfrm>
            <a:off x="5029200" y="3505200"/>
            <a:ext cx="457200" cy="457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8885" name="Line 21"/>
          <p:cNvSpPr>
            <a:spLocks noChangeShapeType="1"/>
          </p:cNvSpPr>
          <p:nvPr/>
        </p:nvSpPr>
        <p:spPr bwMode="auto">
          <a:xfrm>
            <a:off x="5029200" y="3505200"/>
            <a:ext cx="381000" cy="914400"/>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8886" name="Line 22"/>
          <p:cNvSpPr>
            <a:spLocks noChangeShapeType="1"/>
          </p:cNvSpPr>
          <p:nvPr/>
        </p:nvSpPr>
        <p:spPr bwMode="auto">
          <a:xfrm>
            <a:off x="5029200" y="3505200"/>
            <a:ext cx="381000" cy="1371600"/>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8887" name="Line 23"/>
          <p:cNvSpPr>
            <a:spLocks noChangeShapeType="1"/>
          </p:cNvSpPr>
          <p:nvPr/>
        </p:nvSpPr>
        <p:spPr bwMode="auto">
          <a:xfrm flipV="1">
            <a:off x="5562600" y="3048000"/>
            <a:ext cx="304800" cy="914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8888" name="Line 24"/>
          <p:cNvSpPr>
            <a:spLocks noChangeShapeType="1"/>
          </p:cNvSpPr>
          <p:nvPr/>
        </p:nvSpPr>
        <p:spPr bwMode="auto">
          <a:xfrm>
            <a:off x="5562600" y="3962400"/>
            <a:ext cx="457200" cy="914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8889" name="Line 25"/>
          <p:cNvSpPr>
            <a:spLocks noChangeShapeType="1"/>
          </p:cNvSpPr>
          <p:nvPr/>
        </p:nvSpPr>
        <p:spPr bwMode="auto">
          <a:xfrm>
            <a:off x="5562600" y="3962400"/>
            <a:ext cx="381000" cy="457200"/>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8890" name="Line 26"/>
          <p:cNvSpPr>
            <a:spLocks noChangeShapeType="1"/>
          </p:cNvSpPr>
          <p:nvPr/>
        </p:nvSpPr>
        <p:spPr bwMode="auto">
          <a:xfrm flipV="1">
            <a:off x="6019800" y="3962400"/>
            <a:ext cx="304800" cy="914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8891" name="Line 27"/>
          <p:cNvSpPr>
            <a:spLocks noChangeShapeType="1"/>
          </p:cNvSpPr>
          <p:nvPr/>
        </p:nvSpPr>
        <p:spPr bwMode="auto">
          <a:xfrm flipV="1">
            <a:off x="6019800" y="3048000"/>
            <a:ext cx="152400" cy="1828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8892" name="Line 28"/>
          <p:cNvSpPr>
            <a:spLocks noChangeShapeType="1"/>
          </p:cNvSpPr>
          <p:nvPr/>
        </p:nvSpPr>
        <p:spPr bwMode="auto">
          <a:xfrm flipV="1">
            <a:off x="6019800" y="3581400"/>
            <a:ext cx="228600" cy="1219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8893" name="Line 29"/>
          <p:cNvSpPr>
            <a:spLocks noChangeShapeType="1"/>
          </p:cNvSpPr>
          <p:nvPr/>
        </p:nvSpPr>
        <p:spPr bwMode="auto">
          <a:xfrm flipV="1">
            <a:off x="6019800" y="4419600"/>
            <a:ext cx="228600" cy="457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8894" name="Line 30"/>
          <p:cNvSpPr>
            <a:spLocks noChangeShapeType="1"/>
          </p:cNvSpPr>
          <p:nvPr/>
        </p:nvSpPr>
        <p:spPr bwMode="auto">
          <a:xfrm flipV="1">
            <a:off x="6324600" y="3505200"/>
            <a:ext cx="304800" cy="914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8895" name="Line 31"/>
          <p:cNvSpPr>
            <a:spLocks noChangeShapeType="1"/>
          </p:cNvSpPr>
          <p:nvPr/>
        </p:nvSpPr>
        <p:spPr bwMode="auto">
          <a:xfrm flipV="1">
            <a:off x="6324600" y="2590800"/>
            <a:ext cx="152400" cy="1828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8896" name="Line 32"/>
          <p:cNvSpPr>
            <a:spLocks noChangeShapeType="1"/>
          </p:cNvSpPr>
          <p:nvPr/>
        </p:nvSpPr>
        <p:spPr bwMode="auto">
          <a:xfrm flipV="1">
            <a:off x="6324600" y="3124200"/>
            <a:ext cx="228600" cy="1219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8897" name="Line 33"/>
          <p:cNvSpPr>
            <a:spLocks noChangeShapeType="1"/>
          </p:cNvSpPr>
          <p:nvPr/>
        </p:nvSpPr>
        <p:spPr bwMode="auto">
          <a:xfrm flipV="1">
            <a:off x="6324600" y="3962400"/>
            <a:ext cx="228600" cy="457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8898" name="Line 34"/>
          <p:cNvSpPr>
            <a:spLocks noChangeShapeType="1"/>
          </p:cNvSpPr>
          <p:nvPr/>
        </p:nvSpPr>
        <p:spPr bwMode="auto">
          <a:xfrm>
            <a:off x="6781800" y="2286000"/>
            <a:ext cx="0" cy="3200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8899" name="Line 35"/>
          <p:cNvSpPr>
            <a:spLocks noChangeShapeType="1"/>
          </p:cNvSpPr>
          <p:nvPr/>
        </p:nvSpPr>
        <p:spPr bwMode="auto">
          <a:xfrm>
            <a:off x="7467600" y="2286000"/>
            <a:ext cx="0" cy="3200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8900" name="Rectangle 36"/>
          <p:cNvSpPr>
            <a:spLocks noChangeArrowheads="1"/>
          </p:cNvSpPr>
          <p:nvPr/>
        </p:nvSpPr>
        <p:spPr bwMode="auto">
          <a:xfrm>
            <a:off x="6326189" y="1830388"/>
            <a:ext cx="7588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spcBef>
                <a:spcPct val="50000"/>
              </a:spcBef>
            </a:pPr>
            <a:r>
              <a:rPr lang="en-US" sz="2400" b="1">
                <a:latin typeface="Times New Roman" pitchFamily="18" charset="0"/>
              </a:rPr>
              <a:t>t+a</a:t>
            </a:r>
          </a:p>
        </p:txBody>
      </p:sp>
      <p:sp>
        <p:nvSpPr>
          <p:cNvPr id="1188901" name="Rectangle 37"/>
          <p:cNvSpPr>
            <a:spLocks noChangeArrowheads="1"/>
          </p:cNvSpPr>
          <p:nvPr/>
        </p:nvSpPr>
        <p:spPr bwMode="auto">
          <a:xfrm>
            <a:off x="7164389" y="1830388"/>
            <a:ext cx="7588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spcBef>
                <a:spcPct val="50000"/>
              </a:spcBef>
            </a:pPr>
            <a:r>
              <a:rPr lang="en-US" sz="2400" b="1">
                <a:latin typeface="Times New Roman" pitchFamily="18" charset="0"/>
              </a:rPr>
              <a:t>t+b</a:t>
            </a:r>
          </a:p>
        </p:txBody>
      </p:sp>
      <p:sp>
        <p:nvSpPr>
          <p:cNvPr id="1188902" name="Rectangle 38"/>
          <p:cNvSpPr>
            <a:spLocks noChangeArrowheads="1"/>
          </p:cNvSpPr>
          <p:nvPr/>
        </p:nvSpPr>
        <p:spPr bwMode="auto">
          <a:xfrm>
            <a:off x="5640389" y="2363788"/>
            <a:ext cx="3778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a:t>
            </a:r>
          </a:p>
        </p:txBody>
      </p:sp>
      <p:sp>
        <p:nvSpPr>
          <p:cNvPr id="1188903" name="Rectangle 39"/>
          <p:cNvSpPr>
            <a:spLocks noChangeArrowheads="1"/>
          </p:cNvSpPr>
          <p:nvPr/>
        </p:nvSpPr>
        <p:spPr bwMode="auto">
          <a:xfrm>
            <a:off x="6707189" y="3735388"/>
            <a:ext cx="3778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a:t>
            </a:r>
          </a:p>
        </p:txBody>
      </p:sp>
      <p:sp>
        <p:nvSpPr>
          <p:cNvPr id="1188904" name="Rectangle 40"/>
          <p:cNvSpPr>
            <a:spLocks noChangeArrowheads="1"/>
          </p:cNvSpPr>
          <p:nvPr/>
        </p:nvSpPr>
        <p:spPr bwMode="auto">
          <a:xfrm>
            <a:off x="7088189" y="4192588"/>
            <a:ext cx="3778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a:t>
            </a:r>
          </a:p>
        </p:txBody>
      </p:sp>
      <p:sp>
        <p:nvSpPr>
          <p:cNvPr id="1188905" name="Rectangle 41"/>
          <p:cNvSpPr>
            <a:spLocks noChangeArrowheads="1"/>
          </p:cNvSpPr>
          <p:nvPr/>
        </p:nvSpPr>
        <p:spPr bwMode="auto">
          <a:xfrm>
            <a:off x="6859589" y="4725988"/>
            <a:ext cx="3778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a:t>
            </a:r>
          </a:p>
        </p:txBody>
      </p:sp>
      <p:sp>
        <p:nvSpPr>
          <p:cNvPr id="1188906" name="Rectangle 42"/>
          <p:cNvSpPr>
            <a:spLocks noChangeArrowheads="1"/>
          </p:cNvSpPr>
          <p:nvPr/>
        </p:nvSpPr>
        <p:spPr bwMode="auto">
          <a:xfrm>
            <a:off x="7240589" y="3278188"/>
            <a:ext cx="3778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a:t>
            </a:r>
          </a:p>
        </p:txBody>
      </p:sp>
      <p:sp>
        <p:nvSpPr>
          <p:cNvPr id="1188907" name="Rectangle 43"/>
          <p:cNvSpPr>
            <a:spLocks noChangeArrowheads="1"/>
          </p:cNvSpPr>
          <p:nvPr/>
        </p:nvSpPr>
        <p:spPr bwMode="auto">
          <a:xfrm>
            <a:off x="2668589" y="5335588"/>
            <a:ext cx="71596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p</a:t>
            </a:r>
            <a:r>
              <a:rPr lang="en-US" sz="2400" b="1" baseline="-25000">
                <a:latin typeface="Times New Roman" pitchFamily="18" charset="0"/>
              </a:rPr>
              <a:t>0</a:t>
            </a:r>
            <a:r>
              <a:rPr lang="en-US" sz="2400">
                <a:latin typeface="Times New Roman" pitchFamily="18" charset="0"/>
              </a:rPr>
              <a:t>, </a:t>
            </a:r>
            <a:r>
              <a:rPr lang="en-US" sz="2400" b="1">
                <a:latin typeface="Times New Roman" pitchFamily="18" charset="0"/>
              </a:rPr>
              <a:t>p</a:t>
            </a:r>
            <a:r>
              <a:rPr lang="en-US" sz="2400" b="1" baseline="-25000">
                <a:latin typeface="Times New Roman" pitchFamily="18" charset="0"/>
              </a:rPr>
              <a:t>1</a:t>
            </a:r>
            <a:r>
              <a:rPr lang="en-US" sz="2400">
                <a:latin typeface="Times New Roman" pitchFamily="18" charset="0"/>
              </a:rPr>
              <a:t> </a:t>
            </a:r>
            <a:r>
              <a:rPr lang="en-US" sz="2400" b="1">
                <a:latin typeface="Times New Roman" pitchFamily="18" charset="0"/>
              </a:rPr>
              <a:t>fail.  Messages are lost when echoed by p</a:t>
            </a:r>
            <a:r>
              <a:rPr lang="en-US" sz="2400" b="1" baseline="-25000">
                <a:latin typeface="Times New Roman" pitchFamily="18" charset="0"/>
              </a:rPr>
              <a:t>2</a:t>
            </a:r>
            <a:r>
              <a:rPr lang="en-US" sz="2400">
                <a:latin typeface="Times New Roman" pitchFamily="18" charset="0"/>
              </a:rPr>
              <a:t>, </a:t>
            </a:r>
            <a:r>
              <a:rPr lang="en-US" sz="2400" b="1">
                <a:latin typeface="Times New Roman" pitchFamily="18" charset="0"/>
              </a:rPr>
              <a:t>p</a:t>
            </a:r>
            <a:r>
              <a:rPr lang="en-US" sz="2400" b="1" baseline="-25000">
                <a:latin typeface="Times New Roman" pitchFamily="18" charset="0"/>
              </a:rPr>
              <a:t>3</a:t>
            </a:r>
          </a:p>
        </p:txBody>
      </p:sp>
      <p:sp>
        <p:nvSpPr>
          <p:cNvPr id="46" name="Rectangular Callout 45"/>
          <p:cNvSpPr/>
          <p:nvPr/>
        </p:nvSpPr>
        <p:spPr>
          <a:xfrm>
            <a:off x="6705601" y="423390"/>
            <a:ext cx="3739661" cy="956150"/>
          </a:xfrm>
          <a:prstGeom prst="wedgeRectCallout">
            <a:avLst>
              <a:gd name="adj1" fmla="val -116667"/>
              <a:gd name="adj2" fmla="val 20965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These were crashes.  Otherwise the messages from p</a:t>
            </a:r>
            <a:r>
              <a:rPr lang="en-US" b="1" baseline="-25000" dirty="0">
                <a:solidFill>
                  <a:srgbClr val="C00000"/>
                </a:solidFill>
              </a:rPr>
              <a:t>0</a:t>
            </a:r>
            <a:r>
              <a:rPr lang="en-US" b="1" dirty="0">
                <a:solidFill>
                  <a:srgbClr val="C00000"/>
                </a:solidFill>
              </a:rPr>
              <a:t> would have reached everyone in step one!</a:t>
            </a:r>
          </a:p>
        </p:txBody>
      </p:sp>
      <p:sp>
        <p:nvSpPr>
          <p:cNvPr id="47" name="Rectangular Callout 46"/>
          <p:cNvSpPr/>
          <p:nvPr/>
        </p:nvSpPr>
        <p:spPr>
          <a:xfrm>
            <a:off x="7719891" y="2412107"/>
            <a:ext cx="3739661" cy="469675"/>
          </a:xfrm>
          <a:prstGeom prst="wedgeRectCallout">
            <a:avLst>
              <a:gd name="adj1" fmla="val -116667"/>
              <a:gd name="adj2" fmla="val 20965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Notice how time elapses step by step</a:t>
            </a:r>
          </a:p>
        </p:txBody>
      </p:sp>
      <p:sp>
        <p:nvSpPr>
          <p:cNvPr id="48" name="Rectangular Callout 47"/>
          <p:cNvSpPr/>
          <p:nvPr/>
        </p:nvSpPr>
        <p:spPr>
          <a:xfrm>
            <a:off x="8725388" y="3145789"/>
            <a:ext cx="3158881" cy="892814"/>
          </a:xfrm>
          <a:prstGeom prst="wedgeRectCallout">
            <a:avLst>
              <a:gd name="adj1" fmla="val -124182"/>
              <a:gd name="adj2" fmla="val 8850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After so many “all-to-all” echo steps, one of them must have been successful.</a:t>
            </a:r>
          </a:p>
        </p:txBody>
      </p:sp>
    </p:spTree>
    <p:extLst>
      <p:ext uri="{BB962C8B-B14F-4D97-AF65-F5344CB8AC3E}">
        <p14:creationId xmlns:p14="http://schemas.microsoft.com/office/powerpoint/2010/main" val="34769470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randombar(horizont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randombar(horizontal)">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randombar(horizontal)">
                                      <p:cBhvr>
                                        <p:cTn id="1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890" name="Rectangle 2"/>
          <p:cNvSpPr>
            <a:spLocks noGrp="1" noChangeArrowheads="1"/>
          </p:cNvSpPr>
          <p:nvPr>
            <p:ph type="title"/>
          </p:nvPr>
        </p:nvSpPr>
        <p:spPr/>
        <p:txBody>
          <a:bodyPr/>
          <a:lstStyle/>
          <a:p>
            <a:r>
              <a:rPr lang="en-US"/>
              <a:t>Idea of CASD</a:t>
            </a:r>
          </a:p>
        </p:txBody>
      </p:sp>
      <p:sp>
        <p:nvSpPr>
          <p:cNvPr id="1189891" name="Rectangle 3"/>
          <p:cNvSpPr>
            <a:spLocks noGrp="1" noChangeArrowheads="1"/>
          </p:cNvSpPr>
          <p:nvPr>
            <p:ph type="body" idx="1"/>
          </p:nvPr>
        </p:nvSpPr>
        <p:spPr/>
        <p:txBody>
          <a:bodyPr>
            <a:normAutofit/>
          </a:bodyPr>
          <a:lstStyle/>
          <a:p>
            <a:r>
              <a:rPr lang="en-US" dirty="0"/>
              <a:t>Because we are assuming that there are known limits on number of processes that fail during protocol, number of messages lost, we can do a kind of worst-case reasoning.</a:t>
            </a:r>
          </a:p>
          <a:p>
            <a:r>
              <a:rPr lang="en-US" dirty="0"/>
              <a:t>Same for temporal (timing) mistakes.</a:t>
            </a:r>
          </a:p>
          <a:p>
            <a:r>
              <a:rPr lang="en-US" dirty="0"/>
              <a:t>The key idea is to overwhelm the failures – run down the clock.</a:t>
            </a:r>
          </a:p>
          <a:p>
            <a:r>
              <a:rPr lang="en-US" dirty="0"/>
              <a:t>Then schedule delivery using original time plus a delay computed from the worst-case assumptions</a:t>
            </a:r>
          </a:p>
        </p:txBody>
      </p:sp>
      <p:sp>
        <p:nvSpPr>
          <p:cNvPr id="2" name="Footer Placeholder 1"/>
          <p:cNvSpPr>
            <a:spLocks noGrp="1"/>
          </p:cNvSpPr>
          <p:nvPr>
            <p:ph type="ftr" sz="quarter" idx="11"/>
          </p:nvPr>
        </p:nvSpPr>
        <p:spPr/>
        <p:txBody>
          <a:bodyPr/>
          <a:lstStyle/>
          <a:p>
            <a:r>
              <a:rPr lang="en-US"/>
              <a:t>http://www.cs.cornell.edu/courses/cs5412/2019sp</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72735029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6FB55-C8C2-4FFF-90A0-5C609A792EBD}"/>
              </a:ext>
            </a:extLst>
          </p:cNvPr>
          <p:cNvSpPr>
            <a:spLocks noGrp="1"/>
          </p:cNvSpPr>
          <p:nvPr>
            <p:ph type="title"/>
          </p:nvPr>
        </p:nvSpPr>
        <p:spPr/>
        <p:txBody>
          <a:bodyPr/>
          <a:lstStyle/>
          <a:p>
            <a:r>
              <a:rPr lang="en-US" dirty="0"/>
              <a:t>Basic protocol is very simple!</a:t>
            </a:r>
          </a:p>
        </p:txBody>
      </p:sp>
      <p:sp>
        <p:nvSpPr>
          <p:cNvPr id="3" name="Content Placeholder 2">
            <a:extLst>
              <a:ext uri="{FF2B5EF4-FFF2-40B4-BE49-F238E27FC236}">
                <a16:creationId xmlns:a16="http://schemas.microsoft.com/office/drawing/2014/main" id="{A74B1158-7D4A-4D47-80A2-B228AC2B6431}"/>
              </a:ext>
            </a:extLst>
          </p:cNvPr>
          <p:cNvSpPr>
            <a:spLocks noGrp="1"/>
          </p:cNvSpPr>
          <p:nvPr>
            <p:ph idx="1"/>
          </p:nvPr>
        </p:nvSpPr>
        <p:spPr/>
        <p:txBody>
          <a:bodyPr/>
          <a:lstStyle/>
          <a:p>
            <a:r>
              <a:rPr lang="en-US" dirty="0"/>
              <a:t>Every process that receives a message</a:t>
            </a:r>
          </a:p>
          <a:p>
            <a:pPr marL="514350" indent="-514350">
              <a:buFont typeface="+mj-lt"/>
              <a:buAutoNum type="arabicPeriod"/>
            </a:pPr>
            <a:r>
              <a:rPr lang="en-US" dirty="0"/>
              <a:t>  Discards it, if the timestamp on the message is “out of bounds”</a:t>
            </a:r>
          </a:p>
          <a:p>
            <a:pPr marL="514350" indent="-514350">
              <a:buFont typeface="+mj-lt"/>
              <a:buAutoNum type="arabicPeriod"/>
            </a:pPr>
            <a:r>
              <a:rPr lang="en-US" dirty="0"/>
              <a:t>  If this is a duplicate, no more work to do, otherwise, save a copy. </a:t>
            </a:r>
          </a:p>
          <a:p>
            <a:pPr marL="514350" indent="-514350">
              <a:buFont typeface="+mj-lt"/>
              <a:buAutoNum type="arabicPeriod"/>
            </a:pPr>
            <a:r>
              <a:rPr lang="en-US" dirty="0"/>
              <a:t>  Echo it to every other process if it wasn’t a duplicate.</a:t>
            </a:r>
          </a:p>
          <a:p>
            <a:pPr>
              <a:buFont typeface="Wingdings" panose="05000000000000000000" pitchFamily="2" charset="2"/>
              <a:buChar char="Ø"/>
            </a:pPr>
            <a:endParaRPr lang="en-US" dirty="0"/>
          </a:p>
          <a:p>
            <a:pPr marL="0" indent="0">
              <a:buNone/>
            </a:pPr>
            <a:r>
              <a:rPr lang="en-US" dirty="0"/>
              <a:t>Then after a determined delay, deliver the message at a time computed by taking the timestamp and adding a specific </a:t>
            </a:r>
            <a:r>
              <a:rPr lang="en-US" dirty="0">
                <a:sym typeface="Symbol" panose="05050102010706020507" pitchFamily="18" charset="2"/>
              </a:rPr>
              <a:t> (hence the protocol name).</a:t>
            </a:r>
            <a:endParaRPr lang="en-US" dirty="0"/>
          </a:p>
        </p:txBody>
      </p:sp>
      <p:sp>
        <p:nvSpPr>
          <p:cNvPr id="4" name="Footer Placeholder 3">
            <a:extLst>
              <a:ext uri="{FF2B5EF4-FFF2-40B4-BE49-F238E27FC236}">
                <a16:creationId xmlns:a16="http://schemas.microsoft.com/office/drawing/2014/main" id="{CFB5A6E7-769D-44FC-AA1A-3E1CE310CC07}"/>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A7E9534F-0E35-464A-948B-94E9896C33E1}"/>
              </a:ext>
            </a:extLst>
          </p:cNvPr>
          <p:cNvSpPr>
            <a:spLocks noGrp="1"/>
          </p:cNvSpPr>
          <p:nvPr>
            <p:ph type="sldNum" sz="quarter" idx="12"/>
          </p:nvPr>
        </p:nvSpPr>
        <p:spPr/>
        <p:txBody>
          <a:bodyPr/>
          <a:lstStyle/>
          <a:p>
            <a:fld id="{3C974458-8A97-4835-BF79-1FB6D7856C21}" type="slidenum">
              <a:rPr lang="en-US" smtClean="0"/>
              <a:t>17</a:t>
            </a:fld>
            <a:endParaRPr lang="en-US"/>
          </a:p>
        </p:txBody>
      </p:sp>
    </p:spTree>
    <p:extLst>
      <p:ext uri="{BB962C8B-B14F-4D97-AF65-F5344CB8AC3E}">
        <p14:creationId xmlns:p14="http://schemas.microsoft.com/office/powerpoint/2010/main" val="2358631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E39E2-6000-470A-B6F0-765464F73673}"/>
              </a:ext>
            </a:extLst>
          </p:cNvPr>
          <p:cNvSpPr>
            <a:spLocks noGrp="1"/>
          </p:cNvSpPr>
          <p:nvPr>
            <p:ph type="title"/>
          </p:nvPr>
        </p:nvSpPr>
        <p:spPr/>
        <p:txBody>
          <a:bodyPr/>
          <a:lstStyle/>
          <a:p>
            <a:r>
              <a:rPr lang="en-US" dirty="0"/>
              <a:t>Where do the bounds come from?</a:t>
            </a:r>
          </a:p>
        </p:txBody>
      </p:sp>
      <p:sp>
        <p:nvSpPr>
          <p:cNvPr id="3" name="Content Placeholder 2">
            <a:extLst>
              <a:ext uri="{FF2B5EF4-FFF2-40B4-BE49-F238E27FC236}">
                <a16:creationId xmlns:a16="http://schemas.microsoft.com/office/drawing/2014/main" id="{EFBBBF3A-B3CB-48FA-9B7B-CF8D95D3FF43}"/>
              </a:ext>
            </a:extLst>
          </p:cNvPr>
          <p:cNvSpPr>
            <a:spLocks noGrp="1"/>
          </p:cNvSpPr>
          <p:nvPr>
            <p:ph idx="1"/>
          </p:nvPr>
        </p:nvSpPr>
        <p:spPr/>
        <p:txBody>
          <a:bodyPr>
            <a:normAutofit lnSpcReduction="10000"/>
          </a:bodyPr>
          <a:lstStyle/>
          <a:p>
            <a:r>
              <a:rPr lang="en-US" dirty="0"/>
              <a:t>They do a series of “pessimistic” worst-case analyses.</a:t>
            </a:r>
          </a:p>
          <a:p>
            <a:endParaRPr lang="en-US" dirty="0"/>
          </a:p>
          <a:p>
            <a:r>
              <a:rPr lang="en-US" dirty="0"/>
              <a:t>For example, they say things like this:</a:t>
            </a:r>
          </a:p>
          <a:p>
            <a:pPr>
              <a:buFont typeface="Wingdings" panose="05000000000000000000" pitchFamily="2" charset="2"/>
              <a:buChar char="Ø"/>
            </a:pPr>
            <a:r>
              <a:rPr lang="en-US" dirty="0"/>
              <a:t>  Suppose message M is sent at time T by some process.</a:t>
            </a:r>
          </a:p>
          <a:p>
            <a:pPr>
              <a:buFont typeface="Wingdings" panose="05000000000000000000" pitchFamily="2" charset="2"/>
              <a:buChar char="Ø"/>
            </a:pPr>
            <a:r>
              <a:rPr lang="en-US" dirty="0"/>
              <a:t>  What is the earliest clock value that process Q could have when M first</a:t>
            </a:r>
            <a:br>
              <a:rPr lang="en-US" dirty="0"/>
            </a:br>
            <a:r>
              <a:rPr lang="en-US" dirty="0"/>
              <a:t>    arrives at Q?  What is the latest possible clock value?</a:t>
            </a:r>
          </a:p>
          <a:p>
            <a:pPr>
              <a:buFont typeface="Wingdings" panose="05000000000000000000" pitchFamily="2" charset="2"/>
              <a:buChar char="Ø"/>
            </a:pPr>
            <a:r>
              <a:rPr lang="en-US" dirty="0"/>
              <a:t>  This would let them compute the bounds for discarding a message that</a:t>
            </a:r>
            <a:br>
              <a:rPr lang="en-US" dirty="0"/>
            </a:br>
            <a:r>
              <a:rPr lang="en-US" dirty="0"/>
              <a:t>    “definitely was from a process with a faulty clock” in step 1.</a:t>
            </a:r>
          </a:p>
        </p:txBody>
      </p:sp>
      <p:sp>
        <p:nvSpPr>
          <p:cNvPr id="4" name="Footer Placeholder 3">
            <a:extLst>
              <a:ext uri="{FF2B5EF4-FFF2-40B4-BE49-F238E27FC236}">
                <a16:creationId xmlns:a16="http://schemas.microsoft.com/office/drawing/2014/main" id="{2C2525D6-6643-48EF-9B91-7438C20B03FD}"/>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0CE3221D-8DFC-43B6-9619-D4978D78C221}"/>
              </a:ext>
            </a:extLst>
          </p:cNvPr>
          <p:cNvSpPr>
            <a:spLocks noGrp="1"/>
          </p:cNvSpPr>
          <p:nvPr>
            <p:ph type="sldNum" sz="quarter" idx="12"/>
          </p:nvPr>
        </p:nvSpPr>
        <p:spPr/>
        <p:txBody>
          <a:bodyPr/>
          <a:lstStyle/>
          <a:p>
            <a:fld id="{3C974458-8A97-4835-BF79-1FB6D7856C21}" type="slidenum">
              <a:rPr lang="en-US" smtClean="0"/>
              <a:t>18</a:t>
            </a:fld>
            <a:endParaRPr lang="en-US"/>
          </a:p>
        </p:txBody>
      </p:sp>
    </p:spTree>
    <p:extLst>
      <p:ext uri="{BB962C8B-B14F-4D97-AF65-F5344CB8AC3E}">
        <p14:creationId xmlns:p14="http://schemas.microsoft.com/office/powerpoint/2010/main" val="2090601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D426D-A9C8-4E6F-8B32-4E88A721AA08}"/>
              </a:ext>
            </a:extLst>
          </p:cNvPr>
          <p:cNvSpPr>
            <a:spLocks noGrp="1"/>
          </p:cNvSpPr>
          <p:nvPr>
            <p:ph type="title"/>
          </p:nvPr>
        </p:nvSpPr>
        <p:spPr/>
        <p:txBody>
          <a:bodyPr/>
          <a:lstStyle/>
          <a:p>
            <a:r>
              <a:rPr lang="en-US" dirty="0"/>
              <a:t>The analysis is surprisingly difficult!</a:t>
            </a:r>
          </a:p>
        </p:txBody>
      </p:sp>
      <p:sp>
        <p:nvSpPr>
          <p:cNvPr id="3" name="Content Placeholder 2">
            <a:extLst>
              <a:ext uri="{FF2B5EF4-FFF2-40B4-BE49-F238E27FC236}">
                <a16:creationId xmlns:a16="http://schemas.microsoft.com/office/drawing/2014/main" id="{50C55643-0BFE-461F-9D4E-FFCD55F89B21}"/>
              </a:ext>
            </a:extLst>
          </p:cNvPr>
          <p:cNvSpPr>
            <a:spLocks noGrp="1"/>
          </p:cNvSpPr>
          <p:nvPr>
            <p:ph idx="1"/>
          </p:nvPr>
        </p:nvSpPr>
        <p:spPr/>
        <p:txBody>
          <a:bodyPr/>
          <a:lstStyle/>
          <a:p>
            <a:r>
              <a:rPr lang="en-US" dirty="0"/>
              <a:t>A message can jump from process to process so by the time it reaches Q, it may actually have gone through several hops.</a:t>
            </a:r>
          </a:p>
          <a:p>
            <a:endParaRPr lang="en-US" dirty="0"/>
          </a:p>
          <a:p>
            <a:r>
              <a:rPr lang="en-US" dirty="0"/>
              <a:t>Each hop contributes delay, plus at each hop some process ran through the same decision logic, and apparently, decided to forward the message.</a:t>
            </a:r>
          </a:p>
          <a:p>
            <a:endParaRPr lang="en-US" dirty="0"/>
          </a:p>
          <a:p>
            <a:r>
              <a:rPr lang="en-US" dirty="0"/>
              <a:t>If Q and R are correct, we need a proof that they will ultimately both deliver M, or both reject M, and this is hard to pull off!</a:t>
            </a:r>
          </a:p>
        </p:txBody>
      </p:sp>
      <p:sp>
        <p:nvSpPr>
          <p:cNvPr id="4" name="Footer Placeholder 3">
            <a:extLst>
              <a:ext uri="{FF2B5EF4-FFF2-40B4-BE49-F238E27FC236}">
                <a16:creationId xmlns:a16="http://schemas.microsoft.com/office/drawing/2014/main" id="{8CC9654E-43DA-44F8-9C82-44CC071A01ED}"/>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C02D52BA-E3E5-44C9-AFA9-B7745AF6E2FA}"/>
              </a:ext>
            </a:extLst>
          </p:cNvPr>
          <p:cNvSpPr>
            <a:spLocks noGrp="1"/>
          </p:cNvSpPr>
          <p:nvPr>
            <p:ph type="sldNum" sz="quarter" idx="12"/>
          </p:nvPr>
        </p:nvSpPr>
        <p:spPr/>
        <p:txBody>
          <a:bodyPr/>
          <a:lstStyle/>
          <a:p>
            <a:fld id="{3C974458-8A97-4835-BF79-1FB6D7856C21}" type="slidenum">
              <a:rPr lang="en-US" smtClean="0"/>
              <a:t>19</a:t>
            </a:fld>
            <a:endParaRPr lang="en-US"/>
          </a:p>
        </p:txBody>
      </p:sp>
    </p:spTree>
    <p:extLst>
      <p:ext uri="{BB962C8B-B14F-4D97-AF65-F5344CB8AC3E}">
        <p14:creationId xmlns:p14="http://schemas.microsoft.com/office/powerpoint/2010/main" val="1173144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8F643-525E-4891-87B7-12D99228E541}"/>
              </a:ext>
            </a:extLst>
          </p:cNvPr>
          <p:cNvSpPr>
            <a:spLocks noGrp="1"/>
          </p:cNvSpPr>
          <p:nvPr>
            <p:ph type="title"/>
          </p:nvPr>
        </p:nvSpPr>
        <p:spPr/>
        <p:txBody>
          <a:bodyPr/>
          <a:lstStyle/>
          <a:p>
            <a:r>
              <a:rPr lang="en-US" dirty="0"/>
              <a:t>Context: Quick reminder</a:t>
            </a:r>
          </a:p>
        </p:txBody>
      </p:sp>
      <p:sp>
        <p:nvSpPr>
          <p:cNvPr id="3" name="Content Placeholder 2">
            <a:extLst>
              <a:ext uri="{FF2B5EF4-FFF2-40B4-BE49-F238E27FC236}">
                <a16:creationId xmlns:a16="http://schemas.microsoft.com/office/drawing/2014/main" id="{82856E52-DFE3-4F26-A718-9411539545AE}"/>
              </a:ext>
            </a:extLst>
          </p:cNvPr>
          <p:cNvSpPr>
            <a:spLocks noGrp="1"/>
          </p:cNvSpPr>
          <p:nvPr>
            <p:ph idx="1"/>
          </p:nvPr>
        </p:nvSpPr>
        <p:spPr/>
        <p:txBody>
          <a:bodyPr>
            <a:normAutofit/>
          </a:bodyPr>
          <a:lstStyle/>
          <a:p>
            <a:r>
              <a:rPr lang="en-US" dirty="0"/>
              <a:t>Real-time clocks have limitations on precision, accuracy and skew.</a:t>
            </a:r>
          </a:p>
          <a:p>
            <a:r>
              <a:rPr lang="en-US" dirty="0" err="1"/>
              <a:t>Lamport</a:t>
            </a:r>
            <a:r>
              <a:rPr lang="en-US" dirty="0"/>
              <a:t> defines the happens-before relation (</a:t>
            </a:r>
            <a:r>
              <a:rPr lang="en-US" dirty="0">
                <a:sym typeface="Symbol" panose="05050102010706020507" pitchFamily="18" charset="2"/>
              </a:rPr>
              <a:t>),  implements logical clocks (and vector clocks), defines consistent cuts.</a:t>
            </a:r>
          </a:p>
          <a:p>
            <a:r>
              <a:rPr lang="en-US" dirty="0">
                <a:sym typeface="Symbol" panose="05050102010706020507" pitchFamily="18" charset="2"/>
              </a:rPr>
              <a:t>Freeze Frame File System (FFFS</a:t>
            </a:r>
            <a:r>
              <a:rPr lang="en-US" baseline="-25000" dirty="0">
                <a:sym typeface="Symbol" panose="05050102010706020507" pitchFamily="18" charset="2"/>
              </a:rPr>
              <a:t>V1</a:t>
            </a:r>
            <a:r>
              <a:rPr lang="en-US" dirty="0">
                <a:sym typeface="Symbol" panose="05050102010706020507" pitchFamily="18" charset="2"/>
              </a:rPr>
              <a:t>) tracks file versions, offers a fast way to “seek in time” that lets you read data at a precise time, on a consistent cut.</a:t>
            </a:r>
          </a:p>
          <a:p>
            <a:r>
              <a:rPr lang="en-US" dirty="0">
                <a:sym typeface="Symbol" panose="05050102010706020507" pitchFamily="18" charset="2"/>
              </a:rPr>
              <a:t>FFFS</a:t>
            </a:r>
            <a:r>
              <a:rPr lang="en-US" baseline="-25000" dirty="0">
                <a:sym typeface="Symbol" panose="05050102010706020507" pitchFamily="18" charset="2"/>
              </a:rPr>
              <a:t>v2</a:t>
            </a:r>
            <a:r>
              <a:rPr lang="en-US" dirty="0">
                <a:sym typeface="Symbol" panose="05050102010706020507" pitchFamily="18" charset="2"/>
              </a:rPr>
              <a:t> will have a different API but the same capabilities: the Derecho RDMA object store has versioned objects and an efficient get(v, T) option.</a:t>
            </a:r>
            <a:endParaRPr lang="en-US" dirty="0"/>
          </a:p>
        </p:txBody>
      </p:sp>
      <p:sp>
        <p:nvSpPr>
          <p:cNvPr id="4" name="Footer Placeholder 3">
            <a:extLst>
              <a:ext uri="{FF2B5EF4-FFF2-40B4-BE49-F238E27FC236}">
                <a16:creationId xmlns:a16="http://schemas.microsoft.com/office/drawing/2014/main" id="{4AEF961F-DE6E-4AC5-A594-67CAEE0A9A8C}"/>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6D3EFEE4-CE8B-4DEF-954D-352EC6346096}"/>
              </a:ext>
            </a:extLst>
          </p:cNvPr>
          <p:cNvSpPr>
            <a:spLocks noGrp="1"/>
          </p:cNvSpPr>
          <p:nvPr>
            <p:ph type="sldNum" sz="quarter" idx="12"/>
          </p:nvPr>
        </p:nvSpPr>
        <p:spPr/>
        <p:txBody>
          <a:bodyPr/>
          <a:lstStyle/>
          <a:p>
            <a:fld id="{3C974458-8A97-4835-BF79-1FB6D7856C21}" type="slidenum">
              <a:rPr lang="en-US" smtClean="0"/>
              <a:t>2</a:t>
            </a:fld>
            <a:endParaRPr lang="en-US"/>
          </a:p>
        </p:txBody>
      </p:sp>
    </p:spTree>
    <p:extLst>
      <p:ext uri="{BB962C8B-B14F-4D97-AF65-F5344CB8AC3E}">
        <p14:creationId xmlns:p14="http://schemas.microsoft.com/office/powerpoint/2010/main" val="4078568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27C5B-D7B3-430C-AEF2-D880446DA56F}"/>
              </a:ext>
            </a:extLst>
          </p:cNvPr>
          <p:cNvSpPr>
            <a:spLocks noGrp="1"/>
          </p:cNvSpPr>
          <p:nvPr>
            <p:ph type="title"/>
          </p:nvPr>
        </p:nvSpPr>
        <p:spPr/>
        <p:txBody>
          <a:bodyPr/>
          <a:lstStyle/>
          <a:p>
            <a:r>
              <a:rPr lang="en-US" dirty="0"/>
              <a:t>What does it mean to be “correct”?</a:t>
            </a:r>
          </a:p>
        </p:txBody>
      </p:sp>
      <p:sp>
        <p:nvSpPr>
          <p:cNvPr id="3" name="Content Placeholder 2">
            <a:extLst>
              <a:ext uri="{FF2B5EF4-FFF2-40B4-BE49-F238E27FC236}">
                <a16:creationId xmlns:a16="http://schemas.microsoft.com/office/drawing/2014/main" id="{9899493E-C1D9-4F5A-872F-B4FFCF0BE258}"/>
              </a:ext>
            </a:extLst>
          </p:cNvPr>
          <p:cNvSpPr>
            <a:spLocks noGrp="1"/>
          </p:cNvSpPr>
          <p:nvPr>
            <p:ph idx="1"/>
          </p:nvPr>
        </p:nvSpPr>
        <p:spPr>
          <a:xfrm>
            <a:off x="1024127" y="2286000"/>
            <a:ext cx="11032405" cy="4023360"/>
          </a:xfrm>
        </p:spPr>
        <p:txBody>
          <a:bodyPr/>
          <a:lstStyle/>
          <a:p>
            <a:r>
              <a:rPr lang="en-US" dirty="0"/>
              <a:t>In many settings, it is obvious when a process is faulty!</a:t>
            </a:r>
          </a:p>
          <a:p>
            <a:endParaRPr lang="en-US" dirty="0"/>
          </a:p>
          <a:p>
            <a:r>
              <a:rPr lang="en-US" dirty="0"/>
              <a:t>But with CASD a process is correct if it behaves according to a set of assumptions that cover timing and other aspects (for example, messages have digital signatures, and a process that damages a message is incorrect).</a:t>
            </a:r>
          </a:p>
          <a:p>
            <a:endParaRPr lang="en-US" dirty="0"/>
          </a:p>
          <a:p>
            <a:r>
              <a:rPr lang="en-US" dirty="0"/>
              <a:t>So there when we say “If Q and R are correct”, this is a fairly elaborate set of conditions on their behavior.</a:t>
            </a:r>
          </a:p>
        </p:txBody>
      </p:sp>
      <p:sp>
        <p:nvSpPr>
          <p:cNvPr id="4" name="Footer Placeholder 3">
            <a:extLst>
              <a:ext uri="{FF2B5EF4-FFF2-40B4-BE49-F238E27FC236}">
                <a16:creationId xmlns:a16="http://schemas.microsoft.com/office/drawing/2014/main" id="{057AC981-5A46-4CF8-BA38-3224CF983C03}"/>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FC07B549-3A4D-4A90-B431-227CE83A50FE}"/>
              </a:ext>
            </a:extLst>
          </p:cNvPr>
          <p:cNvSpPr>
            <a:spLocks noGrp="1"/>
          </p:cNvSpPr>
          <p:nvPr>
            <p:ph type="sldNum" sz="quarter" idx="12"/>
          </p:nvPr>
        </p:nvSpPr>
        <p:spPr/>
        <p:txBody>
          <a:bodyPr/>
          <a:lstStyle/>
          <a:p>
            <a:fld id="{3C974458-8A97-4835-BF79-1FB6D7856C21}" type="slidenum">
              <a:rPr lang="en-US" smtClean="0"/>
              <a:t>20</a:t>
            </a:fld>
            <a:endParaRPr lang="en-US"/>
          </a:p>
        </p:txBody>
      </p:sp>
    </p:spTree>
    <p:extLst>
      <p:ext uri="{BB962C8B-B14F-4D97-AF65-F5344CB8AC3E}">
        <p14:creationId xmlns:p14="http://schemas.microsoft.com/office/powerpoint/2010/main" val="4294520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0914" name="Rectangle 2"/>
          <p:cNvSpPr>
            <a:spLocks noGrp="1" noChangeArrowheads="1"/>
          </p:cNvSpPr>
          <p:nvPr>
            <p:ph type="title"/>
          </p:nvPr>
        </p:nvSpPr>
        <p:spPr/>
        <p:txBody>
          <a:bodyPr/>
          <a:lstStyle/>
          <a:p>
            <a:r>
              <a:rPr lang="en-US"/>
              <a:t>The problems with CASD</a:t>
            </a:r>
          </a:p>
        </p:txBody>
      </p:sp>
      <p:sp>
        <p:nvSpPr>
          <p:cNvPr id="1190915" name="Rectangle 3"/>
          <p:cNvSpPr>
            <a:spLocks noGrp="1" noChangeArrowheads="1"/>
          </p:cNvSpPr>
          <p:nvPr>
            <p:ph type="body" idx="1"/>
          </p:nvPr>
        </p:nvSpPr>
        <p:spPr>
          <a:xfrm>
            <a:off x="694592" y="2778368"/>
            <a:ext cx="11116408" cy="3530991"/>
          </a:xfrm>
        </p:spPr>
        <p:txBody>
          <a:bodyPr/>
          <a:lstStyle/>
          <a:p>
            <a:r>
              <a:rPr lang="en-US" dirty="0"/>
              <a:t>In the usual case, nothing goes wrong, hence the delay can is too conservative</a:t>
            </a:r>
          </a:p>
          <a:p>
            <a:endParaRPr lang="en-US" dirty="0"/>
          </a:p>
          <a:p>
            <a:r>
              <a:rPr lang="en-US" dirty="0"/>
              <a:t>Even if things do go wrong, is it right to assume that if a worst-case message needs </a:t>
            </a:r>
            <a:r>
              <a:rPr lang="en-US" dirty="0">
                <a:sym typeface="Symbol" pitchFamily="18" charset="2"/>
              </a:rPr>
              <a:t></a:t>
            </a:r>
            <a:r>
              <a:rPr lang="en-US" dirty="0" err="1"/>
              <a:t>ms</a:t>
            </a:r>
            <a:r>
              <a:rPr lang="en-US" dirty="0"/>
              <a:t> to make one hop, we should budget n * </a:t>
            </a:r>
            <a:r>
              <a:rPr lang="en-US" dirty="0">
                <a:sym typeface="Symbol" pitchFamily="18" charset="2"/>
              </a:rPr>
              <a:t> time</a:t>
            </a:r>
            <a:r>
              <a:rPr lang="en-US" dirty="0"/>
              <a:t> for n hops?</a:t>
            </a:r>
          </a:p>
          <a:p>
            <a:endParaRPr lang="en-US" dirty="0"/>
          </a:p>
          <a:p>
            <a:r>
              <a:rPr lang="en-US" dirty="0"/>
              <a:t>How realistic is it to bound the number of failures expected during a run?</a:t>
            </a:r>
          </a:p>
        </p:txBody>
      </p:sp>
      <p:sp>
        <p:nvSpPr>
          <p:cNvPr id="2" name="Footer Placeholder 1"/>
          <p:cNvSpPr>
            <a:spLocks noGrp="1"/>
          </p:cNvSpPr>
          <p:nvPr>
            <p:ph type="ftr" sz="quarter" idx="11"/>
          </p:nvPr>
        </p:nvSpPr>
        <p:spPr/>
        <p:txBody>
          <a:bodyPr/>
          <a:lstStyle/>
          <a:p>
            <a:r>
              <a:rPr lang="en-US"/>
              <a:t>http://www.cs.cornell.edu/courses/cs5412/2019sp</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135438726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1938" name="Rectangle 2"/>
          <p:cNvSpPr>
            <a:spLocks noChangeArrowheads="1"/>
          </p:cNvSpPr>
          <p:nvPr/>
        </p:nvSpPr>
        <p:spPr bwMode="auto">
          <a:xfrm>
            <a:off x="6788150" y="2597150"/>
            <a:ext cx="673100" cy="2273300"/>
          </a:xfrm>
          <a:prstGeom prst="rect">
            <a:avLst/>
          </a:prstGeom>
          <a:solidFill>
            <a:srgbClr val="A3F25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1939" name="Rectangle 3"/>
          <p:cNvSpPr>
            <a:spLocks noGrp="1" noChangeArrowheads="1"/>
          </p:cNvSpPr>
          <p:nvPr>
            <p:ph type="title"/>
          </p:nvPr>
        </p:nvSpPr>
        <p:spPr/>
        <p:txBody>
          <a:bodyPr/>
          <a:lstStyle/>
          <a:p>
            <a:r>
              <a:rPr lang="en-US"/>
              <a:t>CASD in a more typical run</a:t>
            </a:r>
          </a:p>
        </p:txBody>
      </p:sp>
      <p:sp>
        <p:nvSpPr>
          <p:cNvPr id="2" name="Footer Placeholder 1"/>
          <p:cNvSpPr>
            <a:spLocks noGrp="1"/>
          </p:cNvSpPr>
          <p:nvPr>
            <p:ph type="ftr" sz="quarter" idx="11"/>
          </p:nvPr>
        </p:nvSpPr>
        <p:spPr/>
        <p:txBody>
          <a:bodyPr/>
          <a:lstStyle/>
          <a:p>
            <a:r>
              <a:rPr lang="en-US"/>
              <a:t>http://www.cs.cornell.edu/courses/cs5412/2019sp</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22</a:t>
            </a:fld>
            <a:endParaRPr lang="en-US"/>
          </a:p>
        </p:txBody>
      </p:sp>
      <p:grpSp>
        <p:nvGrpSpPr>
          <p:cNvPr id="1191940" name="Group 4"/>
          <p:cNvGrpSpPr>
            <a:grpSpLocks/>
          </p:cNvGrpSpPr>
          <p:nvPr/>
        </p:nvGrpSpPr>
        <p:grpSpPr bwMode="auto">
          <a:xfrm>
            <a:off x="2135188" y="2287588"/>
            <a:ext cx="7770812" cy="2668588"/>
            <a:chOff x="385" y="1441"/>
            <a:chExt cx="4895" cy="1681"/>
          </a:xfrm>
        </p:grpSpPr>
        <p:sp>
          <p:nvSpPr>
            <p:cNvPr id="1191941" name="Line 5"/>
            <p:cNvSpPr>
              <a:spLocks noChangeShapeType="1"/>
            </p:cNvSpPr>
            <p:nvPr/>
          </p:nvSpPr>
          <p:spPr bwMode="auto">
            <a:xfrm>
              <a:off x="624" y="1632"/>
              <a:ext cx="465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1942" name="Line 6"/>
            <p:cNvSpPr>
              <a:spLocks noChangeShapeType="1"/>
            </p:cNvSpPr>
            <p:nvPr/>
          </p:nvSpPr>
          <p:spPr bwMode="auto">
            <a:xfrm>
              <a:off x="624" y="1920"/>
              <a:ext cx="465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1943" name="Line 7"/>
            <p:cNvSpPr>
              <a:spLocks noChangeShapeType="1"/>
            </p:cNvSpPr>
            <p:nvPr/>
          </p:nvSpPr>
          <p:spPr bwMode="auto">
            <a:xfrm>
              <a:off x="624" y="2496"/>
              <a:ext cx="465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1944" name="Line 8"/>
            <p:cNvSpPr>
              <a:spLocks noChangeShapeType="1"/>
            </p:cNvSpPr>
            <p:nvPr/>
          </p:nvSpPr>
          <p:spPr bwMode="auto">
            <a:xfrm>
              <a:off x="624" y="2784"/>
              <a:ext cx="465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1945" name="Line 9"/>
            <p:cNvSpPr>
              <a:spLocks noChangeShapeType="1"/>
            </p:cNvSpPr>
            <p:nvPr/>
          </p:nvSpPr>
          <p:spPr bwMode="auto">
            <a:xfrm>
              <a:off x="624" y="3072"/>
              <a:ext cx="465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1946" name="Line 10"/>
            <p:cNvSpPr>
              <a:spLocks noChangeShapeType="1"/>
            </p:cNvSpPr>
            <p:nvPr/>
          </p:nvSpPr>
          <p:spPr bwMode="auto">
            <a:xfrm>
              <a:off x="624" y="2208"/>
              <a:ext cx="465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1947" name="Rectangle 11"/>
            <p:cNvSpPr>
              <a:spLocks noChangeArrowheads="1"/>
            </p:cNvSpPr>
            <p:nvPr/>
          </p:nvSpPr>
          <p:spPr bwMode="auto">
            <a:xfrm>
              <a:off x="385" y="1441"/>
              <a:ext cx="28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p</a:t>
              </a:r>
              <a:r>
                <a:rPr lang="en-US" sz="2400" b="1" baseline="-25000">
                  <a:latin typeface="Times New Roman" pitchFamily="18" charset="0"/>
                </a:rPr>
                <a:t>0</a:t>
              </a:r>
            </a:p>
          </p:txBody>
        </p:sp>
        <p:sp>
          <p:nvSpPr>
            <p:cNvPr id="1191948" name="Rectangle 12"/>
            <p:cNvSpPr>
              <a:spLocks noChangeArrowheads="1"/>
            </p:cNvSpPr>
            <p:nvPr/>
          </p:nvSpPr>
          <p:spPr bwMode="auto">
            <a:xfrm>
              <a:off x="385" y="1681"/>
              <a:ext cx="28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p</a:t>
              </a:r>
              <a:r>
                <a:rPr lang="en-US" sz="2400" b="1" baseline="-25000">
                  <a:latin typeface="Times New Roman" pitchFamily="18" charset="0"/>
                </a:rPr>
                <a:t>1</a:t>
              </a:r>
            </a:p>
          </p:txBody>
        </p:sp>
        <p:sp>
          <p:nvSpPr>
            <p:cNvPr id="1191949" name="Rectangle 13"/>
            <p:cNvSpPr>
              <a:spLocks noChangeArrowheads="1"/>
            </p:cNvSpPr>
            <p:nvPr/>
          </p:nvSpPr>
          <p:spPr bwMode="auto">
            <a:xfrm>
              <a:off x="385" y="1969"/>
              <a:ext cx="28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p</a:t>
              </a:r>
              <a:r>
                <a:rPr lang="en-US" sz="2400" b="1" baseline="-25000">
                  <a:latin typeface="Times New Roman" pitchFamily="18" charset="0"/>
                </a:rPr>
                <a:t>2</a:t>
              </a:r>
            </a:p>
          </p:txBody>
        </p:sp>
        <p:sp>
          <p:nvSpPr>
            <p:cNvPr id="1191950" name="Rectangle 14"/>
            <p:cNvSpPr>
              <a:spLocks noChangeArrowheads="1"/>
            </p:cNvSpPr>
            <p:nvPr/>
          </p:nvSpPr>
          <p:spPr bwMode="auto">
            <a:xfrm>
              <a:off x="385" y="2257"/>
              <a:ext cx="28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p</a:t>
              </a:r>
              <a:r>
                <a:rPr lang="en-US" sz="2400" b="1" baseline="-25000">
                  <a:latin typeface="Times New Roman" pitchFamily="18" charset="0"/>
                </a:rPr>
                <a:t>3</a:t>
              </a:r>
            </a:p>
          </p:txBody>
        </p:sp>
        <p:sp>
          <p:nvSpPr>
            <p:cNvPr id="1191951" name="Rectangle 15"/>
            <p:cNvSpPr>
              <a:spLocks noChangeArrowheads="1"/>
            </p:cNvSpPr>
            <p:nvPr/>
          </p:nvSpPr>
          <p:spPr bwMode="auto">
            <a:xfrm>
              <a:off x="385" y="2545"/>
              <a:ext cx="28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p</a:t>
              </a:r>
              <a:r>
                <a:rPr lang="en-US" sz="2400" b="1" baseline="-25000">
                  <a:latin typeface="Times New Roman" pitchFamily="18" charset="0"/>
                </a:rPr>
                <a:t>4</a:t>
              </a:r>
            </a:p>
          </p:txBody>
        </p:sp>
        <p:sp>
          <p:nvSpPr>
            <p:cNvPr id="1191952" name="Rectangle 16"/>
            <p:cNvSpPr>
              <a:spLocks noChangeArrowheads="1"/>
            </p:cNvSpPr>
            <p:nvPr/>
          </p:nvSpPr>
          <p:spPr bwMode="auto">
            <a:xfrm>
              <a:off x="385" y="2833"/>
              <a:ext cx="28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p</a:t>
              </a:r>
              <a:r>
                <a:rPr lang="en-US" sz="2400" b="1" baseline="-25000">
                  <a:latin typeface="Times New Roman" pitchFamily="18" charset="0"/>
                </a:rPr>
                <a:t>5</a:t>
              </a:r>
            </a:p>
          </p:txBody>
        </p:sp>
      </p:grpSp>
      <p:sp>
        <p:nvSpPr>
          <p:cNvPr id="1191953" name="Rectangle 17"/>
          <p:cNvSpPr>
            <a:spLocks noChangeArrowheads="1"/>
          </p:cNvSpPr>
          <p:nvPr/>
        </p:nvSpPr>
        <p:spPr bwMode="auto">
          <a:xfrm>
            <a:off x="3582989" y="2058988"/>
            <a:ext cx="3016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t</a:t>
            </a:r>
          </a:p>
        </p:txBody>
      </p:sp>
      <p:sp>
        <p:nvSpPr>
          <p:cNvPr id="1191954" name="Line 18"/>
          <p:cNvSpPr>
            <a:spLocks noChangeShapeType="1"/>
          </p:cNvSpPr>
          <p:nvPr/>
        </p:nvSpPr>
        <p:spPr bwMode="auto">
          <a:xfrm>
            <a:off x="3733800" y="2590800"/>
            <a:ext cx="457200" cy="457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1955" name="Line 19"/>
          <p:cNvSpPr>
            <a:spLocks noChangeShapeType="1"/>
          </p:cNvSpPr>
          <p:nvPr/>
        </p:nvSpPr>
        <p:spPr bwMode="auto">
          <a:xfrm>
            <a:off x="4343400" y="3048000"/>
            <a:ext cx="457200" cy="457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1956" name="Line 20"/>
          <p:cNvSpPr>
            <a:spLocks noChangeShapeType="1"/>
          </p:cNvSpPr>
          <p:nvPr/>
        </p:nvSpPr>
        <p:spPr bwMode="auto">
          <a:xfrm>
            <a:off x="4191000" y="3581400"/>
            <a:ext cx="457200" cy="457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1957" name="Line 21"/>
          <p:cNvSpPr>
            <a:spLocks noChangeShapeType="1"/>
          </p:cNvSpPr>
          <p:nvPr/>
        </p:nvSpPr>
        <p:spPr bwMode="auto">
          <a:xfrm flipV="1">
            <a:off x="4038600" y="3048000"/>
            <a:ext cx="304800" cy="914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1958" name="Line 22"/>
          <p:cNvSpPr>
            <a:spLocks noChangeShapeType="1"/>
          </p:cNvSpPr>
          <p:nvPr/>
        </p:nvSpPr>
        <p:spPr bwMode="auto">
          <a:xfrm>
            <a:off x="4114800" y="3581400"/>
            <a:ext cx="457200" cy="914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1959" name="Line 23"/>
          <p:cNvSpPr>
            <a:spLocks noChangeShapeType="1"/>
          </p:cNvSpPr>
          <p:nvPr/>
        </p:nvSpPr>
        <p:spPr bwMode="auto">
          <a:xfrm flipV="1">
            <a:off x="4038600" y="3962400"/>
            <a:ext cx="304800" cy="914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1960" name="Line 24"/>
          <p:cNvSpPr>
            <a:spLocks noChangeShapeType="1"/>
          </p:cNvSpPr>
          <p:nvPr/>
        </p:nvSpPr>
        <p:spPr bwMode="auto">
          <a:xfrm flipV="1">
            <a:off x="4038600" y="3048000"/>
            <a:ext cx="152400" cy="1828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1961" name="Line 25"/>
          <p:cNvSpPr>
            <a:spLocks noChangeShapeType="1"/>
          </p:cNvSpPr>
          <p:nvPr/>
        </p:nvSpPr>
        <p:spPr bwMode="auto">
          <a:xfrm flipV="1">
            <a:off x="4038600" y="3581400"/>
            <a:ext cx="228600" cy="1219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1962" name="Line 26"/>
          <p:cNvSpPr>
            <a:spLocks noChangeShapeType="1"/>
          </p:cNvSpPr>
          <p:nvPr/>
        </p:nvSpPr>
        <p:spPr bwMode="auto">
          <a:xfrm flipV="1">
            <a:off x="4038600" y="4419600"/>
            <a:ext cx="228600" cy="457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1963" name="Line 27"/>
          <p:cNvSpPr>
            <a:spLocks noChangeShapeType="1"/>
          </p:cNvSpPr>
          <p:nvPr/>
        </p:nvSpPr>
        <p:spPr bwMode="auto">
          <a:xfrm flipV="1">
            <a:off x="4343400" y="3505200"/>
            <a:ext cx="304800" cy="914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1964" name="Line 28"/>
          <p:cNvSpPr>
            <a:spLocks noChangeShapeType="1"/>
          </p:cNvSpPr>
          <p:nvPr/>
        </p:nvSpPr>
        <p:spPr bwMode="auto">
          <a:xfrm flipV="1">
            <a:off x="4191000" y="2590800"/>
            <a:ext cx="152400" cy="1828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1965" name="Line 29"/>
          <p:cNvSpPr>
            <a:spLocks noChangeShapeType="1"/>
          </p:cNvSpPr>
          <p:nvPr/>
        </p:nvSpPr>
        <p:spPr bwMode="auto">
          <a:xfrm flipV="1">
            <a:off x="4343400" y="3124200"/>
            <a:ext cx="228600" cy="1219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1966" name="Line 30"/>
          <p:cNvSpPr>
            <a:spLocks noChangeShapeType="1"/>
          </p:cNvSpPr>
          <p:nvPr/>
        </p:nvSpPr>
        <p:spPr bwMode="auto">
          <a:xfrm flipV="1">
            <a:off x="4343400" y="3962400"/>
            <a:ext cx="228600" cy="457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1967" name="Line 31"/>
          <p:cNvSpPr>
            <a:spLocks noChangeShapeType="1"/>
          </p:cNvSpPr>
          <p:nvPr/>
        </p:nvSpPr>
        <p:spPr bwMode="auto">
          <a:xfrm>
            <a:off x="6781800" y="2286000"/>
            <a:ext cx="0" cy="3200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1968" name="Line 32"/>
          <p:cNvSpPr>
            <a:spLocks noChangeShapeType="1"/>
          </p:cNvSpPr>
          <p:nvPr/>
        </p:nvSpPr>
        <p:spPr bwMode="auto">
          <a:xfrm>
            <a:off x="7467600" y="2286000"/>
            <a:ext cx="0" cy="3200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1969" name="Rectangle 33"/>
          <p:cNvSpPr>
            <a:spLocks noChangeArrowheads="1"/>
          </p:cNvSpPr>
          <p:nvPr/>
        </p:nvSpPr>
        <p:spPr bwMode="auto">
          <a:xfrm>
            <a:off x="6326189" y="1830388"/>
            <a:ext cx="7588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spcBef>
                <a:spcPct val="50000"/>
              </a:spcBef>
            </a:pPr>
            <a:r>
              <a:rPr lang="en-US" sz="2400" b="1">
                <a:latin typeface="Times New Roman" pitchFamily="18" charset="0"/>
              </a:rPr>
              <a:t>t+a</a:t>
            </a:r>
          </a:p>
        </p:txBody>
      </p:sp>
      <p:sp>
        <p:nvSpPr>
          <p:cNvPr id="1191970" name="Rectangle 34"/>
          <p:cNvSpPr>
            <a:spLocks noChangeArrowheads="1"/>
          </p:cNvSpPr>
          <p:nvPr/>
        </p:nvSpPr>
        <p:spPr bwMode="auto">
          <a:xfrm>
            <a:off x="7164389" y="1830388"/>
            <a:ext cx="7588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spcBef>
                <a:spcPct val="50000"/>
              </a:spcBef>
            </a:pPr>
            <a:r>
              <a:rPr lang="en-US" sz="2400" b="1">
                <a:latin typeface="Times New Roman" pitchFamily="18" charset="0"/>
              </a:rPr>
              <a:t>t+b</a:t>
            </a:r>
          </a:p>
        </p:txBody>
      </p:sp>
      <p:sp>
        <p:nvSpPr>
          <p:cNvPr id="1191971" name="Rectangle 35"/>
          <p:cNvSpPr>
            <a:spLocks noChangeArrowheads="1"/>
          </p:cNvSpPr>
          <p:nvPr/>
        </p:nvSpPr>
        <p:spPr bwMode="auto">
          <a:xfrm>
            <a:off x="6783389" y="2363788"/>
            <a:ext cx="3778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a:t>
            </a:r>
          </a:p>
        </p:txBody>
      </p:sp>
      <p:sp>
        <p:nvSpPr>
          <p:cNvPr id="1191972" name="Rectangle 36"/>
          <p:cNvSpPr>
            <a:spLocks noChangeArrowheads="1"/>
          </p:cNvSpPr>
          <p:nvPr/>
        </p:nvSpPr>
        <p:spPr bwMode="auto">
          <a:xfrm>
            <a:off x="6707189" y="3735388"/>
            <a:ext cx="3778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a:t>
            </a:r>
          </a:p>
        </p:txBody>
      </p:sp>
      <p:sp>
        <p:nvSpPr>
          <p:cNvPr id="1191973" name="Rectangle 37"/>
          <p:cNvSpPr>
            <a:spLocks noChangeArrowheads="1"/>
          </p:cNvSpPr>
          <p:nvPr/>
        </p:nvSpPr>
        <p:spPr bwMode="auto">
          <a:xfrm>
            <a:off x="7088189" y="4192588"/>
            <a:ext cx="3778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a:t>
            </a:r>
          </a:p>
        </p:txBody>
      </p:sp>
      <p:sp>
        <p:nvSpPr>
          <p:cNvPr id="1191974" name="Rectangle 38"/>
          <p:cNvSpPr>
            <a:spLocks noChangeArrowheads="1"/>
          </p:cNvSpPr>
          <p:nvPr/>
        </p:nvSpPr>
        <p:spPr bwMode="auto">
          <a:xfrm>
            <a:off x="6859589" y="4725988"/>
            <a:ext cx="3778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a:t>
            </a:r>
          </a:p>
        </p:txBody>
      </p:sp>
      <p:sp>
        <p:nvSpPr>
          <p:cNvPr id="1191975" name="Rectangle 39"/>
          <p:cNvSpPr>
            <a:spLocks noChangeArrowheads="1"/>
          </p:cNvSpPr>
          <p:nvPr/>
        </p:nvSpPr>
        <p:spPr bwMode="auto">
          <a:xfrm>
            <a:off x="7240589" y="3278188"/>
            <a:ext cx="3778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a:t>
            </a:r>
          </a:p>
        </p:txBody>
      </p:sp>
      <p:sp>
        <p:nvSpPr>
          <p:cNvPr id="1191976" name="Line 40"/>
          <p:cNvSpPr>
            <a:spLocks noChangeShapeType="1"/>
          </p:cNvSpPr>
          <p:nvPr/>
        </p:nvSpPr>
        <p:spPr bwMode="auto">
          <a:xfrm>
            <a:off x="3733800" y="2590800"/>
            <a:ext cx="457200" cy="990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1977" name="Line 41"/>
          <p:cNvSpPr>
            <a:spLocks noChangeShapeType="1"/>
          </p:cNvSpPr>
          <p:nvPr/>
        </p:nvSpPr>
        <p:spPr bwMode="auto">
          <a:xfrm>
            <a:off x="3733800" y="2590800"/>
            <a:ext cx="304800" cy="1371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1978" name="Line 42"/>
          <p:cNvSpPr>
            <a:spLocks noChangeShapeType="1"/>
          </p:cNvSpPr>
          <p:nvPr/>
        </p:nvSpPr>
        <p:spPr bwMode="auto">
          <a:xfrm>
            <a:off x="3733800" y="2590800"/>
            <a:ext cx="457200" cy="1828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1979" name="Line 43"/>
          <p:cNvSpPr>
            <a:spLocks noChangeShapeType="1"/>
          </p:cNvSpPr>
          <p:nvPr/>
        </p:nvSpPr>
        <p:spPr bwMode="auto">
          <a:xfrm>
            <a:off x="3733800" y="2590800"/>
            <a:ext cx="381000" cy="2286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1980" name="Line 44"/>
          <p:cNvSpPr>
            <a:spLocks noChangeShapeType="1"/>
          </p:cNvSpPr>
          <p:nvPr/>
        </p:nvSpPr>
        <p:spPr bwMode="auto">
          <a:xfrm flipH="1">
            <a:off x="4114800" y="2590800"/>
            <a:ext cx="457200" cy="45720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1981" name="Line 45"/>
          <p:cNvSpPr>
            <a:spLocks noChangeShapeType="1"/>
          </p:cNvSpPr>
          <p:nvPr/>
        </p:nvSpPr>
        <p:spPr bwMode="auto">
          <a:xfrm flipH="1">
            <a:off x="4114800" y="2590800"/>
            <a:ext cx="457200" cy="99060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1982" name="Line 46"/>
          <p:cNvSpPr>
            <a:spLocks noChangeShapeType="1"/>
          </p:cNvSpPr>
          <p:nvPr/>
        </p:nvSpPr>
        <p:spPr bwMode="auto">
          <a:xfrm flipH="1">
            <a:off x="4114800" y="2590800"/>
            <a:ext cx="304800" cy="137160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1983" name="Line 47"/>
          <p:cNvSpPr>
            <a:spLocks noChangeShapeType="1"/>
          </p:cNvSpPr>
          <p:nvPr/>
        </p:nvSpPr>
        <p:spPr bwMode="auto">
          <a:xfrm flipH="1">
            <a:off x="4114800" y="2590800"/>
            <a:ext cx="457200" cy="182880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1984" name="Line 48"/>
          <p:cNvSpPr>
            <a:spLocks noChangeShapeType="1"/>
          </p:cNvSpPr>
          <p:nvPr/>
        </p:nvSpPr>
        <p:spPr bwMode="auto">
          <a:xfrm flipH="1">
            <a:off x="4114800" y="2590800"/>
            <a:ext cx="381000" cy="228600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1985" name="Rectangle 49"/>
          <p:cNvSpPr>
            <a:spLocks noChangeArrowheads="1"/>
          </p:cNvSpPr>
          <p:nvPr/>
        </p:nvSpPr>
        <p:spPr bwMode="auto">
          <a:xfrm>
            <a:off x="6935789" y="2897188"/>
            <a:ext cx="3778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a:t>
            </a:r>
          </a:p>
        </p:txBody>
      </p:sp>
      <p:sp>
        <p:nvSpPr>
          <p:cNvPr id="52" name="Rectangular Callout 51"/>
          <p:cNvSpPr/>
          <p:nvPr/>
        </p:nvSpPr>
        <p:spPr>
          <a:xfrm>
            <a:off x="7121770" y="1381666"/>
            <a:ext cx="4501661" cy="956150"/>
          </a:xfrm>
          <a:prstGeom prst="wedgeRectCallout">
            <a:avLst>
              <a:gd name="adj1" fmla="val -92216"/>
              <a:gd name="adj2" fmla="val 21516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a normal run, everything gets through right away, but then we wait a long time before the DDS can deliver messages.</a:t>
            </a:r>
          </a:p>
        </p:txBody>
      </p:sp>
    </p:spTree>
    <p:extLst>
      <p:ext uri="{BB962C8B-B14F-4D97-AF65-F5344CB8AC3E}">
        <p14:creationId xmlns:p14="http://schemas.microsoft.com/office/powerpoint/2010/main" val="32685225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randombar(horizontal)">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962" name="Rectangle 2"/>
          <p:cNvSpPr>
            <a:spLocks noChangeArrowheads="1"/>
          </p:cNvSpPr>
          <p:nvPr/>
        </p:nvSpPr>
        <p:spPr bwMode="auto">
          <a:xfrm>
            <a:off x="4578350" y="2597150"/>
            <a:ext cx="292100" cy="2273300"/>
          </a:xfrm>
          <a:prstGeom prst="rect">
            <a:avLst/>
          </a:prstGeom>
          <a:solidFill>
            <a:srgbClr val="A3F25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2963" name="Rectangle 3"/>
          <p:cNvSpPr>
            <a:spLocks noGrp="1" noChangeArrowheads="1"/>
          </p:cNvSpPr>
          <p:nvPr>
            <p:ph type="title"/>
          </p:nvPr>
        </p:nvSpPr>
        <p:spPr>
          <a:xfrm>
            <a:off x="1024128" y="585216"/>
            <a:ext cx="10458626" cy="1499616"/>
          </a:xfrm>
        </p:spPr>
        <p:txBody>
          <a:bodyPr>
            <a:normAutofit/>
          </a:bodyPr>
          <a:lstStyle/>
          <a:p>
            <a:r>
              <a:rPr lang="en-US" dirty="0"/>
              <a:t>... Developers tuned, aiming for this</a:t>
            </a:r>
          </a:p>
        </p:txBody>
      </p:sp>
      <p:sp>
        <p:nvSpPr>
          <p:cNvPr id="2" name="Footer Placeholder 1"/>
          <p:cNvSpPr>
            <a:spLocks noGrp="1"/>
          </p:cNvSpPr>
          <p:nvPr>
            <p:ph type="ftr" sz="quarter" idx="11"/>
          </p:nvPr>
        </p:nvSpPr>
        <p:spPr/>
        <p:txBody>
          <a:bodyPr/>
          <a:lstStyle/>
          <a:p>
            <a:r>
              <a:rPr lang="en-US"/>
              <a:t>http://www.cs.cornell.edu/courses/cs5412/2019sp</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23</a:t>
            </a:fld>
            <a:endParaRPr lang="en-US"/>
          </a:p>
        </p:txBody>
      </p:sp>
      <p:grpSp>
        <p:nvGrpSpPr>
          <p:cNvPr id="1192964" name="Group 4"/>
          <p:cNvGrpSpPr>
            <a:grpSpLocks/>
          </p:cNvGrpSpPr>
          <p:nvPr/>
        </p:nvGrpSpPr>
        <p:grpSpPr bwMode="auto">
          <a:xfrm>
            <a:off x="2135188" y="2287588"/>
            <a:ext cx="7770812" cy="2668588"/>
            <a:chOff x="385" y="1441"/>
            <a:chExt cx="4895" cy="1681"/>
          </a:xfrm>
        </p:grpSpPr>
        <p:sp>
          <p:nvSpPr>
            <p:cNvPr id="1192965" name="Line 5"/>
            <p:cNvSpPr>
              <a:spLocks noChangeShapeType="1"/>
            </p:cNvSpPr>
            <p:nvPr/>
          </p:nvSpPr>
          <p:spPr bwMode="auto">
            <a:xfrm>
              <a:off x="624" y="1632"/>
              <a:ext cx="465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2966" name="Line 6"/>
            <p:cNvSpPr>
              <a:spLocks noChangeShapeType="1"/>
            </p:cNvSpPr>
            <p:nvPr/>
          </p:nvSpPr>
          <p:spPr bwMode="auto">
            <a:xfrm>
              <a:off x="624" y="1920"/>
              <a:ext cx="465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2967" name="Line 7"/>
            <p:cNvSpPr>
              <a:spLocks noChangeShapeType="1"/>
            </p:cNvSpPr>
            <p:nvPr/>
          </p:nvSpPr>
          <p:spPr bwMode="auto">
            <a:xfrm>
              <a:off x="624" y="2496"/>
              <a:ext cx="465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2968" name="Line 8"/>
            <p:cNvSpPr>
              <a:spLocks noChangeShapeType="1"/>
            </p:cNvSpPr>
            <p:nvPr/>
          </p:nvSpPr>
          <p:spPr bwMode="auto">
            <a:xfrm>
              <a:off x="624" y="2784"/>
              <a:ext cx="465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2969" name="Line 9"/>
            <p:cNvSpPr>
              <a:spLocks noChangeShapeType="1"/>
            </p:cNvSpPr>
            <p:nvPr/>
          </p:nvSpPr>
          <p:spPr bwMode="auto">
            <a:xfrm>
              <a:off x="624" y="3072"/>
              <a:ext cx="465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2970" name="Line 10"/>
            <p:cNvSpPr>
              <a:spLocks noChangeShapeType="1"/>
            </p:cNvSpPr>
            <p:nvPr/>
          </p:nvSpPr>
          <p:spPr bwMode="auto">
            <a:xfrm>
              <a:off x="624" y="2208"/>
              <a:ext cx="465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2971" name="Rectangle 11"/>
            <p:cNvSpPr>
              <a:spLocks noChangeArrowheads="1"/>
            </p:cNvSpPr>
            <p:nvPr/>
          </p:nvSpPr>
          <p:spPr bwMode="auto">
            <a:xfrm>
              <a:off x="385" y="1441"/>
              <a:ext cx="28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p</a:t>
              </a:r>
              <a:r>
                <a:rPr lang="en-US" sz="2400" b="1" baseline="-25000">
                  <a:latin typeface="Times New Roman" pitchFamily="18" charset="0"/>
                </a:rPr>
                <a:t>0</a:t>
              </a:r>
            </a:p>
          </p:txBody>
        </p:sp>
        <p:sp>
          <p:nvSpPr>
            <p:cNvPr id="1192972" name="Rectangle 12"/>
            <p:cNvSpPr>
              <a:spLocks noChangeArrowheads="1"/>
            </p:cNvSpPr>
            <p:nvPr/>
          </p:nvSpPr>
          <p:spPr bwMode="auto">
            <a:xfrm>
              <a:off x="385" y="1681"/>
              <a:ext cx="28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p</a:t>
              </a:r>
              <a:r>
                <a:rPr lang="en-US" sz="2400" b="1" baseline="-25000">
                  <a:latin typeface="Times New Roman" pitchFamily="18" charset="0"/>
                </a:rPr>
                <a:t>1</a:t>
              </a:r>
            </a:p>
          </p:txBody>
        </p:sp>
        <p:sp>
          <p:nvSpPr>
            <p:cNvPr id="1192973" name="Rectangle 13"/>
            <p:cNvSpPr>
              <a:spLocks noChangeArrowheads="1"/>
            </p:cNvSpPr>
            <p:nvPr/>
          </p:nvSpPr>
          <p:spPr bwMode="auto">
            <a:xfrm>
              <a:off x="385" y="1969"/>
              <a:ext cx="28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p</a:t>
              </a:r>
              <a:r>
                <a:rPr lang="en-US" sz="2400" b="1" baseline="-25000">
                  <a:latin typeface="Times New Roman" pitchFamily="18" charset="0"/>
                </a:rPr>
                <a:t>2</a:t>
              </a:r>
            </a:p>
          </p:txBody>
        </p:sp>
        <p:sp>
          <p:nvSpPr>
            <p:cNvPr id="1192974" name="Rectangle 14"/>
            <p:cNvSpPr>
              <a:spLocks noChangeArrowheads="1"/>
            </p:cNvSpPr>
            <p:nvPr/>
          </p:nvSpPr>
          <p:spPr bwMode="auto">
            <a:xfrm>
              <a:off x="385" y="2257"/>
              <a:ext cx="28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p</a:t>
              </a:r>
              <a:r>
                <a:rPr lang="en-US" sz="2400" b="1" baseline="-25000">
                  <a:latin typeface="Times New Roman" pitchFamily="18" charset="0"/>
                </a:rPr>
                <a:t>3</a:t>
              </a:r>
            </a:p>
          </p:txBody>
        </p:sp>
        <p:sp>
          <p:nvSpPr>
            <p:cNvPr id="1192975" name="Rectangle 15"/>
            <p:cNvSpPr>
              <a:spLocks noChangeArrowheads="1"/>
            </p:cNvSpPr>
            <p:nvPr/>
          </p:nvSpPr>
          <p:spPr bwMode="auto">
            <a:xfrm>
              <a:off x="385" y="2545"/>
              <a:ext cx="28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p</a:t>
              </a:r>
              <a:r>
                <a:rPr lang="en-US" sz="2400" b="1" baseline="-25000">
                  <a:latin typeface="Times New Roman" pitchFamily="18" charset="0"/>
                </a:rPr>
                <a:t>4</a:t>
              </a:r>
            </a:p>
          </p:txBody>
        </p:sp>
        <p:sp>
          <p:nvSpPr>
            <p:cNvPr id="1192976" name="Rectangle 16"/>
            <p:cNvSpPr>
              <a:spLocks noChangeArrowheads="1"/>
            </p:cNvSpPr>
            <p:nvPr/>
          </p:nvSpPr>
          <p:spPr bwMode="auto">
            <a:xfrm>
              <a:off x="385" y="2833"/>
              <a:ext cx="28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p</a:t>
              </a:r>
              <a:r>
                <a:rPr lang="en-US" sz="2400" b="1" baseline="-25000">
                  <a:latin typeface="Times New Roman" pitchFamily="18" charset="0"/>
                </a:rPr>
                <a:t>5</a:t>
              </a:r>
            </a:p>
          </p:txBody>
        </p:sp>
      </p:grpSp>
      <p:sp>
        <p:nvSpPr>
          <p:cNvPr id="1192977" name="Rectangle 17"/>
          <p:cNvSpPr>
            <a:spLocks noChangeArrowheads="1"/>
          </p:cNvSpPr>
          <p:nvPr/>
        </p:nvSpPr>
        <p:spPr bwMode="auto">
          <a:xfrm>
            <a:off x="3582989" y="2058988"/>
            <a:ext cx="3016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t</a:t>
            </a:r>
          </a:p>
        </p:txBody>
      </p:sp>
      <p:sp>
        <p:nvSpPr>
          <p:cNvPr id="1192978" name="Line 18"/>
          <p:cNvSpPr>
            <a:spLocks noChangeShapeType="1"/>
          </p:cNvSpPr>
          <p:nvPr/>
        </p:nvSpPr>
        <p:spPr bwMode="auto">
          <a:xfrm>
            <a:off x="3733800" y="2590800"/>
            <a:ext cx="457200" cy="457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2979" name="Line 19"/>
          <p:cNvSpPr>
            <a:spLocks noChangeShapeType="1"/>
          </p:cNvSpPr>
          <p:nvPr/>
        </p:nvSpPr>
        <p:spPr bwMode="auto">
          <a:xfrm>
            <a:off x="4343400" y="3048000"/>
            <a:ext cx="457200" cy="457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2980" name="Line 20"/>
          <p:cNvSpPr>
            <a:spLocks noChangeShapeType="1"/>
          </p:cNvSpPr>
          <p:nvPr/>
        </p:nvSpPr>
        <p:spPr bwMode="auto">
          <a:xfrm>
            <a:off x="4191000" y="3581400"/>
            <a:ext cx="457200" cy="457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2981" name="Line 21"/>
          <p:cNvSpPr>
            <a:spLocks noChangeShapeType="1"/>
          </p:cNvSpPr>
          <p:nvPr/>
        </p:nvSpPr>
        <p:spPr bwMode="auto">
          <a:xfrm flipV="1">
            <a:off x="4038600" y="3048000"/>
            <a:ext cx="304800" cy="914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2982" name="Line 22"/>
          <p:cNvSpPr>
            <a:spLocks noChangeShapeType="1"/>
          </p:cNvSpPr>
          <p:nvPr/>
        </p:nvSpPr>
        <p:spPr bwMode="auto">
          <a:xfrm>
            <a:off x="4114800" y="3581400"/>
            <a:ext cx="457200" cy="914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2983" name="Line 23"/>
          <p:cNvSpPr>
            <a:spLocks noChangeShapeType="1"/>
          </p:cNvSpPr>
          <p:nvPr/>
        </p:nvSpPr>
        <p:spPr bwMode="auto">
          <a:xfrm flipV="1">
            <a:off x="4038600" y="3962400"/>
            <a:ext cx="304800" cy="914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2984" name="Line 24"/>
          <p:cNvSpPr>
            <a:spLocks noChangeShapeType="1"/>
          </p:cNvSpPr>
          <p:nvPr/>
        </p:nvSpPr>
        <p:spPr bwMode="auto">
          <a:xfrm flipV="1">
            <a:off x="4038600" y="3048000"/>
            <a:ext cx="152400" cy="1828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2985" name="Line 25"/>
          <p:cNvSpPr>
            <a:spLocks noChangeShapeType="1"/>
          </p:cNvSpPr>
          <p:nvPr/>
        </p:nvSpPr>
        <p:spPr bwMode="auto">
          <a:xfrm flipV="1">
            <a:off x="4038600" y="3581400"/>
            <a:ext cx="228600" cy="1219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2986" name="Line 26"/>
          <p:cNvSpPr>
            <a:spLocks noChangeShapeType="1"/>
          </p:cNvSpPr>
          <p:nvPr/>
        </p:nvSpPr>
        <p:spPr bwMode="auto">
          <a:xfrm flipV="1">
            <a:off x="4038600" y="4419600"/>
            <a:ext cx="228600" cy="457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2987" name="Line 27"/>
          <p:cNvSpPr>
            <a:spLocks noChangeShapeType="1"/>
          </p:cNvSpPr>
          <p:nvPr/>
        </p:nvSpPr>
        <p:spPr bwMode="auto">
          <a:xfrm flipV="1">
            <a:off x="4343400" y="3505200"/>
            <a:ext cx="304800" cy="914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2988" name="Line 28"/>
          <p:cNvSpPr>
            <a:spLocks noChangeShapeType="1"/>
          </p:cNvSpPr>
          <p:nvPr/>
        </p:nvSpPr>
        <p:spPr bwMode="auto">
          <a:xfrm flipV="1">
            <a:off x="4191000" y="2590800"/>
            <a:ext cx="152400" cy="1828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2989" name="Line 29"/>
          <p:cNvSpPr>
            <a:spLocks noChangeShapeType="1"/>
          </p:cNvSpPr>
          <p:nvPr/>
        </p:nvSpPr>
        <p:spPr bwMode="auto">
          <a:xfrm flipV="1">
            <a:off x="4343400" y="3124200"/>
            <a:ext cx="228600" cy="1219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2990" name="Line 30"/>
          <p:cNvSpPr>
            <a:spLocks noChangeShapeType="1"/>
          </p:cNvSpPr>
          <p:nvPr/>
        </p:nvSpPr>
        <p:spPr bwMode="auto">
          <a:xfrm flipV="1">
            <a:off x="4343400" y="3962400"/>
            <a:ext cx="228600" cy="457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2991" name="Line 31"/>
          <p:cNvSpPr>
            <a:spLocks noChangeShapeType="1"/>
          </p:cNvSpPr>
          <p:nvPr/>
        </p:nvSpPr>
        <p:spPr bwMode="auto">
          <a:xfrm>
            <a:off x="4572000" y="1981200"/>
            <a:ext cx="0" cy="3200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2992" name="Line 32"/>
          <p:cNvSpPr>
            <a:spLocks noChangeShapeType="1"/>
          </p:cNvSpPr>
          <p:nvPr/>
        </p:nvSpPr>
        <p:spPr bwMode="auto">
          <a:xfrm>
            <a:off x="4876800" y="1981200"/>
            <a:ext cx="0" cy="3200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2993" name="Rectangle 33"/>
          <p:cNvSpPr>
            <a:spLocks noChangeArrowheads="1"/>
          </p:cNvSpPr>
          <p:nvPr/>
        </p:nvSpPr>
        <p:spPr bwMode="auto">
          <a:xfrm>
            <a:off x="3963989" y="1830388"/>
            <a:ext cx="7588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spcBef>
                <a:spcPct val="50000"/>
              </a:spcBef>
            </a:pPr>
            <a:r>
              <a:rPr lang="en-US" sz="2400" b="1">
                <a:latin typeface="Times New Roman" pitchFamily="18" charset="0"/>
              </a:rPr>
              <a:t>t+a</a:t>
            </a:r>
          </a:p>
        </p:txBody>
      </p:sp>
      <p:sp>
        <p:nvSpPr>
          <p:cNvPr id="1192994" name="Rectangle 34"/>
          <p:cNvSpPr>
            <a:spLocks noChangeArrowheads="1"/>
          </p:cNvSpPr>
          <p:nvPr/>
        </p:nvSpPr>
        <p:spPr bwMode="auto">
          <a:xfrm>
            <a:off x="4725989" y="1830388"/>
            <a:ext cx="7588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spcBef>
                <a:spcPct val="50000"/>
              </a:spcBef>
            </a:pPr>
            <a:r>
              <a:rPr lang="en-US" sz="2400" b="1">
                <a:latin typeface="Times New Roman" pitchFamily="18" charset="0"/>
              </a:rPr>
              <a:t>t+b</a:t>
            </a:r>
          </a:p>
        </p:txBody>
      </p:sp>
      <p:sp>
        <p:nvSpPr>
          <p:cNvPr id="1192995" name="Rectangle 35"/>
          <p:cNvSpPr>
            <a:spLocks noChangeArrowheads="1"/>
          </p:cNvSpPr>
          <p:nvPr/>
        </p:nvSpPr>
        <p:spPr bwMode="auto">
          <a:xfrm>
            <a:off x="4573589" y="2439988"/>
            <a:ext cx="3778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a:t>
            </a:r>
          </a:p>
        </p:txBody>
      </p:sp>
      <p:sp>
        <p:nvSpPr>
          <p:cNvPr id="1192996" name="Rectangle 36"/>
          <p:cNvSpPr>
            <a:spLocks noChangeArrowheads="1"/>
          </p:cNvSpPr>
          <p:nvPr/>
        </p:nvSpPr>
        <p:spPr bwMode="auto">
          <a:xfrm>
            <a:off x="4497389" y="3430588"/>
            <a:ext cx="3778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a:t>
            </a:r>
          </a:p>
        </p:txBody>
      </p:sp>
      <p:sp>
        <p:nvSpPr>
          <p:cNvPr id="1192997" name="Rectangle 37"/>
          <p:cNvSpPr>
            <a:spLocks noChangeArrowheads="1"/>
          </p:cNvSpPr>
          <p:nvPr/>
        </p:nvSpPr>
        <p:spPr bwMode="auto">
          <a:xfrm>
            <a:off x="4497389" y="3811588"/>
            <a:ext cx="3778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a:t>
            </a:r>
          </a:p>
        </p:txBody>
      </p:sp>
      <p:sp>
        <p:nvSpPr>
          <p:cNvPr id="1192998" name="Rectangle 38"/>
          <p:cNvSpPr>
            <a:spLocks noChangeArrowheads="1"/>
          </p:cNvSpPr>
          <p:nvPr/>
        </p:nvSpPr>
        <p:spPr bwMode="auto">
          <a:xfrm>
            <a:off x="4649789" y="4421188"/>
            <a:ext cx="3778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a:t>
            </a:r>
          </a:p>
        </p:txBody>
      </p:sp>
      <p:sp>
        <p:nvSpPr>
          <p:cNvPr id="1192999" name="Rectangle 39"/>
          <p:cNvSpPr>
            <a:spLocks noChangeArrowheads="1"/>
          </p:cNvSpPr>
          <p:nvPr/>
        </p:nvSpPr>
        <p:spPr bwMode="auto">
          <a:xfrm>
            <a:off x="4497389" y="2820988"/>
            <a:ext cx="3778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a:t>
            </a:r>
          </a:p>
        </p:txBody>
      </p:sp>
      <p:sp>
        <p:nvSpPr>
          <p:cNvPr id="1193000" name="Line 40"/>
          <p:cNvSpPr>
            <a:spLocks noChangeShapeType="1"/>
          </p:cNvSpPr>
          <p:nvPr/>
        </p:nvSpPr>
        <p:spPr bwMode="auto">
          <a:xfrm>
            <a:off x="3733800" y="2590800"/>
            <a:ext cx="457200" cy="990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3001" name="Line 41"/>
          <p:cNvSpPr>
            <a:spLocks noChangeShapeType="1"/>
          </p:cNvSpPr>
          <p:nvPr/>
        </p:nvSpPr>
        <p:spPr bwMode="auto">
          <a:xfrm>
            <a:off x="3733800" y="2590800"/>
            <a:ext cx="304800" cy="1371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3002" name="Line 42"/>
          <p:cNvSpPr>
            <a:spLocks noChangeShapeType="1"/>
          </p:cNvSpPr>
          <p:nvPr/>
        </p:nvSpPr>
        <p:spPr bwMode="auto">
          <a:xfrm>
            <a:off x="3733800" y="2590800"/>
            <a:ext cx="457200" cy="1828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3003" name="Line 43"/>
          <p:cNvSpPr>
            <a:spLocks noChangeShapeType="1"/>
          </p:cNvSpPr>
          <p:nvPr/>
        </p:nvSpPr>
        <p:spPr bwMode="auto">
          <a:xfrm>
            <a:off x="3733800" y="2590800"/>
            <a:ext cx="381000" cy="2286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3004" name="Line 44"/>
          <p:cNvSpPr>
            <a:spLocks noChangeShapeType="1"/>
          </p:cNvSpPr>
          <p:nvPr/>
        </p:nvSpPr>
        <p:spPr bwMode="auto">
          <a:xfrm flipH="1">
            <a:off x="4114800" y="2590800"/>
            <a:ext cx="457200" cy="45720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3005" name="Line 45"/>
          <p:cNvSpPr>
            <a:spLocks noChangeShapeType="1"/>
          </p:cNvSpPr>
          <p:nvPr/>
        </p:nvSpPr>
        <p:spPr bwMode="auto">
          <a:xfrm flipH="1">
            <a:off x="4114800" y="2590800"/>
            <a:ext cx="457200" cy="99060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3006" name="Line 46"/>
          <p:cNvSpPr>
            <a:spLocks noChangeShapeType="1"/>
          </p:cNvSpPr>
          <p:nvPr/>
        </p:nvSpPr>
        <p:spPr bwMode="auto">
          <a:xfrm flipH="1">
            <a:off x="4114800" y="2590800"/>
            <a:ext cx="304800" cy="137160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3007" name="Line 47"/>
          <p:cNvSpPr>
            <a:spLocks noChangeShapeType="1"/>
          </p:cNvSpPr>
          <p:nvPr/>
        </p:nvSpPr>
        <p:spPr bwMode="auto">
          <a:xfrm flipH="1">
            <a:off x="4114800" y="2590800"/>
            <a:ext cx="457200" cy="182880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3008" name="Line 48"/>
          <p:cNvSpPr>
            <a:spLocks noChangeShapeType="1"/>
          </p:cNvSpPr>
          <p:nvPr/>
        </p:nvSpPr>
        <p:spPr bwMode="auto">
          <a:xfrm flipH="1">
            <a:off x="4114800" y="2590800"/>
            <a:ext cx="381000" cy="228600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3009" name="Rectangle 49"/>
          <p:cNvSpPr>
            <a:spLocks noChangeArrowheads="1"/>
          </p:cNvSpPr>
          <p:nvPr/>
        </p:nvSpPr>
        <p:spPr bwMode="auto">
          <a:xfrm>
            <a:off x="4573589" y="3201988"/>
            <a:ext cx="3778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a:t>
            </a:r>
          </a:p>
        </p:txBody>
      </p:sp>
      <p:sp>
        <p:nvSpPr>
          <p:cNvPr id="52" name="Rectangular Callout 51"/>
          <p:cNvSpPr/>
          <p:nvPr/>
        </p:nvSpPr>
        <p:spPr>
          <a:xfrm>
            <a:off x="7461739" y="1766176"/>
            <a:ext cx="3739661" cy="956150"/>
          </a:xfrm>
          <a:prstGeom prst="wedgeRectCallout">
            <a:avLst>
              <a:gd name="adj1" fmla="val -116667"/>
              <a:gd name="adj2" fmla="val 20965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Here we just changed the delay parameter to deliver sooner. </a:t>
            </a:r>
          </a:p>
          <a:p>
            <a:pPr algn="ctr"/>
            <a:r>
              <a:rPr lang="en-US" b="1" dirty="0">
                <a:solidFill>
                  <a:srgbClr val="C00000"/>
                </a:solidFill>
              </a:rPr>
              <a:t>Seems reasonable, no?</a:t>
            </a:r>
          </a:p>
        </p:txBody>
      </p:sp>
    </p:spTree>
    <p:extLst>
      <p:ext uri="{BB962C8B-B14F-4D97-AF65-F5344CB8AC3E}">
        <p14:creationId xmlns:p14="http://schemas.microsoft.com/office/powerpoint/2010/main" val="159116985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randombar(horizontal)">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3986" name="Rectangle 2"/>
          <p:cNvSpPr>
            <a:spLocks noGrp="1" noChangeArrowheads="1"/>
          </p:cNvSpPr>
          <p:nvPr>
            <p:ph type="title"/>
          </p:nvPr>
        </p:nvSpPr>
        <p:spPr>
          <a:xfrm>
            <a:off x="1024128" y="585216"/>
            <a:ext cx="10786872" cy="1499616"/>
          </a:xfrm>
        </p:spPr>
        <p:txBody>
          <a:bodyPr>
            <a:normAutofit/>
          </a:bodyPr>
          <a:lstStyle/>
          <a:p>
            <a:r>
              <a:rPr lang="en-US" dirty="0"/>
              <a:t>Oops!  CASD starts to “malfunction”</a:t>
            </a:r>
          </a:p>
        </p:txBody>
      </p:sp>
      <p:sp>
        <p:nvSpPr>
          <p:cNvPr id="2" name="Footer Placeholder 1"/>
          <p:cNvSpPr>
            <a:spLocks noGrp="1"/>
          </p:cNvSpPr>
          <p:nvPr>
            <p:ph type="ftr" sz="quarter" idx="11"/>
          </p:nvPr>
        </p:nvSpPr>
        <p:spPr/>
        <p:txBody>
          <a:bodyPr/>
          <a:lstStyle/>
          <a:p>
            <a:r>
              <a:rPr lang="en-US"/>
              <a:t>http://www.cs.cornell.edu/courses/cs5412/2019sp</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24</a:t>
            </a:fld>
            <a:endParaRPr lang="en-US"/>
          </a:p>
        </p:txBody>
      </p:sp>
      <p:grpSp>
        <p:nvGrpSpPr>
          <p:cNvPr id="1193987" name="Group 3"/>
          <p:cNvGrpSpPr>
            <a:grpSpLocks/>
          </p:cNvGrpSpPr>
          <p:nvPr/>
        </p:nvGrpSpPr>
        <p:grpSpPr bwMode="auto">
          <a:xfrm>
            <a:off x="2135188" y="2287588"/>
            <a:ext cx="7770812" cy="2668588"/>
            <a:chOff x="385" y="1441"/>
            <a:chExt cx="4895" cy="1681"/>
          </a:xfrm>
        </p:grpSpPr>
        <p:sp>
          <p:nvSpPr>
            <p:cNvPr id="1193988" name="Line 4"/>
            <p:cNvSpPr>
              <a:spLocks noChangeShapeType="1"/>
            </p:cNvSpPr>
            <p:nvPr/>
          </p:nvSpPr>
          <p:spPr bwMode="auto">
            <a:xfrm>
              <a:off x="624" y="1632"/>
              <a:ext cx="465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3989" name="Line 5"/>
            <p:cNvSpPr>
              <a:spLocks noChangeShapeType="1"/>
            </p:cNvSpPr>
            <p:nvPr/>
          </p:nvSpPr>
          <p:spPr bwMode="auto">
            <a:xfrm>
              <a:off x="624" y="1920"/>
              <a:ext cx="465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3990" name="Line 6"/>
            <p:cNvSpPr>
              <a:spLocks noChangeShapeType="1"/>
            </p:cNvSpPr>
            <p:nvPr/>
          </p:nvSpPr>
          <p:spPr bwMode="auto">
            <a:xfrm>
              <a:off x="624" y="2496"/>
              <a:ext cx="465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3991" name="Line 7"/>
            <p:cNvSpPr>
              <a:spLocks noChangeShapeType="1"/>
            </p:cNvSpPr>
            <p:nvPr/>
          </p:nvSpPr>
          <p:spPr bwMode="auto">
            <a:xfrm>
              <a:off x="624" y="2784"/>
              <a:ext cx="465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3992" name="Line 8"/>
            <p:cNvSpPr>
              <a:spLocks noChangeShapeType="1"/>
            </p:cNvSpPr>
            <p:nvPr/>
          </p:nvSpPr>
          <p:spPr bwMode="auto">
            <a:xfrm>
              <a:off x="624" y="3072"/>
              <a:ext cx="465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3993" name="Line 9"/>
            <p:cNvSpPr>
              <a:spLocks noChangeShapeType="1"/>
            </p:cNvSpPr>
            <p:nvPr/>
          </p:nvSpPr>
          <p:spPr bwMode="auto">
            <a:xfrm>
              <a:off x="624" y="2208"/>
              <a:ext cx="465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3994" name="Rectangle 10"/>
            <p:cNvSpPr>
              <a:spLocks noChangeArrowheads="1"/>
            </p:cNvSpPr>
            <p:nvPr/>
          </p:nvSpPr>
          <p:spPr bwMode="auto">
            <a:xfrm>
              <a:off x="385" y="1441"/>
              <a:ext cx="28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p</a:t>
              </a:r>
              <a:r>
                <a:rPr lang="en-US" sz="2400" b="1" baseline="-25000">
                  <a:latin typeface="Times New Roman" pitchFamily="18" charset="0"/>
                </a:rPr>
                <a:t>0</a:t>
              </a:r>
            </a:p>
          </p:txBody>
        </p:sp>
        <p:sp>
          <p:nvSpPr>
            <p:cNvPr id="1193995" name="Rectangle 11"/>
            <p:cNvSpPr>
              <a:spLocks noChangeArrowheads="1"/>
            </p:cNvSpPr>
            <p:nvPr/>
          </p:nvSpPr>
          <p:spPr bwMode="auto">
            <a:xfrm>
              <a:off x="385" y="1681"/>
              <a:ext cx="28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p</a:t>
              </a:r>
              <a:r>
                <a:rPr lang="en-US" sz="2400" b="1" baseline="-25000">
                  <a:latin typeface="Times New Roman" pitchFamily="18" charset="0"/>
                </a:rPr>
                <a:t>1</a:t>
              </a:r>
            </a:p>
          </p:txBody>
        </p:sp>
        <p:sp>
          <p:nvSpPr>
            <p:cNvPr id="1193996" name="Rectangle 12"/>
            <p:cNvSpPr>
              <a:spLocks noChangeArrowheads="1"/>
            </p:cNvSpPr>
            <p:nvPr/>
          </p:nvSpPr>
          <p:spPr bwMode="auto">
            <a:xfrm>
              <a:off x="385" y="1969"/>
              <a:ext cx="28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p</a:t>
              </a:r>
              <a:r>
                <a:rPr lang="en-US" sz="2400" b="1" baseline="-25000">
                  <a:latin typeface="Times New Roman" pitchFamily="18" charset="0"/>
                </a:rPr>
                <a:t>2</a:t>
              </a:r>
            </a:p>
          </p:txBody>
        </p:sp>
        <p:sp>
          <p:nvSpPr>
            <p:cNvPr id="1193997" name="Rectangle 13"/>
            <p:cNvSpPr>
              <a:spLocks noChangeArrowheads="1"/>
            </p:cNvSpPr>
            <p:nvPr/>
          </p:nvSpPr>
          <p:spPr bwMode="auto">
            <a:xfrm>
              <a:off x="385" y="2257"/>
              <a:ext cx="28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p</a:t>
              </a:r>
              <a:r>
                <a:rPr lang="en-US" sz="2400" b="1" baseline="-25000">
                  <a:latin typeface="Times New Roman" pitchFamily="18" charset="0"/>
                </a:rPr>
                <a:t>3</a:t>
              </a:r>
            </a:p>
          </p:txBody>
        </p:sp>
        <p:sp>
          <p:nvSpPr>
            <p:cNvPr id="1193998" name="Rectangle 14"/>
            <p:cNvSpPr>
              <a:spLocks noChangeArrowheads="1"/>
            </p:cNvSpPr>
            <p:nvPr/>
          </p:nvSpPr>
          <p:spPr bwMode="auto">
            <a:xfrm>
              <a:off x="385" y="2545"/>
              <a:ext cx="28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p</a:t>
              </a:r>
              <a:r>
                <a:rPr lang="en-US" sz="2400" b="1" baseline="-25000">
                  <a:latin typeface="Times New Roman" pitchFamily="18" charset="0"/>
                </a:rPr>
                <a:t>4</a:t>
              </a:r>
            </a:p>
          </p:txBody>
        </p:sp>
        <p:sp>
          <p:nvSpPr>
            <p:cNvPr id="1193999" name="Rectangle 15"/>
            <p:cNvSpPr>
              <a:spLocks noChangeArrowheads="1"/>
            </p:cNvSpPr>
            <p:nvPr/>
          </p:nvSpPr>
          <p:spPr bwMode="auto">
            <a:xfrm>
              <a:off x="385" y="2833"/>
              <a:ext cx="28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p</a:t>
              </a:r>
              <a:r>
                <a:rPr lang="en-US" sz="2400" b="1" baseline="-25000">
                  <a:latin typeface="Times New Roman" pitchFamily="18" charset="0"/>
                </a:rPr>
                <a:t>5</a:t>
              </a:r>
            </a:p>
          </p:txBody>
        </p:sp>
      </p:grpSp>
      <p:sp>
        <p:nvSpPr>
          <p:cNvPr id="1194000" name="Rectangle 16"/>
          <p:cNvSpPr>
            <a:spLocks noChangeArrowheads="1"/>
          </p:cNvSpPr>
          <p:nvPr/>
        </p:nvSpPr>
        <p:spPr bwMode="auto">
          <a:xfrm>
            <a:off x="3582989" y="2058988"/>
            <a:ext cx="3016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t</a:t>
            </a:r>
          </a:p>
        </p:txBody>
      </p:sp>
      <p:sp>
        <p:nvSpPr>
          <p:cNvPr id="1194001" name="Line 17"/>
          <p:cNvSpPr>
            <a:spLocks noChangeShapeType="1"/>
          </p:cNvSpPr>
          <p:nvPr/>
        </p:nvSpPr>
        <p:spPr bwMode="auto">
          <a:xfrm>
            <a:off x="3733800" y="2590800"/>
            <a:ext cx="457200" cy="457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4002" name="Line 18"/>
          <p:cNvSpPr>
            <a:spLocks noChangeShapeType="1"/>
          </p:cNvSpPr>
          <p:nvPr/>
        </p:nvSpPr>
        <p:spPr bwMode="auto">
          <a:xfrm>
            <a:off x="4343400" y="3048000"/>
            <a:ext cx="457200" cy="457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4003" name="Line 19"/>
          <p:cNvSpPr>
            <a:spLocks noChangeShapeType="1"/>
          </p:cNvSpPr>
          <p:nvPr/>
        </p:nvSpPr>
        <p:spPr bwMode="auto">
          <a:xfrm>
            <a:off x="5029200" y="3505200"/>
            <a:ext cx="457200" cy="457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4004" name="Line 20"/>
          <p:cNvSpPr>
            <a:spLocks noChangeShapeType="1"/>
          </p:cNvSpPr>
          <p:nvPr/>
        </p:nvSpPr>
        <p:spPr bwMode="auto">
          <a:xfrm>
            <a:off x="5029200" y="3505200"/>
            <a:ext cx="381000" cy="914400"/>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4005" name="Line 21"/>
          <p:cNvSpPr>
            <a:spLocks noChangeShapeType="1"/>
          </p:cNvSpPr>
          <p:nvPr/>
        </p:nvSpPr>
        <p:spPr bwMode="auto">
          <a:xfrm>
            <a:off x="5029200" y="3505200"/>
            <a:ext cx="381000" cy="1371600"/>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4006" name="Line 22"/>
          <p:cNvSpPr>
            <a:spLocks noChangeShapeType="1"/>
          </p:cNvSpPr>
          <p:nvPr/>
        </p:nvSpPr>
        <p:spPr bwMode="auto">
          <a:xfrm flipV="1">
            <a:off x="5562600" y="3048000"/>
            <a:ext cx="304800" cy="914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4007" name="Line 23"/>
          <p:cNvSpPr>
            <a:spLocks noChangeShapeType="1"/>
          </p:cNvSpPr>
          <p:nvPr/>
        </p:nvSpPr>
        <p:spPr bwMode="auto">
          <a:xfrm>
            <a:off x="5562600" y="3962400"/>
            <a:ext cx="457200" cy="914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4008" name="Line 24"/>
          <p:cNvSpPr>
            <a:spLocks noChangeShapeType="1"/>
          </p:cNvSpPr>
          <p:nvPr/>
        </p:nvSpPr>
        <p:spPr bwMode="auto">
          <a:xfrm>
            <a:off x="5562600" y="3962400"/>
            <a:ext cx="381000" cy="457200"/>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4009" name="Line 25"/>
          <p:cNvSpPr>
            <a:spLocks noChangeShapeType="1"/>
          </p:cNvSpPr>
          <p:nvPr/>
        </p:nvSpPr>
        <p:spPr bwMode="auto">
          <a:xfrm flipV="1">
            <a:off x="6019800" y="3962400"/>
            <a:ext cx="304800" cy="914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4010" name="Line 26"/>
          <p:cNvSpPr>
            <a:spLocks noChangeShapeType="1"/>
          </p:cNvSpPr>
          <p:nvPr/>
        </p:nvSpPr>
        <p:spPr bwMode="auto">
          <a:xfrm flipV="1">
            <a:off x="6019800" y="3048000"/>
            <a:ext cx="152400" cy="1828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4011" name="Line 27"/>
          <p:cNvSpPr>
            <a:spLocks noChangeShapeType="1"/>
          </p:cNvSpPr>
          <p:nvPr/>
        </p:nvSpPr>
        <p:spPr bwMode="auto">
          <a:xfrm flipV="1">
            <a:off x="6019800" y="3581400"/>
            <a:ext cx="228600" cy="1219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4012" name="Line 28"/>
          <p:cNvSpPr>
            <a:spLocks noChangeShapeType="1"/>
          </p:cNvSpPr>
          <p:nvPr/>
        </p:nvSpPr>
        <p:spPr bwMode="auto">
          <a:xfrm flipV="1">
            <a:off x="6019800" y="4419600"/>
            <a:ext cx="228600" cy="457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4013" name="Rectangle 29"/>
          <p:cNvSpPr>
            <a:spLocks noChangeArrowheads="1"/>
          </p:cNvSpPr>
          <p:nvPr/>
        </p:nvSpPr>
        <p:spPr bwMode="auto">
          <a:xfrm>
            <a:off x="3963989" y="1830388"/>
            <a:ext cx="7588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spcBef>
                <a:spcPct val="50000"/>
              </a:spcBef>
            </a:pPr>
            <a:r>
              <a:rPr lang="en-US" sz="2400" b="1">
                <a:latin typeface="Times New Roman" pitchFamily="18" charset="0"/>
              </a:rPr>
              <a:t>t+a</a:t>
            </a:r>
          </a:p>
        </p:txBody>
      </p:sp>
      <p:sp>
        <p:nvSpPr>
          <p:cNvPr id="1194014" name="Rectangle 30"/>
          <p:cNvSpPr>
            <a:spLocks noChangeArrowheads="1"/>
          </p:cNvSpPr>
          <p:nvPr/>
        </p:nvSpPr>
        <p:spPr bwMode="auto">
          <a:xfrm>
            <a:off x="4802189" y="1830388"/>
            <a:ext cx="7588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spcBef>
                <a:spcPct val="50000"/>
              </a:spcBef>
            </a:pPr>
            <a:r>
              <a:rPr lang="en-US" sz="2400" b="1">
                <a:latin typeface="Times New Roman" pitchFamily="18" charset="0"/>
              </a:rPr>
              <a:t>t+b</a:t>
            </a:r>
          </a:p>
        </p:txBody>
      </p:sp>
      <p:sp>
        <p:nvSpPr>
          <p:cNvPr id="1194015" name="Rectangle 31"/>
          <p:cNvSpPr>
            <a:spLocks noChangeArrowheads="1"/>
          </p:cNvSpPr>
          <p:nvPr/>
        </p:nvSpPr>
        <p:spPr bwMode="auto">
          <a:xfrm>
            <a:off x="5792789" y="2744788"/>
            <a:ext cx="3778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a:t>
            </a:r>
          </a:p>
        </p:txBody>
      </p:sp>
      <p:sp>
        <p:nvSpPr>
          <p:cNvPr id="1194016" name="Rectangle 32"/>
          <p:cNvSpPr>
            <a:spLocks noChangeArrowheads="1"/>
          </p:cNvSpPr>
          <p:nvPr/>
        </p:nvSpPr>
        <p:spPr bwMode="auto">
          <a:xfrm>
            <a:off x="2668589" y="5335588"/>
            <a:ext cx="71596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all processes look “incorrect” (red) from time to time</a:t>
            </a:r>
          </a:p>
        </p:txBody>
      </p:sp>
      <p:sp>
        <p:nvSpPr>
          <p:cNvPr id="1194017" name="Rectangle 33"/>
          <p:cNvSpPr>
            <a:spLocks noChangeArrowheads="1"/>
          </p:cNvSpPr>
          <p:nvPr/>
        </p:nvSpPr>
        <p:spPr bwMode="auto">
          <a:xfrm>
            <a:off x="4578350" y="2597150"/>
            <a:ext cx="292100" cy="2273300"/>
          </a:xfrm>
          <a:prstGeom prst="rect">
            <a:avLst/>
          </a:prstGeom>
          <a:solidFill>
            <a:srgbClr val="A3F25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4018" name="Line 34"/>
          <p:cNvSpPr>
            <a:spLocks noChangeShapeType="1"/>
          </p:cNvSpPr>
          <p:nvPr/>
        </p:nvSpPr>
        <p:spPr bwMode="auto">
          <a:xfrm>
            <a:off x="4343400" y="3048000"/>
            <a:ext cx="457200" cy="457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4019" name="Line 35"/>
          <p:cNvSpPr>
            <a:spLocks noChangeShapeType="1"/>
          </p:cNvSpPr>
          <p:nvPr/>
        </p:nvSpPr>
        <p:spPr bwMode="auto">
          <a:xfrm>
            <a:off x="4572000" y="1981200"/>
            <a:ext cx="0" cy="3200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4020" name="Line 36"/>
          <p:cNvSpPr>
            <a:spLocks noChangeShapeType="1"/>
          </p:cNvSpPr>
          <p:nvPr/>
        </p:nvSpPr>
        <p:spPr bwMode="auto">
          <a:xfrm>
            <a:off x="4876800" y="1981200"/>
            <a:ext cx="0" cy="3200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4021" name="Rectangle 37"/>
          <p:cNvSpPr>
            <a:spLocks noChangeArrowheads="1"/>
          </p:cNvSpPr>
          <p:nvPr/>
        </p:nvSpPr>
        <p:spPr bwMode="auto">
          <a:xfrm>
            <a:off x="4573589" y="2439988"/>
            <a:ext cx="3778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a:t>
            </a:r>
          </a:p>
        </p:txBody>
      </p:sp>
      <p:sp>
        <p:nvSpPr>
          <p:cNvPr id="1194022" name="Rectangle 38"/>
          <p:cNvSpPr>
            <a:spLocks noChangeArrowheads="1"/>
          </p:cNvSpPr>
          <p:nvPr/>
        </p:nvSpPr>
        <p:spPr bwMode="auto">
          <a:xfrm>
            <a:off x="4649789" y="3430588"/>
            <a:ext cx="3778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a:t>
            </a:r>
          </a:p>
        </p:txBody>
      </p:sp>
      <p:sp>
        <p:nvSpPr>
          <p:cNvPr id="1194023" name="Rectangle 39"/>
          <p:cNvSpPr>
            <a:spLocks noChangeArrowheads="1"/>
          </p:cNvSpPr>
          <p:nvPr/>
        </p:nvSpPr>
        <p:spPr bwMode="auto">
          <a:xfrm>
            <a:off x="7545389" y="4649788"/>
            <a:ext cx="3778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a:t>
            </a:r>
          </a:p>
        </p:txBody>
      </p:sp>
      <p:sp>
        <p:nvSpPr>
          <p:cNvPr id="1194024" name="Line 40"/>
          <p:cNvSpPr>
            <a:spLocks noChangeShapeType="1"/>
          </p:cNvSpPr>
          <p:nvPr/>
        </p:nvSpPr>
        <p:spPr bwMode="auto">
          <a:xfrm>
            <a:off x="5029200" y="2590800"/>
            <a:ext cx="1143000" cy="0"/>
          </a:xfrm>
          <a:prstGeom prst="line">
            <a:avLst/>
          </a:prstGeom>
          <a:noFill/>
          <a:ln w="762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4025" name="Line 41"/>
          <p:cNvSpPr>
            <a:spLocks noChangeShapeType="1"/>
          </p:cNvSpPr>
          <p:nvPr/>
        </p:nvSpPr>
        <p:spPr bwMode="auto">
          <a:xfrm>
            <a:off x="3962400" y="3048000"/>
            <a:ext cx="1143000" cy="0"/>
          </a:xfrm>
          <a:prstGeom prst="line">
            <a:avLst/>
          </a:prstGeom>
          <a:noFill/>
          <a:ln w="762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4026" name="Line 42"/>
          <p:cNvSpPr>
            <a:spLocks noChangeShapeType="1"/>
          </p:cNvSpPr>
          <p:nvPr/>
        </p:nvSpPr>
        <p:spPr bwMode="auto">
          <a:xfrm>
            <a:off x="5410200" y="3505200"/>
            <a:ext cx="4267200" cy="0"/>
          </a:xfrm>
          <a:prstGeom prst="line">
            <a:avLst/>
          </a:prstGeom>
          <a:noFill/>
          <a:ln w="762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4027" name="Line 43"/>
          <p:cNvSpPr>
            <a:spLocks noChangeShapeType="1"/>
          </p:cNvSpPr>
          <p:nvPr/>
        </p:nvSpPr>
        <p:spPr bwMode="auto">
          <a:xfrm>
            <a:off x="6629400" y="3962400"/>
            <a:ext cx="1143000" cy="0"/>
          </a:xfrm>
          <a:prstGeom prst="line">
            <a:avLst/>
          </a:prstGeom>
          <a:noFill/>
          <a:ln w="762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4028" name="Line 44"/>
          <p:cNvSpPr>
            <a:spLocks noChangeShapeType="1"/>
          </p:cNvSpPr>
          <p:nvPr/>
        </p:nvSpPr>
        <p:spPr bwMode="auto">
          <a:xfrm>
            <a:off x="4343400" y="4419600"/>
            <a:ext cx="3581400" cy="0"/>
          </a:xfrm>
          <a:prstGeom prst="line">
            <a:avLst/>
          </a:prstGeom>
          <a:noFill/>
          <a:ln w="762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4029" name="Line 45"/>
          <p:cNvSpPr>
            <a:spLocks noChangeShapeType="1"/>
          </p:cNvSpPr>
          <p:nvPr/>
        </p:nvSpPr>
        <p:spPr bwMode="auto">
          <a:xfrm>
            <a:off x="4572000" y="3962400"/>
            <a:ext cx="1295400" cy="0"/>
          </a:xfrm>
          <a:prstGeom prst="line">
            <a:avLst/>
          </a:prstGeom>
          <a:noFill/>
          <a:ln w="762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4030" name="Line 46"/>
          <p:cNvSpPr>
            <a:spLocks noChangeShapeType="1"/>
          </p:cNvSpPr>
          <p:nvPr/>
        </p:nvSpPr>
        <p:spPr bwMode="auto">
          <a:xfrm>
            <a:off x="2514600" y="3962400"/>
            <a:ext cx="1143000" cy="0"/>
          </a:xfrm>
          <a:prstGeom prst="line">
            <a:avLst/>
          </a:prstGeom>
          <a:noFill/>
          <a:ln w="762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4031" name="Line 47"/>
          <p:cNvSpPr>
            <a:spLocks noChangeShapeType="1"/>
          </p:cNvSpPr>
          <p:nvPr/>
        </p:nvSpPr>
        <p:spPr bwMode="auto">
          <a:xfrm>
            <a:off x="3200400" y="2590800"/>
            <a:ext cx="762000" cy="0"/>
          </a:xfrm>
          <a:prstGeom prst="line">
            <a:avLst/>
          </a:prstGeom>
          <a:noFill/>
          <a:ln w="762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4032" name="Line 48"/>
          <p:cNvSpPr>
            <a:spLocks noChangeShapeType="1"/>
          </p:cNvSpPr>
          <p:nvPr/>
        </p:nvSpPr>
        <p:spPr bwMode="auto">
          <a:xfrm>
            <a:off x="3581400" y="4876800"/>
            <a:ext cx="3581400" cy="0"/>
          </a:xfrm>
          <a:prstGeom prst="line">
            <a:avLst/>
          </a:prstGeom>
          <a:noFill/>
          <a:ln w="762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Rectangular Callout 50"/>
          <p:cNvSpPr/>
          <p:nvPr/>
        </p:nvSpPr>
        <p:spPr>
          <a:xfrm>
            <a:off x="7344508" y="1766176"/>
            <a:ext cx="3739661" cy="956150"/>
          </a:xfrm>
          <a:prstGeom prst="wedgeRectCallout">
            <a:avLst>
              <a:gd name="adj1" fmla="val -116667"/>
              <a:gd name="adj2" fmla="val 13333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Very few processes are deemed “correct”.  The others do weird wrong things.  CASD didn’t work!</a:t>
            </a:r>
          </a:p>
        </p:txBody>
      </p:sp>
    </p:spTree>
    <p:extLst>
      <p:ext uri="{BB962C8B-B14F-4D97-AF65-F5344CB8AC3E}">
        <p14:creationId xmlns:p14="http://schemas.microsoft.com/office/powerpoint/2010/main" val="83437835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randombar(horizontal)">
                                      <p:cBhvr>
                                        <p:cTn id="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4A3AC6-F3F2-44C3-B79A-96B9313825EC}"/>
              </a:ext>
            </a:extLst>
          </p:cNvPr>
          <p:cNvSpPr>
            <a:spLocks noGrp="1"/>
          </p:cNvSpPr>
          <p:nvPr>
            <p:ph type="title"/>
          </p:nvPr>
        </p:nvSpPr>
        <p:spPr/>
        <p:txBody>
          <a:bodyPr/>
          <a:lstStyle/>
          <a:p>
            <a:r>
              <a:rPr lang="en-US" dirty="0"/>
              <a:t>Why does CASD Treat so many processes as faulty?</a:t>
            </a:r>
          </a:p>
        </p:txBody>
      </p:sp>
      <p:sp>
        <p:nvSpPr>
          <p:cNvPr id="6" name="Content Placeholder 5">
            <a:extLst>
              <a:ext uri="{FF2B5EF4-FFF2-40B4-BE49-F238E27FC236}">
                <a16:creationId xmlns:a16="http://schemas.microsoft.com/office/drawing/2014/main" id="{DDC861F6-EC57-4E76-8ABE-C94A04C9046D}"/>
              </a:ext>
            </a:extLst>
          </p:cNvPr>
          <p:cNvSpPr>
            <a:spLocks noGrp="1"/>
          </p:cNvSpPr>
          <p:nvPr>
            <p:ph idx="1"/>
          </p:nvPr>
        </p:nvSpPr>
        <p:spPr/>
        <p:txBody>
          <a:bodyPr/>
          <a:lstStyle/>
          <a:p>
            <a:r>
              <a:rPr lang="en-US" dirty="0"/>
              <a:t>We need to think about what these assumptions meant.</a:t>
            </a:r>
          </a:p>
          <a:p>
            <a:endParaRPr lang="en-US" dirty="0"/>
          </a:p>
          <a:p>
            <a:r>
              <a:rPr lang="en-US" dirty="0"/>
              <a:t>Suppose CASD assumes that a message sent from P to Q will always arrive within delay </a:t>
            </a:r>
            <a:r>
              <a:rPr lang="en-US" dirty="0">
                <a:sym typeface="Symbol" panose="05050102010706020507" pitchFamily="18" charset="2"/>
              </a:rPr>
              <a:t>, but then we set the limit, , to a very small value.</a:t>
            </a:r>
          </a:p>
          <a:p>
            <a:endParaRPr lang="en-US" dirty="0">
              <a:sym typeface="Symbol" panose="05050102010706020507" pitchFamily="18" charset="2"/>
            </a:endParaRPr>
          </a:p>
          <a:p>
            <a:r>
              <a:rPr lang="en-US" dirty="0">
                <a:sym typeface="Symbol" panose="05050102010706020507" pitchFamily="18" charset="2"/>
              </a:rPr>
              <a:t>If =100ms, we would never have seen problems.  But with =1ms, perhaps 10% of messages show up “late”.  This will be treated as if P or Q had failed!</a:t>
            </a:r>
            <a:endParaRPr lang="en-US" dirty="0"/>
          </a:p>
        </p:txBody>
      </p:sp>
      <p:sp>
        <p:nvSpPr>
          <p:cNvPr id="3" name="Footer Placeholder 2">
            <a:extLst>
              <a:ext uri="{FF2B5EF4-FFF2-40B4-BE49-F238E27FC236}">
                <a16:creationId xmlns:a16="http://schemas.microsoft.com/office/drawing/2014/main" id="{A16F3A32-9C66-4F33-BAF2-75B038FBE99D}"/>
              </a:ext>
            </a:extLst>
          </p:cNvPr>
          <p:cNvSpPr>
            <a:spLocks noGrp="1"/>
          </p:cNvSpPr>
          <p:nvPr>
            <p:ph type="ftr" sz="quarter" idx="11"/>
          </p:nvPr>
        </p:nvSpPr>
        <p:spPr/>
        <p:txBody>
          <a:bodyPr/>
          <a:lstStyle/>
          <a:p>
            <a:r>
              <a:rPr lang="en-US"/>
              <a:t>http://www.cs.cornell.edu/courses/cs5412/2019sp</a:t>
            </a:r>
          </a:p>
        </p:txBody>
      </p:sp>
      <p:sp>
        <p:nvSpPr>
          <p:cNvPr id="4" name="Slide Number Placeholder 3">
            <a:extLst>
              <a:ext uri="{FF2B5EF4-FFF2-40B4-BE49-F238E27FC236}">
                <a16:creationId xmlns:a16="http://schemas.microsoft.com/office/drawing/2014/main" id="{35F079A5-1B20-4E4D-B570-6D18292DADEF}"/>
              </a:ext>
            </a:extLst>
          </p:cNvPr>
          <p:cNvSpPr>
            <a:spLocks noGrp="1"/>
          </p:cNvSpPr>
          <p:nvPr>
            <p:ph type="sldNum" sz="quarter" idx="12"/>
          </p:nvPr>
        </p:nvSpPr>
        <p:spPr/>
        <p:txBody>
          <a:bodyPr/>
          <a:lstStyle/>
          <a:p>
            <a:fld id="{3C974458-8A97-4835-BF79-1FB6D7856C21}" type="slidenum">
              <a:rPr lang="en-US" smtClean="0"/>
              <a:t>25</a:t>
            </a:fld>
            <a:endParaRPr lang="en-US"/>
          </a:p>
        </p:txBody>
      </p:sp>
    </p:spTree>
    <p:extLst>
      <p:ext uri="{BB962C8B-B14F-4D97-AF65-F5344CB8AC3E}">
        <p14:creationId xmlns:p14="http://schemas.microsoft.com/office/powerpoint/2010/main" val="4226293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44E33-A92B-4521-B645-6DEA51CBBF60}"/>
              </a:ext>
            </a:extLst>
          </p:cNvPr>
          <p:cNvSpPr>
            <a:spLocks noGrp="1"/>
          </p:cNvSpPr>
          <p:nvPr>
            <p:ph type="title"/>
          </p:nvPr>
        </p:nvSpPr>
        <p:spPr/>
        <p:txBody>
          <a:bodyPr/>
          <a:lstStyle/>
          <a:p>
            <a:r>
              <a:rPr lang="en-US" dirty="0"/>
              <a:t>More examples</a:t>
            </a:r>
          </a:p>
        </p:txBody>
      </p:sp>
      <p:sp>
        <p:nvSpPr>
          <p:cNvPr id="3" name="Content Placeholder 2">
            <a:extLst>
              <a:ext uri="{FF2B5EF4-FFF2-40B4-BE49-F238E27FC236}">
                <a16:creationId xmlns:a16="http://schemas.microsoft.com/office/drawing/2014/main" id="{F5025611-7E7D-4EDB-A1F5-BABD3ABC70AA}"/>
              </a:ext>
            </a:extLst>
          </p:cNvPr>
          <p:cNvSpPr>
            <a:spLocks noGrp="1"/>
          </p:cNvSpPr>
          <p:nvPr>
            <p:ph idx="1"/>
          </p:nvPr>
        </p:nvSpPr>
        <p:spPr/>
        <p:txBody>
          <a:bodyPr/>
          <a:lstStyle/>
          <a:p>
            <a:r>
              <a:rPr lang="en-US" dirty="0"/>
              <a:t>CASD has a limit on how long after a message arrives, Q can take to process it.  If this limit is very low, scheduling delays make Q look faulty.</a:t>
            </a:r>
          </a:p>
          <a:p>
            <a:endParaRPr lang="en-US" dirty="0"/>
          </a:p>
          <a:p>
            <a:r>
              <a:rPr lang="en-US" dirty="0"/>
              <a:t>CASD has a limit on how many messages can be lost in the network.  </a:t>
            </a:r>
          </a:p>
          <a:p>
            <a:endParaRPr lang="en-US" dirty="0"/>
          </a:p>
          <a:p>
            <a:r>
              <a:rPr lang="en-US" dirty="0"/>
              <a:t>CASD has a limit on how far the clocks on the computers can drift.</a:t>
            </a:r>
          </a:p>
        </p:txBody>
      </p:sp>
      <p:sp>
        <p:nvSpPr>
          <p:cNvPr id="4" name="Footer Placeholder 3">
            <a:extLst>
              <a:ext uri="{FF2B5EF4-FFF2-40B4-BE49-F238E27FC236}">
                <a16:creationId xmlns:a16="http://schemas.microsoft.com/office/drawing/2014/main" id="{3CA9E403-B885-446A-867F-8DC43227AA07}"/>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5E1892BE-2B54-4831-869F-045A00367432}"/>
              </a:ext>
            </a:extLst>
          </p:cNvPr>
          <p:cNvSpPr>
            <a:spLocks noGrp="1"/>
          </p:cNvSpPr>
          <p:nvPr>
            <p:ph type="sldNum" sz="quarter" idx="12"/>
          </p:nvPr>
        </p:nvSpPr>
        <p:spPr/>
        <p:txBody>
          <a:bodyPr/>
          <a:lstStyle/>
          <a:p>
            <a:fld id="{3C974458-8A97-4835-BF79-1FB6D7856C21}" type="slidenum">
              <a:rPr lang="en-US" smtClean="0"/>
              <a:t>26</a:t>
            </a:fld>
            <a:endParaRPr lang="en-US"/>
          </a:p>
        </p:txBody>
      </p:sp>
    </p:spTree>
    <p:extLst>
      <p:ext uri="{BB962C8B-B14F-4D97-AF65-F5344CB8AC3E}">
        <p14:creationId xmlns:p14="http://schemas.microsoft.com/office/powerpoint/2010/main" val="3782315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BE870-26F0-46DC-A971-E780308D8799}"/>
              </a:ext>
            </a:extLst>
          </p:cNvPr>
          <p:cNvSpPr>
            <a:spLocks noGrp="1"/>
          </p:cNvSpPr>
          <p:nvPr>
            <p:ph type="title"/>
          </p:nvPr>
        </p:nvSpPr>
        <p:spPr/>
        <p:txBody>
          <a:bodyPr/>
          <a:lstStyle/>
          <a:p>
            <a:r>
              <a:rPr lang="en-US" dirty="0"/>
              <a:t>What does faulty “mean”?</a:t>
            </a:r>
          </a:p>
        </p:txBody>
      </p:sp>
      <p:sp>
        <p:nvSpPr>
          <p:cNvPr id="3" name="Content Placeholder 2">
            <a:extLst>
              <a:ext uri="{FF2B5EF4-FFF2-40B4-BE49-F238E27FC236}">
                <a16:creationId xmlns:a16="http://schemas.microsoft.com/office/drawing/2014/main" id="{4F4CD3D7-5587-4CAD-9AFC-41DE905B356B}"/>
              </a:ext>
            </a:extLst>
          </p:cNvPr>
          <p:cNvSpPr>
            <a:spLocks noGrp="1"/>
          </p:cNvSpPr>
          <p:nvPr>
            <p:ph idx="1"/>
          </p:nvPr>
        </p:nvSpPr>
        <p:spPr/>
        <p:txBody>
          <a:bodyPr>
            <a:normAutofit lnSpcReduction="10000"/>
          </a:bodyPr>
          <a:lstStyle/>
          <a:p>
            <a:r>
              <a:rPr lang="en-US" dirty="0"/>
              <a:t>Since P and Q are still running, in what sense are they faulty?</a:t>
            </a:r>
          </a:p>
          <a:p>
            <a:pPr>
              <a:buFont typeface="Wingdings" panose="05000000000000000000" pitchFamily="2" charset="2"/>
              <a:buChar char="Ø"/>
            </a:pPr>
            <a:r>
              <a:rPr lang="en-US" dirty="0"/>
              <a:t>  They won’t be notified that CASD “thinks” of them as faulty.</a:t>
            </a:r>
          </a:p>
          <a:p>
            <a:pPr>
              <a:buFont typeface="Wingdings" panose="05000000000000000000" pitchFamily="2" charset="2"/>
              <a:buChar char="Ø"/>
            </a:pPr>
            <a:r>
              <a:rPr lang="en-US" dirty="0"/>
              <a:t>  They don’t have any local evidence they can rely on.</a:t>
            </a:r>
          </a:p>
          <a:p>
            <a:pPr>
              <a:buFont typeface="Wingdings" panose="05000000000000000000" pitchFamily="2" charset="2"/>
              <a:buChar char="Ø"/>
            </a:pPr>
            <a:r>
              <a:rPr lang="en-US" dirty="0"/>
              <a:t>  In fact both think of themselves as healthy.  They are normal programs.</a:t>
            </a:r>
          </a:p>
          <a:p>
            <a:pPr>
              <a:buFont typeface="Wingdings" panose="05000000000000000000" pitchFamily="2" charset="2"/>
              <a:buChar char="Ø"/>
            </a:pPr>
            <a:endParaRPr lang="en-US" dirty="0"/>
          </a:p>
          <a:p>
            <a:pPr marL="0" indent="0">
              <a:buNone/>
            </a:pPr>
            <a:r>
              <a:rPr lang="en-US" dirty="0"/>
              <a:t>Yet the CASD guarantees no longer apply because of these violations of the assumptions – CASD only promises atomicity and accurate timing if the model isn’t violated.</a:t>
            </a:r>
          </a:p>
        </p:txBody>
      </p:sp>
      <p:sp>
        <p:nvSpPr>
          <p:cNvPr id="4" name="Footer Placeholder 3">
            <a:extLst>
              <a:ext uri="{FF2B5EF4-FFF2-40B4-BE49-F238E27FC236}">
                <a16:creationId xmlns:a16="http://schemas.microsoft.com/office/drawing/2014/main" id="{2190F422-47D6-4472-A4AC-EDE13372DF73}"/>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F8E6E46C-71B6-48BC-AD1E-262BC42219FA}"/>
              </a:ext>
            </a:extLst>
          </p:cNvPr>
          <p:cNvSpPr>
            <a:spLocks noGrp="1"/>
          </p:cNvSpPr>
          <p:nvPr>
            <p:ph type="sldNum" sz="quarter" idx="12"/>
          </p:nvPr>
        </p:nvSpPr>
        <p:spPr/>
        <p:txBody>
          <a:bodyPr/>
          <a:lstStyle/>
          <a:p>
            <a:fld id="{3C974458-8A97-4835-BF79-1FB6D7856C21}" type="slidenum">
              <a:rPr lang="en-US" smtClean="0"/>
              <a:t>27</a:t>
            </a:fld>
            <a:endParaRPr lang="en-US"/>
          </a:p>
        </p:txBody>
      </p:sp>
    </p:spTree>
    <p:extLst>
      <p:ext uri="{BB962C8B-B14F-4D97-AF65-F5344CB8AC3E}">
        <p14:creationId xmlns:p14="http://schemas.microsoft.com/office/powerpoint/2010/main" val="20384840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3986" name="Rectangle 2"/>
          <p:cNvSpPr>
            <a:spLocks noGrp="1" noChangeArrowheads="1"/>
          </p:cNvSpPr>
          <p:nvPr>
            <p:ph type="title"/>
          </p:nvPr>
        </p:nvSpPr>
        <p:spPr>
          <a:xfrm>
            <a:off x="1024128" y="585216"/>
            <a:ext cx="10786872" cy="1499616"/>
          </a:xfrm>
        </p:spPr>
        <p:txBody>
          <a:bodyPr>
            <a:normAutofit/>
          </a:bodyPr>
          <a:lstStyle/>
          <a:p>
            <a:r>
              <a:rPr lang="en-US" dirty="0"/>
              <a:t>Closer look</a:t>
            </a:r>
          </a:p>
        </p:txBody>
      </p:sp>
      <p:sp>
        <p:nvSpPr>
          <p:cNvPr id="2" name="Footer Placeholder 1"/>
          <p:cNvSpPr>
            <a:spLocks noGrp="1"/>
          </p:cNvSpPr>
          <p:nvPr>
            <p:ph type="ftr" sz="quarter" idx="11"/>
          </p:nvPr>
        </p:nvSpPr>
        <p:spPr/>
        <p:txBody>
          <a:bodyPr/>
          <a:lstStyle/>
          <a:p>
            <a:r>
              <a:rPr lang="en-US"/>
              <a:t>http://www.cs.cornell.edu/courses/cs5412/2019sp</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28</a:t>
            </a:fld>
            <a:endParaRPr lang="en-US"/>
          </a:p>
        </p:txBody>
      </p:sp>
      <p:grpSp>
        <p:nvGrpSpPr>
          <p:cNvPr id="1193987" name="Group 3"/>
          <p:cNvGrpSpPr>
            <a:grpSpLocks/>
          </p:cNvGrpSpPr>
          <p:nvPr/>
        </p:nvGrpSpPr>
        <p:grpSpPr bwMode="auto">
          <a:xfrm>
            <a:off x="2135188" y="2287588"/>
            <a:ext cx="7770812" cy="2668588"/>
            <a:chOff x="385" y="1441"/>
            <a:chExt cx="4895" cy="1681"/>
          </a:xfrm>
        </p:grpSpPr>
        <p:sp>
          <p:nvSpPr>
            <p:cNvPr id="1193988" name="Line 4"/>
            <p:cNvSpPr>
              <a:spLocks noChangeShapeType="1"/>
            </p:cNvSpPr>
            <p:nvPr/>
          </p:nvSpPr>
          <p:spPr bwMode="auto">
            <a:xfrm>
              <a:off x="624" y="1632"/>
              <a:ext cx="465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3989" name="Line 5"/>
            <p:cNvSpPr>
              <a:spLocks noChangeShapeType="1"/>
            </p:cNvSpPr>
            <p:nvPr/>
          </p:nvSpPr>
          <p:spPr bwMode="auto">
            <a:xfrm>
              <a:off x="624" y="1920"/>
              <a:ext cx="465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3990" name="Line 6"/>
            <p:cNvSpPr>
              <a:spLocks noChangeShapeType="1"/>
            </p:cNvSpPr>
            <p:nvPr/>
          </p:nvSpPr>
          <p:spPr bwMode="auto">
            <a:xfrm>
              <a:off x="624" y="2496"/>
              <a:ext cx="465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3991" name="Line 7"/>
            <p:cNvSpPr>
              <a:spLocks noChangeShapeType="1"/>
            </p:cNvSpPr>
            <p:nvPr/>
          </p:nvSpPr>
          <p:spPr bwMode="auto">
            <a:xfrm>
              <a:off x="624" y="2784"/>
              <a:ext cx="465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3992" name="Line 8"/>
            <p:cNvSpPr>
              <a:spLocks noChangeShapeType="1"/>
            </p:cNvSpPr>
            <p:nvPr/>
          </p:nvSpPr>
          <p:spPr bwMode="auto">
            <a:xfrm>
              <a:off x="624" y="3072"/>
              <a:ext cx="465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3993" name="Line 9"/>
            <p:cNvSpPr>
              <a:spLocks noChangeShapeType="1"/>
            </p:cNvSpPr>
            <p:nvPr/>
          </p:nvSpPr>
          <p:spPr bwMode="auto">
            <a:xfrm>
              <a:off x="624" y="2208"/>
              <a:ext cx="465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3994" name="Rectangle 10"/>
            <p:cNvSpPr>
              <a:spLocks noChangeArrowheads="1"/>
            </p:cNvSpPr>
            <p:nvPr/>
          </p:nvSpPr>
          <p:spPr bwMode="auto">
            <a:xfrm>
              <a:off x="385" y="1441"/>
              <a:ext cx="28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p</a:t>
              </a:r>
              <a:r>
                <a:rPr lang="en-US" sz="2400" b="1" baseline="-25000">
                  <a:latin typeface="Times New Roman" pitchFamily="18" charset="0"/>
                </a:rPr>
                <a:t>0</a:t>
              </a:r>
            </a:p>
          </p:txBody>
        </p:sp>
        <p:sp>
          <p:nvSpPr>
            <p:cNvPr id="1193995" name="Rectangle 11"/>
            <p:cNvSpPr>
              <a:spLocks noChangeArrowheads="1"/>
            </p:cNvSpPr>
            <p:nvPr/>
          </p:nvSpPr>
          <p:spPr bwMode="auto">
            <a:xfrm>
              <a:off x="385" y="1681"/>
              <a:ext cx="28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p</a:t>
              </a:r>
              <a:r>
                <a:rPr lang="en-US" sz="2400" b="1" baseline="-25000">
                  <a:latin typeface="Times New Roman" pitchFamily="18" charset="0"/>
                </a:rPr>
                <a:t>1</a:t>
              </a:r>
            </a:p>
          </p:txBody>
        </p:sp>
        <p:sp>
          <p:nvSpPr>
            <p:cNvPr id="1193996" name="Rectangle 12"/>
            <p:cNvSpPr>
              <a:spLocks noChangeArrowheads="1"/>
            </p:cNvSpPr>
            <p:nvPr/>
          </p:nvSpPr>
          <p:spPr bwMode="auto">
            <a:xfrm>
              <a:off x="385" y="1969"/>
              <a:ext cx="28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p</a:t>
              </a:r>
              <a:r>
                <a:rPr lang="en-US" sz="2400" b="1" baseline="-25000">
                  <a:latin typeface="Times New Roman" pitchFamily="18" charset="0"/>
                </a:rPr>
                <a:t>2</a:t>
              </a:r>
            </a:p>
          </p:txBody>
        </p:sp>
        <p:sp>
          <p:nvSpPr>
            <p:cNvPr id="1193997" name="Rectangle 13"/>
            <p:cNvSpPr>
              <a:spLocks noChangeArrowheads="1"/>
            </p:cNvSpPr>
            <p:nvPr/>
          </p:nvSpPr>
          <p:spPr bwMode="auto">
            <a:xfrm>
              <a:off x="385" y="2257"/>
              <a:ext cx="28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p</a:t>
              </a:r>
              <a:r>
                <a:rPr lang="en-US" sz="2400" b="1" baseline="-25000">
                  <a:latin typeface="Times New Roman" pitchFamily="18" charset="0"/>
                </a:rPr>
                <a:t>3</a:t>
              </a:r>
            </a:p>
          </p:txBody>
        </p:sp>
        <p:sp>
          <p:nvSpPr>
            <p:cNvPr id="1193998" name="Rectangle 14"/>
            <p:cNvSpPr>
              <a:spLocks noChangeArrowheads="1"/>
            </p:cNvSpPr>
            <p:nvPr/>
          </p:nvSpPr>
          <p:spPr bwMode="auto">
            <a:xfrm>
              <a:off x="385" y="2545"/>
              <a:ext cx="28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p</a:t>
              </a:r>
              <a:r>
                <a:rPr lang="en-US" sz="2400" b="1" baseline="-25000">
                  <a:latin typeface="Times New Roman" pitchFamily="18" charset="0"/>
                </a:rPr>
                <a:t>4</a:t>
              </a:r>
            </a:p>
          </p:txBody>
        </p:sp>
        <p:sp>
          <p:nvSpPr>
            <p:cNvPr id="1193999" name="Rectangle 15"/>
            <p:cNvSpPr>
              <a:spLocks noChangeArrowheads="1"/>
            </p:cNvSpPr>
            <p:nvPr/>
          </p:nvSpPr>
          <p:spPr bwMode="auto">
            <a:xfrm>
              <a:off x="385" y="2833"/>
              <a:ext cx="28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p</a:t>
              </a:r>
              <a:r>
                <a:rPr lang="en-US" sz="2400" b="1" baseline="-25000">
                  <a:latin typeface="Times New Roman" pitchFamily="18" charset="0"/>
                </a:rPr>
                <a:t>5</a:t>
              </a:r>
            </a:p>
          </p:txBody>
        </p:sp>
      </p:grpSp>
      <p:sp>
        <p:nvSpPr>
          <p:cNvPr id="1194000" name="Rectangle 16"/>
          <p:cNvSpPr>
            <a:spLocks noChangeArrowheads="1"/>
          </p:cNvSpPr>
          <p:nvPr/>
        </p:nvSpPr>
        <p:spPr bwMode="auto">
          <a:xfrm>
            <a:off x="3582989" y="2058988"/>
            <a:ext cx="3016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t</a:t>
            </a:r>
          </a:p>
        </p:txBody>
      </p:sp>
      <p:sp>
        <p:nvSpPr>
          <p:cNvPr id="1194001" name="Line 17"/>
          <p:cNvSpPr>
            <a:spLocks noChangeShapeType="1"/>
          </p:cNvSpPr>
          <p:nvPr/>
        </p:nvSpPr>
        <p:spPr bwMode="auto">
          <a:xfrm>
            <a:off x="3733800" y="2590800"/>
            <a:ext cx="457200" cy="457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4002" name="Line 18"/>
          <p:cNvSpPr>
            <a:spLocks noChangeShapeType="1"/>
          </p:cNvSpPr>
          <p:nvPr/>
        </p:nvSpPr>
        <p:spPr bwMode="auto">
          <a:xfrm>
            <a:off x="4343400" y="3048000"/>
            <a:ext cx="457200" cy="457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4003" name="Line 19"/>
          <p:cNvSpPr>
            <a:spLocks noChangeShapeType="1"/>
          </p:cNvSpPr>
          <p:nvPr/>
        </p:nvSpPr>
        <p:spPr bwMode="auto">
          <a:xfrm>
            <a:off x="5029200" y="3505200"/>
            <a:ext cx="457200" cy="457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4004" name="Line 20"/>
          <p:cNvSpPr>
            <a:spLocks noChangeShapeType="1"/>
          </p:cNvSpPr>
          <p:nvPr/>
        </p:nvSpPr>
        <p:spPr bwMode="auto">
          <a:xfrm>
            <a:off x="5029200" y="3505200"/>
            <a:ext cx="381000" cy="914400"/>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4005" name="Line 21"/>
          <p:cNvSpPr>
            <a:spLocks noChangeShapeType="1"/>
          </p:cNvSpPr>
          <p:nvPr/>
        </p:nvSpPr>
        <p:spPr bwMode="auto">
          <a:xfrm>
            <a:off x="5029200" y="3505200"/>
            <a:ext cx="381000" cy="1371600"/>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4006" name="Line 22"/>
          <p:cNvSpPr>
            <a:spLocks noChangeShapeType="1"/>
          </p:cNvSpPr>
          <p:nvPr/>
        </p:nvSpPr>
        <p:spPr bwMode="auto">
          <a:xfrm flipV="1">
            <a:off x="5562600" y="3048000"/>
            <a:ext cx="304800" cy="914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4007" name="Line 23"/>
          <p:cNvSpPr>
            <a:spLocks noChangeShapeType="1"/>
          </p:cNvSpPr>
          <p:nvPr/>
        </p:nvSpPr>
        <p:spPr bwMode="auto">
          <a:xfrm>
            <a:off x="5562600" y="3962400"/>
            <a:ext cx="457200" cy="914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4008" name="Line 24"/>
          <p:cNvSpPr>
            <a:spLocks noChangeShapeType="1"/>
          </p:cNvSpPr>
          <p:nvPr/>
        </p:nvSpPr>
        <p:spPr bwMode="auto">
          <a:xfrm>
            <a:off x="5562600" y="3962400"/>
            <a:ext cx="381000" cy="457200"/>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4009" name="Line 25"/>
          <p:cNvSpPr>
            <a:spLocks noChangeShapeType="1"/>
          </p:cNvSpPr>
          <p:nvPr/>
        </p:nvSpPr>
        <p:spPr bwMode="auto">
          <a:xfrm flipV="1">
            <a:off x="6019800" y="3962400"/>
            <a:ext cx="304800" cy="914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4010" name="Line 26"/>
          <p:cNvSpPr>
            <a:spLocks noChangeShapeType="1"/>
          </p:cNvSpPr>
          <p:nvPr/>
        </p:nvSpPr>
        <p:spPr bwMode="auto">
          <a:xfrm flipV="1">
            <a:off x="6019800" y="3048000"/>
            <a:ext cx="152400" cy="1828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4011" name="Line 27"/>
          <p:cNvSpPr>
            <a:spLocks noChangeShapeType="1"/>
          </p:cNvSpPr>
          <p:nvPr/>
        </p:nvSpPr>
        <p:spPr bwMode="auto">
          <a:xfrm flipV="1">
            <a:off x="6019800" y="3581400"/>
            <a:ext cx="228600" cy="1219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4012" name="Line 28"/>
          <p:cNvSpPr>
            <a:spLocks noChangeShapeType="1"/>
          </p:cNvSpPr>
          <p:nvPr/>
        </p:nvSpPr>
        <p:spPr bwMode="auto">
          <a:xfrm flipV="1">
            <a:off x="6019800" y="4419600"/>
            <a:ext cx="228600" cy="457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4013" name="Rectangle 29"/>
          <p:cNvSpPr>
            <a:spLocks noChangeArrowheads="1"/>
          </p:cNvSpPr>
          <p:nvPr/>
        </p:nvSpPr>
        <p:spPr bwMode="auto">
          <a:xfrm>
            <a:off x="3963989" y="1830388"/>
            <a:ext cx="7588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spcBef>
                <a:spcPct val="50000"/>
              </a:spcBef>
            </a:pPr>
            <a:r>
              <a:rPr lang="en-US" sz="2400" b="1">
                <a:latin typeface="Times New Roman" pitchFamily="18" charset="0"/>
              </a:rPr>
              <a:t>t+a</a:t>
            </a:r>
          </a:p>
        </p:txBody>
      </p:sp>
      <p:sp>
        <p:nvSpPr>
          <p:cNvPr id="1194014" name="Rectangle 30"/>
          <p:cNvSpPr>
            <a:spLocks noChangeArrowheads="1"/>
          </p:cNvSpPr>
          <p:nvPr/>
        </p:nvSpPr>
        <p:spPr bwMode="auto">
          <a:xfrm>
            <a:off x="4802189" y="1830388"/>
            <a:ext cx="7588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spcBef>
                <a:spcPct val="50000"/>
              </a:spcBef>
            </a:pPr>
            <a:r>
              <a:rPr lang="en-US" sz="2400" b="1">
                <a:latin typeface="Times New Roman" pitchFamily="18" charset="0"/>
              </a:rPr>
              <a:t>t+b</a:t>
            </a:r>
          </a:p>
        </p:txBody>
      </p:sp>
      <p:sp>
        <p:nvSpPr>
          <p:cNvPr id="1194015" name="Rectangle 31"/>
          <p:cNvSpPr>
            <a:spLocks noChangeArrowheads="1"/>
          </p:cNvSpPr>
          <p:nvPr/>
        </p:nvSpPr>
        <p:spPr bwMode="auto">
          <a:xfrm>
            <a:off x="5792789" y="2744788"/>
            <a:ext cx="3778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a:t>
            </a:r>
          </a:p>
        </p:txBody>
      </p:sp>
      <p:sp>
        <p:nvSpPr>
          <p:cNvPr id="1194016" name="Rectangle 32"/>
          <p:cNvSpPr>
            <a:spLocks noChangeArrowheads="1"/>
          </p:cNvSpPr>
          <p:nvPr/>
        </p:nvSpPr>
        <p:spPr bwMode="auto">
          <a:xfrm>
            <a:off x="2668589" y="5335588"/>
            <a:ext cx="71596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all processes look “incorrect” (red) from time to time</a:t>
            </a:r>
          </a:p>
        </p:txBody>
      </p:sp>
      <p:sp>
        <p:nvSpPr>
          <p:cNvPr id="1194017" name="Rectangle 33"/>
          <p:cNvSpPr>
            <a:spLocks noChangeArrowheads="1"/>
          </p:cNvSpPr>
          <p:nvPr/>
        </p:nvSpPr>
        <p:spPr bwMode="auto">
          <a:xfrm>
            <a:off x="4578350" y="2597150"/>
            <a:ext cx="292100" cy="2273300"/>
          </a:xfrm>
          <a:prstGeom prst="rect">
            <a:avLst/>
          </a:prstGeom>
          <a:solidFill>
            <a:srgbClr val="A3F25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4018" name="Line 34"/>
          <p:cNvSpPr>
            <a:spLocks noChangeShapeType="1"/>
          </p:cNvSpPr>
          <p:nvPr/>
        </p:nvSpPr>
        <p:spPr bwMode="auto">
          <a:xfrm>
            <a:off x="4343400" y="3048000"/>
            <a:ext cx="457200" cy="457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4019" name="Line 35"/>
          <p:cNvSpPr>
            <a:spLocks noChangeShapeType="1"/>
          </p:cNvSpPr>
          <p:nvPr/>
        </p:nvSpPr>
        <p:spPr bwMode="auto">
          <a:xfrm>
            <a:off x="4572000" y="1981200"/>
            <a:ext cx="0" cy="3200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4020" name="Line 36"/>
          <p:cNvSpPr>
            <a:spLocks noChangeShapeType="1"/>
          </p:cNvSpPr>
          <p:nvPr/>
        </p:nvSpPr>
        <p:spPr bwMode="auto">
          <a:xfrm>
            <a:off x="4876800" y="1981200"/>
            <a:ext cx="0" cy="3200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4021" name="Rectangle 37"/>
          <p:cNvSpPr>
            <a:spLocks noChangeArrowheads="1"/>
          </p:cNvSpPr>
          <p:nvPr/>
        </p:nvSpPr>
        <p:spPr bwMode="auto">
          <a:xfrm>
            <a:off x="4573589" y="2439988"/>
            <a:ext cx="3778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a:t>
            </a:r>
          </a:p>
        </p:txBody>
      </p:sp>
      <p:sp>
        <p:nvSpPr>
          <p:cNvPr id="1194022" name="Rectangle 38"/>
          <p:cNvSpPr>
            <a:spLocks noChangeArrowheads="1"/>
          </p:cNvSpPr>
          <p:nvPr/>
        </p:nvSpPr>
        <p:spPr bwMode="auto">
          <a:xfrm>
            <a:off x="4649789" y="3430588"/>
            <a:ext cx="3778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a:t>
            </a:r>
          </a:p>
        </p:txBody>
      </p:sp>
      <p:sp>
        <p:nvSpPr>
          <p:cNvPr id="1194023" name="Rectangle 39"/>
          <p:cNvSpPr>
            <a:spLocks noChangeArrowheads="1"/>
          </p:cNvSpPr>
          <p:nvPr/>
        </p:nvSpPr>
        <p:spPr bwMode="auto">
          <a:xfrm>
            <a:off x="7545389" y="4649788"/>
            <a:ext cx="3778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latin typeface="Times New Roman" pitchFamily="18" charset="0"/>
              </a:rPr>
              <a:t>*</a:t>
            </a:r>
          </a:p>
        </p:txBody>
      </p:sp>
      <p:sp>
        <p:nvSpPr>
          <p:cNvPr id="1194024" name="Line 40"/>
          <p:cNvSpPr>
            <a:spLocks noChangeShapeType="1"/>
          </p:cNvSpPr>
          <p:nvPr/>
        </p:nvSpPr>
        <p:spPr bwMode="auto">
          <a:xfrm>
            <a:off x="5029200" y="2590800"/>
            <a:ext cx="1143000" cy="0"/>
          </a:xfrm>
          <a:prstGeom prst="line">
            <a:avLst/>
          </a:prstGeom>
          <a:noFill/>
          <a:ln w="762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4025" name="Line 41"/>
          <p:cNvSpPr>
            <a:spLocks noChangeShapeType="1"/>
          </p:cNvSpPr>
          <p:nvPr/>
        </p:nvSpPr>
        <p:spPr bwMode="auto">
          <a:xfrm>
            <a:off x="3962400" y="3048000"/>
            <a:ext cx="1143000" cy="0"/>
          </a:xfrm>
          <a:prstGeom prst="line">
            <a:avLst/>
          </a:prstGeom>
          <a:noFill/>
          <a:ln w="762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4026" name="Line 42"/>
          <p:cNvSpPr>
            <a:spLocks noChangeShapeType="1"/>
          </p:cNvSpPr>
          <p:nvPr/>
        </p:nvSpPr>
        <p:spPr bwMode="auto">
          <a:xfrm>
            <a:off x="5410200" y="3505200"/>
            <a:ext cx="4267200" cy="0"/>
          </a:xfrm>
          <a:prstGeom prst="line">
            <a:avLst/>
          </a:prstGeom>
          <a:noFill/>
          <a:ln w="762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4027" name="Line 43"/>
          <p:cNvSpPr>
            <a:spLocks noChangeShapeType="1"/>
          </p:cNvSpPr>
          <p:nvPr/>
        </p:nvSpPr>
        <p:spPr bwMode="auto">
          <a:xfrm>
            <a:off x="6629400" y="3962400"/>
            <a:ext cx="1143000" cy="0"/>
          </a:xfrm>
          <a:prstGeom prst="line">
            <a:avLst/>
          </a:prstGeom>
          <a:noFill/>
          <a:ln w="762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4028" name="Line 44"/>
          <p:cNvSpPr>
            <a:spLocks noChangeShapeType="1"/>
          </p:cNvSpPr>
          <p:nvPr/>
        </p:nvSpPr>
        <p:spPr bwMode="auto">
          <a:xfrm>
            <a:off x="4343400" y="4419600"/>
            <a:ext cx="3581400" cy="0"/>
          </a:xfrm>
          <a:prstGeom prst="line">
            <a:avLst/>
          </a:prstGeom>
          <a:noFill/>
          <a:ln w="762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4029" name="Line 45"/>
          <p:cNvSpPr>
            <a:spLocks noChangeShapeType="1"/>
          </p:cNvSpPr>
          <p:nvPr/>
        </p:nvSpPr>
        <p:spPr bwMode="auto">
          <a:xfrm>
            <a:off x="4572000" y="3962400"/>
            <a:ext cx="1295400" cy="0"/>
          </a:xfrm>
          <a:prstGeom prst="line">
            <a:avLst/>
          </a:prstGeom>
          <a:noFill/>
          <a:ln w="762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4030" name="Line 46"/>
          <p:cNvSpPr>
            <a:spLocks noChangeShapeType="1"/>
          </p:cNvSpPr>
          <p:nvPr/>
        </p:nvSpPr>
        <p:spPr bwMode="auto">
          <a:xfrm>
            <a:off x="2514600" y="3962400"/>
            <a:ext cx="1143000" cy="0"/>
          </a:xfrm>
          <a:prstGeom prst="line">
            <a:avLst/>
          </a:prstGeom>
          <a:noFill/>
          <a:ln w="762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4031" name="Line 47"/>
          <p:cNvSpPr>
            <a:spLocks noChangeShapeType="1"/>
          </p:cNvSpPr>
          <p:nvPr/>
        </p:nvSpPr>
        <p:spPr bwMode="auto">
          <a:xfrm>
            <a:off x="3200400" y="2590800"/>
            <a:ext cx="762000" cy="0"/>
          </a:xfrm>
          <a:prstGeom prst="line">
            <a:avLst/>
          </a:prstGeom>
          <a:noFill/>
          <a:ln w="762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4032" name="Line 48"/>
          <p:cNvSpPr>
            <a:spLocks noChangeShapeType="1"/>
          </p:cNvSpPr>
          <p:nvPr/>
        </p:nvSpPr>
        <p:spPr bwMode="auto">
          <a:xfrm>
            <a:off x="3581400" y="4876800"/>
            <a:ext cx="3581400" cy="0"/>
          </a:xfrm>
          <a:prstGeom prst="line">
            <a:avLst/>
          </a:prstGeom>
          <a:noFill/>
          <a:ln w="762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Rectangular Callout 50"/>
          <p:cNvSpPr/>
          <p:nvPr/>
        </p:nvSpPr>
        <p:spPr>
          <a:xfrm>
            <a:off x="7344508" y="1766176"/>
            <a:ext cx="3739661" cy="956150"/>
          </a:xfrm>
          <a:prstGeom prst="wedgeRectCallout">
            <a:avLst>
              <a:gd name="adj1" fmla="val -116667"/>
              <a:gd name="adj2" fmla="val 13333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Very few processes are deemed “correct”.  The others do weird wrong things.  CASD didn’t work!</a:t>
            </a:r>
          </a:p>
        </p:txBody>
      </p:sp>
    </p:spTree>
    <p:extLst>
      <p:ext uri="{BB962C8B-B14F-4D97-AF65-F5344CB8AC3E}">
        <p14:creationId xmlns:p14="http://schemas.microsoft.com/office/powerpoint/2010/main" val="271887658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randombar(horizontal)">
                                      <p:cBhvr>
                                        <p:cTn id="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Consequence?</a:t>
            </a:r>
          </a:p>
        </p:txBody>
      </p:sp>
      <p:sp>
        <p:nvSpPr>
          <p:cNvPr id="5" name="Content Placeholder 4"/>
          <p:cNvSpPr>
            <a:spLocks noGrp="1"/>
          </p:cNvSpPr>
          <p:nvPr>
            <p:ph idx="1"/>
          </p:nvPr>
        </p:nvSpPr>
        <p:spPr/>
        <p:txBody>
          <a:bodyPr/>
          <a:lstStyle/>
          <a:p>
            <a:r>
              <a:rPr lang="en-US" dirty="0"/>
              <a:t>Only some of the drones learn the most current search plan.</a:t>
            </a:r>
          </a:p>
          <a:p>
            <a:endParaRPr lang="en-US" dirty="0"/>
          </a:p>
          <a:p>
            <a:r>
              <a:rPr lang="en-US" dirty="0"/>
              <a:t>Perhaps a “periodic event” triggers and only p</a:t>
            </a:r>
            <a:r>
              <a:rPr lang="en-US" baseline="-25000" dirty="0"/>
              <a:t>3</a:t>
            </a:r>
            <a:r>
              <a:rPr lang="en-US" dirty="0"/>
              <a:t> and p</a:t>
            </a:r>
            <a:r>
              <a:rPr lang="en-US" baseline="-25000" dirty="0"/>
              <a:t>5</a:t>
            </a:r>
            <a:r>
              <a:rPr lang="en-US" dirty="0"/>
              <a:t> act.  Others don’t do anything, and p</a:t>
            </a:r>
            <a:r>
              <a:rPr lang="en-US" baseline="-25000" dirty="0"/>
              <a:t>4</a:t>
            </a:r>
            <a:r>
              <a:rPr lang="en-US" dirty="0"/>
              <a:t> acts but 3s late.</a:t>
            </a:r>
          </a:p>
          <a:p>
            <a:endParaRPr lang="en-US" dirty="0"/>
          </a:p>
          <a:p>
            <a:r>
              <a:rPr lang="en-US" dirty="0"/>
              <a:t>So clearly, running CASD “aggressively” didn’t work at all!  But CASD with a 20s delay (a delay for which it works well) is useless!</a:t>
            </a:r>
          </a:p>
        </p:txBody>
      </p:sp>
      <p:sp>
        <p:nvSpPr>
          <p:cNvPr id="3" name="Footer Placeholder 2"/>
          <p:cNvSpPr>
            <a:spLocks noGrp="1"/>
          </p:cNvSpPr>
          <p:nvPr>
            <p:ph type="ftr" sz="quarter" idx="11"/>
          </p:nvPr>
        </p:nvSpPr>
        <p:spPr/>
        <p:txBody>
          <a:bodyPr/>
          <a:lstStyle/>
          <a:p>
            <a:r>
              <a:rPr lang="en-US"/>
              <a:t>http://www.cs.cornell.edu/courses/cs5412/2019sp</a:t>
            </a:r>
          </a:p>
        </p:txBody>
      </p:sp>
      <p:sp>
        <p:nvSpPr>
          <p:cNvPr id="4" name="Slide Number Placeholder 3"/>
          <p:cNvSpPr>
            <a:spLocks noGrp="1"/>
          </p:cNvSpPr>
          <p:nvPr>
            <p:ph type="sldNum" sz="quarter" idx="12"/>
          </p:nvPr>
        </p:nvSpPr>
        <p:spPr/>
        <p:txBody>
          <a:bodyPr/>
          <a:lstStyle/>
          <a:p>
            <a:fld id="{3C974458-8A97-4835-BF79-1FB6D7856C21}" type="slidenum">
              <a:rPr lang="en-US" smtClean="0"/>
              <a:t>29</a:t>
            </a:fld>
            <a:endParaRPr lang="en-US"/>
          </a:p>
        </p:txBody>
      </p:sp>
    </p:spTree>
    <p:extLst>
      <p:ext uri="{BB962C8B-B14F-4D97-AF65-F5344CB8AC3E}">
        <p14:creationId xmlns:p14="http://schemas.microsoft.com/office/powerpoint/2010/main" val="1163288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9A53B-A070-4508-A827-B554705B9D8E}"/>
              </a:ext>
            </a:extLst>
          </p:cNvPr>
          <p:cNvSpPr>
            <a:spLocks noGrp="1"/>
          </p:cNvSpPr>
          <p:nvPr>
            <p:ph type="title"/>
          </p:nvPr>
        </p:nvSpPr>
        <p:spPr/>
        <p:txBody>
          <a:bodyPr/>
          <a:lstStyle/>
          <a:p>
            <a:r>
              <a:rPr lang="en-US" dirty="0"/>
              <a:t>Another reminder</a:t>
            </a:r>
          </a:p>
        </p:txBody>
      </p:sp>
      <p:sp>
        <p:nvSpPr>
          <p:cNvPr id="3" name="Content Placeholder 2">
            <a:extLst>
              <a:ext uri="{FF2B5EF4-FFF2-40B4-BE49-F238E27FC236}">
                <a16:creationId xmlns:a16="http://schemas.microsoft.com/office/drawing/2014/main" id="{90DF54EB-3629-4D90-AC61-ABA9B73B7B1F}"/>
              </a:ext>
            </a:extLst>
          </p:cNvPr>
          <p:cNvSpPr>
            <a:spLocks noGrp="1"/>
          </p:cNvSpPr>
          <p:nvPr>
            <p:ph idx="1"/>
          </p:nvPr>
        </p:nvSpPr>
        <p:spPr/>
        <p:txBody>
          <a:bodyPr>
            <a:normAutofit fontScale="92500"/>
          </a:bodyPr>
          <a:lstStyle/>
          <a:p>
            <a:r>
              <a:rPr lang="en-US" dirty="0"/>
              <a:t>Freeze Frame is basically dealing with time and consistency “both at once”</a:t>
            </a:r>
          </a:p>
          <a:p>
            <a:pPr>
              <a:buFont typeface="Wingdings" panose="05000000000000000000" pitchFamily="2" charset="2"/>
              <a:buChar char="Ø"/>
            </a:pPr>
            <a:r>
              <a:rPr lang="en-US" dirty="0"/>
              <a:t> If you try to read at time T, due to clock skew, there are many possible</a:t>
            </a:r>
            <a:br>
              <a:rPr lang="en-US" dirty="0"/>
            </a:br>
            <a:r>
              <a:rPr lang="en-US" dirty="0"/>
              <a:t>   system states that all could satisfy the read.  It tries to return data as</a:t>
            </a:r>
            <a:br>
              <a:rPr lang="en-US" dirty="0"/>
            </a:br>
            <a:r>
              <a:rPr lang="en-US" dirty="0"/>
              <a:t>   close to T as possible.</a:t>
            </a:r>
          </a:p>
          <a:p>
            <a:pPr>
              <a:buFont typeface="Wingdings" panose="05000000000000000000" pitchFamily="2" charset="2"/>
              <a:buChar char="Ø"/>
            </a:pPr>
            <a:r>
              <a:rPr lang="en-US" dirty="0"/>
              <a:t> It has so many choices, even with this “close to T” rule, because we can do </a:t>
            </a:r>
            <a:br>
              <a:rPr lang="en-US" dirty="0"/>
            </a:br>
            <a:r>
              <a:rPr lang="en-US" dirty="0"/>
              <a:t>  file updates 1000x faster than the clock can accurately track them.</a:t>
            </a:r>
          </a:p>
          <a:p>
            <a:pPr>
              <a:buFont typeface="Wingdings" panose="05000000000000000000" pitchFamily="2" charset="2"/>
              <a:buChar char="Ø"/>
            </a:pPr>
            <a:r>
              <a:rPr lang="en-US" dirty="0"/>
              <a:t> By constraining the responses to be along a consistent cut, FFFS ensures</a:t>
            </a:r>
            <a:br>
              <a:rPr lang="en-US" dirty="0"/>
            </a:br>
            <a:r>
              <a:rPr lang="en-US" dirty="0"/>
              <a:t>   that a read at time T’ &gt; T includes all events from time T, and also</a:t>
            </a:r>
            <a:br>
              <a:rPr lang="en-US" dirty="0"/>
            </a:br>
            <a:r>
              <a:rPr lang="en-US" dirty="0"/>
              <a:t>   prevents mashups that might be very misleading.</a:t>
            </a:r>
          </a:p>
        </p:txBody>
      </p:sp>
      <p:sp>
        <p:nvSpPr>
          <p:cNvPr id="4" name="Footer Placeholder 3">
            <a:extLst>
              <a:ext uri="{FF2B5EF4-FFF2-40B4-BE49-F238E27FC236}">
                <a16:creationId xmlns:a16="http://schemas.microsoft.com/office/drawing/2014/main" id="{9EFA32FE-623B-4E28-B0AB-59ED7C4D7ECB}"/>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80017A1A-A71E-4713-B552-2EB0254D55A9}"/>
              </a:ext>
            </a:extLst>
          </p:cNvPr>
          <p:cNvSpPr>
            <a:spLocks noGrp="1"/>
          </p:cNvSpPr>
          <p:nvPr>
            <p:ph type="sldNum" sz="quarter" idx="12"/>
          </p:nvPr>
        </p:nvSpPr>
        <p:spPr/>
        <p:txBody>
          <a:bodyPr/>
          <a:lstStyle/>
          <a:p>
            <a:fld id="{3C974458-8A97-4835-BF79-1FB6D7856C21}" type="slidenum">
              <a:rPr lang="en-US" smtClean="0"/>
              <a:t>3</a:t>
            </a:fld>
            <a:endParaRPr lang="en-US"/>
          </a:p>
        </p:txBody>
      </p:sp>
    </p:spTree>
    <p:extLst>
      <p:ext uri="{BB962C8B-B14F-4D97-AF65-F5344CB8AC3E}">
        <p14:creationId xmlns:p14="http://schemas.microsoft.com/office/powerpoint/2010/main" val="103752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81F89-C6C4-41DF-B37B-44A1A41036EF}"/>
              </a:ext>
            </a:extLst>
          </p:cNvPr>
          <p:cNvSpPr>
            <a:spLocks noGrp="1"/>
          </p:cNvSpPr>
          <p:nvPr>
            <p:ph type="title"/>
          </p:nvPr>
        </p:nvSpPr>
        <p:spPr/>
        <p:txBody>
          <a:bodyPr/>
          <a:lstStyle/>
          <a:p>
            <a:r>
              <a:rPr lang="en-US" dirty="0"/>
              <a:t>Lack of consistency</a:t>
            </a:r>
          </a:p>
        </p:txBody>
      </p:sp>
      <p:sp>
        <p:nvSpPr>
          <p:cNvPr id="3" name="Content Placeholder 2">
            <a:extLst>
              <a:ext uri="{FF2B5EF4-FFF2-40B4-BE49-F238E27FC236}">
                <a16:creationId xmlns:a16="http://schemas.microsoft.com/office/drawing/2014/main" id="{A808D9E2-89E4-4451-B859-0C59809051BB}"/>
              </a:ext>
            </a:extLst>
          </p:cNvPr>
          <p:cNvSpPr>
            <a:spLocks noGrp="1"/>
          </p:cNvSpPr>
          <p:nvPr>
            <p:ph idx="1"/>
          </p:nvPr>
        </p:nvSpPr>
        <p:spPr>
          <a:xfrm>
            <a:off x="1024127" y="2286000"/>
            <a:ext cx="10973139" cy="4023360"/>
          </a:xfrm>
        </p:spPr>
        <p:txBody>
          <a:bodyPr/>
          <a:lstStyle/>
          <a:p>
            <a:r>
              <a:rPr lang="en-US" dirty="0"/>
              <a:t>In effect, CASD is ignoring several aspects of consistency, ones FFFS treats as critical elements of the behavior</a:t>
            </a:r>
          </a:p>
          <a:p>
            <a:pPr>
              <a:buFont typeface="Wingdings" panose="05000000000000000000" pitchFamily="2" charset="2"/>
              <a:buChar char="Ø"/>
            </a:pPr>
            <a:r>
              <a:rPr lang="en-US" dirty="0"/>
              <a:t>  It is inconsistent about which processes are healthy and which have failed</a:t>
            </a:r>
          </a:p>
          <a:p>
            <a:pPr>
              <a:buFont typeface="Wingdings" panose="05000000000000000000" pitchFamily="2" charset="2"/>
              <a:buChar char="Ø"/>
            </a:pPr>
            <a:r>
              <a:rPr lang="en-US" dirty="0"/>
              <a:t>  It isn’t worried about causal consistency or consistent cuts.</a:t>
            </a:r>
          </a:p>
          <a:p>
            <a:pPr>
              <a:buFont typeface="Wingdings" panose="05000000000000000000" pitchFamily="2" charset="2"/>
              <a:buChar char="Ø"/>
            </a:pPr>
            <a:endParaRPr lang="en-US" dirty="0"/>
          </a:p>
          <a:p>
            <a:pPr marL="0" indent="0">
              <a:buNone/>
            </a:pPr>
            <a:r>
              <a:rPr lang="en-US" dirty="0"/>
              <a:t>And now we are seeing that without those properties, we can’t build applications over the solution!</a:t>
            </a:r>
          </a:p>
        </p:txBody>
      </p:sp>
      <p:sp>
        <p:nvSpPr>
          <p:cNvPr id="4" name="Footer Placeholder 3">
            <a:extLst>
              <a:ext uri="{FF2B5EF4-FFF2-40B4-BE49-F238E27FC236}">
                <a16:creationId xmlns:a16="http://schemas.microsoft.com/office/drawing/2014/main" id="{78D49AC9-A342-4334-8A13-386B93186209}"/>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02F83D8F-31EA-4942-B87A-6B5C2338C43C}"/>
              </a:ext>
            </a:extLst>
          </p:cNvPr>
          <p:cNvSpPr>
            <a:spLocks noGrp="1"/>
          </p:cNvSpPr>
          <p:nvPr>
            <p:ph type="sldNum" sz="quarter" idx="12"/>
          </p:nvPr>
        </p:nvSpPr>
        <p:spPr/>
        <p:txBody>
          <a:bodyPr/>
          <a:lstStyle/>
          <a:p>
            <a:fld id="{3C974458-8A97-4835-BF79-1FB6D7856C21}" type="slidenum">
              <a:rPr lang="en-US" smtClean="0"/>
              <a:t>30</a:t>
            </a:fld>
            <a:endParaRPr lang="en-US"/>
          </a:p>
        </p:txBody>
      </p:sp>
    </p:spTree>
    <p:extLst>
      <p:ext uri="{BB962C8B-B14F-4D97-AF65-F5344CB8AC3E}">
        <p14:creationId xmlns:p14="http://schemas.microsoft.com/office/powerpoint/2010/main" val="3002559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595FF-577C-4C61-8922-DD03262B9809}"/>
              </a:ext>
            </a:extLst>
          </p:cNvPr>
          <p:cNvSpPr>
            <a:spLocks noGrp="1"/>
          </p:cNvSpPr>
          <p:nvPr>
            <p:ph type="title"/>
          </p:nvPr>
        </p:nvSpPr>
        <p:spPr/>
        <p:txBody>
          <a:bodyPr/>
          <a:lstStyle/>
          <a:p>
            <a:r>
              <a:rPr lang="en-US" dirty="0"/>
              <a:t>Programming over CASD</a:t>
            </a:r>
          </a:p>
        </p:txBody>
      </p:sp>
      <p:sp>
        <p:nvSpPr>
          <p:cNvPr id="3" name="Content Placeholder 2">
            <a:extLst>
              <a:ext uri="{FF2B5EF4-FFF2-40B4-BE49-F238E27FC236}">
                <a16:creationId xmlns:a16="http://schemas.microsoft.com/office/drawing/2014/main" id="{C94D4987-7356-45AE-80D4-C178D9D94F2D}"/>
              </a:ext>
            </a:extLst>
          </p:cNvPr>
          <p:cNvSpPr>
            <a:spLocks noGrp="1"/>
          </p:cNvSpPr>
          <p:nvPr>
            <p:ph idx="1"/>
          </p:nvPr>
        </p:nvSpPr>
        <p:spPr/>
        <p:txBody>
          <a:bodyPr/>
          <a:lstStyle/>
          <a:p>
            <a:r>
              <a:rPr lang="en-US" dirty="0"/>
              <a:t>The original idea was to configure CASD to be perfectly reliable.</a:t>
            </a:r>
          </a:p>
          <a:p>
            <a:endParaRPr lang="en-US" dirty="0"/>
          </a:p>
          <a:p>
            <a:r>
              <a:rPr lang="en-US" dirty="0"/>
              <a:t>But now we can see that with aggressive parameter settings, CASD becomes extremely unreliable.</a:t>
            </a:r>
          </a:p>
          <a:p>
            <a:endParaRPr lang="en-US" dirty="0"/>
          </a:p>
          <a:p>
            <a:r>
              <a:rPr lang="en-US" dirty="0"/>
              <a:t>How would we compensate for this risk in software?</a:t>
            </a:r>
          </a:p>
        </p:txBody>
      </p:sp>
      <p:sp>
        <p:nvSpPr>
          <p:cNvPr id="4" name="Footer Placeholder 3">
            <a:extLst>
              <a:ext uri="{FF2B5EF4-FFF2-40B4-BE49-F238E27FC236}">
                <a16:creationId xmlns:a16="http://schemas.microsoft.com/office/drawing/2014/main" id="{E9E61EB5-AE59-48C7-B9E9-B601B3110E2A}"/>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4983B8FF-D7F0-4089-8773-1F2014E66C07}"/>
              </a:ext>
            </a:extLst>
          </p:cNvPr>
          <p:cNvSpPr>
            <a:spLocks noGrp="1"/>
          </p:cNvSpPr>
          <p:nvPr>
            <p:ph type="sldNum" sz="quarter" idx="12"/>
          </p:nvPr>
        </p:nvSpPr>
        <p:spPr/>
        <p:txBody>
          <a:bodyPr/>
          <a:lstStyle/>
          <a:p>
            <a:fld id="{3C974458-8A97-4835-BF79-1FB6D7856C21}" type="slidenum">
              <a:rPr lang="en-US" smtClean="0"/>
              <a:t>31</a:t>
            </a:fld>
            <a:endParaRPr lang="en-US"/>
          </a:p>
        </p:txBody>
      </p:sp>
    </p:spTree>
    <p:extLst>
      <p:ext uri="{BB962C8B-B14F-4D97-AF65-F5344CB8AC3E}">
        <p14:creationId xmlns:p14="http://schemas.microsoft.com/office/powerpoint/2010/main" val="23121871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6034" name="Rectangle 2"/>
          <p:cNvSpPr>
            <a:spLocks noGrp="1" noChangeArrowheads="1"/>
          </p:cNvSpPr>
          <p:nvPr>
            <p:ph type="title"/>
          </p:nvPr>
        </p:nvSpPr>
        <p:spPr/>
        <p:txBody>
          <a:bodyPr/>
          <a:lstStyle/>
          <a:p>
            <a:r>
              <a:rPr lang="en-US" dirty="0"/>
              <a:t>Can CASD be Fixed?</a:t>
            </a:r>
          </a:p>
        </p:txBody>
      </p:sp>
      <p:sp>
        <p:nvSpPr>
          <p:cNvPr id="1196035" name="Rectangle 3"/>
          <p:cNvSpPr>
            <a:spLocks noGrp="1" noChangeArrowheads="1"/>
          </p:cNvSpPr>
          <p:nvPr>
            <p:ph type="body" idx="1"/>
          </p:nvPr>
        </p:nvSpPr>
        <p:spPr/>
        <p:txBody>
          <a:bodyPr>
            <a:normAutofit fontScale="92500"/>
          </a:bodyPr>
          <a:lstStyle/>
          <a:p>
            <a:pPr marL="0" indent="0">
              <a:buNone/>
            </a:pPr>
            <a:r>
              <a:rPr lang="en-US" dirty="0"/>
              <a:t>Not in time for the project: The FAA gave up!</a:t>
            </a:r>
          </a:p>
          <a:p>
            <a:pPr>
              <a:buFont typeface="Wingdings" panose="05000000000000000000" pitchFamily="2" charset="2"/>
              <a:buChar char="Ø"/>
            </a:pPr>
            <a:r>
              <a:rPr lang="en-US" dirty="0"/>
              <a:t>  They tried for two years. Eventually the NAS hired Fred Schneider to lead </a:t>
            </a:r>
            <a:br>
              <a:rPr lang="en-US" dirty="0"/>
            </a:br>
            <a:r>
              <a:rPr lang="en-US" dirty="0"/>
              <a:t>    a study of the debacle.</a:t>
            </a:r>
          </a:p>
          <a:p>
            <a:pPr>
              <a:buFont typeface="Wingdings" panose="05000000000000000000" pitchFamily="2" charset="2"/>
              <a:buChar char="Ø"/>
            </a:pPr>
            <a:r>
              <a:rPr lang="en-US" dirty="0"/>
              <a:t>  The study made a recommendation to drop the DDS idea and just build</a:t>
            </a:r>
            <a:br>
              <a:rPr lang="en-US" dirty="0"/>
            </a:br>
            <a:r>
              <a:rPr lang="en-US" dirty="0"/>
              <a:t>    a database with transactions, but the FAA decided this was too big a change.</a:t>
            </a:r>
          </a:p>
          <a:p>
            <a:pPr>
              <a:buFont typeface="Wingdings" panose="05000000000000000000" pitchFamily="2" charset="2"/>
              <a:buChar char="Ø"/>
            </a:pPr>
            <a:r>
              <a:rPr lang="en-US" dirty="0"/>
              <a:t>  In the end the whole project failed.</a:t>
            </a:r>
          </a:p>
          <a:p>
            <a:endParaRPr lang="en-US" dirty="0"/>
          </a:p>
          <a:p>
            <a:r>
              <a:rPr lang="en-US" dirty="0"/>
              <a:t>CASD ultimately illustrates the risk of wishful thinking!</a:t>
            </a:r>
          </a:p>
        </p:txBody>
      </p:sp>
      <p:sp>
        <p:nvSpPr>
          <p:cNvPr id="2" name="Footer Placeholder 1"/>
          <p:cNvSpPr>
            <a:spLocks noGrp="1"/>
          </p:cNvSpPr>
          <p:nvPr>
            <p:ph type="ftr" sz="quarter" idx="11"/>
          </p:nvPr>
        </p:nvSpPr>
        <p:spPr/>
        <p:txBody>
          <a:bodyPr/>
          <a:lstStyle/>
          <a:p>
            <a:r>
              <a:rPr lang="en-US"/>
              <a:t>http://www.cs.cornell.edu/courses/cs5412/2019sp</a:t>
            </a:r>
          </a:p>
        </p:txBody>
      </p:sp>
      <p:sp>
        <p:nvSpPr>
          <p:cNvPr id="3" name="Slide Number Placeholder 2"/>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260598196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F21ED-B564-4586-AFE9-AEEFB4AF3F8D}"/>
              </a:ext>
            </a:extLst>
          </p:cNvPr>
          <p:cNvSpPr>
            <a:spLocks noGrp="1"/>
          </p:cNvSpPr>
          <p:nvPr>
            <p:ph type="title"/>
          </p:nvPr>
        </p:nvSpPr>
        <p:spPr/>
        <p:txBody>
          <a:bodyPr/>
          <a:lstStyle/>
          <a:p>
            <a:r>
              <a:rPr lang="en-US" dirty="0" err="1"/>
              <a:t>Verissimo</a:t>
            </a:r>
            <a:r>
              <a:rPr lang="en-US" dirty="0"/>
              <a:t> follow-on work</a:t>
            </a:r>
          </a:p>
        </p:txBody>
      </p:sp>
      <p:sp>
        <p:nvSpPr>
          <p:cNvPr id="3" name="Content Placeholder 2">
            <a:extLst>
              <a:ext uri="{FF2B5EF4-FFF2-40B4-BE49-F238E27FC236}">
                <a16:creationId xmlns:a16="http://schemas.microsoft.com/office/drawing/2014/main" id="{D2A8A65C-8A49-48CE-9FD6-8E69CE9F7A78}"/>
              </a:ext>
            </a:extLst>
          </p:cNvPr>
          <p:cNvSpPr>
            <a:spLocks noGrp="1"/>
          </p:cNvSpPr>
          <p:nvPr>
            <p:ph idx="1"/>
          </p:nvPr>
        </p:nvSpPr>
        <p:spPr/>
        <p:txBody>
          <a:bodyPr/>
          <a:lstStyle/>
          <a:p>
            <a:r>
              <a:rPr lang="en-US" dirty="0"/>
              <a:t>In fact a subsequent paper from Europe did fix this issue:</a:t>
            </a:r>
            <a:br>
              <a:rPr lang="en-US" dirty="0"/>
            </a:br>
            <a:br>
              <a:rPr lang="en-US" dirty="0"/>
            </a:br>
            <a:endParaRPr lang="en-US" dirty="0"/>
          </a:p>
          <a:p>
            <a:endParaRPr lang="en-US" dirty="0"/>
          </a:p>
          <a:p>
            <a:r>
              <a:rPr lang="en-US" dirty="0"/>
              <a:t>The key to the solution centers on tracking membership and excluding faulty processes so that consistency is restored!  Processes using </a:t>
            </a:r>
            <a:r>
              <a:rPr lang="en-US" dirty="0" err="1"/>
              <a:t>AMp</a:t>
            </a:r>
            <a:r>
              <a:rPr lang="en-US" dirty="0"/>
              <a:t>:</a:t>
            </a:r>
          </a:p>
          <a:p>
            <a:pPr>
              <a:buFont typeface="Wingdings" panose="05000000000000000000" pitchFamily="2" charset="2"/>
              <a:buChar char="Ø"/>
            </a:pPr>
            <a:r>
              <a:rPr lang="en-US" dirty="0"/>
              <a:t>  They learn that they are excluded</a:t>
            </a:r>
          </a:p>
          <a:p>
            <a:pPr>
              <a:buFont typeface="Wingdings" panose="05000000000000000000" pitchFamily="2" charset="2"/>
              <a:buChar char="Ø"/>
            </a:pPr>
            <a:r>
              <a:rPr lang="en-US" dirty="0"/>
              <a:t>  They won’t be allowed to interact with healthy ones with prior “repair”</a:t>
            </a:r>
          </a:p>
        </p:txBody>
      </p:sp>
      <p:sp>
        <p:nvSpPr>
          <p:cNvPr id="4" name="Footer Placeholder 3">
            <a:extLst>
              <a:ext uri="{FF2B5EF4-FFF2-40B4-BE49-F238E27FC236}">
                <a16:creationId xmlns:a16="http://schemas.microsoft.com/office/drawing/2014/main" id="{B81EF76C-61C5-433F-BD4B-DDBFC8BB71D4}"/>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DFEE5874-A1C8-46CA-B1FB-6080485D93FC}"/>
              </a:ext>
            </a:extLst>
          </p:cNvPr>
          <p:cNvSpPr>
            <a:spLocks noGrp="1"/>
          </p:cNvSpPr>
          <p:nvPr>
            <p:ph type="sldNum" sz="quarter" idx="12"/>
          </p:nvPr>
        </p:nvSpPr>
        <p:spPr/>
        <p:txBody>
          <a:bodyPr/>
          <a:lstStyle/>
          <a:p>
            <a:fld id="{3C974458-8A97-4835-BF79-1FB6D7856C21}" type="slidenum">
              <a:rPr lang="en-US" smtClean="0"/>
              <a:t>33</a:t>
            </a:fld>
            <a:endParaRPr lang="en-US"/>
          </a:p>
        </p:txBody>
      </p:sp>
      <p:sp>
        <p:nvSpPr>
          <p:cNvPr id="6" name="TextBox 5">
            <a:extLst>
              <a:ext uri="{FF2B5EF4-FFF2-40B4-BE49-F238E27FC236}">
                <a16:creationId xmlns:a16="http://schemas.microsoft.com/office/drawing/2014/main" id="{F5209D13-9F33-449B-BC2E-6683AA6AD0AB}"/>
              </a:ext>
            </a:extLst>
          </p:cNvPr>
          <p:cNvSpPr txBox="1"/>
          <p:nvPr/>
        </p:nvSpPr>
        <p:spPr>
          <a:xfrm>
            <a:off x="1557867" y="2967335"/>
            <a:ext cx="8288866" cy="923330"/>
          </a:xfrm>
          <a:prstGeom prst="rect">
            <a:avLst/>
          </a:prstGeom>
          <a:noFill/>
          <a:ln>
            <a:solidFill>
              <a:schemeClr val="tx1"/>
            </a:solidFill>
          </a:ln>
        </p:spPr>
        <p:txBody>
          <a:bodyPr wrap="square" rtlCol="0">
            <a:spAutoFit/>
          </a:bodyPr>
          <a:lstStyle/>
          <a:p>
            <a:r>
              <a:rPr lang="en-US" b="1" dirty="0" err="1">
                <a:hlinkClick r:id="rId2"/>
              </a:rPr>
              <a:t>AMp</a:t>
            </a:r>
            <a:r>
              <a:rPr lang="en-US" b="1" dirty="0">
                <a:hlinkClick r:id="rId2"/>
              </a:rPr>
              <a:t>: a highly parallel atomic multicast protocol. </a:t>
            </a:r>
            <a:r>
              <a:rPr lang="en-US" dirty="0"/>
              <a:t>In Symposium proceedings on Communications architectures &amp; protocols (SIGCOMM '89). P. </a:t>
            </a:r>
            <a:r>
              <a:rPr lang="en-US" dirty="0" err="1"/>
              <a:t>Veríssimo</a:t>
            </a:r>
            <a:r>
              <a:rPr lang="en-US" dirty="0"/>
              <a:t>, L. Rodrigues, and M. Baptista. ACM, New York, NY, USA, 83-93. </a:t>
            </a:r>
          </a:p>
        </p:txBody>
      </p:sp>
    </p:spTree>
    <p:extLst>
      <p:ext uri="{BB962C8B-B14F-4D97-AF65-F5344CB8AC3E}">
        <p14:creationId xmlns:p14="http://schemas.microsoft.com/office/powerpoint/2010/main" val="11043176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A0B25-F93F-4CD8-A643-69A51B602CFA}"/>
              </a:ext>
            </a:extLst>
          </p:cNvPr>
          <p:cNvSpPr>
            <a:spLocks noGrp="1"/>
          </p:cNvSpPr>
          <p:nvPr>
            <p:ph type="title"/>
          </p:nvPr>
        </p:nvSpPr>
        <p:spPr/>
        <p:txBody>
          <a:bodyPr/>
          <a:lstStyle/>
          <a:p>
            <a:r>
              <a:rPr lang="en-US" dirty="0"/>
              <a:t>Other features of </a:t>
            </a:r>
            <a:r>
              <a:rPr lang="en-US" sz="3200" dirty="0" err="1"/>
              <a:t>a</a:t>
            </a:r>
            <a:r>
              <a:rPr lang="en-US" dirty="0" err="1"/>
              <a:t>MP</a:t>
            </a:r>
            <a:endParaRPr lang="en-US" dirty="0"/>
          </a:p>
        </p:txBody>
      </p:sp>
      <p:sp>
        <p:nvSpPr>
          <p:cNvPr id="3" name="Content Placeholder 2">
            <a:extLst>
              <a:ext uri="{FF2B5EF4-FFF2-40B4-BE49-F238E27FC236}">
                <a16:creationId xmlns:a16="http://schemas.microsoft.com/office/drawing/2014/main" id="{DFC2C500-DFA5-4E57-A062-B02751C36BC7}"/>
              </a:ext>
            </a:extLst>
          </p:cNvPr>
          <p:cNvSpPr>
            <a:spLocks noGrp="1"/>
          </p:cNvSpPr>
          <p:nvPr>
            <p:ph idx="1"/>
          </p:nvPr>
        </p:nvSpPr>
        <p:spPr/>
        <p:txBody>
          <a:bodyPr/>
          <a:lstStyle/>
          <a:p>
            <a:r>
              <a:rPr lang="en-US" dirty="0"/>
              <a:t>The protocol itself is also somewhat better.</a:t>
            </a:r>
          </a:p>
          <a:p>
            <a:endParaRPr lang="en-US" dirty="0"/>
          </a:p>
          <a:p>
            <a:r>
              <a:rPr lang="en-US" dirty="0"/>
              <a:t>In </a:t>
            </a:r>
            <a:r>
              <a:rPr lang="en-US" dirty="0" err="1"/>
              <a:t>AMp</a:t>
            </a:r>
            <a:r>
              <a:rPr lang="en-US" dirty="0"/>
              <a:t>, the “uncertainty” in delay is what limits speed of the protocol, rather than “worst case delay”.</a:t>
            </a:r>
          </a:p>
          <a:p>
            <a:endParaRPr lang="en-US" dirty="0"/>
          </a:p>
          <a:p>
            <a:r>
              <a:rPr lang="en-US" dirty="0"/>
              <a:t>Since uncertainty is much smaller than worst case, </a:t>
            </a:r>
            <a:r>
              <a:rPr lang="en-US" dirty="0" err="1"/>
              <a:t>AMp</a:t>
            </a:r>
            <a:r>
              <a:rPr lang="en-US" dirty="0"/>
              <a:t> is a faster protocol.  But </a:t>
            </a:r>
            <a:r>
              <a:rPr lang="en-US" dirty="0" err="1"/>
              <a:t>Verissimo</a:t>
            </a:r>
            <a:r>
              <a:rPr lang="en-US" dirty="0"/>
              <a:t> needed several years to develop and “polish” it.</a:t>
            </a:r>
          </a:p>
        </p:txBody>
      </p:sp>
      <p:sp>
        <p:nvSpPr>
          <p:cNvPr id="4" name="Footer Placeholder 3">
            <a:extLst>
              <a:ext uri="{FF2B5EF4-FFF2-40B4-BE49-F238E27FC236}">
                <a16:creationId xmlns:a16="http://schemas.microsoft.com/office/drawing/2014/main" id="{A9DBF292-0399-431B-8E49-5C7711933F8E}"/>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5F555671-2D72-4532-B9D7-D7B61095296E}"/>
              </a:ext>
            </a:extLst>
          </p:cNvPr>
          <p:cNvSpPr>
            <a:spLocks noGrp="1"/>
          </p:cNvSpPr>
          <p:nvPr>
            <p:ph type="sldNum" sz="quarter" idx="12"/>
          </p:nvPr>
        </p:nvSpPr>
        <p:spPr/>
        <p:txBody>
          <a:bodyPr/>
          <a:lstStyle/>
          <a:p>
            <a:fld id="{3C974458-8A97-4835-BF79-1FB6D7856C21}" type="slidenum">
              <a:rPr lang="en-US" smtClean="0"/>
              <a:t>34</a:t>
            </a:fld>
            <a:endParaRPr lang="en-US"/>
          </a:p>
        </p:txBody>
      </p:sp>
    </p:spTree>
    <p:extLst>
      <p:ext uri="{BB962C8B-B14F-4D97-AF65-F5344CB8AC3E}">
        <p14:creationId xmlns:p14="http://schemas.microsoft.com/office/powerpoint/2010/main" val="17381465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ADD9A-6C1F-4D5A-BBB0-1DDEE25DEE55}"/>
              </a:ext>
            </a:extLst>
          </p:cNvPr>
          <p:cNvSpPr>
            <a:spLocks noGrp="1"/>
          </p:cNvSpPr>
          <p:nvPr>
            <p:ph type="title"/>
          </p:nvPr>
        </p:nvSpPr>
        <p:spPr/>
        <p:txBody>
          <a:bodyPr/>
          <a:lstStyle/>
          <a:p>
            <a:r>
              <a:rPr lang="en-US" dirty="0"/>
              <a:t>Comparison: FFFS (or Object Store) versus real-time DDS</a:t>
            </a:r>
          </a:p>
        </p:txBody>
      </p:sp>
      <p:sp>
        <p:nvSpPr>
          <p:cNvPr id="3" name="Content Placeholder 2">
            <a:extLst>
              <a:ext uri="{FF2B5EF4-FFF2-40B4-BE49-F238E27FC236}">
                <a16:creationId xmlns:a16="http://schemas.microsoft.com/office/drawing/2014/main" id="{BF0A9EC2-F008-4E75-87E1-3FF60993851D}"/>
              </a:ext>
            </a:extLst>
          </p:cNvPr>
          <p:cNvSpPr>
            <a:spLocks noGrp="1"/>
          </p:cNvSpPr>
          <p:nvPr>
            <p:ph idx="1"/>
          </p:nvPr>
        </p:nvSpPr>
        <p:spPr/>
        <p:txBody>
          <a:bodyPr>
            <a:normAutofit fontScale="85000" lnSpcReduction="20000"/>
          </a:bodyPr>
          <a:lstStyle/>
          <a:p>
            <a:r>
              <a:rPr lang="en-US" dirty="0"/>
              <a:t>The DDS model puts time first, and in the IBM case, ignored consistency.</a:t>
            </a:r>
          </a:p>
          <a:p>
            <a:pPr>
              <a:buFont typeface="Wingdings" panose="05000000000000000000" pitchFamily="2" charset="2"/>
              <a:buChar char="Ø"/>
            </a:pPr>
            <a:r>
              <a:rPr lang="en-US" dirty="0"/>
              <a:t>  Clearly a disaster!</a:t>
            </a:r>
          </a:p>
          <a:p>
            <a:endParaRPr lang="en-US" dirty="0"/>
          </a:p>
          <a:p>
            <a:r>
              <a:rPr lang="en-US" dirty="0" err="1"/>
              <a:t>AMp</a:t>
            </a:r>
            <a:r>
              <a:rPr lang="en-US" dirty="0"/>
              <a:t> brings consistency in as a secondary guarantee.</a:t>
            </a:r>
          </a:p>
          <a:p>
            <a:pPr>
              <a:buFont typeface="Wingdings" panose="05000000000000000000" pitchFamily="2" charset="2"/>
              <a:buChar char="Ø"/>
            </a:pPr>
            <a:r>
              <a:rPr lang="en-US" dirty="0"/>
              <a:t> Seems to solve the problem, but never used on a large scale project.</a:t>
            </a:r>
          </a:p>
          <a:p>
            <a:pPr>
              <a:buFont typeface="Wingdings" panose="05000000000000000000" pitchFamily="2" charset="2"/>
              <a:buChar char="Ø"/>
            </a:pPr>
            <a:endParaRPr lang="en-US" dirty="0"/>
          </a:p>
          <a:p>
            <a:pPr marL="0" indent="0">
              <a:buNone/>
            </a:pPr>
            <a:r>
              <a:rPr lang="en-US" dirty="0"/>
              <a:t>FFFS puts consistency first, then speed.  Treats time as a kind of “index”</a:t>
            </a:r>
          </a:p>
          <a:p>
            <a:pPr>
              <a:buFont typeface="Wingdings" panose="05000000000000000000" pitchFamily="2" charset="2"/>
              <a:buChar char="Ø"/>
            </a:pPr>
            <a:r>
              <a:rPr lang="en-US" dirty="0"/>
              <a:t>  So here the real guarantee centers on consistency, not time.   </a:t>
            </a:r>
          </a:p>
          <a:p>
            <a:pPr>
              <a:buFont typeface="Wingdings" panose="05000000000000000000" pitchFamily="2" charset="2"/>
              <a:buChar char="Ø"/>
            </a:pPr>
            <a:r>
              <a:rPr lang="en-US" dirty="0"/>
              <a:t>  Used in a pilot project for the US Smart Power Grid (ISO NE, NYPA, NY ISO).</a:t>
            </a:r>
          </a:p>
          <a:p>
            <a:endParaRPr lang="en-US" dirty="0"/>
          </a:p>
          <a:p>
            <a:endParaRPr lang="en-US" dirty="0"/>
          </a:p>
        </p:txBody>
      </p:sp>
      <p:sp>
        <p:nvSpPr>
          <p:cNvPr id="4" name="Footer Placeholder 3">
            <a:extLst>
              <a:ext uri="{FF2B5EF4-FFF2-40B4-BE49-F238E27FC236}">
                <a16:creationId xmlns:a16="http://schemas.microsoft.com/office/drawing/2014/main" id="{2E6B7A33-6701-453A-AF20-57BF6C1A14D6}"/>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97832863-1531-456C-A3D9-C9D64A5A7418}"/>
              </a:ext>
            </a:extLst>
          </p:cNvPr>
          <p:cNvSpPr>
            <a:spLocks noGrp="1"/>
          </p:cNvSpPr>
          <p:nvPr>
            <p:ph type="sldNum" sz="quarter" idx="12"/>
          </p:nvPr>
        </p:nvSpPr>
        <p:spPr/>
        <p:txBody>
          <a:bodyPr/>
          <a:lstStyle/>
          <a:p>
            <a:fld id="{3C974458-8A97-4835-BF79-1FB6D7856C21}" type="slidenum">
              <a:rPr lang="en-US" smtClean="0"/>
              <a:t>35</a:t>
            </a:fld>
            <a:endParaRPr lang="en-US"/>
          </a:p>
        </p:txBody>
      </p:sp>
    </p:spTree>
    <p:extLst>
      <p:ext uri="{BB962C8B-B14F-4D97-AF65-F5344CB8AC3E}">
        <p14:creationId xmlns:p14="http://schemas.microsoft.com/office/powerpoint/2010/main" val="13019096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B48E5-6A98-410D-ABF9-965A3A3AABED}"/>
              </a:ext>
            </a:extLst>
          </p:cNvPr>
          <p:cNvSpPr>
            <a:spLocks noGrp="1"/>
          </p:cNvSpPr>
          <p:nvPr>
            <p:ph type="title"/>
          </p:nvPr>
        </p:nvSpPr>
        <p:spPr/>
        <p:txBody>
          <a:bodyPr>
            <a:normAutofit fontScale="90000"/>
          </a:bodyPr>
          <a:lstStyle/>
          <a:p>
            <a:r>
              <a:rPr lang="en-US" dirty="0"/>
              <a:t>Lesson for I</a:t>
            </a:r>
            <a:r>
              <a:rPr lang="en-US" sz="4400" dirty="0"/>
              <a:t>o</a:t>
            </a:r>
            <a:r>
              <a:rPr lang="en-US" dirty="0"/>
              <a:t>T Systems?  </a:t>
            </a:r>
            <a:br>
              <a:rPr lang="en-US" dirty="0"/>
            </a:br>
            <a:br>
              <a:rPr lang="en-US" dirty="0"/>
            </a:br>
            <a:r>
              <a:rPr lang="en-US" dirty="0"/>
              <a:t>             </a:t>
            </a:r>
            <a:r>
              <a:rPr lang="en-US" u="sng" dirty="0">
                <a:solidFill>
                  <a:srgbClr val="7030A0"/>
                </a:solidFill>
              </a:rPr>
              <a:t>Put Consistency First!</a:t>
            </a:r>
          </a:p>
        </p:txBody>
      </p:sp>
      <p:sp>
        <p:nvSpPr>
          <p:cNvPr id="3" name="Content Placeholder 2">
            <a:extLst>
              <a:ext uri="{FF2B5EF4-FFF2-40B4-BE49-F238E27FC236}">
                <a16:creationId xmlns:a16="http://schemas.microsoft.com/office/drawing/2014/main" id="{51DC9665-7D54-4F09-8AA3-BEC497361E3A}"/>
              </a:ext>
            </a:extLst>
          </p:cNvPr>
          <p:cNvSpPr>
            <a:spLocks noGrp="1"/>
          </p:cNvSpPr>
          <p:nvPr>
            <p:ph idx="1"/>
          </p:nvPr>
        </p:nvSpPr>
        <p:spPr>
          <a:xfrm>
            <a:off x="1024128" y="2633132"/>
            <a:ext cx="10786872" cy="3676227"/>
          </a:xfrm>
        </p:spPr>
        <p:txBody>
          <a:bodyPr>
            <a:normAutofit/>
          </a:bodyPr>
          <a:lstStyle/>
          <a:p>
            <a:r>
              <a:rPr lang="en-US" dirty="0"/>
              <a:t>We need to look at these applications by starting with legitimate application requirements, then work our way down to problem statements.</a:t>
            </a:r>
          </a:p>
          <a:p>
            <a:endParaRPr lang="en-US" dirty="0"/>
          </a:p>
          <a:p>
            <a:r>
              <a:rPr lang="en-US" dirty="0"/>
              <a:t>Putting consistency first is a key to ending up with a working solution.</a:t>
            </a:r>
          </a:p>
          <a:p>
            <a:endParaRPr lang="en-US" dirty="0"/>
          </a:p>
          <a:p>
            <a:r>
              <a:rPr lang="en-US" dirty="0"/>
              <a:t>Temporal guarantees seem weaker, but this is better than offering a broken model to the user and leaving them to fix it!</a:t>
            </a:r>
          </a:p>
        </p:txBody>
      </p:sp>
      <p:sp>
        <p:nvSpPr>
          <p:cNvPr id="4" name="Footer Placeholder 3">
            <a:extLst>
              <a:ext uri="{FF2B5EF4-FFF2-40B4-BE49-F238E27FC236}">
                <a16:creationId xmlns:a16="http://schemas.microsoft.com/office/drawing/2014/main" id="{35E2B916-2CC7-44A0-A82C-0D869E6BDFA2}"/>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10EC5F35-363F-4BE1-A3B0-E0C1E2583489}"/>
              </a:ext>
            </a:extLst>
          </p:cNvPr>
          <p:cNvSpPr>
            <a:spLocks noGrp="1"/>
          </p:cNvSpPr>
          <p:nvPr>
            <p:ph type="sldNum" sz="quarter" idx="12"/>
          </p:nvPr>
        </p:nvSpPr>
        <p:spPr/>
        <p:txBody>
          <a:bodyPr/>
          <a:lstStyle/>
          <a:p>
            <a:fld id="{3C974458-8A97-4835-BF79-1FB6D7856C21}" type="slidenum">
              <a:rPr lang="en-US" smtClean="0"/>
              <a:t>36</a:t>
            </a:fld>
            <a:endParaRPr lang="en-US"/>
          </a:p>
        </p:txBody>
      </p:sp>
    </p:spTree>
    <p:extLst>
      <p:ext uri="{BB962C8B-B14F-4D97-AF65-F5344CB8AC3E}">
        <p14:creationId xmlns:p14="http://schemas.microsoft.com/office/powerpoint/2010/main" val="31658176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25D34-8B70-4CB1-A025-20D6392B75E5}"/>
              </a:ext>
            </a:extLst>
          </p:cNvPr>
          <p:cNvSpPr>
            <a:spLocks noGrp="1"/>
          </p:cNvSpPr>
          <p:nvPr>
            <p:ph type="title"/>
          </p:nvPr>
        </p:nvSpPr>
        <p:spPr/>
        <p:txBody>
          <a:bodyPr/>
          <a:lstStyle/>
          <a:p>
            <a:r>
              <a:rPr lang="en-US" dirty="0"/>
              <a:t>More lessons</a:t>
            </a:r>
          </a:p>
        </p:txBody>
      </p:sp>
      <p:sp>
        <p:nvSpPr>
          <p:cNvPr id="3" name="Content Placeholder 2">
            <a:extLst>
              <a:ext uri="{FF2B5EF4-FFF2-40B4-BE49-F238E27FC236}">
                <a16:creationId xmlns:a16="http://schemas.microsoft.com/office/drawing/2014/main" id="{938750C5-577D-4954-B6A5-641954EEADD2}"/>
              </a:ext>
            </a:extLst>
          </p:cNvPr>
          <p:cNvSpPr>
            <a:spLocks noGrp="1"/>
          </p:cNvSpPr>
          <p:nvPr>
            <p:ph idx="1"/>
          </p:nvPr>
        </p:nvSpPr>
        <p:spPr/>
        <p:txBody>
          <a:bodyPr/>
          <a:lstStyle/>
          <a:p>
            <a:r>
              <a:rPr lang="en-US" dirty="0"/>
              <a:t>With early generation of IoT solutions, you can’t just trust time, or sensor data, or platform components: you need to really learn how they work!</a:t>
            </a:r>
          </a:p>
          <a:p>
            <a:endParaRPr lang="en-US" dirty="0"/>
          </a:p>
          <a:p>
            <a:r>
              <a:rPr lang="en-US" dirty="0"/>
              <a:t>Otherwise your SEC monitoring tool won’t realize that John is an insider doing illegal trades.  Your drones will crash, and your self-driving cars will run over families of ducks.  </a:t>
            </a:r>
          </a:p>
          <a:p>
            <a:endParaRPr lang="en-US" dirty="0"/>
          </a:p>
          <a:p>
            <a:r>
              <a:rPr lang="en-US" dirty="0"/>
              <a:t>Better take CS5412!</a:t>
            </a:r>
          </a:p>
        </p:txBody>
      </p:sp>
      <p:sp>
        <p:nvSpPr>
          <p:cNvPr id="4" name="Footer Placeholder 3">
            <a:extLst>
              <a:ext uri="{FF2B5EF4-FFF2-40B4-BE49-F238E27FC236}">
                <a16:creationId xmlns:a16="http://schemas.microsoft.com/office/drawing/2014/main" id="{5437A8A3-BE8D-458A-BAA8-99418A44582B}"/>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D8719643-AAB6-41AA-8697-EA10E7AFFB41}"/>
              </a:ext>
            </a:extLst>
          </p:cNvPr>
          <p:cNvSpPr>
            <a:spLocks noGrp="1"/>
          </p:cNvSpPr>
          <p:nvPr>
            <p:ph type="sldNum" sz="quarter" idx="12"/>
          </p:nvPr>
        </p:nvSpPr>
        <p:spPr/>
        <p:txBody>
          <a:bodyPr/>
          <a:lstStyle/>
          <a:p>
            <a:fld id="{3C974458-8A97-4835-BF79-1FB6D7856C21}" type="slidenum">
              <a:rPr lang="en-US" smtClean="0"/>
              <a:t>37</a:t>
            </a:fld>
            <a:endParaRPr lang="en-US"/>
          </a:p>
        </p:txBody>
      </p:sp>
      <p:pic>
        <p:nvPicPr>
          <p:cNvPr id="9" name="Picture 8">
            <a:extLst>
              <a:ext uri="{FF2B5EF4-FFF2-40B4-BE49-F238E27FC236}">
                <a16:creationId xmlns:a16="http://schemas.microsoft.com/office/drawing/2014/main" id="{13BA2193-7C64-490A-9557-92650DE8B0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7230" y="4832250"/>
            <a:ext cx="2550366" cy="1912774"/>
          </a:xfrm>
          <a:prstGeom prst="rect">
            <a:avLst/>
          </a:prstGeom>
        </p:spPr>
      </p:pic>
    </p:spTree>
    <p:extLst>
      <p:ext uri="{BB962C8B-B14F-4D97-AF65-F5344CB8AC3E}">
        <p14:creationId xmlns:p14="http://schemas.microsoft.com/office/powerpoint/2010/main" val="30247127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760B9-DC7A-4920-8536-984591A38AAB}"/>
              </a:ext>
            </a:extLst>
          </p:cNvPr>
          <p:cNvSpPr>
            <a:spLocks noGrp="1"/>
          </p:cNvSpPr>
          <p:nvPr>
            <p:ph type="title"/>
          </p:nvPr>
        </p:nvSpPr>
        <p:spPr/>
        <p:txBody>
          <a:bodyPr/>
          <a:lstStyle/>
          <a:p>
            <a:r>
              <a:rPr lang="en-US" dirty="0"/>
              <a:t>Today’s state of the art?</a:t>
            </a:r>
          </a:p>
        </p:txBody>
      </p:sp>
      <p:sp>
        <p:nvSpPr>
          <p:cNvPr id="3" name="Content Placeholder 2">
            <a:extLst>
              <a:ext uri="{FF2B5EF4-FFF2-40B4-BE49-F238E27FC236}">
                <a16:creationId xmlns:a16="http://schemas.microsoft.com/office/drawing/2014/main" id="{8BD58056-B9CE-4701-A9AB-43A847345D7F}"/>
              </a:ext>
            </a:extLst>
          </p:cNvPr>
          <p:cNvSpPr>
            <a:spLocks noGrp="1"/>
          </p:cNvSpPr>
          <p:nvPr>
            <p:ph idx="1"/>
          </p:nvPr>
        </p:nvSpPr>
        <p:spPr>
          <a:xfrm>
            <a:off x="1024128" y="2391508"/>
            <a:ext cx="10786872" cy="3917852"/>
          </a:xfrm>
        </p:spPr>
        <p:txBody>
          <a:bodyPr>
            <a:normAutofit/>
          </a:bodyPr>
          <a:lstStyle/>
          <a:p>
            <a:r>
              <a:rPr lang="en-US" dirty="0"/>
              <a:t>We think Derecho offers a great mix of performance, fault-tolerance and consistency and could be a far better option than the ones listed before.  </a:t>
            </a:r>
          </a:p>
          <a:p>
            <a:pPr>
              <a:buFont typeface="Wingdings" panose="05000000000000000000" pitchFamily="2" charset="2"/>
              <a:buChar char="Ø"/>
            </a:pPr>
            <a:r>
              <a:rPr lang="en-US" dirty="0"/>
              <a:t>  Partly, this is because Derecho makes interesting protocol choices.</a:t>
            </a:r>
          </a:p>
          <a:p>
            <a:pPr>
              <a:buFont typeface="Wingdings" panose="05000000000000000000" pitchFamily="2" charset="2"/>
              <a:buChar char="Ø"/>
            </a:pPr>
            <a:r>
              <a:rPr lang="en-US" dirty="0"/>
              <a:t>  And partly, this is because it leverages RDMA hardware accelerators</a:t>
            </a:r>
            <a:br>
              <a:rPr lang="en-US" dirty="0"/>
            </a:br>
            <a:r>
              <a:rPr lang="en-US" dirty="0"/>
              <a:t>    and makes use of </a:t>
            </a:r>
            <a:r>
              <a:rPr lang="en-US" dirty="0" err="1"/>
              <a:t>Optane</a:t>
            </a:r>
            <a:r>
              <a:rPr lang="en-US" dirty="0"/>
              <a:t> </a:t>
            </a:r>
            <a:r>
              <a:rPr lang="en-US" dirty="0" err="1"/>
              <a:t>NVMe</a:t>
            </a:r>
            <a:r>
              <a:rPr lang="en-US" dirty="0"/>
              <a:t> for storage.</a:t>
            </a:r>
          </a:p>
          <a:p>
            <a:pPr>
              <a:buFont typeface="Wingdings" panose="05000000000000000000" pitchFamily="2" charset="2"/>
              <a:buChar char="Ø"/>
            </a:pPr>
            <a:r>
              <a:rPr lang="en-US" dirty="0"/>
              <a:t>  With Derecho, we can guarantee “fast”, but not “The system has worst-</a:t>
            </a:r>
            <a:br>
              <a:rPr lang="en-US" dirty="0"/>
            </a:br>
            <a:r>
              <a:rPr lang="en-US" dirty="0"/>
              <a:t>    case delays under a long list of assumptions”.  Is this good enough?</a:t>
            </a:r>
          </a:p>
        </p:txBody>
      </p:sp>
      <p:sp>
        <p:nvSpPr>
          <p:cNvPr id="4" name="Footer Placeholder 3">
            <a:extLst>
              <a:ext uri="{FF2B5EF4-FFF2-40B4-BE49-F238E27FC236}">
                <a16:creationId xmlns:a16="http://schemas.microsoft.com/office/drawing/2014/main" id="{2454B4C4-DDBC-49FE-B2B5-A0E5C0FD2D76}"/>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C7F1ADAC-175D-4DC9-8565-600396B6D9AF}"/>
              </a:ext>
            </a:extLst>
          </p:cNvPr>
          <p:cNvSpPr>
            <a:spLocks noGrp="1"/>
          </p:cNvSpPr>
          <p:nvPr>
            <p:ph type="sldNum" sz="quarter" idx="12"/>
          </p:nvPr>
        </p:nvSpPr>
        <p:spPr/>
        <p:txBody>
          <a:bodyPr/>
          <a:lstStyle/>
          <a:p>
            <a:fld id="{3C974458-8A97-4835-BF79-1FB6D7856C21}" type="slidenum">
              <a:rPr lang="en-US" smtClean="0"/>
              <a:t>38</a:t>
            </a:fld>
            <a:endParaRPr lang="en-US"/>
          </a:p>
        </p:txBody>
      </p:sp>
      <p:pic>
        <p:nvPicPr>
          <p:cNvPr id="6" name="Picture 5">
            <a:extLst>
              <a:ext uri="{FF2B5EF4-FFF2-40B4-BE49-F238E27FC236}">
                <a16:creationId xmlns:a16="http://schemas.microsoft.com/office/drawing/2014/main" id="{F107E916-7F81-4561-92B8-3D79F4332264}"/>
              </a:ext>
            </a:extLst>
          </p:cNvPr>
          <p:cNvPicPr>
            <a:picLocks noChangeAspect="1"/>
          </p:cNvPicPr>
          <p:nvPr/>
        </p:nvPicPr>
        <p:blipFill>
          <a:blip r:embed="rId3"/>
          <a:stretch>
            <a:fillRect/>
          </a:stretch>
        </p:blipFill>
        <p:spPr>
          <a:xfrm>
            <a:off x="9726981" y="150597"/>
            <a:ext cx="2034819" cy="2034819"/>
          </a:xfrm>
          <a:prstGeom prst="rect">
            <a:avLst/>
          </a:prstGeom>
        </p:spPr>
      </p:pic>
    </p:spTree>
    <p:extLst>
      <p:ext uri="{BB962C8B-B14F-4D97-AF65-F5344CB8AC3E}">
        <p14:creationId xmlns:p14="http://schemas.microsoft.com/office/powerpoint/2010/main" val="1851696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5EE40-B7AF-41F4-8C81-A9F3C6E4E251}"/>
              </a:ext>
            </a:extLst>
          </p:cNvPr>
          <p:cNvSpPr>
            <a:spLocks noGrp="1"/>
          </p:cNvSpPr>
          <p:nvPr>
            <p:ph type="title"/>
          </p:nvPr>
        </p:nvSpPr>
        <p:spPr/>
        <p:txBody>
          <a:bodyPr/>
          <a:lstStyle/>
          <a:p>
            <a:r>
              <a:rPr lang="en-US" dirty="0"/>
              <a:t>Today’s State of the Art?</a:t>
            </a:r>
          </a:p>
        </p:txBody>
      </p:sp>
      <p:sp>
        <p:nvSpPr>
          <p:cNvPr id="3" name="Content Placeholder 2">
            <a:extLst>
              <a:ext uri="{FF2B5EF4-FFF2-40B4-BE49-F238E27FC236}">
                <a16:creationId xmlns:a16="http://schemas.microsoft.com/office/drawing/2014/main" id="{47DAD427-FC70-4151-9B65-BC6FE68353CB}"/>
              </a:ext>
            </a:extLst>
          </p:cNvPr>
          <p:cNvSpPr>
            <a:spLocks noGrp="1"/>
          </p:cNvSpPr>
          <p:nvPr>
            <p:ph idx="1"/>
          </p:nvPr>
        </p:nvSpPr>
        <p:spPr>
          <a:xfrm>
            <a:off x="888023" y="2286000"/>
            <a:ext cx="11069515" cy="4023360"/>
          </a:xfrm>
        </p:spPr>
        <p:txBody>
          <a:bodyPr>
            <a:normAutofit/>
          </a:bodyPr>
          <a:lstStyle/>
          <a:p>
            <a:r>
              <a:rPr lang="en-US" dirty="0"/>
              <a:t>Similar remarks apply to Azure’s storage layer, and to Cornell’s FFFS</a:t>
            </a:r>
            <a:r>
              <a:rPr lang="en-US" baseline="-25000" dirty="0"/>
              <a:t>v1</a:t>
            </a:r>
            <a:endParaRPr lang="en-US" dirty="0"/>
          </a:p>
          <a:p>
            <a:endParaRPr lang="en-US" dirty="0"/>
          </a:p>
          <a:p>
            <a:r>
              <a:rPr lang="en-US" dirty="0"/>
              <a:t>In fact Derecho includes FFFS</a:t>
            </a:r>
            <a:r>
              <a:rPr lang="en-US" baseline="-25000" dirty="0"/>
              <a:t>v2</a:t>
            </a:r>
            <a:r>
              <a:rPr lang="en-US" dirty="0"/>
              <a:t>:  the key-value object store we talked about.  </a:t>
            </a:r>
          </a:p>
          <a:p>
            <a:pPr>
              <a:buFont typeface="Wingdings" panose="05000000000000000000" pitchFamily="2" charset="2"/>
              <a:buChar char="Ø"/>
            </a:pPr>
            <a:r>
              <a:rPr lang="en-US" dirty="0"/>
              <a:t>  FFFS</a:t>
            </a:r>
            <a:r>
              <a:rPr lang="en-US" baseline="-25000" dirty="0"/>
              <a:t>v2</a:t>
            </a:r>
            <a:r>
              <a:rPr lang="en-US" dirty="0"/>
              <a:t> will support a file API, so that legacy applications can run on it.</a:t>
            </a:r>
          </a:p>
          <a:p>
            <a:pPr>
              <a:buFont typeface="Wingdings" panose="05000000000000000000" pitchFamily="2" charset="2"/>
              <a:buChar char="Ø"/>
            </a:pPr>
            <a:r>
              <a:rPr lang="en-US" dirty="0"/>
              <a:t>  For performance-critical tasks the key-value API is ideal, and the use</a:t>
            </a:r>
            <a:br>
              <a:rPr lang="en-US" dirty="0"/>
            </a:br>
            <a:r>
              <a:rPr lang="en-US" dirty="0"/>
              <a:t>    of RDMA offers </a:t>
            </a:r>
            <a:r>
              <a:rPr lang="en-US"/>
              <a:t>major speedups compared to TCP.</a:t>
            </a:r>
            <a:endParaRPr lang="en-US" dirty="0"/>
          </a:p>
        </p:txBody>
      </p:sp>
      <p:sp>
        <p:nvSpPr>
          <p:cNvPr id="4" name="Footer Placeholder 3">
            <a:extLst>
              <a:ext uri="{FF2B5EF4-FFF2-40B4-BE49-F238E27FC236}">
                <a16:creationId xmlns:a16="http://schemas.microsoft.com/office/drawing/2014/main" id="{A9E5F3EA-D7BB-476F-958E-DDB4858BC945}"/>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714D88C8-CF05-4843-8A4C-4639EF931106}"/>
              </a:ext>
            </a:extLst>
          </p:cNvPr>
          <p:cNvSpPr>
            <a:spLocks noGrp="1"/>
          </p:cNvSpPr>
          <p:nvPr>
            <p:ph type="sldNum" sz="quarter" idx="12"/>
          </p:nvPr>
        </p:nvSpPr>
        <p:spPr/>
        <p:txBody>
          <a:bodyPr/>
          <a:lstStyle/>
          <a:p>
            <a:fld id="{3C974458-8A97-4835-BF79-1FB6D7856C21}" type="slidenum">
              <a:rPr lang="en-US" smtClean="0"/>
              <a:t>39</a:t>
            </a:fld>
            <a:endParaRPr lang="en-US"/>
          </a:p>
        </p:txBody>
      </p:sp>
    </p:spTree>
    <p:extLst>
      <p:ext uri="{BB962C8B-B14F-4D97-AF65-F5344CB8AC3E}">
        <p14:creationId xmlns:p14="http://schemas.microsoft.com/office/powerpoint/2010/main" val="1646277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56CF6-952C-45EF-964D-5461F4C23B54}"/>
              </a:ext>
            </a:extLst>
          </p:cNvPr>
          <p:cNvSpPr>
            <a:spLocks noGrp="1"/>
          </p:cNvSpPr>
          <p:nvPr>
            <p:ph type="title"/>
          </p:nvPr>
        </p:nvSpPr>
        <p:spPr/>
        <p:txBody>
          <a:bodyPr>
            <a:normAutofit/>
          </a:bodyPr>
          <a:lstStyle/>
          <a:p>
            <a:r>
              <a:rPr lang="en-US" dirty="0"/>
              <a:t>FFFS is awesome.  But not every system that uses time has been a success</a:t>
            </a:r>
          </a:p>
        </p:txBody>
      </p:sp>
      <p:sp>
        <p:nvSpPr>
          <p:cNvPr id="3" name="Content Placeholder 2">
            <a:extLst>
              <a:ext uri="{FF2B5EF4-FFF2-40B4-BE49-F238E27FC236}">
                <a16:creationId xmlns:a16="http://schemas.microsoft.com/office/drawing/2014/main" id="{ECC2574E-754B-4F89-8FEA-CFF690210B61}"/>
              </a:ext>
            </a:extLst>
          </p:cNvPr>
          <p:cNvSpPr>
            <a:spLocks noGrp="1"/>
          </p:cNvSpPr>
          <p:nvPr>
            <p:ph idx="1"/>
          </p:nvPr>
        </p:nvSpPr>
        <p:spPr/>
        <p:txBody>
          <a:bodyPr>
            <a:normAutofit/>
          </a:bodyPr>
          <a:lstStyle/>
          <a:p>
            <a:r>
              <a:rPr lang="en-US" dirty="0"/>
              <a:t>In 1995, the United States launched an ambitious program to update</a:t>
            </a:r>
            <a:br>
              <a:rPr lang="en-US" dirty="0"/>
            </a:br>
            <a:r>
              <a:rPr lang="en-US" dirty="0"/>
              <a:t>all of US air traffic control.  And controlling drones is sort of a 2018 story that sounds like a scaled up version of ATC.</a:t>
            </a:r>
          </a:p>
          <a:p>
            <a:endParaRPr lang="en-US" dirty="0"/>
          </a:p>
          <a:p>
            <a:r>
              <a:rPr lang="en-US" dirty="0"/>
              <a:t>In fact, the 1995 FAA project centered on an IoT computing model!</a:t>
            </a:r>
          </a:p>
          <a:p>
            <a:endParaRPr lang="en-US" dirty="0"/>
          </a:p>
          <a:p>
            <a:r>
              <a:rPr lang="en-US" dirty="0"/>
              <a:t>Basically, sensors + radar + on-plane GPS let us track planes.  Pilots and Air Traffic Controllers interact with the system.</a:t>
            </a:r>
          </a:p>
        </p:txBody>
      </p:sp>
      <p:sp>
        <p:nvSpPr>
          <p:cNvPr id="4" name="Footer Placeholder 3">
            <a:extLst>
              <a:ext uri="{FF2B5EF4-FFF2-40B4-BE49-F238E27FC236}">
                <a16:creationId xmlns:a16="http://schemas.microsoft.com/office/drawing/2014/main" id="{9C316030-C5B6-44A0-A97A-1FE7430A688F}"/>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16FC5F0B-DB8A-40CD-B5B3-30C3BBF06468}"/>
              </a:ext>
            </a:extLst>
          </p:cNvPr>
          <p:cNvSpPr>
            <a:spLocks noGrp="1"/>
          </p:cNvSpPr>
          <p:nvPr>
            <p:ph type="sldNum" sz="quarter" idx="12"/>
          </p:nvPr>
        </p:nvSpPr>
        <p:spPr/>
        <p:txBody>
          <a:bodyPr/>
          <a:lstStyle/>
          <a:p>
            <a:fld id="{3C974458-8A97-4835-BF79-1FB6D7856C21}" type="slidenum">
              <a:rPr lang="en-US" smtClean="0"/>
              <a:t>4</a:t>
            </a:fld>
            <a:endParaRPr lang="en-US"/>
          </a:p>
        </p:txBody>
      </p:sp>
    </p:spTree>
    <p:extLst>
      <p:ext uri="{BB962C8B-B14F-4D97-AF65-F5344CB8AC3E}">
        <p14:creationId xmlns:p14="http://schemas.microsoft.com/office/powerpoint/2010/main" val="26398206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EAF94-3461-4723-904E-A4A3926BBA0D}"/>
              </a:ext>
            </a:extLst>
          </p:cNvPr>
          <p:cNvSpPr>
            <a:spLocks noGrp="1"/>
          </p:cNvSpPr>
          <p:nvPr>
            <p:ph type="title"/>
          </p:nvPr>
        </p:nvSpPr>
        <p:spPr/>
        <p:txBody>
          <a:bodyPr/>
          <a:lstStyle/>
          <a:p>
            <a:r>
              <a:rPr lang="en-US" dirty="0"/>
              <a:t>How can people avoid giant</a:t>
            </a:r>
            <a:br>
              <a:rPr lang="en-US" dirty="0"/>
            </a:br>
            <a:r>
              <a:rPr lang="en-US" dirty="0"/>
              <a:t>mishaps Like the FAA debacle?</a:t>
            </a:r>
          </a:p>
        </p:txBody>
      </p:sp>
      <p:sp>
        <p:nvSpPr>
          <p:cNvPr id="3" name="Content Placeholder 2">
            <a:extLst>
              <a:ext uri="{FF2B5EF4-FFF2-40B4-BE49-F238E27FC236}">
                <a16:creationId xmlns:a16="http://schemas.microsoft.com/office/drawing/2014/main" id="{AC04B763-B1F8-4A97-BA47-2E58151669DA}"/>
              </a:ext>
            </a:extLst>
          </p:cNvPr>
          <p:cNvSpPr>
            <a:spLocks noGrp="1"/>
          </p:cNvSpPr>
          <p:nvPr>
            <p:ph idx="1"/>
          </p:nvPr>
        </p:nvSpPr>
        <p:spPr>
          <a:xfrm>
            <a:off x="1024128" y="2584938"/>
            <a:ext cx="10786872" cy="3724422"/>
          </a:xfrm>
        </p:spPr>
        <p:txBody>
          <a:bodyPr>
            <a:normAutofit fontScale="92500"/>
          </a:bodyPr>
          <a:lstStyle/>
          <a:p>
            <a:r>
              <a:rPr lang="en-US" dirty="0"/>
              <a:t>A frustration with emerging technologies is that we do have to work through the details, because otherwise surprises can happen!</a:t>
            </a:r>
          </a:p>
          <a:p>
            <a:endParaRPr lang="en-US" dirty="0"/>
          </a:p>
          <a:p>
            <a:r>
              <a:rPr lang="en-US" dirty="0"/>
              <a:t>Some people much prefer stability in their work lives and are happy to learn one skill set, deeply, and then use it for years.  They shouldn’t jump into IoT!</a:t>
            </a:r>
          </a:p>
          <a:p>
            <a:endParaRPr lang="en-US" dirty="0"/>
          </a:p>
          <a:p>
            <a:r>
              <a:rPr lang="en-US" dirty="0"/>
              <a:t>But some people get a thrill out of living closer to the “bleeding edge”!  For them, the uncertainty is a chance to be first to solve exciting problems.</a:t>
            </a:r>
          </a:p>
        </p:txBody>
      </p:sp>
      <p:sp>
        <p:nvSpPr>
          <p:cNvPr id="4" name="Footer Placeholder 3">
            <a:extLst>
              <a:ext uri="{FF2B5EF4-FFF2-40B4-BE49-F238E27FC236}">
                <a16:creationId xmlns:a16="http://schemas.microsoft.com/office/drawing/2014/main" id="{E6C88BF5-2AF1-44E3-8423-49B89C7CA0BC}"/>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859181F8-6384-4065-9ECE-B6EA741C1301}"/>
              </a:ext>
            </a:extLst>
          </p:cNvPr>
          <p:cNvSpPr>
            <a:spLocks noGrp="1"/>
          </p:cNvSpPr>
          <p:nvPr>
            <p:ph type="sldNum" sz="quarter" idx="12"/>
          </p:nvPr>
        </p:nvSpPr>
        <p:spPr/>
        <p:txBody>
          <a:bodyPr/>
          <a:lstStyle/>
          <a:p>
            <a:fld id="{3C974458-8A97-4835-BF79-1FB6D7856C21}" type="slidenum">
              <a:rPr lang="en-US" smtClean="0"/>
              <a:t>40</a:t>
            </a:fld>
            <a:endParaRPr lang="en-US"/>
          </a:p>
        </p:txBody>
      </p:sp>
      <p:pic>
        <p:nvPicPr>
          <p:cNvPr id="6" name="Picture 5"/>
          <p:cNvPicPr>
            <a:picLocks noChangeAspect="1"/>
          </p:cNvPicPr>
          <p:nvPr/>
        </p:nvPicPr>
        <p:blipFill>
          <a:blip r:embed="rId3"/>
          <a:stretch>
            <a:fillRect/>
          </a:stretch>
        </p:blipFill>
        <p:spPr>
          <a:xfrm>
            <a:off x="9596628" y="187335"/>
            <a:ext cx="2295525" cy="1990725"/>
          </a:xfrm>
          <a:prstGeom prst="rect">
            <a:avLst/>
          </a:prstGeom>
        </p:spPr>
      </p:pic>
      <p:sp>
        <p:nvSpPr>
          <p:cNvPr id="7" name="TextBox 6">
            <a:extLst>
              <a:ext uri="{FF2B5EF4-FFF2-40B4-BE49-F238E27FC236}">
                <a16:creationId xmlns:a16="http://schemas.microsoft.com/office/drawing/2014/main" id="{AE55F3DF-E2AC-4BB3-AF7E-3FDD1EE5EDE4}"/>
              </a:ext>
            </a:extLst>
          </p:cNvPr>
          <p:cNvSpPr txBox="1"/>
          <p:nvPr/>
        </p:nvSpPr>
        <p:spPr>
          <a:xfrm>
            <a:off x="9194800" y="2138873"/>
            <a:ext cx="2968286" cy="369332"/>
          </a:xfrm>
          <a:prstGeom prst="rect">
            <a:avLst/>
          </a:prstGeom>
          <a:noFill/>
        </p:spPr>
        <p:txBody>
          <a:bodyPr wrap="square" rtlCol="0">
            <a:spAutoFit/>
          </a:bodyPr>
          <a:lstStyle/>
          <a:p>
            <a:pPr algn="ctr"/>
            <a:r>
              <a:rPr lang="en-US" b="1" dirty="0"/>
              <a:t>Please tell me what to do</a:t>
            </a:r>
          </a:p>
        </p:txBody>
      </p:sp>
    </p:spTree>
    <p:extLst>
      <p:ext uri="{BB962C8B-B14F-4D97-AF65-F5344CB8AC3E}">
        <p14:creationId xmlns:p14="http://schemas.microsoft.com/office/powerpoint/2010/main" val="32042058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CA4B6-DC7B-4368-AD92-39C0B98BB29E}"/>
              </a:ext>
            </a:extLst>
          </p:cNvPr>
          <p:cNvSpPr>
            <a:spLocks noGrp="1"/>
          </p:cNvSpPr>
          <p:nvPr>
            <p:ph type="title"/>
          </p:nvPr>
        </p:nvSpPr>
        <p:spPr/>
        <p:txBody>
          <a:bodyPr/>
          <a:lstStyle/>
          <a:p>
            <a:r>
              <a:rPr lang="en-US" dirty="0"/>
              <a:t>… the French got it right!</a:t>
            </a:r>
          </a:p>
        </p:txBody>
      </p:sp>
      <p:sp>
        <p:nvSpPr>
          <p:cNvPr id="3" name="Content Placeholder 2">
            <a:extLst>
              <a:ext uri="{FF2B5EF4-FFF2-40B4-BE49-F238E27FC236}">
                <a16:creationId xmlns:a16="http://schemas.microsoft.com/office/drawing/2014/main" id="{6C6FA0F2-5692-4FA9-8463-20B36EAA37AA}"/>
              </a:ext>
            </a:extLst>
          </p:cNvPr>
          <p:cNvSpPr>
            <a:spLocks noGrp="1"/>
          </p:cNvSpPr>
          <p:nvPr>
            <p:ph idx="1"/>
          </p:nvPr>
        </p:nvSpPr>
        <p:spPr>
          <a:xfrm>
            <a:off x="1024127" y="2286000"/>
            <a:ext cx="10898964" cy="4023360"/>
          </a:xfrm>
        </p:spPr>
        <p:txBody>
          <a:bodyPr>
            <a:normAutofit fontScale="77500" lnSpcReduction="20000"/>
          </a:bodyPr>
          <a:lstStyle/>
          <a:p>
            <a:r>
              <a:rPr lang="en-US" dirty="0"/>
              <a:t>FAA project took giant leaps all at once, and ended up making many “snap judgments”.  </a:t>
            </a:r>
          </a:p>
          <a:p>
            <a:pPr>
              <a:buFont typeface="Wingdings" panose="05000000000000000000" pitchFamily="2" charset="2"/>
              <a:buChar char="Ø"/>
            </a:pPr>
            <a:r>
              <a:rPr lang="en-US" dirty="0"/>
              <a:t>  Every subsystem (and there were many) raised hard questions.  Every team was on its own.</a:t>
            </a:r>
          </a:p>
          <a:p>
            <a:pPr>
              <a:buFont typeface="Wingdings" panose="05000000000000000000" pitchFamily="2" charset="2"/>
              <a:buChar char="Ø"/>
            </a:pPr>
            <a:r>
              <a:rPr lang="en-US" dirty="0"/>
              <a:t>  Leadership acted as if “all this stuff is a bunch of no-brainers.”</a:t>
            </a:r>
          </a:p>
          <a:p>
            <a:pPr>
              <a:buFont typeface="Wingdings" panose="05000000000000000000" pitchFamily="2" charset="2"/>
              <a:buChar char="Ø"/>
            </a:pPr>
            <a:r>
              <a:rPr lang="en-US" dirty="0"/>
              <a:t>  In effect, the FAA assumed that the project as a whole was just a matter of making a wish-</a:t>
            </a:r>
            <a:br>
              <a:rPr lang="en-US" dirty="0"/>
            </a:br>
            <a:r>
              <a:rPr lang="en-US" dirty="0"/>
              <a:t>    list of technical features, then paying a lot of money to IBM (and later, Loral).</a:t>
            </a:r>
          </a:p>
          <a:p>
            <a:endParaRPr lang="en-US" dirty="0"/>
          </a:p>
          <a:p>
            <a:r>
              <a:rPr lang="en-US" dirty="0"/>
              <a:t>The French had less money and were forced to evolve their systems through careful steps.</a:t>
            </a:r>
          </a:p>
          <a:p>
            <a:pPr>
              <a:buFont typeface="Wingdings" panose="05000000000000000000" pitchFamily="2" charset="2"/>
              <a:buChar char="Ø"/>
            </a:pPr>
            <a:r>
              <a:rPr lang="en-US" dirty="0"/>
              <a:t>  The existing solution was inadequate, but they wanted to gradually replace it, not all at once.</a:t>
            </a:r>
          </a:p>
          <a:p>
            <a:pPr>
              <a:buFont typeface="Wingdings" panose="05000000000000000000" pitchFamily="2" charset="2"/>
              <a:buChar char="Ø"/>
            </a:pPr>
            <a:r>
              <a:rPr lang="en-US" dirty="0"/>
              <a:t>  Leadership was </a:t>
            </a:r>
            <a:r>
              <a:rPr lang="en-US" u="sng" dirty="0"/>
              <a:t>really</a:t>
            </a:r>
            <a:r>
              <a:rPr lang="en-US" dirty="0"/>
              <a:t> smart, required presentations &amp; “red teaming” on every detail.  </a:t>
            </a:r>
          </a:p>
          <a:p>
            <a:pPr>
              <a:buFont typeface="Wingdings" panose="05000000000000000000" pitchFamily="2" charset="2"/>
              <a:buChar char="Ø"/>
            </a:pPr>
            <a:r>
              <a:rPr lang="en-US" dirty="0"/>
              <a:t>  Issues were caught during the design stage.  Experiments were used to validate assumptions.</a:t>
            </a:r>
          </a:p>
        </p:txBody>
      </p:sp>
      <p:sp>
        <p:nvSpPr>
          <p:cNvPr id="4" name="Footer Placeholder 3">
            <a:extLst>
              <a:ext uri="{FF2B5EF4-FFF2-40B4-BE49-F238E27FC236}">
                <a16:creationId xmlns:a16="http://schemas.microsoft.com/office/drawing/2014/main" id="{C7FAB768-CA71-4790-8F41-5D86BCC366A8}"/>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5CEFF94D-76C6-4BBC-9028-F8AE98D66AB0}"/>
              </a:ext>
            </a:extLst>
          </p:cNvPr>
          <p:cNvSpPr>
            <a:spLocks noGrp="1"/>
          </p:cNvSpPr>
          <p:nvPr>
            <p:ph type="sldNum" sz="quarter" idx="12"/>
          </p:nvPr>
        </p:nvSpPr>
        <p:spPr/>
        <p:txBody>
          <a:bodyPr/>
          <a:lstStyle/>
          <a:p>
            <a:fld id="{3C974458-8A97-4835-BF79-1FB6D7856C21}" type="slidenum">
              <a:rPr lang="en-US" smtClean="0"/>
              <a:t>41</a:t>
            </a:fld>
            <a:endParaRPr lang="en-US"/>
          </a:p>
        </p:txBody>
      </p:sp>
      <p:pic>
        <p:nvPicPr>
          <p:cNvPr id="6" name="Picture 5">
            <a:extLst>
              <a:ext uri="{FF2B5EF4-FFF2-40B4-BE49-F238E27FC236}">
                <a16:creationId xmlns:a16="http://schemas.microsoft.com/office/drawing/2014/main" id="{315F3F80-C5D7-4EC8-852F-0E3E828315CE}"/>
              </a:ext>
            </a:extLst>
          </p:cNvPr>
          <p:cNvPicPr>
            <a:picLocks noChangeAspect="1"/>
          </p:cNvPicPr>
          <p:nvPr/>
        </p:nvPicPr>
        <p:blipFill>
          <a:blip r:embed="rId2"/>
          <a:stretch>
            <a:fillRect/>
          </a:stretch>
        </p:blipFill>
        <p:spPr>
          <a:xfrm>
            <a:off x="10412652" y="140947"/>
            <a:ext cx="1510439" cy="1983709"/>
          </a:xfrm>
          <a:prstGeom prst="rect">
            <a:avLst/>
          </a:prstGeom>
        </p:spPr>
      </p:pic>
      <p:sp>
        <p:nvSpPr>
          <p:cNvPr id="7" name="TextBox 6">
            <a:extLst>
              <a:ext uri="{FF2B5EF4-FFF2-40B4-BE49-F238E27FC236}">
                <a16:creationId xmlns:a16="http://schemas.microsoft.com/office/drawing/2014/main" id="{F51ADB95-B1F3-40AC-83C2-CC58F5F07081}"/>
              </a:ext>
            </a:extLst>
          </p:cNvPr>
          <p:cNvSpPr txBox="1"/>
          <p:nvPr/>
        </p:nvSpPr>
        <p:spPr>
          <a:xfrm>
            <a:off x="207338" y="6462238"/>
            <a:ext cx="6189133" cy="369332"/>
          </a:xfrm>
          <a:prstGeom prst="rect">
            <a:avLst/>
          </a:prstGeom>
          <a:noFill/>
        </p:spPr>
        <p:txBody>
          <a:bodyPr wrap="square" rtlCol="0">
            <a:spAutoFit/>
          </a:bodyPr>
          <a:lstStyle/>
          <a:p>
            <a:r>
              <a:rPr lang="en-US" dirty="0">
                <a:solidFill>
                  <a:srgbClr val="C00000"/>
                </a:solidFill>
              </a:rPr>
              <a:t>Red team</a:t>
            </a:r>
            <a:r>
              <a:rPr lang="en-US" dirty="0"/>
              <a:t>: People tasked to “attack” a design, to identify flaws.</a:t>
            </a:r>
          </a:p>
        </p:txBody>
      </p:sp>
    </p:spTree>
    <p:extLst>
      <p:ext uri="{BB962C8B-B14F-4D97-AF65-F5344CB8AC3E}">
        <p14:creationId xmlns:p14="http://schemas.microsoft.com/office/powerpoint/2010/main" val="35046154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087AE-F346-4D25-81A1-6DCE9F1B4895}"/>
              </a:ext>
            </a:extLst>
          </p:cNvPr>
          <p:cNvSpPr>
            <a:spLocks noGrp="1"/>
          </p:cNvSpPr>
          <p:nvPr>
            <p:ph type="title"/>
          </p:nvPr>
        </p:nvSpPr>
        <p:spPr/>
        <p:txBody>
          <a:bodyPr/>
          <a:lstStyle/>
          <a:p>
            <a:r>
              <a:rPr lang="en-US" dirty="0"/>
              <a:t>Why did the French bet on consistency?</a:t>
            </a:r>
          </a:p>
        </p:txBody>
      </p:sp>
      <p:sp>
        <p:nvSpPr>
          <p:cNvPr id="3" name="Content Placeholder 2">
            <a:extLst>
              <a:ext uri="{FF2B5EF4-FFF2-40B4-BE49-F238E27FC236}">
                <a16:creationId xmlns:a16="http://schemas.microsoft.com/office/drawing/2014/main" id="{84E7F141-FE29-4D61-8393-AD1812EFA41F}"/>
              </a:ext>
            </a:extLst>
          </p:cNvPr>
          <p:cNvSpPr>
            <a:spLocks noGrp="1"/>
          </p:cNvSpPr>
          <p:nvPr>
            <p:ph idx="1"/>
          </p:nvPr>
        </p:nvSpPr>
        <p:spPr/>
        <p:txBody>
          <a:bodyPr>
            <a:normAutofit fontScale="92500"/>
          </a:bodyPr>
          <a:lstStyle/>
          <a:p>
            <a:r>
              <a:rPr lang="en-US" dirty="0"/>
              <a:t>Their older style of air traffic control system bet on consistency.  It was based on a fault-tolerant mainframe database.</a:t>
            </a:r>
          </a:p>
          <a:p>
            <a:pPr>
              <a:buFont typeface="Wingdings" panose="05000000000000000000" pitchFamily="2" charset="2"/>
              <a:buChar char="Ø"/>
            </a:pPr>
            <a:r>
              <a:rPr lang="en-US" dirty="0"/>
              <a:t>  This wasn’t scalable enough (Jim Gray’s points!) but still, was giving a</a:t>
            </a:r>
            <a:br>
              <a:rPr lang="en-US" dirty="0"/>
            </a:br>
            <a:r>
              <a:rPr lang="en-US" dirty="0"/>
              <a:t>    safe solution at the scale it could handle.</a:t>
            </a:r>
          </a:p>
          <a:p>
            <a:pPr>
              <a:buFont typeface="Wingdings" panose="05000000000000000000" pitchFamily="2" charset="2"/>
              <a:buChar char="Ø"/>
            </a:pPr>
            <a:r>
              <a:rPr lang="en-US" dirty="0"/>
              <a:t>  So they were already used to a “consistency first” model.  Rather than </a:t>
            </a:r>
            <a:br>
              <a:rPr lang="en-US" dirty="0"/>
            </a:br>
            <a:r>
              <a:rPr lang="en-US" dirty="0"/>
              <a:t>    jump to demand “guaranteed real-time”, they preferred “keep what</a:t>
            </a:r>
            <a:br>
              <a:rPr lang="en-US" dirty="0"/>
            </a:br>
            <a:r>
              <a:rPr lang="en-US" dirty="0"/>
              <a:t>    works, but fix the scalability and performance issues.”</a:t>
            </a:r>
          </a:p>
          <a:p>
            <a:pPr>
              <a:buFont typeface="Wingdings" panose="05000000000000000000" pitchFamily="2" charset="2"/>
              <a:buChar char="Ø"/>
            </a:pPr>
            <a:r>
              <a:rPr lang="en-US" dirty="0"/>
              <a:t>  The technology they picked (it was a bit like Derecho, but an earlier version)</a:t>
            </a:r>
            <a:br>
              <a:rPr lang="en-US" dirty="0"/>
            </a:br>
            <a:r>
              <a:rPr lang="en-US" dirty="0"/>
              <a:t>    had this exact mix of properties.</a:t>
            </a:r>
          </a:p>
        </p:txBody>
      </p:sp>
      <p:sp>
        <p:nvSpPr>
          <p:cNvPr id="4" name="Footer Placeholder 3">
            <a:extLst>
              <a:ext uri="{FF2B5EF4-FFF2-40B4-BE49-F238E27FC236}">
                <a16:creationId xmlns:a16="http://schemas.microsoft.com/office/drawing/2014/main" id="{5A30BCD3-F149-4E9A-A799-663821B6681F}"/>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199359AD-35E3-47EE-99DC-3959AEA7C885}"/>
              </a:ext>
            </a:extLst>
          </p:cNvPr>
          <p:cNvSpPr>
            <a:spLocks noGrp="1"/>
          </p:cNvSpPr>
          <p:nvPr>
            <p:ph type="sldNum" sz="quarter" idx="12"/>
          </p:nvPr>
        </p:nvSpPr>
        <p:spPr/>
        <p:txBody>
          <a:bodyPr/>
          <a:lstStyle/>
          <a:p>
            <a:fld id="{3C974458-8A97-4835-BF79-1FB6D7856C21}" type="slidenum">
              <a:rPr lang="en-US" smtClean="0"/>
              <a:t>42</a:t>
            </a:fld>
            <a:endParaRPr lang="en-US"/>
          </a:p>
        </p:txBody>
      </p:sp>
    </p:spTree>
    <p:extLst>
      <p:ext uri="{BB962C8B-B14F-4D97-AF65-F5344CB8AC3E}">
        <p14:creationId xmlns:p14="http://schemas.microsoft.com/office/powerpoint/2010/main" val="1017551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BF8D4-1C26-4AAC-B483-FBA59A247442}"/>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97BF275E-0D84-4314-B62F-8F05D9537B68}"/>
              </a:ext>
            </a:extLst>
          </p:cNvPr>
          <p:cNvSpPr>
            <a:spLocks noGrp="1"/>
          </p:cNvSpPr>
          <p:nvPr>
            <p:ph idx="1"/>
          </p:nvPr>
        </p:nvSpPr>
        <p:spPr/>
        <p:txBody>
          <a:bodyPr>
            <a:normAutofit/>
          </a:bodyPr>
          <a:lstStyle/>
          <a:p>
            <a:r>
              <a:rPr lang="en-US" dirty="0"/>
              <a:t>If we look at the technology needs of IoT applications, we quickly run into genuine choices.  Often it can seem as if we lack really clear answers.</a:t>
            </a:r>
          </a:p>
          <a:p>
            <a:endParaRPr lang="en-US" dirty="0"/>
          </a:p>
          <a:p>
            <a:r>
              <a:rPr lang="en-US" dirty="0"/>
              <a:t>Standard Azure cloud won’t be the whole story for Azure IoT, but Azure IoT is an evolving platform and it builds on things that work very well.</a:t>
            </a:r>
          </a:p>
          <a:p>
            <a:endParaRPr lang="en-US" dirty="0"/>
          </a:p>
          <a:p>
            <a:r>
              <a:rPr lang="en-US" dirty="0"/>
              <a:t>A step by step approach that puts </a:t>
            </a:r>
            <a:r>
              <a:rPr lang="en-US"/>
              <a:t>consistency first prevails</a:t>
            </a:r>
            <a:r>
              <a:rPr lang="en-US" dirty="0"/>
              <a:t>.</a:t>
            </a:r>
          </a:p>
        </p:txBody>
      </p:sp>
      <p:sp>
        <p:nvSpPr>
          <p:cNvPr id="4" name="Footer Placeholder 3">
            <a:extLst>
              <a:ext uri="{FF2B5EF4-FFF2-40B4-BE49-F238E27FC236}">
                <a16:creationId xmlns:a16="http://schemas.microsoft.com/office/drawing/2014/main" id="{4117565A-3674-4777-9C88-6E48186B82EB}"/>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E5E1ACF3-739C-45B4-A842-563FC90DA658}"/>
              </a:ext>
            </a:extLst>
          </p:cNvPr>
          <p:cNvSpPr>
            <a:spLocks noGrp="1"/>
          </p:cNvSpPr>
          <p:nvPr>
            <p:ph type="sldNum" sz="quarter" idx="12"/>
          </p:nvPr>
        </p:nvSpPr>
        <p:spPr/>
        <p:txBody>
          <a:bodyPr/>
          <a:lstStyle/>
          <a:p>
            <a:fld id="{3C974458-8A97-4835-BF79-1FB6D7856C21}" type="slidenum">
              <a:rPr lang="en-US" smtClean="0"/>
              <a:t>43</a:t>
            </a:fld>
            <a:endParaRPr lang="en-US"/>
          </a:p>
        </p:txBody>
      </p:sp>
      <p:pic>
        <p:nvPicPr>
          <p:cNvPr id="9" name="Picture 8">
            <a:extLst>
              <a:ext uri="{FF2B5EF4-FFF2-40B4-BE49-F238E27FC236}">
                <a16:creationId xmlns:a16="http://schemas.microsoft.com/office/drawing/2014/main" id="{628475AB-CC63-41B8-86CB-4C71593A45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6397" y="205233"/>
            <a:ext cx="2961602" cy="1665901"/>
          </a:xfrm>
          <a:prstGeom prst="rect">
            <a:avLst/>
          </a:prstGeom>
        </p:spPr>
      </p:pic>
    </p:spTree>
    <p:extLst>
      <p:ext uri="{BB962C8B-B14F-4D97-AF65-F5344CB8AC3E}">
        <p14:creationId xmlns:p14="http://schemas.microsoft.com/office/powerpoint/2010/main" val="4118174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6B486-120D-4AF7-85B3-BCEF35240CE5}"/>
              </a:ext>
            </a:extLst>
          </p:cNvPr>
          <p:cNvSpPr>
            <a:spLocks noGrp="1"/>
          </p:cNvSpPr>
          <p:nvPr>
            <p:ph type="title"/>
          </p:nvPr>
        </p:nvSpPr>
        <p:spPr>
          <a:xfrm>
            <a:off x="838200" y="585216"/>
            <a:ext cx="8271933" cy="1499616"/>
          </a:xfrm>
        </p:spPr>
        <p:txBody>
          <a:bodyPr>
            <a:normAutofit/>
          </a:bodyPr>
          <a:lstStyle/>
          <a:p>
            <a:r>
              <a:rPr lang="en-US" dirty="0">
                <a:latin typeface="Mistral" panose="03090702030407020403" pitchFamily="66" charset="0"/>
              </a:rPr>
              <a:t>guarantees In I</a:t>
            </a:r>
            <a:r>
              <a:rPr lang="en-US" sz="3600" dirty="0">
                <a:latin typeface="Mistral" panose="03090702030407020403" pitchFamily="66" charset="0"/>
              </a:rPr>
              <a:t>o</a:t>
            </a:r>
            <a:r>
              <a:rPr lang="en-US" dirty="0">
                <a:latin typeface="Mistral" panose="03090702030407020403" pitchFamily="66" charset="0"/>
              </a:rPr>
              <a:t>T Platforms</a:t>
            </a:r>
          </a:p>
        </p:txBody>
      </p:sp>
      <p:sp>
        <p:nvSpPr>
          <p:cNvPr id="3" name="Content Placeholder 2">
            <a:extLst>
              <a:ext uri="{FF2B5EF4-FFF2-40B4-BE49-F238E27FC236}">
                <a16:creationId xmlns:a16="http://schemas.microsoft.com/office/drawing/2014/main" id="{D164A1FA-A171-42B6-A7B9-D97050529959}"/>
              </a:ext>
            </a:extLst>
          </p:cNvPr>
          <p:cNvSpPr>
            <a:spLocks noGrp="1"/>
          </p:cNvSpPr>
          <p:nvPr>
            <p:ph idx="1"/>
          </p:nvPr>
        </p:nvSpPr>
        <p:spPr>
          <a:xfrm>
            <a:off x="1024127" y="3208866"/>
            <a:ext cx="11108605" cy="3100493"/>
          </a:xfrm>
        </p:spPr>
        <p:txBody>
          <a:bodyPr>
            <a:normAutofit fontScale="92500" lnSpcReduction="10000"/>
          </a:bodyPr>
          <a:lstStyle/>
          <a:p>
            <a:r>
              <a:rPr lang="en-US" dirty="0"/>
              <a:t>Guaranteed behavior will always make it easier to create systems.  </a:t>
            </a:r>
            <a:r>
              <a:rPr lang="en-US" i="1" dirty="0"/>
              <a:t>Right?</a:t>
            </a:r>
          </a:p>
          <a:p>
            <a:endParaRPr lang="en-US" dirty="0"/>
          </a:p>
          <a:p>
            <a:r>
              <a:rPr lang="en-US" dirty="0"/>
              <a:t>Air traffic control systems need guarantees, and it makes sense for these to include guarantees about time: a contract between the system and the air traffic controllers who use it.</a:t>
            </a:r>
          </a:p>
          <a:p>
            <a:endParaRPr lang="en-US" dirty="0"/>
          </a:p>
          <a:p>
            <a:r>
              <a:rPr lang="en-US" dirty="0"/>
              <a:t>Yet you can get into surprising amounts of trouble this way!</a:t>
            </a:r>
          </a:p>
        </p:txBody>
      </p:sp>
      <p:sp>
        <p:nvSpPr>
          <p:cNvPr id="4" name="Footer Placeholder 3">
            <a:extLst>
              <a:ext uri="{FF2B5EF4-FFF2-40B4-BE49-F238E27FC236}">
                <a16:creationId xmlns:a16="http://schemas.microsoft.com/office/drawing/2014/main" id="{76521B8B-8809-4C09-A648-F75BFE5F2F8D}"/>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C5815B97-0B0D-4785-8DCE-CD94D8B3FB5A}"/>
              </a:ext>
            </a:extLst>
          </p:cNvPr>
          <p:cNvSpPr>
            <a:spLocks noGrp="1"/>
          </p:cNvSpPr>
          <p:nvPr>
            <p:ph type="sldNum" sz="quarter" idx="12"/>
          </p:nvPr>
        </p:nvSpPr>
        <p:spPr/>
        <p:txBody>
          <a:bodyPr/>
          <a:lstStyle/>
          <a:p>
            <a:fld id="{3C974458-8A97-4835-BF79-1FB6D7856C21}" type="slidenum">
              <a:rPr lang="en-US" smtClean="0"/>
              <a:t>5</a:t>
            </a:fld>
            <a:endParaRPr lang="en-US"/>
          </a:p>
        </p:txBody>
      </p:sp>
      <p:pic>
        <p:nvPicPr>
          <p:cNvPr id="6" name="Picture 5">
            <a:extLst>
              <a:ext uri="{FF2B5EF4-FFF2-40B4-BE49-F238E27FC236}">
                <a16:creationId xmlns:a16="http://schemas.microsoft.com/office/drawing/2014/main" id="{B7AA3729-081B-4E9B-BAA1-C640871CA9F3}"/>
              </a:ext>
            </a:extLst>
          </p:cNvPr>
          <p:cNvPicPr>
            <a:picLocks noChangeAspect="1"/>
          </p:cNvPicPr>
          <p:nvPr/>
        </p:nvPicPr>
        <p:blipFill>
          <a:blip r:embed="rId3"/>
          <a:stretch>
            <a:fillRect/>
          </a:stretch>
        </p:blipFill>
        <p:spPr>
          <a:xfrm>
            <a:off x="9653229" y="112976"/>
            <a:ext cx="2368208" cy="1783557"/>
          </a:xfrm>
          <a:prstGeom prst="rect">
            <a:avLst/>
          </a:prstGeom>
        </p:spPr>
      </p:pic>
      <p:sp>
        <p:nvSpPr>
          <p:cNvPr id="7" name="TextBox 6">
            <a:extLst>
              <a:ext uri="{FF2B5EF4-FFF2-40B4-BE49-F238E27FC236}">
                <a16:creationId xmlns:a16="http://schemas.microsoft.com/office/drawing/2014/main" id="{D95B1B82-5603-40EC-B937-ED64EE2033AF}"/>
              </a:ext>
            </a:extLst>
          </p:cNvPr>
          <p:cNvSpPr txBox="1"/>
          <p:nvPr/>
        </p:nvSpPr>
        <p:spPr>
          <a:xfrm>
            <a:off x="9965266" y="1998701"/>
            <a:ext cx="1972733" cy="369332"/>
          </a:xfrm>
          <a:prstGeom prst="rect">
            <a:avLst/>
          </a:prstGeom>
          <a:noFill/>
        </p:spPr>
        <p:txBody>
          <a:bodyPr wrap="square" rtlCol="0">
            <a:spAutoFit/>
          </a:bodyPr>
          <a:lstStyle/>
          <a:p>
            <a:r>
              <a:rPr lang="en-US" b="1" i="1" dirty="0"/>
              <a:t>Let’s make a deal…</a:t>
            </a:r>
          </a:p>
        </p:txBody>
      </p:sp>
    </p:spTree>
    <p:extLst>
      <p:ext uri="{BB962C8B-B14F-4D97-AF65-F5344CB8AC3E}">
        <p14:creationId xmlns:p14="http://schemas.microsoft.com/office/powerpoint/2010/main" val="2620541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Core Real-Time Mechanism</a:t>
            </a:r>
            <a:endParaRPr lang="en-US" dirty="0"/>
          </a:p>
        </p:txBody>
      </p:sp>
      <p:sp>
        <p:nvSpPr>
          <p:cNvPr id="4" name="Content Placeholder 3"/>
          <p:cNvSpPr>
            <a:spLocks noGrp="1"/>
          </p:cNvSpPr>
          <p:nvPr>
            <p:ph sz="quarter" idx="1"/>
          </p:nvPr>
        </p:nvSpPr>
        <p:spPr/>
        <p:txBody>
          <a:bodyPr/>
          <a:lstStyle/>
          <a:p>
            <a:r>
              <a:rPr lang="en-US" dirty="0"/>
              <a:t>Real-time systems often center on a publish-subscribe product called</a:t>
            </a:r>
            <a:br>
              <a:rPr lang="en-US" dirty="0"/>
            </a:br>
            <a:r>
              <a:rPr lang="en-US" dirty="0"/>
              <a:t>a real-time data distribution service (DDS)</a:t>
            </a:r>
          </a:p>
          <a:p>
            <a:pPr lvl="1">
              <a:buFont typeface="Wingdings" panose="05000000000000000000" pitchFamily="2" charset="2"/>
              <a:buChar char="Ø"/>
            </a:pPr>
            <a:r>
              <a:rPr lang="en-US" dirty="0"/>
              <a:t>  </a:t>
            </a:r>
            <a:r>
              <a:rPr lang="en-US" sz="2800" dirty="0"/>
              <a:t>DDS technology has become highly standardized (by the OMG)</a:t>
            </a:r>
          </a:p>
          <a:p>
            <a:pPr lvl="1">
              <a:buFont typeface="Wingdings" panose="05000000000000000000" pitchFamily="2" charset="2"/>
              <a:buChar char="Ø"/>
            </a:pPr>
            <a:r>
              <a:rPr lang="en-US" sz="2800" dirty="0"/>
              <a:t> One can layer DDS over an object store (like in Derecho).</a:t>
            </a:r>
            <a:br>
              <a:rPr lang="en-US" sz="2800" dirty="0"/>
            </a:br>
            <a:r>
              <a:rPr lang="en-US" sz="2800" dirty="0"/>
              <a:t>   In fact we are doing that in Derecho now, as an optional API.</a:t>
            </a:r>
          </a:p>
          <a:p>
            <a:pPr marL="128016" lvl="1" indent="0">
              <a:buNone/>
            </a:pPr>
            <a:endParaRPr lang="en-US" sz="2800" dirty="0"/>
          </a:p>
          <a:p>
            <a:pPr marL="128016" lvl="1" indent="0">
              <a:buNone/>
            </a:pPr>
            <a:r>
              <a:rPr lang="en-US" sz="2800" dirty="0"/>
              <a:t>Puzzle: Unlike FFFS, DDS systems don’t address consistency at all.  They</a:t>
            </a:r>
            <a:br>
              <a:rPr lang="en-US" sz="2800" dirty="0"/>
            </a:br>
            <a:r>
              <a:rPr lang="en-US" sz="2800" dirty="0"/>
              <a:t>leave that aspect for you to “address at a higher layer.”</a:t>
            </a:r>
          </a:p>
        </p:txBody>
      </p:sp>
      <p:sp>
        <p:nvSpPr>
          <p:cNvPr id="5" name="Footer Placeholder 4"/>
          <p:cNvSpPr>
            <a:spLocks noGrp="1"/>
          </p:cNvSpPr>
          <p:nvPr>
            <p:ph type="ftr" sz="quarter" idx="11"/>
          </p:nvPr>
        </p:nvSpPr>
        <p:spPr/>
        <p:txBody>
          <a:bodyPr/>
          <a:lstStyle/>
          <a:p>
            <a:r>
              <a:rPr lang="en-US"/>
              <a:t>http://www.cs.cornell.edu/courses/cs5412/2019sp</a:t>
            </a:r>
          </a:p>
        </p:txBody>
      </p:sp>
      <p:sp>
        <p:nvSpPr>
          <p:cNvPr id="3" name="Slide Number Placeholder 2"/>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2358886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Air Traffic Example</a:t>
            </a:r>
            <a:endParaRPr lang="en-US" dirty="0"/>
          </a:p>
        </p:txBody>
      </p:sp>
      <p:sp>
        <p:nvSpPr>
          <p:cNvPr id="18" name="Content Placeholder 17"/>
          <p:cNvSpPr>
            <a:spLocks noGrp="1"/>
          </p:cNvSpPr>
          <p:nvPr>
            <p:ph sz="quarter" idx="1"/>
          </p:nvPr>
        </p:nvSpPr>
        <p:spPr/>
        <p:txBody>
          <a:bodyPr/>
          <a:lstStyle/>
          <a:p>
            <a:r>
              <a:rPr lang="en-US" dirty="0"/>
              <a:t>A persistent real-time DDS combines database and pub/sub functionality</a:t>
            </a:r>
          </a:p>
        </p:txBody>
      </p:sp>
      <p:sp>
        <p:nvSpPr>
          <p:cNvPr id="3" name="Footer Placeholder 2"/>
          <p:cNvSpPr>
            <a:spLocks noGrp="1"/>
          </p:cNvSpPr>
          <p:nvPr>
            <p:ph type="ftr" sz="quarter" idx="11"/>
          </p:nvPr>
        </p:nvSpPr>
        <p:spPr/>
        <p:txBody>
          <a:bodyPr/>
          <a:lstStyle/>
          <a:p>
            <a:r>
              <a:rPr lang="en-US"/>
              <a:t>http://www.cs.cornell.edu/courses/cs5412/2019sp</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pic>
        <p:nvPicPr>
          <p:cNvPr id="1026" name="Picture 2" descr="C:\Users\ken\AppData\Local\Microsoft\Windows\Temporary Internet Files\Content.IE5\12Z8ORRL\MC90038868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388471" y="3120903"/>
            <a:ext cx="1443838" cy="184160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a:cxnSpLocks/>
          </p:cNvCxnSpPr>
          <p:nvPr/>
        </p:nvCxnSpPr>
        <p:spPr>
          <a:xfrm>
            <a:off x="2801428" y="4397240"/>
            <a:ext cx="1533505" cy="120478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923254" y="3888893"/>
            <a:ext cx="3411191" cy="646331"/>
          </a:xfrm>
          <a:prstGeom prst="rect">
            <a:avLst/>
          </a:prstGeom>
          <a:noFill/>
        </p:spPr>
        <p:txBody>
          <a:bodyPr wrap="square" rtlCol="0">
            <a:spAutoFit/>
          </a:bodyPr>
          <a:lstStyle/>
          <a:p>
            <a:r>
              <a:rPr lang="en-US" i="1" u="sng" dirty="0"/>
              <a:t>Owner</a:t>
            </a:r>
            <a:r>
              <a:rPr lang="en-US" i="1" dirty="0"/>
              <a:t> </a:t>
            </a:r>
            <a:r>
              <a:rPr lang="en-US" dirty="0"/>
              <a:t>of flight plan updates it… there can only be one owner.</a:t>
            </a:r>
            <a:endParaRPr lang="en-US" i="1" dirty="0"/>
          </a:p>
        </p:txBody>
      </p:sp>
      <p:sp>
        <p:nvSpPr>
          <p:cNvPr id="9" name="Can 8"/>
          <p:cNvSpPr/>
          <p:nvPr/>
        </p:nvSpPr>
        <p:spPr>
          <a:xfrm>
            <a:off x="3496733" y="5678224"/>
            <a:ext cx="5029200" cy="1066800"/>
          </a:xfrm>
          <a:prstGeom prst="ca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DDS makes the update persistent, records the ordering of the event, reports it to client systems</a:t>
            </a:r>
          </a:p>
        </p:txBody>
      </p:sp>
      <p:cxnSp>
        <p:nvCxnSpPr>
          <p:cNvPr id="14" name="Straight Arrow Connector 13"/>
          <p:cNvCxnSpPr/>
          <p:nvPr/>
        </p:nvCxnSpPr>
        <p:spPr>
          <a:xfrm flipV="1">
            <a:off x="7361163" y="4306625"/>
            <a:ext cx="402771" cy="1332131"/>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7401243" y="4763825"/>
            <a:ext cx="1277090" cy="874931"/>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028" name="Picture 4" descr="C:\Users\ken\AppData\Local\Microsoft\Windows\Temporary Internet Files\Content.IE5\68LBZY0C\MC90031859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3521" y="2975562"/>
            <a:ext cx="1255225" cy="155966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4171647" y="4972690"/>
            <a:ext cx="3189516" cy="646331"/>
          </a:xfrm>
          <a:prstGeom prst="rect">
            <a:avLst/>
          </a:prstGeom>
          <a:noFill/>
        </p:spPr>
        <p:txBody>
          <a:bodyPr wrap="square" rtlCol="0">
            <a:spAutoFit/>
          </a:bodyPr>
          <a:lstStyle/>
          <a:p>
            <a:pPr algn="ctr"/>
            <a:r>
              <a:rPr lang="en-US" dirty="0"/>
              <a:t>… Other ATC controllers see </a:t>
            </a:r>
            <a:br>
              <a:rPr lang="en-US" dirty="0"/>
            </a:br>
            <a:r>
              <a:rPr lang="en-US" dirty="0"/>
              <a:t>real-time read-only notifications</a:t>
            </a:r>
          </a:p>
        </p:txBody>
      </p:sp>
      <p:pic>
        <p:nvPicPr>
          <p:cNvPr id="1030" name="Picture 6" descr="C:\Users\ken\AppData\Local\Microsoft\Windows\Temporary Internet Files\Content.IE5\12Z8ORRL\MC900388684[1].wmf"/>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8826974" y="4340886"/>
            <a:ext cx="1048490" cy="1337339"/>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a:extLst>
              <a:ext uri="{FF2B5EF4-FFF2-40B4-BE49-F238E27FC236}">
                <a16:creationId xmlns:a16="http://schemas.microsoft.com/office/drawing/2014/main" id="{2A4DBB69-B7EB-407C-9A88-9166FFB6FE0F}"/>
              </a:ext>
            </a:extLst>
          </p:cNvPr>
          <p:cNvCxnSpPr>
            <a:cxnSpLocks/>
          </p:cNvCxnSpPr>
          <p:nvPr/>
        </p:nvCxnSpPr>
        <p:spPr>
          <a:xfrm flipV="1">
            <a:off x="8525933" y="6135425"/>
            <a:ext cx="1498172" cy="2147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Cube 14">
            <a:extLst>
              <a:ext uri="{FF2B5EF4-FFF2-40B4-BE49-F238E27FC236}">
                <a16:creationId xmlns:a16="http://schemas.microsoft.com/office/drawing/2014/main" id="{52520D27-DE90-471B-A492-B37E2DBB5568}"/>
              </a:ext>
            </a:extLst>
          </p:cNvPr>
          <p:cNvSpPr/>
          <p:nvPr/>
        </p:nvSpPr>
        <p:spPr>
          <a:xfrm>
            <a:off x="10630374" y="5147778"/>
            <a:ext cx="1481667" cy="783480"/>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Intelligent</a:t>
            </a:r>
            <a:br>
              <a:rPr lang="en-US" b="1" dirty="0">
                <a:solidFill>
                  <a:srgbClr val="C00000"/>
                </a:solidFill>
              </a:rPr>
            </a:br>
            <a:r>
              <a:rPr lang="en-US" b="1" dirty="0">
                <a:solidFill>
                  <a:srgbClr val="C00000"/>
                </a:solidFill>
                <a:sym typeface="Symbol" panose="05050102010706020507" pitchFamily="18" charset="2"/>
              </a:rPr>
              <a:t>-service</a:t>
            </a:r>
            <a:endParaRPr lang="en-US" b="1" dirty="0">
              <a:solidFill>
                <a:srgbClr val="C00000"/>
              </a:solidFill>
            </a:endParaRPr>
          </a:p>
        </p:txBody>
      </p:sp>
      <p:sp>
        <p:nvSpPr>
          <p:cNvPr id="23" name="Cube 22">
            <a:extLst>
              <a:ext uri="{FF2B5EF4-FFF2-40B4-BE49-F238E27FC236}">
                <a16:creationId xmlns:a16="http://schemas.microsoft.com/office/drawing/2014/main" id="{2A0E7EA6-F079-45A9-BEEB-78C790466700}"/>
              </a:ext>
            </a:extLst>
          </p:cNvPr>
          <p:cNvSpPr/>
          <p:nvPr/>
        </p:nvSpPr>
        <p:spPr>
          <a:xfrm>
            <a:off x="10096499" y="5687224"/>
            <a:ext cx="1481667" cy="783480"/>
          </a:xfrm>
          <a:prstGeom prst="cub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Intelligent</a:t>
            </a:r>
            <a:br>
              <a:rPr lang="en-US" b="1" dirty="0">
                <a:solidFill>
                  <a:srgbClr val="C00000"/>
                </a:solidFill>
              </a:rPr>
            </a:br>
            <a:r>
              <a:rPr lang="en-US" b="1" dirty="0">
                <a:solidFill>
                  <a:srgbClr val="C00000"/>
                </a:solidFill>
                <a:sym typeface="Symbol" panose="05050102010706020507" pitchFamily="18" charset="2"/>
              </a:rPr>
              <a:t>-service</a:t>
            </a:r>
            <a:endParaRPr lang="en-US" b="1" dirty="0">
              <a:solidFill>
                <a:srgbClr val="C00000"/>
              </a:solidFill>
            </a:endParaRPr>
          </a:p>
        </p:txBody>
      </p:sp>
      <p:sp>
        <p:nvSpPr>
          <p:cNvPr id="5" name="Right Arrow 4"/>
          <p:cNvSpPr/>
          <p:nvPr/>
        </p:nvSpPr>
        <p:spPr>
          <a:xfrm>
            <a:off x="3253375" y="4212058"/>
            <a:ext cx="5330241" cy="1658229"/>
          </a:xfrm>
          <a:prstGeom prst="rightArrow">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Real-Time Guarantee: Notifications get through within delay </a:t>
            </a:r>
            <a:r>
              <a:rPr lang="en-US" b="1" dirty="0">
                <a:solidFill>
                  <a:srgbClr val="C00000"/>
                </a:solidFill>
                <a:sym typeface="Symbol" panose="05050102010706020507" pitchFamily="18" charset="2"/>
              </a:rPr>
              <a:t>, even if something crashes!</a:t>
            </a:r>
            <a:endParaRPr lang="en-US" b="1" dirty="0">
              <a:solidFill>
                <a:srgbClr val="C00000"/>
              </a:solidFill>
            </a:endParaRPr>
          </a:p>
        </p:txBody>
      </p:sp>
    </p:spTree>
    <p:extLst>
      <p:ext uri="{BB962C8B-B14F-4D97-AF65-F5344CB8AC3E}">
        <p14:creationId xmlns:p14="http://schemas.microsoft.com/office/powerpoint/2010/main" val="79558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7A647-9533-431A-AFE8-52210620509B}"/>
              </a:ext>
            </a:extLst>
          </p:cNvPr>
          <p:cNvSpPr>
            <a:spLocks noGrp="1"/>
          </p:cNvSpPr>
          <p:nvPr>
            <p:ph type="title"/>
          </p:nvPr>
        </p:nvSpPr>
        <p:spPr/>
        <p:txBody>
          <a:bodyPr/>
          <a:lstStyle/>
          <a:p>
            <a:r>
              <a:rPr lang="en-US" dirty="0"/>
              <a:t>Some key goals</a:t>
            </a:r>
          </a:p>
        </p:txBody>
      </p:sp>
      <p:sp>
        <p:nvSpPr>
          <p:cNvPr id="3" name="Content Placeholder 2">
            <a:extLst>
              <a:ext uri="{FF2B5EF4-FFF2-40B4-BE49-F238E27FC236}">
                <a16:creationId xmlns:a16="http://schemas.microsoft.com/office/drawing/2014/main" id="{6F4DF29F-B85F-4F2B-8613-68DF9C411493}"/>
              </a:ext>
            </a:extLst>
          </p:cNvPr>
          <p:cNvSpPr>
            <a:spLocks noGrp="1"/>
          </p:cNvSpPr>
          <p:nvPr>
            <p:ph idx="1"/>
          </p:nvPr>
        </p:nvSpPr>
        <p:spPr/>
        <p:txBody>
          <a:bodyPr>
            <a:normAutofit fontScale="92500" lnSpcReduction="10000"/>
          </a:bodyPr>
          <a:lstStyle/>
          <a:p>
            <a:r>
              <a:rPr lang="en-US" dirty="0"/>
              <a:t>Every flight and every runway has a single owner (“controller”).  </a:t>
            </a:r>
          </a:p>
          <a:p>
            <a:endParaRPr lang="en-US" dirty="0"/>
          </a:p>
          <a:p>
            <a:r>
              <a:rPr lang="en-US" dirty="0"/>
              <a:t>Controllers can perhaps work in teams, in a group of computer consoles showing different aspects of a single system state (“consistency”).</a:t>
            </a:r>
          </a:p>
          <a:p>
            <a:endParaRPr lang="en-US" dirty="0"/>
          </a:p>
          <a:p>
            <a:r>
              <a:rPr lang="en-US" dirty="0"/>
              <a:t>Each flight plan evolves through a unique series of versions.  A controller edits the current version, then saves it back to create the next version.</a:t>
            </a:r>
          </a:p>
          <a:p>
            <a:endParaRPr lang="en-US" dirty="0"/>
          </a:p>
          <a:p>
            <a:r>
              <a:rPr lang="en-US" dirty="0"/>
              <a:t>The whole system must be fault-tolerant and rapid: actions </a:t>
            </a:r>
            <a:r>
              <a:rPr lang="en-US"/>
              <a:t>within seconds.</a:t>
            </a:r>
          </a:p>
        </p:txBody>
      </p:sp>
      <p:sp>
        <p:nvSpPr>
          <p:cNvPr id="4" name="Footer Placeholder 3">
            <a:extLst>
              <a:ext uri="{FF2B5EF4-FFF2-40B4-BE49-F238E27FC236}">
                <a16:creationId xmlns:a16="http://schemas.microsoft.com/office/drawing/2014/main" id="{1BE8F68A-F490-4E68-AED7-E62435D0543D}"/>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42F5FAD8-50BA-41CE-8161-32B66AE130FC}"/>
              </a:ext>
            </a:extLst>
          </p:cNvPr>
          <p:cNvSpPr>
            <a:spLocks noGrp="1"/>
          </p:cNvSpPr>
          <p:nvPr>
            <p:ph type="sldNum" sz="quarter" idx="12"/>
          </p:nvPr>
        </p:nvSpPr>
        <p:spPr/>
        <p:txBody>
          <a:bodyPr/>
          <a:lstStyle/>
          <a:p>
            <a:fld id="{3C974458-8A97-4835-BF79-1FB6D7856C21}" type="slidenum">
              <a:rPr lang="en-US" smtClean="0"/>
              <a:t>8</a:t>
            </a:fld>
            <a:endParaRPr lang="en-US"/>
          </a:p>
        </p:txBody>
      </p:sp>
    </p:spTree>
    <p:extLst>
      <p:ext uri="{BB962C8B-B14F-4D97-AF65-F5344CB8AC3E}">
        <p14:creationId xmlns:p14="http://schemas.microsoft.com/office/powerpoint/2010/main" val="1967264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8238C-E857-4DAF-831C-2D0839801243}"/>
              </a:ext>
            </a:extLst>
          </p:cNvPr>
          <p:cNvSpPr>
            <a:spLocks noGrp="1"/>
          </p:cNvSpPr>
          <p:nvPr>
            <p:ph type="title"/>
          </p:nvPr>
        </p:nvSpPr>
        <p:spPr/>
        <p:txBody>
          <a:bodyPr/>
          <a:lstStyle/>
          <a:p>
            <a:r>
              <a:rPr lang="en-US" dirty="0"/>
              <a:t>Ideas IBM proposed</a:t>
            </a:r>
          </a:p>
        </p:txBody>
      </p:sp>
      <p:sp>
        <p:nvSpPr>
          <p:cNvPr id="3" name="Content Placeholder 2">
            <a:extLst>
              <a:ext uri="{FF2B5EF4-FFF2-40B4-BE49-F238E27FC236}">
                <a16:creationId xmlns:a16="http://schemas.microsoft.com/office/drawing/2014/main" id="{09250B4B-39A1-4992-81F6-ACF2564FE161}"/>
              </a:ext>
            </a:extLst>
          </p:cNvPr>
          <p:cNvSpPr>
            <a:spLocks noGrp="1"/>
          </p:cNvSpPr>
          <p:nvPr>
            <p:ph idx="1"/>
          </p:nvPr>
        </p:nvSpPr>
        <p:spPr/>
        <p:txBody>
          <a:bodyPr/>
          <a:lstStyle/>
          <a:p>
            <a:r>
              <a:rPr lang="en-US" dirty="0"/>
              <a:t>A real-time key-value storage system, in which updates to variables would become visible to all processes simultaneously.</a:t>
            </a:r>
          </a:p>
          <a:p>
            <a:endParaRPr lang="en-US" dirty="0"/>
          </a:p>
          <a:p>
            <a:r>
              <a:rPr lang="en-US" dirty="0"/>
              <a:t>A real-time “heart beat” to help devices take coordinated actions.</a:t>
            </a:r>
          </a:p>
          <a:p>
            <a:br>
              <a:rPr lang="en-US" dirty="0"/>
            </a:br>
            <a:r>
              <a:rPr lang="en-US" dirty="0"/>
              <a:t>A real-time message bus (DDS) to report new events in a temporally consistent way to processes interested in those events.</a:t>
            </a:r>
          </a:p>
        </p:txBody>
      </p:sp>
      <p:sp>
        <p:nvSpPr>
          <p:cNvPr id="4" name="Footer Placeholder 3">
            <a:extLst>
              <a:ext uri="{FF2B5EF4-FFF2-40B4-BE49-F238E27FC236}">
                <a16:creationId xmlns:a16="http://schemas.microsoft.com/office/drawing/2014/main" id="{C4382C28-46D4-40B2-A215-77991A566165}"/>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FAD5BB5B-18D2-4674-9C09-40CB6F997B4C}"/>
              </a:ext>
            </a:extLst>
          </p:cNvPr>
          <p:cNvSpPr>
            <a:spLocks noGrp="1"/>
          </p:cNvSpPr>
          <p:nvPr>
            <p:ph type="sldNum" sz="quarter" idx="12"/>
          </p:nvPr>
        </p:nvSpPr>
        <p:spPr/>
        <p:txBody>
          <a:bodyPr/>
          <a:lstStyle/>
          <a:p>
            <a:fld id="{3C974458-8A97-4835-BF79-1FB6D7856C21}" type="slidenum">
              <a:rPr lang="en-US" smtClean="0"/>
              <a:t>9</a:t>
            </a:fld>
            <a:endParaRPr lang="en-US"/>
          </a:p>
        </p:txBody>
      </p:sp>
    </p:spTree>
    <p:extLst>
      <p:ext uri="{BB962C8B-B14F-4D97-AF65-F5344CB8AC3E}">
        <p14:creationId xmlns:p14="http://schemas.microsoft.com/office/powerpoint/2010/main" val="16235362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4159</TotalTime>
  <Words>4201</Words>
  <Application>Microsoft Office PowerPoint</Application>
  <PresentationFormat>Widescreen</PresentationFormat>
  <Paragraphs>489</Paragraphs>
  <Slides>43</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Calibri</vt:lpstr>
      <vt:lpstr>Mistral</vt:lpstr>
      <vt:lpstr>Symbol</vt:lpstr>
      <vt:lpstr>Times New Roman</vt:lpstr>
      <vt:lpstr>Tw Cen MT</vt:lpstr>
      <vt:lpstr>Tw Cen MT Condensed</vt:lpstr>
      <vt:lpstr>Wingdings</vt:lpstr>
      <vt:lpstr>Wingdings 3</vt:lpstr>
      <vt:lpstr>Integral</vt:lpstr>
      <vt:lpstr>CS5412: Lecture 8 Using Time in IoT Applications</vt:lpstr>
      <vt:lpstr>Context: Quick reminder</vt:lpstr>
      <vt:lpstr>Another reminder</vt:lpstr>
      <vt:lpstr>FFFS is awesome.  But not every system that uses time has been a success</vt:lpstr>
      <vt:lpstr>guarantees In IoT Platforms</vt:lpstr>
      <vt:lpstr>Core Real-Time Mechanism</vt:lpstr>
      <vt:lpstr>Air Traffic Example</vt:lpstr>
      <vt:lpstr>Some key goals</vt:lpstr>
      <vt:lpstr>Ideas IBM proposed</vt:lpstr>
      <vt:lpstr>A real-time distributed shared memory</vt:lpstr>
      <vt:lpstr>Periodic process group: Marzullo</vt:lpstr>
      <vt:lpstr>Fault-tolerant real-time DDS</vt:lpstr>
      <vt:lpstr>The CASD protocol suite (named for the authors: Cristian, Aghili, Strong, Dolev)</vt:lpstr>
      <vt:lpstr>Examples of the assumptions they made</vt:lpstr>
      <vt:lpstr>CASD picture</vt:lpstr>
      <vt:lpstr>Idea of CASD</vt:lpstr>
      <vt:lpstr>Basic protocol is very simple!</vt:lpstr>
      <vt:lpstr>Where do the bounds come from?</vt:lpstr>
      <vt:lpstr>The analysis is surprisingly difficult!</vt:lpstr>
      <vt:lpstr>What does it mean to be “correct”?</vt:lpstr>
      <vt:lpstr>The problems with CASD</vt:lpstr>
      <vt:lpstr>CASD in a more typical run</vt:lpstr>
      <vt:lpstr>... Developers tuned, aiming for this</vt:lpstr>
      <vt:lpstr>Oops!  CASD starts to “malfunction”</vt:lpstr>
      <vt:lpstr>Why does CASD Treat so many processes as faulty?</vt:lpstr>
      <vt:lpstr>More examples</vt:lpstr>
      <vt:lpstr>What does faulty “mean”?</vt:lpstr>
      <vt:lpstr>Closer look</vt:lpstr>
      <vt:lpstr>Consequence?</vt:lpstr>
      <vt:lpstr>Lack of consistency</vt:lpstr>
      <vt:lpstr>Programming over CASD</vt:lpstr>
      <vt:lpstr>Can CASD be Fixed?</vt:lpstr>
      <vt:lpstr>Verissimo follow-on work</vt:lpstr>
      <vt:lpstr>Other features of aMP</vt:lpstr>
      <vt:lpstr>Comparison: FFFS (or Object Store) versus real-time DDS</vt:lpstr>
      <vt:lpstr>Lesson for IoT Systems?                 Put Consistency First!</vt:lpstr>
      <vt:lpstr>More lessons</vt:lpstr>
      <vt:lpstr>Today’s state of the art?</vt:lpstr>
      <vt:lpstr>Today’s State of the Art?</vt:lpstr>
      <vt:lpstr>How can people avoid giant mishaps Like the FAA debacle?</vt:lpstr>
      <vt:lpstr>… the French got it right!</vt:lpstr>
      <vt:lpstr>Why did the French bet on consistency?</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248</cp:revision>
  <dcterms:created xsi:type="dcterms:W3CDTF">2017-12-19T18:11:25Z</dcterms:created>
  <dcterms:modified xsi:type="dcterms:W3CDTF">2019-02-15T13:55:44Z</dcterms:modified>
</cp:coreProperties>
</file>