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4"/>
  </p:notesMasterIdLst>
  <p:sldIdLst>
    <p:sldId id="256" r:id="rId2"/>
    <p:sldId id="514" r:id="rId3"/>
    <p:sldId id="510" r:id="rId4"/>
    <p:sldId id="515" r:id="rId5"/>
    <p:sldId id="516" r:id="rId6"/>
    <p:sldId id="526" r:id="rId7"/>
    <p:sldId id="511" r:id="rId8"/>
    <p:sldId id="512" r:id="rId9"/>
    <p:sldId id="513" r:id="rId10"/>
    <p:sldId id="517" r:id="rId11"/>
    <p:sldId id="521" r:id="rId12"/>
    <p:sldId id="522" r:id="rId13"/>
    <p:sldId id="523" r:id="rId14"/>
    <p:sldId id="524" r:id="rId15"/>
    <p:sldId id="519" r:id="rId16"/>
    <p:sldId id="520" r:id="rId17"/>
    <p:sldId id="518" r:id="rId18"/>
    <p:sldId id="527" r:id="rId19"/>
    <p:sldId id="528" r:id="rId20"/>
    <p:sldId id="296" r:id="rId21"/>
    <p:sldId id="529" r:id="rId22"/>
    <p:sldId id="530" r:id="rId23"/>
    <p:sldId id="533" r:id="rId24"/>
    <p:sldId id="509" r:id="rId25"/>
    <p:sldId id="480" r:id="rId26"/>
    <p:sldId id="456" r:id="rId27"/>
    <p:sldId id="489" r:id="rId28"/>
    <p:sldId id="490" r:id="rId29"/>
    <p:sldId id="491" r:id="rId30"/>
    <p:sldId id="492" r:id="rId31"/>
    <p:sldId id="531" r:id="rId32"/>
    <p:sldId id="532" r:id="rId33"/>
    <p:sldId id="504" r:id="rId34"/>
    <p:sldId id="495" r:id="rId35"/>
    <p:sldId id="494" r:id="rId36"/>
    <p:sldId id="493" r:id="rId37"/>
    <p:sldId id="525" r:id="rId38"/>
    <p:sldId id="505" r:id="rId39"/>
    <p:sldId id="496" r:id="rId40"/>
    <p:sldId id="501" r:id="rId41"/>
    <p:sldId id="506" r:id="rId42"/>
    <p:sldId id="502" r:id="rId43"/>
    <p:sldId id="425" r:id="rId44"/>
    <p:sldId id="428" r:id="rId45"/>
    <p:sldId id="472" r:id="rId46"/>
    <p:sldId id="473" r:id="rId47"/>
    <p:sldId id="429" r:id="rId48"/>
    <p:sldId id="431" r:id="rId49"/>
    <p:sldId id="430" r:id="rId50"/>
    <p:sldId id="437" r:id="rId51"/>
    <p:sldId id="474" r:id="rId52"/>
    <p:sldId id="503"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FF3737"/>
    <a:srgbClr val="E7F1FA"/>
    <a:srgbClr val="FFFFFF"/>
    <a:srgbClr val="CBE4F5"/>
    <a:srgbClr val="FA5D06"/>
    <a:srgbClr val="CCFF99"/>
    <a:srgbClr val="E53B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680" autoAdjust="0"/>
    <p:restoredTop sz="96421" autoAdjust="0"/>
  </p:normalViewPr>
  <p:slideViewPr>
    <p:cSldViewPr snapToGrid="0">
      <p:cViewPr varScale="1">
        <p:scale>
          <a:sx n="115" d="100"/>
          <a:sy n="115" d="100"/>
        </p:scale>
        <p:origin x="252" y="114"/>
      </p:cViewPr>
      <p:guideLst>
        <p:guide orient="horz" pos="2160"/>
        <p:guide pos="3840"/>
      </p:guideLst>
    </p:cSldViewPr>
  </p:slideViewPr>
  <p:notesTextViewPr>
    <p:cViewPr>
      <p:scale>
        <a:sx n="1" d="1"/>
        <a:sy n="1" d="1"/>
      </p:scale>
      <p:origin x="0" y="0"/>
    </p:cViewPr>
  </p:notesTextViewPr>
  <p:sorterViewPr>
    <p:cViewPr varScale="1">
      <p:scale>
        <a:sx n="1" d="1"/>
        <a:sy n="1" d="1"/>
      </p:scale>
      <p:origin x="0" y="-6060"/>
    </p:cViewPr>
  </p:sorterViewPr>
  <p:notesViewPr>
    <p:cSldViewPr snapToGrid="0">
      <p:cViewPr varScale="1">
        <p:scale>
          <a:sx n="91" d="100"/>
          <a:sy n="91" d="100"/>
        </p:scale>
        <p:origin x="375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E77D82-51DC-47C9-9A3C-ABC419775398}" type="datetimeFigureOut">
              <a:rPr lang="en-US" smtClean="0"/>
              <a:pPr/>
              <a:t>2/13/2019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952055-0679-4F11-9844-B02E09680E7A}" type="slidenum">
              <a:rPr lang="en-US" smtClean="0"/>
              <a:pPr/>
              <a:t>‹#›</a:t>
            </a:fld>
            <a:endParaRPr lang="en-US"/>
          </a:p>
        </p:txBody>
      </p:sp>
    </p:spTree>
    <p:extLst>
      <p:ext uri="{BB962C8B-B14F-4D97-AF65-F5344CB8AC3E}">
        <p14:creationId xmlns:p14="http://schemas.microsoft.com/office/powerpoint/2010/main" val="2924038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952055-0679-4F11-9844-B02E09680E7A}" type="slidenum">
              <a:rPr lang="en-US" smtClean="0"/>
              <a:pPr/>
              <a:t>1</a:t>
            </a:fld>
            <a:endParaRPr lang="en-US"/>
          </a:p>
        </p:txBody>
      </p:sp>
    </p:spTree>
    <p:extLst>
      <p:ext uri="{BB962C8B-B14F-4D97-AF65-F5344CB8AC3E}">
        <p14:creationId xmlns:p14="http://schemas.microsoft.com/office/powerpoint/2010/main" val="24038883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952055-0679-4F11-9844-B02E09680E7A}" type="slidenum">
              <a:rPr lang="en-US" smtClean="0"/>
              <a:pPr/>
              <a:t>10</a:t>
            </a:fld>
            <a:endParaRPr lang="en-US"/>
          </a:p>
        </p:txBody>
      </p:sp>
    </p:spTree>
    <p:extLst>
      <p:ext uri="{BB962C8B-B14F-4D97-AF65-F5344CB8AC3E}">
        <p14:creationId xmlns:p14="http://schemas.microsoft.com/office/powerpoint/2010/main" val="16385221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in CS5412 sometimes are troubled that one system can have so many interfaces.  FFFS was actually built, initially, by taking HDFS and modifying the internal implementation to track versions.</a:t>
            </a:r>
          </a:p>
          <a:p>
            <a:endParaRPr lang="en-US" dirty="0"/>
          </a:p>
          <a:p>
            <a:r>
              <a:rPr lang="en-US" dirty="0"/>
              <a:t>But there is also an object oriented layer, </a:t>
            </a:r>
            <a:r>
              <a:rPr lang="en-US" dirty="0" err="1"/>
              <a:t>Ceph</a:t>
            </a:r>
            <a:r>
              <a:rPr lang="en-US" dirty="0"/>
              <a:t>, that can run over HDFS.  So it can run on FFFS too.  It uses the file system as its “block store”.   Through the </a:t>
            </a:r>
            <a:r>
              <a:rPr lang="en-US" dirty="0" err="1"/>
              <a:t>Ceph</a:t>
            </a:r>
            <a:r>
              <a:rPr lang="en-US" dirty="0"/>
              <a:t> API, the same file system suddenly looks object oriented.  For structured data, </a:t>
            </a:r>
            <a:r>
              <a:rPr lang="en-US" dirty="0" err="1"/>
              <a:t>Ceph</a:t>
            </a:r>
            <a:r>
              <a:rPr lang="en-US" dirty="0"/>
              <a:t> is very popular because it handles a number of tasks the user would otherwise need to address.</a:t>
            </a:r>
          </a:p>
          <a:p>
            <a:endParaRPr lang="en-US" dirty="0"/>
          </a:p>
          <a:p>
            <a:r>
              <a:rPr lang="en-US" dirty="0"/>
              <a:t>HDFS or FFFS are file systems, and as such, may not seem like a distributed system in the </a:t>
            </a:r>
            <a:r>
              <a:rPr lang="en-US" dirty="0" err="1"/>
              <a:t>Chandy</a:t>
            </a:r>
            <a:r>
              <a:rPr lang="en-US" dirty="0"/>
              <a:t>/</a:t>
            </a:r>
            <a:r>
              <a:rPr lang="en-US" dirty="0" err="1"/>
              <a:t>Lamport</a:t>
            </a:r>
            <a:r>
              <a:rPr lang="en-US" dirty="0"/>
              <a:t> sense, but actually both are: the implementation of HDFS has a process to handle file names and other “meta data” like access times and seek pointer, and then a set of processes (</a:t>
            </a:r>
            <a:r>
              <a:rPr lang="en-US" dirty="0" err="1"/>
              <a:t>sharded</a:t>
            </a:r>
            <a:r>
              <a:rPr lang="en-US" dirty="0"/>
              <a:t>) to hold the data and replicate it for fault-tolerance.  FFFS shares this identical model.</a:t>
            </a:r>
          </a:p>
        </p:txBody>
      </p:sp>
      <p:sp>
        <p:nvSpPr>
          <p:cNvPr id="4" name="Slide Number Placeholder 3"/>
          <p:cNvSpPr>
            <a:spLocks noGrp="1"/>
          </p:cNvSpPr>
          <p:nvPr>
            <p:ph type="sldNum" sz="quarter" idx="10"/>
          </p:nvPr>
        </p:nvSpPr>
        <p:spPr/>
        <p:txBody>
          <a:bodyPr/>
          <a:lstStyle/>
          <a:p>
            <a:fld id="{D8952055-0679-4F11-9844-B02E09680E7A}" type="slidenum">
              <a:rPr lang="en-US" smtClean="0"/>
              <a:pPr/>
              <a:t>11</a:t>
            </a:fld>
            <a:endParaRPr lang="en-US"/>
          </a:p>
        </p:txBody>
      </p:sp>
    </p:spTree>
    <p:extLst>
      <p:ext uri="{BB962C8B-B14F-4D97-AF65-F5344CB8AC3E}">
        <p14:creationId xmlns:p14="http://schemas.microsoft.com/office/powerpoint/2010/main" val="710164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952055-0679-4F11-9844-B02E09680E7A}" type="slidenum">
              <a:rPr lang="en-US" smtClean="0"/>
              <a:pPr/>
              <a:t>12</a:t>
            </a:fld>
            <a:endParaRPr lang="en-US"/>
          </a:p>
        </p:txBody>
      </p:sp>
    </p:spTree>
    <p:extLst>
      <p:ext uri="{BB962C8B-B14F-4D97-AF65-F5344CB8AC3E}">
        <p14:creationId xmlns:p14="http://schemas.microsoft.com/office/powerpoint/2010/main" val="50621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952055-0679-4F11-9844-B02E09680E7A}" type="slidenum">
              <a:rPr lang="en-US" smtClean="0"/>
              <a:pPr/>
              <a:t>13</a:t>
            </a:fld>
            <a:endParaRPr lang="en-US"/>
          </a:p>
        </p:txBody>
      </p:sp>
    </p:spTree>
    <p:extLst>
      <p:ext uri="{BB962C8B-B14F-4D97-AF65-F5344CB8AC3E}">
        <p14:creationId xmlns:p14="http://schemas.microsoft.com/office/powerpoint/2010/main" val="26292421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example we are showing how FFFS might handle requests for a snapshot at time T, and then at T’.  Think of the 5fps data: time 10:00:00.000 and time 10:00:00.200</a:t>
            </a:r>
          </a:p>
          <a:p>
            <a:endParaRPr lang="en-US" dirty="0"/>
          </a:p>
          <a:p>
            <a:r>
              <a:rPr lang="en-US" dirty="0"/>
              <a:t>FFFS may not have perfect time accuracy but it does its best and also tracks causality and won’t give back data that seems to violate causal order.  We get the green cuts shown on the left (in fact the red ones too, but T and T’ match the green ones).  All of these cuts are consistent – FFFS only returns data on consistent cuts, and ones matched to the requested times.  HDFS doesn’t have this property.</a:t>
            </a:r>
          </a:p>
          <a:p>
            <a:endParaRPr lang="en-US" dirty="0"/>
          </a:p>
          <a:p>
            <a:r>
              <a:rPr lang="en-US" dirty="0"/>
              <a:t>Notice also that each cut definitely includes the events from the prior cut.  Time moves forward.</a:t>
            </a:r>
          </a:p>
          <a:p>
            <a:endParaRPr lang="en-US" dirty="0"/>
          </a:p>
          <a:p>
            <a:r>
              <a:rPr lang="en-US" dirty="0"/>
              <a:t>And this is how the video on the right was made!</a:t>
            </a:r>
          </a:p>
        </p:txBody>
      </p:sp>
      <p:sp>
        <p:nvSpPr>
          <p:cNvPr id="4" name="Slide Number Placeholder 3"/>
          <p:cNvSpPr>
            <a:spLocks noGrp="1"/>
          </p:cNvSpPr>
          <p:nvPr>
            <p:ph type="sldNum" sz="quarter" idx="10"/>
          </p:nvPr>
        </p:nvSpPr>
        <p:spPr/>
        <p:txBody>
          <a:bodyPr/>
          <a:lstStyle/>
          <a:p>
            <a:fld id="{D8952055-0679-4F11-9844-B02E09680E7A}" type="slidenum">
              <a:rPr lang="en-US" smtClean="0"/>
              <a:pPr/>
              <a:t>14</a:t>
            </a:fld>
            <a:endParaRPr lang="en-US"/>
          </a:p>
        </p:txBody>
      </p:sp>
    </p:spTree>
    <p:extLst>
      <p:ext uri="{BB962C8B-B14F-4D97-AF65-F5344CB8AC3E}">
        <p14:creationId xmlns:p14="http://schemas.microsoft.com/office/powerpoint/2010/main" val="2037449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952055-0679-4F11-9844-B02E09680E7A}" type="slidenum">
              <a:rPr lang="en-US" smtClean="0"/>
              <a:pPr/>
              <a:t>15</a:t>
            </a:fld>
            <a:endParaRPr lang="en-US"/>
          </a:p>
        </p:txBody>
      </p:sp>
    </p:spTree>
    <p:extLst>
      <p:ext uri="{BB962C8B-B14F-4D97-AF65-F5344CB8AC3E}">
        <p14:creationId xmlns:p14="http://schemas.microsoft.com/office/powerpoint/2010/main" val="9027826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the idea is that maybe we are using machine learning to figure out Trinity’s path on the highway (which was terrifying!)  With good data, we can reconstruct a reasonable approximation, and then illustrate it with video snippets to make our film.</a:t>
            </a:r>
          </a:p>
        </p:txBody>
      </p:sp>
      <p:sp>
        <p:nvSpPr>
          <p:cNvPr id="4" name="Slide Number Placeholder 3"/>
          <p:cNvSpPr>
            <a:spLocks noGrp="1"/>
          </p:cNvSpPr>
          <p:nvPr>
            <p:ph type="sldNum" sz="quarter" idx="10"/>
          </p:nvPr>
        </p:nvSpPr>
        <p:spPr/>
        <p:txBody>
          <a:bodyPr/>
          <a:lstStyle/>
          <a:p>
            <a:fld id="{D8952055-0679-4F11-9844-B02E09680E7A}" type="slidenum">
              <a:rPr lang="en-US" smtClean="0"/>
              <a:pPr/>
              <a:t>16</a:t>
            </a:fld>
            <a:endParaRPr lang="en-US"/>
          </a:p>
        </p:txBody>
      </p:sp>
    </p:spTree>
    <p:extLst>
      <p:ext uri="{BB962C8B-B14F-4D97-AF65-F5344CB8AC3E}">
        <p14:creationId xmlns:p14="http://schemas.microsoft.com/office/powerpoint/2010/main" val="7999167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can be a hard transition for our CS5412 students.</a:t>
            </a:r>
          </a:p>
          <a:p>
            <a:endParaRPr lang="en-US" dirty="0"/>
          </a:p>
          <a:p>
            <a:r>
              <a:rPr lang="en-US" dirty="0"/>
              <a:t>You’ve all refactored code you developed to separate out a </a:t>
            </a:r>
            <a:r>
              <a:rPr lang="en-US" dirty="0" err="1"/>
              <a:t>reuseable</a:t>
            </a:r>
            <a:r>
              <a:rPr lang="en-US" dirty="0"/>
              <a:t> module.</a:t>
            </a:r>
          </a:p>
          <a:p>
            <a:endParaRPr lang="en-US" dirty="0"/>
          </a:p>
          <a:p>
            <a:r>
              <a:rPr lang="en-US" dirty="0"/>
              <a:t>We did that too.  Derecho is a developer’s tool for the IoT cloud and it includes the “core” of FFFSv1.</a:t>
            </a:r>
          </a:p>
        </p:txBody>
      </p:sp>
      <p:sp>
        <p:nvSpPr>
          <p:cNvPr id="4" name="Slide Number Placeholder 3"/>
          <p:cNvSpPr>
            <a:spLocks noGrp="1"/>
          </p:cNvSpPr>
          <p:nvPr>
            <p:ph type="sldNum" sz="quarter" idx="10"/>
          </p:nvPr>
        </p:nvSpPr>
        <p:spPr/>
        <p:txBody>
          <a:bodyPr/>
          <a:lstStyle/>
          <a:p>
            <a:fld id="{D8952055-0679-4F11-9844-B02E09680E7A}" type="slidenum">
              <a:rPr lang="en-US" smtClean="0"/>
              <a:pPr/>
              <a:t>17</a:t>
            </a:fld>
            <a:endParaRPr lang="en-US"/>
          </a:p>
        </p:txBody>
      </p:sp>
    </p:spTree>
    <p:extLst>
      <p:ext uri="{BB962C8B-B14F-4D97-AF65-F5344CB8AC3E}">
        <p14:creationId xmlns:p14="http://schemas.microsoft.com/office/powerpoint/2010/main" val="2841383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unfamiliar with modern systems, you might think of libraries and services as completely different concepts.</a:t>
            </a:r>
          </a:p>
          <a:p>
            <a:endParaRPr lang="en-US" dirty="0"/>
          </a:p>
          <a:p>
            <a:r>
              <a:rPr lang="en-US" dirty="0"/>
              <a:t>But in fact consider this:  if I have a library, I can link it to a program and sometimes, that program could become a component of a </a:t>
            </a:r>
            <a:r>
              <a:rPr lang="en-US" dirty="0">
                <a:sym typeface="Symbol" panose="05050102010706020507" pitchFamily="18" charset="2"/>
              </a:rPr>
              <a:t>-service.  In this way, the ideas </a:t>
            </a:r>
            <a:r>
              <a:rPr lang="en-US" dirty="0" err="1">
                <a:sym typeface="Symbol" panose="05050102010706020507" pitchFamily="18" charset="2"/>
              </a:rPr>
              <a:t>blurr</a:t>
            </a:r>
            <a:r>
              <a:rPr lang="en-US" dirty="0">
                <a:sym typeface="Symbol" panose="05050102010706020507" pitchFamily="18" charset="2"/>
              </a:rPr>
              <a:t>.</a:t>
            </a:r>
          </a:p>
          <a:p>
            <a:endParaRPr lang="en-US" dirty="0">
              <a:sym typeface="Symbol" panose="05050102010706020507" pitchFamily="18" charset="2"/>
            </a:endParaRPr>
          </a:p>
          <a:p>
            <a:r>
              <a:rPr lang="en-US" dirty="0">
                <a:sym typeface="Symbol" panose="05050102010706020507" pitchFamily="18" charset="2"/>
              </a:rPr>
              <a:t>Derecho, which includes a storage layer “like” FFFS</a:t>
            </a:r>
            <a:r>
              <a:rPr lang="en-US" baseline="-25000" dirty="0">
                <a:sym typeface="Symbol" panose="05050102010706020507" pitchFamily="18" charset="2"/>
              </a:rPr>
              <a:t>v1</a:t>
            </a:r>
            <a:r>
              <a:rPr lang="en-US" dirty="0">
                <a:sym typeface="Symbol" panose="05050102010706020507" pitchFamily="18" charset="2"/>
              </a:rPr>
              <a:t> is able to play this role.</a:t>
            </a:r>
          </a:p>
          <a:p>
            <a:endParaRPr lang="en-US" dirty="0">
              <a:sym typeface="Symbol" panose="05050102010706020507" pitchFamily="18" charset="2"/>
            </a:endParaRPr>
          </a:p>
          <a:p>
            <a:r>
              <a:rPr lang="en-US" dirty="0">
                <a:sym typeface="Symbol" panose="05050102010706020507" pitchFamily="18" charset="2"/>
              </a:rPr>
              <a:t>This is a recent development for Derecho but will be popular (we think).</a:t>
            </a:r>
            <a:endParaRPr lang="en-US" dirty="0"/>
          </a:p>
        </p:txBody>
      </p:sp>
      <p:sp>
        <p:nvSpPr>
          <p:cNvPr id="4" name="Slide Number Placeholder 3"/>
          <p:cNvSpPr>
            <a:spLocks noGrp="1"/>
          </p:cNvSpPr>
          <p:nvPr>
            <p:ph type="sldNum" sz="quarter" idx="5"/>
          </p:nvPr>
        </p:nvSpPr>
        <p:spPr/>
        <p:txBody>
          <a:bodyPr/>
          <a:lstStyle/>
          <a:p>
            <a:fld id="{D8952055-0679-4F11-9844-B02E09680E7A}" type="slidenum">
              <a:rPr lang="en-US" smtClean="0"/>
              <a:pPr/>
              <a:t>18</a:t>
            </a:fld>
            <a:endParaRPr lang="en-US"/>
          </a:p>
        </p:txBody>
      </p:sp>
    </p:spTree>
    <p:extLst>
      <p:ext uri="{BB962C8B-B14F-4D97-AF65-F5344CB8AC3E}">
        <p14:creationId xmlns:p14="http://schemas.microsoft.com/office/powerpoint/2010/main" val="33226668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place to start is by understanding that a </a:t>
            </a:r>
            <a:r>
              <a:rPr lang="en-US" dirty="0">
                <a:sym typeface="Symbol" panose="05050102010706020507" pitchFamily="18" charset="2"/>
              </a:rPr>
              <a:t>-service is just a set of processes that are linked to a library called REST (short for RESTful RPC), and automatically available if you build cloud apps with standard tools from Azure or AWS.  Even Eclipse for Java has this (although in fact Java “favors” JNI, and you can use that too).</a:t>
            </a:r>
          </a:p>
          <a:p>
            <a:endParaRPr lang="en-US" dirty="0">
              <a:sym typeface="Symbol" panose="05050102010706020507" pitchFamily="18" charset="2"/>
            </a:endParaRPr>
          </a:p>
          <a:p>
            <a:r>
              <a:rPr lang="en-US" dirty="0"/>
              <a:t>The members of this group cooperate to do whatever the </a:t>
            </a:r>
            <a:r>
              <a:rPr lang="en-US" dirty="0">
                <a:sym typeface="Symbol" panose="05050102010706020507" pitchFamily="18" charset="2"/>
              </a:rPr>
              <a:t>-service supports.</a:t>
            </a:r>
            <a:endParaRPr lang="en-US" dirty="0"/>
          </a:p>
        </p:txBody>
      </p:sp>
      <p:sp>
        <p:nvSpPr>
          <p:cNvPr id="4" name="Slide Number Placeholder 3"/>
          <p:cNvSpPr>
            <a:spLocks noGrp="1"/>
          </p:cNvSpPr>
          <p:nvPr>
            <p:ph type="sldNum" sz="quarter" idx="5"/>
          </p:nvPr>
        </p:nvSpPr>
        <p:spPr/>
        <p:txBody>
          <a:bodyPr/>
          <a:lstStyle/>
          <a:p>
            <a:fld id="{D8952055-0679-4F11-9844-B02E09680E7A}" type="slidenum">
              <a:rPr lang="en-US" smtClean="0"/>
              <a:pPr/>
              <a:t>19</a:t>
            </a:fld>
            <a:endParaRPr lang="en-US"/>
          </a:p>
        </p:txBody>
      </p:sp>
    </p:spTree>
    <p:extLst>
      <p:ext uri="{BB962C8B-B14F-4D97-AF65-F5344CB8AC3E}">
        <p14:creationId xmlns:p14="http://schemas.microsoft.com/office/powerpoint/2010/main" val="1157161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952055-0679-4F11-9844-B02E09680E7A}" type="slidenum">
              <a:rPr lang="en-US" smtClean="0"/>
              <a:pPr/>
              <a:t>2</a:t>
            </a:fld>
            <a:endParaRPr lang="en-US"/>
          </a:p>
        </p:txBody>
      </p:sp>
    </p:spTree>
    <p:extLst>
      <p:ext uri="{BB962C8B-B14F-4D97-AF65-F5344CB8AC3E}">
        <p14:creationId xmlns:p14="http://schemas.microsoft.com/office/powerpoint/2010/main" val="31735714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example we see how a function service (very elastic but entirely stateless) could be the front end to some new </a:t>
            </a:r>
            <a:r>
              <a:rPr lang="en-US" dirty="0">
                <a:sym typeface="Symbol" panose="05050102010706020507" pitchFamily="18" charset="2"/>
              </a:rPr>
              <a:t>-service.  This one is running MapReduce, which is one of a few famous “kernels” employed in machine learning.</a:t>
            </a:r>
          </a:p>
          <a:p>
            <a:endParaRPr lang="en-US" dirty="0">
              <a:sym typeface="Symbol" panose="05050102010706020507" pitchFamily="18" charset="2"/>
            </a:endParaRPr>
          </a:p>
          <a:p>
            <a:r>
              <a:rPr lang="en-US" dirty="0">
                <a:sym typeface="Symbol" panose="05050102010706020507" pitchFamily="18" charset="2"/>
              </a:rPr>
              <a:t>In this image we don’t show the group members.</a:t>
            </a:r>
            <a:endParaRPr lang="en-US" dirty="0"/>
          </a:p>
        </p:txBody>
      </p:sp>
      <p:sp>
        <p:nvSpPr>
          <p:cNvPr id="4" name="Slide Number Placeholder 3"/>
          <p:cNvSpPr>
            <a:spLocks noGrp="1"/>
          </p:cNvSpPr>
          <p:nvPr>
            <p:ph type="sldNum" sz="quarter" idx="5"/>
          </p:nvPr>
        </p:nvSpPr>
        <p:spPr/>
        <p:txBody>
          <a:bodyPr/>
          <a:lstStyle/>
          <a:p>
            <a:fld id="{D8952055-0679-4F11-9844-B02E09680E7A}" type="slidenum">
              <a:rPr lang="en-US" smtClean="0"/>
              <a:pPr/>
              <a:t>20</a:t>
            </a:fld>
            <a:endParaRPr lang="en-US"/>
          </a:p>
        </p:txBody>
      </p:sp>
    </p:spTree>
    <p:extLst>
      <p:ext uri="{BB962C8B-B14F-4D97-AF65-F5344CB8AC3E}">
        <p14:creationId xmlns:p14="http://schemas.microsoft.com/office/powerpoint/2010/main" val="42281610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fact, inside the </a:t>
            </a:r>
            <a:r>
              <a:rPr lang="en-US" dirty="0">
                <a:sym typeface="Symbol" panose="05050102010706020507" pitchFamily="18" charset="2"/>
              </a:rPr>
              <a:t>-service we would certainly find processes that accept REST RPCs, but we might find more structure than just that.</a:t>
            </a:r>
            <a:endParaRPr lang="en-US" dirty="0"/>
          </a:p>
        </p:txBody>
      </p:sp>
      <p:sp>
        <p:nvSpPr>
          <p:cNvPr id="4" name="Slide Number Placeholder 3"/>
          <p:cNvSpPr>
            <a:spLocks noGrp="1"/>
          </p:cNvSpPr>
          <p:nvPr>
            <p:ph type="sldNum" sz="quarter" idx="5"/>
          </p:nvPr>
        </p:nvSpPr>
        <p:spPr/>
        <p:txBody>
          <a:bodyPr/>
          <a:lstStyle/>
          <a:p>
            <a:fld id="{D8952055-0679-4F11-9844-B02E09680E7A}" type="slidenum">
              <a:rPr lang="en-US" smtClean="0"/>
              <a:pPr/>
              <a:t>21</a:t>
            </a:fld>
            <a:endParaRPr lang="en-US"/>
          </a:p>
        </p:txBody>
      </p:sp>
    </p:spTree>
    <p:extLst>
      <p:ext uri="{BB962C8B-B14F-4D97-AF65-F5344CB8AC3E}">
        <p14:creationId xmlns:p14="http://schemas.microsoft.com/office/powerpoint/2010/main" val="33921198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example, we see three “subsystems” inside a single </a:t>
            </a:r>
            <a:r>
              <a:rPr lang="en-US" dirty="0">
                <a:sym typeface="Symbol" panose="05050102010706020507" pitchFamily="18" charset="2"/>
              </a:rPr>
              <a:t>-service.</a:t>
            </a:r>
          </a:p>
          <a:p>
            <a:endParaRPr lang="en-US" dirty="0">
              <a:sym typeface="Symbol" panose="05050102010706020507" pitchFamily="18" charset="2"/>
            </a:endParaRPr>
          </a:p>
          <a:p>
            <a:r>
              <a:rPr lang="en-US" dirty="0">
                <a:sym typeface="Symbol" panose="05050102010706020507" pitchFamily="18" charset="2"/>
              </a:rPr>
              <a:t>One is shown as a load-balancer and it handles REST.  The others include a cache layer (but it could be anything you like), and a back-end (but again, any structure that makes sense to you could be supported).</a:t>
            </a:r>
          </a:p>
          <a:p>
            <a:endParaRPr lang="en-US" dirty="0">
              <a:sym typeface="Symbol" panose="05050102010706020507" pitchFamily="18" charset="2"/>
            </a:endParaRPr>
          </a:p>
          <a:p>
            <a:endParaRPr lang="en-US" dirty="0"/>
          </a:p>
        </p:txBody>
      </p:sp>
      <p:sp>
        <p:nvSpPr>
          <p:cNvPr id="4" name="Slide Number Placeholder 3"/>
          <p:cNvSpPr>
            <a:spLocks noGrp="1"/>
          </p:cNvSpPr>
          <p:nvPr>
            <p:ph type="sldNum" sz="quarter" idx="10"/>
          </p:nvPr>
        </p:nvSpPr>
        <p:spPr/>
        <p:txBody>
          <a:bodyPr/>
          <a:lstStyle/>
          <a:p>
            <a:fld id="{D8952055-0679-4F11-9844-B02E09680E7A}" type="slidenum">
              <a:rPr lang="en-US" smtClean="0"/>
              <a:pPr/>
              <a:t>22</a:t>
            </a:fld>
            <a:endParaRPr lang="en-US"/>
          </a:p>
        </p:txBody>
      </p:sp>
    </p:spTree>
    <p:extLst>
      <p:ext uri="{BB962C8B-B14F-4D97-AF65-F5344CB8AC3E}">
        <p14:creationId xmlns:p14="http://schemas.microsoft.com/office/powerpoint/2010/main" val="34217445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example, we see three “subsystems” inside a single </a:t>
            </a:r>
            <a:r>
              <a:rPr lang="en-US" dirty="0">
                <a:sym typeface="Symbol" panose="05050102010706020507" pitchFamily="18" charset="2"/>
              </a:rPr>
              <a:t>-service.</a:t>
            </a:r>
          </a:p>
          <a:p>
            <a:endParaRPr lang="en-US" dirty="0">
              <a:sym typeface="Symbol" panose="05050102010706020507" pitchFamily="18" charset="2"/>
            </a:endParaRPr>
          </a:p>
          <a:p>
            <a:r>
              <a:rPr lang="en-US" dirty="0">
                <a:sym typeface="Symbol" panose="05050102010706020507" pitchFamily="18" charset="2"/>
              </a:rPr>
              <a:t>One is shown as a load-balancer and it handles REST.  The others include a cache layer (but it could be anything you like), and a back-end (but again, any structure that makes sense to you could be supported).</a:t>
            </a:r>
          </a:p>
          <a:p>
            <a:endParaRPr lang="en-US" dirty="0">
              <a:sym typeface="Symbol" panose="05050102010706020507" pitchFamily="18" charset="2"/>
            </a:endParaRPr>
          </a:p>
          <a:p>
            <a:endParaRPr lang="en-US" dirty="0"/>
          </a:p>
        </p:txBody>
      </p:sp>
      <p:sp>
        <p:nvSpPr>
          <p:cNvPr id="4" name="Slide Number Placeholder 3"/>
          <p:cNvSpPr>
            <a:spLocks noGrp="1"/>
          </p:cNvSpPr>
          <p:nvPr>
            <p:ph type="sldNum" sz="quarter" idx="10"/>
          </p:nvPr>
        </p:nvSpPr>
        <p:spPr/>
        <p:txBody>
          <a:bodyPr/>
          <a:lstStyle/>
          <a:p>
            <a:fld id="{D8952055-0679-4F11-9844-B02E09680E7A}" type="slidenum">
              <a:rPr lang="en-US" smtClean="0"/>
              <a:pPr/>
              <a:t>23</a:t>
            </a:fld>
            <a:endParaRPr lang="en-US"/>
          </a:p>
        </p:txBody>
      </p:sp>
    </p:spTree>
    <p:extLst>
      <p:ext uri="{BB962C8B-B14F-4D97-AF65-F5344CB8AC3E}">
        <p14:creationId xmlns:p14="http://schemas.microsoft.com/office/powerpoint/2010/main" val="14313478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In particular, a subgroup with shards of size two, here) can implement MapReduce.  This is shown here.  Notice that the actual arrows would be a form of point-to-point message passing.  Derecho supports both point to point and group multicast patterns.</a:t>
            </a:r>
          </a:p>
        </p:txBody>
      </p:sp>
      <p:sp>
        <p:nvSpPr>
          <p:cNvPr id="4" name="Slide Number Placeholder 3"/>
          <p:cNvSpPr>
            <a:spLocks noGrp="1"/>
          </p:cNvSpPr>
          <p:nvPr>
            <p:ph type="sldNum" sz="quarter" idx="5"/>
          </p:nvPr>
        </p:nvSpPr>
        <p:spPr/>
        <p:txBody>
          <a:bodyPr/>
          <a:lstStyle/>
          <a:p>
            <a:fld id="{D8952055-0679-4F11-9844-B02E09680E7A}" type="slidenum">
              <a:rPr lang="en-US" smtClean="0"/>
              <a:pPr/>
              <a:t>24</a:t>
            </a:fld>
            <a:endParaRPr lang="en-US"/>
          </a:p>
        </p:txBody>
      </p:sp>
    </p:spTree>
    <p:extLst>
      <p:ext uri="{BB962C8B-B14F-4D97-AF65-F5344CB8AC3E}">
        <p14:creationId xmlns:p14="http://schemas.microsoft.com/office/powerpoint/2010/main" val="11161109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Derecho is a general framework for building these kinds of sophisticated </a:t>
            </a:r>
            <a:r>
              <a:rPr lang="en-US" dirty="0">
                <a:sym typeface="Symbol" panose="05050102010706020507" pitchFamily="18" charset="2"/>
              </a:rPr>
              <a:t>-services.</a:t>
            </a:r>
          </a:p>
          <a:p>
            <a:br>
              <a:rPr lang="en-US" dirty="0">
                <a:sym typeface="Symbol" panose="05050102010706020507" pitchFamily="18" charset="2"/>
              </a:rPr>
            </a:br>
            <a:r>
              <a:rPr lang="en-US" dirty="0">
                <a:sym typeface="Symbol" panose="05050102010706020507" pitchFamily="18" charset="2"/>
              </a:rPr>
              <a:t>Right now you use it in C++, but we are starting to support Java APIs too, and in a way that could later also support Python and additional languages.</a:t>
            </a:r>
            <a:endParaRPr lang="en-US" dirty="0"/>
          </a:p>
        </p:txBody>
      </p:sp>
      <p:sp>
        <p:nvSpPr>
          <p:cNvPr id="4" name="Slide Number Placeholder 3"/>
          <p:cNvSpPr>
            <a:spLocks noGrp="1"/>
          </p:cNvSpPr>
          <p:nvPr>
            <p:ph type="sldNum" sz="quarter" idx="10"/>
          </p:nvPr>
        </p:nvSpPr>
        <p:spPr/>
        <p:txBody>
          <a:bodyPr/>
          <a:lstStyle/>
          <a:p>
            <a:fld id="{D8952055-0679-4F11-9844-B02E09680E7A}" type="slidenum">
              <a:rPr lang="en-US" smtClean="0"/>
              <a:pPr/>
              <a:t>25</a:t>
            </a:fld>
            <a:endParaRPr lang="en-US"/>
          </a:p>
        </p:txBody>
      </p:sp>
    </p:spTree>
    <p:extLst>
      <p:ext uri="{BB962C8B-B14F-4D97-AF65-F5344CB8AC3E}">
        <p14:creationId xmlns:p14="http://schemas.microsoft.com/office/powerpoint/2010/main" val="39600469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the tiny dots are separate processes (probably on separate processors).  The large ovals with the colorful ovals inside represent a service </a:t>
            </a:r>
            <a:r>
              <a:rPr lang="en-US" dirty="0" err="1"/>
              <a:t>sharded</a:t>
            </a:r>
            <a:r>
              <a:rPr lang="en-US" dirty="0"/>
              <a:t> to have two or three replicas per shard.  Other subgroups are </a:t>
            </a:r>
            <a:r>
              <a:rPr lang="en-US" dirty="0" err="1"/>
              <a:t>unsharded</a:t>
            </a:r>
            <a:r>
              <a:rPr lang="en-US" dirty="0"/>
              <a:t>, like the three-member load-balancer and router at the top.  </a:t>
            </a:r>
          </a:p>
          <a:p>
            <a:endParaRPr lang="en-US" dirty="0"/>
          </a:p>
          <a:p>
            <a:r>
              <a:rPr lang="en-US" dirty="0"/>
              <a:t>In Derecho, each subgroup is like a separate microservice that plays some distinct role.  These roles correspond to logic defined by classes in your program.  </a:t>
            </a:r>
          </a:p>
          <a:p>
            <a:endParaRPr lang="en-US" dirty="0"/>
          </a:p>
          <a:p>
            <a:r>
              <a:rPr lang="en-US" dirty="0"/>
              <a:t>Derecho instantiates objects for exactly the classes that each process is using --- the subgroups to which it belongs, or shards.  </a:t>
            </a:r>
          </a:p>
          <a:p>
            <a:endParaRPr lang="en-US" dirty="0"/>
          </a:p>
          <a:p>
            <a:r>
              <a:rPr lang="en-US" dirty="0"/>
              <a:t>Thus if a process is assigned to role of “load balancer” (top subgroup) only that class is instantiated, and the object that results will have the logic it uses to play that role.  Some other process playing “second member of third shard” instantiates that other class, and plays that role.  Same code base, different configurations.</a:t>
            </a:r>
          </a:p>
          <a:p>
            <a:endParaRPr lang="en-US" dirty="0"/>
          </a:p>
          <a:p>
            <a:r>
              <a:rPr lang="en-US" dirty="0"/>
              <a:t>Derecho can support this sort of structure.</a:t>
            </a:r>
          </a:p>
        </p:txBody>
      </p:sp>
      <p:sp>
        <p:nvSpPr>
          <p:cNvPr id="4" name="Slide Number Placeholder 3"/>
          <p:cNvSpPr>
            <a:spLocks noGrp="1"/>
          </p:cNvSpPr>
          <p:nvPr>
            <p:ph type="sldNum" sz="quarter" idx="10"/>
          </p:nvPr>
        </p:nvSpPr>
        <p:spPr/>
        <p:txBody>
          <a:bodyPr/>
          <a:lstStyle/>
          <a:p>
            <a:fld id="{D8952055-0679-4F11-9844-B02E09680E7A}" type="slidenum">
              <a:rPr lang="en-US" smtClean="0"/>
              <a:pPr/>
              <a:t>26</a:t>
            </a:fld>
            <a:endParaRPr lang="en-US"/>
          </a:p>
        </p:txBody>
      </p:sp>
    </p:spTree>
    <p:extLst>
      <p:ext uri="{BB962C8B-B14F-4D97-AF65-F5344CB8AC3E}">
        <p14:creationId xmlns:p14="http://schemas.microsoft.com/office/powerpoint/2010/main" val="34217445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some of the many things Derecho automates for you.  But you would need to read the programming manual and also the Derecho research paper (the one from ACM Transactions on Computer Systems) to understand it deeply.</a:t>
            </a:r>
          </a:p>
          <a:p>
            <a:endParaRPr lang="en-US" dirty="0"/>
          </a:p>
          <a:p>
            <a:r>
              <a:rPr lang="en-US" dirty="0"/>
              <a:t>If you do that reading, it would be easy to understand.</a:t>
            </a:r>
          </a:p>
        </p:txBody>
      </p:sp>
      <p:sp>
        <p:nvSpPr>
          <p:cNvPr id="4" name="Slide Number Placeholder 3"/>
          <p:cNvSpPr>
            <a:spLocks noGrp="1"/>
          </p:cNvSpPr>
          <p:nvPr>
            <p:ph type="sldNum" sz="quarter" idx="10"/>
          </p:nvPr>
        </p:nvSpPr>
        <p:spPr/>
        <p:txBody>
          <a:bodyPr/>
          <a:lstStyle/>
          <a:p>
            <a:fld id="{D8952055-0679-4F11-9844-B02E09680E7A}" type="slidenum">
              <a:rPr lang="en-US" smtClean="0"/>
              <a:pPr/>
              <a:t>27</a:t>
            </a:fld>
            <a:endParaRPr lang="en-US"/>
          </a:p>
        </p:txBody>
      </p:sp>
    </p:spTree>
    <p:extLst>
      <p:ext uri="{BB962C8B-B14F-4D97-AF65-F5344CB8AC3E}">
        <p14:creationId xmlns:p14="http://schemas.microsoft.com/office/powerpoint/2010/main" val="20587434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Derecho’s object story is basically just a key-value subsystem like we saw in Lecture 2.</a:t>
            </a:r>
          </a:p>
        </p:txBody>
      </p:sp>
      <p:sp>
        <p:nvSpPr>
          <p:cNvPr id="4" name="Slide Number Placeholder 3"/>
          <p:cNvSpPr>
            <a:spLocks noGrp="1"/>
          </p:cNvSpPr>
          <p:nvPr>
            <p:ph type="sldNum" sz="quarter" idx="10"/>
          </p:nvPr>
        </p:nvSpPr>
        <p:spPr/>
        <p:txBody>
          <a:bodyPr/>
          <a:lstStyle/>
          <a:p>
            <a:fld id="{D8952055-0679-4F11-9844-B02E09680E7A}" type="slidenum">
              <a:rPr lang="en-US" smtClean="0"/>
              <a:pPr/>
              <a:t>28</a:t>
            </a:fld>
            <a:endParaRPr lang="en-US"/>
          </a:p>
        </p:txBody>
      </p:sp>
    </p:spTree>
    <p:extLst>
      <p:ext uri="{BB962C8B-B14F-4D97-AF65-F5344CB8AC3E}">
        <p14:creationId xmlns:p14="http://schemas.microsoft.com/office/powerpoint/2010/main" val="22927089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main APIs for the object store match those of a standard key-value store.  But Derecho adds a “watch” callback that will do a call to a local function if the watched key changes.  Obviously this callback occurs on the process where the key changed.  But the function could then send a message or a multicast to other processes.</a:t>
            </a:r>
          </a:p>
        </p:txBody>
      </p:sp>
      <p:sp>
        <p:nvSpPr>
          <p:cNvPr id="4" name="Slide Number Placeholder 3"/>
          <p:cNvSpPr>
            <a:spLocks noGrp="1"/>
          </p:cNvSpPr>
          <p:nvPr>
            <p:ph type="sldNum" sz="quarter" idx="10"/>
          </p:nvPr>
        </p:nvSpPr>
        <p:spPr/>
        <p:txBody>
          <a:bodyPr/>
          <a:lstStyle/>
          <a:p>
            <a:fld id="{D8952055-0679-4F11-9844-B02E09680E7A}" type="slidenum">
              <a:rPr lang="en-US" smtClean="0"/>
              <a:pPr/>
              <a:t>29</a:t>
            </a:fld>
            <a:endParaRPr lang="en-US"/>
          </a:p>
        </p:txBody>
      </p:sp>
    </p:spTree>
    <p:extLst>
      <p:ext uri="{BB962C8B-B14F-4D97-AF65-F5344CB8AC3E}">
        <p14:creationId xmlns:p14="http://schemas.microsoft.com/office/powerpoint/2010/main" val="47691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image shows a smart highway with sensors (lots of them) that are able to identify cars (green boxes) and in this particular case, abnormal things too (like a motorcycle between the lanes).    In fact that happens to be Trinity from the Matrix with the </a:t>
            </a:r>
            <a:r>
              <a:rPr lang="en-US" dirty="0" err="1"/>
              <a:t>keymaker</a:t>
            </a:r>
            <a:r>
              <a:rPr lang="en-US" dirty="0"/>
              <a:t>, and in fact she is driving the wrong way on the highway.</a:t>
            </a:r>
          </a:p>
          <a:p>
            <a:endParaRPr lang="en-US" dirty="0"/>
          </a:p>
          <a:p>
            <a:r>
              <a:rPr lang="en-US" dirty="0"/>
              <a:t>Data is being relayed to our cloud over connections (middle) and into a </a:t>
            </a:r>
            <a:r>
              <a:rPr lang="en-US" dirty="0" err="1"/>
              <a:t>sharded</a:t>
            </a:r>
            <a:r>
              <a:rPr lang="en-US" dirty="0"/>
              <a:t> storage layer (dots organized into shards of two processes per shard, five shards in total) that stores the data into a time-indexed storage layer, like a file system.</a:t>
            </a:r>
          </a:p>
          <a:p>
            <a:br>
              <a:rPr lang="en-US" dirty="0"/>
            </a:br>
            <a:r>
              <a:rPr lang="en-US" dirty="0"/>
              <a:t>Then someone is trying to query the system to make a “film” showing every law that the motorcycle broke during this 30-second period.  But of course we wouldn’t trust a film like that if it could be based on inconsistent data.  It might show the same thing twice or some even not at all, or show cars in the wrong relative locations.</a:t>
            </a:r>
          </a:p>
        </p:txBody>
      </p:sp>
      <p:sp>
        <p:nvSpPr>
          <p:cNvPr id="4" name="Slide Number Placeholder 3"/>
          <p:cNvSpPr>
            <a:spLocks noGrp="1"/>
          </p:cNvSpPr>
          <p:nvPr>
            <p:ph type="sldNum" sz="quarter" idx="10"/>
          </p:nvPr>
        </p:nvSpPr>
        <p:spPr/>
        <p:txBody>
          <a:bodyPr/>
          <a:lstStyle/>
          <a:p>
            <a:fld id="{D8952055-0679-4F11-9844-B02E09680E7A}" type="slidenum">
              <a:rPr lang="en-US" smtClean="0"/>
              <a:pPr/>
              <a:t>3</a:t>
            </a:fld>
            <a:endParaRPr lang="en-US"/>
          </a:p>
        </p:txBody>
      </p:sp>
    </p:spTree>
    <p:extLst>
      <p:ext uri="{BB962C8B-B14F-4D97-AF65-F5344CB8AC3E}">
        <p14:creationId xmlns:p14="http://schemas.microsoft.com/office/powerpoint/2010/main" val="30633739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main “fancy” API here is the conditional put.  It works like Put but checks that the version numbering hasn’t changed since the get was done.  So you do a get, update the version, then a </a:t>
            </a:r>
            <a:r>
              <a:rPr lang="en-US" dirty="0" err="1"/>
              <a:t>cput</a:t>
            </a:r>
            <a:r>
              <a:rPr lang="en-US" dirty="0"/>
              <a:t>, and if this is successful, you “avoided” using a lock and yet got an atomic effect.  If </a:t>
            </a:r>
            <a:r>
              <a:rPr lang="en-US" dirty="0" err="1"/>
              <a:t>cput</a:t>
            </a:r>
            <a:r>
              <a:rPr lang="en-US" dirty="0"/>
              <a:t> fails, no change was done and you can iterate by doing a new get, then trying again.</a:t>
            </a:r>
          </a:p>
        </p:txBody>
      </p:sp>
      <p:sp>
        <p:nvSpPr>
          <p:cNvPr id="4" name="Slide Number Placeholder 3"/>
          <p:cNvSpPr>
            <a:spLocks noGrp="1"/>
          </p:cNvSpPr>
          <p:nvPr>
            <p:ph type="sldNum" sz="quarter" idx="10"/>
          </p:nvPr>
        </p:nvSpPr>
        <p:spPr/>
        <p:txBody>
          <a:bodyPr/>
          <a:lstStyle/>
          <a:p>
            <a:fld id="{D8952055-0679-4F11-9844-B02E09680E7A}" type="slidenum">
              <a:rPr lang="en-US" smtClean="0"/>
              <a:pPr/>
              <a:t>30</a:t>
            </a:fld>
            <a:endParaRPr lang="en-US"/>
          </a:p>
        </p:txBody>
      </p:sp>
    </p:spTree>
    <p:extLst>
      <p:ext uri="{BB962C8B-B14F-4D97-AF65-F5344CB8AC3E}">
        <p14:creationId xmlns:p14="http://schemas.microsoft.com/office/powerpoint/2010/main" val="27860871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getting back to our point from earlier, the object store is a key-value library within Derecho, but if you use it in the intended way you end up building a key-value service.  And then this can be called using REST.  Like in that example figure we saw earlier.</a:t>
            </a:r>
          </a:p>
          <a:p>
            <a:endParaRPr lang="en-US" dirty="0"/>
          </a:p>
          <a:p>
            <a:r>
              <a:rPr lang="en-US" dirty="0"/>
              <a:t>One weird limitation: this is work in progress and oddly, we don’t yet have a demo in which we linked the object store, configured as a </a:t>
            </a:r>
            <a:r>
              <a:rPr lang="en-US" dirty="0">
                <a:sym typeface="Symbol" panose="05050102010706020507" pitchFamily="18" charset="2"/>
              </a:rPr>
              <a:t>-</a:t>
            </a:r>
            <a:r>
              <a:rPr lang="en-US" dirty="0"/>
              <a:t>service, to the Azure function layer.  Obviously we do need such a demo.  We’ll build one in the next few weeks.</a:t>
            </a:r>
          </a:p>
          <a:p>
            <a:endParaRPr lang="en-US" dirty="0"/>
          </a:p>
          <a:p>
            <a:r>
              <a:rPr lang="en-US" dirty="0"/>
              <a:t>Or you could help us by building it yourself.  It isn’t hard.  </a:t>
            </a:r>
          </a:p>
          <a:p>
            <a:endParaRPr lang="en-US" dirty="0"/>
          </a:p>
          <a:p>
            <a:r>
              <a:rPr lang="en-US" dirty="0"/>
              <a:t>The existing demo is for processes inside a big Derecho group that want to use the object store as a subgroup.  The idea is identical, but instead of REST they use the Derecho built-in P2P mechanism, which maps to RDMA.</a:t>
            </a:r>
          </a:p>
          <a:p>
            <a:endParaRPr lang="en-US" dirty="0"/>
          </a:p>
          <a:p>
            <a:r>
              <a:rPr lang="en-US" dirty="0"/>
              <a:t>They do this for reasons of speed: RDMA is incredibly faster than REST.  </a:t>
            </a:r>
          </a:p>
          <a:p>
            <a:endParaRPr lang="en-US" dirty="0"/>
          </a:p>
          <a:p>
            <a:r>
              <a:rPr lang="en-US" dirty="0"/>
              <a:t>And here is another useless and annoying glance into the future.  Derecho RPC (on RDMA) will work soon from outside the group, and then could be used from the function tier.  But that’s a bigger piece of work and “soon” won’t be soon enough for CS5412 in spring of 2019.</a:t>
            </a:r>
          </a:p>
        </p:txBody>
      </p:sp>
      <p:sp>
        <p:nvSpPr>
          <p:cNvPr id="4" name="Slide Number Placeholder 3"/>
          <p:cNvSpPr>
            <a:spLocks noGrp="1"/>
          </p:cNvSpPr>
          <p:nvPr>
            <p:ph type="sldNum" sz="quarter" idx="5"/>
          </p:nvPr>
        </p:nvSpPr>
        <p:spPr/>
        <p:txBody>
          <a:bodyPr/>
          <a:lstStyle/>
          <a:p>
            <a:fld id="{D8952055-0679-4F11-9844-B02E09680E7A}" type="slidenum">
              <a:rPr lang="en-US" smtClean="0"/>
              <a:pPr/>
              <a:t>31</a:t>
            </a:fld>
            <a:endParaRPr lang="en-US"/>
          </a:p>
        </p:txBody>
      </p:sp>
    </p:spTree>
    <p:extLst>
      <p:ext uri="{BB962C8B-B14F-4D97-AF65-F5344CB8AC3E}">
        <p14:creationId xmlns:p14="http://schemas.microsoft.com/office/powerpoint/2010/main" val="9955105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call it FFFSv2.  Is this honest?</a:t>
            </a:r>
            <a:br>
              <a:rPr lang="en-US" dirty="0"/>
            </a:br>
            <a:br>
              <a:rPr lang="en-US" dirty="0"/>
            </a:br>
            <a:r>
              <a:rPr lang="en-US" dirty="0"/>
              <a:t>In fact it has all the same functionality… so yes, this is truth.</a:t>
            </a:r>
          </a:p>
          <a:p>
            <a:endParaRPr lang="en-US" dirty="0"/>
          </a:p>
          <a:p>
            <a:r>
              <a:rPr lang="en-US" dirty="0"/>
              <a:t>… but it lacks a file system API.  So this is a lie!</a:t>
            </a:r>
            <a:br>
              <a:rPr lang="en-US" dirty="0"/>
            </a:br>
            <a:br>
              <a:rPr lang="en-US" dirty="0"/>
            </a:br>
            <a:r>
              <a:rPr lang="en-US" dirty="0"/>
              <a:t>And (sigh) we actually do plan to support the HDFS and </a:t>
            </a:r>
            <a:r>
              <a:rPr lang="en-US" dirty="0" err="1"/>
              <a:t>Ceph</a:t>
            </a:r>
            <a:r>
              <a:rPr lang="en-US" dirty="0"/>
              <a:t> APIs too.  But (you guessed it) not soon enough for spring 2019.</a:t>
            </a:r>
          </a:p>
          <a:p>
            <a:endParaRPr lang="en-US" dirty="0"/>
          </a:p>
          <a:p>
            <a:r>
              <a:rPr lang="en-US" dirty="0"/>
              <a:t>You could use the actual FFFSv1 if you need something like that and prefer not to deal with these technology gaps.  Theo can help set that up.</a:t>
            </a:r>
          </a:p>
        </p:txBody>
      </p:sp>
      <p:sp>
        <p:nvSpPr>
          <p:cNvPr id="4" name="Slide Number Placeholder 3"/>
          <p:cNvSpPr>
            <a:spLocks noGrp="1"/>
          </p:cNvSpPr>
          <p:nvPr>
            <p:ph type="sldNum" sz="quarter" idx="5"/>
          </p:nvPr>
        </p:nvSpPr>
        <p:spPr/>
        <p:txBody>
          <a:bodyPr/>
          <a:lstStyle/>
          <a:p>
            <a:fld id="{D8952055-0679-4F11-9844-B02E09680E7A}" type="slidenum">
              <a:rPr lang="en-US" smtClean="0"/>
              <a:pPr/>
              <a:t>32</a:t>
            </a:fld>
            <a:endParaRPr lang="en-US"/>
          </a:p>
        </p:txBody>
      </p:sp>
    </p:spTree>
    <p:extLst>
      <p:ext uri="{BB962C8B-B14F-4D97-AF65-F5344CB8AC3E}">
        <p14:creationId xmlns:p14="http://schemas.microsoft.com/office/powerpoint/2010/main" val="11777217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details: each replica of a shard has the identical (</a:t>
            </a:r>
            <a:r>
              <a:rPr lang="en-US" dirty="0" err="1"/>
              <a:t>key,value</a:t>
            </a:r>
            <a:r>
              <a:rPr lang="en-US" dirty="0"/>
              <a:t>) map, hence has identical capabilities.</a:t>
            </a:r>
          </a:p>
        </p:txBody>
      </p:sp>
      <p:sp>
        <p:nvSpPr>
          <p:cNvPr id="4" name="Slide Number Placeholder 3"/>
          <p:cNvSpPr>
            <a:spLocks noGrp="1"/>
          </p:cNvSpPr>
          <p:nvPr>
            <p:ph type="sldNum" sz="quarter" idx="10"/>
          </p:nvPr>
        </p:nvSpPr>
        <p:spPr/>
        <p:txBody>
          <a:bodyPr/>
          <a:lstStyle/>
          <a:p>
            <a:fld id="{D8952055-0679-4F11-9844-B02E09680E7A}" type="slidenum">
              <a:rPr lang="en-US" smtClean="0"/>
              <a:pPr/>
              <a:t>33</a:t>
            </a:fld>
            <a:endParaRPr lang="en-US"/>
          </a:p>
        </p:txBody>
      </p:sp>
    </p:spTree>
    <p:extLst>
      <p:ext uri="{BB962C8B-B14F-4D97-AF65-F5344CB8AC3E}">
        <p14:creationId xmlns:p14="http://schemas.microsoft.com/office/powerpoint/2010/main" val="15776044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TCP Derecho is actually quite fast too, but not as fast as with the hardware RDMA device to accelerate data movement.</a:t>
            </a:r>
          </a:p>
        </p:txBody>
      </p:sp>
      <p:sp>
        <p:nvSpPr>
          <p:cNvPr id="4" name="Slide Number Placeholder 3"/>
          <p:cNvSpPr>
            <a:spLocks noGrp="1"/>
          </p:cNvSpPr>
          <p:nvPr>
            <p:ph type="sldNum" sz="quarter" idx="10"/>
          </p:nvPr>
        </p:nvSpPr>
        <p:spPr/>
        <p:txBody>
          <a:bodyPr/>
          <a:lstStyle/>
          <a:p>
            <a:fld id="{D8952055-0679-4F11-9844-B02E09680E7A}" type="slidenum">
              <a:rPr lang="en-US" smtClean="0"/>
              <a:pPr/>
              <a:t>34</a:t>
            </a:fld>
            <a:endParaRPr lang="en-US"/>
          </a:p>
        </p:txBody>
      </p:sp>
    </p:spTree>
    <p:extLst>
      <p:ext uri="{BB962C8B-B14F-4D97-AF65-F5344CB8AC3E}">
        <p14:creationId xmlns:p14="http://schemas.microsoft.com/office/powerpoint/2010/main" val="11131363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single object store can store more than one kind of data.  So for example, it could store photos (maybe with one kind of key) and also “reports that new photos are available” (with some other kind of key).  </a:t>
            </a:r>
          </a:p>
          <a:p>
            <a:endParaRPr lang="en-US" dirty="0"/>
          </a:p>
          <a:p>
            <a:r>
              <a:rPr lang="en-US" dirty="0"/>
              <a:t>This avoids having you receive photos you don’t actually want.   Instead your code can decide which photos to pull from the object store.</a:t>
            </a:r>
          </a:p>
        </p:txBody>
      </p:sp>
      <p:sp>
        <p:nvSpPr>
          <p:cNvPr id="4" name="Slide Number Placeholder 3"/>
          <p:cNvSpPr>
            <a:spLocks noGrp="1"/>
          </p:cNvSpPr>
          <p:nvPr>
            <p:ph type="sldNum" sz="quarter" idx="10"/>
          </p:nvPr>
        </p:nvSpPr>
        <p:spPr/>
        <p:txBody>
          <a:bodyPr/>
          <a:lstStyle/>
          <a:p>
            <a:fld id="{D8952055-0679-4F11-9844-B02E09680E7A}" type="slidenum">
              <a:rPr lang="en-US" smtClean="0"/>
              <a:pPr/>
              <a:t>35</a:t>
            </a:fld>
            <a:endParaRPr lang="en-US"/>
          </a:p>
        </p:txBody>
      </p:sp>
    </p:spTree>
    <p:extLst>
      <p:ext uri="{BB962C8B-B14F-4D97-AF65-F5344CB8AC3E}">
        <p14:creationId xmlns:p14="http://schemas.microsoft.com/office/powerpoint/2010/main" val="19931796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952055-0679-4F11-9844-B02E09680E7A}" type="slidenum">
              <a:rPr lang="en-US" smtClean="0"/>
              <a:pPr/>
              <a:t>36</a:t>
            </a:fld>
            <a:endParaRPr lang="en-US"/>
          </a:p>
        </p:txBody>
      </p:sp>
    </p:spTree>
    <p:extLst>
      <p:ext uri="{BB962C8B-B14F-4D97-AF65-F5344CB8AC3E}">
        <p14:creationId xmlns:p14="http://schemas.microsoft.com/office/powerpoint/2010/main" val="22949780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versions people sometimes worry about transactions that do a get, think about it, then write an update.  You can run into conflicts if somehow two processes try to update the same (</a:t>
            </a:r>
            <a:r>
              <a:rPr lang="en-US" dirty="0" err="1"/>
              <a:t>key,value</a:t>
            </a:r>
            <a:r>
              <a:rPr lang="en-US" dirty="0"/>
              <a:t>) version.</a:t>
            </a:r>
          </a:p>
          <a:p>
            <a:endParaRPr lang="en-US" dirty="0"/>
          </a:p>
          <a:p>
            <a:r>
              <a:rPr lang="en-US" dirty="0"/>
              <a:t>One option is to use locking if that would be a risk, but locking can slow things down.</a:t>
            </a:r>
          </a:p>
          <a:p>
            <a:endParaRPr lang="en-US" dirty="0"/>
          </a:p>
          <a:p>
            <a:r>
              <a:rPr lang="en-US" dirty="0"/>
              <a:t>So in Derecho’s object store we offer a conditional put that only updates a version if the correct prior version is still loaded.  If someone else updated it while you were thinking, the conditional put fails (“sorry, version 17 is not the most current one”) and you can retry.</a:t>
            </a:r>
          </a:p>
          <a:p>
            <a:endParaRPr lang="en-US" dirty="0"/>
          </a:p>
          <a:p>
            <a:r>
              <a:rPr lang="en-US" dirty="0"/>
              <a:t>The version numbering is implicit (a header field associated with the value – </a:t>
            </a:r>
            <a:r>
              <a:rPr lang="en-US" b="0" dirty="0"/>
              <a:t>get fills it in initially, and then </a:t>
            </a:r>
            <a:r>
              <a:rPr lang="en-US" b="0" dirty="0" err="1"/>
              <a:t>cput</a:t>
            </a:r>
            <a:r>
              <a:rPr lang="en-US" b="0" dirty="0"/>
              <a:t> checks that the version currently in the store matches what get previously fetched.  For</a:t>
            </a:r>
            <a:r>
              <a:rPr lang="en-US" dirty="0"/>
              <a:t> cases where conflicts would be rare you can avoid locking entirely and still be certain to get consistency.</a:t>
            </a:r>
          </a:p>
        </p:txBody>
      </p:sp>
      <p:sp>
        <p:nvSpPr>
          <p:cNvPr id="4" name="Slide Number Placeholder 3"/>
          <p:cNvSpPr>
            <a:spLocks noGrp="1"/>
          </p:cNvSpPr>
          <p:nvPr>
            <p:ph type="sldNum" sz="quarter" idx="10"/>
          </p:nvPr>
        </p:nvSpPr>
        <p:spPr/>
        <p:txBody>
          <a:bodyPr/>
          <a:lstStyle/>
          <a:p>
            <a:fld id="{D8952055-0679-4F11-9844-B02E09680E7A}" type="slidenum">
              <a:rPr lang="en-US" smtClean="0"/>
              <a:pPr/>
              <a:t>37</a:t>
            </a:fld>
            <a:endParaRPr lang="en-US"/>
          </a:p>
        </p:txBody>
      </p:sp>
    </p:spTree>
    <p:extLst>
      <p:ext uri="{BB962C8B-B14F-4D97-AF65-F5344CB8AC3E}">
        <p14:creationId xmlns:p14="http://schemas.microsoft.com/office/powerpoint/2010/main" val="23654829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just a slide on a question of efficiency.</a:t>
            </a:r>
          </a:p>
          <a:p>
            <a:endParaRPr lang="en-US" dirty="0"/>
          </a:p>
          <a:p>
            <a:r>
              <a:rPr lang="en-US" dirty="0"/>
              <a:t>Sometimes a delta is MUCH smaller than the versions themselves would be.</a:t>
            </a:r>
          </a:p>
        </p:txBody>
      </p:sp>
      <p:sp>
        <p:nvSpPr>
          <p:cNvPr id="4" name="Slide Number Placeholder 3"/>
          <p:cNvSpPr>
            <a:spLocks noGrp="1"/>
          </p:cNvSpPr>
          <p:nvPr>
            <p:ph type="sldNum" sz="quarter" idx="10"/>
          </p:nvPr>
        </p:nvSpPr>
        <p:spPr/>
        <p:txBody>
          <a:bodyPr/>
          <a:lstStyle/>
          <a:p>
            <a:fld id="{D8952055-0679-4F11-9844-B02E09680E7A}" type="slidenum">
              <a:rPr lang="en-US" smtClean="0"/>
              <a:pPr/>
              <a:t>38</a:t>
            </a:fld>
            <a:endParaRPr lang="en-US"/>
          </a:p>
        </p:txBody>
      </p:sp>
    </p:spTree>
    <p:extLst>
      <p:ext uri="{BB962C8B-B14F-4D97-AF65-F5344CB8AC3E}">
        <p14:creationId xmlns:p14="http://schemas.microsoft.com/office/powerpoint/2010/main" val="14547453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an object store you can turn it into a file system very easily by layering a file system API over the object layer.</a:t>
            </a:r>
          </a:p>
        </p:txBody>
      </p:sp>
      <p:sp>
        <p:nvSpPr>
          <p:cNvPr id="4" name="Slide Number Placeholder 3"/>
          <p:cNvSpPr>
            <a:spLocks noGrp="1"/>
          </p:cNvSpPr>
          <p:nvPr>
            <p:ph type="sldNum" sz="quarter" idx="10"/>
          </p:nvPr>
        </p:nvSpPr>
        <p:spPr/>
        <p:txBody>
          <a:bodyPr/>
          <a:lstStyle/>
          <a:p>
            <a:fld id="{D8952055-0679-4F11-9844-B02E09680E7A}" type="slidenum">
              <a:rPr lang="en-US" smtClean="0"/>
              <a:pPr/>
              <a:t>39</a:t>
            </a:fld>
            <a:endParaRPr lang="en-US"/>
          </a:p>
        </p:txBody>
      </p:sp>
    </p:spTree>
    <p:extLst>
      <p:ext uri="{BB962C8B-B14F-4D97-AF65-F5344CB8AC3E}">
        <p14:creationId xmlns:p14="http://schemas.microsoft.com/office/powerpoint/2010/main" val="1177093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952055-0679-4F11-9844-B02E09680E7A}" type="slidenum">
              <a:rPr lang="en-US" smtClean="0"/>
              <a:pPr/>
              <a:t>4</a:t>
            </a:fld>
            <a:endParaRPr lang="en-US"/>
          </a:p>
        </p:txBody>
      </p:sp>
    </p:spTree>
    <p:extLst>
      <p:ext uri="{BB962C8B-B14F-4D97-AF65-F5344CB8AC3E}">
        <p14:creationId xmlns:p14="http://schemas.microsoft.com/office/powerpoint/2010/main" val="15043663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a message bus (publish-subscribe system)</a:t>
            </a:r>
          </a:p>
        </p:txBody>
      </p:sp>
      <p:sp>
        <p:nvSpPr>
          <p:cNvPr id="4" name="Slide Number Placeholder 3"/>
          <p:cNvSpPr>
            <a:spLocks noGrp="1"/>
          </p:cNvSpPr>
          <p:nvPr>
            <p:ph type="sldNum" sz="quarter" idx="10"/>
          </p:nvPr>
        </p:nvSpPr>
        <p:spPr/>
        <p:txBody>
          <a:bodyPr/>
          <a:lstStyle/>
          <a:p>
            <a:fld id="{D8952055-0679-4F11-9844-B02E09680E7A}" type="slidenum">
              <a:rPr lang="en-US" smtClean="0"/>
              <a:pPr/>
              <a:t>40</a:t>
            </a:fld>
            <a:endParaRPr lang="en-US"/>
          </a:p>
        </p:txBody>
      </p:sp>
    </p:spTree>
    <p:extLst>
      <p:ext uri="{BB962C8B-B14F-4D97-AF65-F5344CB8AC3E}">
        <p14:creationId xmlns:p14="http://schemas.microsoft.com/office/powerpoint/2010/main" val="8585110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952055-0679-4F11-9844-B02E09680E7A}" type="slidenum">
              <a:rPr lang="en-US" smtClean="0"/>
              <a:pPr/>
              <a:t>41</a:t>
            </a:fld>
            <a:endParaRPr lang="en-US"/>
          </a:p>
        </p:txBody>
      </p:sp>
    </p:spTree>
    <p:extLst>
      <p:ext uri="{BB962C8B-B14F-4D97-AF65-F5344CB8AC3E}">
        <p14:creationId xmlns:p14="http://schemas.microsoft.com/office/powerpoint/2010/main" val="33500409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952055-0679-4F11-9844-B02E09680E7A}" type="slidenum">
              <a:rPr lang="en-US" smtClean="0"/>
              <a:pPr/>
              <a:t>42</a:t>
            </a:fld>
            <a:endParaRPr lang="en-US"/>
          </a:p>
        </p:txBody>
      </p:sp>
    </p:spTree>
    <p:extLst>
      <p:ext uri="{BB962C8B-B14F-4D97-AF65-F5344CB8AC3E}">
        <p14:creationId xmlns:p14="http://schemas.microsoft.com/office/powerpoint/2010/main" val="24124226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do lots of small updates per second.  This shows a group of some size (X axis), and how many updates per second can be done (Y axis).  Red is for “everyone is issuing updates”. </a:t>
            </a:r>
          </a:p>
          <a:p>
            <a:endParaRPr lang="en-US" dirty="0"/>
          </a:p>
          <a:p>
            <a:r>
              <a:rPr lang="en-US" dirty="0"/>
              <a:t>Blue for “half of them are doing updates”.</a:t>
            </a:r>
          </a:p>
          <a:p>
            <a:endParaRPr lang="en-US" dirty="0"/>
          </a:p>
          <a:p>
            <a:r>
              <a:rPr lang="en-US" dirty="0"/>
              <a:t>Green is “all updates originate in process 0”</a:t>
            </a:r>
          </a:p>
          <a:p>
            <a:endParaRPr lang="en-US" dirty="0"/>
          </a:p>
          <a:p>
            <a:r>
              <a:rPr lang="en-US" dirty="0"/>
              <a:t>The messages are tiny because this is the worst case for overheads.</a:t>
            </a:r>
          </a:p>
        </p:txBody>
      </p:sp>
      <p:sp>
        <p:nvSpPr>
          <p:cNvPr id="4" name="Slide Number Placeholder 3"/>
          <p:cNvSpPr>
            <a:spLocks noGrp="1"/>
          </p:cNvSpPr>
          <p:nvPr>
            <p:ph type="sldNum" sz="quarter" idx="10"/>
          </p:nvPr>
        </p:nvSpPr>
        <p:spPr/>
        <p:txBody>
          <a:bodyPr/>
          <a:lstStyle/>
          <a:p>
            <a:fld id="{D8952055-0679-4F11-9844-B02E09680E7A}" type="slidenum">
              <a:rPr lang="en-US" smtClean="0"/>
              <a:pPr/>
              <a:t>43</a:t>
            </a:fld>
            <a:endParaRPr lang="en-US"/>
          </a:p>
        </p:txBody>
      </p:sp>
    </p:spTree>
    <p:extLst>
      <p:ext uri="{BB962C8B-B14F-4D97-AF65-F5344CB8AC3E}">
        <p14:creationId xmlns:p14="http://schemas.microsoft.com/office/powerpoint/2010/main" val="30667611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look at bandwidth rather than events per second, but in a similar way.  The colors represent object sizes now, but we still have a line for all issuing updates, then half, then one does the updates.  Red is a video (100MB), blue is a photo (1MB), green is a web page (10KB).</a:t>
            </a:r>
          </a:p>
          <a:p>
            <a:endParaRPr lang="en-US" dirty="0"/>
          </a:p>
          <a:p>
            <a:r>
              <a:rPr lang="en-US" dirty="0"/>
              <a:t>On the left we see a simple reliable multicast on RDMA.  On the right, same setup but now with super strong “</a:t>
            </a:r>
            <a:r>
              <a:rPr lang="en-US" dirty="0" err="1"/>
              <a:t>Paxos</a:t>
            </a:r>
            <a:r>
              <a:rPr lang="en-US" dirty="0"/>
              <a:t>” guarantees.  They look similar: Derecho didn’t slow down much, except for the smallest message size.</a:t>
            </a:r>
          </a:p>
        </p:txBody>
      </p:sp>
      <p:sp>
        <p:nvSpPr>
          <p:cNvPr id="4" name="Slide Number Placeholder 3"/>
          <p:cNvSpPr>
            <a:spLocks noGrp="1"/>
          </p:cNvSpPr>
          <p:nvPr>
            <p:ph type="sldNum" sz="quarter" idx="10"/>
          </p:nvPr>
        </p:nvSpPr>
        <p:spPr/>
        <p:txBody>
          <a:bodyPr/>
          <a:lstStyle/>
          <a:p>
            <a:fld id="{D8952055-0679-4F11-9844-B02E09680E7A}" type="slidenum">
              <a:rPr lang="en-US" smtClean="0"/>
              <a:pPr/>
              <a:t>44</a:t>
            </a:fld>
            <a:endParaRPr lang="en-US"/>
          </a:p>
        </p:txBody>
      </p:sp>
    </p:spTree>
    <p:extLst>
      <p:ext uri="{BB962C8B-B14F-4D97-AF65-F5344CB8AC3E}">
        <p14:creationId xmlns:p14="http://schemas.microsoft.com/office/powerpoint/2010/main" val="16435333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RDMA we do best, but even with just TCP we do very well.</a:t>
            </a:r>
          </a:p>
        </p:txBody>
      </p:sp>
      <p:sp>
        <p:nvSpPr>
          <p:cNvPr id="4" name="Slide Number Placeholder 3"/>
          <p:cNvSpPr>
            <a:spLocks noGrp="1"/>
          </p:cNvSpPr>
          <p:nvPr>
            <p:ph type="sldNum" sz="quarter" idx="10"/>
          </p:nvPr>
        </p:nvSpPr>
        <p:spPr/>
        <p:txBody>
          <a:bodyPr/>
          <a:lstStyle/>
          <a:p>
            <a:fld id="{D8952055-0679-4F11-9844-B02E09680E7A}" type="slidenum">
              <a:rPr lang="en-US" smtClean="0"/>
              <a:pPr/>
              <a:t>45</a:t>
            </a:fld>
            <a:endParaRPr lang="en-US"/>
          </a:p>
        </p:txBody>
      </p:sp>
    </p:spTree>
    <p:extLst>
      <p:ext uri="{BB962C8B-B14F-4D97-AF65-F5344CB8AC3E}">
        <p14:creationId xmlns:p14="http://schemas.microsoft.com/office/powerpoint/2010/main" val="21036127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time we look at delay from when a message is sent to when it has been fully delivered, in microseconds (us).</a:t>
            </a:r>
          </a:p>
        </p:txBody>
      </p:sp>
      <p:sp>
        <p:nvSpPr>
          <p:cNvPr id="4" name="Slide Number Placeholder 3"/>
          <p:cNvSpPr>
            <a:spLocks noGrp="1"/>
          </p:cNvSpPr>
          <p:nvPr>
            <p:ph type="sldNum" sz="quarter" idx="10"/>
          </p:nvPr>
        </p:nvSpPr>
        <p:spPr/>
        <p:txBody>
          <a:bodyPr/>
          <a:lstStyle/>
          <a:p>
            <a:fld id="{D8952055-0679-4F11-9844-B02E09680E7A}" type="slidenum">
              <a:rPr lang="en-US" smtClean="0"/>
              <a:pPr/>
              <a:t>46</a:t>
            </a:fld>
            <a:endParaRPr lang="en-US"/>
          </a:p>
        </p:txBody>
      </p:sp>
    </p:spTree>
    <p:extLst>
      <p:ext uri="{BB962C8B-B14F-4D97-AF65-F5344CB8AC3E}">
        <p14:creationId xmlns:p14="http://schemas.microsoft.com/office/powerpoint/2010/main" val="6949926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a:t>
            </a:r>
            <a:r>
              <a:rPr lang="en-US" dirty="0" err="1"/>
              <a:t>sharded</a:t>
            </a:r>
            <a:r>
              <a:rPr lang="en-US" dirty="0"/>
              <a:t> systems have lots of processes but in shards of size 2 or 3.  So we set that case up (we even considered setups with overlapping shards).  We end up with insanely high “total work capacity” that increases linearly with the number of shards – we had to use this log-normal graph format or the graph is illegible.</a:t>
            </a:r>
          </a:p>
          <a:p>
            <a:endParaRPr lang="en-US" dirty="0"/>
          </a:p>
          <a:p>
            <a:r>
              <a:rPr lang="en-US" dirty="0"/>
              <a:t>So: “the capacity of a </a:t>
            </a:r>
            <a:r>
              <a:rPr lang="en-US" dirty="0" err="1"/>
              <a:t>sharded</a:t>
            </a:r>
            <a:r>
              <a:rPr lang="en-US" dirty="0"/>
              <a:t> system is just staggering.”</a:t>
            </a:r>
          </a:p>
          <a:p>
            <a:endParaRPr lang="en-US" dirty="0"/>
          </a:p>
          <a:p>
            <a:r>
              <a:rPr lang="en-US" dirty="0"/>
              <a:t>On the left we also looked at replication in really large groups, with up to 128 members (in other studies we pushed out to 1024 members).  The system scales super well.  (The video experiment ran out of DRAM buffering space in groups of size bigger than 32 members, because it needed one buffer per active sender, and 64 x 100MB is 6.4Gb, but our nodes were limited to 6GB of DRAM memory per process.)</a:t>
            </a:r>
          </a:p>
        </p:txBody>
      </p:sp>
      <p:sp>
        <p:nvSpPr>
          <p:cNvPr id="4" name="Slide Number Placeholder 3"/>
          <p:cNvSpPr>
            <a:spLocks noGrp="1"/>
          </p:cNvSpPr>
          <p:nvPr>
            <p:ph type="sldNum" sz="quarter" idx="10"/>
          </p:nvPr>
        </p:nvSpPr>
        <p:spPr/>
        <p:txBody>
          <a:bodyPr/>
          <a:lstStyle/>
          <a:p>
            <a:fld id="{D8952055-0679-4F11-9844-B02E09680E7A}" type="slidenum">
              <a:rPr lang="en-US" smtClean="0"/>
              <a:pPr/>
              <a:t>47</a:t>
            </a:fld>
            <a:endParaRPr lang="en-US"/>
          </a:p>
        </p:txBody>
      </p:sp>
    </p:spTree>
    <p:extLst>
      <p:ext uri="{BB962C8B-B14F-4D97-AF65-F5344CB8AC3E}">
        <p14:creationId xmlns:p14="http://schemas.microsoft.com/office/powerpoint/2010/main" val="41991969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versioned data persisted to storage, the speed of the storage medium limits us.</a:t>
            </a:r>
          </a:p>
        </p:txBody>
      </p:sp>
      <p:sp>
        <p:nvSpPr>
          <p:cNvPr id="4" name="Slide Number Placeholder 3"/>
          <p:cNvSpPr>
            <a:spLocks noGrp="1"/>
          </p:cNvSpPr>
          <p:nvPr>
            <p:ph type="sldNum" sz="quarter" idx="10"/>
          </p:nvPr>
        </p:nvSpPr>
        <p:spPr/>
        <p:txBody>
          <a:bodyPr/>
          <a:lstStyle/>
          <a:p>
            <a:fld id="{D8952055-0679-4F11-9844-B02E09680E7A}" type="slidenum">
              <a:rPr lang="en-US" smtClean="0"/>
              <a:pPr/>
              <a:t>48</a:t>
            </a:fld>
            <a:endParaRPr lang="en-US"/>
          </a:p>
        </p:txBody>
      </p:sp>
    </p:spTree>
    <p:extLst>
      <p:ext uri="{BB962C8B-B14F-4D97-AF65-F5344CB8AC3E}">
        <p14:creationId xmlns:p14="http://schemas.microsoft.com/office/powerpoint/2010/main" val="16904211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952055-0679-4F11-9844-B02E09680E7A}" type="slidenum">
              <a:rPr lang="en-US" smtClean="0"/>
              <a:pPr/>
              <a:t>49</a:t>
            </a:fld>
            <a:endParaRPr lang="en-US"/>
          </a:p>
        </p:txBody>
      </p:sp>
    </p:spTree>
    <p:extLst>
      <p:ext uri="{BB962C8B-B14F-4D97-AF65-F5344CB8AC3E}">
        <p14:creationId xmlns:p14="http://schemas.microsoft.com/office/powerpoint/2010/main" val="2567026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952055-0679-4F11-9844-B02E09680E7A}" type="slidenum">
              <a:rPr lang="en-US" smtClean="0"/>
              <a:pPr/>
              <a:t>5</a:t>
            </a:fld>
            <a:endParaRPr lang="en-US"/>
          </a:p>
        </p:txBody>
      </p:sp>
    </p:spTree>
    <p:extLst>
      <p:ext uri="{BB962C8B-B14F-4D97-AF65-F5344CB8AC3E}">
        <p14:creationId xmlns:p14="http://schemas.microsoft.com/office/powerpoint/2010/main" val="21999444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blow APUS away in all cases.  It was the previous record holder.  (Higher is good)</a:t>
            </a:r>
          </a:p>
        </p:txBody>
      </p:sp>
      <p:sp>
        <p:nvSpPr>
          <p:cNvPr id="4" name="Slide Number Placeholder 3"/>
          <p:cNvSpPr>
            <a:spLocks noGrp="1"/>
          </p:cNvSpPr>
          <p:nvPr>
            <p:ph type="sldNum" sz="quarter" idx="10"/>
          </p:nvPr>
        </p:nvSpPr>
        <p:spPr/>
        <p:txBody>
          <a:bodyPr/>
          <a:lstStyle/>
          <a:p>
            <a:fld id="{D8952055-0679-4F11-9844-B02E09680E7A}" type="slidenum">
              <a:rPr lang="en-US" smtClean="0"/>
              <a:pPr/>
              <a:t>50</a:t>
            </a:fld>
            <a:endParaRPr lang="en-US"/>
          </a:p>
        </p:txBody>
      </p:sp>
    </p:spTree>
    <p:extLst>
      <p:ext uri="{BB962C8B-B14F-4D97-AF65-F5344CB8AC3E}">
        <p14:creationId xmlns:p14="http://schemas.microsoft.com/office/powerpoint/2010/main" val="1305365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we cream Zookeeper and </a:t>
            </a:r>
            <a:r>
              <a:rPr lang="en-US" dirty="0" err="1"/>
              <a:t>LibPaxos</a:t>
            </a:r>
            <a:r>
              <a:rPr lang="en-US" dirty="0"/>
              <a:t> to such a degree that it seems embarrassing, except in one specific case, where Zookeeper is nearly keeping up (10K messages/s).  This is Derecho on TCP, though – we would have been 4x or 5x faster on RDMA, but Zookeeper can’t run on RDMA, so comparison would have been unfair.</a:t>
            </a:r>
          </a:p>
        </p:txBody>
      </p:sp>
      <p:sp>
        <p:nvSpPr>
          <p:cNvPr id="4" name="Slide Number Placeholder 3"/>
          <p:cNvSpPr>
            <a:spLocks noGrp="1"/>
          </p:cNvSpPr>
          <p:nvPr>
            <p:ph type="sldNum" sz="quarter" idx="10"/>
          </p:nvPr>
        </p:nvSpPr>
        <p:spPr/>
        <p:txBody>
          <a:bodyPr/>
          <a:lstStyle/>
          <a:p>
            <a:fld id="{D8952055-0679-4F11-9844-B02E09680E7A}" type="slidenum">
              <a:rPr lang="en-US" smtClean="0"/>
              <a:pPr/>
              <a:t>51</a:t>
            </a:fld>
            <a:endParaRPr lang="en-US"/>
          </a:p>
        </p:txBody>
      </p:sp>
    </p:spTree>
    <p:extLst>
      <p:ext uri="{BB962C8B-B14F-4D97-AF65-F5344CB8AC3E}">
        <p14:creationId xmlns:p14="http://schemas.microsoft.com/office/powerpoint/2010/main" val="11060881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952055-0679-4F11-9844-B02E09680E7A}" type="slidenum">
              <a:rPr lang="en-US" smtClean="0"/>
              <a:pPr/>
              <a:t>52</a:t>
            </a:fld>
            <a:endParaRPr lang="en-US"/>
          </a:p>
        </p:txBody>
      </p:sp>
    </p:spTree>
    <p:extLst>
      <p:ext uri="{BB962C8B-B14F-4D97-AF65-F5344CB8AC3E}">
        <p14:creationId xmlns:p14="http://schemas.microsoft.com/office/powerpoint/2010/main" val="2486973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952055-0679-4F11-9844-B02E09680E7A}" type="slidenum">
              <a:rPr lang="en-US" smtClean="0"/>
              <a:pPr/>
              <a:t>6</a:t>
            </a:fld>
            <a:endParaRPr lang="en-US"/>
          </a:p>
        </p:txBody>
      </p:sp>
    </p:spTree>
    <p:extLst>
      <p:ext uri="{BB962C8B-B14F-4D97-AF65-F5344CB8AC3E}">
        <p14:creationId xmlns:p14="http://schemas.microsoft.com/office/powerpoint/2010/main" val="3045810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animations actually show a “wave” photographed by 400 camera sensors.  Each little box is one camera, and each camera shows a tiny area at a 20 fps rate.</a:t>
            </a:r>
          </a:p>
          <a:p>
            <a:endParaRPr lang="en-US" dirty="0"/>
          </a:p>
          <a:p>
            <a:r>
              <a:rPr lang="en-US" dirty="0"/>
              <a:t>Then we ask for data in snapshots at 5fps to make our animation.</a:t>
            </a:r>
          </a:p>
          <a:p>
            <a:endParaRPr lang="en-US" dirty="0"/>
          </a:p>
          <a:p>
            <a:r>
              <a:rPr lang="en-US" dirty="0"/>
              <a:t>You can see how badly today’s cloud file systems do!  But we can do better (middle and right).  The FFFS is a fancier file system that understands time and causality.</a:t>
            </a:r>
          </a:p>
        </p:txBody>
      </p:sp>
      <p:sp>
        <p:nvSpPr>
          <p:cNvPr id="4" name="Slide Number Placeholder 3"/>
          <p:cNvSpPr>
            <a:spLocks noGrp="1"/>
          </p:cNvSpPr>
          <p:nvPr>
            <p:ph type="sldNum" sz="quarter" idx="10"/>
          </p:nvPr>
        </p:nvSpPr>
        <p:spPr/>
        <p:txBody>
          <a:bodyPr/>
          <a:lstStyle/>
          <a:p>
            <a:fld id="{D8952055-0679-4F11-9844-B02E09680E7A}" type="slidenum">
              <a:rPr lang="en-US" smtClean="0"/>
              <a:pPr/>
              <a:t>7</a:t>
            </a:fld>
            <a:endParaRPr lang="en-US"/>
          </a:p>
        </p:txBody>
      </p:sp>
    </p:spTree>
    <p:extLst>
      <p:ext uri="{BB962C8B-B14F-4D97-AF65-F5344CB8AC3E}">
        <p14:creationId xmlns:p14="http://schemas.microsoft.com/office/powerpoint/2010/main" val="3904300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952055-0679-4F11-9844-B02E09680E7A}" type="slidenum">
              <a:rPr lang="en-US" smtClean="0"/>
              <a:pPr/>
              <a:t>8</a:t>
            </a:fld>
            <a:endParaRPr lang="en-US"/>
          </a:p>
        </p:txBody>
      </p:sp>
    </p:spTree>
    <p:extLst>
      <p:ext uri="{BB962C8B-B14F-4D97-AF65-F5344CB8AC3E}">
        <p14:creationId xmlns:p14="http://schemas.microsoft.com/office/powerpoint/2010/main" val="485688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connects back to lecture 6.</a:t>
            </a:r>
          </a:p>
        </p:txBody>
      </p:sp>
      <p:sp>
        <p:nvSpPr>
          <p:cNvPr id="4" name="Slide Number Placeholder 3"/>
          <p:cNvSpPr>
            <a:spLocks noGrp="1"/>
          </p:cNvSpPr>
          <p:nvPr>
            <p:ph type="sldNum" sz="quarter" idx="10"/>
          </p:nvPr>
        </p:nvSpPr>
        <p:spPr/>
        <p:txBody>
          <a:bodyPr/>
          <a:lstStyle/>
          <a:p>
            <a:fld id="{D8952055-0679-4F11-9844-B02E09680E7A}" type="slidenum">
              <a:rPr lang="en-US" smtClean="0"/>
              <a:pPr/>
              <a:t>9</a:t>
            </a:fld>
            <a:endParaRPr lang="en-US"/>
          </a:p>
        </p:txBody>
      </p:sp>
    </p:spTree>
    <p:extLst>
      <p:ext uri="{BB962C8B-B14F-4D97-AF65-F5344CB8AC3E}">
        <p14:creationId xmlns:p14="http://schemas.microsoft.com/office/powerpoint/2010/main" val="232085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50984DE0-AA37-4FA4-8B19-47483B4C09B9}" type="datetime1">
              <a:rPr lang="en-US" smtClean="0"/>
              <a:t>2/13/2019</a:t>
            </a:fld>
            <a:endParaRPr lang="en-US"/>
          </a:p>
        </p:txBody>
      </p:sp>
      <p:sp>
        <p:nvSpPr>
          <p:cNvPr id="5" name="Footer Placeholder 4"/>
          <p:cNvSpPr>
            <a:spLocks noGrp="1"/>
          </p:cNvSpPr>
          <p:nvPr>
            <p:ph type="ftr" sz="quarter" idx="11"/>
          </p:nvPr>
        </p:nvSpPr>
        <p:spPr/>
        <p:txBody>
          <a:bodyPr/>
          <a:lstStyle/>
          <a:p>
            <a:r>
              <a:rPr lang="en-US"/>
              <a:t>Cornell University CS5412 Spring 2019                                                                         </a:t>
            </a:r>
          </a:p>
        </p:txBody>
      </p:sp>
      <p:sp>
        <p:nvSpPr>
          <p:cNvPr id="6" name="Slide Number Placeholder 5"/>
          <p:cNvSpPr>
            <a:spLocks noGrp="1"/>
          </p:cNvSpPr>
          <p:nvPr>
            <p:ph type="sldNum" sz="quarter" idx="12"/>
          </p:nvPr>
        </p:nvSpPr>
        <p:spPr/>
        <p:txBody>
          <a:bodyPr/>
          <a:lstStyle/>
          <a:p>
            <a:fld id="{26165642-2DC6-4995-8FB3-76453B93C11F}" type="slidenum">
              <a:rPr lang="en-US" smtClean="0"/>
              <a:pPr/>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6828365"/>
      </p:ext>
    </p:extLst>
  </p:cSld>
  <p:clrMapOvr>
    <a:masterClrMapping/>
  </p:clrMapOvr>
  <p:transition advTm="600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52AC54-1930-4E17-ADA6-D29AD844E675}" type="datetime1">
              <a:rPr lang="en-US" smtClean="0"/>
              <a:t>2/13/2019</a:t>
            </a:fld>
            <a:endParaRPr lang="en-US"/>
          </a:p>
        </p:txBody>
      </p:sp>
      <p:sp>
        <p:nvSpPr>
          <p:cNvPr id="5" name="Footer Placeholder 4"/>
          <p:cNvSpPr>
            <a:spLocks noGrp="1"/>
          </p:cNvSpPr>
          <p:nvPr>
            <p:ph type="ftr" sz="quarter" idx="11"/>
          </p:nvPr>
        </p:nvSpPr>
        <p:spPr/>
        <p:txBody>
          <a:bodyPr/>
          <a:lstStyle/>
          <a:p>
            <a:r>
              <a:rPr lang="en-US"/>
              <a:t>Cornell University CS5412 Spring 2019                                                                         </a:t>
            </a:r>
          </a:p>
        </p:txBody>
      </p:sp>
      <p:sp>
        <p:nvSpPr>
          <p:cNvPr id="6" name="Slide Number Placeholder 5"/>
          <p:cNvSpPr>
            <a:spLocks noGrp="1"/>
          </p:cNvSpPr>
          <p:nvPr>
            <p:ph type="sldNum" sz="quarter" idx="12"/>
          </p:nvPr>
        </p:nvSpPr>
        <p:spPr/>
        <p:txBody>
          <a:bodyPr/>
          <a:lstStyle/>
          <a:p>
            <a:fld id="{26165642-2DC6-4995-8FB3-76453B93C11F}" type="slidenum">
              <a:rPr lang="en-US" smtClean="0"/>
              <a:pPr/>
              <a:t>‹#›</a:t>
            </a:fld>
            <a:endParaRPr lang="en-US"/>
          </a:p>
        </p:txBody>
      </p:sp>
    </p:spTree>
    <p:extLst>
      <p:ext uri="{BB962C8B-B14F-4D97-AF65-F5344CB8AC3E}">
        <p14:creationId xmlns:p14="http://schemas.microsoft.com/office/powerpoint/2010/main" val="858369842"/>
      </p:ext>
    </p:extLst>
  </p:cSld>
  <p:clrMapOvr>
    <a:masterClrMapping/>
  </p:clrMapOvr>
  <p:transition advTm="60000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0DF3BD-72BD-4525-A718-8CF4E7C9D39B}" type="datetime1">
              <a:rPr lang="en-US" smtClean="0"/>
              <a:t>2/13/2019</a:t>
            </a:fld>
            <a:endParaRPr lang="en-US"/>
          </a:p>
        </p:txBody>
      </p:sp>
      <p:sp>
        <p:nvSpPr>
          <p:cNvPr id="5" name="Footer Placeholder 4"/>
          <p:cNvSpPr>
            <a:spLocks noGrp="1"/>
          </p:cNvSpPr>
          <p:nvPr>
            <p:ph type="ftr" sz="quarter" idx="11"/>
          </p:nvPr>
        </p:nvSpPr>
        <p:spPr/>
        <p:txBody>
          <a:bodyPr/>
          <a:lstStyle/>
          <a:p>
            <a:r>
              <a:rPr lang="en-US"/>
              <a:t>Cornell University CS5412 Spring 2019                                                                         </a:t>
            </a:r>
          </a:p>
        </p:txBody>
      </p:sp>
      <p:sp>
        <p:nvSpPr>
          <p:cNvPr id="6" name="Slide Number Placeholder 5"/>
          <p:cNvSpPr>
            <a:spLocks noGrp="1"/>
          </p:cNvSpPr>
          <p:nvPr>
            <p:ph type="sldNum" sz="quarter" idx="12"/>
          </p:nvPr>
        </p:nvSpPr>
        <p:spPr/>
        <p:txBody>
          <a:bodyPr/>
          <a:lstStyle/>
          <a:p>
            <a:fld id="{26165642-2DC6-4995-8FB3-76453B93C11F}" type="slidenum">
              <a:rPr lang="en-US" smtClean="0"/>
              <a:pPr/>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6477868"/>
      </p:ext>
    </p:extLst>
  </p:cSld>
  <p:clrMapOvr>
    <a:masterClrMapping/>
  </p:clrMapOvr>
  <p:transition advTm="600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7" y="585216"/>
            <a:ext cx="10786871" cy="1499616"/>
          </a:xfrm>
        </p:spPr>
        <p:txBody>
          <a:bodyPr/>
          <a:lstStyle>
            <a:lvl1pPr>
              <a:defRPr b="1">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1024128" y="2286000"/>
            <a:ext cx="10786872" cy="4023360"/>
          </a:xfrm>
        </p:spPr>
        <p:txBody>
          <a:bodyPr>
            <a:normAutofit/>
          </a:bodyPr>
          <a:lstStyle>
            <a:lvl1pPr>
              <a:defRPr sz="3200"/>
            </a:lvl1pPr>
            <a:lvl2pPr>
              <a:defRPr sz="28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CDB005-9D53-4954-818A-E31763988389}" type="datetime1">
              <a:rPr lang="en-US" smtClean="0"/>
              <a:t>2/13/2019</a:t>
            </a:fld>
            <a:endParaRPr lang="en-US"/>
          </a:p>
        </p:txBody>
      </p:sp>
      <p:sp>
        <p:nvSpPr>
          <p:cNvPr id="5" name="Footer Placeholder 4"/>
          <p:cNvSpPr>
            <a:spLocks noGrp="1"/>
          </p:cNvSpPr>
          <p:nvPr>
            <p:ph type="ftr" sz="quarter" idx="11"/>
          </p:nvPr>
        </p:nvSpPr>
        <p:spPr/>
        <p:txBody>
          <a:bodyPr/>
          <a:lstStyle/>
          <a:p>
            <a:r>
              <a:rPr lang="en-US"/>
              <a:t>Cornell University CS5412 Spring 2019                                                                         </a:t>
            </a:r>
          </a:p>
        </p:txBody>
      </p:sp>
      <p:sp>
        <p:nvSpPr>
          <p:cNvPr id="6" name="Slide Number Placeholder 5"/>
          <p:cNvSpPr>
            <a:spLocks noGrp="1"/>
          </p:cNvSpPr>
          <p:nvPr>
            <p:ph type="sldNum" sz="quarter" idx="12"/>
          </p:nvPr>
        </p:nvSpPr>
        <p:spPr/>
        <p:txBody>
          <a:bodyPr/>
          <a:lstStyle/>
          <a:p>
            <a:fld id="{26165642-2DC6-4995-8FB3-76453B93C11F}" type="slidenum">
              <a:rPr lang="en-US" smtClean="0"/>
              <a:pPr/>
              <a:t>‹#›</a:t>
            </a:fld>
            <a:endParaRPr lang="en-US"/>
          </a:p>
        </p:txBody>
      </p:sp>
    </p:spTree>
    <p:extLst>
      <p:ext uri="{BB962C8B-B14F-4D97-AF65-F5344CB8AC3E}">
        <p14:creationId xmlns:p14="http://schemas.microsoft.com/office/powerpoint/2010/main" val="865252012"/>
      </p:ext>
    </p:extLst>
  </p:cSld>
  <p:clrMapOvr>
    <a:masterClrMapping/>
  </p:clrMapOvr>
  <p:transition advTm="60000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811C6D-00ED-4BD3-8680-0121946ABCBD}" type="datetime1">
              <a:rPr lang="en-US" smtClean="0"/>
              <a:t>2/13/2019</a:t>
            </a:fld>
            <a:endParaRPr lang="en-US"/>
          </a:p>
        </p:txBody>
      </p:sp>
      <p:sp>
        <p:nvSpPr>
          <p:cNvPr id="5" name="Footer Placeholder 4"/>
          <p:cNvSpPr>
            <a:spLocks noGrp="1"/>
          </p:cNvSpPr>
          <p:nvPr>
            <p:ph type="ftr" sz="quarter" idx="11"/>
          </p:nvPr>
        </p:nvSpPr>
        <p:spPr/>
        <p:txBody>
          <a:bodyPr/>
          <a:lstStyle/>
          <a:p>
            <a:r>
              <a:rPr lang="en-US"/>
              <a:t>Cornell University CS5412 Spring 2019                                                                         </a:t>
            </a:r>
          </a:p>
        </p:txBody>
      </p:sp>
      <p:sp>
        <p:nvSpPr>
          <p:cNvPr id="6" name="Slide Number Placeholder 5"/>
          <p:cNvSpPr>
            <a:spLocks noGrp="1"/>
          </p:cNvSpPr>
          <p:nvPr>
            <p:ph type="sldNum" sz="quarter" idx="12"/>
          </p:nvPr>
        </p:nvSpPr>
        <p:spPr/>
        <p:txBody>
          <a:bodyPr/>
          <a:lstStyle/>
          <a:p>
            <a:fld id="{26165642-2DC6-4995-8FB3-76453B93C11F}" type="slidenum">
              <a:rPr lang="en-US" smtClean="0"/>
              <a:pPr/>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449907"/>
      </p:ext>
    </p:extLst>
  </p:cSld>
  <p:clrMapOvr>
    <a:masterClrMapping/>
  </p:clrMapOvr>
  <p:transition advTm="600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65C8F13-E787-412B-BBDA-E01A3281B8DC}" type="datetime1">
              <a:rPr lang="en-US" smtClean="0"/>
              <a:t>2/13/2019</a:t>
            </a:fld>
            <a:endParaRPr lang="en-US"/>
          </a:p>
        </p:txBody>
      </p:sp>
      <p:sp>
        <p:nvSpPr>
          <p:cNvPr id="6" name="Footer Placeholder 5"/>
          <p:cNvSpPr>
            <a:spLocks noGrp="1"/>
          </p:cNvSpPr>
          <p:nvPr>
            <p:ph type="ftr" sz="quarter" idx="11"/>
          </p:nvPr>
        </p:nvSpPr>
        <p:spPr/>
        <p:txBody>
          <a:bodyPr/>
          <a:lstStyle/>
          <a:p>
            <a:r>
              <a:rPr lang="en-US"/>
              <a:t>Cornell University CS5412 Spring 2019                                                                         </a:t>
            </a:r>
          </a:p>
        </p:txBody>
      </p:sp>
      <p:sp>
        <p:nvSpPr>
          <p:cNvPr id="7" name="Slide Number Placeholder 6"/>
          <p:cNvSpPr>
            <a:spLocks noGrp="1"/>
          </p:cNvSpPr>
          <p:nvPr>
            <p:ph type="sldNum" sz="quarter" idx="12"/>
          </p:nvPr>
        </p:nvSpPr>
        <p:spPr/>
        <p:txBody>
          <a:bodyPr/>
          <a:lstStyle/>
          <a:p>
            <a:fld id="{26165642-2DC6-4995-8FB3-76453B93C11F}" type="slidenum">
              <a:rPr lang="en-US" smtClean="0"/>
              <a:pPr/>
              <a:t>‹#›</a:t>
            </a:fld>
            <a:endParaRPr lang="en-US"/>
          </a:p>
        </p:txBody>
      </p:sp>
    </p:spTree>
    <p:extLst>
      <p:ext uri="{BB962C8B-B14F-4D97-AF65-F5344CB8AC3E}">
        <p14:creationId xmlns:p14="http://schemas.microsoft.com/office/powerpoint/2010/main" val="1185983118"/>
      </p:ext>
    </p:extLst>
  </p:cSld>
  <p:clrMapOvr>
    <a:masterClrMapping/>
  </p:clrMapOvr>
  <p:transition advTm="600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E3CB49C-9D6C-466A-9A1E-C8839630CE28}" type="datetime1">
              <a:rPr lang="en-US" smtClean="0"/>
              <a:t>2/13/2019</a:t>
            </a:fld>
            <a:endParaRPr lang="en-US"/>
          </a:p>
        </p:txBody>
      </p:sp>
      <p:sp>
        <p:nvSpPr>
          <p:cNvPr id="8" name="Footer Placeholder 7"/>
          <p:cNvSpPr>
            <a:spLocks noGrp="1"/>
          </p:cNvSpPr>
          <p:nvPr>
            <p:ph type="ftr" sz="quarter" idx="11"/>
          </p:nvPr>
        </p:nvSpPr>
        <p:spPr/>
        <p:txBody>
          <a:bodyPr/>
          <a:lstStyle/>
          <a:p>
            <a:r>
              <a:rPr lang="en-US"/>
              <a:t>Cornell University CS5412 Spring 2019                                                                         </a:t>
            </a:r>
          </a:p>
        </p:txBody>
      </p:sp>
      <p:sp>
        <p:nvSpPr>
          <p:cNvPr id="9" name="Slide Number Placeholder 8"/>
          <p:cNvSpPr>
            <a:spLocks noGrp="1"/>
          </p:cNvSpPr>
          <p:nvPr>
            <p:ph type="sldNum" sz="quarter" idx="12"/>
          </p:nvPr>
        </p:nvSpPr>
        <p:spPr/>
        <p:txBody>
          <a:bodyPr/>
          <a:lstStyle/>
          <a:p>
            <a:fld id="{26165642-2DC6-4995-8FB3-76453B93C11F}" type="slidenum">
              <a:rPr lang="en-US" smtClean="0"/>
              <a:pPr/>
              <a:t>‹#›</a:t>
            </a:fld>
            <a:endParaRPr lang="en-US"/>
          </a:p>
        </p:txBody>
      </p:sp>
    </p:spTree>
    <p:extLst>
      <p:ext uri="{BB962C8B-B14F-4D97-AF65-F5344CB8AC3E}">
        <p14:creationId xmlns:p14="http://schemas.microsoft.com/office/powerpoint/2010/main" val="368489046"/>
      </p:ext>
    </p:extLst>
  </p:cSld>
  <p:clrMapOvr>
    <a:masterClrMapping/>
  </p:clrMapOvr>
  <p:transition advTm="600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40087B-4557-4FC9-99CE-2517545DA8E1}" type="datetime1">
              <a:rPr lang="en-US" smtClean="0"/>
              <a:t>2/13/2019</a:t>
            </a:fld>
            <a:endParaRPr lang="en-US"/>
          </a:p>
        </p:txBody>
      </p:sp>
      <p:sp>
        <p:nvSpPr>
          <p:cNvPr id="4" name="Footer Placeholder 3"/>
          <p:cNvSpPr>
            <a:spLocks noGrp="1"/>
          </p:cNvSpPr>
          <p:nvPr>
            <p:ph type="ftr" sz="quarter" idx="11"/>
          </p:nvPr>
        </p:nvSpPr>
        <p:spPr/>
        <p:txBody>
          <a:bodyPr/>
          <a:lstStyle/>
          <a:p>
            <a:r>
              <a:rPr lang="en-US"/>
              <a:t>Cornell University CS5412 Spring 2019                                                                         </a:t>
            </a:r>
          </a:p>
        </p:txBody>
      </p:sp>
      <p:sp>
        <p:nvSpPr>
          <p:cNvPr id="5" name="Slide Number Placeholder 4"/>
          <p:cNvSpPr>
            <a:spLocks noGrp="1"/>
          </p:cNvSpPr>
          <p:nvPr>
            <p:ph type="sldNum" sz="quarter" idx="12"/>
          </p:nvPr>
        </p:nvSpPr>
        <p:spPr/>
        <p:txBody>
          <a:bodyPr/>
          <a:lstStyle/>
          <a:p>
            <a:fld id="{26165642-2DC6-4995-8FB3-76453B93C11F}" type="slidenum">
              <a:rPr lang="en-US" smtClean="0"/>
              <a:pPr/>
              <a:t>‹#›</a:t>
            </a:fld>
            <a:endParaRPr lang="en-US"/>
          </a:p>
        </p:txBody>
      </p:sp>
    </p:spTree>
    <p:extLst>
      <p:ext uri="{BB962C8B-B14F-4D97-AF65-F5344CB8AC3E}">
        <p14:creationId xmlns:p14="http://schemas.microsoft.com/office/powerpoint/2010/main" val="3932649608"/>
      </p:ext>
    </p:extLst>
  </p:cSld>
  <p:clrMapOvr>
    <a:masterClrMapping/>
  </p:clrMapOvr>
  <p:transition advTm="60000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00A373-2F9F-4B40-B536-7B349FA1FEE5}" type="datetime1">
              <a:rPr lang="en-US" smtClean="0"/>
              <a:t>2/13/2019</a:t>
            </a:fld>
            <a:endParaRPr lang="en-US"/>
          </a:p>
        </p:txBody>
      </p:sp>
      <p:sp>
        <p:nvSpPr>
          <p:cNvPr id="3" name="Footer Placeholder 2"/>
          <p:cNvSpPr>
            <a:spLocks noGrp="1"/>
          </p:cNvSpPr>
          <p:nvPr>
            <p:ph type="ftr" sz="quarter" idx="11"/>
          </p:nvPr>
        </p:nvSpPr>
        <p:spPr/>
        <p:txBody>
          <a:bodyPr/>
          <a:lstStyle/>
          <a:p>
            <a:r>
              <a:rPr lang="en-US"/>
              <a:t>Cornell University CS5412 Spring 2019                                                                         </a:t>
            </a:r>
          </a:p>
        </p:txBody>
      </p:sp>
      <p:sp>
        <p:nvSpPr>
          <p:cNvPr id="4" name="Slide Number Placeholder 3"/>
          <p:cNvSpPr>
            <a:spLocks noGrp="1"/>
          </p:cNvSpPr>
          <p:nvPr>
            <p:ph type="sldNum" sz="quarter" idx="12"/>
          </p:nvPr>
        </p:nvSpPr>
        <p:spPr/>
        <p:txBody>
          <a:bodyPr/>
          <a:lstStyle/>
          <a:p>
            <a:fld id="{26165642-2DC6-4995-8FB3-76453B93C11F}" type="slidenum">
              <a:rPr lang="en-US" smtClean="0"/>
              <a:pPr/>
              <a:t>‹#›</a:t>
            </a:fld>
            <a:endParaRPr lang="en-US"/>
          </a:p>
        </p:txBody>
      </p:sp>
    </p:spTree>
    <p:extLst>
      <p:ext uri="{BB962C8B-B14F-4D97-AF65-F5344CB8AC3E}">
        <p14:creationId xmlns:p14="http://schemas.microsoft.com/office/powerpoint/2010/main" val="2048321343"/>
      </p:ext>
    </p:extLst>
  </p:cSld>
  <p:clrMapOvr>
    <a:masterClrMapping/>
  </p:clrMapOvr>
  <p:transition advTm="600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30D851-5CA2-4CA4-9371-9FBD6161FB55}" type="datetime1">
              <a:rPr lang="en-US" smtClean="0"/>
              <a:t>2/13/2019</a:t>
            </a:fld>
            <a:endParaRPr lang="en-US"/>
          </a:p>
        </p:txBody>
      </p:sp>
      <p:sp>
        <p:nvSpPr>
          <p:cNvPr id="6" name="Footer Placeholder 5"/>
          <p:cNvSpPr>
            <a:spLocks noGrp="1"/>
          </p:cNvSpPr>
          <p:nvPr>
            <p:ph type="ftr" sz="quarter" idx="11"/>
          </p:nvPr>
        </p:nvSpPr>
        <p:spPr/>
        <p:txBody>
          <a:bodyPr/>
          <a:lstStyle/>
          <a:p>
            <a:r>
              <a:rPr lang="en-US"/>
              <a:t>Cornell University CS5412 Spring 2019                                                                         </a:t>
            </a:r>
          </a:p>
        </p:txBody>
      </p:sp>
      <p:sp>
        <p:nvSpPr>
          <p:cNvPr id="7" name="Slide Number Placeholder 6"/>
          <p:cNvSpPr>
            <a:spLocks noGrp="1"/>
          </p:cNvSpPr>
          <p:nvPr>
            <p:ph type="sldNum" sz="quarter" idx="12"/>
          </p:nvPr>
        </p:nvSpPr>
        <p:spPr/>
        <p:txBody>
          <a:bodyPr/>
          <a:lstStyle/>
          <a:p>
            <a:fld id="{26165642-2DC6-4995-8FB3-76453B93C11F}" type="slidenum">
              <a:rPr lang="en-US" smtClean="0"/>
              <a:pPr/>
              <a:t>‹#›</a:t>
            </a:fld>
            <a:endParaRPr lang="en-US"/>
          </a:p>
        </p:txBody>
      </p:sp>
    </p:spTree>
    <p:extLst>
      <p:ext uri="{BB962C8B-B14F-4D97-AF65-F5344CB8AC3E}">
        <p14:creationId xmlns:p14="http://schemas.microsoft.com/office/powerpoint/2010/main" val="1264146353"/>
      </p:ext>
    </p:extLst>
  </p:cSld>
  <p:clrMapOvr>
    <a:masterClrMapping/>
  </p:clrMapOvr>
  <p:transition advTm="60000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A82AE8B-E3F0-421F-84F9-7CFC120C279A}" type="datetime1">
              <a:rPr lang="en-US" smtClean="0"/>
              <a:t>2/13/2019</a:t>
            </a:fld>
            <a:endParaRPr lang="en-US"/>
          </a:p>
        </p:txBody>
      </p:sp>
      <p:sp>
        <p:nvSpPr>
          <p:cNvPr id="6" name="Footer Placeholder 5"/>
          <p:cNvSpPr>
            <a:spLocks noGrp="1"/>
          </p:cNvSpPr>
          <p:nvPr>
            <p:ph type="ftr" sz="quarter" idx="11"/>
          </p:nvPr>
        </p:nvSpPr>
        <p:spPr/>
        <p:txBody>
          <a:bodyPr/>
          <a:lstStyle/>
          <a:p>
            <a:r>
              <a:rPr lang="en-US"/>
              <a:t>Cornell University CS5412 Spring 2019                                                                         </a:t>
            </a:r>
          </a:p>
        </p:txBody>
      </p:sp>
      <p:sp>
        <p:nvSpPr>
          <p:cNvPr id="7" name="Slide Number Placeholder 6"/>
          <p:cNvSpPr>
            <a:spLocks noGrp="1"/>
          </p:cNvSpPr>
          <p:nvPr>
            <p:ph type="sldNum" sz="quarter" idx="12"/>
          </p:nvPr>
        </p:nvSpPr>
        <p:spPr/>
        <p:txBody>
          <a:bodyPr/>
          <a:lstStyle/>
          <a:p>
            <a:fld id="{26165642-2DC6-4995-8FB3-76453B93C11F}" type="slidenum">
              <a:rPr lang="en-US" smtClean="0"/>
              <a:pPr/>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3532305"/>
      </p:ext>
    </p:extLst>
  </p:cSld>
  <p:clrMapOvr>
    <a:masterClrMapping/>
  </p:clrMapOvr>
  <p:transition advTm="600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19E66044-23C5-48A0-8FD0-2FA2FCC5AED9}" type="datetime1">
              <a:rPr lang="en-US" smtClean="0"/>
              <a:t>2/13/2019</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r>
              <a:rPr lang="en-US"/>
              <a:t>Cornell University CS5412 Spring 2019                                                                         </a:t>
            </a: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26165642-2DC6-4995-8FB3-76453B93C11F}" type="slidenum">
              <a:rPr lang="en-US" smtClean="0"/>
              <a:pPr/>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13225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advTm="600000"/>
  <p:hf hd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25.png"/><Relationship Id="rId4" Type="http://schemas.openxmlformats.org/officeDocument/2006/relationships/image" Target="../media/image33.png"/></Relationships>
</file>

<file path=ppt/slides/_rels/slide4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36.emf"/></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image" Target="../media/image7.gi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127" y="5284693"/>
            <a:ext cx="8146473" cy="1138483"/>
          </a:xfrm>
        </p:spPr>
        <p:txBody>
          <a:bodyPr>
            <a:noAutofit/>
          </a:bodyPr>
          <a:lstStyle/>
          <a:p>
            <a:r>
              <a:rPr lang="en-US" sz="4800" b="1" dirty="0">
                <a:solidFill>
                  <a:srgbClr val="C00000"/>
                </a:solidFill>
              </a:rPr>
              <a:t>CS5412/Lecture 7</a:t>
            </a:r>
            <a:br>
              <a:rPr lang="en-US" sz="4800" b="1" dirty="0">
                <a:solidFill>
                  <a:srgbClr val="C00000"/>
                </a:solidFill>
              </a:rPr>
            </a:br>
            <a:r>
              <a:rPr lang="en-US" sz="4800" b="1" dirty="0">
                <a:solidFill>
                  <a:srgbClr val="C00000"/>
                </a:solidFill>
              </a:rPr>
              <a:t>Consistent Storage For I</a:t>
            </a:r>
            <a:r>
              <a:rPr lang="en-US" sz="4000" b="1" dirty="0">
                <a:solidFill>
                  <a:srgbClr val="C00000"/>
                </a:solidFill>
              </a:rPr>
              <a:t>o</a:t>
            </a:r>
            <a:r>
              <a:rPr lang="en-US" sz="4800" b="1" dirty="0">
                <a:solidFill>
                  <a:srgbClr val="C00000"/>
                </a:solidFill>
              </a:rPr>
              <a:t>T</a:t>
            </a:r>
            <a:endParaRPr lang="en-US" sz="3600" b="1" dirty="0">
              <a:solidFill>
                <a:srgbClr val="C00000"/>
              </a:solidFill>
            </a:endParaRPr>
          </a:p>
        </p:txBody>
      </p:sp>
      <p:sp>
        <p:nvSpPr>
          <p:cNvPr id="3" name="Subtitle 2"/>
          <p:cNvSpPr>
            <a:spLocks noGrp="1"/>
          </p:cNvSpPr>
          <p:nvPr>
            <p:ph type="subTitle" idx="1"/>
          </p:nvPr>
        </p:nvSpPr>
        <p:spPr/>
        <p:txBody>
          <a:bodyPr>
            <a:normAutofit/>
          </a:bodyPr>
          <a:lstStyle/>
          <a:p>
            <a:r>
              <a:rPr lang="en-US" sz="2400" b="1" dirty="0">
                <a:solidFill>
                  <a:srgbClr val="C00000"/>
                </a:solidFill>
              </a:rPr>
              <a:t>Ken Birman</a:t>
            </a:r>
          </a:p>
          <a:p>
            <a:r>
              <a:rPr lang="en-US" sz="2400" b="1" dirty="0">
                <a:solidFill>
                  <a:srgbClr val="C00000"/>
                </a:solidFill>
              </a:rPr>
              <a:t>CS5412 Spring 2019</a:t>
            </a:r>
          </a:p>
        </p:txBody>
      </p:sp>
      <p:sp>
        <p:nvSpPr>
          <p:cNvPr id="4" name="Slide Number Placeholder 3"/>
          <p:cNvSpPr>
            <a:spLocks noGrp="1"/>
          </p:cNvSpPr>
          <p:nvPr>
            <p:ph type="sldNum" sz="quarter" idx="12"/>
          </p:nvPr>
        </p:nvSpPr>
        <p:spPr/>
        <p:txBody>
          <a:bodyPr/>
          <a:lstStyle/>
          <a:p>
            <a:fld id="{26165642-2DC6-4995-8FB3-76453B93C11F}" type="slidenum">
              <a:rPr lang="en-US" smtClean="0"/>
              <a:pPr/>
              <a:t>1</a:t>
            </a:fld>
            <a:endParaRPr lang="en-US"/>
          </a:p>
        </p:txBody>
      </p:sp>
      <p:sp>
        <p:nvSpPr>
          <p:cNvPr id="5" name="Footer Placeholder 4">
            <a:extLst>
              <a:ext uri="{FF2B5EF4-FFF2-40B4-BE49-F238E27FC236}">
                <a16:creationId xmlns:a16="http://schemas.microsoft.com/office/drawing/2014/main" id="{D6DCCB23-3DD7-469F-802C-77655C0B82DC}"/>
              </a:ext>
            </a:extLst>
          </p:cNvPr>
          <p:cNvSpPr>
            <a:spLocks noGrp="1"/>
          </p:cNvSpPr>
          <p:nvPr>
            <p:ph type="ftr" sz="quarter" idx="11"/>
          </p:nvPr>
        </p:nvSpPr>
        <p:spPr/>
        <p:txBody>
          <a:bodyPr/>
          <a:lstStyle/>
          <a:p>
            <a:r>
              <a:rPr lang="en-US"/>
              <a:t>Cornell University CS5412 Spring 2019                                                                         </a:t>
            </a:r>
          </a:p>
        </p:txBody>
      </p:sp>
    </p:spTree>
    <p:extLst>
      <p:ext uri="{BB962C8B-B14F-4D97-AF65-F5344CB8AC3E}">
        <p14:creationId xmlns:p14="http://schemas.microsoft.com/office/powerpoint/2010/main" val="2874290283"/>
      </p:ext>
    </p:extLst>
  </p:cSld>
  <p:clrMapOvr>
    <a:masterClrMapping/>
  </p:clrMapOvr>
  <p:transition advTm="600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Freeze </a:t>
            </a:r>
            <a:r>
              <a:rPr lang="en-US" dirty="0" err="1"/>
              <a:t>FramE</a:t>
            </a:r>
            <a:r>
              <a:rPr lang="en-US" dirty="0"/>
              <a:t> File System (FFFS</a:t>
            </a:r>
            <a:r>
              <a:rPr lang="en-US" baseline="-25000" dirty="0"/>
              <a:t>v1</a:t>
            </a:r>
            <a:r>
              <a:rPr lang="en-US" dirty="0"/>
              <a:t>)</a:t>
            </a:r>
          </a:p>
        </p:txBody>
      </p:sp>
      <p:sp>
        <p:nvSpPr>
          <p:cNvPr id="3" name="Content Placeholder 2"/>
          <p:cNvSpPr>
            <a:spLocks noGrp="1"/>
          </p:cNvSpPr>
          <p:nvPr>
            <p:ph idx="1"/>
          </p:nvPr>
        </p:nvSpPr>
        <p:spPr/>
        <p:txBody>
          <a:bodyPr>
            <a:normAutofit lnSpcReduction="10000"/>
          </a:bodyPr>
          <a:lstStyle/>
          <a:p>
            <a:r>
              <a:rPr lang="en-US" dirty="0"/>
              <a:t>This was created by our TA, Theo, with Weijia Song!</a:t>
            </a:r>
          </a:p>
          <a:p>
            <a:endParaRPr lang="en-US" dirty="0"/>
          </a:p>
          <a:p>
            <a:r>
              <a:rPr lang="en-US" dirty="0"/>
              <a:t>The idea was to bring ideas from </a:t>
            </a:r>
            <a:r>
              <a:rPr lang="en-US" dirty="0" err="1"/>
              <a:t>Lamport’s</a:t>
            </a:r>
            <a:r>
              <a:rPr lang="en-US" dirty="0"/>
              <a:t> models into a file system so that the end-user (you) could benefit without needing to implement the mechanisms.</a:t>
            </a:r>
          </a:p>
          <a:p>
            <a:endParaRPr lang="en-US" dirty="0"/>
          </a:p>
          <a:p>
            <a:r>
              <a:rPr lang="en-US" dirty="0"/>
              <a:t>He took advantage of the fact that HDFS has a snapshot API, even though it didn’t work.  FFFS “</a:t>
            </a:r>
            <a:r>
              <a:rPr lang="en-US" dirty="0" err="1"/>
              <a:t>reimplements</a:t>
            </a:r>
            <a:r>
              <a:rPr lang="en-US" dirty="0"/>
              <a:t>” this API!</a:t>
            </a:r>
          </a:p>
        </p:txBody>
      </p:sp>
      <p:sp>
        <p:nvSpPr>
          <p:cNvPr id="4" name="Footer Placeholder 3"/>
          <p:cNvSpPr>
            <a:spLocks noGrp="1"/>
          </p:cNvSpPr>
          <p:nvPr>
            <p:ph type="ftr" sz="quarter" idx="11"/>
          </p:nvPr>
        </p:nvSpPr>
        <p:spPr/>
        <p:txBody>
          <a:bodyPr/>
          <a:lstStyle/>
          <a:p>
            <a:r>
              <a:rPr lang="en-US"/>
              <a:t>Cornell University CS5412 Spring 2019                                                                         </a:t>
            </a:r>
          </a:p>
        </p:txBody>
      </p:sp>
      <p:sp>
        <p:nvSpPr>
          <p:cNvPr id="5" name="Slide Number Placeholder 4"/>
          <p:cNvSpPr>
            <a:spLocks noGrp="1"/>
          </p:cNvSpPr>
          <p:nvPr>
            <p:ph type="sldNum" sz="quarter" idx="12"/>
          </p:nvPr>
        </p:nvSpPr>
        <p:spPr/>
        <p:txBody>
          <a:bodyPr/>
          <a:lstStyle/>
          <a:p>
            <a:fld id="{26165642-2DC6-4995-8FB3-76453B93C11F}" type="slidenum">
              <a:rPr lang="en-US" smtClean="0"/>
              <a:pPr/>
              <a:t>10</a:t>
            </a:fld>
            <a:endParaRPr lang="en-US"/>
          </a:p>
        </p:txBody>
      </p:sp>
    </p:spTree>
    <p:extLst>
      <p:ext uri="{BB962C8B-B14F-4D97-AF65-F5344CB8AC3E}">
        <p14:creationId xmlns:p14="http://schemas.microsoft.com/office/powerpoint/2010/main" val="2417623806"/>
      </p:ext>
    </p:extLst>
  </p:cSld>
  <p:clrMapOvr>
    <a:masterClrMapping/>
  </p:clrMapOvr>
  <p:transition advTm="600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does it work?</a:t>
            </a:r>
          </a:p>
        </p:txBody>
      </p:sp>
      <p:sp>
        <p:nvSpPr>
          <p:cNvPr id="3" name="Content Placeholder 2"/>
          <p:cNvSpPr>
            <a:spLocks noGrp="1"/>
          </p:cNvSpPr>
          <p:nvPr>
            <p:ph idx="1"/>
          </p:nvPr>
        </p:nvSpPr>
        <p:spPr/>
        <p:txBody>
          <a:bodyPr>
            <a:normAutofit lnSpcReduction="10000"/>
          </a:bodyPr>
          <a:lstStyle/>
          <a:p>
            <a:r>
              <a:rPr lang="en-US" dirty="0"/>
              <a:t>Normal file systems only store one copy of each file.</a:t>
            </a:r>
          </a:p>
          <a:p>
            <a:endParaRPr lang="en-US" dirty="0"/>
          </a:p>
          <a:p>
            <a:r>
              <a:rPr lang="en-US" dirty="0"/>
              <a:t>FFFS starts by keeping every update, as a distinct record.  The file system state at a particular moment is accessed by indexing into the collection of records and showing the “last bytes” as of that instant in time.</a:t>
            </a:r>
          </a:p>
          <a:p>
            <a:endParaRPr lang="en-US" dirty="0"/>
          </a:p>
          <a:p>
            <a:r>
              <a:rPr lang="en-US" dirty="0"/>
              <a:t>So FFFS looks just like a normal file system to its users.</a:t>
            </a:r>
          </a:p>
        </p:txBody>
      </p:sp>
      <p:sp>
        <p:nvSpPr>
          <p:cNvPr id="4" name="Footer Placeholder 3"/>
          <p:cNvSpPr>
            <a:spLocks noGrp="1"/>
          </p:cNvSpPr>
          <p:nvPr>
            <p:ph type="ftr" sz="quarter" idx="11"/>
          </p:nvPr>
        </p:nvSpPr>
        <p:spPr/>
        <p:txBody>
          <a:bodyPr/>
          <a:lstStyle/>
          <a:p>
            <a:r>
              <a:rPr lang="en-US"/>
              <a:t>Cornell University CS5412 Spring 2019                                                                         </a:t>
            </a:r>
          </a:p>
        </p:txBody>
      </p:sp>
      <p:sp>
        <p:nvSpPr>
          <p:cNvPr id="5" name="Slide Number Placeholder 4"/>
          <p:cNvSpPr>
            <a:spLocks noGrp="1"/>
          </p:cNvSpPr>
          <p:nvPr>
            <p:ph type="sldNum" sz="quarter" idx="12"/>
          </p:nvPr>
        </p:nvSpPr>
        <p:spPr/>
        <p:txBody>
          <a:bodyPr/>
          <a:lstStyle/>
          <a:p>
            <a:fld id="{26165642-2DC6-4995-8FB3-76453B93C11F}" type="slidenum">
              <a:rPr lang="en-US" smtClean="0"/>
              <a:pPr/>
              <a:t>11</a:t>
            </a:fld>
            <a:endParaRPr lang="en-US"/>
          </a:p>
        </p:txBody>
      </p:sp>
    </p:spTree>
    <p:extLst>
      <p:ext uri="{BB962C8B-B14F-4D97-AF65-F5344CB8AC3E}">
        <p14:creationId xmlns:p14="http://schemas.microsoft.com/office/powerpoint/2010/main" val="2763125335"/>
      </p:ext>
    </p:extLst>
  </p:cSld>
  <p:clrMapOvr>
    <a:masterClrMapping/>
  </p:clrMapOvr>
  <p:transition advTm="600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does it work?</a:t>
            </a:r>
          </a:p>
        </p:txBody>
      </p:sp>
      <p:sp>
        <p:nvSpPr>
          <p:cNvPr id="3" name="Content Placeholder 2"/>
          <p:cNvSpPr>
            <a:spLocks noGrp="1"/>
          </p:cNvSpPr>
          <p:nvPr>
            <p:ph idx="1"/>
          </p:nvPr>
        </p:nvSpPr>
        <p:spPr/>
        <p:txBody>
          <a:bodyPr>
            <a:normAutofit lnSpcReduction="10000"/>
          </a:bodyPr>
          <a:lstStyle/>
          <a:p>
            <a:r>
              <a:rPr lang="en-US" dirty="0"/>
              <a:t>Next, just like in our space-time figures, FFFS tags every record with a special kind of timestamp.</a:t>
            </a:r>
          </a:p>
          <a:p>
            <a:endParaRPr lang="en-US" dirty="0"/>
          </a:p>
          <a:p>
            <a:r>
              <a:rPr lang="en-US" dirty="0"/>
              <a:t>In our examples we used logical clocks and vector clocks.</a:t>
            </a:r>
          </a:p>
          <a:p>
            <a:br>
              <a:rPr lang="en-US" dirty="0"/>
            </a:br>
            <a:r>
              <a:rPr lang="en-US" dirty="0"/>
              <a:t>FFFS actually uses a </a:t>
            </a:r>
            <a:r>
              <a:rPr lang="en-US" i="1" dirty="0"/>
              <a:t>hybrid clock.</a:t>
            </a:r>
            <a:r>
              <a:rPr lang="en-US" dirty="0"/>
              <a:t>  This includes the </a:t>
            </a:r>
            <a:r>
              <a:rPr lang="en-US" dirty="0" err="1"/>
              <a:t>IoT</a:t>
            </a:r>
            <a:r>
              <a:rPr lang="en-US" dirty="0"/>
              <a:t> timestamp from the sensor, the platform timestamp from a clock, and a causal timestamp from a logical clock.</a:t>
            </a:r>
          </a:p>
        </p:txBody>
      </p:sp>
      <p:sp>
        <p:nvSpPr>
          <p:cNvPr id="4" name="Footer Placeholder 3"/>
          <p:cNvSpPr>
            <a:spLocks noGrp="1"/>
          </p:cNvSpPr>
          <p:nvPr>
            <p:ph type="ftr" sz="quarter" idx="11"/>
          </p:nvPr>
        </p:nvSpPr>
        <p:spPr/>
        <p:txBody>
          <a:bodyPr/>
          <a:lstStyle/>
          <a:p>
            <a:r>
              <a:rPr lang="en-US"/>
              <a:t>Cornell University CS5412 Spring 2019                                                                         </a:t>
            </a:r>
          </a:p>
        </p:txBody>
      </p:sp>
      <p:sp>
        <p:nvSpPr>
          <p:cNvPr id="5" name="Slide Number Placeholder 4"/>
          <p:cNvSpPr>
            <a:spLocks noGrp="1"/>
          </p:cNvSpPr>
          <p:nvPr>
            <p:ph type="sldNum" sz="quarter" idx="12"/>
          </p:nvPr>
        </p:nvSpPr>
        <p:spPr/>
        <p:txBody>
          <a:bodyPr/>
          <a:lstStyle/>
          <a:p>
            <a:fld id="{26165642-2DC6-4995-8FB3-76453B93C11F}" type="slidenum">
              <a:rPr lang="en-US" smtClean="0"/>
              <a:pPr/>
              <a:t>12</a:t>
            </a:fld>
            <a:endParaRPr lang="en-US"/>
          </a:p>
        </p:txBody>
      </p:sp>
      <p:pic>
        <p:nvPicPr>
          <p:cNvPr id="6" name="Picture 5"/>
          <p:cNvPicPr>
            <a:picLocks noChangeAspect="1"/>
          </p:cNvPicPr>
          <p:nvPr/>
        </p:nvPicPr>
        <p:blipFill>
          <a:blip r:embed="rId3"/>
          <a:stretch>
            <a:fillRect/>
          </a:stretch>
        </p:blipFill>
        <p:spPr>
          <a:xfrm>
            <a:off x="6658495" y="313817"/>
            <a:ext cx="5249362" cy="1558960"/>
          </a:xfrm>
          <a:prstGeom prst="rect">
            <a:avLst/>
          </a:prstGeom>
        </p:spPr>
      </p:pic>
    </p:spTree>
    <p:extLst>
      <p:ext uri="{BB962C8B-B14F-4D97-AF65-F5344CB8AC3E}">
        <p14:creationId xmlns:p14="http://schemas.microsoft.com/office/powerpoint/2010/main" val="3170041466"/>
      </p:ext>
    </p:extLst>
  </p:cSld>
  <p:clrMapOvr>
    <a:masterClrMapping/>
  </p:clrMapOvr>
  <p:transition advTm="600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does it work?</a:t>
            </a:r>
          </a:p>
        </p:txBody>
      </p:sp>
      <p:sp>
        <p:nvSpPr>
          <p:cNvPr id="3" name="Content Placeholder 2"/>
          <p:cNvSpPr>
            <a:spLocks noGrp="1"/>
          </p:cNvSpPr>
          <p:nvPr>
            <p:ph idx="1"/>
          </p:nvPr>
        </p:nvSpPr>
        <p:spPr/>
        <p:txBody>
          <a:bodyPr>
            <a:normAutofit/>
          </a:bodyPr>
          <a:lstStyle/>
          <a:p>
            <a:r>
              <a:rPr lang="en-US" dirty="0"/>
              <a:t>Even though FFFS has multiple servers (in fact data spreads over them using the same key-value </a:t>
            </a:r>
            <a:r>
              <a:rPr lang="en-US" dirty="0" err="1"/>
              <a:t>sharding</a:t>
            </a:r>
            <a:r>
              <a:rPr lang="en-US" dirty="0"/>
              <a:t> discussed in Lecture 2), for an access at time T (you open “filename @ T”):</a:t>
            </a:r>
          </a:p>
          <a:p>
            <a:pPr>
              <a:buFont typeface="Wingdings" panose="05000000000000000000" pitchFamily="2" charset="2"/>
              <a:buChar char="Ø"/>
            </a:pPr>
            <a:r>
              <a:rPr lang="en-US" dirty="0"/>
              <a:t>  It accesses data accurate for time T, despite clock skew</a:t>
            </a:r>
          </a:p>
          <a:p>
            <a:pPr>
              <a:buFont typeface="Wingdings" panose="05000000000000000000" pitchFamily="2" charset="2"/>
              <a:buChar char="Ø"/>
            </a:pPr>
            <a:r>
              <a:rPr lang="en-US" dirty="0"/>
              <a:t>  It tracks causality, so that if it returns Y for some read, and</a:t>
            </a:r>
            <a:br>
              <a:rPr lang="en-US" dirty="0"/>
            </a:br>
            <a:r>
              <a:rPr lang="en-US" dirty="0"/>
              <a:t>    update X </a:t>
            </a:r>
            <a:r>
              <a:rPr lang="en-US" dirty="0">
                <a:sym typeface="Symbol" panose="05050102010706020507" pitchFamily="18" charset="2"/>
              </a:rPr>
              <a:t> update Y, then it also returns X.</a:t>
            </a:r>
          </a:p>
          <a:p>
            <a:pPr>
              <a:buFont typeface="Wingdings" panose="05000000000000000000" pitchFamily="2" charset="2"/>
              <a:buChar char="Ø"/>
            </a:pPr>
            <a:r>
              <a:rPr lang="en-US" dirty="0">
                <a:sym typeface="Symbol" panose="05050102010706020507" pitchFamily="18" charset="2"/>
              </a:rPr>
              <a:t>  In effect, FFFS does temporal reads </a:t>
            </a:r>
            <a:r>
              <a:rPr lang="en-US" i="1" dirty="0">
                <a:sym typeface="Symbol" panose="05050102010706020507" pitchFamily="18" charset="2"/>
              </a:rPr>
              <a:t>along a consistent cut.</a:t>
            </a:r>
            <a:endParaRPr lang="en-US" dirty="0"/>
          </a:p>
        </p:txBody>
      </p:sp>
      <p:sp>
        <p:nvSpPr>
          <p:cNvPr id="4" name="Footer Placeholder 3"/>
          <p:cNvSpPr>
            <a:spLocks noGrp="1"/>
          </p:cNvSpPr>
          <p:nvPr>
            <p:ph type="ftr" sz="quarter" idx="11"/>
          </p:nvPr>
        </p:nvSpPr>
        <p:spPr/>
        <p:txBody>
          <a:bodyPr/>
          <a:lstStyle/>
          <a:p>
            <a:r>
              <a:rPr lang="en-US"/>
              <a:t>Cornell University CS5412 Spring 2019                                                                         </a:t>
            </a:r>
          </a:p>
        </p:txBody>
      </p:sp>
      <p:sp>
        <p:nvSpPr>
          <p:cNvPr id="5" name="Slide Number Placeholder 4"/>
          <p:cNvSpPr>
            <a:spLocks noGrp="1"/>
          </p:cNvSpPr>
          <p:nvPr>
            <p:ph type="sldNum" sz="quarter" idx="12"/>
          </p:nvPr>
        </p:nvSpPr>
        <p:spPr/>
        <p:txBody>
          <a:bodyPr/>
          <a:lstStyle/>
          <a:p>
            <a:fld id="{26165642-2DC6-4995-8FB3-76453B93C11F}" type="slidenum">
              <a:rPr lang="en-US" smtClean="0"/>
              <a:pPr/>
              <a:t>13</a:t>
            </a:fld>
            <a:endParaRPr lang="en-US"/>
          </a:p>
        </p:txBody>
      </p:sp>
      <p:pic>
        <p:nvPicPr>
          <p:cNvPr id="6" name="Picture 5"/>
          <p:cNvPicPr>
            <a:picLocks noChangeAspect="1"/>
          </p:cNvPicPr>
          <p:nvPr/>
        </p:nvPicPr>
        <p:blipFill>
          <a:blip r:embed="rId3"/>
          <a:stretch>
            <a:fillRect/>
          </a:stretch>
        </p:blipFill>
        <p:spPr>
          <a:xfrm>
            <a:off x="6658495" y="313817"/>
            <a:ext cx="5249362" cy="1558960"/>
          </a:xfrm>
          <a:prstGeom prst="rect">
            <a:avLst/>
          </a:prstGeom>
        </p:spPr>
      </p:pic>
    </p:spTree>
    <p:extLst>
      <p:ext uri="{BB962C8B-B14F-4D97-AF65-F5344CB8AC3E}">
        <p14:creationId xmlns:p14="http://schemas.microsoft.com/office/powerpoint/2010/main" val="126387718"/>
      </p:ext>
    </p:extLst>
  </p:cSld>
  <p:clrMapOvr>
    <a:masterClrMapping/>
  </p:clrMapOvr>
  <p:transition advTm="600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4D2BD-55DD-4733-BAD4-C172A3742013}"/>
              </a:ext>
            </a:extLst>
          </p:cNvPr>
          <p:cNvSpPr>
            <a:spLocks noGrp="1"/>
          </p:cNvSpPr>
          <p:nvPr>
            <p:ph type="title"/>
          </p:nvPr>
        </p:nvSpPr>
        <p:spPr>
          <a:xfrm>
            <a:off x="1024129" y="743104"/>
            <a:ext cx="10786871" cy="1663003"/>
          </a:xfrm>
        </p:spPr>
        <p:txBody>
          <a:bodyPr>
            <a:normAutofit/>
          </a:bodyPr>
          <a:lstStyle/>
          <a:p>
            <a:r>
              <a:rPr lang="en-US" dirty="0"/>
              <a:t>What if you do </a:t>
            </a:r>
            <a:r>
              <a:rPr lang="en-US" u="sng" dirty="0"/>
              <a:t>many</a:t>
            </a:r>
            <a:br>
              <a:rPr lang="en-US" dirty="0"/>
            </a:br>
            <a:r>
              <a:rPr lang="en-US" dirty="0"/>
              <a:t>Reads?  Consistent cuts!</a:t>
            </a:r>
          </a:p>
        </p:txBody>
      </p:sp>
      <p:sp>
        <p:nvSpPr>
          <p:cNvPr id="3" name="Content Placeholder 2">
            <a:extLst>
              <a:ext uri="{FF2B5EF4-FFF2-40B4-BE49-F238E27FC236}">
                <a16:creationId xmlns:a16="http://schemas.microsoft.com/office/drawing/2014/main" id="{C4F5A349-EE82-46A9-93E7-F481A7DFF3EF}"/>
              </a:ext>
            </a:extLst>
          </p:cNvPr>
          <p:cNvSpPr>
            <a:spLocks noGrp="1"/>
          </p:cNvSpPr>
          <p:nvPr>
            <p:ph idx="1"/>
          </p:nvPr>
        </p:nvSpPr>
        <p:spPr/>
        <p:txBody>
          <a:bodyPr/>
          <a:lstStyle/>
          <a:p>
            <a:pPr marL="0" indent="0">
              <a:buNone/>
            </a:pPr>
            <a:r>
              <a:rPr lang="en-US" dirty="0"/>
              <a:t>In effect, each time your application does a read from a set of files, that operation occurs along a consistent cut that:</a:t>
            </a:r>
          </a:p>
          <a:p>
            <a:pPr>
              <a:buFont typeface="Wingdings" panose="05000000000000000000" pitchFamily="2" charset="2"/>
              <a:buChar char="Ø"/>
            </a:pPr>
            <a:r>
              <a:rPr lang="en-US" dirty="0"/>
              <a:t> Is as accurate as FFFS</a:t>
            </a:r>
            <a:r>
              <a:rPr lang="en-US" baseline="-25000" dirty="0"/>
              <a:t>v1</a:t>
            </a:r>
            <a:r>
              <a:rPr lang="en-US" dirty="0"/>
              <a:t> can make it, given clock precision limits</a:t>
            </a:r>
          </a:p>
          <a:p>
            <a:pPr>
              <a:buFont typeface="Wingdings" panose="05000000000000000000" pitchFamily="2" charset="2"/>
              <a:buChar char="Ø"/>
            </a:pPr>
            <a:r>
              <a:rPr lang="en-US" dirty="0"/>
              <a:t> If T’ </a:t>
            </a:r>
            <a:r>
              <a:rPr lang="en-US" dirty="0">
                <a:sym typeface="Symbol" panose="05050102010706020507" pitchFamily="18" charset="2"/>
              </a:rPr>
              <a:t> T, the cut for T’ i</a:t>
            </a:r>
            <a:r>
              <a:rPr lang="en-US" dirty="0"/>
              <a:t>ncludes everything the cut for T included </a:t>
            </a:r>
          </a:p>
          <a:p>
            <a:pPr>
              <a:buFont typeface="Wingdings" panose="05000000000000000000" pitchFamily="2" charset="2"/>
              <a:buChar char="Ø"/>
            </a:pPr>
            <a:r>
              <a:rPr lang="en-US" dirty="0"/>
              <a:t> If you read multiple files, the results are causally consistent</a:t>
            </a:r>
          </a:p>
          <a:p>
            <a:pPr>
              <a:buFont typeface="Wingdings" panose="05000000000000000000" pitchFamily="2" charset="2"/>
              <a:buChar char="Ø"/>
            </a:pPr>
            <a:r>
              <a:rPr lang="en-US" dirty="0"/>
              <a:t> Reads are deterministic (other readers see the same data)</a:t>
            </a:r>
          </a:p>
        </p:txBody>
      </p:sp>
      <p:sp>
        <p:nvSpPr>
          <p:cNvPr id="4" name="Footer Placeholder 3">
            <a:extLst>
              <a:ext uri="{FF2B5EF4-FFF2-40B4-BE49-F238E27FC236}">
                <a16:creationId xmlns:a16="http://schemas.microsoft.com/office/drawing/2014/main" id="{C44D094A-54E2-454F-BCDA-C02F822BF872}"/>
              </a:ext>
            </a:extLst>
          </p:cNvPr>
          <p:cNvSpPr>
            <a:spLocks noGrp="1"/>
          </p:cNvSpPr>
          <p:nvPr>
            <p:ph type="ftr" sz="quarter" idx="11"/>
          </p:nvPr>
        </p:nvSpPr>
        <p:spPr/>
        <p:txBody>
          <a:bodyPr/>
          <a:lstStyle/>
          <a:p>
            <a:r>
              <a:rPr lang="en-US"/>
              <a:t>Cornell University CS5412 Spring 2019                                                                         </a:t>
            </a:r>
          </a:p>
        </p:txBody>
      </p:sp>
      <p:sp>
        <p:nvSpPr>
          <p:cNvPr id="5" name="Slide Number Placeholder 4">
            <a:extLst>
              <a:ext uri="{FF2B5EF4-FFF2-40B4-BE49-F238E27FC236}">
                <a16:creationId xmlns:a16="http://schemas.microsoft.com/office/drawing/2014/main" id="{04E48194-D104-49FB-B637-B67FCCC254C5}"/>
              </a:ext>
            </a:extLst>
          </p:cNvPr>
          <p:cNvSpPr>
            <a:spLocks noGrp="1"/>
          </p:cNvSpPr>
          <p:nvPr>
            <p:ph type="sldNum" sz="quarter" idx="12"/>
          </p:nvPr>
        </p:nvSpPr>
        <p:spPr/>
        <p:txBody>
          <a:bodyPr/>
          <a:lstStyle/>
          <a:p>
            <a:fld id="{26165642-2DC6-4995-8FB3-76453B93C11F}" type="slidenum">
              <a:rPr lang="en-US" smtClean="0"/>
              <a:pPr/>
              <a:t>14</a:t>
            </a:fld>
            <a:endParaRPr lang="en-US"/>
          </a:p>
        </p:txBody>
      </p:sp>
      <p:pic>
        <p:nvPicPr>
          <p:cNvPr id="6" name="Picture 5">
            <a:extLst>
              <a:ext uri="{FF2B5EF4-FFF2-40B4-BE49-F238E27FC236}">
                <a16:creationId xmlns:a16="http://schemas.microsoft.com/office/drawing/2014/main" id="{17329E30-039C-49FA-B49A-1BC7402AB0C5}"/>
              </a:ext>
            </a:extLst>
          </p:cNvPr>
          <p:cNvPicPr>
            <a:picLocks noChangeAspect="1"/>
          </p:cNvPicPr>
          <p:nvPr/>
        </p:nvPicPr>
        <p:blipFill>
          <a:blip r:embed="rId3"/>
          <a:stretch>
            <a:fillRect/>
          </a:stretch>
        </p:blipFill>
        <p:spPr>
          <a:xfrm>
            <a:off x="7042223" y="44791"/>
            <a:ext cx="5249362" cy="1558960"/>
          </a:xfrm>
          <a:prstGeom prst="rect">
            <a:avLst/>
          </a:prstGeom>
          <a:ln>
            <a:solidFill>
              <a:schemeClr val="accent5"/>
            </a:solidFill>
          </a:ln>
        </p:spPr>
      </p:pic>
      <p:sp>
        <p:nvSpPr>
          <p:cNvPr id="7" name="Freeform: Shape 6">
            <a:extLst>
              <a:ext uri="{FF2B5EF4-FFF2-40B4-BE49-F238E27FC236}">
                <a16:creationId xmlns:a16="http://schemas.microsoft.com/office/drawing/2014/main" id="{E1900D71-AFBA-417B-877D-B808D944086A}"/>
              </a:ext>
            </a:extLst>
          </p:cNvPr>
          <p:cNvSpPr/>
          <p:nvPr/>
        </p:nvSpPr>
        <p:spPr>
          <a:xfrm>
            <a:off x="8737303" y="206135"/>
            <a:ext cx="200899" cy="1449641"/>
          </a:xfrm>
          <a:custGeom>
            <a:avLst/>
            <a:gdLst>
              <a:gd name="connsiteX0" fmla="*/ 59444 w 330378"/>
              <a:gd name="connsiteY0" fmla="*/ 0 h 1583267"/>
              <a:gd name="connsiteX1" fmla="*/ 178 w 330378"/>
              <a:gd name="connsiteY1" fmla="*/ 668867 h 1583267"/>
              <a:gd name="connsiteX2" fmla="*/ 76378 w 330378"/>
              <a:gd name="connsiteY2" fmla="*/ 1032934 h 1583267"/>
              <a:gd name="connsiteX3" fmla="*/ 330378 w 330378"/>
              <a:gd name="connsiteY3" fmla="*/ 1583267 h 1583267"/>
            </a:gdLst>
            <a:ahLst/>
            <a:cxnLst>
              <a:cxn ang="0">
                <a:pos x="connsiteX0" y="connsiteY0"/>
              </a:cxn>
              <a:cxn ang="0">
                <a:pos x="connsiteX1" y="connsiteY1"/>
              </a:cxn>
              <a:cxn ang="0">
                <a:pos x="connsiteX2" y="connsiteY2"/>
              </a:cxn>
              <a:cxn ang="0">
                <a:pos x="connsiteX3" y="connsiteY3"/>
              </a:cxn>
            </a:cxnLst>
            <a:rect l="l" t="t" r="r" b="b"/>
            <a:pathLst>
              <a:path w="330378" h="1583267">
                <a:moveTo>
                  <a:pt x="59444" y="0"/>
                </a:moveTo>
                <a:cubicBezTo>
                  <a:pt x="28400" y="248355"/>
                  <a:pt x="-2644" y="496711"/>
                  <a:pt x="178" y="668867"/>
                </a:cubicBezTo>
                <a:cubicBezTo>
                  <a:pt x="3000" y="841023"/>
                  <a:pt x="21345" y="880534"/>
                  <a:pt x="76378" y="1032934"/>
                </a:cubicBezTo>
                <a:cubicBezTo>
                  <a:pt x="131411" y="1185334"/>
                  <a:pt x="230894" y="1384300"/>
                  <a:pt x="330378" y="1583267"/>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FD65E1C9-5B5B-46A1-9B1D-2A17D183F3C0}"/>
              </a:ext>
            </a:extLst>
          </p:cNvPr>
          <p:cNvSpPr/>
          <p:nvPr/>
        </p:nvSpPr>
        <p:spPr>
          <a:xfrm>
            <a:off x="8175407" y="206135"/>
            <a:ext cx="200900" cy="1472844"/>
          </a:xfrm>
          <a:custGeom>
            <a:avLst/>
            <a:gdLst>
              <a:gd name="connsiteX0" fmla="*/ 59444 w 330378"/>
              <a:gd name="connsiteY0" fmla="*/ 0 h 1583267"/>
              <a:gd name="connsiteX1" fmla="*/ 178 w 330378"/>
              <a:gd name="connsiteY1" fmla="*/ 668867 h 1583267"/>
              <a:gd name="connsiteX2" fmla="*/ 76378 w 330378"/>
              <a:gd name="connsiteY2" fmla="*/ 1032934 h 1583267"/>
              <a:gd name="connsiteX3" fmla="*/ 330378 w 330378"/>
              <a:gd name="connsiteY3" fmla="*/ 1583267 h 1583267"/>
            </a:gdLst>
            <a:ahLst/>
            <a:cxnLst>
              <a:cxn ang="0">
                <a:pos x="connsiteX0" y="connsiteY0"/>
              </a:cxn>
              <a:cxn ang="0">
                <a:pos x="connsiteX1" y="connsiteY1"/>
              </a:cxn>
              <a:cxn ang="0">
                <a:pos x="connsiteX2" y="connsiteY2"/>
              </a:cxn>
              <a:cxn ang="0">
                <a:pos x="connsiteX3" y="connsiteY3"/>
              </a:cxn>
            </a:cxnLst>
            <a:rect l="l" t="t" r="r" b="b"/>
            <a:pathLst>
              <a:path w="330378" h="1583267">
                <a:moveTo>
                  <a:pt x="59444" y="0"/>
                </a:moveTo>
                <a:cubicBezTo>
                  <a:pt x="28400" y="248355"/>
                  <a:pt x="-2644" y="496711"/>
                  <a:pt x="178" y="668867"/>
                </a:cubicBezTo>
                <a:cubicBezTo>
                  <a:pt x="3000" y="841023"/>
                  <a:pt x="21345" y="880534"/>
                  <a:pt x="76378" y="1032934"/>
                </a:cubicBezTo>
                <a:cubicBezTo>
                  <a:pt x="131411" y="1185334"/>
                  <a:pt x="230894" y="1384300"/>
                  <a:pt x="330378" y="1583267"/>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C7CA18D4-1175-4118-9961-397355886ECB}"/>
              </a:ext>
            </a:extLst>
          </p:cNvPr>
          <p:cNvSpPr/>
          <p:nvPr/>
        </p:nvSpPr>
        <p:spPr>
          <a:xfrm>
            <a:off x="10993788" y="217110"/>
            <a:ext cx="330378" cy="1583267"/>
          </a:xfrm>
          <a:custGeom>
            <a:avLst/>
            <a:gdLst>
              <a:gd name="connsiteX0" fmla="*/ 59444 w 330378"/>
              <a:gd name="connsiteY0" fmla="*/ 0 h 1583267"/>
              <a:gd name="connsiteX1" fmla="*/ 178 w 330378"/>
              <a:gd name="connsiteY1" fmla="*/ 668867 h 1583267"/>
              <a:gd name="connsiteX2" fmla="*/ 76378 w 330378"/>
              <a:gd name="connsiteY2" fmla="*/ 1032934 h 1583267"/>
              <a:gd name="connsiteX3" fmla="*/ 330378 w 330378"/>
              <a:gd name="connsiteY3" fmla="*/ 1583267 h 1583267"/>
            </a:gdLst>
            <a:ahLst/>
            <a:cxnLst>
              <a:cxn ang="0">
                <a:pos x="connsiteX0" y="connsiteY0"/>
              </a:cxn>
              <a:cxn ang="0">
                <a:pos x="connsiteX1" y="connsiteY1"/>
              </a:cxn>
              <a:cxn ang="0">
                <a:pos x="connsiteX2" y="connsiteY2"/>
              </a:cxn>
              <a:cxn ang="0">
                <a:pos x="connsiteX3" y="connsiteY3"/>
              </a:cxn>
            </a:cxnLst>
            <a:rect l="l" t="t" r="r" b="b"/>
            <a:pathLst>
              <a:path w="330378" h="1583267">
                <a:moveTo>
                  <a:pt x="59444" y="0"/>
                </a:moveTo>
                <a:cubicBezTo>
                  <a:pt x="28400" y="248355"/>
                  <a:pt x="-2644" y="496711"/>
                  <a:pt x="178" y="668867"/>
                </a:cubicBezTo>
                <a:cubicBezTo>
                  <a:pt x="3000" y="841023"/>
                  <a:pt x="21345" y="880534"/>
                  <a:pt x="76378" y="1032934"/>
                </a:cubicBezTo>
                <a:cubicBezTo>
                  <a:pt x="131411" y="1185334"/>
                  <a:pt x="230894" y="1384300"/>
                  <a:pt x="330378" y="1583267"/>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75979C1-ECAC-4137-9CA4-5EE59600DB43}"/>
              </a:ext>
            </a:extLst>
          </p:cNvPr>
          <p:cNvSpPr/>
          <p:nvPr/>
        </p:nvSpPr>
        <p:spPr>
          <a:xfrm flipH="1">
            <a:off x="9944792" y="146879"/>
            <a:ext cx="330378" cy="1583267"/>
          </a:xfrm>
          <a:custGeom>
            <a:avLst/>
            <a:gdLst>
              <a:gd name="connsiteX0" fmla="*/ 59444 w 330378"/>
              <a:gd name="connsiteY0" fmla="*/ 0 h 1583267"/>
              <a:gd name="connsiteX1" fmla="*/ 178 w 330378"/>
              <a:gd name="connsiteY1" fmla="*/ 668867 h 1583267"/>
              <a:gd name="connsiteX2" fmla="*/ 76378 w 330378"/>
              <a:gd name="connsiteY2" fmla="*/ 1032934 h 1583267"/>
              <a:gd name="connsiteX3" fmla="*/ 330378 w 330378"/>
              <a:gd name="connsiteY3" fmla="*/ 1583267 h 1583267"/>
            </a:gdLst>
            <a:ahLst/>
            <a:cxnLst>
              <a:cxn ang="0">
                <a:pos x="connsiteX0" y="connsiteY0"/>
              </a:cxn>
              <a:cxn ang="0">
                <a:pos x="connsiteX1" y="connsiteY1"/>
              </a:cxn>
              <a:cxn ang="0">
                <a:pos x="connsiteX2" y="connsiteY2"/>
              </a:cxn>
              <a:cxn ang="0">
                <a:pos x="connsiteX3" y="connsiteY3"/>
              </a:cxn>
            </a:cxnLst>
            <a:rect l="l" t="t" r="r" b="b"/>
            <a:pathLst>
              <a:path w="330378" h="1583267">
                <a:moveTo>
                  <a:pt x="59444" y="0"/>
                </a:moveTo>
                <a:cubicBezTo>
                  <a:pt x="28400" y="248355"/>
                  <a:pt x="-2644" y="496711"/>
                  <a:pt x="178" y="668867"/>
                </a:cubicBezTo>
                <a:cubicBezTo>
                  <a:pt x="3000" y="841023"/>
                  <a:pt x="21345" y="880534"/>
                  <a:pt x="76378" y="1032934"/>
                </a:cubicBezTo>
                <a:cubicBezTo>
                  <a:pt x="131411" y="1185334"/>
                  <a:pt x="230894" y="1384300"/>
                  <a:pt x="330378" y="1583267"/>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488513F-764E-47C6-BF5A-9F63382BA203}"/>
              </a:ext>
            </a:extLst>
          </p:cNvPr>
          <p:cNvSpPr txBox="1"/>
          <p:nvPr/>
        </p:nvSpPr>
        <p:spPr>
          <a:xfrm>
            <a:off x="8238657" y="1620076"/>
            <a:ext cx="1240410" cy="461665"/>
          </a:xfrm>
          <a:prstGeom prst="rect">
            <a:avLst/>
          </a:prstGeom>
          <a:noFill/>
        </p:spPr>
        <p:txBody>
          <a:bodyPr wrap="square" rtlCol="0">
            <a:spAutoFit/>
          </a:bodyPr>
          <a:lstStyle/>
          <a:p>
            <a:r>
              <a:rPr lang="en-US" sz="2400" b="1" dirty="0"/>
              <a:t>T    </a:t>
            </a:r>
            <a:r>
              <a:rPr lang="en-US" sz="2400" b="1" dirty="0" err="1"/>
              <a:t>T</a:t>
            </a:r>
            <a:r>
              <a:rPr lang="en-US" sz="2400" b="1" dirty="0"/>
              <a:t>’</a:t>
            </a:r>
          </a:p>
        </p:txBody>
      </p:sp>
    </p:spTree>
    <p:extLst>
      <p:ext uri="{BB962C8B-B14F-4D97-AF65-F5344CB8AC3E}">
        <p14:creationId xmlns:p14="http://schemas.microsoft.com/office/powerpoint/2010/main" val="2931323599"/>
      </p:ext>
    </p:extLst>
  </p:cSld>
  <p:clrMapOvr>
    <a:masterClrMapping/>
  </p:clrMapOvr>
  <p:transition advTm="600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our Highway example?</a:t>
            </a:r>
          </a:p>
        </p:txBody>
      </p:sp>
      <p:sp>
        <p:nvSpPr>
          <p:cNvPr id="3" name="Content Placeholder 2"/>
          <p:cNvSpPr>
            <a:spLocks noGrp="1"/>
          </p:cNvSpPr>
          <p:nvPr>
            <p:ph idx="1"/>
          </p:nvPr>
        </p:nvSpPr>
        <p:spPr/>
        <p:txBody>
          <a:bodyPr>
            <a:normAutofit lnSpcReduction="10000"/>
          </a:bodyPr>
          <a:lstStyle/>
          <a:p>
            <a:r>
              <a:rPr lang="en-US" dirty="0"/>
              <a:t>When we query, we want the machine-learning tool to see data as a series of consistent snapshots across the full data set.</a:t>
            </a:r>
          </a:p>
          <a:p>
            <a:br>
              <a:rPr lang="en-US" dirty="0"/>
            </a:br>
            <a:r>
              <a:rPr lang="en-US" dirty="0"/>
              <a:t>Then it can select data that includes video-snippets of Trinity with exactly one snippet per unit of time, no overlaps, no “lies”.</a:t>
            </a:r>
          </a:p>
          <a:p>
            <a:endParaRPr lang="en-US" dirty="0"/>
          </a:p>
          <a:p>
            <a:r>
              <a:rPr lang="en-US" dirty="0"/>
              <a:t>Thought question: How does the overlap issue relate to sensor overlap from the Meta system, discussed previously?</a:t>
            </a:r>
          </a:p>
        </p:txBody>
      </p:sp>
      <p:sp>
        <p:nvSpPr>
          <p:cNvPr id="4" name="Footer Placeholder 3"/>
          <p:cNvSpPr>
            <a:spLocks noGrp="1"/>
          </p:cNvSpPr>
          <p:nvPr>
            <p:ph type="ftr" sz="quarter" idx="11"/>
          </p:nvPr>
        </p:nvSpPr>
        <p:spPr/>
        <p:txBody>
          <a:bodyPr/>
          <a:lstStyle/>
          <a:p>
            <a:r>
              <a:rPr lang="en-US"/>
              <a:t>Cornell University CS5412 Spring 2019                                                                         </a:t>
            </a:r>
          </a:p>
        </p:txBody>
      </p:sp>
      <p:sp>
        <p:nvSpPr>
          <p:cNvPr id="5" name="Slide Number Placeholder 4"/>
          <p:cNvSpPr>
            <a:spLocks noGrp="1"/>
          </p:cNvSpPr>
          <p:nvPr>
            <p:ph type="sldNum" sz="quarter" idx="12"/>
          </p:nvPr>
        </p:nvSpPr>
        <p:spPr/>
        <p:txBody>
          <a:bodyPr/>
          <a:lstStyle/>
          <a:p>
            <a:fld id="{26165642-2DC6-4995-8FB3-76453B93C11F}" type="slidenum">
              <a:rPr lang="en-US" smtClean="0"/>
              <a:pPr/>
              <a:t>15</a:t>
            </a:fld>
            <a:endParaRPr lang="en-US"/>
          </a:p>
        </p:txBody>
      </p:sp>
    </p:spTree>
    <p:extLst>
      <p:ext uri="{BB962C8B-B14F-4D97-AF65-F5344CB8AC3E}">
        <p14:creationId xmlns:p14="http://schemas.microsoft.com/office/powerpoint/2010/main" val="1388015506"/>
      </p:ext>
    </p:extLst>
  </p:cSld>
  <p:clrMapOvr>
    <a:masterClrMapping/>
  </p:clrMapOvr>
  <p:transition advTm="600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7" y="585216"/>
            <a:ext cx="10951850" cy="1499616"/>
          </a:xfrm>
        </p:spPr>
        <p:txBody>
          <a:bodyPr/>
          <a:lstStyle/>
          <a:p>
            <a:r>
              <a:rPr lang="en-US" b="1" dirty="0">
                <a:solidFill>
                  <a:srgbClr val="C00000"/>
                </a:solidFill>
              </a:rPr>
              <a:t>Revisit the Smart Highway</a:t>
            </a:r>
          </a:p>
        </p:txBody>
      </p:sp>
      <p:sp>
        <p:nvSpPr>
          <p:cNvPr id="3" name="Slide Number Placeholder 2"/>
          <p:cNvSpPr>
            <a:spLocks noGrp="1"/>
          </p:cNvSpPr>
          <p:nvPr>
            <p:ph type="sldNum" sz="quarter" idx="12"/>
          </p:nvPr>
        </p:nvSpPr>
        <p:spPr/>
        <p:txBody>
          <a:bodyPr/>
          <a:lstStyle/>
          <a:p>
            <a:fld id="{26165642-2DC6-4995-8FB3-76453B93C11F}" type="slidenum">
              <a:rPr lang="en-US" smtClean="0"/>
              <a:pPr/>
              <a:t>16</a:t>
            </a:fld>
            <a:endParaRPr lang="en-US"/>
          </a:p>
        </p:txBody>
      </p:sp>
      <p:pic>
        <p:nvPicPr>
          <p:cNvPr id="4" name="Picture 3"/>
          <p:cNvPicPr>
            <a:picLocks noChangeAspect="1"/>
          </p:cNvPicPr>
          <p:nvPr/>
        </p:nvPicPr>
        <p:blipFill>
          <a:blip r:embed="rId3"/>
          <a:stretch>
            <a:fillRect/>
          </a:stretch>
        </p:blipFill>
        <p:spPr>
          <a:xfrm>
            <a:off x="532659" y="2084832"/>
            <a:ext cx="10885395" cy="4583325"/>
          </a:xfrm>
          <a:prstGeom prst="rect">
            <a:avLst/>
          </a:prstGeom>
        </p:spPr>
      </p:pic>
      <p:sp>
        <p:nvSpPr>
          <p:cNvPr id="5" name="Rectangle 4"/>
          <p:cNvSpPr/>
          <p:nvPr/>
        </p:nvSpPr>
        <p:spPr>
          <a:xfrm>
            <a:off x="4545106" y="3370729"/>
            <a:ext cx="143435" cy="233083"/>
          </a:xfrm>
          <a:prstGeom prst="rect">
            <a:avLst/>
          </a:prstGeom>
          <a:noFill/>
          <a:ln w="28575">
            <a:solidFill>
              <a:srgbClr val="FF37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3920647" y="2855934"/>
            <a:ext cx="701457" cy="513567"/>
          </a:xfrm>
          <a:custGeom>
            <a:avLst/>
            <a:gdLst>
              <a:gd name="connsiteX0" fmla="*/ 0 w 701457"/>
              <a:gd name="connsiteY0" fmla="*/ 0 h 513567"/>
              <a:gd name="connsiteX1" fmla="*/ 100208 w 701457"/>
              <a:gd name="connsiteY1" fmla="*/ 225469 h 513567"/>
              <a:gd name="connsiteX2" fmla="*/ 325676 w 701457"/>
              <a:gd name="connsiteY2" fmla="*/ 237995 h 513567"/>
              <a:gd name="connsiteX3" fmla="*/ 463463 w 701457"/>
              <a:gd name="connsiteY3" fmla="*/ 350729 h 513567"/>
              <a:gd name="connsiteX4" fmla="*/ 563671 w 701457"/>
              <a:gd name="connsiteY4" fmla="*/ 475989 h 513567"/>
              <a:gd name="connsiteX5" fmla="*/ 701457 w 701457"/>
              <a:gd name="connsiteY5" fmla="*/ 513567 h 513567"/>
              <a:gd name="connsiteX6" fmla="*/ 701457 w 701457"/>
              <a:gd name="connsiteY6" fmla="*/ 513567 h 51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1457" h="513567">
                <a:moveTo>
                  <a:pt x="0" y="0"/>
                </a:moveTo>
                <a:cubicBezTo>
                  <a:pt x="22964" y="92901"/>
                  <a:pt x="45929" y="185803"/>
                  <a:pt x="100208" y="225469"/>
                </a:cubicBezTo>
                <a:cubicBezTo>
                  <a:pt x="154487" y="265135"/>
                  <a:pt x="265134" y="217118"/>
                  <a:pt x="325676" y="237995"/>
                </a:cubicBezTo>
                <a:cubicBezTo>
                  <a:pt x="386219" y="258872"/>
                  <a:pt x="423797" y="311063"/>
                  <a:pt x="463463" y="350729"/>
                </a:cubicBezTo>
                <a:cubicBezTo>
                  <a:pt x="503129" y="390395"/>
                  <a:pt x="524006" y="448849"/>
                  <a:pt x="563671" y="475989"/>
                </a:cubicBezTo>
                <a:cubicBezTo>
                  <a:pt x="603336" y="503129"/>
                  <a:pt x="701457" y="513567"/>
                  <a:pt x="701457" y="513567"/>
                </a:cubicBezTo>
                <a:lnTo>
                  <a:pt x="701457" y="513567"/>
                </a:lnTo>
              </a:path>
            </a:pathLst>
          </a:custGeom>
          <a:noFill/>
          <a:ln w="38100">
            <a:solidFill>
              <a:srgbClr val="FF373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3060562"/>
      </p:ext>
    </p:extLst>
  </p:cSld>
  <p:clrMapOvr>
    <a:masterClrMapping/>
  </p:clrMapOvr>
  <p:transition advTm="600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Beyond FFFS</a:t>
            </a:r>
            <a:r>
              <a:rPr lang="en-US" baseline="-25000" dirty="0"/>
              <a:t>v1</a:t>
            </a:r>
            <a:endParaRPr lang="en-US" dirty="0"/>
          </a:p>
        </p:txBody>
      </p:sp>
      <p:sp>
        <p:nvSpPr>
          <p:cNvPr id="3" name="Content Placeholder 2"/>
          <p:cNvSpPr>
            <a:spLocks noGrp="1"/>
          </p:cNvSpPr>
          <p:nvPr>
            <p:ph idx="1"/>
          </p:nvPr>
        </p:nvSpPr>
        <p:spPr/>
        <p:txBody>
          <a:bodyPr>
            <a:normAutofit lnSpcReduction="10000"/>
          </a:bodyPr>
          <a:lstStyle/>
          <a:p>
            <a:r>
              <a:rPr lang="en-US" dirty="0"/>
              <a:t>A file system is not a natural API to use if the way you think of the application is through key-value data.</a:t>
            </a:r>
          </a:p>
          <a:p>
            <a:br>
              <a:rPr lang="en-US" dirty="0"/>
            </a:br>
            <a:r>
              <a:rPr lang="en-US" dirty="0"/>
              <a:t>So for Azure </a:t>
            </a:r>
            <a:r>
              <a:rPr lang="en-US" dirty="0" err="1"/>
              <a:t>IoT</a:t>
            </a:r>
            <a:r>
              <a:rPr lang="en-US" dirty="0"/>
              <a:t>, as part of a system called Derecho, also invented at Cornell, we are building FFFS</a:t>
            </a:r>
            <a:r>
              <a:rPr lang="en-US" baseline="-25000" dirty="0"/>
              <a:t>v2</a:t>
            </a:r>
            <a:r>
              <a:rPr lang="en-US" dirty="0"/>
              <a:t>.  It will be inside Derecho and looks like a key-value storage layer for “objects”.</a:t>
            </a:r>
          </a:p>
          <a:p>
            <a:endParaRPr lang="en-US" dirty="0"/>
          </a:p>
          <a:p>
            <a:r>
              <a:rPr lang="en-US" dirty="0"/>
              <a:t>But in fact it can do anything FFFS</a:t>
            </a:r>
            <a:r>
              <a:rPr lang="en-US" baseline="-25000" dirty="0"/>
              <a:t>v1</a:t>
            </a:r>
            <a:r>
              <a:rPr lang="en-US" dirty="0"/>
              <a:t> could do.</a:t>
            </a:r>
          </a:p>
        </p:txBody>
      </p:sp>
      <p:sp>
        <p:nvSpPr>
          <p:cNvPr id="4" name="Footer Placeholder 3"/>
          <p:cNvSpPr>
            <a:spLocks noGrp="1"/>
          </p:cNvSpPr>
          <p:nvPr>
            <p:ph type="ftr" sz="quarter" idx="11"/>
          </p:nvPr>
        </p:nvSpPr>
        <p:spPr/>
        <p:txBody>
          <a:bodyPr/>
          <a:lstStyle/>
          <a:p>
            <a:r>
              <a:rPr lang="en-US"/>
              <a:t>Cornell University CS5412 Spring 2019                                                                         </a:t>
            </a:r>
          </a:p>
        </p:txBody>
      </p:sp>
      <p:sp>
        <p:nvSpPr>
          <p:cNvPr id="5" name="Slide Number Placeholder 4"/>
          <p:cNvSpPr>
            <a:spLocks noGrp="1"/>
          </p:cNvSpPr>
          <p:nvPr>
            <p:ph type="sldNum" sz="quarter" idx="12"/>
          </p:nvPr>
        </p:nvSpPr>
        <p:spPr/>
        <p:txBody>
          <a:bodyPr/>
          <a:lstStyle/>
          <a:p>
            <a:fld id="{26165642-2DC6-4995-8FB3-76453B93C11F}" type="slidenum">
              <a:rPr lang="en-US" smtClean="0"/>
              <a:pPr/>
              <a:t>17</a:t>
            </a:fld>
            <a:endParaRPr lang="en-US"/>
          </a:p>
        </p:txBody>
      </p:sp>
    </p:spTree>
    <p:extLst>
      <p:ext uri="{BB962C8B-B14F-4D97-AF65-F5344CB8AC3E}">
        <p14:creationId xmlns:p14="http://schemas.microsoft.com/office/powerpoint/2010/main" val="2499133097"/>
      </p:ext>
    </p:extLst>
  </p:cSld>
  <p:clrMapOvr>
    <a:masterClrMapping/>
  </p:clrMapOvr>
  <p:transition advTm="600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03F03-0C84-4FC5-A0CF-3BE8D062011E}"/>
              </a:ext>
            </a:extLst>
          </p:cNvPr>
          <p:cNvSpPr>
            <a:spLocks noGrp="1"/>
          </p:cNvSpPr>
          <p:nvPr>
            <p:ph type="title"/>
          </p:nvPr>
        </p:nvSpPr>
        <p:spPr/>
        <p:txBody>
          <a:bodyPr/>
          <a:lstStyle/>
          <a:p>
            <a:r>
              <a:rPr lang="en-US" dirty="0"/>
              <a:t>First, a tiny digression</a:t>
            </a:r>
          </a:p>
        </p:txBody>
      </p:sp>
      <p:sp>
        <p:nvSpPr>
          <p:cNvPr id="3" name="Content Placeholder 2">
            <a:extLst>
              <a:ext uri="{FF2B5EF4-FFF2-40B4-BE49-F238E27FC236}">
                <a16:creationId xmlns:a16="http://schemas.microsoft.com/office/drawing/2014/main" id="{CA042DE2-2C01-4101-8270-445F248C1143}"/>
              </a:ext>
            </a:extLst>
          </p:cNvPr>
          <p:cNvSpPr>
            <a:spLocks noGrp="1"/>
          </p:cNvSpPr>
          <p:nvPr>
            <p:ph idx="1"/>
          </p:nvPr>
        </p:nvSpPr>
        <p:spPr/>
        <p:txBody>
          <a:bodyPr/>
          <a:lstStyle/>
          <a:p>
            <a:r>
              <a:rPr lang="en-US" dirty="0"/>
              <a:t>Libraries, programs that link to libraries, and </a:t>
            </a:r>
            <a:r>
              <a:rPr lang="en-US" dirty="0">
                <a:sym typeface="Symbol" panose="05050102010706020507" pitchFamily="18" charset="2"/>
              </a:rPr>
              <a:t>-services.</a:t>
            </a:r>
            <a:endParaRPr lang="en-US" dirty="0"/>
          </a:p>
        </p:txBody>
      </p:sp>
      <p:sp>
        <p:nvSpPr>
          <p:cNvPr id="4" name="Footer Placeholder 3">
            <a:extLst>
              <a:ext uri="{FF2B5EF4-FFF2-40B4-BE49-F238E27FC236}">
                <a16:creationId xmlns:a16="http://schemas.microsoft.com/office/drawing/2014/main" id="{8B507884-90AB-41A4-88F5-CE2F1AB0619C}"/>
              </a:ext>
            </a:extLst>
          </p:cNvPr>
          <p:cNvSpPr>
            <a:spLocks noGrp="1"/>
          </p:cNvSpPr>
          <p:nvPr>
            <p:ph type="ftr" sz="quarter" idx="11"/>
          </p:nvPr>
        </p:nvSpPr>
        <p:spPr/>
        <p:txBody>
          <a:bodyPr/>
          <a:lstStyle/>
          <a:p>
            <a:r>
              <a:rPr lang="en-US"/>
              <a:t>Cornell University CS5412 Spring 2019                                                                         </a:t>
            </a:r>
          </a:p>
        </p:txBody>
      </p:sp>
      <p:sp>
        <p:nvSpPr>
          <p:cNvPr id="5" name="Slide Number Placeholder 4">
            <a:extLst>
              <a:ext uri="{FF2B5EF4-FFF2-40B4-BE49-F238E27FC236}">
                <a16:creationId xmlns:a16="http://schemas.microsoft.com/office/drawing/2014/main" id="{327B6022-BAF6-4BB6-A868-F6F2997E0802}"/>
              </a:ext>
            </a:extLst>
          </p:cNvPr>
          <p:cNvSpPr>
            <a:spLocks noGrp="1"/>
          </p:cNvSpPr>
          <p:nvPr>
            <p:ph type="sldNum" sz="quarter" idx="12"/>
          </p:nvPr>
        </p:nvSpPr>
        <p:spPr/>
        <p:txBody>
          <a:bodyPr/>
          <a:lstStyle/>
          <a:p>
            <a:fld id="{26165642-2DC6-4995-8FB3-76453B93C11F}" type="slidenum">
              <a:rPr lang="en-US" smtClean="0"/>
              <a:pPr/>
              <a:t>18</a:t>
            </a:fld>
            <a:endParaRPr lang="en-US"/>
          </a:p>
        </p:txBody>
      </p:sp>
      <p:sp>
        <p:nvSpPr>
          <p:cNvPr id="6" name="Rectangle 5">
            <a:extLst>
              <a:ext uri="{FF2B5EF4-FFF2-40B4-BE49-F238E27FC236}">
                <a16:creationId xmlns:a16="http://schemas.microsoft.com/office/drawing/2014/main" id="{C7B99E5F-5616-4D30-98E6-922FF63F60C3}"/>
              </a:ext>
            </a:extLst>
          </p:cNvPr>
          <p:cNvSpPr/>
          <p:nvPr/>
        </p:nvSpPr>
        <p:spPr>
          <a:xfrm>
            <a:off x="1970116" y="3200400"/>
            <a:ext cx="1047404" cy="230262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F596149-CBF6-4B07-8C0D-AF415D204AC9}"/>
              </a:ext>
            </a:extLst>
          </p:cNvPr>
          <p:cNvSpPr txBox="1"/>
          <p:nvPr/>
        </p:nvSpPr>
        <p:spPr>
          <a:xfrm>
            <a:off x="1874757" y="4950619"/>
            <a:ext cx="1235096" cy="600164"/>
          </a:xfrm>
          <a:prstGeom prst="rect">
            <a:avLst/>
          </a:prstGeom>
          <a:noFill/>
        </p:spPr>
        <p:txBody>
          <a:bodyPr wrap="square" rtlCol="0">
            <a:spAutoFit/>
          </a:bodyPr>
          <a:lstStyle/>
          <a:p>
            <a:pPr algn="ctr"/>
            <a:r>
              <a:rPr lang="en-US" sz="1100" b="1" dirty="0" err="1"/>
              <a:t>ObjStore</a:t>
            </a:r>
            <a:r>
              <a:rPr lang="en-US" sz="1100" b="1" dirty="0"/>
              <a:t> library</a:t>
            </a:r>
            <a:br>
              <a:rPr lang="en-US" sz="1100" b="1" dirty="0"/>
            </a:br>
            <a:r>
              <a:rPr lang="en-US" sz="1100" b="1" dirty="0"/>
              <a:t>implements the API</a:t>
            </a:r>
          </a:p>
        </p:txBody>
      </p:sp>
      <p:sp>
        <p:nvSpPr>
          <p:cNvPr id="8" name="TextBox 7">
            <a:extLst>
              <a:ext uri="{FF2B5EF4-FFF2-40B4-BE49-F238E27FC236}">
                <a16:creationId xmlns:a16="http://schemas.microsoft.com/office/drawing/2014/main" id="{7FF69DDB-9739-4CB6-9A24-C527AE39BA7B}"/>
              </a:ext>
            </a:extLst>
          </p:cNvPr>
          <p:cNvSpPr txBox="1"/>
          <p:nvPr/>
        </p:nvSpPr>
        <p:spPr>
          <a:xfrm>
            <a:off x="1288472" y="3336049"/>
            <a:ext cx="1421477" cy="1569660"/>
          </a:xfrm>
          <a:prstGeom prst="rect">
            <a:avLst/>
          </a:prstGeom>
          <a:solidFill>
            <a:srgbClr val="FFC000"/>
          </a:solidFill>
        </p:spPr>
        <p:txBody>
          <a:bodyPr wrap="square" rtlCol="0">
            <a:spAutoFit/>
          </a:bodyPr>
          <a:lstStyle/>
          <a:p>
            <a:endParaRPr lang="en-US" sz="1200" b="1" dirty="0"/>
          </a:p>
          <a:p>
            <a:r>
              <a:rPr lang="en-US" sz="1200" b="1" dirty="0" err="1"/>
              <a:t>ObjStore</a:t>
            </a:r>
            <a:r>
              <a:rPr lang="en-US" sz="1200" b="1" dirty="0"/>
              <a:t>&lt;KT,VT&gt;()</a:t>
            </a:r>
          </a:p>
          <a:p>
            <a:endParaRPr lang="en-US" sz="1200" b="1" dirty="0"/>
          </a:p>
          <a:p>
            <a:r>
              <a:rPr lang="en-US" sz="1200" b="1" dirty="0"/>
              <a:t>Put&lt;KT,VT&gt;(</a:t>
            </a:r>
            <a:r>
              <a:rPr lang="en-US" sz="1200" b="1" dirty="0" err="1"/>
              <a:t>k,v</a:t>
            </a:r>
            <a:r>
              <a:rPr lang="en-US" sz="1200" b="1" dirty="0"/>
              <a:t>)</a:t>
            </a:r>
          </a:p>
          <a:p>
            <a:endParaRPr lang="en-US" sz="1200" b="1" dirty="0"/>
          </a:p>
          <a:p>
            <a:r>
              <a:rPr lang="en-US" sz="1200" b="1" dirty="0"/>
              <a:t>VT Get&lt;KT&gt;(k)</a:t>
            </a:r>
          </a:p>
          <a:p>
            <a:endParaRPr lang="en-US" sz="1200" b="1" dirty="0"/>
          </a:p>
          <a:p>
            <a:r>
              <a:rPr lang="en-US" sz="1200" b="1" dirty="0"/>
              <a:t>Watch&lt;KT&gt;(k, </a:t>
            </a:r>
            <a:r>
              <a:rPr lang="en-US" sz="1200" b="1" dirty="0">
                <a:sym typeface="Symbol" panose="05050102010706020507" pitchFamily="18" charset="2"/>
              </a:rPr>
              <a:t></a:t>
            </a:r>
            <a:r>
              <a:rPr lang="en-US" sz="1200" b="1" dirty="0"/>
              <a:t>)</a:t>
            </a:r>
          </a:p>
        </p:txBody>
      </p:sp>
      <p:sp>
        <p:nvSpPr>
          <p:cNvPr id="9" name="TextBox 8">
            <a:extLst>
              <a:ext uri="{FF2B5EF4-FFF2-40B4-BE49-F238E27FC236}">
                <a16:creationId xmlns:a16="http://schemas.microsoft.com/office/drawing/2014/main" id="{7B325310-5F71-44A2-9487-6F9226D619A1}"/>
              </a:ext>
            </a:extLst>
          </p:cNvPr>
          <p:cNvSpPr txBox="1"/>
          <p:nvPr/>
        </p:nvSpPr>
        <p:spPr>
          <a:xfrm>
            <a:off x="1687485" y="3285916"/>
            <a:ext cx="399010" cy="261610"/>
          </a:xfrm>
          <a:prstGeom prst="rect">
            <a:avLst/>
          </a:prstGeom>
          <a:noFill/>
        </p:spPr>
        <p:txBody>
          <a:bodyPr wrap="square" rtlCol="0">
            <a:spAutoFit/>
          </a:bodyPr>
          <a:lstStyle/>
          <a:p>
            <a:r>
              <a:rPr lang="en-US" sz="1100" b="1" dirty="0"/>
              <a:t>API</a:t>
            </a:r>
          </a:p>
        </p:txBody>
      </p:sp>
      <p:sp>
        <p:nvSpPr>
          <p:cNvPr id="10" name="TextBox 9">
            <a:extLst>
              <a:ext uri="{FF2B5EF4-FFF2-40B4-BE49-F238E27FC236}">
                <a16:creationId xmlns:a16="http://schemas.microsoft.com/office/drawing/2014/main" id="{F27024E6-C610-469A-8A21-5279C59A9453}"/>
              </a:ext>
            </a:extLst>
          </p:cNvPr>
          <p:cNvSpPr txBox="1"/>
          <p:nvPr/>
        </p:nvSpPr>
        <p:spPr>
          <a:xfrm>
            <a:off x="901950" y="5864197"/>
            <a:ext cx="2618509" cy="646331"/>
          </a:xfrm>
          <a:prstGeom prst="rect">
            <a:avLst/>
          </a:prstGeom>
          <a:noFill/>
        </p:spPr>
        <p:txBody>
          <a:bodyPr wrap="square" rtlCol="0">
            <a:spAutoFit/>
          </a:bodyPr>
          <a:lstStyle/>
          <a:p>
            <a:pPr algn="ctr"/>
            <a:r>
              <a:rPr lang="en-US" b="1" dirty="0"/>
              <a:t>A DLL is a compiled version of the library</a:t>
            </a:r>
          </a:p>
        </p:txBody>
      </p:sp>
      <p:sp>
        <p:nvSpPr>
          <p:cNvPr id="11" name="TextBox 10">
            <a:extLst>
              <a:ext uri="{FF2B5EF4-FFF2-40B4-BE49-F238E27FC236}">
                <a16:creationId xmlns:a16="http://schemas.microsoft.com/office/drawing/2014/main" id="{F65F8008-FD62-4433-9437-9F6B3661C0B8}"/>
              </a:ext>
            </a:extLst>
          </p:cNvPr>
          <p:cNvSpPr txBox="1"/>
          <p:nvPr/>
        </p:nvSpPr>
        <p:spPr>
          <a:xfrm>
            <a:off x="901950" y="5531289"/>
            <a:ext cx="2618508" cy="369332"/>
          </a:xfrm>
          <a:prstGeom prst="rect">
            <a:avLst/>
          </a:prstGeom>
          <a:solidFill>
            <a:srgbClr val="92D050"/>
          </a:solidFill>
        </p:spPr>
        <p:txBody>
          <a:bodyPr wrap="square" rtlCol="0">
            <a:spAutoFit/>
          </a:bodyPr>
          <a:lstStyle/>
          <a:p>
            <a:pPr algn="ctr"/>
            <a:r>
              <a:rPr lang="en-US" b="1" dirty="0" err="1"/>
              <a:t>ObjStore.h</a:t>
            </a:r>
            <a:r>
              <a:rPr lang="en-US" b="1" dirty="0"/>
              <a:t>, ObjStore.dll</a:t>
            </a:r>
          </a:p>
        </p:txBody>
      </p:sp>
      <p:sp>
        <p:nvSpPr>
          <p:cNvPr id="12" name="Rectangle 11">
            <a:extLst>
              <a:ext uri="{FF2B5EF4-FFF2-40B4-BE49-F238E27FC236}">
                <a16:creationId xmlns:a16="http://schemas.microsoft.com/office/drawing/2014/main" id="{7C11D908-C2D9-4770-911D-CCEE358BB17A}"/>
              </a:ext>
            </a:extLst>
          </p:cNvPr>
          <p:cNvSpPr/>
          <p:nvPr/>
        </p:nvSpPr>
        <p:spPr>
          <a:xfrm>
            <a:off x="5833474" y="3186420"/>
            <a:ext cx="1047404" cy="230262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CE19745-75FA-4954-B964-C8C159160C6E}"/>
              </a:ext>
            </a:extLst>
          </p:cNvPr>
          <p:cNvSpPr txBox="1"/>
          <p:nvPr/>
        </p:nvSpPr>
        <p:spPr>
          <a:xfrm>
            <a:off x="5744095" y="4936639"/>
            <a:ext cx="1258961" cy="600164"/>
          </a:xfrm>
          <a:prstGeom prst="rect">
            <a:avLst/>
          </a:prstGeom>
          <a:noFill/>
        </p:spPr>
        <p:txBody>
          <a:bodyPr wrap="square" rtlCol="0">
            <a:spAutoFit/>
          </a:bodyPr>
          <a:lstStyle/>
          <a:p>
            <a:pPr algn="ctr"/>
            <a:r>
              <a:rPr lang="en-US" sz="1100" b="1" dirty="0" err="1"/>
              <a:t>ObjStore</a:t>
            </a:r>
            <a:r>
              <a:rPr lang="en-US" sz="1100" b="1" dirty="0"/>
              <a:t> library</a:t>
            </a:r>
            <a:br>
              <a:rPr lang="en-US" sz="1100" b="1" dirty="0"/>
            </a:br>
            <a:r>
              <a:rPr lang="en-US" sz="1100" b="1" dirty="0"/>
              <a:t>implements the API</a:t>
            </a:r>
          </a:p>
        </p:txBody>
      </p:sp>
      <p:sp>
        <p:nvSpPr>
          <p:cNvPr id="14" name="TextBox 13">
            <a:extLst>
              <a:ext uri="{FF2B5EF4-FFF2-40B4-BE49-F238E27FC236}">
                <a16:creationId xmlns:a16="http://schemas.microsoft.com/office/drawing/2014/main" id="{13E5E83A-0816-4C80-9A66-F93B5C935DDB}"/>
              </a:ext>
            </a:extLst>
          </p:cNvPr>
          <p:cNvSpPr txBox="1"/>
          <p:nvPr/>
        </p:nvSpPr>
        <p:spPr>
          <a:xfrm>
            <a:off x="5151830" y="3322069"/>
            <a:ext cx="1406912" cy="1569660"/>
          </a:xfrm>
          <a:prstGeom prst="rect">
            <a:avLst/>
          </a:prstGeom>
          <a:solidFill>
            <a:srgbClr val="FFC000"/>
          </a:solidFill>
        </p:spPr>
        <p:txBody>
          <a:bodyPr wrap="square" rtlCol="0">
            <a:spAutoFit/>
          </a:bodyPr>
          <a:lstStyle/>
          <a:p>
            <a:endParaRPr lang="en-US" sz="1200" b="1" dirty="0"/>
          </a:p>
          <a:p>
            <a:r>
              <a:rPr lang="en-US" sz="1200" b="1" dirty="0" err="1"/>
              <a:t>ObjStore</a:t>
            </a:r>
            <a:r>
              <a:rPr lang="en-US" sz="1200" b="1" dirty="0"/>
              <a:t>&lt;KT,VT&gt;()</a:t>
            </a:r>
          </a:p>
          <a:p>
            <a:endParaRPr lang="en-US" sz="1200" b="1" dirty="0"/>
          </a:p>
          <a:p>
            <a:r>
              <a:rPr lang="en-US" sz="1200" b="1" dirty="0"/>
              <a:t>Put&lt;KT,VT&gt;(</a:t>
            </a:r>
            <a:r>
              <a:rPr lang="en-US" sz="1200" b="1" dirty="0" err="1"/>
              <a:t>k,v</a:t>
            </a:r>
            <a:r>
              <a:rPr lang="en-US" sz="1200" b="1" dirty="0"/>
              <a:t>)</a:t>
            </a:r>
          </a:p>
          <a:p>
            <a:endParaRPr lang="en-US" sz="1200" b="1" dirty="0"/>
          </a:p>
          <a:p>
            <a:r>
              <a:rPr lang="en-US" sz="1200" b="1" dirty="0"/>
              <a:t>VT Get&lt;KT&gt;(k)</a:t>
            </a:r>
          </a:p>
          <a:p>
            <a:endParaRPr lang="en-US" sz="1200" b="1" dirty="0"/>
          </a:p>
          <a:p>
            <a:r>
              <a:rPr lang="en-US" sz="1200" b="1" dirty="0"/>
              <a:t>Watch&lt;KT&gt;(k, </a:t>
            </a:r>
            <a:r>
              <a:rPr lang="en-US" sz="1200" b="1" dirty="0">
                <a:sym typeface="Symbol" panose="05050102010706020507" pitchFamily="18" charset="2"/>
              </a:rPr>
              <a:t></a:t>
            </a:r>
            <a:r>
              <a:rPr lang="en-US" sz="1200" b="1" dirty="0"/>
              <a:t>)</a:t>
            </a:r>
          </a:p>
        </p:txBody>
      </p:sp>
      <p:sp>
        <p:nvSpPr>
          <p:cNvPr id="15" name="TextBox 14">
            <a:extLst>
              <a:ext uri="{FF2B5EF4-FFF2-40B4-BE49-F238E27FC236}">
                <a16:creationId xmlns:a16="http://schemas.microsoft.com/office/drawing/2014/main" id="{4ED1CEBE-6F5D-4D19-86ED-DF34DAA62411}"/>
              </a:ext>
            </a:extLst>
          </p:cNvPr>
          <p:cNvSpPr txBox="1"/>
          <p:nvPr/>
        </p:nvSpPr>
        <p:spPr>
          <a:xfrm>
            <a:off x="5550843" y="3271936"/>
            <a:ext cx="399010" cy="261610"/>
          </a:xfrm>
          <a:prstGeom prst="rect">
            <a:avLst/>
          </a:prstGeom>
          <a:noFill/>
        </p:spPr>
        <p:txBody>
          <a:bodyPr wrap="square" rtlCol="0">
            <a:spAutoFit/>
          </a:bodyPr>
          <a:lstStyle/>
          <a:p>
            <a:r>
              <a:rPr lang="en-US" sz="1100" b="1" dirty="0"/>
              <a:t>API</a:t>
            </a:r>
          </a:p>
        </p:txBody>
      </p:sp>
      <p:sp>
        <p:nvSpPr>
          <p:cNvPr id="17" name="Freeform: Shape 16">
            <a:extLst>
              <a:ext uri="{FF2B5EF4-FFF2-40B4-BE49-F238E27FC236}">
                <a16:creationId xmlns:a16="http://schemas.microsoft.com/office/drawing/2014/main" id="{B5605521-1A71-464C-A3FE-381633F490F5}"/>
              </a:ext>
            </a:extLst>
          </p:cNvPr>
          <p:cNvSpPr/>
          <p:nvPr/>
        </p:nvSpPr>
        <p:spPr>
          <a:xfrm>
            <a:off x="3936268" y="3599623"/>
            <a:ext cx="800889" cy="2287018"/>
          </a:xfrm>
          <a:custGeom>
            <a:avLst/>
            <a:gdLst>
              <a:gd name="connsiteX0" fmla="*/ 642659 w 800889"/>
              <a:gd name="connsiteY0" fmla="*/ 0 h 2287018"/>
              <a:gd name="connsiteX1" fmla="*/ 2579 w 800889"/>
              <a:gd name="connsiteY1" fmla="*/ 573578 h 2287018"/>
              <a:gd name="connsiteX2" fmla="*/ 800601 w 800889"/>
              <a:gd name="connsiteY2" fmla="*/ 1354974 h 2287018"/>
              <a:gd name="connsiteX3" fmla="*/ 94019 w 800889"/>
              <a:gd name="connsiteY3" fmla="*/ 2194560 h 2287018"/>
              <a:gd name="connsiteX4" fmla="*/ 27517 w 800889"/>
              <a:gd name="connsiteY4" fmla="*/ 2227811 h 2287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889" h="2287018">
                <a:moveTo>
                  <a:pt x="642659" y="0"/>
                </a:moveTo>
                <a:cubicBezTo>
                  <a:pt x="309457" y="173874"/>
                  <a:pt x="-23745" y="347749"/>
                  <a:pt x="2579" y="573578"/>
                </a:cubicBezTo>
                <a:cubicBezTo>
                  <a:pt x="28903" y="799407"/>
                  <a:pt x="785361" y="1084810"/>
                  <a:pt x="800601" y="1354974"/>
                </a:cubicBezTo>
                <a:cubicBezTo>
                  <a:pt x="815841" y="1625138"/>
                  <a:pt x="222866" y="2049087"/>
                  <a:pt x="94019" y="2194560"/>
                </a:cubicBezTo>
                <a:cubicBezTo>
                  <a:pt x="-34828" y="2340033"/>
                  <a:pt x="-3656" y="2283922"/>
                  <a:pt x="27517" y="22278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Left-Right 17">
            <a:extLst>
              <a:ext uri="{FF2B5EF4-FFF2-40B4-BE49-F238E27FC236}">
                <a16:creationId xmlns:a16="http://schemas.microsoft.com/office/drawing/2014/main" id="{E3C405F8-302F-497E-AF88-F4A46F29B40F}"/>
              </a:ext>
            </a:extLst>
          </p:cNvPr>
          <p:cNvSpPr/>
          <p:nvPr/>
        </p:nvSpPr>
        <p:spPr>
          <a:xfrm>
            <a:off x="4344396" y="4023100"/>
            <a:ext cx="681644" cy="27458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D072DA2D-0088-4019-912E-B02584988DA0}"/>
              </a:ext>
            </a:extLst>
          </p:cNvPr>
          <p:cNvSpPr txBox="1"/>
          <p:nvPr/>
        </p:nvSpPr>
        <p:spPr>
          <a:xfrm>
            <a:off x="4778721" y="5970389"/>
            <a:ext cx="3104595" cy="646331"/>
          </a:xfrm>
          <a:prstGeom prst="rect">
            <a:avLst/>
          </a:prstGeom>
          <a:noFill/>
        </p:spPr>
        <p:txBody>
          <a:bodyPr wrap="square" rtlCol="0">
            <a:spAutoFit/>
          </a:bodyPr>
          <a:lstStyle/>
          <a:p>
            <a:pPr algn="ctr"/>
            <a:r>
              <a:rPr lang="en-US" b="1" dirty="0"/>
              <a:t>If a program links to the library, it can use it at runtime</a:t>
            </a:r>
          </a:p>
        </p:txBody>
      </p:sp>
      <p:sp>
        <p:nvSpPr>
          <p:cNvPr id="20" name="TextBox 19">
            <a:extLst>
              <a:ext uri="{FF2B5EF4-FFF2-40B4-BE49-F238E27FC236}">
                <a16:creationId xmlns:a16="http://schemas.microsoft.com/office/drawing/2014/main" id="{CD0A0E02-DD5C-4E9A-993A-C432F8C59A97}"/>
              </a:ext>
            </a:extLst>
          </p:cNvPr>
          <p:cNvSpPr txBox="1"/>
          <p:nvPr/>
        </p:nvSpPr>
        <p:spPr>
          <a:xfrm>
            <a:off x="7785302" y="3766655"/>
            <a:ext cx="2979114" cy="1200329"/>
          </a:xfrm>
          <a:prstGeom prst="rect">
            <a:avLst/>
          </a:prstGeom>
          <a:solidFill>
            <a:srgbClr val="FFCCFF"/>
          </a:solidFill>
        </p:spPr>
        <p:txBody>
          <a:bodyPr wrap="square" rtlCol="0">
            <a:spAutoFit/>
          </a:bodyPr>
          <a:lstStyle/>
          <a:p>
            <a:pPr algn="ctr"/>
            <a:r>
              <a:rPr lang="en-US" sz="2400" i="1" dirty="0"/>
              <a:t>Puzzle: All this is obvious… but what “is” a </a:t>
            </a:r>
            <a:r>
              <a:rPr lang="en-US" sz="2400" i="1" dirty="0">
                <a:sym typeface="Symbol" panose="05050102010706020507" pitchFamily="18" charset="2"/>
              </a:rPr>
              <a:t>-service?</a:t>
            </a:r>
            <a:endParaRPr lang="en-US" sz="2400" i="1" dirty="0"/>
          </a:p>
        </p:txBody>
      </p:sp>
      <p:sp>
        <p:nvSpPr>
          <p:cNvPr id="21" name="TextBox 20">
            <a:extLst>
              <a:ext uri="{FF2B5EF4-FFF2-40B4-BE49-F238E27FC236}">
                <a16:creationId xmlns:a16="http://schemas.microsoft.com/office/drawing/2014/main" id="{274E30F0-D32D-408B-B82A-A2510A5D95C2}"/>
              </a:ext>
            </a:extLst>
          </p:cNvPr>
          <p:cNvSpPr txBox="1"/>
          <p:nvPr/>
        </p:nvSpPr>
        <p:spPr>
          <a:xfrm>
            <a:off x="0" y="6510528"/>
            <a:ext cx="2884516" cy="369332"/>
          </a:xfrm>
          <a:prstGeom prst="rect">
            <a:avLst/>
          </a:prstGeom>
          <a:solidFill>
            <a:srgbClr val="FFC000"/>
          </a:solidFill>
        </p:spPr>
        <p:txBody>
          <a:bodyPr wrap="square" rtlCol="0">
            <a:spAutoFit/>
          </a:bodyPr>
          <a:lstStyle/>
          <a:p>
            <a:r>
              <a:rPr lang="en-US" dirty="0"/>
              <a:t>Tiny digression, not on exam</a:t>
            </a:r>
          </a:p>
        </p:txBody>
      </p:sp>
      <p:sp>
        <p:nvSpPr>
          <p:cNvPr id="22" name="Speech Bubble: Oval 21">
            <a:extLst>
              <a:ext uri="{FF2B5EF4-FFF2-40B4-BE49-F238E27FC236}">
                <a16:creationId xmlns:a16="http://schemas.microsoft.com/office/drawing/2014/main" id="{65266253-0761-4D2F-AE20-1D9AB533A227}"/>
              </a:ext>
            </a:extLst>
          </p:cNvPr>
          <p:cNvSpPr/>
          <p:nvPr/>
        </p:nvSpPr>
        <p:spPr>
          <a:xfrm>
            <a:off x="2519235" y="3643409"/>
            <a:ext cx="5291484" cy="1697249"/>
          </a:xfrm>
          <a:prstGeom prst="wedgeEllipseCallout">
            <a:avLst>
              <a:gd name="adj1" fmla="val -63750"/>
              <a:gd name="adj2" fmla="val 890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DLL = “Dynamically Linked Library”</a:t>
            </a:r>
            <a:br>
              <a:rPr lang="en-US" dirty="0"/>
            </a:br>
            <a:br>
              <a:rPr lang="en-US" dirty="0"/>
            </a:br>
            <a:r>
              <a:rPr lang="en-US" dirty="0"/>
              <a:t>Loaded on demand, but this is just a detail.  What matters is that it lives in your program’s address space.</a:t>
            </a:r>
          </a:p>
        </p:txBody>
      </p:sp>
      <p:sp>
        <p:nvSpPr>
          <p:cNvPr id="23" name="TextBox 22">
            <a:extLst>
              <a:ext uri="{FF2B5EF4-FFF2-40B4-BE49-F238E27FC236}">
                <a16:creationId xmlns:a16="http://schemas.microsoft.com/office/drawing/2014/main" id="{69819B1A-97C6-4B9F-941C-3E2A23815A59}"/>
              </a:ext>
            </a:extLst>
          </p:cNvPr>
          <p:cNvSpPr txBox="1"/>
          <p:nvPr/>
        </p:nvSpPr>
        <p:spPr>
          <a:xfrm>
            <a:off x="5047221" y="5532413"/>
            <a:ext cx="2618508" cy="369332"/>
          </a:xfrm>
          <a:prstGeom prst="rect">
            <a:avLst/>
          </a:prstGeom>
          <a:solidFill>
            <a:srgbClr val="92D050"/>
          </a:solidFill>
        </p:spPr>
        <p:txBody>
          <a:bodyPr wrap="square" rtlCol="0">
            <a:spAutoFit/>
          </a:bodyPr>
          <a:lstStyle/>
          <a:p>
            <a:pPr algn="ctr"/>
            <a:r>
              <a:rPr lang="en-US" b="1" dirty="0" err="1"/>
              <a:t>ObjStore.h</a:t>
            </a:r>
            <a:r>
              <a:rPr lang="en-US" b="1" dirty="0"/>
              <a:t>, ObjStore.dll</a:t>
            </a:r>
          </a:p>
        </p:txBody>
      </p:sp>
    </p:spTree>
    <p:extLst>
      <p:ext uri="{BB962C8B-B14F-4D97-AF65-F5344CB8AC3E}">
        <p14:creationId xmlns:p14="http://schemas.microsoft.com/office/powerpoint/2010/main" val="1501932496"/>
      </p:ext>
    </p:extLst>
  </p:cSld>
  <p:clrMapOvr>
    <a:masterClrMapping/>
  </p:clrMapOvr>
  <p:transition advTm="60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horizontal)">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22"/>
                                        </p:tgtEl>
                                        <p:attrNameLst>
                                          <p:attrName>style.visibility</p:attrName>
                                        </p:attrNameLst>
                                      </p:cBhvr>
                                      <p:to>
                                        <p:strVal val="hidden"/>
                                      </p:to>
                                    </p:set>
                                  </p:childTnLst>
                                </p:cTn>
                              </p:par>
                              <p:par>
                                <p:cTn id="36" presetID="14" presetClass="entr" presetSubtype="1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randombar(horizontal)">
                                      <p:cBhvr>
                                        <p:cTn id="38" dur="500"/>
                                        <p:tgtEl>
                                          <p:spTgt spid="12"/>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randombar(horizontal)">
                                      <p:cBhvr>
                                        <p:cTn id="41" dur="500"/>
                                        <p:tgtEl>
                                          <p:spTgt spid="13"/>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randombar(horizontal)">
                                      <p:cBhvr>
                                        <p:cTn id="44" dur="500"/>
                                        <p:tgtEl>
                                          <p:spTgt spid="14"/>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randombar(horizontal)">
                                      <p:cBhvr>
                                        <p:cTn id="47" dur="500"/>
                                        <p:tgtEl>
                                          <p:spTgt spid="23"/>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randombar(horizontal)">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randombar(horizontal)">
                                      <p:cBhvr>
                                        <p:cTn id="55" dur="500"/>
                                        <p:tgtEl>
                                          <p:spTgt spid="17"/>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randombar(horizontal)">
                                      <p:cBhvr>
                                        <p:cTn id="58" dur="500"/>
                                        <p:tgtEl>
                                          <p:spTgt spid="18"/>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randombar(horizontal)">
                                      <p:cBhvr>
                                        <p:cTn id="61" dur="500"/>
                                        <p:tgtEl>
                                          <p:spTgt spid="19"/>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randombar(horizontal)">
                                      <p:cBhvr>
                                        <p:cTn id="6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P spid="10" grpId="0"/>
      <p:bldP spid="11" grpId="0" animBg="1"/>
      <p:bldP spid="12" grpId="0" animBg="1"/>
      <p:bldP spid="13" grpId="0"/>
      <p:bldP spid="14" grpId="0" animBg="1"/>
      <p:bldP spid="15" grpId="0"/>
      <p:bldP spid="17" grpId="0" animBg="1"/>
      <p:bldP spid="18" grpId="0" animBg="1"/>
      <p:bldP spid="19" grpId="0"/>
      <p:bldP spid="20" grpId="0" animBg="1"/>
      <p:bldP spid="22" grpId="0" animBg="1"/>
      <p:bldP spid="22" grpId="1" animBg="1"/>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03F03-0C84-4FC5-A0CF-3BE8D062011E}"/>
              </a:ext>
            </a:extLst>
          </p:cNvPr>
          <p:cNvSpPr>
            <a:spLocks noGrp="1"/>
          </p:cNvSpPr>
          <p:nvPr>
            <p:ph type="title"/>
          </p:nvPr>
        </p:nvSpPr>
        <p:spPr/>
        <p:txBody>
          <a:bodyPr/>
          <a:lstStyle/>
          <a:p>
            <a:r>
              <a:rPr lang="en-US" dirty="0"/>
              <a:t>First, a tiny digression</a:t>
            </a:r>
          </a:p>
        </p:txBody>
      </p:sp>
      <p:sp>
        <p:nvSpPr>
          <p:cNvPr id="3" name="Content Placeholder 2">
            <a:extLst>
              <a:ext uri="{FF2B5EF4-FFF2-40B4-BE49-F238E27FC236}">
                <a16:creationId xmlns:a16="http://schemas.microsoft.com/office/drawing/2014/main" id="{CA042DE2-2C01-4101-8270-445F248C1143}"/>
              </a:ext>
            </a:extLst>
          </p:cNvPr>
          <p:cNvSpPr>
            <a:spLocks noGrp="1"/>
          </p:cNvSpPr>
          <p:nvPr>
            <p:ph idx="1"/>
          </p:nvPr>
        </p:nvSpPr>
        <p:spPr/>
        <p:txBody>
          <a:bodyPr>
            <a:normAutofit fontScale="85000" lnSpcReduction="20000"/>
          </a:bodyPr>
          <a:lstStyle/>
          <a:p>
            <a:r>
              <a:rPr lang="en-US" b="1" dirty="0"/>
              <a:t>A </a:t>
            </a:r>
            <a:r>
              <a:rPr lang="en-US" b="1" dirty="0">
                <a:sym typeface="Symbol" panose="05050102010706020507" pitchFamily="18" charset="2"/>
              </a:rPr>
              <a:t>-service is just an (elastic, stateful) group of processes.</a:t>
            </a:r>
          </a:p>
          <a:p>
            <a:pPr>
              <a:buFont typeface="Wingdings" panose="05000000000000000000" pitchFamily="2" charset="2"/>
              <a:buChar char="Ø"/>
            </a:pPr>
            <a:r>
              <a:rPr lang="en-US" dirty="0">
                <a:sym typeface="Symbol" panose="05050102010706020507" pitchFamily="18" charset="2"/>
              </a:rPr>
              <a:t> All group members are instances of the identical program, </a:t>
            </a:r>
          </a:p>
          <a:p>
            <a:pPr>
              <a:buFont typeface="Wingdings" panose="05000000000000000000" pitchFamily="2" charset="2"/>
              <a:buChar char="Ø"/>
            </a:pPr>
            <a:r>
              <a:rPr lang="en-US" dirty="0">
                <a:sym typeface="Symbol" panose="05050102010706020507" pitchFamily="18" charset="2"/>
              </a:rPr>
              <a:t> They cooperate to accept requests from (stateless) functions.</a:t>
            </a:r>
          </a:p>
          <a:p>
            <a:pPr>
              <a:buFont typeface="Wingdings" panose="05000000000000000000" pitchFamily="2" charset="2"/>
              <a:buChar char="Ø"/>
            </a:pPr>
            <a:r>
              <a:rPr lang="en-US" dirty="0">
                <a:sym typeface="Symbol" panose="05050102010706020507" pitchFamily="18" charset="2"/>
              </a:rPr>
              <a:t> The (stateless) functions run in the function service tier.</a:t>
            </a:r>
          </a:p>
          <a:p>
            <a:pPr marL="0" indent="0">
              <a:buNone/>
            </a:pPr>
            <a:endParaRPr lang="en-US" dirty="0">
              <a:sym typeface="Symbol" panose="05050102010706020507" pitchFamily="18" charset="2"/>
            </a:endParaRPr>
          </a:p>
          <a:p>
            <a:pPr marL="0" indent="0">
              <a:buNone/>
            </a:pPr>
            <a:r>
              <a:rPr lang="en-US" b="1" u="sng" dirty="0">
                <a:sym typeface="Symbol" panose="05050102010706020507" pitchFamily="18" charset="2"/>
              </a:rPr>
              <a:t>REST</a:t>
            </a:r>
            <a:r>
              <a:rPr lang="en-US" b="1" dirty="0">
                <a:sym typeface="Symbol" panose="05050102010706020507" pitchFamily="18" charset="2"/>
              </a:rPr>
              <a:t>ful RPC</a:t>
            </a:r>
          </a:p>
          <a:p>
            <a:pPr>
              <a:buFont typeface="Wingdings" panose="05000000000000000000" pitchFamily="2" charset="2"/>
              <a:buChar char="Ø"/>
            </a:pPr>
            <a:r>
              <a:rPr lang="en-US" dirty="0">
                <a:sym typeface="Symbol" panose="05050102010706020507" pitchFamily="18" charset="2"/>
              </a:rPr>
              <a:t> A simple and standard way for a program (like a function) to</a:t>
            </a:r>
            <a:br>
              <a:rPr lang="en-US" dirty="0">
                <a:sym typeface="Symbol" panose="05050102010706020507" pitchFamily="18" charset="2"/>
              </a:rPr>
            </a:br>
            <a:r>
              <a:rPr lang="en-US" dirty="0">
                <a:sym typeface="Symbol" panose="05050102010706020507" pitchFamily="18" charset="2"/>
              </a:rPr>
              <a:t>   invoke a method in some other program (like a -service instance)</a:t>
            </a:r>
          </a:p>
          <a:p>
            <a:pPr>
              <a:buFont typeface="Wingdings" panose="05000000000000000000" pitchFamily="2" charset="2"/>
              <a:buChar char="Ø"/>
            </a:pPr>
            <a:r>
              <a:rPr lang="en-US" dirty="0">
                <a:sym typeface="Symbol" panose="05050102010706020507" pitchFamily="18" charset="2"/>
              </a:rPr>
              <a:t> Based on HTTPS!</a:t>
            </a:r>
            <a:endParaRPr lang="en-US" dirty="0"/>
          </a:p>
        </p:txBody>
      </p:sp>
      <p:sp>
        <p:nvSpPr>
          <p:cNvPr id="4" name="Footer Placeholder 3">
            <a:extLst>
              <a:ext uri="{FF2B5EF4-FFF2-40B4-BE49-F238E27FC236}">
                <a16:creationId xmlns:a16="http://schemas.microsoft.com/office/drawing/2014/main" id="{8B507884-90AB-41A4-88F5-CE2F1AB0619C}"/>
              </a:ext>
            </a:extLst>
          </p:cNvPr>
          <p:cNvSpPr>
            <a:spLocks noGrp="1"/>
          </p:cNvSpPr>
          <p:nvPr>
            <p:ph type="ftr" sz="quarter" idx="11"/>
          </p:nvPr>
        </p:nvSpPr>
        <p:spPr/>
        <p:txBody>
          <a:bodyPr/>
          <a:lstStyle/>
          <a:p>
            <a:r>
              <a:rPr lang="en-US"/>
              <a:t>Cornell University CS5412 Spring 2019                                                                         </a:t>
            </a:r>
          </a:p>
        </p:txBody>
      </p:sp>
      <p:sp>
        <p:nvSpPr>
          <p:cNvPr id="5" name="Slide Number Placeholder 4">
            <a:extLst>
              <a:ext uri="{FF2B5EF4-FFF2-40B4-BE49-F238E27FC236}">
                <a16:creationId xmlns:a16="http://schemas.microsoft.com/office/drawing/2014/main" id="{327B6022-BAF6-4BB6-A868-F6F2997E0802}"/>
              </a:ext>
            </a:extLst>
          </p:cNvPr>
          <p:cNvSpPr>
            <a:spLocks noGrp="1"/>
          </p:cNvSpPr>
          <p:nvPr>
            <p:ph type="sldNum" sz="quarter" idx="12"/>
          </p:nvPr>
        </p:nvSpPr>
        <p:spPr/>
        <p:txBody>
          <a:bodyPr/>
          <a:lstStyle/>
          <a:p>
            <a:fld id="{26165642-2DC6-4995-8FB3-76453B93C11F}" type="slidenum">
              <a:rPr lang="en-US" smtClean="0"/>
              <a:pPr/>
              <a:t>19</a:t>
            </a:fld>
            <a:endParaRPr lang="en-US"/>
          </a:p>
        </p:txBody>
      </p:sp>
      <p:sp>
        <p:nvSpPr>
          <p:cNvPr id="21" name="TextBox 20">
            <a:extLst>
              <a:ext uri="{FF2B5EF4-FFF2-40B4-BE49-F238E27FC236}">
                <a16:creationId xmlns:a16="http://schemas.microsoft.com/office/drawing/2014/main" id="{274E30F0-D32D-408B-B82A-A2510A5D95C2}"/>
              </a:ext>
            </a:extLst>
          </p:cNvPr>
          <p:cNvSpPr txBox="1"/>
          <p:nvPr/>
        </p:nvSpPr>
        <p:spPr>
          <a:xfrm>
            <a:off x="0" y="6510528"/>
            <a:ext cx="2884516" cy="369332"/>
          </a:xfrm>
          <a:prstGeom prst="rect">
            <a:avLst/>
          </a:prstGeom>
          <a:solidFill>
            <a:srgbClr val="FFC000"/>
          </a:solidFill>
        </p:spPr>
        <p:txBody>
          <a:bodyPr wrap="square" rtlCol="0">
            <a:spAutoFit/>
          </a:bodyPr>
          <a:lstStyle/>
          <a:p>
            <a:r>
              <a:rPr lang="en-US" dirty="0"/>
              <a:t>Tiny digression, not on exam</a:t>
            </a:r>
          </a:p>
        </p:txBody>
      </p:sp>
    </p:spTree>
    <p:extLst>
      <p:ext uri="{BB962C8B-B14F-4D97-AF65-F5344CB8AC3E}">
        <p14:creationId xmlns:p14="http://schemas.microsoft.com/office/powerpoint/2010/main" val="554170104"/>
      </p:ext>
    </p:extLst>
  </p:cSld>
  <p:clrMapOvr>
    <a:masterClrMapping/>
  </p:clrMapOvr>
  <p:transition advTm="600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Consider a Smart Highway</a:t>
            </a:r>
          </a:p>
        </p:txBody>
      </p:sp>
      <p:sp>
        <p:nvSpPr>
          <p:cNvPr id="3" name="Content Placeholder 2"/>
          <p:cNvSpPr>
            <a:spLocks noGrp="1"/>
          </p:cNvSpPr>
          <p:nvPr>
            <p:ph idx="1"/>
          </p:nvPr>
        </p:nvSpPr>
        <p:spPr/>
        <p:txBody>
          <a:bodyPr/>
          <a:lstStyle/>
          <a:p>
            <a:r>
              <a:rPr lang="en-US" dirty="0"/>
              <a:t>We have lots and lots of sensors deployed</a:t>
            </a:r>
          </a:p>
          <a:p>
            <a:endParaRPr lang="en-US" dirty="0"/>
          </a:p>
          <a:p>
            <a:r>
              <a:rPr lang="en-US" dirty="0"/>
              <a:t>Cars are getting some form of “guidance” and if they accept it (and maybe pay a fee) get to drive faster.</a:t>
            </a:r>
          </a:p>
          <a:p>
            <a:endParaRPr lang="en-US" dirty="0"/>
          </a:p>
          <a:p>
            <a:r>
              <a:rPr lang="en-US" dirty="0"/>
              <a:t>Would we run into consistency issues of the sort seen in Lecture 6?</a:t>
            </a:r>
          </a:p>
        </p:txBody>
      </p:sp>
      <p:sp>
        <p:nvSpPr>
          <p:cNvPr id="4" name="Footer Placeholder 3"/>
          <p:cNvSpPr>
            <a:spLocks noGrp="1"/>
          </p:cNvSpPr>
          <p:nvPr>
            <p:ph type="ftr" sz="quarter" idx="11"/>
          </p:nvPr>
        </p:nvSpPr>
        <p:spPr/>
        <p:txBody>
          <a:bodyPr/>
          <a:lstStyle/>
          <a:p>
            <a:r>
              <a:rPr lang="en-US"/>
              <a:t>Cornell University CS5412 Spring 2019                                                                         </a:t>
            </a:r>
          </a:p>
        </p:txBody>
      </p:sp>
      <p:sp>
        <p:nvSpPr>
          <p:cNvPr id="5" name="Slide Number Placeholder 4"/>
          <p:cNvSpPr>
            <a:spLocks noGrp="1"/>
          </p:cNvSpPr>
          <p:nvPr>
            <p:ph type="sldNum" sz="quarter" idx="12"/>
          </p:nvPr>
        </p:nvSpPr>
        <p:spPr/>
        <p:txBody>
          <a:bodyPr/>
          <a:lstStyle/>
          <a:p>
            <a:fld id="{26165642-2DC6-4995-8FB3-76453B93C11F}" type="slidenum">
              <a:rPr lang="en-US" smtClean="0"/>
              <a:pPr/>
              <a:t>2</a:t>
            </a:fld>
            <a:endParaRPr lang="en-US"/>
          </a:p>
        </p:txBody>
      </p:sp>
    </p:spTree>
    <p:extLst>
      <p:ext uri="{BB962C8B-B14F-4D97-AF65-F5344CB8AC3E}">
        <p14:creationId xmlns:p14="http://schemas.microsoft.com/office/powerpoint/2010/main" val="2295963200"/>
      </p:ext>
    </p:extLst>
  </p:cSld>
  <p:clrMapOvr>
    <a:masterClrMapping/>
  </p:clrMapOvr>
  <p:transition advTm="600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8BD5923B-ECC2-477E-B17B-FCD210880517}"/>
              </a:ext>
            </a:extLst>
          </p:cNvPr>
          <p:cNvPicPr>
            <a:picLocks noChangeAspect="1"/>
          </p:cNvPicPr>
          <p:nvPr/>
        </p:nvPicPr>
        <p:blipFill>
          <a:blip r:embed="rId3"/>
          <a:stretch>
            <a:fillRect/>
          </a:stretch>
        </p:blipFill>
        <p:spPr>
          <a:xfrm>
            <a:off x="224040" y="1795862"/>
            <a:ext cx="1527818" cy="1069472"/>
          </a:xfrm>
          <a:prstGeom prst="rect">
            <a:avLst/>
          </a:prstGeom>
        </p:spPr>
      </p:pic>
      <p:sp>
        <p:nvSpPr>
          <p:cNvPr id="71" name="Can 70"/>
          <p:cNvSpPr/>
          <p:nvPr/>
        </p:nvSpPr>
        <p:spPr>
          <a:xfrm>
            <a:off x="6516210" y="1828800"/>
            <a:ext cx="4811697" cy="4208016"/>
          </a:xfrm>
          <a:prstGeom prst="can">
            <a:avLst/>
          </a:prstGeom>
          <a:solidFill>
            <a:srgbClr val="FFCC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 name="Cube 19"/>
          <p:cNvSpPr/>
          <p:nvPr/>
        </p:nvSpPr>
        <p:spPr>
          <a:xfrm>
            <a:off x="3773010" y="2084832"/>
            <a:ext cx="2308194" cy="3313159"/>
          </a:xfrm>
          <a:prstGeom prst="cube">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91549" y="342342"/>
            <a:ext cx="11167872" cy="1499616"/>
          </a:xfrm>
        </p:spPr>
        <p:txBody>
          <a:bodyPr/>
          <a:lstStyle/>
          <a:p>
            <a:r>
              <a:rPr lang="en-US" b="1" dirty="0">
                <a:solidFill>
                  <a:srgbClr val="C00000"/>
                </a:solidFill>
              </a:rPr>
              <a:t>A machine-learning </a:t>
            </a:r>
            <a:r>
              <a:rPr lang="en-US" b="1" dirty="0">
                <a:solidFill>
                  <a:srgbClr val="C00000"/>
                </a:solidFill>
                <a:sym typeface="Symbol" panose="05050102010706020507" pitchFamily="18" charset="2"/>
              </a:rPr>
              <a:t>-</a:t>
            </a:r>
            <a:r>
              <a:rPr lang="en-US" b="1" dirty="0">
                <a:solidFill>
                  <a:srgbClr val="C00000"/>
                </a:solidFill>
              </a:rPr>
              <a:t>service attached to Azure IoT, used to monitor some cows</a:t>
            </a:r>
          </a:p>
        </p:txBody>
      </p:sp>
      <p:sp>
        <p:nvSpPr>
          <p:cNvPr id="4" name="Footer Placeholder 3"/>
          <p:cNvSpPr>
            <a:spLocks noGrp="1"/>
          </p:cNvSpPr>
          <p:nvPr>
            <p:ph type="ftr" sz="quarter" idx="11"/>
          </p:nvPr>
        </p:nvSpPr>
        <p:spPr/>
        <p:txBody>
          <a:bodyPr/>
          <a:lstStyle/>
          <a:p>
            <a:r>
              <a:rPr lang="en-US" dirty="0"/>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20</a:t>
            </a:fld>
            <a:endParaRPr lang="en-US"/>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4002" y="1685547"/>
            <a:ext cx="644117" cy="36285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5613" y="2286286"/>
            <a:ext cx="644117" cy="36285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0023" y="2976018"/>
            <a:ext cx="644117" cy="36285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238" y="2996045"/>
            <a:ext cx="644117" cy="362852"/>
          </a:xfrm>
          <a:prstGeom prst="rect">
            <a:avLst/>
          </a:prstGeom>
        </p:spPr>
      </p:pic>
      <p:cxnSp>
        <p:nvCxnSpPr>
          <p:cNvPr id="11" name="Straight Arrow Connector 10"/>
          <p:cNvCxnSpPr>
            <a:cxnSpLocks/>
            <a:stCxn id="6" idx="2"/>
          </p:cNvCxnSpPr>
          <p:nvPr/>
        </p:nvCxnSpPr>
        <p:spPr>
          <a:xfrm>
            <a:off x="2136061" y="2048399"/>
            <a:ext cx="1512661" cy="101442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cxnSpLocks/>
            <a:stCxn id="7" idx="2"/>
          </p:cNvCxnSpPr>
          <p:nvPr/>
        </p:nvCxnSpPr>
        <p:spPr>
          <a:xfrm>
            <a:off x="2047672" y="2649138"/>
            <a:ext cx="1601050" cy="903229"/>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198485" y="3157444"/>
            <a:ext cx="2574524" cy="1121593"/>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9" idx="2"/>
          </p:cNvCxnSpPr>
          <p:nvPr/>
        </p:nvCxnSpPr>
        <p:spPr>
          <a:xfrm>
            <a:off x="480297" y="3358897"/>
            <a:ext cx="3292712" cy="1874512"/>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5"/>
          <a:stretch>
            <a:fillRect/>
          </a:stretch>
        </p:blipFill>
        <p:spPr>
          <a:xfrm>
            <a:off x="4077184" y="3044067"/>
            <a:ext cx="1298500" cy="1298500"/>
          </a:xfrm>
          <a:prstGeom prst="rect">
            <a:avLst/>
          </a:prstGeom>
        </p:spPr>
      </p:pic>
      <p:pic>
        <p:nvPicPr>
          <p:cNvPr id="63" name="Picture 62"/>
          <p:cNvPicPr>
            <a:picLocks noChangeAspect="1"/>
          </p:cNvPicPr>
          <p:nvPr/>
        </p:nvPicPr>
        <p:blipFill>
          <a:blip r:embed="rId6"/>
          <a:stretch>
            <a:fillRect/>
          </a:stretch>
        </p:blipFill>
        <p:spPr>
          <a:xfrm>
            <a:off x="6684635" y="2706760"/>
            <a:ext cx="1925772" cy="674613"/>
          </a:xfrm>
          <a:prstGeom prst="rect">
            <a:avLst/>
          </a:prstGeom>
        </p:spPr>
      </p:pic>
      <p:pic>
        <p:nvPicPr>
          <p:cNvPr id="64" name="Picture 63"/>
          <p:cNvPicPr>
            <a:picLocks noChangeAspect="1"/>
          </p:cNvPicPr>
          <p:nvPr/>
        </p:nvPicPr>
        <p:blipFill>
          <a:blip r:embed="rId6"/>
          <a:stretch>
            <a:fillRect/>
          </a:stretch>
        </p:blipFill>
        <p:spPr>
          <a:xfrm>
            <a:off x="6892292" y="3396456"/>
            <a:ext cx="1925772" cy="674613"/>
          </a:xfrm>
          <a:prstGeom prst="rect">
            <a:avLst/>
          </a:prstGeom>
        </p:spPr>
      </p:pic>
      <p:pic>
        <p:nvPicPr>
          <p:cNvPr id="65" name="Picture 64"/>
          <p:cNvPicPr>
            <a:picLocks noChangeAspect="1"/>
          </p:cNvPicPr>
          <p:nvPr/>
        </p:nvPicPr>
        <p:blipFill>
          <a:blip r:embed="rId6"/>
          <a:stretch>
            <a:fillRect/>
          </a:stretch>
        </p:blipFill>
        <p:spPr>
          <a:xfrm>
            <a:off x="8027576" y="2190721"/>
            <a:ext cx="1925772" cy="674613"/>
          </a:xfrm>
          <a:prstGeom prst="rect">
            <a:avLst/>
          </a:prstGeom>
        </p:spPr>
      </p:pic>
      <p:pic>
        <p:nvPicPr>
          <p:cNvPr id="66" name="Picture 65"/>
          <p:cNvPicPr>
            <a:picLocks noChangeAspect="1"/>
          </p:cNvPicPr>
          <p:nvPr/>
        </p:nvPicPr>
        <p:blipFill>
          <a:blip r:embed="rId6"/>
          <a:stretch>
            <a:fillRect/>
          </a:stretch>
        </p:blipFill>
        <p:spPr>
          <a:xfrm>
            <a:off x="7215273" y="4144020"/>
            <a:ext cx="1925772" cy="674613"/>
          </a:xfrm>
          <a:prstGeom prst="rect">
            <a:avLst/>
          </a:prstGeom>
        </p:spPr>
      </p:pic>
      <p:pic>
        <p:nvPicPr>
          <p:cNvPr id="67" name="Picture 66"/>
          <p:cNvPicPr>
            <a:picLocks noChangeAspect="1"/>
          </p:cNvPicPr>
          <p:nvPr/>
        </p:nvPicPr>
        <p:blipFill>
          <a:blip r:embed="rId6"/>
          <a:stretch>
            <a:fillRect/>
          </a:stretch>
        </p:blipFill>
        <p:spPr>
          <a:xfrm>
            <a:off x="8891874" y="3071307"/>
            <a:ext cx="1925772" cy="674613"/>
          </a:xfrm>
          <a:prstGeom prst="rect">
            <a:avLst/>
          </a:prstGeom>
        </p:spPr>
      </p:pic>
      <p:pic>
        <p:nvPicPr>
          <p:cNvPr id="68" name="Picture 67"/>
          <p:cNvPicPr>
            <a:picLocks noChangeAspect="1"/>
          </p:cNvPicPr>
          <p:nvPr/>
        </p:nvPicPr>
        <p:blipFill>
          <a:blip r:embed="rId6"/>
          <a:stretch>
            <a:fillRect/>
          </a:stretch>
        </p:blipFill>
        <p:spPr>
          <a:xfrm>
            <a:off x="8361888" y="3639032"/>
            <a:ext cx="1925772" cy="674613"/>
          </a:xfrm>
          <a:prstGeom prst="rect">
            <a:avLst/>
          </a:prstGeom>
        </p:spPr>
      </p:pic>
      <p:pic>
        <p:nvPicPr>
          <p:cNvPr id="69" name="Picture 68"/>
          <p:cNvPicPr>
            <a:picLocks noChangeAspect="1"/>
          </p:cNvPicPr>
          <p:nvPr/>
        </p:nvPicPr>
        <p:blipFill>
          <a:blip r:embed="rId6"/>
          <a:stretch>
            <a:fillRect/>
          </a:stretch>
        </p:blipFill>
        <p:spPr>
          <a:xfrm>
            <a:off x="9026462" y="4323998"/>
            <a:ext cx="1925772" cy="674613"/>
          </a:xfrm>
          <a:prstGeom prst="rect">
            <a:avLst/>
          </a:prstGeom>
        </p:spPr>
      </p:pic>
      <p:pic>
        <p:nvPicPr>
          <p:cNvPr id="70" name="Picture 69"/>
          <p:cNvPicPr>
            <a:picLocks noChangeAspect="1"/>
          </p:cNvPicPr>
          <p:nvPr/>
        </p:nvPicPr>
        <p:blipFill>
          <a:blip r:embed="rId6"/>
          <a:stretch>
            <a:fillRect/>
          </a:stretch>
        </p:blipFill>
        <p:spPr>
          <a:xfrm>
            <a:off x="6575485" y="4806475"/>
            <a:ext cx="1925772" cy="674613"/>
          </a:xfrm>
          <a:prstGeom prst="rect">
            <a:avLst/>
          </a:prstGeom>
        </p:spPr>
      </p:pic>
      <p:sp>
        <p:nvSpPr>
          <p:cNvPr id="72" name="TextBox 71"/>
          <p:cNvSpPr txBox="1"/>
          <p:nvPr/>
        </p:nvSpPr>
        <p:spPr>
          <a:xfrm>
            <a:off x="158238" y="4016559"/>
            <a:ext cx="1642225" cy="1200329"/>
          </a:xfrm>
          <a:prstGeom prst="rect">
            <a:avLst/>
          </a:prstGeom>
          <a:noFill/>
        </p:spPr>
        <p:txBody>
          <a:bodyPr wrap="square" rtlCol="0">
            <a:spAutoFit/>
          </a:bodyPr>
          <a:lstStyle/>
          <a:p>
            <a:pPr algn="ctr"/>
            <a:r>
              <a:rPr lang="en-US" dirty="0"/>
              <a:t>Vast numbers of data sources live outside the cloud itself</a:t>
            </a:r>
          </a:p>
        </p:txBody>
      </p:sp>
      <p:sp>
        <p:nvSpPr>
          <p:cNvPr id="73" name="TextBox 72"/>
          <p:cNvSpPr txBox="1"/>
          <p:nvPr/>
        </p:nvSpPr>
        <p:spPr>
          <a:xfrm>
            <a:off x="2365929" y="5428155"/>
            <a:ext cx="4242472" cy="646331"/>
          </a:xfrm>
          <a:prstGeom prst="rect">
            <a:avLst/>
          </a:prstGeom>
          <a:noFill/>
        </p:spPr>
        <p:txBody>
          <a:bodyPr wrap="square" rtlCol="0">
            <a:spAutoFit/>
          </a:bodyPr>
          <a:lstStyle/>
          <a:p>
            <a:pPr algn="ctr"/>
            <a:r>
              <a:rPr lang="en-US" dirty="0"/>
              <a:t>The IoT Cloud uses a tier of lightweight stateless “functions” to absorb load</a:t>
            </a:r>
          </a:p>
        </p:txBody>
      </p:sp>
      <p:sp>
        <p:nvSpPr>
          <p:cNvPr id="74" name="TextBox 73"/>
          <p:cNvSpPr txBox="1"/>
          <p:nvPr/>
        </p:nvSpPr>
        <p:spPr>
          <a:xfrm>
            <a:off x="6181818" y="5949989"/>
            <a:ext cx="6010182" cy="369332"/>
          </a:xfrm>
          <a:prstGeom prst="rect">
            <a:avLst/>
          </a:prstGeom>
          <a:noFill/>
        </p:spPr>
        <p:txBody>
          <a:bodyPr wrap="square" rtlCol="0">
            <a:spAutoFit/>
          </a:bodyPr>
          <a:lstStyle/>
          <a:p>
            <a:pPr algn="ctr"/>
            <a:r>
              <a:rPr lang="en-US" dirty="0"/>
              <a:t>This example shows a </a:t>
            </a:r>
            <a:r>
              <a:rPr lang="en-US" dirty="0">
                <a:sym typeface="Symbol" panose="05050102010706020507" pitchFamily="18" charset="2"/>
              </a:rPr>
              <a:t>-service</a:t>
            </a:r>
            <a:r>
              <a:rPr lang="en-US" dirty="0"/>
              <a:t> running MapReduce.</a:t>
            </a:r>
          </a:p>
        </p:txBody>
      </p:sp>
      <p:pic>
        <p:nvPicPr>
          <p:cNvPr id="75" name="Picture 74"/>
          <p:cNvPicPr>
            <a:picLocks noChangeAspect="1"/>
          </p:cNvPicPr>
          <p:nvPr/>
        </p:nvPicPr>
        <p:blipFill>
          <a:blip r:embed="rId6"/>
          <a:stretch>
            <a:fillRect/>
          </a:stretch>
        </p:blipFill>
        <p:spPr>
          <a:xfrm>
            <a:off x="8560532" y="5084484"/>
            <a:ext cx="1925772" cy="674613"/>
          </a:xfrm>
          <a:prstGeom prst="rect">
            <a:avLst/>
          </a:prstGeom>
        </p:spPr>
      </p:pic>
      <p:sp>
        <p:nvSpPr>
          <p:cNvPr id="76" name="Right Arrow 75"/>
          <p:cNvSpPr/>
          <p:nvPr/>
        </p:nvSpPr>
        <p:spPr>
          <a:xfrm>
            <a:off x="5801859" y="3819170"/>
            <a:ext cx="978408" cy="484632"/>
          </a:xfrm>
          <a:prstGeom prst="rightArrow">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rgbClr val="C00000"/>
              </a:solidFill>
            </a:endParaRPr>
          </a:p>
        </p:txBody>
      </p:sp>
      <p:sp>
        <p:nvSpPr>
          <p:cNvPr id="30" name="TextBox 29">
            <a:extLst>
              <a:ext uri="{FF2B5EF4-FFF2-40B4-BE49-F238E27FC236}">
                <a16:creationId xmlns:a16="http://schemas.microsoft.com/office/drawing/2014/main" id="{06DBA20B-0920-419F-B120-1F80BB4F866C}"/>
              </a:ext>
            </a:extLst>
          </p:cNvPr>
          <p:cNvSpPr txBox="1"/>
          <p:nvPr/>
        </p:nvSpPr>
        <p:spPr>
          <a:xfrm>
            <a:off x="0" y="6510528"/>
            <a:ext cx="2884516" cy="369332"/>
          </a:xfrm>
          <a:prstGeom prst="rect">
            <a:avLst/>
          </a:prstGeom>
          <a:solidFill>
            <a:srgbClr val="FFC000"/>
          </a:solidFill>
        </p:spPr>
        <p:txBody>
          <a:bodyPr wrap="square" rtlCol="0">
            <a:spAutoFit/>
          </a:bodyPr>
          <a:lstStyle/>
          <a:p>
            <a:r>
              <a:rPr lang="en-US" dirty="0"/>
              <a:t>Tiny digression, not on exam</a:t>
            </a:r>
          </a:p>
        </p:txBody>
      </p:sp>
      <p:sp>
        <p:nvSpPr>
          <p:cNvPr id="3" name="TextBox 2">
            <a:extLst>
              <a:ext uri="{FF2B5EF4-FFF2-40B4-BE49-F238E27FC236}">
                <a16:creationId xmlns:a16="http://schemas.microsoft.com/office/drawing/2014/main" id="{54719219-13E6-4832-94F1-0DE59FF84605}"/>
              </a:ext>
            </a:extLst>
          </p:cNvPr>
          <p:cNvSpPr txBox="1"/>
          <p:nvPr/>
        </p:nvSpPr>
        <p:spPr>
          <a:xfrm>
            <a:off x="1492264" y="3216839"/>
            <a:ext cx="2177579" cy="646331"/>
          </a:xfrm>
          <a:prstGeom prst="rect">
            <a:avLst/>
          </a:prstGeom>
          <a:solidFill>
            <a:srgbClr val="FFC000"/>
          </a:solidFill>
        </p:spPr>
        <p:txBody>
          <a:bodyPr wrap="square" rtlCol="0">
            <a:spAutoFit/>
          </a:bodyPr>
          <a:lstStyle/>
          <a:p>
            <a:pPr algn="ctr"/>
            <a:r>
              <a:rPr lang="en-US" b="1" dirty="0">
                <a:solidFill>
                  <a:srgbClr val="C00000"/>
                </a:solidFill>
              </a:rPr>
              <a:t>REST</a:t>
            </a:r>
            <a:r>
              <a:rPr lang="en-US" dirty="0">
                <a:solidFill>
                  <a:srgbClr val="C00000"/>
                </a:solidFill>
              </a:rPr>
              <a:t> RPC over HTTPS</a:t>
            </a:r>
          </a:p>
          <a:p>
            <a:pPr algn="ctr"/>
            <a:r>
              <a:rPr lang="en-US" dirty="0">
                <a:solidFill>
                  <a:srgbClr val="C00000"/>
                </a:solidFill>
              </a:rPr>
              <a:t>(slow but universal)</a:t>
            </a:r>
          </a:p>
        </p:txBody>
      </p:sp>
      <p:sp>
        <p:nvSpPr>
          <p:cNvPr id="10" name="Speech Bubble: Rectangle with Corners Rounded 9">
            <a:extLst>
              <a:ext uri="{FF2B5EF4-FFF2-40B4-BE49-F238E27FC236}">
                <a16:creationId xmlns:a16="http://schemas.microsoft.com/office/drawing/2014/main" id="{DE7B555C-52F9-4693-A588-82C2F5538711}"/>
              </a:ext>
            </a:extLst>
          </p:cNvPr>
          <p:cNvSpPr/>
          <p:nvPr/>
        </p:nvSpPr>
        <p:spPr>
          <a:xfrm>
            <a:off x="6548307" y="2602406"/>
            <a:ext cx="3859228" cy="1022906"/>
          </a:xfrm>
          <a:prstGeom prst="wedgeRoundRectCallout">
            <a:avLst>
              <a:gd name="adj1" fmla="val -57837"/>
              <a:gd name="adj2" fmla="val 79764"/>
              <a:gd name="adj3" fmla="val 1666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Here we often use something more efficient than REST, like Azure Message Bus or Message Queue</a:t>
            </a:r>
          </a:p>
        </p:txBody>
      </p:sp>
    </p:spTree>
    <p:extLst>
      <p:ext uri="{BB962C8B-B14F-4D97-AF65-F5344CB8AC3E}">
        <p14:creationId xmlns:p14="http://schemas.microsoft.com/office/powerpoint/2010/main" val="8985204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22262-528F-4340-8EA9-65841D424EC1}"/>
              </a:ext>
            </a:extLst>
          </p:cNvPr>
          <p:cNvSpPr>
            <a:spLocks noGrp="1"/>
          </p:cNvSpPr>
          <p:nvPr>
            <p:ph type="title"/>
          </p:nvPr>
        </p:nvSpPr>
        <p:spPr/>
        <p:txBody>
          <a:bodyPr/>
          <a:lstStyle/>
          <a:p>
            <a:r>
              <a:rPr lang="en-US" dirty="0"/>
              <a:t>Inside that </a:t>
            </a:r>
            <a:r>
              <a:rPr lang="en-US" dirty="0">
                <a:sym typeface="Symbol" panose="05050102010706020507" pitchFamily="18" charset="2"/>
              </a:rPr>
              <a:t>-service</a:t>
            </a:r>
            <a:endParaRPr lang="en-US" dirty="0"/>
          </a:p>
        </p:txBody>
      </p:sp>
      <p:sp>
        <p:nvSpPr>
          <p:cNvPr id="3" name="Content Placeholder 2">
            <a:extLst>
              <a:ext uri="{FF2B5EF4-FFF2-40B4-BE49-F238E27FC236}">
                <a16:creationId xmlns:a16="http://schemas.microsoft.com/office/drawing/2014/main" id="{8A5E2334-499B-444A-A325-8375695C99E3}"/>
              </a:ext>
            </a:extLst>
          </p:cNvPr>
          <p:cNvSpPr>
            <a:spLocks noGrp="1"/>
          </p:cNvSpPr>
          <p:nvPr>
            <p:ph idx="1"/>
          </p:nvPr>
        </p:nvSpPr>
        <p:spPr/>
        <p:txBody>
          <a:bodyPr/>
          <a:lstStyle/>
          <a:p>
            <a:r>
              <a:rPr lang="en-US" dirty="0"/>
              <a:t>We would find a group of Linux processes.</a:t>
            </a:r>
          </a:p>
          <a:p>
            <a:endParaRPr lang="en-US" dirty="0"/>
          </a:p>
          <a:p>
            <a:r>
              <a:rPr lang="en-US" dirty="0"/>
              <a:t>Some (or perhaps all) would accept REST RPC’s.  Standard IDEs let you set this up automatically.</a:t>
            </a:r>
          </a:p>
          <a:p>
            <a:endParaRPr lang="en-US" dirty="0"/>
          </a:p>
          <a:p>
            <a:r>
              <a:rPr lang="en-US" dirty="0"/>
              <a:t>Then there would be processes to run the machine-learning logic, perhaps using MapReduce as shown here.</a:t>
            </a:r>
          </a:p>
        </p:txBody>
      </p:sp>
      <p:sp>
        <p:nvSpPr>
          <p:cNvPr id="4" name="Footer Placeholder 3">
            <a:extLst>
              <a:ext uri="{FF2B5EF4-FFF2-40B4-BE49-F238E27FC236}">
                <a16:creationId xmlns:a16="http://schemas.microsoft.com/office/drawing/2014/main" id="{178CB1BB-47DD-4AC1-A516-1335CD2FF911}"/>
              </a:ext>
            </a:extLst>
          </p:cNvPr>
          <p:cNvSpPr>
            <a:spLocks noGrp="1"/>
          </p:cNvSpPr>
          <p:nvPr>
            <p:ph type="ftr" sz="quarter" idx="11"/>
          </p:nvPr>
        </p:nvSpPr>
        <p:spPr/>
        <p:txBody>
          <a:bodyPr/>
          <a:lstStyle/>
          <a:p>
            <a:r>
              <a:rPr lang="en-US"/>
              <a:t>Cornell University CS5412 Spring 2019                                                                         </a:t>
            </a:r>
          </a:p>
        </p:txBody>
      </p:sp>
      <p:sp>
        <p:nvSpPr>
          <p:cNvPr id="5" name="Slide Number Placeholder 4">
            <a:extLst>
              <a:ext uri="{FF2B5EF4-FFF2-40B4-BE49-F238E27FC236}">
                <a16:creationId xmlns:a16="http://schemas.microsoft.com/office/drawing/2014/main" id="{B16E5E12-B0B7-4E61-BAFF-632349E13B38}"/>
              </a:ext>
            </a:extLst>
          </p:cNvPr>
          <p:cNvSpPr>
            <a:spLocks noGrp="1"/>
          </p:cNvSpPr>
          <p:nvPr>
            <p:ph type="sldNum" sz="quarter" idx="12"/>
          </p:nvPr>
        </p:nvSpPr>
        <p:spPr/>
        <p:txBody>
          <a:bodyPr/>
          <a:lstStyle/>
          <a:p>
            <a:fld id="{26165642-2DC6-4995-8FB3-76453B93C11F}" type="slidenum">
              <a:rPr lang="en-US" smtClean="0"/>
              <a:pPr/>
              <a:t>21</a:t>
            </a:fld>
            <a:endParaRPr lang="en-US"/>
          </a:p>
        </p:txBody>
      </p:sp>
      <p:sp>
        <p:nvSpPr>
          <p:cNvPr id="6" name="TextBox 5">
            <a:extLst>
              <a:ext uri="{FF2B5EF4-FFF2-40B4-BE49-F238E27FC236}">
                <a16:creationId xmlns:a16="http://schemas.microsoft.com/office/drawing/2014/main" id="{DB20F8FD-A405-44D0-844C-5674082A572F}"/>
              </a:ext>
            </a:extLst>
          </p:cNvPr>
          <p:cNvSpPr txBox="1"/>
          <p:nvPr/>
        </p:nvSpPr>
        <p:spPr>
          <a:xfrm>
            <a:off x="0" y="6510528"/>
            <a:ext cx="2884516" cy="369332"/>
          </a:xfrm>
          <a:prstGeom prst="rect">
            <a:avLst/>
          </a:prstGeom>
          <a:solidFill>
            <a:srgbClr val="FFC000"/>
          </a:solidFill>
        </p:spPr>
        <p:txBody>
          <a:bodyPr wrap="square" rtlCol="0">
            <a:spAutoFit/>
          </a:bodyPr>
          <a:lstStyle/>
          <a:p>
            <a:r>
              <a:rPr lang="en-US" dirty="0"/>
              <a:t>Tiny digression, not on exam</a:t>
            </a:r>
          </a:p>
        </p:txBody>
      </p:sp>
      <p:pic>
        <p:nvPicPr>
          <p:cNvPr id="17" name="Picture 16">
            <a:extLst>
              <a:ext uri="{FF2B5EF4-FFF2-40B4-BE49-F238E27FC236}">
                <a16:creationId xmlns:a16="http://schemas.microsoft.com/office/drawing/2014/main" id="{97445CD5-87D4-443E-A7A8-84EF1E92E7E1}"/>
              </a:ext>
            </a:extLst>
          </p:cNvPr>
          <p:cNvPicPr>
            <a:picLocks noChangeAspect="1"/>
          </p:cNvPicPr>
          <p:nvPr/>
        </p:nvPicPr>
        <p:blipFill>
          <a:blip r:embed="rId3"/>
          <a:stretch>
            <a:fillRect/>
          </a:stretch>
        </p:blipFill>
        <p:spPr>
          <a:xfrm>
            <a:off x="9674855" y="324196"/>
            <a:ext cx="1871618" cy="1636776"/>
          </a:xfrm>
          <a:prstGeom prst="rect">
            <a:avLst/>
          </a:prstGeom>
        </p:spPr>
      </p:pic>
    </p:spTree>
    <p:extLst>
      <p:ext uri="{BB962C8B-B14F-4D97-AF65-F5344CB8AC3E}">
        <p14:creationId xmlns:p14="http://schemas.microsoft.com/office/powerpoint/2010/main" val="3031816126"/>
      </p:ext>
    </p:extLst>
  </p:cSld>
  <p:clrMapOvr>
    <a:masterClrMapping/>
  </p:clrMapOvr>
  <p:transition advTm="600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106309" y="5372100"/>
            <a:ext cx="10668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411109" y="5541434"/>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715909" y="5541434"/>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325509" y="5389034"/>
            <a:ext cx="10668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877709" y="5219700"/>
            <a:ext cx="2895600" cy="838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963310" y="4152900"/>
            <a:ext cx="1066800" cy="4572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115711" y="4322234"/>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420510" y="4322234"/>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725310" y="4322234"/>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3182510" y="4169834"/>
            <a:ext cx="1066800" cy="4572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334911" y="4339168"/>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3639710" y="4339168"/>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3944510" y="4339168"/>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734710" y="3924300"/>
            <a:ext cx="5714999" cy="914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4393244" y="4191000"/>
            <a:ext cx="1066800" cy="4572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4545645" y="4360334"/>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4850444" y="4360334"/>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5155244" y="4360334"/>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5620909" y="4381501"/>
            <a:ext cx="76200" cy="685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5773309" y="4381501"/>
            <a:ext cx="76200" cy="685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5925709" y="4381501"/>
            <a:ext cx="76200" cy="685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1201309" y="3467100"/>
            <a:ext cx="7543800" cy="297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5540317" y="4779432"/>
            <a:ext cx="2286001" cy="276999"/>
          </a:xfrm>
          <a:prstGeom prst="rect">
            <a:avLst/>
          </a:prstGeom>
          <a:noFill/>
        </p:spPr>
        <p:txBody>
          <a:bodyPr wrap="square" rtlCol="0">
            <a:spAutoFit/>
          </a:bodyPr>
          <a:lstStyle/>
          <a:p>
            <a:r>
              <a:rPr lang="en-US" sz="1200" b="1" i="1" dirty="0"/>
              <a:t>First tier absorbs much of the load</a:t>
            </a:r>
          </a:p>
        </p:txBody>
      </p:sp>
      <p:sp>
        <p:nvSpPr>
          <p:cNvPr id="32" name="TextBox 31"/>
          <p:cNvSpPr txBox="1"/>
          <p:nvPr/>
        </p:nvSpPr>
        <p:spPr>
          <a:xfrm>
            <a:off x="4966535" y="5946889"/>
            <a:ext cx="2040466" cy="261610"/>
          </a:xfrm>
          <a:prstGeom prst="rect">
            <a:avLst/>
          </a:prstGeom>
          <a:noFill/>
        </p:spPr>
        <p:txBody>
          <a:bodyPr wrap="square" rtlCol="0">
            <a:spAutoFit/>
          </a:bodyPr>
          <a:lstStyle/>
          <a:p>
            <a:r>
              <a:rPr lang="en-US" sz="1100" b="1" i="1" dirty="0"/>
              <a:t>Back-end handles complex tasks</a:t>
            </a:r>
          </a:p>
        </p:txBody>
      </p:sp>
      <p:sp>
        <p:nvSpPr>
          <p:cNvPr id="34" name="Oval 33"/>
          <p:cNvSpPr/>
          <p:nvPr/>
        </p:nvSpPr>
        <p:spPr>
          <a:xfrm rot="1638657">
            <a:off x="1764552" y="4597963"/>
            <a:ext cx="3126944" cy="751102"/>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rot="2300382">
            <a:off x="3004025" y="4473118"/>
            <a:ext cx="2306852" cy="847148"/>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648180" y="3575133"/>
            <a:ext cx="1447799" cy="3056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3927581" y="3651766"/>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4342446" y="3651766"/>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4732227" y="3651766"/>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5047413" y="3693397"/>
            <a:ext cx="3428998" cy="276999"/>
          </a:xfrm>
          <a:prstGeom prst="rect">
            <a:avLst/>
          </a:prstGeom>
          <a:noFill/>
        </p:spPr>
        <p:txBody>
          <a:bodyPr wrap="square" rtlCol="0">
            <a:spAutoFit/>
          </a:bodyPr>
          <a:lstStyle/>
          <a:p>
            <a:r>
              <a:rPr lang="en-US" sz="1200" b="1" i="1" dirty="0"/>
              <a:t>Load-balancing key-value “router”</a:t>
            </a:r>
          </a:p>
        </p:txBody>
      </p:sp>
      <p:sp>
        <p:nvSpPr>
          <p:cNvPr id="3" name="Freeform 2"/>
          <p:cNvSpPr/>
          <p:nvPr/>
        </p:nvSpPr>
        <p:spPr>
          <a:xfrm>
            <a:off x="2471241" y="2815168"/>
            <a:ext cx="211795" cy="474133"/>
          </a:xfrm>
          <a:custGeom>
            <a:avLst/>
            <a:gdLst>
              <a:gd name="connsiteX0" fmla="*/ 17002 w 211795"/>
              <a:gd name="connsiteY0" fmla="*/ 0 h 474133"/>
              <a:gd name="connsiteX1" fmla="*/ 211736 w 211795"/>
              <a:gd name="connsiteY1" fmla="*/ 143933 h 474133"/>
              <a:gd name="connsiteX2" fmla="*/ 69 w 211795"/>
              <a:gd name="connsiteY2" fmla="*/ 313266 h 474133"/>
              <a:gd name="connsiteX3" fmla="*/ 186336 w 211795"/>
              <a:gd name="connsiteY3" fmla="*/ 474133 h 474133"/>
            </a:gdLst>
            <a:ahLst/>
            <a:cxnLst>
              <a:cxn ang="0">
                <a:pos x="connsiteX0" y="connsiteY0"/>
              </a:cxn>
              <a:cxn ang="0">
                <a:pos x="connsiteX1" y="connsiteY1"/>
              </a:cxn>
              <a:cxn ang="0">
                <a:pos x="connsiteX2" y="connsiteY2"/>
              </a:cxn>
              <a:cxn ang="0">
                <a:pos x="connsiteX3" y="connsiteY3"/>
              </a:cxn>
            </a:cxnLst>
            <a:rect l="l" t="t" r="r" b="b"/>
            <a:pathLst>
              <a:path w="211795" h="474133">
                <a:moveTo>
                  <a:pt x="17002" y="0"/>
                </a:moveTo>
                <a:cubicBezTo>
                  <a:pt x="115780" y="45861"/>
                  <a:pt x="214558" y="91722"/>
                  <a:pt x="211736" y="143933"/>
                </a:cubicBezTo>
                <a:cubicBezTo>
                  <a:pt x="208914" y="196144"/>
                  <a:pt x="4302" y="258233"/>
                  <a:pt x="69" y="313266"/>
                </a:cubicBezTo>
                <a:cubicBezTo>
                  <a:pt x="-4164" y="368299"/>
                  <a:pt x="186336" y="474133"/>
                  <a:pt x="186336" y="4741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Arrow Connector 39"/>
          <p:cNvCxnSpPr/>
          <p:nvPr/>
        </p:nvCxnSpPr>
        <p:spPr>
          <a:xfrm>
            <a:off x="2683035" y="3052234"/>
            <a:ext cx="1244546" cy="41486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2" name="Freeform 41"/>
          <p:cNvSpPr/>
          <p:nvPr/>
        </p:nvSpPr>
        <p:spPr>
          <a:xfrm>
            <a:off x="2124102" y="2967568"/>
            <a:ext cx="211795" cy="474133"/>
          </a:xfrm>
          <a:custGeom>
            <a:avLst/>
            <a:gdLst>
              <a:gd name="connsiteX0" fmla="*/ 17002 w 211795"/>
              <a:gd name="connsiteY0" fmla="*/ 0 h 474133"/>
              <a:gd name="connsiteX1" fmla="*/ 211736 w 211795"/>
              <a:gd name="connsiteY1" fmla="*/ 143933 h 474133"/>
              <a:gd name="connsiteX2" fmla="*/ 69 w 211795"/>
              <a:gd name="connsiteY2" fmla="*/ 313266 h 474133"/>
              <a:gd name="connsiteX3" fmla="*/ 186336 w 211795"/>
              <a:gd name="connsiteY3" fmla="*/ 474133 h 474133"/>
            </a:gdLst>
            <a:ahLst/>
            <a:cxnLst>
              <a:cxn ang="0">
                <a:pos x="connsiteX0" y="connsiteY0"/>
              </a:cxn>
              <a:cxn ang="0">
                <a:pos x="connsiteX1" y="connsiteY1"/>
              </a:cxn>
              <a:cxn ang="0">
                <a:pos x="connsiteX2" y="connsiteY2"/>
              </a:cxn>
              <a:cxn ang="0">
                <a:pos x="connsiteX3" y="connsiteY3"/>
              </a:cxn>
            </a:cxnLst>
            <a:rect l="l" t="t" r="r" b="b"/>
            <a:pathLst>
              <a:path w="211795" h="474133">
                <a:moveTo>
                  <a:pt x="17002" y="0"/>
                </a:moveTo>
                <a:cubicBezTo>
                  <a:pt x="115780" y="45861"/>
                  <a:pt x="214558" y="91722"/>
                  <a:pt x="211736" y="143933"/>
                </a:cubicBezTo>
                <a:cubicBezTo>
                  <a:pt x="208914" y="196144"/>
                  <a:pt x="4302" y="258233"/>
                  <a:pt x="69" y="313266"/>
                </a:cubicBezTo>
                <a:cubicBezTo>
                  <a:pt x="-4164" y="368299"/>
                  <a:pt x="186336" y="474133"/>
                  <a:pt x="186336" y="4741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Arrow Connector 42"/>
          <p:cNvCxnSpPr/>
          <p:nvPr/>
        </p:nvCxnSpPr>
        <p:spPr>
          <a:xfrm>
            <a:off x="2335896" y="3204634"/>
            <a:ext cx="1380014" cy="26246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5" name="Freeform 44"/>
          <p:cNvSpPr/>
          <p:nvPr/>
        </p:nvSpPr>
        <p:spPr>
          <a:xfrm>
            <a:off x="1789573" y="3130634"/>
            <a:ext cx="211795" cy="474133"/>
          </a:xfrm>
          <a:custGeom>
            <a:avLst/>
            <a:gdLst>
              <a:gd name="connsiteX0" fmla="*/ 17002 w 211795"/>
              <a:gd name="connsiteY0" fmla="*/ 0 h 474133"/>
              <a:gd name="connsiteX1" fmla="*/ 211736 w 211795"/>
              <a:gd name="connsiteY1" fmla="*/ 143933 h 474133"/>
              <a:gd name="connsiteX2" fmla="*/ 69 w 211795"/>
              <a:gd name="connsiteY2" fmla="*/ 313266 h 474133"/>
              <a:gd name="connsiteX3" fmla="*/ 186336 w 211795"/>
              <a:gd name="connsiteY3" fmla="*/ 474133 h 474133"/>
            </a:gdLst>
            <a:ahLst/>
            <a:cxnLst>
              <a:cxn ang="0">
                <a:pos x="connsiteX0" y="connsiteY0"/>
              </a:cxn>
              <a:cxn ang="0">
                <a:pos x="connsiteX1" y="connsiteY1"/>
              </a:cxn>
              <a:cxn ang="0">
                <a:pos x="connsiteX2" y="connsiteY2"/>
              </a:cxn>
              <a:cxn ang="0">
                <a:pos x="connsiteX3" y="connsiteY3"/>
              </a:cxn>
            </a:cxnLst>
            <a:rect l="l" t="t" r="r" b="b"/>
            <a:pathLst>
              <a:path w="211795" h="474133">
                <a:moveTo>
                  <a:pt x="17002" y="0"/>
                </a:moveTo>
                <a:cubicBezTo>
                  <a:pt x="115780" y="45861"/>
                  <a:pt x="214558" y="91722"/>
                  <a:pt x="211736" y="143933"/>
                </a:cubicBezTo>
                <a:cubicBezTo>
                  <a:pt x="208914" y="196144"/>
                  <a:pt x="4302" y="258233"/>
                  <a:pt x="69" y="313266"/>
                </a:cubicBezTo>
                <a:cubicBezTo>
                  <a:pt x="-4164" y="368299"/>
                  <a:pt x="186336" y="474133"/>
                  <a:pt x="186336" y="4741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Arrow Connector 45"/>
          <p:cNvCxnSpPr/>
          <p:nvPr/>
        </p:nvCxnSpPr>
        <p:spPr>
          <a:xfrm>
            <a:off x="2001367" y="3367700"/>
            <a:ext cx="1714542" cy="17560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7" name="Oval 46"/>
          <p:cNvSpPr/>
          <p:nvPr/>
        </p:nvSpPr>
        <p:spPr>
          <a:xfrm>
            <a:off x="4554109" y="5541434"/>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4858909" y="5541434"/>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p:txBody>
          <a:bodyPr>
            <a:normAutofit/>
          </a:bodyPr>
          <a:lstStyle/>
          <a:p>
            <a:r>
              <a:rPr lang="en-US" b="1" dirty="0">
                <a:solidFill>
                  <a:srgbClr val="C00000"/>
                </a:solidFill>
              </a:rPr>
              <a:t>… State machine replication in groups (atomic multicast or Durable logging)</a:t>
            </a:r>
          </a:p>
        </p:txBody>
      </p:sp>
      <p:sp>
        <p:nvSpPr>
          <p:cNvPr id="44" name="Content Placeholder 43">
            <a:extLst>
              <a:ext uri="{FF2B5EF4-FFF2-40B4-BE49-F238E27FC236}">
                <a16:creationId xmlns:a16="http://schemas.microsoft.com/office/drawing/2014/main" id="{21E06BC2-1023-4528-B17D-960EFCD9E765}"/>
              </a:ext>
            </a:extLst>
          </p:cNvPr>
          <p:cNvSpPr>
            <a:spLocks noGrp="1"/>
          </p:cNvSpPr>
          <p:nvPr>
            <p:ph idx="1"/>
          </p:nvPr>
        </p:nvSpPr>
        <p:spPr>
          <a:xfrm>
            <a:off x="7579538" y="2608103"/>
            <a:ext cx="4464745" cy="2139525"/>
          </a:xfrm>
        </p:spPr>
        <p:txBody>
          <a:bodyPr>
            <a:normAutofit/>
          </a:bodyPr>
          <a:lstStyle/>
          <a:p>
            <a:r>
              <a:rPr lang="en-US" sz="2400" dirty="0"/>
              <a:t>This is just an example.</a:t>
            </a:r>
          </a:p>
          <a:p>
            <a:r>
              <a:rPr lang="en-US" sz="2400" dirty="0"/>
              <a:t>The developer defines subgroups, controls layout and “shard” pattern</a:t>
            </a:r>
          </a:p>
        </p:txBody>
      </p:sp>
      <p:sp>
        <p:nvSpPr>
          <p:cNvPr id="11" name="Footer Placeholder 10">
            <a:extLst>
              <a:ext uri="{FF2B5EF4-FFF2-40B4-BE49-F238E27FC236}">
                <a16:creationId xmlns:a16="http://schemas.microsoft.com/office/drawing/2014/main" id="{8240B154-E9A7-48BA-8A59-D3CEFC546FCD}"/>
              </a:ext>
            </a:extLst>
          </p:cNvPr>
          <p:cNvSpPr>
            <a:spLocks noGrp="1"/>
          </p:cNvSpPr>
          <p:nvPr>
            <p:ph type="ftr" sz="quarter" idx="11"/>
          </p:nvPr>
        </p:nvSpPr>
        <p:spPr/>
        <p:txBody>
          <a:bodyPr/>
          <a:lstStyle/>
          <a:p>
            <a:r>
              <a:rPr lang="en-US"/>
              <a:t>Ken Birman (ken@cs.cornell.edu)                                                                           </a:t>
            </a:r>
          </a:p>
        </p:txBody>
      </p:sp>
      <p:sp>
        <p:nvSpPr>
          <p:cNvPr id="26" name="Slide Number Placeholder 25">
            <a:extLst>
              <a:ext uri="{FF2B5EF4-FFF2-40B4-BE49-F238E27FC236}">
                <a16:creationId xmlns:a16="http://schemas.microsoft.com/office/drawing/2014/main" id="{697A1536-D7BF-4BDD-A0A6-8DF250A68C8C}"/>
              </a:ext>
            </a:extLst>
          </p:cNvPr>
          <p:cNvSpPr>
            <a:spLocks noGrp="1"/>
          </p:cNvSpPr>
          <p:nvPr>
            <p:ph type="sldNum" sz="quarter" idx="12"/>
          </p:nvPr>
        </p:nvSpPr>
        <p:spPr/>
        <p:txBody>
          <a:bodyPr/>
          <a:lstStyle/>
          <a:p>
            <a:fld id="{26165642-2DC6-4995-8FB3-76453B93C11F}" type="slidenum">
              <a:rPr lang="en-US" smtClean="0"/>
              <a:pPr/>
              <a:t>22</a:t>
            </a:fld>
            <a:endParaRPr lang="en-US"/>
          </a:p>
        </p:txBody>
      </p:sp>
      <p:sp>
        <p:nvSpPr>
          <p:cNvPr id="9" name="Flowchart: Multidocument 8"/>
          <p:cNvSpPr/>
          <p:nvPr/>
        </p:nvSpPr>
        <p:spPr>
          <a:xfrm>
            <a:off x="2203939" y="4487672"/>
            <a:ext cx="181815" cy="118308"/>
          </a:xfrm>
          <a:prstGeom prst="flowChartMultidocumen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lowchart: Multidocument 48"/>
          <p:cNvSpPr/>
          <p:nvPr/>
        </p:nvSpPr>
        <p:spPr>
          <a:xfrm>
            <a:off x="2511311" y="4478060"/>
            <a:ext cx="181815" cy="118308"/>
          </a:xfrm>
          <a:prstGeom prst="flowChartMultidocumen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lowchart: Multidocument 49"/>
          <p:cNvSpPr/>
          <p:nvPr/>
        </p:nvSpPr>
        <p:spPr>
          <a:xfrm>
            <a:off x="2816216" y="4481596"/>
            <a:ext cx="181815" cy="118308"/>
          </a:xfrm>
          <a:prstGeom prst="flowChartMultidocumen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lowchart: Multidocument 50"/>
          <p:cNvSpPr/>
          <p:nvPr/>
        </p:nvSpPr>
        <p:spPr>
          <a:xfrm>
            <a:off x="3457167" y="4480269"/>
            <a:ext cx="181815" cy="118308"/>
          </a:xfrm>
          <a:prstGeom prst="flowChartMultidocumen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lowchart: Multidocument 51"/>
          <p:cNvSpPr/>
          <p:nvPr/>
        </p:nvSpPr>
        <p:spPr>
          <a:xfrm>
            <a:off x="3764539" y="4470657"/>
            <a:ext cx="181815" cy="118308"/>
          </a:xfrm>
          <a:prstGeom prst="flowChartMultidocumen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lowchart: Multidocument 52"/>
          <p:cNvSpPr/>
          <p:nvPr/>
        </p:nvSpPr>
        <p:spPr>
          <a:xfrm>
            <a:off x="4069444" y="4474193"/>
            <a:ext cx="181815" cy="118308"/>
          </a:xfrm>
          <a:prstGeom prst="flowChartMultidocumen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lowchart: Multidocument 53"/>
          <p:cNvSpPr/>
          <p:nvPr/>
        </p:nvSpPr>
        <p:spPr>
          <a:xfrm>
            <a:off x="4655665" y="4498029"/>
            <a:ext cx="181815" cy="118308"/>
          </a:xfrm>
          <a:prstGeom prst="flowChartMultidocumen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lowchart: Multidocument 54"/>
          <p:cNvSpPr/>
          <p:nvPr/>
        </p:nvSpPr>
        <p:spPr>
          <a:xfrm>
            <a:off x="4963037" y="4488417"/>
            <a:ext cx="181815" cy="118308"/>
          </a:xfrm>
          <a:prstGeom prst="flowChartMultidocumen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lowchart: Multidocument 55"/>
          <p:cNvSpPr/>
          <p:nvPr/>
        </p:nvSpPr>
        <p:spPr>
          <a:xfrm>
            <a:off x="5267942" y="4491953"/>
            <a:ext cx="181815" cy="118308"/>
          </a:xfrm>
          <a:prstGeom prst="flowChartMultidocumen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lowchart: Multidocument 56"/>
          <p:cNvSpPr/>
          <p:nvPr/>
        </p:nvSpPr>
        <p:spPr>
          <a:xfrm>
            <a:off x="3537069" y="5669884"/>
            <a:ext cx="181815" cy="118308"/>
          </a:xfrm>
          <a:prstGeom prst="flowChartMultidocument">
            <a:avLst/>
          </a:prstGeom>
          <a:solidFill>
            <a:srgbClr val="92D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lowchart: Multidocument 57"/>
          <p:cNvSpPr/>
          <p:nvPr/>
        </p:nvSpPr>
        <p:spPr>
          <a:xfrm>
            <a:off x="3844441" y="5660272"/>
            <a:ext cx="181815" cy="118308"/>
          </a:xfrm>
          <a:prstGeom prst="flowChartMultidocument">
            <a:avLst/>
          </a:prstGeom>
          <a:solidFill>
            <a:srgbClr val="92D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lowchart: Multidocument 59"/>
          <p:cNvSpPr/>
          <p:nvPr/>
        </p:nvSpPr>
        <p:spPr>
          <a:xfrm>
            <a:off x="4701522" y="5689117"/>
            <a:ext cx="181815" cy="118308"/>
          </a:xfrm>
          <a:prstGeom prst="flowChartMultidocument">
            <a:avLst/>
          </a:prstGeom>
          <a:solidFill>
            <a:srgbClr val="92D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lowchart: Multidocument 60"/>
          <p:cNvSpPr/>
          <p:nvPr/>
        </p:nvSpPr>
        <p:spPr>
          <a:xfrm>
            <a:off x="5008894" y="5679505"/>
            <a:ext cx="181815" cy="118308"/>
          </a:xfrm>
          <a:prstGeom prst="flowChartMultidocument">
            <a:avLst/>
          </a:prstGeom>
          <a:solidFill>
            <a:srgbClr val="92D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0769" y="2452800"/>
            <a:ext cx="2004203" cy="646331"/>
          </a:xfrm>
          <a:prstGeom prst="rect">
            <a:avLst/>
          </a:prstGeom>
          <a:noFill/>
        </p:spPr>
        <p:txBody>
          <a:bodyPr wrap="square" rtlCol="0">
            <a:spAutoFit/>
          </a:bodyPr>
          <a:lstStyle/>
          <a:p>
            <a:pPr algn="r"/>
            <a:r>
              <a:rPr lang="en-US" dirty="0"/>
              <a:t>Requests from the function tier</a:t>
            </a:r>
          </a:p>
        </p:txBody>
      </p:sp>
      <p:sp>
        <p:nvSpPr>
          <p:cNvPr id="59" name="TextBox 58">
            <a:extLst>
              <a:ext uri="{FF2B5EF4-FFF2-40B4-BE49-F238E27FC236}">
                <a16:creationId xmlns:a16="http://schemas.microsoft.com/office/drawing/2014/main" id="{5DE9A388-3110-4E8E-8C51-FE10BB7C537E}"/>
              </a:ext>
            </a:extLst>
          </p:cNvPr>
          <p:cNvSpPr txBox="1"/>
          <p:nvPr/>
        </p:nvSpPr>
        <p:spPr>
          <a:xfrm>
            <a:off x="0" y="6510528"/>
            <a:ext cx="2884516" cy="369332"/>
          </a:xfrm>
          <a:prstGeom prst="rect">
            <a:avLst/>
          </a:prstGeom>
          <a:solidFill>
            <a:srgbClr val="FFC000"/>
          </a:solidFill>
        </p:spPr>
        <p:txBody>
          <a:bodyPr wrap="square" rtlCol="0">
            <a:spAutoFit/>
          </a:bodyPr>
          <a:lstStyle/>
          <a:p>
            <a:r>
              <a:rPr lang="en-US" dirty="0"/>
              <a:t>Tiny digression, not on exam</a:t>
            </a:r>
          </a:p>
        </p:txBody>
      </p:sp>
      <p:cxnSp>
        <p:nvCxnSpPr>
          <p:cNvPr id="41" name="Straight Arrow Connector 40">
            <a:extLst>
              <a:ext uri="{FF2B5EF4-FFF2-40B4-BE49-F238E27FC236}">
                <a16:creationId xmlns:a16="http://schemas.microsoft.com/office/drawing/2014/main" id="{1E743A6D-A90C-4050-9715-465E98333444}"/>
              </a:ext>
            </a:extLst>
          </p:cNvPr>
          <p:cNvCxnSpPr/>
          <p:nvPr/>
        </p:nvCxnSpPr>
        <p:spPr>
          <a:xfrm flipH="1">
            <a:off x="2268111" y="3804166"/>
            <a:ext cx="1676399" cy="51806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A52C0D0A-30AE-418E-9DE3-DBDF0B8A0F7D}"/>
              </a:ext>
            </a:extLst>
          </p:cNvPr>
          <p:cNvCxnSpPr>
            <a:cxnSpLocks/>
            <a:endCxn id="19" idx="0"/>
          </p:cNvCxnSpPr>
          <p:nvPr/>
        </p:nvCxnSpPr>
        <p:spPr>
          <a:xfrm flipH="1">
            <a:off x="3715910" y="3823645"/>
            <a:ext cx="705086" cy="51552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FF1241EE-FB6C-4596-A71A-D238719A2935}"/>
              </a:ext>
            </a:extLst>
          </p:cNvPr>
          <p:cNvCxnSpPr>
            <a:cxnSpLocks/>
          </p:cNvCxnSpPr>
          <p:nvPr/>
        </p:nvCxnSpPr>
        <p:spPr>
          <a:xfrm>
            <a:off x="4124546" y="3823645"/>
            <a:ext cx="1059764" cy="51107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5727"/>
      </p:ext>
    </p:extLst>
  </p:cSld>
  <p:clrMapOvr>
    <a:masterClrMapping/>
  </p:clrMapOvr>
  <p:transition advClick="0" advTm="1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25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par>
                                <p:cTn id="8" presetID="14" presetClass="entr" presetSubtype="1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randombar(horizontal)">
                                      <p:cBhvr>
                                        <p:cTn id="10" dur="500"/>
                                        <p:tgtEl>
                                          <p:spTgt spid="46"/>
                                        </p:tgtEl>
                                      </p:cBhvr>
                                    </p:animEffect>
                                  </p:childTnLst>
                                </p:cTn>
                              </p:par>
                            </p:childTnLst>
                          </p:cTn>
                        </p:par>
                        <p:par>
                          <p:cTn id="11" fill="hold">
                            <p:stCondLst>
                              <p:cond delay="750"/>
                            </p:stCondLst>
                            <p:childTnLst>
                              <p:par>
                                <p:cTn id="12" presetID="14" presetClass="entr" presetSubtype="10" fill="hold" nodeType="afterEffect">
                                  <p:stCondLst>
                                    <p:cond delay="250"/>
                                  </p:stCondLst>
                                  <p:childTnLst>
                                    <p:set>
                                      <p:cBhvr>
                                        <p:cTn id="13" dur="1" fill="hold">
                                          <p:stCondLst>
                                            <p:cond delay="0"/>
                                          </p:stCondLst>
                                        </p:cTn>
                                        <p:tgtEl>
                                          <p:spTgt spid="41"/>
                                        </p:tgtEl>
                                        <p:attrNameLst>
                                          <p:attrName>style.visibility</p:attrName>
                                        </p:attrNameLst>
                                      </p:cBhvr>
                                      <p:to>
                                        <p:strVal val="visible"/>
                                      </p:to>
                                    </p:set>
                                    <p:animEffect transition="in" filter="randombar(horizontal)">
                                      <p:cBhvr>
                                        <p:cTn id="14" dur="500"/>
                                        <p:tgtEl>
                                          <p:spTgt spid="41"/>
                                        </p:tgtEl>
                                      </p:cBhvr>
                                    </p:animEffect>
                                  </p:childTnLst>
                                </p:cTn>
                              </p:par>
                            </p:childTnLst>
                          </p:cTn>
                        </p:par>
                        <p:par>
                          <p:cTn id="15" fill="hold">
                            <p:stCondLst>
                              <p:cond delay="1500"/>
                            </p:stCondLst>
                            <p:childTnLst>
                              <p:par>
                                <p:cTn id="16" presetID="14" presetClass="entr" presetSubtype="10" fill="hold" grpId="0" nodeType="afterEffect">
                                  <p:stCondLst>
                                    <p:cond delay="250"/>
                                  </p:stCondLst>
                                  <p:childTnLst>
                                    <p:set>
                                      <p:cBhvr>
                                        <p:cTn id="17" dur="1" fill="hold">
                                          <p:stCondLst>
                                            <p:cond delay="0"/>
                                          </p:stCondLst>
                                        </p:cTn>
                                        <p:tgtEl>
                                          <p:spTgt spid="42"/>
                                        </p:tgtEl>
                                        <p:attrNameLst>
                                          <p:attrName>style.visibility</p:attrName>
                                        </p:attrNameLst>
                                      </p:cBhvr>
                                      <p:to>
                                        <p:strVal val="visible"/>
                                      </p:to>
                                    </p:set>
                                    <p:animEffect transition="in" filter="randombar(horizontal)">
                                      <p:cBhvr>
                                        <p:cTn id="18" dur="500"/>
                                        <p:tgtEl>
                                          <p:spTgt spid="42"/>
                                        </p:tgtEl>
                                      </p:cBhvr>
                                    </p:animEffect>
                                  </p:childTnLst>
                                </p:cTn>
                              </p:par>
                              <p:par>
                                <p:cTn id="19" presetID="14" presetClass="entr" presetSubtype="10"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randombar(horizontal)">
                                      <p:cBhvr>
                                        <p:cTn id="21" dur="500"/>
                                        <p:tgtEl>
                                          <p:spTgt spid="43"/>
                                        </p:tgtEl>
                                      </p:cBhvr>
                                    </p:animEffect>
                                  </p:childTnLst>
                                </p:cTn>
                              </p:par>
                            </p:childTnLst>
                          </p:cTn>
                        </p:par>
                        <p:par>
                          <p:cTn id="22" fill="hold">
                            <p:stCondLst>
                              <p:cond delay="2250"/>
                            </p:stCondLst>
                            <p:childTnLst>
                              <p:par>
                                <p:cTn id="23" presetID="14" presetClass="entr" presetSubtype="10" fill="hold" nodeType="afterEffect">
                                  <p:stCondLst>
                                    <p:cond delay="250"/>
                                  </p:stCondLst>
                                  <p:childTnLst>
                                    <p:set>
                                      <p:cBhvr>
                                        <p:cTn id="24" dur="1" fill="hold">
                                          <p:stCondLst>
                                            <p:cond delay="0"/>
                                          </p:stCondLst>
                                        </p:cTn>
                                        <p:tgtEl>
                                          <p:spTgt spid="65"/>
                                        </p:tgtEl>
                                        <p:attrNameLst>
                                          <p:attrName>style.visibility</p:attrName>
                                        </p:attrNameLst>
                                      </p:cBhvr>
                                      <p:to>
                                        <p:strVal val="visible"/>
                                      </p:to>
                                    </p:set>
                                    <p:animEffect transition="in" filter="randombar(horizontal)">
                                      <p:cBhvr>
                                        <p:cTn id="25" dur="500"/>
                                        <p:tgtEl>
                                          <p:spTgt spid="65"/>
                                        </p:tgtEl>
                                      </p:cBhvr>
                                    </p:animEffect>
                                  </p:childTnLst>
                                </p:cTn>
                              </p:par>
                            </p:childTnLst>
                          </p:cTn>
                        </p:par>
                        <p:par>
                          <p:cTn id="26" fill="hold">
                            <p:stCondLst>
                              <p:cond delay="3000"/>
                            </p:stCondLst>
                            <p:childTnLst>
                              <p:par>
                                <p:cTn id="27" presetID="14" presetClass="entr" presetSubtype="10" fill="hold" grpId="0" nodeType="afterEffect">
                                  <p:stCondLst>
                                    <p:cond delay="250"/>
                                  </p:stCondLst>
                                  <p:childTnLst>
                                    <p:set>
                                      <p:cBhvr>
                                        <p:cTn id="28" dur="1" fill="hold">
                                          <p:stCondLst>
                                            <p:cond delay="0"/>
                                          </p:stCondLst>
                                        </p:cTn>
                                        <p:tgtEl>
                                          <p:spTgt spid="3"/>
                                        </p:tgtEl>
                                        <p:attrNameLst>
                                          <p:attrName>style.visibility</p:attrName>
                                        </p:attrNameLst>
                                      </p:cBhvr>
                                      <p:to>
                                        <p:strVal val="visible"/>
                                      </p:to>
                                    </p:set>
                                    <p:animEffect transition="in" filter="randombar(horizontal)">
                                      <p:cBhvr>
                                        <p:cTn id="29" dur="500"/>
                                        <p:tgtEl>
                                          <p:spTgt spid="3"/>
                                        </p:tgtEl>
                                      </p:cBhvr>
                                    </p:animEffect>
                                  </p:childTnLst>
                                </p:cTn>
                              </p:par>
                              <p:par>
                                <p:cTn id="30" presetID="14" presetClass="entr" presetSubtype="10"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randombar(horizontal)">
                                      <p:cBhvr>
                                        <p:cTn id="32" dur="500"/>
                                        <p:tgtEl>
                                          <p:spTgt spid="40"/>
                                        </p:tgtEl>
                                      </p:cBhvr>
                                    </p:animEffect>
                                  </p:childTnLst>
                                </p:cTn>
                              </p:par>
                            </p:childTnLst>
                          </p:cTn>
                        </p:par>
                        <p:par>
                          <p:cTn id="33" fill="hold">
                            <p:stCondLst>
                              <p:cond delay="3750"/>
                            </p:stCondLst>
                            <p:childTnLst>
                              <p:par>
                                <p:cTn id="34" presetID="14" presetClass="entr" presetSubtype="10" fill="hold" nodeType="afterEffect">
                                  <p:stCondLst>
                                    <p:cond delay="250"/>
                                  </p:stCondLst>
                                  <p:childTnLst>
                                    <p:set>
                                      <p:cBhvr>
                                        <p:cTn id="35" dur="1" fill="hold">
                                          <p:stCondLst>
                                            <p:cond delay="0"/>
                                          </p:stCondLst>
                                        </p:cTn>
                                        <p:tgtEl>
                                          <p:spTgt spid="63"/>
                                        </p:tgtEl>
                                        <p:attrNameLst>
                                          <p:attrName>style.visibility</p:attrName>
                                        </p:attrNameLst>
                                      </p:cBhvr>
                                      <p:to>
                                        <p:strVal val="visible"/>
                                      </p:to>
                                    </p:set>
                                    <p:animEffect transition="in" filter="randombar(horizontal)">
                                      <p:cBhvr>
                                        <p:cTn id="36"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2" grpId="0" animBg="1"/>
      <p:bldP spid="4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106309" y="5372100"/>
            <a:ext cx="10668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411109" y="5541434"/>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715909" y="5541434"/>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325509" y="5389034"/>
            <a:ext cx="10668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877709" y="5219700"/>
            <a:ext cx="2895600" cy="838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963310" y="4152900"/>
            <a:ext cx="1066800" cy="4572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115711" y="4322234"/>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420510" y="4322234"/>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725310" y="4322234"/>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3182510" y="4169834"/>
            <a:ext cx="1066800" cy="4572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334911" y="4339168"/>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3639710" y="4339168"/>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3944510" y="4339168"/>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734710" y="3924300"/>
            <a:ext cx="5714999" cy="914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4393244" y="4191000"/>
            <a:ext cx="1066800" cy="4572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4545645" y="4360334"/>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4850444" y="4360334"/>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5155244" y="4360334"/>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5620909" y="4381501"/>
            <a:ext cx="76200" cy="685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5773309" y="4381501"/>
            <a:ext cx="76200" cy="685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5925709" y="4381501"/>
            <a:ext cx="76200" cy="685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1201309" y="3467100"/>
            <a:ext cx="7543800" cy="297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5540317" y="4779432"/>
            <a:ext cx="2286001" cy="276999"/>
          </a:xfrm>
          <a:prstGeom prst="rect">
            <a:avLst/>
          </a:prstGeom>
          <a:noFill/>
        </p:spPr>
        <p:txBody>
          <a:bodyPr wrap="square" rtlCol="0">
            <a:spAutoFit/>
          </a:bodyPr>
          <a:lstStyle/>
          <a:p>
            <a:r>
              <a:rPr lang="en-US" sz="1200" b="1" i="1" dirty="0"/>
              <a:t>First tier absorbs much of the load</a:t>
            </a:r>
          </a:p>
        </p:txBody>
      </p:sp>
      <p:sp>
        <p:nvSpPr>
          <p:cNvPr id="32" name="TextBox 31"/>
          <p:cNvSpPr txBox="1"/>
          <p:nvPr/>
        </p:nvSpPr>
        <p:spPr>
          <a:xfrm>
            <a:off x="4966535" y="5946889"/>
            <a:ext cx="2040466" cy="261610"/>
          </a:xfrm>
          <a:prstGeom prst="rect">
            <a:avLst/>
          </a:prstGeom>
          <a:noFill/>
        </p:spPr>
        <p:txBody>
          <a:bodyPr wrap="square" rtlCol="0">
            <a:spAutoFit/>
          </a:bodyPr>
          <a:lstStyle/>
          <a:p>
            <a:r>
              <a:rPr lang="en-US" sz="1100" b="1" i="1" dirty="0"/>
              <a:t>Back-end handles complex tasks</a:t>
            </a:r>
          </a:p>
        </p:txBody>
      </p:sp>
      <p:sp>
        <p:nvSpPr>
          <p:cNvPr id="34" name="Oval 33"/>
          <p:cNvSpPr/>
          <p:nvPr/>
        </p:nvSpPr>
        <p:spPr>
          <a:xfrm rot="1638657">
            <a:off x="1764552" y="4597963"/>
            <a:ext cx="3126944" cy="751102"/>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rot="2300382">
            <a:off x="3004025" y="4473118"/>
            <a:ext cx="2306852" cy="847148"/>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648180" y="3575133"/>
            <a:ext cx="1447799" cy="3056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3927581" y="3651766"/>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4342446" y="3651766"/>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4732227" y="3651766"/>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5047413" y="3693397"/>
            <a:ext cx="3428998" cy="276999"/>
          </a:xfrm>
          <a:prstGeom prst="rect">
            <a:avLst/>
          </a:prstGeom>
          <a:noFill/>
        </p:spPr>
        <p:txBody>
          <a:bodyPr wrap="square" rtlCol="0">
            <a:spAutoFit/>
          </a:bodyPr>
          <a:lstStyle/>
          <a:p>
            <a:r>
              <a:rPr lang="en-US" sz="1200" b="1" i="1" dirty="0"/>
              <a:t>Load-balancing key-value “router”</a:t>
            </a:r>
          </a:p>
        </p:txBody>
      </p:sp>
      <p:sp>
        <p:nvSpPr>
          <p:cNvPr id="3" name="Freeform 2"/>
          <p:cNvSpPr/>
          <p:nvPr/>
        </p:nvSpPr>
        <p:spPr>
          <a:xfrm>
            <a:off x="2471241" y="2815168"/>
            <a:ext cx="211795" cy="474133"/>
          </a:xfrm>
          <a:custGeom>
            <a:avLst/>
            <a:gdLst>
              <a:gd name="connsiteX0" fmla="*/ 17002 w 211795"/>
              <a:gd name="connsiteY0" fmla="*/ 0 h 474133"/>
              <a:gd name="connsiteX1" fmla="*/ 211736 w 211795"/>
              <a:gd name="connsiteY1" fmla="*/ 143933 h 474133"/>
              <a:gd name="connsiteX2" fmla="*/ 69 w 211795"/>
              <a:gd name="connsiteY2" fmla="*/ 313266 h 474133"/>
              <a:gd name="connsiteX3" fmla="*/ 186336 w 211795"/>
              <a:gd name="connsiteY3" fmla="*/ 474133 h 474133"/>
            </a:gdLst>
            <a:ahLst/>
            <a:cxnLst>
              <a:cxn ang="0">
                <a:pos x="connsiteX0" y="connsiteY0"/>
              </a:cxn>
              <a:cxn ang="0">
                <a:pos x="connsiteX1" y="connsiteY1"/>
              </a:cxn>
              <a:cxn ang="0">
                <a:pos x="connsiteX2" y="connsiteY2"/>
              </a:cxn>
              <a:cxn ang="0">
                <a:pos x="connsiteX3" y="connsiteY3"/>
              </a:cxn>
            </a:cxnLst>
            <a:rect l="l" t="t" r="r" b="b"/>
            <a:pathLst>
              <a:path w="211795" h="474133">
                <a:moveTo>
                  <a:pt x="17002" y="0"/>
                </a:moveTo>
                <a:cubicBezTo>
                  <a:pt x="115780" y="45861"/>
                  <a:pt x="214558" y="91722"/>
                  <a:pt x="211736" y="143933"/>
                </a:cubicBezTo>
                <a:cubicBezTo>
                  <a:pt x="208914" y="196144"/>
                  <a:pt x="4302" y="258233"/>
                  <a:pt x="69" y="313266"/>
                </a:cubicBezTo>
                <a:cubicBezTo>
                  <a:pt x="-4164" y="368299"/>
                  <a:pt x="186336" y="474133"/>
                  <a:pt x="186336" y="4741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Arrow Connector 39"/>
          <p:cNvCxnSpPr/>
          <p:nvPr/>
        </p:nvCxnSpPr>
        <p:spPr>
          <a:xfrm>
            <a:off x="2683035" y="3052234"/>
            <a:ext cx="1244546" cy="41486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2" name="Freeform 41"/>
          <p:cNvSpPr/>
          <p:nvPr/>
        </p:nvSpPr>
        <p:spPr>
          <a:xfrm>
            <a:off x="2124102" y="2967568"/>
            <a:ext cx="211795" cy="474133"/>
          </a:xfrm>
          <a:custGeom>
            <a:avLst/>
            <a:gdLst>
              <a:gd name="connsiteX0" fmla="*/ 17002 w 211795"/>
              <a:gd name="connsiteY0" fmla="*/ 0 h 474133"/>
              <a:gd name="connsiteX1" fmla="*/ 211736 w 211795"/>
              <a:gd name="connsiteY1" fmla="*/ 143933 h 474133"/>
              <a:gd name="connsiteX2" fmla="*/ 69 w 211795"/>
              <a:gd name="connsiteY2" fmla="*/ 313266 h 474133"/>
              <a:gd name="connsiteX3" fmla="*/ 186336 w 211795"/>
              <a:gd name="connsiteY3" fmla="*/ 474133 h 474133"/>
            </a:gdLst>
            <a:ahLst/>
            <a:cxnLst>
              <a:cxn ang="0">
                <a:pos x="connsiteX0" y="connsiteY0"/>
              </a:cxn>
              <a:cxn ang="0">
                <a:pos x="connsiteX1" y="connsiteY1"/>
              </a:cxn>
              <a:cxn ang="0">
                <a:pos x="connsiteX2" y="connsiteY2"/>
              </a:cxn>
              <a:cxn ang="0">
                <a:pos x="connsiteX3" y="connsiteY3"/>
              </a:cxn>
            </a:cxnLst>
            <a:rect l="l" t="t" r="r" b="b"/>
            <a:pathLst>
              <a:path w="211795" h="474133">
                <a:moveTo>
                  <a:pt x="17002" y="0"/>
                </a:moveTo>
                <a:cubicBezTo>
                  <a:pt x="115780" y="45861"/>
                  <a:pt x="214558" y="91722"/>
                  <a:pt x="211736" y="143933"/>
                </a:cubicBezTo>
                <a:cubicBezTo>
                  <a:pt x="208914" y="196144"/>
                  <a:pt x="4302" y="258233"/>
                  <a:pt x="69" y="313266"/>
                </a:cubicBezTo>
                <a:cubicBezTo>
                  <a:pt x="-4164" y="368299"/>
                  <a:pt x="186336" y="474133"/>
                  <a:pt x="186336" y="4741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Arrow Connector 42"/>
          <p:cNvCxnSpPr/>
          <p:nvPr/>
        </p:nvCxnSpPr>
        <p:spPr>
          <a:xfrm>
            <a:off x="2335896" y="3204634"/>
            <a:ext cx="1380014" cy="26246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5" name="Freeform 44"/>
          <p:cNvSpPr/>
          <p:nvPr/>
        </p:nvSpPr>
        <p:spPr>
          <a:xfrm>
            <a:off x="1789573" y="3130634"/>
            <a:ext cx="211795" cy="474133"/>
          </a:xfrm>
          <a:custGeom>
            <a:avLst/>
            <a:gdLst>
              <a:gd name="connsiteX0" fmla="*/ 17002 w 211795"/>
              <a:gd name="connsiteY0" fmla="*/ 0 h 474133"/>
              <a:gd name="connsiteX1" fmla="*/ 211736 w 211795"/>
              <a:gd name="connsiteY1" fmla="*/ 143933 h 474133"/>
              <a:gd name="connsiteX2" fmla="*/ 69 w 211795"/>
              <a:gd name="connsiteY2" fmla="*/ 313266 h 474133"/>
              <a:gd name="connsiteX3" fmla="*/ 186336 w 211795"/>
              <a:gd name="connsiteY3" fmla="*/ 474133 h 474133"/>
            </a:gdLst>
            <a:ahLst/>
            <a:cxnLst>
              <a:cxn ang="0">
                <a:pos x="connsiteX0" y="connsiteY0"/>
              </a:cxn>
              <a:cxn ang="0">
                <a:pos x="connsiteX1" y="connsiteY1"/>
              </a:cxn>
              <a:cxn ang="0">
                <a:pos x="connsiteX2" y="connsiteY2"/>
              </a:cxn>
              <a:cxn ang="0">
                <a:pos x="connsiteX3" y="connsiteY3"/>
              </a:cxn>
            </a:cxnLst>
            <a:rect l="l" t="t" r="r" b="b"/>
            <a:pathLst>
              <a:path w="211795" h="474133">
                <a:moveTo>
                  <a:pt x="17002" y="0"/>
                </a:moveTo>
                <a:cubicBezTo>
                  <a:pt x="115780" y="45861"/>
                  <a:pt x="214558" y="91722"/>
                  <a:pt x="211736" y="143933"/>
                </a:cubicBezTo>
                <a:cubicBezTo>
                  <a:pt x="208914" y="196144"/>
                  <a:pt x="4302" y="258233"/>
                  <a:pt x="69" y="313266"/>
                </a:cubicBezTo>
                <a:cubicBezTo>
                  <a:pt x="-4164" y="368299"/>
                  <a:pt x="186336" y="474133"/>
                  <a:pt x="186336" y="4741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Arrow Connector 45"/>
          <p:cNvCxnSpPr/>
          <p:nvPr/>
        </p:nvCxnSpPr>
        <p:spPr>
          <a:xfrm>
            <a:off x="2001367" y="3367700"/>
            <a:ext cx="1714542" cy="17560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7" name="Oval 46"/>
          <p:cNvSpPr/>
          <p:nvPr/>
        </p:nvSpPr>
        <p:spPr>
          <a:xfrm>
            <a:off x="4554109" y="5541434"/>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4858909" y="5541434"/>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p:txBody>
          <a:bodyPr>
            <a:normAutofit/>
          </a:bodyPr>
          <a:lstStyle/>
          <a:p>
            <a:r>
              <a:rPr lang="en-US" b="1" dirty="0">
                <a:solidFill>
                  <a:srgbClr val="C00000"/>
                </a:solidFill>
              </a:rPr>
              <a:t>… State machine replication in groups (atomic multicast or Durable logging)</a:t>
            </a:r>
          </a:p>
        </p:txBody>
      </p:sp>
      <p:sp>
        <p:nvSpPr>
          <p:cNvPr id="44" name="Content Placeholder 43">
            <a:extLst>
              <a:ext uri="{FF2B5EF4-FFF2-40B4-BE49-F238E27FC236}">
                <a16:creationId xmlns:a16="http://schemas.microsoft.com/office/drawing/2014/main" id="{21E06BC2-1023-4528-B17D-960EFCD9E765}"/>
              </a:ext>
            </a:extLst>
          </p:cNvPr>
          <p:cNvSpPr>
            <a:spLocks noGrp="1"/>
          </p:cNvSpPr>
          <p:nvPr>
            <p:ph idx="1"/>
          </p:nvPr>
        </p:nvSpPr>
        <p:spPr>
          <a:xfrm>
            <a:off x="8803257" y="4169834"/>
            <a:ext cx="3282725" cy="2139525"/>
          </a:xfrm>
        </p:spPr>
        <p:txBody>
          <a:bodyPr>
            <a:normAutofit/>
          </a:bodyPr>
          <a:lstStyle/>
          <a:p>
            <a:pPr algn="ctr"/>
            <a:r>
              <a:rPr lang="en-US" sz="2400" dirty="0"/>
              <a:t>Inside Derecho we avoid REST and use highly efficient point-to-point and multicast primitives, for performance reasons.</a:t>
            </a:r>
          </a:p>
        </p:txBody>
      </p:sp>
      <p:sp>
        <p:nvSpPr>
          <p:cNvPr id="11" name="Footer Placeholder 10">
            <a:extLst>
              <a:ext uri="{FF2B5EF4-FFF2-40B4-BE49-F238E27FC236}">
                <a16:creationId xmlns:a16="http://schemas.microsoft.com/office/drawing/2014/main" id="{8240B154-E9A7-48BA-8A59-D3CEFC546FCD}"/>
              </a:ext>
            </a:extLst>
          </p:cNvPr>
          <p:cNvSpPr>
            <a:spLocks noGrp="1"/>
          </p:cNvSpPr>
          <p:nvPr>
            <p:ph type="ftr" sz="quarter" idx="11"/>
          </p:nvPr>
        </p:nvSpPr>
        <p:spPr/>
        <p:txBody>
          <a:bodyPr/>
          <a:lstStyle/>
          <a:p>
            <a:r>
              <a:rPr lang="en-US"/>
              <a:t>Ken Birman (ken@cs.cornell.edu)                                                                           </a:t>
            </a:r>
          </a:p>
        </p:txBody>
      </p:sp>
      <p:sp>
        <p:nvSpPr>
          <p:cNvPr id="26" name="Slide Number Placeholder 25">
            <a:extLst>
              <a:ext uri="{FF2B5EF4-FFF2-40B4-BE49-F238E27FC236}">
                <a16:creationId xmlns:a16="http://schemas.microsoft.com/office/drawing/2014/main" id="{697A1536-D7BF-4BDD-A0A6-8DF250A68C8C}"/>
              </a:ext>
            </a:extLst>
          </p:cNvPr>
          <p:cNvSpPr>
            <a:spLocks noGrp="1"/>
          </p:cNvSpPr>
          <p:nvPr>
            <p:ph type="sldNum" sz="quarter" idx="12"/>
          </p:nvPr>
        </p:nvSpPr>
        <p:spPr/>
        <p:txBody>
          <a:bodyPr/>
          <a:lstStyle/>
          <a:p>
            <a:fld id="{26165642-2DC6-4995-8FB3-76453B93C11F}" type="slidenum">
              <a:rPr lang="en-US" smtClean="0"/>
              <a:pPr/>
              <a:t>23</a:t>
            </a:fld>
            <a:endParaRPr lang="en-US"/>
          </a:p>
        </p:txBody>
      </p:sp>
      <p:sp>
        <p:nvSpPr>
          <p:cNvPr id="9" name="Flowchart: Multidocument 8"/>
          <p:cNvSpPr/>
          <p:nvPr/>
        </p:nvSpPr>
        <p:spPr>
          <a:xfrm>
            <a:off x="2203939" y="4487672"/>
            <a:ext cx="181815" cy="118308"/>
          </a:xfrm>
          <a:prstGeom prst="flowChartMultidocumen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lowchart: Multidocument 48"/>
          <p:cNvSpPr/>
          <p:nvPr/>
        </p:nvSpPr>
        <p:spPr>
          <a:xfrm>
            <a:off x="2511311" y="4478060"/>
            <a:ext cx="181815" cy="118308"/>
          </a:xfrm>
          <a:prstGeom prst="flowChartMultidocumen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lowchart: Multidocument 49"/>
          <p:cNvSpPr/>
          <p:nvPr/>
        </p:nvSpPr>
        <p:spPr>
          <a:xfrm>
            <a:off x="2816216" y="4481596"/>
            <a:ext cx="181815" cy="118308"/>
          </a:xfrm>
          <a:prstGeom prst="flowChartMultidocumen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lowchart: Multidocument 50"/>
          <p:cNvSpPr/>
          <p:nvPr/>
        </p:nvSpPr>
        <p:spPr>
          <a:xfrm>
            <a:off x="3457167" y="4480269"/>
            <a:ext cx="181815" cy="118308"/>
          </a:xfrm>
          <a:prstGeom prst="flowChartMultidocumen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lowchart: Multidocument 51"/>
          <p:cNvSpPr/>
          <p:nvPr/>
        </p:nvSpPr>
        <p:spPr>
          <a:xfrm>
            <a:off x="3764539" y="4470657"/>
            <a:ext cx="181815" cy="118308"/>
          </a:xfrm>
          <a:prstGeom prst="flowChartMultidocumen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lowchart: Multidocument 52"/>
          <p:cNvSpPr/>
          <p:nvPr/>
        </p:nvSpPr>
        <p:spPr>
          <a:xfrm>
            <a:off x="4069444" y="4474193"/>
            <a:ext cx="181815" cy="118308"/>
          </a:xfrm>
          <a:prstGeom prst="flowChartMultidocumen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lowchart: Multidocument 53"/>
          <p:cNvSpPr/>
          <p:nvPr/>
        </p:nvSpPr>
        <p:spPr>
          <a:xfrm>
            <a:off x="4655665" y="4498029"/>
            <a:ext cx="181815" cy="118308"/>
          </a:xfrm>
          <a:prstGeom prst="flowChartMultidocumen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lowchart: Multidocument 54"/>
          <p:cNvSpPr/>
          <p:nvPr/>
        </p:nvSpPr>
        <p:spPr>
          <a:xfrm>
            <a:off x="4963037" y="4488417"/>
            <a:ext cx="181815" cy="118308"/>
          </a:xfrm>
          <a:prstGeom prst="flowChartMultidocumen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lowchart: Multidocument 55"/>
          <p:cNvSpPr/>
          <p:nvPr/>
        </p:nvSpPr>
        <p:spPr>
          <a:xfrm>
            <a:off x="5267942" y="4491953"/>
            <a:ext cx="181815" cy="118308"/>
          </a:xfrm>
          <a:prstGeom prst="flowChartMultidocumen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lowchart: Multidocument 56"/>
          <p:cNvSpPr/>
          <p:nvPr/>
        </p:nvSpPr>
        <p:spPr>
          <a:xfrm>
            <a:off x="3537069" y="5669884"/>
            <a:ext cx="181815" cy="118308"/>
          </a:xfrm>
          <a:prstGeom prst="flowChartMultidocument">
            <a:avLst/>
          </a:prstGeom>
          <a:solidFill>
            <a:srgbClr val="92D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lowchart: Multidocument 57"/>
          <p:cNvSpPr/>
          <p:nvPr/>
        </p:nvSpPr>
        <p:spPr>
          <a:xfrm>
            <a:off x="3844441" y="5660272"/>
            <a:ext cx="181815" cy="118308"/>
          </a:xfrm>
          <a:prstGeom prst="flowChartMultidocument">
            <a:avLst/>
          </a:prstGeom>
          <a:solidFill>
            <a:srgbClr val="92D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lowchart: Multidocument 59"/>
          <p:cNvSpPr/>
          <p:nvPr/>
        </p:nvSpPr>
        <p:spPr>
          <a:xfrm>
            <a:off x="4701522" y="5689117"/>
            <a:ext cx="181815" cy="118308"/>
          </a:xfrm>
          <a:prstGeom prst="flowChartMultidocument">
            <a:avLst/>
          </a:prstGeom>
          <a:solidFill>
            <a:srgbClr val="92D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lowchart: Multidocument 60"/>
          <p:cNvSpPr/>
          <p:nvPr/>
        </p:nvSpPr>
        <p:spPr>
          <a:xfrm>
            <a:off x="5008894" y="5679505"/>
            <a:ext cx="181815" cy="118308"/>
          </a:xfrm>
          <a:prstGeom prst="flowChartMultidocument">
            <a:avLst/>
          </a:prstGeom>
          <a:solidFill>
            <a:srgbClr val="92D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0769" y="2452800"/>
            <a:ext cx="2004203" cy="646331"/>
          </a:xfrm>
          <a:prstGeom prst="rect">
            <a:avLst/>
          </a:prstGeom>
          <a:noFill/>
        </p:spPr>
        <p:txBody>
          <a:bodyPr wrap="square" rtlCol="0">
            <a:spAutoFit/>
          </a:bodyPr>
          <a:lstStyle/>
          <a:p>
            <a:pPr algn="r"/>
            <a:r>
              <a:rPr lang="en-US" dirty="0"/>
              <a:t>Requests from the function tier</a:t>
            </a:r>
          </a:p>
        </p:txBody>
      </p:sp>
      <p:sp>
        <p:nvSpPr>
          <p:cNvPr id="59" name="TextBox 58">
            <a:extLst>
              <a:ext uri="{FF2B5EF4-FFF2-40B4-BE49-F238E27FC236}">
                <a16:creationId xmlns:a16="http://schemas.microsoft.com/office/drawing/2014/main" id="{5DE9A388-3110-4E8E-8C51-FE10BB7C537E}"/>
              </a:ext>
            </a:extLst>
          </p:cNvPr>
          <p:cNvSpPr txBox="1"/>
          <p:nvPr/>
        </p:nvSpPr>
        <p:spPr>
          <a:xfrm>
            <a:off x="0" y="6510528"/>
            <a:ext cx="2884516" cy="369332"/>
          </a:xfrm>
          <a:prstGeom prst="rect">
            <a:avLst/>
          </a:prstGeom>
          <a:solidFill>
            <a:srgbClr val="FFC000"/>
          </a:solidFill>
        </p:spPr>
        <p:txBody>
          <a:bodyPr wrap="square" rtlCol="0">
            <a:spAutoFit/>
          </a:bodyPr>
          <a:lstStyle/>
          <a:p>
            <a:r>
              <a:rPr lang="en-US" dirty="0"/>
              <a:t>Tiny digression, not on exam</a:t>
            </a:r>
          </a:p>
        </p:txBody>
      </p:sp>
      <p:sp>
        <p:nvSpPr>
          <p:cNvPr id="62" name="TextBox 61">
            <a:extLst>
              <a:ext uri="{FF2B5EF4-FFF2-40B4-BE49-F238E27FC236}">
                <a16:creationId xmlns:a16="http://schemas.microsoft.com/office/drawing/2014/main" id="{E5443BF3-B746-4B73-85AF-178D6CFDA59A}"/>
              </a:ext>
            </a:extLst>
          </p:cNvPr>
          <p:cNvSpPr txBox="1"/>
          <p:nvPr/>
        </p:nvSpPr>
        <p:spPr>
          <a:xfrm>
            <a:off x="2572910" y="3093840"/>
            <a:ext cx="963135" cy="369332"/>
          </a:xfrm>
          <a:prstGeom prst="rect">
            <a:avLst/>
          </a:prstGeom>
          <a:solidFill>
            <a:srgbClr val="FFC000"/>
          </a:solidFill>
        </p:spPr>
        <p:txBody>
          <a:bodyPr wrap="square" rtlCol="0">
            <a:spAutoFit/>
          </a:bodyPr>
          <a:lstStyle/>
          <a:p>
            <a:pPr algn="ctr"/>
            <a:r>
              <a:rPr lang="en-US" b="1" dirty="0"/>
              <a:t>REST</a:t>
            </a:r>
          </a:p>
        </p:txBody>
      </p:sp>
      <p:cxnSp>
        <p:nvCxnSpPr>
          <p:cNvPr id="41" name="Straight Arrow Connector 40">
            <a:extLst>
              <a:ext uri="{FF2B5EF4-FFF2-40B4-BE49-F238E27FC236}">
                <a16:creationId xmlns:a16="http://schemas.microsoft.com/office/drawing/2014/main" id="{1E743A6D-A90C-4050-9715-465E98333444}"/>
              </a:ext>
            </a:extLst>
          </p:cNvPr>
          <p:cNvCxnSpPr/>
          <p:nvPr/>
        </p:nvCxnSpPr>
        <p:spPr>
          <a:xfrm flipH="1">
            <a:off x="2268111" y="3804166"/>
            <a:ext cx="1676399" cy="51806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A52C0D0A-30AE-418E-9DE3-DBDF0B8A0F7D}"/>
              </a:ext>
            </a:extLst>
          </p:cNvPr>
          <p:cNvCxnSpPr>
            <a:cxnSpLocks/>
            <a:endCxn id="19" idx="0"/>
          </p:cNvCxnSpPr>
          <p:nvPr/>
        </p:nvCxnSpPr>
        <p:spPr>
          <a:xfrm flipH="1">
            <a:off x="3715910" y="3823645"/>
            <a:ext cx="705086" cy="51552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FF1241EE-FB6C-4596-A71A-D238719A2935}"/>
              </a:ext>
            </a:extLst>
          </p:cNvPr>
          <p:cNvCxnSpPr>
            <a:cxnSpLocks/>
          </p:cNvCxnSpPr>
          <p:nvPr/>
        </p:nvCxnSpPr>
        <p:spPr>
          <a:xfrm>
            <a:off x="4124546" y="3823645"/>
            <a:ext cx="1059764" cy="51107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A96734D6-CCF5-470B-B718-9043C8BE35B4}"/>
              </a:ext>
            </a:extLst>
          </p:cNvPr>
          <p:cNvSpPr txBox="1"/>
          <p:nvPr/>
        </p:nvSpPr>
        <p:spPr>
          <a:xfrm>
            <a:off x="2545454" y="3860171"/>
            <a:ext cx="3405770" cy="369332"/>
          </a:xfrm>
          <a:prstGeom prst="rect">
            <a:avLst/>
          </a:prstGeom>
          <a:solidFill>
            <a:srgbClr val="FFC000"/>
          </a:solidFill>
        </p:spPr>
        <p:txBody>
          <a:bodyPr wrap="square" rtlCol="0">
            <a:spAutoFit/>
          </a:bodyPr>
          <a:lstStyle/>
          <a:p>
            <a:pPr algn="ctr"/>
            <a:r>
              <a:rPr lang="en-US" b="1" dirty="0"/>
              <a:t>Derecho P2P message passing</a:t>
            </a:r>
          </a:p>
        </p:txBody>
      </p:sp>
      <p:sp>
        <p:nvSpPr>
          <p:cNvPr id="72" name="TextBox 71">
            <a:extLst>
              <a:ext uri="{FF2B5EF4-FFF2-40B4-BE49-F238E27FC236}">
                <a16:creationId xmlns:a16="http://schemas.microsoft.com/office/drawing/2014/main" id="{63C692F5-997F-4FBF-BDDB-2A2A82AE6768}"/>
              </a:ext>
            </a:extLst>
          </p:cNvPr>
          <p:cNvSpPr txBox="1"/>
          <p:nvPr/>
        </p:nvSpPr>
        <p:spPr>
          <a:xfrm>
            <a:off x="882739" y="4317977"/>
            <a:ext cx="2091766" cy="369332"/>
          </a:xfrm>
          <a:prstGeom prst="rect">
            <a:avLst/>
          </a:prstGeom>
          <a:solidFill>
            <a:srgbClr val="FFC000"/>
          </a:solidFill>
        </p:spPr>
        <p:txBody>
          <a:bodyPr wrap="square" rtlCol="0">
            <a:spAutoFit/>
          </a:bodyPr>
          <a:lstStyle/>
          <a:p>
            <a:pPr algn="ctr"/>
            <a:r>
              <a:rPr lang="en-US" b="1" dirty="0"/>
              <a:t>Derecho Multicast</a:t>
            </a:r>
          </a:p>
        </p:txBody>
      </p:sp>
      <p:sp>
        <p:nvSpPr>
          <p:cNvPr id="67" name="Content Placeholder 43">
            <a:extLst>
              <a:ext uri="{FF2B5EF4-FFF2-40B4-BE49-F238E27FC236}">
                <a16:creationId xmlns:a16="http://schemas.microsoft.com/office/drawing/2014/main" id="{71C5BB98-0CE9-4F58-BBC9-938598A38F3A}"/>
              </a:ext>
            </a:extLst>
          </p:cNvPr>
          <p:cNvSpPr txBox="1">
            <a:spLocks/>
          </p:cNvSpPr>
          <p:nvPr/>
        </p:nvSpPr>
        <p:spPr>
          <a:xfrm>
            <a:off x="7579538" y="2608103"/>
            <a:ext cx="4464745" cy="2139525"/>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3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2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20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20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20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US" sz="2400"/>
              <a:t>This is just an example.</a:t>
            </a:r>
          </a:p>
          <a:p>
            <a:r>
              <a:rPr lang="en-US" sz="2400"/>
              <a:t>The developer defines subgroups, controls layout and “shard” pattern</a:t>
            </a:r>
            <a:endParaRPr lang="en-US" sz="2400" dirty="0"/>
          </a:p>
        </p:txBody>
      </p:sp>
    </p:spTree>
    <p:extLst>
      <p:ext uri="{BB962C8B-B14F-4D97-AF65-F5344CB8AC3E}">
        <p14:creationId xmlns:p14="http://schemas.microsoft.com/office/powerpoint/2010/main" val="16865307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25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randombar(horizontal)">
                                      <p:cBhvr>
                                        <p:cTn id="7" dur="500"/>
                                        <p:tgtEl>
                                          <p:spTgt spid="44">
                                            <p:txEl>
                                              <p:pRg st="0" end="0"/>
                                            </p:txEl>
                                          </p:spTgt>
                                        </p:tgtEl>
                                      </p:cBhvr>
                                    </p:animEffect>
                                  </p:childTnLst>
                                </p:cTn>
                              </p:par>
                              <p:par>
                                <p:cTn id="8" presetID="14" presetClass="entr" presetSubtype="10" fill="hold" grpId="0" nodeType="withEffect">
                                  <p:stCondLst>
                                    <p:cond delay="250"/>
                                  </p:stCondLst>
                                  <p:childTnLst>
                                    <p:set>
                                      <p:cBhvr>
                                        <p:cTn id="9" dur="1" fill="hold">
                                          <p:stCondLst>
                                            <p:cond delay="0"/>
                                          </p:stCondLst>
                                        </p:cTn>
                                        <p:tgtEl>
                                          <p:spTgt spid="62"/>
                                        </p:tgtEl>
                                        <p:attrNameLst>
                                          <p:attrName>style.visibility</p:attrName>
                                        </p:attrNameLst>
                                      </p:cBhvr>
                                      <p:to>
                                        <p:strVal val="visible"/>
                                      </p:to>
                                    </p:set>
                                    <p:animEffect transition="in" filter="randombar(horizontal)">
                                      <p:cBhvr>
                                        <p:cTn id="10" dur="500"/>
                                        <p:tgtEl>
                                          <p:spTgt spid="62"/>
                                        </p:tgtEl>
                                      </p:cBhvr>
                                    </p:animEffect>
                                  </p:childTnLst>
                                </p:cTn>
                              </p:par>
                            </p:childTnLst>
                          </p:cTn>
                        </p:par>
                        <p:par>
                          <p:cTn id="11" fill="hold">
                            <p:stCondLst>
                              <p:cond delay="750"/>
                            </p:stCondLst>
                            <p:childTnLst>
                              <p:par>
                                <p:cTn id="12" presetID="14" presetClass="entr" presetSubtype="10" fill="hold" grpId="0" nodeType="afterEffect">
                                  <p:stCondLst>
                                    <p:cond delay="250"/>
                                  </p:stCondLst>
                                  <p:childTnLst>
                                    <p:set>
                                      <p:cBhvr>
                                        <p:cTn id="13" dur="1" fill="hold">
                                          <p:stCondLst>
                                            <p:cond delay="0"/>
                                          </p:stCondLst>
                                        </p:cTn>
                                        <p:tgtEl>
                                          <p:spTgt spid="71"/>
                                        </p:tgtEl>
                                        <p:attrNameLst>
                                          <p:attrName>style.visibility</p:attrName>
                                        </p:attrNameLst>
                                      </p:cBhvr>
                                      <p:to>
                                        <p:strVal val="visible"/>
                                      </p:to>
                                    </p:set>
                                    <p:animEffect transition="in" filter="randombar(horizontal)">
                                      <p:cBhvr>
                                        <p:cTn id="14" dur="500"/>
                                        <p:tgtEl>
                                          <p:spTgt spid="71"/>
                                        </p:tgtEl>
                                      </p:cBhvr>
                                    </p:animEffect>
                                  </p:childTnLst>
                                </p:cTn>
                              </p:par>
                            </p:childTnLst>
                          </p:cTn>
                        </p:par>
                        <p:par>
                          <p:cTn id="15" fill="hold">
                            <p:stCondLst>
                              <p:cond delay="1500"/>
                            </p:stCondLst>
                            <p:childTnLst>
                              <p:par>
                                <p:cTn id="16" presetID="14" presetClass="entr" presetSubtype="10" fill="hold" grpId="0" nodeType="afterEffect">
                                  <p:stCondLst>
                                    <p:cond delay="250"/>
                                  </p:stCondLst>
                                  <p:childTnLst>
                                    <p:set>
                                      <p:cBhvr>
                                        <p:cTn id="17" dur="1" fill="hold">
                                          <p:stCondLst>
                                            <p:cond delay="0"/>
                                          </p:stCondLst>
                                        </p:cTn>
                                        <p:tgtEl>
                                          <p:spTgt spid="72"/>
                                        </p:tgtEl>
                                        <p:attrNameLst>
                                          <p:attrName>style.visibility</p:attrName>
                                        </p:attrNameLst>
                                      </p:cBhvr>
                                      <p:to>
                                        <p:strVal val="visible"/>
                                      </p:to>
                                    </p:set>
                                    <p:animEffect transition="in" filter="randombar(horizontal)">
                                      <p:cBhvr>
                                        <p:cTn id="18"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bldP spid="62" grpId="0" animBg="1"/>
      <p:bldP spid="71" grpId="0" animBg="1"/>
      <p:bldP spid="7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57">
            <a:extLst>
              <a:ext uri="{FF2B5EF4-FFF2-40B4-BE49-F238E27FC236}">
                <a16:creationId xmlns:a16="http://schemas.microsoft.com/office/drawing/2014/main" id="{7B0C778A-3B3B-4083-A862-05133C41DE55}"/>
              </a:ext>
            </a:extLst>
          </p:cNvPr>
          <p:cNvGrpSpPr/>
          <p:nvPr/>
        </p:nvGrpSpPr>
        <p:grpSpPr>
          <a:xfrm>
            <a:off x="2725444" y="3353026"/>
            <a:ext cx="5775958" cy="932769"/>
            <a:chOff x="2843916" y="3429000"/>
            <a:chExt cx="5775958" cy="932769"/>
          </a:xfrm>
        </p:grpSpPr>
        <p:sp>
          <p:nvSpPr>
            <p:cNvPr id="59" name="Oval 58">
              <a:extLst>
                <a:ext uri="{FF2B5EF4-FFF2-40B4-BE49-F238E27FC236}">
                  <a16:creationId xmlns:a16="http://schemas.microsoft.com/office/drawing/2014/main" id="{6E13F1A1-7DE1-4862-9EF5-7BA86DCD0A24}"/>
                </a:ext>
              </a:extLst>
            </p:cNvPr>
            <p:cNvSpPr/>
            <p:nvPr/>
          </p:nvSpPr>
          <p:spPr>
            <a:xfrm>
              <a:off x="2843916" y="3429000"/>
              <a:ext cx="5775958" cy="932769"/>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FED1D48E-7FB9-45F8-8087-912956D226A8}"/>
                </a:ext>
              </a:extLst>
            </p:cNvPr>
            <p:cNvSpPr/>
            <p:nvPr/>
          </p:nvSpPr>
          <p:spPr>
            <a:xfrm>
              <a:off x="3187313" y="3681491"/>
              <a:ext cx="1049572" cy="437322"/>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A96DE40C-F574-48BE-83BA-DD987070D46D}"/>
                </a:ext>
              </a:extLst>
            </p:cNvPr>
            <p:cNvSpPr/>
            <p:nvPr/>
          </p:nvSpPr>
          <p:spPr>
            <a:xfrm>
              <a:off x="3425852" y="3833371"/>
              <a:ext cx="150215" cy="158491"/>
            </a:xfrm>
            <a:prstGeom prst="ellipse">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BAB6B393-2494-4567-8431-8991B0FEBE3B}"/>
                </a:ext>
              </a:extLst>
            </p:cNvPr>
            <p:cNvSpPr/>
            <p:nvPr/>
          </p:nvSpPr>
          <p:spPr>
            <a:xfrm>
              <a:off x="3756260" y="3820906"/>
              <a:ext cx="150215" cy="158491"/>
            </a:xfrm>
            <a:prstGeom prst="ellipse">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1246228D-D83F-4CBE-AC7B-2B8C487D3971}"/>
                </a:ext>
              </a:extLst>
            </p:cNvPr>
            <p:cNvSpPr/>
            <p:nvPr/>
          </p:nvSpPr>
          <p:spPr>
            <a:xfrm>
              <a:off x="4417078" y="3663479"/>
              <a:ext cx="1049572" cy="437322"/>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429B4070-F5A5-4582-BB1E-FAC82B1579CE}"/>
                </a:ext>
              </a:extLst>
            </p:cNvPr>
            <p:cNvSpPr/>
            <p:nvPr/>
          </p:nvSpPr>
          <p:spPr>
            <a:xfrm>
              <a:off x="4655617" y="3815359"/>
              <a:ext cx="150215" cy="158491"/>
            </a:xfrm>
            <a:prstGeom prst="ellipse">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3E1F133-BC62-483C-AF41-8EB1CE542AD5}"/>
                </a:ext>
              </a:extLst>
            </p:cNvPr>
            <p:cNvSpPr/>
            <p:nvPr/>
          </p:nvSpPr>
          <p:spPr>
            <a:xfrm>
              <a:off x="4986025" y="3802894"/>
              <a:ext cx="150215" cy="158491"/>
            </a:xfrm>
            <a:prstGeom prst="ellipse">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06B43FEF-22D2-49F5-BC1A-69121C896881}"/>
                </a:ext>
              </a:extLst>
            </p:cNvPr>
            <p:cNvSpPr/>
            <p:nvPr/>
          </p:nvSpPr>
          <p:spPr>
            <a:xfrm>
              <a:off x="5581981" y="3659231"/>
              <a:ext cx="1049572" cy="437322"/>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C05AB113-75A8-4CA7-B41A-5B1F1F406DBB}"/>
                </a:ext>
              </a:extLst>
            </p:cNvPr>
            <p:cNvSpPr/>
            <p:nvPr/>
          </p:nvSpPr>
          <p:spPr>
            <a:xfrm>
              <a:off x="5804618" y="3771356"/>
              <a:ext cx="150215" cy="158491"/>
            </a:xfrm>
            <a:prstGeom prst="ellipse">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E5E031F9-2616-491D-AA0D-A001FB7E322B}"/>
                </a:ext>
              </a:extLst>
            </p:cNvPr>
            <p:cNvSpPr/>
            <p:nvPr/>
          </p:nvSpPr>
          <p:spPr>
            <a:xfrm>
              <a:off x="6150928" y="3798646"/>
              <a:ext cx="150215" cy="158491"/>
            </a:xfrm>
            <a:prstGeom prst="ellipse">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61001A6E-2CFA-481D-AB20-2177C563C247}"/>
                </a:ext>
              </a:extLst>
            </p:cNvPr>
            <p:cNvSpPr/>
            <p:nvPr/>
          </p:nvSpPr>
          <p:spPr>
            <a:xfrm>
              <a:off x="7052113" y="3774528"/>
              <a:ext cx="53009" cy="740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87F1D6FD-B317-4253-BC03-5A36F8C27411}"/>
                </a:ext>
              </a:extLst>
            </p:cNvPr>
            <p:cNvSpPr/>
            <p:nvPr/>
          </p:nvSpPr>
          <p:spPr>
            <a:xfrm flipV="1">
              <a:off x="7204513" y="3774527"/>
              <a:ext cx="53009" cy="740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C848F5DD-737B-4320-B6CA-A853F06405E5}"/>
                </a:ext>
              </a:extLst>
            </p:cNvPr>
            <p:cNvSpPr/>
            <p:nvPr/>
          </p:nvSpPr>
          <p:spPr>
            <a:xfrm>
              <a:off x="6767191" y="3783809"/>
              <a:ext cx="53009" cy="740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EA74D124-12CC-4E3A-8189-115906AFBACD}"/>
                </a:ext>
              </a:extLst>
            </p:cNvPr>
            <p:cNvSpPr/>
            <p:nvPr/>
          </p:nvSpPr>
          <p:spPr>
            <a:xfrm flipV="1">
              <a:off x="6919591" y="3783808"/>
              <a:ext cx="53009" cy="740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lowchart: Multidocument 72">
              <a:extLst>
                <a:ext uri="{FF2B5EF4-FFF2-40B4-BE49-F238E27FC236}">
                  <a16:creationId xmlns:a16="http://schemas.microsoft.com/office/drawing/2014/main" id="{BEB6D4A8-684E-4B9E-B965-A661AEAA6BAB}"/>
                </a:ext>
              </a:extLst>
            </p:cNvPr>
            <p:cNvSpPr/>
            <p:nvPr/>
          </p:nvSpPr>
          <p:spPr>
            <a:xfrm>
              <a:off x="3486840" y="4002592"/>
              <a:ext cx="167780" cy="158491"/>
            </a:xfrm>
            <a:prstGeom prst="flowChartMultidocumen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lowchart: Multidocument 73">
              <a:extLst>
                <a:ext uri="{FF2B5EF4-FFF2-40B4-BE49-F238E27FC236}">
                  <a16:creationId xmlns:a16="http://schemas.microsoft.com/office/drawing/2014/main" id="{8CB1D50D-24D1-46F9-A24D-EF0A60B1019D}"/>
                </a:ext>
              </a:extLst>
            </p:cNvPr>
            <p:cNvSpPr/>
            <p:nvPr/>
          </p:nvSpPr>
          <p:spPr>
            <a:xfrm>
              <a:off x="3870257" y="3995128"/>
              <a:ext cx="167780" cy="158491"/>
            </a:xfrm>
            <a:prstGeom prst="flowChartMultidocumen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lowchart: Multidocument 74">
              <a:extLst>
                <a:ext uri="{FF2B5EF4-FFF2-40B4-BE49-F238E27FC236}">
                  <a16:creationId xmlns:a16="http://schemas.microsoft.com/office/drawing/2014/main" id="{BC00017E-3AD5-4E2E-87D5-446B4F0997E5}"/>
                </a:ext>
              </a:extLst>
            </p:cNvPr>
            <p:cNvSpPr/>
            <p:nvPr/>
          </p:nvSpPr>
          <p:spPr>
            <a:xfrm>
              <a:off x="4736518" y="3988015"/>
              <a:ext cx="167780" cy="158491"/>
            </a:xfrm>
            <a:prstGeom prst="flowChartMultidocumen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lowchart: Multidocument 75">
              <a:extLst>
                <a:ext uri="{FF2B5EF4-FFF2-40B4-BE49-F238E27FC236}">
                  <a16:creationId xmlns:a16="http://schemas.microsoft.com/office/drawing/2014/main" id="{C9CE0A6D-037C-47E6-88B0-BD1E5ECFFAD5}"/>
                </a:ext>
              </a:extLst>
            </p:cNvPr>
            <p:cNvSpPr/>
            <p:nvPr/>
          </p:nvSpPr>
          <p:spPr>
            <a:xfrm>
              <a:off x="5119935" y="3980551"/>
              <a:ext cx="167780" cy="158491"/>
            </a:xfrm>
            <a:prstGeom prst="flowChartMultidocumen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lowchart: Multidocument 76">
              <a:extLst>
                <a:ext uri="{FF2B5EF4-FFF2-40B4-BE49-F238E27FC236}">
                  <a16:creationId xmlns:a16="http://schemas.microsoft.com/office/drawing/2014/main" id="{845BD107-B4ED-4F91-A127-EBC776B6D3F7}"/>
                </a:ext>
              </a:extLst>
            </p:cNvPr>
            <p:cNvSpPr/>
            <p:nvPr/>
          </p:nvSpPr>
          <p:spPr>
            <a:xfrm>
              <a:off x="5913313" y="3956214"/>
              <a:ext cx="167780" cy="158491"/>
            </a:xfrm>
            <a:prstGeom prst="flowChartMultidocumen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lowchart: Multidocument 77">
              <a:extLst>
                <a:ext uri="{FF2B5EF4-FFF2-40B4-BE49-F238E27FC236}">
                  <a16:creationId xmlns:a16="http://schemas.microsoft.com/office/drawing/2014/main" id="{F691ABC9-4191-48FE-81F4-9E6030569A61}"/>
                </a:ext>
              </a:extLst>
            </p:cNvPr>
            <p:cNvSpPr/>
            <p:nvPr/>
          </p:nvSpPr>
          <p:spPr>
            <a:xfrm>
              <a:off x="6296730" y="3948750"/>
              <a:ext cx="167780" cy="158491"/>
            </a:xfrm>
            <a:prstGeom prst="flowChartMultidocumen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61EF3E3-A6C8-455A-8549-051A3ABE4AB5}"/>
              </a:ext>
            </a:extLst>
          </p:cNvPr>
          <p:cNvSpPr>
            <a:spLocks noGrp="1"/>
          </p:cNvSpPr>
          <p:nvPr>
            <p:ph type="title"/>
          </p:nvPr>
        </p:nvSpPr>
        <p:spPr/>
        <p:txBody>
          <a:bodyPr/>
          <a:lstStyle/>
          <a:p>
            <a:r>
              <a:rPr lang="en-US" dirty="0"/>
              <a:t>Map-Reduce On such a group</a:t>
            </a:r>
          </a:p>
        </p:txBody>
      </p:sp>
      <p:sp>
        <p:nvSpPr>
          <p:cNvPr id="33" name="Content Placeholder 32">
            <a:extLst>
              <a:ext uri="{FF2B5EF4-FFF2-40B4-BE49-F238E27FC236}">
                <a16:creationId xmlns:a16="http://schemas.microsoft.com/office/drawing/2014/main" id="{575F6BBD-1A04-4F4F-9E67-D53AC30266DD}"/>
              </a:ext>
            </a:extLst>
          </p:cNvPr>
          <p:cNvSpPr>
            <a:spLocks noGrp="1"/>
          </p:cNvSpPr>
          <p:nvPr>
            <p:ph idx="1"/>
          </p:nvPr>
        </p:nvSpPr>
        <p:spPr>
          <a:xfrm>
            <a:off x="8717039" y="4136952"/>
            <a:ext cx="3269021" cy="1764777"/>
          </a:xfrm>
        </p:spPr>
        <p:txBody>
          <a:bodyPr>
            <a:normAutofit/>
          </a:bodyPr>
          <a:lstStyle/>
          <a:p>
            <a:r>
              <a:rPr lang="en-US" sz="2400" dirty="0"/>
              <a:t>We obtain a completely atomic MapReduce primitive within Derecho!</a:t>
            </a:r>
          </a:p>
        </p:txBody>
      </p:sp>
      <p:sp>
        <p:nvSpPr>
          <p:cNvPr id="4" name="Footer Placeholder 3">
            <a:extLst>
              <a:ext uri="{FF2B5EF4-FFF2-40B4-BE49-F238E27FC236}">
                <a16:creationId xmlns:a16="http://schemas.microsoft.com/office/drawing/2014/main" id="{AC6D0C5A-713D-4583-8B11-234C032D64AB}"/>
              </a:ext>
            </a:extLst>
          </p:cNvPr>
          <p:cNvSpPr>
            <a:spLocks noGrp="1"/>
          </p:cNvSpPr>
          <p:nvPr>
            <p:ph type="ftr" sz="quarter" idx="11"/>
          </p:nvPr>
        </p:nvSpPr>
        <p:spPr/>
        <p:txBody>
          <a:bodyPr/>
          <a:lstStyle/>
          <a:p>
            <a:r>
              <a:rPr lang="en-US"/>
              <a:t>Ken Birman (ken@cs.cornell.edu)                                                                           </a:t>
            </a:r>
          </a:p>
        </p:txBody>
      </p:sp>
      <p:sp>
        <p:nvSpPr>
          <p:cNvPr id="5" name="Slide Number Placeholder 4">
            <a:extLst>
              <a:ext uri="{FF2B5EF4-FFF2-40B4-BE49-F238E27FC236}">
                <a16:creationId xmlns:a16="http://schemas.microsoft.com/office/drawing/2014/main" id="{D8A9C051-6680-4417-9A5B-E50D79A44DB2}"/>
              </a:ext>
            </a:extLst>
          </p:cNvPr>
          <p:cNvSpPr>
            <a:spLocks noGrp="1"/>
          </p:cNvSpPr>
          <p:nvPr>
            <p:ph type="sldNum" sz="quarter" idx="12"/>
          </p:nvPr>
        </p:nvSpPr>
        <p:spPr/>
        <p:txBody>
          <a:bodyPr/>
          <a:lstStyle/>
          <a:p>
            <a:fld id="{26165642-2DC6-4995-8FB3-76453B93C11F}" type="slidenum">
              <a:rPr lang="en-US" smtClean="0"/>
              <a:pPr/>
              <a:t>24</a:t>
            </a:fld>
            <a:endParaRPr lang="en-US"/>
          </a:p>
        </p:txBody>
      </p:sp>
      <p:grpSp>
        <p:nvGrpSpPr>
          <p:cNvPr id="57" name="Group 56">
            <a:extLst>
              <a:ext uri="{FF2B5EF4-FFF2-40B4-BE49-F238E27FC236}">
                <a16:creationId xmlns:a16="http://schemas.microsoft.com/office/drawing/2014/main" id="{230554E5-B451-4E52-9686-B467F82D7DA1}"/>
              </a:ext>
            </a:extLst>
          </p:cNvPr>
          <p:cNvGrpSpPr/>
          <p:nvPr/>
        </p:nvGrpSpPr>
        <p:grpSpPr>
          <a:xfrm>
            <a:off x="2786003" y="5167172"/>
            <a:ext cx="5775958" cy="932769"/>
            <a:chOff x="2843916" y="3429000"/>
            <a:chExt cx="5775958" cy="932769"/>
          </a:xfrm>
        </p:grpSpPr>
        <p:sp>
          <p:nvSpPr>
            <p:cNvPr id="6" name="Oval 5">
              <a:extLst>
                <a:ext uri="{FF2B5EF4-FFF2-40B4-BE49-F238E27FC236}">
                  <a16:creationId xmlns:a16="http://schemas.microsoft.com/office/drawing/2014/main" id="{3E774318-760F-4316-BE52-326A4CD78662}"/>
                </a:ext>
              </a:extLst>
            </p:cNvPr>
            <p:cNvSpPr/>
            <p:nvPr/>
          </p:nvSpPr>
          <p:spPr>
            <a:xfrm>
              <a:off x="2843916" y="3429000"/>
              <a:ext cx="5775958" cy="932769"/>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71FDDF2-DA00-479A-B3CD-C2527B943516}"/>
                </a:ext>
              </a:extLst>
            </p:cNvPr>
            <p:cNvSpPr/>
            <p:nvPr/>
          </p:nvSpPr>
          <p:spPr>
            <a:xfrm>
              <a:off x="3187313" y="3681491"/>
              <a:ext cx="1049572" cy="437322"/>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FC7D1A0-F32A-4B78-A3A4-EEA80F86E5D7}"/>
                </a:ext>
              </a:extLst>
            </p:cNvPr>
            <p:cNvSpPr/>
            <p:nvPr/>
          </p:nvSpPr>
          <p:spPr>
            <a:xfrm>
              <a:off x="3425852" y="3833371"/>
              <a:ext cx="150215" cy="158491"/>
            </a:xfrm>
            <a:prstGeom prst="ellipse">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7EDB783-476B-473E-A07E-BC3222E9D6E5}"/>
                </a:ext>
              </a:extLst>
            </p:cNvPr>
            <p:cNvSpPr/>
            <p:nvPr/>
          </p:nvSpPr>
          <p:spPr>
            <a:xfrm>
              <a:off x="3756260" y="3820906"/>
              <a:ext cx="150215" cy="158491"/>
            </a:xfrm>
            <a:prstGeom prst="ellipse">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4E83340-0F44-49DC-A775-E82D8E05F8BF}"/>
                </a:ext>
              </a:extLst>
            </p:cNvPr>
            <p:cNvSpPr/>
            <p:nvPr/>
          </p:nvSpPr>
          <p:spPr>
            <a:xfrm>
              <a:off x="4417078" y="3663479"/>
              <a:ext cx="1049572" cy="437322"/>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93A6DA5-713E-436A-BF9A-A948041A73E2}"/>
                </a:ext>
              </a:extLst>
            </p:cNvPr>
            <p:cNvSpPr/>
            <p:nvPr/>
          </p:nvSpPr>
          <p:spPr>
            <a:xfrm>
              <a:off x="4655617" y="3815359"/>
              <a:ext cx="150215" cy="158491"/>
            </a:xfrm>
            <a:prstGeom prst="ellipse">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9E43898-5274-4FD9-AF84-95F2E4E8E827}"/>
                </a:ext>
              </a:extLst>
            </p:cNvPr>
            <p:cNvSpPr/>
            <p:nvPr/>
          </p:nvSpPr>
          <p:spPr>
            <a:xfrm>
              <a:off x="4986025" y="3802894"/>
              <a:ext cx="150215" cy="158491"/>
            </a:xfrm>
            <a:prstGeom prst="ellipse">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828DF11-C47C-44DE-91E1-6EFC5E55F4DF}"/>
                </a:ext>
              </a:extLst>
            </p:cNvPr>
            <p:cNvSpPr/>
            <p:nvPr/>
          </p:nvSpPr>
          <p:spPr>
            <a:xfrm>
              <a:off x="5581981" y="3659231"/>
              <a:ext cx="1049572" cy="437322"/>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C32AF4D-6E2F-4E9A-B60B-3D389BA19E3D}"/>
                </a:ext>
              </a:extLst>
            </p:cNvPr>
            <p:cNvSpPr/>
            <p:nvPr/>
          </p:nvSpPr>
          <p:spPr>
            <a:xfrm>
              <a:off x="5804618" y="3771356"/>
              <a:ext cx="150215" cy="158491"/>
            </a:xfrm>
            <a:prstGeom prst="ellipse">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1BE9B9C-277A-4650-8C23-2C1B2C0C2FD2}"/>
                </a:ext>
              </a:extLst>
            </p:cNvPr>
            <p:cNvSpPr/>
            <p:nvPr/>
          </p:nvSpPr>
          <p:spPr>
            <a:xfrm>
              <a:off x="6150928" y="3798646"/>
              <a:ext cx="150215" cy="158491"/>
            </a:xfrm>
            <a:prstGeom prst="ellipse">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4C1F972-0B47-44DF-80DA-B3309292D266}"/>
                </a:ext>
              </a:extLst>
            </p:cNvPr>
            <p:cNvSpPr/>
            <p:nvPr/>
          </p:nvSpPr>
          <p:spPr>
            <a:xfrm>
              <a:off x="7052113" y="3774528"/>
              <a:ext cx="53009" cy="740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0D4C2DA-D639-4943-87E2-F34A02B26469}"/>
                </a:ext>
              </a:extLst>
            </p:cNvPr>
            <p:cNvSpPr/>
            <p:nvPr/>
          </p:nvSpPr>
          <p:spPr>
            <a:xfrm flipV="1">
              <a:off x="7204513" y="3774527"/>
              <a:ext cx="53009" cy="740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37AC841-5B66-40A7-B013-DE8A266ED076}"/>
                </a:ext>
              </a:extLst>
            </p:cNvPr>
            <p:cNvSpPr/>
            <p:nvPr/>
          </p:nvSpPr>
          <p:spPr>
            <a:xfrm>
              <a:off x="6767191" y="3783809"/>
              <a:ext cx="53009" cy="740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6B407AF-AB97-4A8D-96EE-71CA0EF5F4CD}"/>
                </a:ext>
              </a:extLst>
            </p:cNvPr>
            <p:cNvSpPr/>
            <p:nvPr/>
          </p:nvSpPr>
          <p:spPr>
            <a:xfrm flipV="1">
              <a:off x="6919591" y="3783808"/>
              <a:ext cx="53009" cy="740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Multidocument 19">
              <a:extLst>
                <a:ext uri="{FF2B5EF4-FFF2-40B4-BE49-F238E27FC236}">
                  <a16:creationId xmlns:a16="http://schemas.microsoft.com/office/drawing/2014/main" id="{0F55D4D2-BF22-4B6F-A300-33BC25DBD580}"/>
                </a:ext>
              </a:extLst>
            </p:cNvPr>
            <p:cNvSpPr/>
            <p:nvPr/>
          </p:nvSpPr>
          <p:spPr>
            <a:xfrm>
              <a:off x="3486840" y="4002592"/>
              <a:ext cx="167780" cy="158491"/>
            </a:xfrm>
            <a:prstGeom prst="flowChartMultidocumen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Multidocument 20">
              <a:extLst>
                <a:ext uri="{FF2B5EF4-FFF2-40B4-BE49-F238E27FC236}">
                  <a16:creationId xmlns:a16="http://schemas.microsoft.com/office/drawing/2014/main" id="{4D052F9F-6DC8-4EA7-8F67-770EB71CA74B}"/>
                </a:ext>
              </a:extLst>
            </p:cNvPr>
            <p:cNvSpPr/>
            <p:nvPr/>
          </p:nvSpPr>
          <p:spPr>
            <a:xfrm>
              <a:off x="3870257" y="3995128"/>
              <a:ext cx="167780" cy="158491"/>
            </a:xfrm>
            <a:prstGeom prst="flowChartMultidocumen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Multidocument 21">
              <a:extLst>
                <a:ext uri="{FF2B5EF4-FFF2-40B4-BE49-F238E27FC236}">
                  <a16:creationId xmlns:a16="http://schemas.microsoft.com/office/drawing/2014/main" id="{1FF763A0-5C10-4D7B-B9AF-AE931913C8CD}"/>
                </a:ext>
              </a:extLst>
            </p:cNvPr>
            <p:cNvSpPr/>
            <p:nvPr/>
          </p:nvSpPr>
          <p:spPr>
            <a:xfrm>
              <a:off x="4736518" y="3988015"/>
              <a:ext cx="167780" cy="158491"/>
            </a:xfrm>
            <a:prstGeom prst="flowChartMultidocumen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Multidocument 22">
              <a:extLst>
                <a:ext uri="{FF2B5EF4-FFF2-40B4-BE49-F238E27FC236}">
                  <a16:creationId xmlns:a16="http://schemas.microsoft.com/office/drawing/2014/main" id="{6AA0B196-1FD9-46B9-AB8B-690A2537C022}"/>
                </a:ext>
              </a:extLst>
            </p:cNvPr>
            <p:cNvSpPr/>
            <p:nvPr/>
          </p:nvSpPr>
          <p:spPr>
            <a:xfrm>
              <a:off x="5119935" y="3980551"/>
              <a:ext cx="167780" cy="158491"/>
            </a:xfrm>
            <a:prstGeom prst="flowChartMultidocumen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Multidocument 23">
              <a:extLst>
                <a:ext uri="{FF2B5EF4-FFF2-40B4-BE49-F238E27FC236}">
                  <a16:creationId xmlns:a16="http://schemas.microsoft.com/office/drawing/2014/main" id="{82A170C6-EEBC-4310-83B8-1DB346EAB8AD}"/>
                </a:ext>
              </a:extLst>
            </p:cNvPr>
            <p:cNvSpPr/>
            <p:nvPr/>
          </p:nvSpPr>
          <p:spPr>
            <a:xfrm>
              <a:off x="5913313" y="3956214"/>
              <a:ext cx="167780" cy="158491"/>
            </a:xfrm>
            <a:prstGeom prst="flowChartMultidocumen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Multidocument 24">
              <a:extLst>
                <a:ext uri="{FF2B5EF4-FFF2-40B4-BE49-F238E27FC236}">
                  <a16:creationId xmlns:a16="http://schemas.microsoft.com/office/drawing/2014/main" id="{178E9B00-2341-4996-95FA-B23EA5C05FC4}"/>
                </a:ext>
              </a:extLst>
            </p:cNvPr>
            <p:cNvSpPr/>
            <p:nvPr/>
          </p:nvSpPr>
          <p:spPr>
            <a:xfrm>
              <a:off x="6296730" y="3948750"/>
              <a:ext cx="167780" cy="158491"/>
            </a:xfrm>
            <a:prstGeom prst="flowChartMultidocumen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0" name="Straight Arrow Connector 29">
            <a:extLst>
              <a:ext uri="{FF2B5EF4-FFF2-40B4-BE49-F238E27FC236}">
                <a16:creationId xmlns:a16="http://schemas.microsoft.com/office/drawing/2014/main" id="{ED9A8503-7BC9-4B1F-A706-83A76336F1FE}"/>
              </a:ext>
            </a:extLst>
          </p:cNvPr>
          <p:cNvCxnSpPr>
            <a:cxnSpLocks/>
          </p:cNvCxnSpPr>
          <p:nvPr/>
        </p:nvCxnSpPr>
        <p:spPr>
          <a:xfrm>
            <a:off x="3835675" y="4136952"/>
            <a:ext cx="2000686" cy="131840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8DB997AD-0895-4332-A5C0-3D6EB0EE6CC9}"/>
              </a:ext>
            </a:extLst>
          </p:cNvPr>
          <p:cNvSpPr txBox="1"/>
          <p:nvPr/>
        </p:nvSpPr>
        <p:spPr>
          <a:xfrm>
            <a:off x="6014033" y="4571564"/>
            <a:ext cx="1841856" cy="369332"/>
          </a:xfrm>
          <a:prstGeom prst="rect">
            <a:avLst/>
          </a:prstGeom>
          <a:noFill/>
        </p:spPr>
        <p:txBody>
          <a:bodyPr wrap="square" rtlCol="0">
            <a:spAutoFit/>
          </a:bodyPr>
          <a:lstStyle/>
          <a:p>
            <a:r>
              <a:rPr lang="en-US" dirty="0"/>
              <a:t>N x N Shuffle</a:t>
            </a:r>
          </a:p>
        </p:txBody>
      </p:sp>
      <p:sp>
        <p:nvSpPr>
          <p:cNvPr id="34" name="Freeform: Shape 33">
            <a:extLst>
              <a:ext uri="{FF2B5EF4-FFF2-40B4-BE49-F238E27FC236}">
                <a16:creationId xmlns:a16="http://schemas.microsoft.com/office/drawing/2014/main" id="{AB201C69-8B63-49B9-98A8-F25268E77922}"/>
              </a:ext>
            </a:extLst>
          </p:cNvPr>
          <p:cNvSpPr/>
          <p:nvPr/>
        </p:nvSpPr>
        <p:spPr>
          <a:xfrm>
            <a:off x="1605835" y="2506681"/>
            <a:ext cx="2087745" cy="1278542"/>
          </a:xfrm>
          <a:custGeom>
            <a:avLst/>
            <a:gdLst>
              <a:gd name="connsiteX0" fmla="*/ 0 w 2087745"/>
              <a:gd name="connsiteY0" fmla="*/ 0 h 1278542"/>
              <a:gd name="connsiteX1" fmla="*/ 1205713 w 2087745"/>
              <a:gd name="connsiteY1" fmla="*/ 347958 h 1278542"/>
              <a:gd name="connsiteX2" fmla="*/ 1594131 w 2087745"/>
              <a:gd name="connsiteY2" fmla="*/ 590719 h 1278542"/>
              <a:gd name="connsiteX3" fmla="*/ 2087745 w 2087745"/>
              <a:gd name="connsiteY3" fmla="*/ 1278542 h 1278542"/>
              <a:gd name="connsiteX4" fmla="*/ 2087745 w 2087745"/>
              <a:gd name="connsiteY4" fmla="*/ 1278542 h 1278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7745" h="1278542">
                <a:moveTo>
                  <a:pt x="0" y="0"/>
                </a:moveTo>
                <a:cubicBezTo>
                  <a:pt x="470012" y="124752"/>
                  <a:pt x="940025" y="249505"/>
                  <a:pt x="1205713" y="347958"/>
                </a:cubicBezTo>
                <a:cubicBezTo>
                  <a:pt x="1471401" y="446411"/>
                  <a:pt x="1447126" y="435622"/>
                  <a:pt x="1594131" y="590719"/>
                </a:cubicBezTo>
                <a:cubicBezTo>
                  <a:pt x="1741136" y="745816"/>
                  <a:pt x="2087745" y="1278542"/>
                  <a:pt x="2087745" y="1278542"/>
                </a:cubicBezTo>
                <a:lnTo>
                  <a:pt x="2087745" y="1278542"/>
                </a:lnTo>
              </a:path>
            </a:pathLst>
          </a:custGeom>
          <a:noFill/>
          <a:ln w="5715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B1AD9881-1F38-440C-9FF4-40A3B9703A5A}"/>
              </a:ext>
            </a:extLst>
          </p:cNvPr>
          <p:cNvSpPr/>
          <p:nvPr/>
        </p:nvSpPr>
        <p:spPr>
          <a:xfrm>
            <a:off x="1624354" y="2492814"/>
            <a:ext cx="4180264" cy="1222521"/>
          </a:xfrm>
          <a:custGeom>
            <a:avLst/>
            <a:gdLst>
              <a:gd name="connsiteX0" fmla="*/ 0 w 2087745"/>
              <a:gd name="connsiteY0" fmla="*/ 0 h 1278542"/>
              <a:gd name="connsiteX1" fmla="*/ 1205713 w 2087745"/>
              <a:gd name="connsiteY1" fmla="*/ 347958 h 1278542"/>
              <a:gd name="connsiteX2" fmla="*/ 1594131 w 2087745"/>
              <a:gd name="connsiteY2" fmla="*/ 590719 h 1278542"/>
              <a:gd name="connsiteX3" fmla="*/ 2087745 w 2087745"/>
              <a:gd name="connsiteY3" fmla="*/ 1278542 h 1278542"/>
              <a:gd name="connsiteX4" fmla="*/ 2087745 w 2087745"/>
              <a:gd name="connsiteY4" fmla="*/ 1278542 h 1278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7745" h="1278542">
                <a:moveTo>
                  <a:pt x="0" y="0"/>
                </a:moveTo>
                <a:cubicBezTo>
                  <a:pt x="470012" y="124752"/>
                  <a:pt x="940025" y="249505"/>
                  <a:pt x="1205713" y="347958"/>
                </a:cubicBezTo>
                <a:cubicBezTo>
                  <a:pt x="1471401" y="446411"/>
                  <a:pt x="1447126" y="435622"/>
                  <a:pt x="1594131" y="590719"/>
                </a:cubicBezTo>
                <a:cubicBezTo>
                  <a:pt x="1741136" y="745816"/>
                  <a:pt x="2087745" y="1278542"/>
                  <a:pt x="2087745" y="1278542"/>
                </a:cubicBezTo>
                <a:lnTo>
                  <a:pt x="2087745" y="1278542"/>
                </a:lnTo>
              </a:path>
            </a:pathLst>
          </a:custGeom>
          <a:noFill/>
          <a:ln w="5715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a:extLst>
              <a:ext uri="{FF2B5EF4-FFF2-40B4-BE49-F238E27FC236}">
                <a16:creationId xmlns:a16="http://schemas.microsoft.com/office/drawing/2014/main" id="{B8FB2D34-98A0-4558-90C8-150DBCB7E9BF}"/>
              </a:ext>
            </a:extLst>
          </p:cNvPr>
          <p:cNvCxnSpPr>
            <a:cxnSpLocks/>
            <a:stCxn id="66" idx="3"/>
            <a:endCxn id="7" idx="0"/>
          </p:cNvCxnSpPr>
          <p:nvPr/>
        </p:nvCxnSpPr>
        <p:spPr>
          <a:xfrm flipH="1">
            <a:off x="3654186" y="3956535"/>
            <a:ext cx="1963029" cy="1463128"/>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EFC38D07-D44A-4FAC-A032-FF8D173E0364}"/>
              </a:ext>
            </a:extLst>
          </p:cNvPr>
          <p:cNvCxnSpPr>
            <a:cxnSpLocks/>
            <a:endCxn id="7" idx="0"/>
          </p:cNvCxnSpPr>
          <p:nvPr/>
        </p:nvCxnSpPr>
        <p:spPr>
          <a:xfrm flipH="1">
            <a:off x="3654186" y="4110156"/>
            <a:ext cx="169158" cy="1309507"/>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17E33C5D-360E-49B2-AB78-C2B730605461}"/>
              </a:ext>
            </a:extLst>
          </p:cNvPr>
          <p:cNvCxnSpPr>
            <a:cxnSpLocks/>
          </p:cNvCxnSpPr>
          <p:nvPr/>
        </p:nvCxnSpPr>
        <p:spPr>
          <a:xfrm>
            <a:off x="5746705" y="4038731"/>
            <a:ext cx="163433" cy="1461908"/>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AA4F86C0-E71B-4FB8-8916-D30A1CB8BAE7}"/>
              </a:ext>
            </a:extLst>
          </p:cNvPr>
          <p:cNvSpPr txBox="1"/>
          <p:nvPr/>
        </p:nvSpPr>
        <p:spPr>
          <a:xfrm>
            <a:off x="1004205" y="2118600"/>
            <a:ext cx="3170851" cy="369332"/>
          </a:xfrm>
          <a:prstGeom prst="rect">
            <a:avLst/>
          </a:prstGeom>
          <a:noFill/>
        </p:spPr>
        <p:txBody>
          <a:bodyPr wrap="square" rtlCol="0">
            <a:spAutoFit/>
          </a:bodyPr>
          <a:lstStyle/>
          <a:p>
            <a:r>
              <a:rPr lang="en-US" dirty="0"/>
              <a:t>Map to k1, k2</a:t>
            </a:r>
          </a:p>
        </p:txBody>
      </p:sp>
      <p:sp>
        <p:nvSpPr>
          <p:cNvPr id="88" name="TextBox 87">
            <a:extLst>
              <a:ext uri="{FF2B5EF4-FFF2-40B4-BE49-F238E27FC236}">
                <a16:creationId xmlns:a16="http://schemas.microsoft.com/office/drawing/2014/main" id="{2E5D6508-1824-4CD2-A5D4-FF45ED85771B}"/>
              </a:ext>
            </a:extLst>
          </p:cNvPr>
          <p:cNvSpPr txBox="1"/>
          <p:nvPr/>
        </p:nvSpPr>
        <p:spPr>
          <a:xfrm>
            <a:off x="1318422" y="5426807"/>
            <a:ext cx="3170851" cy="369332"/>
          </a:xfrm>
          <a:prstGeom prst="rect">
            <a:avLst/>
          </a:prstGeom>
          <a:noFill/>
        </p:spPr>
        <p:txBody>
          <a:bodyPr wrap="square" rtlCol="0">
            <a:spAutoFit/>
          </a:bodyPr>
          <a:lstStyle/>
          <a:p>
            <a:r>
              <a:rPr lang="en-US" dirty="0" err="1"/>
              <a:t>AllReduce</a:t>
            </a:r>
            <a:endParaRPr lang="en-US" dirty="0"/>
          </a:p>
        </p:txBody>
      </p:sp>
      <p:sp>
        <p:nvSpPr>
          <p:cNvPr id="80" name="Freeform: Shape 79">
            <a:extLst>
              <a:ext uri="{FF2B5EF4-FFF2-40B4-BE49-F238E27FC236}">
                <a16:creationId xmlns:a16="http://schemas.microsoft.com/office/drawing/2014/main" id="{073BF867-3DA5-4607-876B-1EF2B1FFD67D}"/>
              </a:ext>
            </a:extLst>
          </p:cNvPr>
          <p:cNvSpPr/>
          <p:nvPr/>
        </p:nvSpPr>
        <p:spPr>
          <a:xfrm>
            <a:off x="1671699" y="2499858"/>
            <a:ext cx="2926005" cy="1139339"/>
          </a:xfrm>
          <a:custGeom>
            <a:avLst/>
            <a:gdLst>
              <a:gd name="connsiteX0" fmla="*/ 0 w 2087745"/>
              <a:gd name="connsiteY0" fmla="*/ 0 h 1278542"/>
              <a:gd name="connsiteX1" fmla="*/ 1205713 w 2087745"/>
              <a:gd name="connsiteY1" fmla="*/ 347958 h 1278542"/>
              <a:gd name="connsiteX2" fmla="*/ 1594131 w 2087745"/>
              <a:gd name="connsiteY2" fmla="*/ 590719 h 1278542"/>
              <a:gd name="connsiteX3" fmla="*/ 2087745 w 2087745"/>
              <a:gd name="connsiteY3" fmla="*/ 1278542 h 1278542"/>
              <a:gd name="connsiteX4" fmla="*/ 2087745 w 2087745"/>
              <a:gd name="connsiteY4" fmla="*/ 1278542 h 1278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7745" h="1278542">
                <a:moveTo>
                  <a:pt x="0" y="0"/>
                </a:moveTo>
                <a:cubicBezTo>
                  <a:pt x="470012" y="124752"/>
                  <a:pt x="940025" y="249505"/>
                  <a:pt x="1205713" y="347958"/>
                </a:cubicBezTo>
                <a:cubicBezTo>
                  <a:pt x="1471401" y="446411"/>
                  <a:pt x="1447126" y="435622"/>
                  <a:pt x="1594131" y="590719"/>
                </a:cubicBezTo>
                <a:cubicBezTo>
                  <a:pt x="1741136" y="745816"/>
                  <a:pt x="2087745" y="1278542"/>
                  <a:pt x="2087745" y="1278542"/>
                </a:cubicBezTo>
                <a:lnTo>
                  <a:pt x="2087745" y="1278542"/>
                </a:lnTo>
              </a:path>
            </a:pathLst>
          </a:custGeom>
          <a:noFill/>
          <a:ln w="5715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1" name="Straight Arrow Connector 80">
            <a:extLst>
              <a:ext uri="{FF2B5EF4-FFF2-40B4-BE49-F238E27FC236}">
                <a16:creationId xmlns:a16="http://schemas.microsoft.com/office/drawing/2014/main" id="{B11136A3-8695-4A1D-B4E5-A5AC09E64153}"/>
              </a:ext>
            </a:extLst>
          </p:cNvPr>
          <p:cNvCxnSpPr>
            <a:cxnSpLocks/>
            <a:endCxn id="10" idx="0"/>
          </p:cNvCxnSpPr>
          <p:nvPr/>
        </p:nvCxnSpPr>
        <p:spPr>
          <a:xfrm>
            <a:off x="3868529" y="4170970"/>
            <a:ext cx="1015422" cy="123068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E34FD290-5BEE-4C88-9F6D-A3C8EB25C849}"/>
              </a:ext>
            </a:extLst>
          </p:cNvPr>
          <p:cNvCxnSpPr>
            <a:cxnSpLocks/>
            <a:endCxn id="10" idx="0"/>
          </p:cNvCxnSpPr>
          <p:nvPr/>
        </p:nvCxnSpPr>
        <p:spPr>
          <a:xfrm flipH="1">
            <a:off x="4883951" y="3997690"/>
            <a:ext cx="790032" cy="140396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CB56D83C-51E2-4686-8058-508DA04111B9}"/>
              </a:ext>
            </a:extLst>
          </p:cNvPr>
          <p:cNvCxnSpPr>
            <a:cxnSpLocks/>
            <a:stCxn id="75" idx="2"/>
          </p:cNvCxnSpPr>
          <p:nvPr/>
        </p:nvCxnSpPr>
        <p:spPr>
          <a:xfrm flipH="1">
            <a:off x="3795191" y="4064530"/>
            <a:ext cx="895078" cy="1362894"/>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39F614BE-2EB9-42DE-AF34-2A8EEF222B26}"/>
              </a:ext>
            </a:extLst>
          </p:cNvPr>
          <p:cNvCxnSpPr>
            <a:cxnSpLocks/>
            <a:endCxn id="10" idx="0"/>
          </p:cNvCxnSpPr>
          <p:nvPr/>
        </p:nvCxnSpPr>
        <p:spPr>
          <a:xfrm>
            <a:off x="4785826" y="3978817"/>
            <a:ext cx="98125" cy="1422834"/>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C4120F87-34CB-463E-887B-7ADED87C54DD}"/>
              </a:ext>
            </a:extLst>
          </p:cNvPr>
          <p:cNvCxnSpPr>
            <a:cxnSpLocks/>
          </p:cNvCxnSpPr>
          <p:nvPr/>
        </p:nvCxnSpPr>
        <p:spPr>
          <a:xfrm>
            <a:off x="4739332" y="4064530"/>
            <a:ext cx="1109360" cy="132747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7585F3A-D3BA-4A07-B8A2-E95D80BD58B2}"/>
              </a:ext>
            </a:extLst>
          </p:cNvPr>
          <p:cNvSpPr txBox="1"/>
          <p:nvPr/>
        </p:nvSpPr>
        <p:spPr>
          <a:xfrm>
            <a:off x="7139049" y="3012707"/>
            <a:ext cx="4695142" cy="369332"/>
          </a:xfrm>
          <a:prstGeom prst="rect">
            <a:avLst/>
          </a:prstGeom>
          <a:noFill/>
        </p:spPr>
        <p:txBody>
          <a:bodyPr wrap="square" rtlCol="0">
            <a:spAutoFit/>
          </a:bodyPr>
          <a:lstStyle/>
          <a:p>
            <a:r>
              <a:rPr lang="en-US" i="1" dirty="0"/>
              <a:t>Key-value pairs at “virtual time” T</a:t>
            </a:r>
          </a:p>
        </p:txBody>
      </p:sp>
      <p:sp>
        <p:nvSpPr>
          <p:cNvPr id="79" name="TextBox 78">
            <a:extLst>
              <a:ext uri="{FF2B5EF4-FFF2-40B4-BE49-F238E27FC236}">
                <a16:creationId xmlns:a16="http://schemas.microsoft.com/office/drawing/2014/main" id="{B75741C7-F99E-4E7C-A48C-2DE4F2A97665}"/>
              </a:ext>
            </a:extLst>
          </p:cNvPr>
          <p:cNvSpPr txBox="1"/>
          <p:nvPr/>
        </p:nvSpPr>
        <p:spPr>
          <a:xfrm>
            <a:off x="0" y="6510528"/>
            <a:ext cx="2884516" cy="369332"/>
          </a:xfrm>
          <a:prstGeom prst="rect">
            <a:avLst/>
          </a:prstGeom>
          <a:solidFill>
            <a:srgbClr val="FFC000"/>
          </a:solidFill>
        </p:spPr>
        <p:txBody>
          <a:bodyPr wrap="square" rtlCol="0">
            <a:spAutoFit/>
          </a:bodyPr>
          <a:lstStyle/>
          <a:p>
            <a:r>
              <a:rPr lang="en-US" dirty="0"/>
              <a:t>Tiny digression, not on exam</a:t>
            </a:r>
          </a:p>
        </p:txBody>
      </p:sp>
    </p:spTree>
    <p:extLst>
      <p:ext uri="{BB962C8B-B14F-4D97-AF65-F5344CB8AC3E}">
        <p14:creationId xmlns:p14="http://schemas.microsoft.com/office/powerpoint/2010/main" val="27681167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1500"/>
                                  </p:stCondLst>
                                  <p:childTnLst>
                                    <p:set>
                                      <p:cBhvr>
                                        <p:cTn id="6" dur="1" fill="hold">
                                          <p:stCondLst>
                                            <p:cond delay="0"/>
                                          </p:stCondLst>
                                        </p:cTn>
                                        <p:tgtEl>
                                          <p:spTgt spid="57"/>
                                        </p:tgtEl>
                                        <p:attrNameLst>
                                          <p:attrName>style.visibility</p:attrName>
                                        </p:attrNameLst>
                                      </p:cBhvr>
                                      <p:to>
                                        <p:strVal val="visible"/>
                                      </p:to>
                                    </p:set>
                                    <p:animEffect transition="in" filter="randombar(horizontal)">
                                      <p:cBhvr>
                                        <p:cTn id="7" dur="500"/>
                                        <p:tgtEl>
                                          <p:spTgt spid="57"/>
                                        </p:tgtEl>
                                      </p:cBhvr>
                                    </p:animEffect>
                                  </p:childTnLst>
                                </p:cTn>
                              </p:par>
                            </p:childTnLst>
                          </p:cTn>
                        </p:par>
                        <p:par>
                          <p:cTn id="8" fill="hold">
                            <p:stCondLst>
                              <p:cond delay="2000"/>
                            </p:stCondLst>
                            <p:childTnLst>
                              <p:par>
                                <p:cTn id="9" presetID="14" presetClass="entr" presetSubtype="10" fill="hold" grpId="0" nodeType="afterEffect">
                                  <p:stCondLst>
                                    <p:cond delay="1500"/>
                                  </p:stCondLst>
                                  <p:childTnLst>
                                    <p:set>
                                      <p:cBhvr>
                                        <p:cTn id="10" dur="1" fill="hold">
                                          <p:stCondLst>
                                            <p:cond delay="0"/>
                                          </p:stCondLst>
                                        </p:cTn>
                                        <p:tgtEl>
                                          <p:spTgt spid="32"/>
                                        </p:tgtEl>
                                        <p:attrNameLst>
                                          <p:attrName>style.visibility</p:attrName>
                                        </p:attrNameLst>
                                      </p:cBhvr>
                                      <p:to>
                                        <p:strVal val="visible"/>
                                      </p:to>
                                    </p:set>
                                    <p:animEffect transition="in" filter="randombar(horizontal)">
                                      <p:cBhvr>
                                        <p:cTn id="11" dur="500"/>
                                        <p:tgtEl>
                                          <p:spTgt spid="32"/>
                                        </p:tgtEl>
                                      </p:cBhvr>
                                    </p:animEffect>
                                  </p:childTnLst>
                                </p:cTn>
                              </p:par>
                            </p:childTnLst>
                          </p:cTn>
                        </p:par>
                        <p:par>
                          <p:cTn id="12" fill="hold">
                            <p:stCondLst>
                              <p:cond delay="4000"/>
                            </p:stCondLst>
                            <p:childTnLst>
                              <p:par>
                                <p:cTn id="13" presetID="14" presetClass="entr" presetSubtype="10" fill="hold" nodeType="afterEffect">
                                  <p:stCondLst>
                                    <p:cond delay="250"/>
                                  </p:stCondLst>
                                  <p:childTnLst>
                                    <p:set>
                                      <p:cBhvr>
                                        <p:cTn id="14" dur="1" fill="hold">
                                          <p:stCondLst>
                                            <p:cond delay="0"/>
                                          </p:stCondLst>
                                        </p:cTn>
                                        <p:tgtEl>
                                          <p:spTgt spid="36"/>
                                        </p:tgtEl>
                                        <p:attrNameLst>
                                          <p:attrName>style.visibility</p:attrName>
                                        </p:attrNameLst>
                                      </p:cBhvr>
                                      <p:to>
                                        <p:strVal val="visible"/>
                                      </p:to>
                                    </p:set>
                                    <p:animEffect transition="in" filter="randombar(horizontal)">
                                      <p:cBhvr>
                                        <p:cTn id="15" dur="500"/>
                                        <p:tgtEl>
                                          <p:spTgt spid="36"/>
                                        </p:tgtEl>
                                      </p:cBhvr>
                                    </p:animEffect>
                                  </p:childTnLst>
                                </p:cTn>
                              </p:par>
                            </p:childTnLst>
                          </p:cTn>
                        </p:par>
                        <p:par>
                          <p:cTn id="16" fill="hold">
                            <p:stCondLst>
                              <p:cond delay="4750"/>
                            </p:stCondLst>
                            <p:childTnLst>
                              <p:par>
                                <p:cTn id="17" presetID="14" presetClass="entr" presetSubtype="10" fill="hold" nodeType="afterEffect">
                                  <p:stCondLst>
                                    <p:cond delay="0"/>
                                  </p:stCondLst>
                                  <p:childTnLst>
                                    <p:set>
                                      <p:cBhvr>
                                        <p:cTn id="18" dur="1" fill="hold">
                                          <p:stCondLst>
                                            <p:cond delay="0"/>
                                          </p:stCondLst>
                                        </p:cTn>
                                        <p:tgtEl>
                                          <p:spTgt spid="83"/>
                                        </p:tgtEl>
                                        <p:attrNameLst>
                                          <p:attrName>style.visibility</p:attrName>
                                        </p:attrNameLst>
                                      </p:cBhvr>
                                      <p:to>
                                        <p:strVal val="visible"/>
                                      </p:to>
                                    </p:set>
                                    <p:animEffect transition="in" filter="randombar(horizontal)">
                                      <p:cBhvr>
                                        <p:cTn id="19" dur="500"/>
                                        <p:tgtEl>
                                          <p:spTgt spid="83"/>
                                        </p:tgtEl>
                                      </p:cBhvr>
                                    </p:animEffect>
                                  </p:childTnLst>
                                </p:cTn>
                              </p:par>
                              <p:par>
                                <p:cTn id="20" presetID="14" presetClass="entr" presetSubtype="10" fill="hold" nodeType="with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randombar(horizontal)">
                                      <p:cBhvr>
                                        <p:cTn id="22" dur="500"/>
                                        <p:tgtEl>
                                          <p:spTgt spid="82"/>
                                        </p:tgtEl>
                                      </p:cBhvr>
                                    </p:animEffect>
                                  </p:childTnLst>
                                </p:cTn>
                              </p:par>
                            </p:childTnLst>
                          </p:cTn>
                        </p:par>
                        <p:par>
                          <p:cTn id="23" fill="hold">
                            <p:stCondLst>
                              <p:cond delay="5250"/>
                            </p:stCondLst>
                            <p:childTnLst>
                              <p:par>
                                <p:cTn id="24" presetID="14" presetClass="entr" presetSubtype="10" fill="hold" nodeType="afterEffect">
                                  <p:stCondLst>
                                    <p:cond delay="250"/>
                                  </p:stCondLst>
                                  <p:childTnLst>
                                    <p:set>
                                      <p:cBhvr>
                                        <p:cTn id="25" dur="1" fill="hold">
                                          <p:stCondLst>
                                            <p:cond delay="0"/>
                                          </p:stCondLst>
                                        </p:cTn>
                                        <p:tgtEl>
                                          <p:spTgt spid="84"/>
                                        </p:tgtEl>
                                        <p:attrNameLst>
                                          <p:attrName>style.visibility</p:attrName>
                                        </p:attrNameLst>
                                      </p:cBhvr>
                                      <p:to>
                                        <p:strVal val="visible"/>
                                      </p:to>
                                    </p:set>
                                    <p:animEffect transition="in" filter="randombar(horizontal)">
                                      <p:cBhvr>
                                        <p:cTn id="26" dur="500"/>
                                        <p:tgtEl>
                                          <p:spTgt spid="84"/>
                                        </p:tgtEl>
                                      </p:cBhvr>
                                    </p:animEffect>
                                  </p:childTnLst>
                                </p:cTn>
                              </p:par>
                            </p:childTnLst>
                          </p:cTn>
                        </p:par>
                        <p:par>
                          <p:cTn id="27" fill="hold">
                            <p:stCondLst>
                              <p:cond delay="6000"/>
                            </p:stCondLst>
                            <p:childTnLst>
                              <p:par>
                                <p:cTn id="28" presetID="14" presetClass="entr" presetSubtype="10" fill="hold" nodeType="after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randombar(horizontal)">
                                      <p:cBhvr>
                                        <p:cTn id="30" dur="500"/>
                                        <p:tgtEl>
                                          <p:spTgt spid="30"/>
                                        </p:tgtEl>
                                      </p:cBhvr>
                                    </p:animEffect>
                                  </p:childTnLst>
                                </p:cTn>
                              </p:par>
                            </p:childTnLst>
                          </p:cTn>
                        </p:par>
                        <p:par>
                          <p:cTn id="31" fill="hold">
                            <p:stCondLst>
                              <p:cond delay="6500"/>
                            </p:stCondLst>
                            <p:childTnLst>
                              <p:par>
                                <p:cTn id="32" presetID="14" presetClass="entr" presetSubtype="10" fill="hold" nodeType="afterEffect">
                                  <p:stCondLst>
                                    <p:cond delay="0"/>
                                  </p:stCondLst>
                                  <p:childTnLst>
                                    <p:set>
                                      <p:cBhvr>
                                        <p:cTn id="33" dur="1" fill="hold">
                                          <p:stCondLst>
                                            <p:cond delay="0"/>
                                          </p:stCondLst>
                                        </p:cTn>
                                        <p:tgtEl>
                                          <p:spTgt spid="89"/>
                                        </p:tgtEl>
                                        <p:attrNameLst>
                                          <p:attrName>style.visibility</p:attrName>
                                        </p:attrNameLst>
                                      </p:cBhvr>
                                      <p:to>
                                        <p:strVal val="visible"/>
                                      </p:to>
                                    </p:set>
                                    <p:animEffect transition="in" filter="randombar(horizontal)">
                                      <p:cBhvr>
                                        <p:cTn id="34" dur="500"/>
                                        <p:tgtEl>
                                          <p:spTgt spid="89"/>
                                        </p:tgtEl>
                                      </p:cBhvr>
                                    </p:animEffect>
                                  </p:childTnLst>
                                </p:cTn>
                              </p:par>
                              <p:par>
                                <p:cTn id="35" presetID="14" presetClass="entr" presetSubtype="10" fill="hold" nodeType="withEffect">
                                  <p:stCondLst>
                                    <p:cond delay="0"/>
                                  </p:stCondLst>
                                  <p:childTnLst>
                                    <p:set>
                                      <p:cBhvr>
                                        <p:cTn id="36" dur="1" fill="hold">
                                          <p:stCondLst>
                                            <p:cond delay="0"/>
                                          </p:stCondLst>
                                        </p:cTn>
                                        <p:tgtEl>
                                          <p:spTgt spid="81"/>
                                        </p:tgtEl>
                                        <p:attrNameLst>
                                          <p:attrName>style.visibility</p:attrName>
                                        </p:attrNameLst>
                                      </p:cBhvr>
                                      <p:to>
                                        <p:strVal val="visible"/>
                                      </p:to>
                                    </p:set>
                                    <p:animEffect transition="in" filter="randombar(horizontal)">
                                      <p:cBhvr>
                                        <p:cTn id="37" dur="500"/>
                                        <p:tgtEl>
                                          <p:spTgt spid="81"/>
                                        </p:tgtEl>
                                      </p:cBhvr>
                                    </p:animEffect>
                                  </p:childTnLst>
                                </p:cTn>
                              </p:par>
                              <p:par>
                                <p:cTn id="38" presetID="14" presetClass="entr" presetSubtype="10" fill="hold" nodeType="withEffect">
                                  <p:stCondLst>
                                    <p:cond delay="0"/>
                                  </p:stCondLst>
                                  <p:childTnLst>
                                    <p:set>
                                      <p:cBhvr>
                                        <p:cTn id="39" dur="1" fill="hold">
                                          <p:stCondLst>
                                            <p:cond delay="0"/>
                                          </p:stCondLst>
                                        </p:cTn>
                                        <p:tgtEl>
                                          <p:spTgt spid="85"/>
                                        </p:tgtEl>
                                        <p:attrNameLst>
                                          <p:attrName>style.visibility</p:attrName>
                                        </p:attrNameLst>
                                      </p:cBhvr>
                                      <p:to>
                                        <p:strVal val="visible"/>
                                      </p:to>
                                    </p:set>
                                    <p:animEffect transition="in" filter="randombar(horizontal)">
                                      <p:cBhvr>
                                        <p:cTn id="40" dur="500"/>
                                        <p:tgtEl>
                                          <p:spTgt spid="85"/>
                                        </p:tgtEl>
                                      </p:cBhvr>
                                    </p:animEffect>
                                  </p:childTnLst>
                                </p:cTn>
                              </p:par>
                              <p:par>
                                <p:cTn id="41" presetID="14" presetClass="entr" presetSubtype="10" fill="hold" nodeType="withEffect">
                                  <p:stCondLst>
                                    <p:cond delay="0"/>
                                  </p:stCondLst>
                                  <p:childTnLst>
                                    <p:set>
                                      <p:cBhvr>
                                        <p:cTn id="42" dur="1" fill="hold">
                                          <p:stCondLst>
                                            <p:cond delay="0"/>
                                          </p:stCondLst>
                                        </p:cTn>
                                        <p:tgtEl>
                                          <p:spTgt spid="86"/>
                                        </p:tgtEl>
                                        <p:attrNameLst>
                                          <p:attrName>style.visibility</p:attrName>
                                        </p:attrNameLst>
                                      </p:cBhvr>
                                      <p:to>
                                        <p:strVal val="visible"/>
                                      </p:to>
                                    </p:set>
                                    <p:animEffect transition="in" filter="randombar(horizontal)">
                                      <p:cBhvr>
                                        <p:cTn id="43" dur="500"/>
                                        <p:tgtEl>
                                          <p:spTgt spid="86"/>
                                        </p:tgtEl>
                                      </p:cBhvr>
                                    </p:animEffect>
                                  </p:childTnLst>
                                </p:cTn>
                              </p:par>
                            </p:childTnLst>
                          </p:cTn>
                        </p:par>
                        <p:par>
                          <p:cTn id="44" fill="hold">
                            <p:stCondLst>
                              <p:cond delay="7000"/>
                            </p:stCondLst>
                            <p:childTnLst>
                              <p:par>
                                <p:cTn id="45" presetID="14" presetClass="entr" presetSubtype="10" fill="hold" grpId="0" nodeType="afterEffect">
                                  <p:stCondLst>
                                    <p:cond delay="0"/>
                                  </p:stCondLst>
                                  <p:childTnLst>
                                    <p:set>
                                      <p:cBhvr>
                                        <p:cTn id="46" dur="1" fill="hold">
                                          <p:stCondLst>
                                            <p:cond delay="0"/>
                                          </p:stCondLst>
                                        </p:cTn>
                                        <p:tgtEl>
                                          <p:spTgt spid="88"/>
                                        </p:tgtEl>
                                        <p:attrNameLst>
                                          <p:attrName>style.visibility</p:attrName>
                                        </p:attrNameLst>
                                      </p:cBhvr>
                                      <p:to>
                                        <p:strVal val="visible"/>
                                      </p:to>
                                    </p:set>
                                    <p:animEffect transition="in" filter="randombar(horizontal)">
                                      <p:cBhvr>
                                        <p:cTn id="47"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8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0100D-A76A-4350-ADD1-B54104727646}"/>
              </a:ext>
            </a:extLst>
          </p:cNvPr>
          <p:cNvSpPr>
            <a:spLocks noGrp="1"/>
          </p:cNvSpPr>
          <p:nvPr>
            <p:ph type="title"/>
          </p:nvPr>
        </p:nvSpPr>
        <p:spPr/>
        <p:txBody>
          <a:bodyPr/>
          <a:lstStyle/>
          <a:p>
            <a:r>
              <a:rPr lang="en-US" dirty="0"/>
              <a:t>Derecho: But What </a:t>
            </a:r>
            <a:r>
              <a:rPr lang="en-US" u="sng" dirty="0"/>
              <a:t>is</a:t>
            </a:r>
            <a:r>
              <a:rPr lang="en-US" dirty="0"/>
              <a:t> it?</a:t>
            </a:r>
          </a:p>
        </p:txBody>
      </p:sp>
      <p:sp>
        <p:nvSpPr>
          <p:cNvPr id="3" name="Content Placeholder 2">
            <a:extLst>
              <a:ext uri="{FF2B5EF4-FFF2-40B4-BE49-F238E27FC236}">
                <a16:creationId xmlns:a16="http://schemas.microsoft.com/office/drawing/2014/main" id="{C0C6D145-6CA1-4C22-971E-861598A52EA1}"/>
              </a:ext>
            </a:extLst>
          </p:cNvPr>
          <p:cNvSpPr>
            <a:spLocks noGrp="1"/>
          </p:cNvSpPr>
          <p:nvPr>
            <p:ph idx="1"/>
          </p:nvPr>
        </p:nvSpPr>
        <p:spPr/>
        <p:txBody>
          <a:bodyPr>
            <a:normAutofit lnSpcReduction="10000"/>
          </a:bodyPr>
          <a:lstStyle/>
          <a:p>
            <a:r>
              <a:rPr lang="en-US" dirty="0"/>
              <a:t>Derecho is an open-source tool for developers creating new cloud </a:t>
            </a:r>
            <a:r>
              <a:rPr lang="en-US" dirty="0">
                <a:sym typeface="Symbol" panose="05050102010706020507" pitchFamily="18" charset="2"/>
              </a:rPr>
              <a:t>-services.  Download from GitHub.com/Derecho-Project</a:t>
            </a:r>
          </a:p>
          <a:p>
            <a:endParaRPr lang="en-US" dirty="0">
              <a:sym typeface="Symbol" panose="05050102010706020507" pitchFamily="18" charset="2"/>
            </a:endParaRPr>
          </a:p>
          <a:p>
            <a:r>
              <a:rPr lang="en-US" dirty="0">
                <a:sym typeface="Symbol" panose="05050102010706020507" pitchFamily="18" charset="2"/>
              </a:rPr>
              <a:t>Derecho leverages RDMA to gain </a:t>
            </a:r>
            <a:r>
              <a:rPr lang="en-US" u="sng" dirty="0">
                <a:sym typeface="Symbol" panose="05050102010706020507" pitchFamily="18" charset="2"/>
              </a:rPr>
              <a:t>exceptional</a:t>
            </a:r>
            <a:r>
              <a:rPr lang="en-US" dirty="0">
                <a:sym typeface="Symbol" panose="05050102010706020507" pitchFamily="18" charset="2"/>
              </a:rPr>
              <a:t> speed, but can map to TCP if RDMA isn’t available.</a:t>
            </a:r>
          </a:p>
          <a:p>
            <a:endParaRPr lang="en-US" dirty="0">
              <a:sym typeface="Symbol" panose="05050102010706020507" pitchFamily="18" charset="2"/>
            </a:endParaRPr>
          </a:p>
          <a:p>
            <a:r>
              <a:rPr lang="en-US" dirty="0">
                <a:sym typeface="Symbol" panose="05050102010706020507" pitchFamily="18" charset="2"/>
              </a:rPr>
              <a:t>Currently targets C++ developers in Linux cloud environments like Azure IoT Edge, Azure Intelligent Edge, and Amazon AWS.  </a:t>
            </a:r>
          </a:p>
        </p:txBody>
      </p:sp>
      <p:sp>
        <p:nvSpPr>
          <p:cNvPr id="4" name="Slide Number Placeholder 3">
            <a:extLst>
              <a:ext uri="{FF2B5EF4-FFF2-40B4-BE49-F238E27FC236}">
                <a16:creationId xmlns:a16="http://schemas.microsoft.com/office/drawing/2014/main" id="{A7C11655-2702-4DB1-A7FB-230462151F99}"/>
              </a:ext>
            </a:extLst>
          </p:cNvPr>
          <p:cNvSpPr>
            <a:spLocks noGrp="1"/>
          </p:cNvSpPr>
          <p:nvPr>
            <p:ph type="sldNum" sz="quarter" idx="12"/>
          </p:nvPr>
        </p:nvSpPr>
        <p:spPr/>
        <p:txBody>
          <a:bodyPr/>
          <a:lstStyle/>
          <a:p>
            <a:fld id="{26165642-2DC6-4995-8FB3-76453B93C11F}" type="slidenum">
              <a:rPr lang="en-US" smtClean="0"/>
              <a:pPr/>
              <a:t>25</a:t>
            </a:fld>
            <a:endParaRPr lang="en-US"/>
          </a:p>
        </p:txBody>
      </p:sp>
      <p:sp>
        <p:nvSpPr>
          <p:cNvPr id="5" name="Footer Placeholder 4">
            <a:extLst>
              <a:ext uri="{FF2B5EF4-FFF2-40B4-BE49-F238E27FC236}">
                <a16:creationId xmlns:a16="http://schemas.microsoft.com/office/drawing/2014/main" id="{C5A9A70F-1C02-43B6-8E9C-61C1EAE78BA1}"/>
              </a:ext>
            </a:extLst>
          </p:cNvPr>
          <p:cNvSpPr>
            <a:spLocks noGrp="1"/>
          </p:cNvSpPr>
          <p:nvPr>
            <p:ph type="ftr" sz="quarter" idx="11"/>
          </p:nvPr>
        </p:nvSpPr>
        <p:spPr/>
        <p:txBody>
          <a:bodyPr/>
          <a:lstStyle/>
          <a:p>
            <a:r>
              <a:rPr lang="en-US"/>
              <a:t>Cornell University CS5412 Spring 2019                                                                         </a:t>
            </a:r>
          </a:p>
        </p:txBody>
      </p:sp>
      <p:pic>
        <p:nvPicPr>
          <p:cNvPr id="6" name="Picture 2" descr="Image result for Derecho storm">
            <a:extLst>
              <a:ext uri="{FF2B5EF4-FFF2-40B4-BE49-F238E27FC236}">
                <a16:creationId xmlns:a16="http://schemas.microsoft.com/office/drawing/2014/main" id="{EC9D4FF3-2BD1-4873-9A6D-EFAC4FB541B4}"/>
              </a:ext>
            </a:extLst>
          </p:cNvPr>
          <p:cNvPicPr>
            <a:picLocks noChangeAspect="1" noChangeArrowheads="1"/>
          </p:cNvPicPr>
          <p:nvPr/>
        </p:nvPicPr>
        <p:blipFill>
          <a:blip r:embed="rId3" cstate="print"/>
          <a:srcRect/>
          <a:stretch>
            <a:fillRect/>
          </a:stretch>
        </p:blipFill>
        <p:spPr bwMode="auto">
          <a:xfrm>
            <a:off x="9952889" y="285505"/>
            <a:ext cx="2116015" cy="1204236"/>
          </a:xfrm>
          <a:prstGeom prst="rect">
            <a:avLst/>
          </a:prstGeom>
          <a:noFill/>
        </p:spPr>
      </p:pic>
      <p:sp>
        <p:nvSpPr>
          <p:cNvPr id="7" name="TextBox 6">
            <a:extLst>
              <a:ext uri="{FF2B5EF4-FFF2-40B4-BE49-F238E27FC236}">
                <a16:creationId xmlns:a16="http://schemas.microsoft.com/office/drawing/2014/main" id="{F59DB623-E877-4E32-B481-A115177429C8}"/>
              </a:ext>
            </a:extLst>
          </p:cNvPr>
          <p:cNvSpPr txBox="1"/>
          <p:nvPr/>
        </p:nvSpPr>
        <p:spPr>
          <a:xfrm>
            <a:off x="9803423" y="1468316"/>
            <a:ext cx="2388576" cy="369332"/>
          </a:xfrm>
          <a:prstGeom prst="rect">
            <a:avLst/>
          </a:prstGeom>
          <a:noFill/>
        </p:spPr>
        <p:txBody>
          <a:bodyPr wrap="square" rtlCol="0">
            <a:spAutoFit/>
          </a:bodyPr>
          <a:lstStyle/>
          <a:p>
            <a:pPr algn="ctr"/>
            <a:r>
              <a:rPr lang="en-US" dirty="0"/>
              <a:t>A </a:t>
            </a:r>
            <a:r>
              <a:rPr lang="en-US" dirty="0" err="1"/>
              <a:t>Derecho</a:t>
            </a:r>
            <a:endParaRPr lang="en-US" dirty="0"/>
          </a:p>
        </p:txBody>
      </p:sp>
    </p:spTree>
    <p:extLst>
      <p:ext uri="{BB962C8B-B14F-4D97-AF65-F5344CB8AC3E}">
        <p14:creationId xmlns:p14="http://schemas.microsoft.com/office/powerpoint/2010/main" val="1458146185"/>
      </p:ext>
    </p:extLst>
  </p:cSld>
  <p:clrMapOvr>
    <a:masterClrMapping/>
  </p:clrMapOvr>
  <p:transition advTm="60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106309" y="5372100"/>
            <a:ext cx="10668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411109" y="5541434"/>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715909" y="5541434"/>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325509" y="5389034"/>
            <a:ext cx="10668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877709" y="5219700"/>
            <a:ext cx="2895600" cy="838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963310" y="4152900"/>
            <a:ext cx="1066800" cy="4572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115711" y="4322234"/>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420510" y="4322234"/>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725310" y="4322234"/>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3182510" y="4169834"/>
            <a:ext cx="1066800" cy="4572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334911" y="4339168"/>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3639710" y="4339168"/>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3944510" y="4339168"/>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734710" y="3924300"/>
            <a:ext cx="5714999" cy="914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4393244" y="4191000"/>
            <a:ext cx="1066800" cy="4572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4545645" y="4360334"/>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4850444" y="4360334"/>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5155244" y="4360334"/>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5620909" y="4381501"/>
            <a:ext cx="76200" cy="685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5773309" y="4381501"/>
            <a:ext cx="76200" cy="685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5925709" y="4381501"/>
            <a:ext cx="76200" cy="685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1201309" y="3467100"/>
            <a:ext cx="7543800" cy="297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5540317" y="4779432"/>
            <a:ext cx="2286001" cy="276999"/>
          </a:xfrm>
          <a:prstGeom prst="rect">
            <a:avLst/>
          </a:prstGeom>
          <a:noFill/>
        </p:spPr>
        <p:txBody>
          <a:bodyPr wrap="square" rtlCol="0">
            <a:spAutoFit/>
          </a:bodyPr>
          <a:lstStyle/>
          <a:p>
            <a:r>
              <a:rPr lang="en-US" sz="1200" b="1" i="1" dirty="0"/>
              <a:t>First tier absorbs much of the load</a:t>
            </a:r>
          </a:p>
        </p:txBody>
      </p:sp>
      <p:sp>
        <p:nvSpPr>
          <p:cNvPr id="32" name="TextBox 31"/>
          <p:cNvSpPr txBox="1"/>
          <p:nvPr/>
        </p:nvSpPr>
        <p:spPr>
          <a:xfrm>
            <a:off x="4966535" y="5946889"/>
            <a:ext cx="2040466" cy="261610"/>
          </a:xfrm>
          <a:prstGeom prst="rect">
            <a:avLst/>
          </a:prstGeom>
          <a:noFill/>
        </p:spPr>
        <p:txBody>
          <a:bodyPr wrap="square" rtlCol="0">
            <a:spAutoFit/>
          </a:bodyPr>
          <a:lstStyle/>
          <a:p>
            <a:r>
              <a:rPr lang="en-US" sz="1100" b="1" i="1" dirty="0"/>
              <a:t>Back-end handles complex tasks</a:t>
            </a:r>
          </a:p>
        </p:txBody>
      </p:sp>
      <p:sp>
        <p:nvSpPr>
          <p:cNvPr id="34" name="Oval 33"/>
          <p:cNvSpPr/>
          <p:nvPr/>
        </p:nvSpPr>
        <p:spPr>
          <a:xfrm rot="1638657">
            <a:off x="1764552" y="4597963"/>
            <a:ext cx="3126944" cy="751102"/>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rot="2300382">
            <a:off x="3004025" y="4473118"/>
            <a:ext cx="2306852" cy="847148"/>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1139166" y="4770272"/>
            <a:ext cx="1792698" cy="738664"/>
          </a:xfrm>
          <a:prstGeom prst="rect">
            <a:avLst/>
          </a:prstGeom>
          <a:noFill/>
        </p:spPr>
        <p:txBody>
          <a:bodyPr wrap="square" rtlCol="0">
            <a:spAutoFit/>
          </a:bodyPr>
          <a:lstStyle/>
          <a:p>
            <a:pPr algn="ctr"/>
            <a:r>
              <a:rPr lang="en-US" sz="1400" b="1" i="1" dirty="0"/>
              <a:t>Notifications, cache-invalidations use multicast too.</a:t>
            </a:r>
          </a:p>
        </p:txBody>
      </p:sp>
      <p:sp>
        <p:nvSpPr>
          <p:cNvPr id="2" name="Rectangle 1"/>
          <p:cNvSpPr/>
          <p:nvPr/>
        </p:nvSpPr>
        <p:spPr>
          <a:xfrm>
            <a:off x="3648180" y="3575133"/>
            <a:ext cx="1447799" cy="3056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3927581" y="3651766"/>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4342446" y="3651766"/>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4732227" y="3651766"/>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5047413" y="3693397"/>
            <a:ext cx="3428998" cy="276999"/>
          </a:xfrm>
          <a:prstGeom prst="rect">
            <a:avLst/>
          </a:prstGeom>
          <a:noFill/>
        </p:spPr>
        <p:txBody>
          <a:bodyPr wrap="square" rtlCol="0">
            <a:spAutoFit/>
          </a:bodyPr>
          <a:lstStyle/>
          <a:p>
            <a:r>
              <a:rPr lang="en-US" sz="1200" b="1" i="1" dirty="0"/>
              <a:t>Load-balancing key-value “router”</a:t>
            </a:r>
          </a:p>
        </p:txBody>
      </p:sp>
      <p:sp>
        <p:nvSpPr>
          <p:cNvPr id="3" name="Freeform 2"/>
          <p:cNvSpPr/>
          <p:nvPr/>
        </p:nvSpPr>
        <p:spPr>
          <a:xfrm>
            <a:off x="2471241" y="2815168"/>
            <a:ext cx="211795" cy="474133"/>
          </a:xfrm>
          <a:custGeom>
            <a:avLst/>
            <a:gdLst>
              <a:gd name="connsiteX0" fmla="*/ 17002 w 211795"/>
              <a:gd name="connsiteY0" fmla="*/ 0 h 474133"/>
              <a:gd name="connsiteX1" fmla="*/ 211736 w 211795"/>
              <a:gd name="connsiteY1" fmla="*/ 143933 h 474133"/>
              <a:gd name="connsiteX2" fmla="*/ 69 w 211795"/>
              <a:gd name="connsiteY2" fmla="*/ 313266 h 474133"/>
              <a:gd name="connsiteX3" fmla="*/ 186336 w 211795"/>
              <a:gd name="connsiteY3" fmla="*/ 474133 h 474133"/>
            </a:gdLst>
            <a:ahLst/>
            <a:cxnLst>
              <a:cxn ang="0">
                <a:pos x="connsiteX0" y="connsiteY0"/>
              </a:cxn>
              <a:cxn ang="0">
                <a:pos x="connsiteX1" y="connsiteY1"/>
              </a:cxn>
              <a:cxn ang="0">
                <a:pos x="connsiteX2" y="connsiteY2"/>
              </a:cxn>
              <a:cxn ang="0">
                <a:pos x="connsiteX3" y="connsiteY3"/>
              </a:cxn>
            </a:cxnLst>
            <a:rect l="l" t="t" r="r" b="b"/>
            <a:pathLst>
              <a:path w="211795" h="474133">
                <a:moveTo>
                  <a:pt x="17002" y="0"/>
                </a:moveTo>
                <a:cubicBezTo>
                  <a:pt x="115780" y="45861"/>
                  <a:pt x="214558" y="91722"/>
                  <a:pt x="211736" y="143933"/>
                </a:cubicBezTo>
                <a:cubicBezTo>
                  <a:pt x="208914" y="196144"/>
                  <a:pt x="4302" y="258233"/>
                  <a:pt x="69" y="313266"/>
                </a:cubicBezTo>
                <a:cubicBezTo>
                  <a:pt x="-4164" y="368299"/>
                  <a:pt x="186336" y="474133"/>
                  <a:pt x="186336" y="4741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Arrow Connector 39"/>
          <p:cNvCxnSpPr/>
          <p:nvPr/>
        </p:nvCxnSpPr>
        <p:spPr>
          <a:xfrm>
            <a:off x="2683035" y="3052234"/>
            <a:ext cx="1244546" cy="41486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4214284" y="2129634"/>
            <a:ext cx="3839632" cy="646331"/>
          </a:xfrm>
          <a:prstGeom prst="rect">
            <a:avLst/>
          </a:prstGeom>
          <a:noFill/>
        </p:spPr>
        <p:txBody>
          <a:bodyPr wrap="square" rtlCol="0">
            <a:spAutoFit/>
          </a:bodyPr>
          <a:lstStyle/>
          <a:p>
            <a:r>
              <a:rPr lang="en-US" i="1" dirty="0"/>
              <a:t>Incoming traffic: RESTful RPC, WCF, other TCP-based protocols, etc.</a:t>
            </a:r>
          </a:p>
        </p:txBody>
      </p:sp>
      <p:sp>
        <p:nvSpPr>
          <p:cNvPr id="42" name="Freeform 41"/>
          <p:cNvSpPr/>
          <p:nvPr/>
        </p:nvSpPr>
        <p:spPr>
          <a:xfrm>
            <a:off x="2124102" y="2967568"/>
            <a:ext cx="211795" cy="474133"/>
          </a:xfrm>
          <a:custGeom>
            <a:avLst/>
            <a:gdLst>
              <a:gd name="connsiteX0" fmla="*/ 17002 w 211795"/>
              <a:gd name="connsiteY0" fmla="*/ 0 h 474133"/>
              <a:gd name="connsiteX1" fmla="*/ 211736 w 211795"/>
              <a:gd name="connsiteY1" fmla="*/ 143933 h 474133"/>
              <a:gd name="connsiteX2" fmla="*/ 69 w 211795"/>
              <a:gd name="connsiteY2" fmla="*/ 313266 h 474133"/>
              <a:gd name="connsiteX3" fmla="*/ 186336 w 211795"/>
              <a:gd name="connsiteY3" fmla="*/ 474133 h 474133"/>
            </a:gdLst>
            <a:ahLst/>
            <a:cxnLst>
              <a:cxn ang="0">
                <a:pos x="connsiteX0" y="connsiteY0"/>
              </a:cxn>
              <a:cxn ang="0">
                <a:pos x="connsiteX1" y="connsiteY1"/>
              </a:cxn>
              <a:cxn ang="0">
                <a:pos x="connsiteX2" y="connsiteY2"/>
              </a:cxn>
              <a:cxn ang="0">
                <a:pos x="connsiteX3" y="connsiteY3"/>
              </a:cxn>
            </a:cxnLst>
            <a:rect l="l" t="t" r="r" b="b"/>
            <a:pathLst>
              <a:path w="211795" h="474133">
                <a:moveTo>
                  <a:pt x="17002" y="0"/>
                </a:moveTo>
                <a:cubicBezTo>
                  <a:pt x="115780" y="45861"/>
                  <a:pt x="214558" y="91722"/>
                  <a:pt x="211736" y="143933"/>
                </a:cubicBezTo>
                <a:cubicBezTo>
                  <a:pt x="208914" y="196144"/>
                  <a:pt x="4302" y="258233"/>
                  <a:pt x="69" y="313266"/>
                </a:cubicBezTo>
                <a:cubicBezTo>
                  <a:pt x="-4164" y="368299"/>
                  <a:pt x="186336" y="474133"/>
                  <a:pt x="186336" y="4741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Arrow Connector 42"/>
          <p:cNvCxnSpPr/>
          <p:nvPr/>
        </p:nvCxnSpPr>
        <p:spPr>
          <a:xfrm>
            <a:off x="2335896" y="3204634"/>
            <a:ext cx="1380014" cy="26246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5" name="Freeform 44"/>
          <p:cNvSpPr/>
          <p:nvPr/>
        </p:nvSpPr>
        <p:spPr>
          <a:xfrm>
            <a:off x="1789573" y="3130634"/>
            <a:ext cx="211795" cy="474133"/>
          </a:xfrm>
          <a:custGeom>
            <a:avLst/>
            <a:gdLst>
              <a:gd name="connsiteX0" fmla="*/ 17002 w 211795"/>
              <a:gd name="connsiteY0" fmla="*/ 0 h 474133"/>
              <a:gd name="connsiteX1" fmla="*/ 211736 w 211795"/>
              <a:gd name="connsiteY1" fmla="*/ 143933 h 474133"/>
              <a:gd name="connsiteX2" fmla="*/ 69 w 211795"/>
              <a:gd name="connsiteY2" fmla="*/ 313266 h 474133"/>
              <a:gd name="connsiteX3" fmla="*/ 186336 w 211795"/>
              <a:gd name="connsiteY3" fmla="*/ 474133 h 474133"/>
            </a:gdLst>
            <a:ahLst/>
            <a:cxnLst>
              <a:cxn ang="0">
                <a:pos x="connsiteX0" y="connsiteY0"/>
              </a:cxn>
              <a:cxn ang="0">
                <a:pos x="connsiteX1" y="connsiteY1"/>
              </a:cxn>
              <a:cxn ang="0">
                <a:pos x="connsiteX2" y="connsiteY2"/>
              </a:cxn>
              <a:cxn ang="0">
                <a:pos x="connsiteX3" y="connsiteY3"/>
              </a:cxn>
            </a:cxnLst>
            <a:rect l="l" t="t" r="r" b="b"/>
            <a:pathLst>
              <a:path w="211795" h="474133">
                <a:moveTo>
                  <a:pt x="17002" y="0"/>
                </a:moveTo>
                <a:cubicBezTo>
                  <a:pt x="115780" y="45861"/>
                  <a:pt x="214558" y="91722"/>
                  <a:pt x="211736" y="143933"/>
                </a:cubicBezTo>
                <a:cubicBezTo>
                  <a:pt x="208914" y="196144"/>
                  <a:pt x="4302" y="258233"/>
                  <a:pt x="69" y="313266"/>
                </a:cubicBezTo>
                <a:cubicBezTo>
                  <a:pt x="-4164" y="368299"/>
                  <a:pt x="186336" y="474133"/>
                  <a:pt x="186336" y="4741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Arrow Connector 45"/>
          <p:cNvCxnSpPr/>
          <p:nvPr/>
        </p:nvCxnSpPr>
        <p:spPr>
          <a:xfrm>
            <a:off x="2001367" y="3367700"/>
            <a:ext cx="1714542" cy="17560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7" name="Oval 46"/>
          <p:cNvSpPr/>
          <p:nvPr/>
        </p:nvSpPr>
        <p:spPr>
          <a:xfrm>
            <a:off x="4554109" y="5541434"/>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4858909" y="5541434"/>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p:txBody>
          <a:bodyPr/>
          <a:lstStyle/>
          <a:p>
            <a:r>
              <a:rPr lang="en-US" b="1" dirty="0">
                <a:solidFill>
                  <a:srgbClr val="C00000"/>
                </a:solidFill>
              </a:rPr>
              <a:t>… Back to our example</a:t>
            </a:r>
          </a:p>
        </p:txBody>
      </p:sp>
      <p:sp>
        <p:nvSpPr>
          <p:cNvPr id="44" name="Content Placeholder 43">
            <a:extLst>
              <a:ext uri="{FF2B5EF4-FFF2-40B4-BE49-F238E27FC236}">
                <a16:creationId xmlns:a16="http://schemas.microsoft.com/office/drawing/2014/main" id="{21E06BC2-1023-4528-B17D-960EFCD9E765}"/>
              </a:ext>
            </a:extLst>
          </p:cNvPr>
          <p:cNvSpPr>
            <a:spLocks noGrp="1"/>
          </p:cNvSpPr>
          <p:nvPr>
            <p:ph idx="1"/>
          </p:nvPr>
        </p:nvSpPr>
        <p:spPr>
          <a:xfrm>
            <a:off x="8897508" y="3311635"/>
            <a:ext cx="3180008" cy="2766059"/>
          </a:xfrm>
        </p:spPr>
        <p:txBody>
          <a:bodyPr>
            <a:normAutofit/>
          </a:bodyPr>
          <a:lstStyle/>
          <a:p>
            <a:r>
              <a:rPr lang="en-US" sz="2400" dirty="0"/>
              <a:t>Reminder: a </a:t>
            </a:r>
            <a:r>
              <a:rPr lang="en-US" sz="2400" dirty="0">
                <a:sym typeface="Symbol" panose="05050102010706020507" pitchFamily="18" charset="2"/>
              </a:rPr>
              <a:t>-service can have any structure you like.  You, the application </a:t>
            </a:r>
            <a:r>
              <a:rPr lang="en-US" sz="2400" dirty="0"/>
              <a:t>developer, define the subgroups, controls the layout, tells us what pattern of </a:t>
            </a:r>
            <a:r>
              <a:rPr lang="en-US" sz="2400" dirty="0" err="1"/>
              <a:t>sharding</a:t>
            </a:r>
            <a:r>
              <a:rPr lang="en-US" sz="2400" dirty="0"/>
              <a:t> to use, etc.</a:t>
            </a:r>
          </a:p>
        </p:txBody>
      </p:sp>
      <p:sp>
        <p:nvSpPr>
          <p:cNvPr id="11" name="Footer Placeholder 10">
            <a:extLst>
              <a:ext uri="{FF2B5EF4-FFF2-40B4-BE49-F238E27FC236}">
                <a16:creationId xmlns:a16="http://schemas.microsoft.com/office/drawing/2014/main" id="{8240B154-E9A7-48BA-8A59-D3CEFC546FCD}"/>
              </a:ext>
            </a:extLst>
          </p:cNvPr>
          <p:cNvSpPr>
            <a:spLocks noGrp="1"/>
          </p:cNvSpPr>
          <p:nvPr>
            <p:ph type="ftr" sz="quarter" idx="11"/>
          </p:nvPr>
        </p:nvSpPr>
        <p:spPr/>
        <p:txBody>
          <a:bodyPr/>
          <a:lstStyle/>
          <a:p>
            <a:r>
              <a:rPr lang="en-US"/>
              <a:t>Cornell University CS5412 Spring 2019                                                                         </a:t>
            </a:r>
          </a:p>
        </p:txBody>
      </p:sp>
      <p:sp>
        <p:nvSpPr>
          <p:cNvPr id="26" name="Slide Number Placeholder 25">
            <a:extLst>
              <a:ext uri="{FF2B5EF4-FFF2-40B4-BE49-F238E27FC236}">
                <a16:creationId xmlns:a16="http://schemas.microsoft.com/office/drawing/2014/main" id="{697A1536-D7BF-4BDD-A0A6-8DF250A68C8C}"/>
              </a:ext>
            </a:extLst>
          </p:cNvPr>
          <p:cNvSpPr>
            <a:spLocks noGrp="1"/>
          </p:cNvSpPr>
          <p:nvPr>
            <p:ph type="sldNum" sz="quarter" idx="12"/>
          </p:nvPr>
        </p:nvSpPr>
        <p:spPr/>
        <p:txBody>
          <a:bodyPr/>
          <a:lstStyle/>
          <a:p>
            <a:fld id="{26165642-2DC6-4995-8FB3-76453B93C11F}" type="slidenum">
              <a:rPr lang="en-US" smtClean="0"/>
              <a:pPr/>
              <a:t>26</a:t>
            </a:fld>
            <a:endParaRPr lang="en-US"/>
          </a:p>
        </p:txBody>
      </p:sp>
      <p:sp>
        <p:nvSpPr>
          <p:cNvPr id="9" name="Flowchart: Multidocument 8"/>
          <p:cNvSpPr/>
          <p:nvPr/>
        </p:nvSpPr>
        <p:spPr>
          <a:xfrm>
            <a:off x="2203939" y="4487672"/>
            <a:ext cx="181815" cy="118308"/>
          </a:xfrm>
          <a:prstGeom prst="flowChartMultidocumen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lowchart: Multidocument 48"/>
          <p:cNvSpPr/>
          <p:nvPr/>
        </p:nvSpPr>
        <p:spPr>
          <a:xfrm>
            <a:off x="2511311" y="4478060"/>
            <a:ext cx="181815" cy="118308"/>
          </a:xfrm>
          <a:prstGeom prst="flowChartMultidocumen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lowchart: Multidocument 49"/>
          <p:cNvSpPr/>
          <p:nvPr/>
        </p:nvSpPr>
        <p:spPr>
          <a:xfrm>
            <a:off x="2816216" y="4481596"/>
            <a:ext cx="181815" cy="118308"/>
          </a:xfrm>
          <a:prstGeom prst="flowChartMultidocumen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lowchart: Multidocument 50"/>
          <p:cNvSpPr/>
          <p:nvPr/>
        </p:nvSpPr>
        <p:spPr>
          <a:xfrm>
            <a:off x="3457167" y="4480269"/>
            <a:ext cx="181815" cy="118308"/>
          </a:xfrm>
          <a:prstGeom prst="flowChartMultidocumen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lowchart: Multidocument 51"/>
          <p:cNvSpPr/>
          <p:nvPr/>
        </p:nvSpPr>
        <p:spPr>
          <a:xfrm>
            <a:off x="3764539" y="4470657"/>
            <a:ext cx="181815" cy="118308"/>
          </a:xfrm>
          <a:prstGeom prst="flowChartMultidocumen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lowchart: Multidocument 52"/>
          <p:cNvSpPr/>
          <p:nvPr/>
        </p:nvSpPr>
        <p:spPr>
          <a:xfrm>
            <a:off x="4069444" y="4474193"/>
            <a:ext cx="181815" cy="118308"/>
          </a:xfrm>
          <a:prstGeom prst="flowChartMultidocumen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lowchart: Multidocument 53"/>
          <p:cNvSpPr/>
          <p:nvPr/>
        </p:nvSpPr>
        <p:spPr>
          <a:xfrm>
            <a:off x="4655665" y="4498029"/>
            <a:ext cx="181815" cy="118308"/>
          </a:xfrm>
          <a:prstGeom prst="flowChartMultidocumen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lowchart: Multidocument 54"/>
          <p:cNvSpPr/>
          <p:nvPr/>
        </p:nvSpPr>
        <p:spPr>
          <a:xfrm>
            <a:off x="4963037" y="4488417"/>
            <a:ext cx="181815" cy="118308"/>
          </a:xfrm>
          <a:prstGeom prst="flowChartMultidocumen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lowchart: Multidocument 55"/>
          <p:cNvSpPr/>
          <p:nvPr/>
        </p:nvSpPr>
        <p:spPr>
          <a:xfrm>
            <a:off x="5267942" y="4491953"/>
            <a:ext cx="181815" cy="118308"/>
          </a:xfrm>
          <a:prstGeom prst="flowChartMultidocumen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lowchart: Multidocument 56"/>
          <p:cNvSpPr/>
          <p:nvPr/>
        </p:nvSpPr>
        <p:spPr>
          <a:xfrm>
            <a:off x="3537069" y="5669884"/>
            <a:ext cx="181815" cy="118308"/>
          </a:xfrm>
          <a:prstGeom prst="flowChartMultidocument">
            <a:avLst/>
          </a:prstGeom>
          <a:solidFill>
            <a:srgbClr val="92D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lowchart: Multidocument 57"/>
          <p:cNvSpPr/>
          <p:nvPr/>
        </p:nvSpPr>
        <p:spPr>
          <a:xfrm>
            <a:off x="3844441" y="5660272"/>
            <a:ext cx="181815" cy="118308"/>
          </a:xfrm>
          <a:prstGeom prst="flowChartMultidocument">
            <a:avLst/>
          </a:prstGeom>
          <a:solidFill>
            <a:srgbClr val="92D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lowchart: Multidocument 59"/>
          <p:cNvSpPr/>
          <p:nvPr/>
        </p:nvSpPr>
        <p:spPr>
          <a:xfrm>
            <a:off x="4701522" y="5689117"/>
            <a:ext cx="181815" cy="118308"/>
          </a:xfrm>
          <a:prstGeom prst="flowChartMultidocument">
            <a:avLst/>
          </a:prstGeom>
          <a:solidFill>
            <a:srgbClr val="92D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lowchart: Multidocument 60"/>
          <p:cNvSpPr/>
          <p:nvPr/>
        </p:nvSpPr>
        <p:spPr>
          <a:xfrm>
            <a:off x="5008894" y="5679505"/>
            <a:ext cx="181815" cy="118308"/>
          </a:xfrm>
          <a:prstGeom prst="flowChartMultidocument">
            <a:avLst/>
          </a:prstGeom>
          <a:solidFill>
            <a:srgbClr val="92D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0769" y="2452800"/>
            <a:ext cx="2004203" cy="646331"/>
          </a:xfrm>
          <a:prstGeom prst="rect">
            <a:avLst/>
          </a:prstGeom>
          <a:noFill/>
        </p:spPr>
        <p:txBody>
          <a:bodyPr wrap="square" rtlCol="0">
            <a:spAutoFit/>
          </a:bodyPr>
          <a:lstStyle/>
          <a:p>
            <a:pPr algn="r"/>
            <a:r>
              <a:rPr lang="en-US" dirty="0"/>
              <a:t>Sensors, other external “clients”</a:t>
            </a:r>
          </a:p>
        </p:txBody>
      </p:sp>
    </p:spTree>
    <p:extLst>
      <p:ext uri="{BB962C8B-B14F-4D97-AF65-F5344CB8AC3E}">
        <p14:creationId xmlns:p14="http://schemas.microsoft.com/office/powerpoint/2010/main" val="3970816603"/>
      </p:ext>
    </p:extLst>
  </p:cSld>
  <p:clrMapOvr>
    <a:masterClrMapping/>
  </p:clrMapOvr>
  <p:transition advTm="600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B9DAF3-0478-414A-90C1-A831D70F6CB1}"/>
              </a:ext>
            </a:extLst>
          </p:cNvPr>
          <p:cNvSpPr>
            <a:spLocks noGrp="1"/>
          </p:cNvSpPr>
          <p:nvPr>
            <p:ph type="title"/>
          </p:nvPr>
        </p:nvSpPr>
        <p:spPr/>
        <p:txBody>
          <a:bodyPr/>
          <a:lstStyle/>
          <a:p>
            <a:r>
              <a:rPr lang="en-US" dirty="0"/>
              <a:t>Roles Derecho is playing</a:t>
            </a:r>
          </a:p>
        </p:txBody>
      </p:sp>
      <p:sp>
        <p:nvSpPr>
          <p:cNvPr id="5" name="Content Placeholder 4">
            <a:extLst>
              <a:ext uri="{FF2B5EF4-FFF2-40B4-BE49-F238E27FC236}">
                <a16:creationId xmlns:a16="http://schemas.microsoft.com/office/drawing/2014/main" id="{12614F7C-5808-46F0-BB7C-DB23221F9065}"/>
              </a:ext>
            </a:extLst>
          </p:cNvPr>
          <p:cNvSpPr>
            <a:spLocks noGrp="1"/>
          </p:cNvSpPr>
          <p:nvPr>
            <p:ph idx="1"/>
          </p:nvPr>
        </p:nvSpPr>
        <p:spPr>
          <a:xfrm>
            <a:off x="1024128" y="2286000"/>
            <a:ext cx="11021014" cy="4023360"/>
          </a:xfrm>
        </p:spPr>
        <p:txBody>
          <a:bodyPr>
            <a:normAutofit fontScale="92500" lnSpcReduction="10000"/>
          </a:bodyPr>
          <a:lstStyle/>
          <a:p>
            <a:r>
              <a:rPr lang="en-US" dirty="0"/>
              <a:t>Derecho:</a:t>
            </a:r>
          </a:p>
          <a:p>
            <a:pPr marL="514350" indent="-514350">
              <a:buClrTx/>
              <a:buFont typeface="+mj-lt"/>
              <a:buAutoNum type="arabicPeriod"/>
            </a:pPr>
            <a:r>
              <a:rPr lang="en-US" dirty="0"/>
              <a:t>Automates the “mapping” from processes to these roles using </a:t>
            </a:r>
            <a:br>
              <a:rPr lang="en-US" dirty="0"/>
            </a:br>
            <a:r>
              <a:rPr lang="en-US" dirty="0"/>
              <a:t>layout parameters that you specify, like how many shards &amp; how big.</a:t>
            </a:r>
          </a:p>
          <a:p>
            <a:pPr marL="514350" indent="-514350">
              <a:buClrTx/>
              <a:buFont typeface="+mj-lt"/>
              <a:buAutoNum type="arabicPeriod"/>
            </a:pPr>
            <a:r>
              <a:rPr lang="en-US" dirty="0"/>
              <a:t>Auto-instantiates C++ types for subgroups &amp; shards</a:t>
            </a:r>
          </a:p>
          <a:p>
            <a:pPr marL="514350" indent="-514350">
              <a:buClrTx/>
              <a:buFont typeface="+mj-lt"/>
              <a:buAutoNum type="arabicPeriod"/>
            </a:pPr>
            <a:r>
              <a:rPr lang="en-US" dirty="0"/>
              <a:t>Fault-tolerant, repairs damage so data is always consistent.</a:t>
            </a:r>
          </a:p>
          <a:p>
            <a:pPr marL="514350" indent="-514350">
              <a:buClrTx/>
              <a:buFont typeface="+mj-lt"/>
              <a:buAutoNum type="arabicPeriod"/>
            </a:pPr>
            <a:r>
              <a:rPr lang="en-US" dirty="0"/>
              <a:t>Employs ultra-fast multicast (</a:t>
            </a:r>
            <a:r>
              <a:rPr lang="en-US" dirty="0" err="1"/>
              <a:t>Paxos</a:t>
            </a:r>
            <a:r>
              <a:rPr lang="en-US" dirty="0"/>
              <a:t>) for updates.</a:t>
            </a:r>
          </a:p>
          <a:p>
            <a:pPr marL="514350" indent="-514350">
              <a:buClrTx/>
              <a:buFont typeface="+mj-lt"/>
              <a:buAutoNum type="arabicPeriod"/>
            </a:pPr>
            <a:r>
              <a:rPr lang="en-US" dirty="0"/>
              <a:t>Offers a unique new read-only query mechanism that is consistent and can index in time, accurate to milliseconds.</a:t>
            </a:r>
          </a:p>
        </p:txBody>
      </p:sp>
      <p:sp>
        <p:nvSpPr>
          <p:cNvPr id="3" name="Slide Number Placeholder 2">
            <a:extLst>
              <a:ext uri="{FF2B5EF4-FFF2-40B4-BE49-F238E27FC236}">
                <a16:creationId xmlns:a16="http://schemas.microsoft.com/office/drawing/2014/main" id="{FA0F4B74-A343-4EF6-BD6B-30A8030B09CC}"/>
              </a:ext>
            </a:extLst>
          </p:cNvPr>
          <p:cNvSpPr>
            <a:spLocks noGrp="1"/>
          </p:cNvSpPr>
          <p:nvPr>
            <p:ph type="sldNum" sz="quarter" idx="12"/>
          </p:nvPr>
        </p:nvSpPr>
        <p:spPr/>
        <p:txBody>
          <a:bodyPr/>
          <a:lstStyle/>
          <a:p>
            <a:fld id="{26165642-2DC6-4995-8FB3-76453B93C11F}" type="slidenum">
              <a:rPr lang="en-US" smtClean="0"/>
              <a:pPr/>
              <a:t>27</a:t>
            </a:fld>
            <a:endParaRPr lang="en-US"/>
          </a:p>
        </p:txBody>
      </p:sp>
      <p:sp>
        <p:nvSpPr>
          <p:cNvPr id="2" name="Footer Placeholder 1">
            <a:extLst>
              <a:ext uri="{FF2B5EF4-FFF2-40B4-BE49-F238E27FC236}">
                <a16:creationId xmlns:a16="http://schemas.microsoft.com/office/drawing/2014/main" id="{9BCC5136-84BB-4327-B6C5-1039F8CD85A7}"/>
              </a:ext>
            </a:extLst>
          </p:cNvPr>
          <p:cNvSpPr>
            <a:spLocks noGrp="1"/>
          </p:cNvSpPr>
          <p:nvPr>
            <p:ph type="ftr" sz="quarter" idx="11"/>
          </p:nvPr>
        </p:nvSpPr>
        <p:spPr/>
        <p:txBody>
          <a:bodyPr/>
          <a:lstStyle/>
          <a:p>
            <a:r>
              <a:rPr lang="en-US"/>
              <a:t>Cornell University CS5412 Spring 2019                                                                         </a:t>
            </a:r>
          </a:p>
        </p:txBody>
      </p:sp>
    </p:spTree>
    <p:extLst>
      <p:ext uri="{BB962C8B-B14F-4D97-AF65-F5344CB8AC3E}">
        <p14:creationId xmlns:p14="http://schemas.microsoft.com/office/powerpoint/2010/main" val="3928710129"/>
      </p:ext>
    </p:extLst>
  </p:cSld>
  <p:clrMapOvr>
    <a:masterClrMapping/>
  </p:clrMapOvr>
  <p:transition advTm="600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1E456-95ED-4F8D-A068-D28765B193FB}"/>
              </a:ext>
            </a:extLst>
          </p:cNvPr>
          <p:cNvSpPr>
            <a:spLocks noGrp="1"/>
          </p:cNvSpPr>
          <p:nvPr>
            <p:ph type="title"/>
          </p:nvPr>
        </p:nvSpPr>
        <p:spPr/>
        <p:txBody>
          <a:bodyPr/>
          <a:lstStyle/>
          <a:p>
            <a:r>
              <a:rPr lang="en-US" dirty="0"/>
              <a:t>Drill down on “object store”</a:t>
            </a:r>
          </a:p>
        </p:txBody>
      </p:sp>
      <p:sp>
        <p:nvSpPr>
          <p:cNvPr id="3" name="Content Placeholder 2">
            <a:extLst>
              <a:ext uri="{FF2B5EF4-FFF2-40B4-BE49-F238E27FC236}">
                <a16:creationId xmlns:a16="http://schemas.microsoft.com/office/drawing/2014/main" id="{12E54370-2735-40AE-A057-7504D4DB2512}"/>
              </a:ext>
            </a:extLst>
          </p:cNvPr>
          <p:cNvSpPr>
            <a:spLocks noGrp="1"/>
          </p:cNvSpPr>
          <p:nvPr>
            <p:ph idx="1"/>
          </p:nvPr>
        </p:nvSpPr>
        <p:spPr/>
        <p:txBody>
          <a:bodyPr>
            <a:normAutofit fontScale="70000" lnSpcReduction="20000"/>
          </a:bodyPr>
          <a:lstStyle/>
          <a:p>
            <a:r>
              <a:rPr lang="en-US" dirty="0"/>
              <a:t>In the market, you find key-value stores like Cassandra, but with weak consistency and lacking these time-indexing capabilities.  </a:t>
            </a:r>
          </a:p>
          <a:p>
            <a:endParaRPr lang="en-US" dirty="0"/>
          </a:p>
          <a:p>
            <a:r>
              <a:rPr lang="en-US" dirty="0"/>
              <a:t>Others, like Microsoft </a:t>
            </a:r>
            <a:r>
              <a:rPr lang="en-US" dirty="0" err="1"/>
              <a:t>FaRM</a:t>
            </a:r>
            <a:r>
              <a:rPr lang="en-US" dirty="0"/>
              <a:t>, are proprietary tools for specific needs (</a:t>
            </a:r>
            <a:r>
              <a:rPr lang="en-US" dirty="0" err="1"/>
              <a:t>FaRM</a:t>
            </a:r>
            <a:r>
              <a:rPr lang="en-US" dirty="0"/>
              <a:t> for example supports Bing’s transactional queries and updates in a massive shared memory).</a:t>
            </a:r>
          </a:p>
          <a:p>
            <a:endParaRPr lang="en-US" dirty="0"/>
          </a:p>
          <a:p>
            <a:r>
              <a:rPr lang="en-US" dirty="0"/>
              <a:t>You also find file systems implemented over a layer like Derecho (think of Zookeeper), but they are slow and used mostly for configuration management.</a:t>
            </a:r>
          </a:p>
          <a:p>
            <a:endParaRPr lang="en-US" dirty="0"/>
          </a:p>
          <a:p>
            <a:r>
              <a:rPr lang="en-US" dirty="0"/>
              <a:t>Derecho’s object store lives in this space, but is both </a:t>
            </a:r>
            <a:r>
              <a:rPr lang="en-US" i="1" dirty="0"/>
              <a:t>simpler</a:t>
            </a:r>
            <a:r>
              <a:rPr lang="en-US" dirty="0"/>
              <a:t> and </a:t>
            </a:r>
            <a:r>
              <a:rPr lang="en-US" i="1" dirty="0"/>
              <a:t>more powerful.</a:t>
            </a:r>
          </a:p>
        </p:txBody>
      </p:sp>
      <p:sp>
        <p:nvSpPr>
          <p:cNvPr id="4" name="Slide Number Placeholder 3">
            <a:extLst>
              <a:ext uri="{FF2B5EF4-FFF2-40B4-BE49-F238E27FC236}">
                <a16:creationId xmlns:a16="http://schemas.microsoft.com/office/drawing/2014/main" id="{EF01C7E3-B87E-4291-A714-AEC199757E4D}"/>
              </a:ext>
            </a:extLst>
          </p:cNvPr>
          <p:cNvSpPr>
            <a:spLocks noGrp="1"/>
          </p:cNvSpPr>
          <p:nvPr>
            <p:ph type="sldNum" sz="quarter" idx="12"/>
          </p:nvPr>
        </p:nvSpPr>
        <p:spPr/>
        <p:txBody>
          <a:bodyPr/>
          <a:lstStyle/>
          <a:p>
            <a:fld id="{26165642-2DC6-4995-8FB3-76453B93C11F}" type="slidenum">
              <a:rPr lang="en-US" smtClean="0"/>
              <a:pPr/>
              <a:t>28</a:t>
            </a:fld>
            <a:endParaRPr lang="en-US"/>
          </a:p>
        </p:txBody>
      </p:sp>
      <p:sp>
        <p:nvSpPr>
          <p:cNvPr id="5" name="Footer Placeholder 4">
            <a:extLst>
              <a:ext uri="{FF2B5EF4-FFF2-40B4-BE49-F238E27FC236}">
                <a16:creationId xmlns:a16="http://schemas.microsoft.com/office/drawing/2014/main" id="{E2D4A42A-560D-4C46-BCFF-69E2340C3218}"/>
              </a:ext>
            </a:extLst>
          </p:cNvPr>
          <p:cNvSpPr>
            <a:spLocks noGrp="1"/>
          </p:cNvSpPr>
          <p:nvPr>
            <p:ph type="ftr" sz="quarter" idx="11"/>
          </p:nvPr>
        </p:nvSpPr>
        <p:spPr/>
        <p:txBody>
          <a:bodyPr/>
          <a:lstStyle/>
          <a:p>
            <a:r>
              <a:rPr lang="en-US"/>
              <a:t>Cornell University CS5412 Spring 2019                                                                         </a:t>
            </a:r>
          </a:p>
        </p:txBody>
      </p:sp>
    </p:spTree>
    <p:extLst>
      <p:ext uri="{BB962C8B-B14F-4D97-AF65-F5344CB8AC3E}">
        <p14:creationId xmlns:p14="http://schemas.microsoft.com/office/powerpoint/2010/main" val="411376801"/>
      </p:ext>
    </p:extLst>
  </p:cSld>
  <p:clrMapOvr>
    <a:masterClrMapping/>
  </p:clrMapOvr>
  <p:transition advTm="600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10992-6F66-4E5D-AAB4-93C0E81348DC}"/>
              </a:ext>
            </a:extLst>
          </p:cNvPr>
          <p:cNvSpPr>
            <a:spLocks noGrp="1"/>
          </p:cNvSpPr>
          <p:nvPr>
            <p:ph type="title"/>
          </p:nvPr>
        </p:nvSpPr>
        <p:spPr/>
        <p:txBody>
          <a:bodyPr/>
          <a:lstStyle/>
          <a:p>
            <a:r>
              <a:rPr lang="en-US" dirty="0"/>
              <a:t>Object Store API (FFFS</a:t>
            </a:r>
            <a:r>
              <a:rPr lang="en-US" baseline="-25000" dirty="0"/>
              <a:t>v2</a:t>
            </a:r>
            <a:r>
              <a:rPr lang="en-US" dirty="0"/>
              <a:t>)</a:t>
            </a:r>
          </a:p>
        </p:txBody>
      </p:sp>
      <p:sp>
        <p:nvSpPr>
          <p:cNvPr id="3" name="Content Placeholder 2">
            <a:extLst>
              <a:ext uri="{FF2B5EF4-FFF2-40B4-BE49-F238E27FC236}">
                <a16:creationId xmlns:a16="http://schemas.microsoft.com/office/drawing/2014/main" id="{98F8C86A-9258-4244-AB97-A7149D9DF012}"/>
              </a:ext>
            </a:extLst>
          </p:cNvPr>
          <p:cNvSpPr>
            <a:spLocks noGrp="1"/>
          </p:cNvSpPr>
          <p:nvPr>
            <p:ph idx="1"/>
          </p:nvPr>
        </p:nvSpPr>
        <p:spPr/>
        <p:txBody>
          <a:bodyPr>
            <a:normAutofit fontScale="92500" lnSpcReduction="10000"/>
          </a:bodyPr>
          <a:lstStyle/>
          <a:p>
            <a:r>
              <a:rPr lang="en-US" dirty="0"/>
              <a:t>Extremely simple:  Stores any kind of “binary information”</a:t>
            </a:r>
          </a:p>
          <a:p>
            <a:pPr>
              <a:buFont typeface="Wingdings" panose="05000000000000000000" pitchFamily="2" charset="2"/>
              <a:buChar char="Ø"/>
            </a:pPr>
            <a:r>
              <a:rPr lang="en-US" dirty="0"/>
              <a:t> Derecho::</a:t>
            </a:r>
            <a:r>
              <a:rPr lang="en-US" dirty="0" err="1"/>
              <a:t>ObjectStore</a:t>
            </a:r>
            <a:r>
              <a:rPr lang="en-US" dirty="0"/>
              <a:t>::</a:t>
            </a:r>
            <a:r>
              <a:rPr lang="en-US" b="1" dirty="0"/>
              <a:t>put</a:t>
            </a:r>
            <a:r>
              <a:rPr lang="en-US" dirty="0"/>
              <a:t>(key, value), or </a:t>
            </a:r>
            <a:r>
              <a:rPr lang="en-US" b="1" dirty="0" err="1"/>
              <a:t>cput</a:t>
            </a:r>
            <a:r>
              <a:rPr lang="en-US" dirty="0"/>
              <a:t>(key, value)</a:t>
            </a:r>
          </a:p>
          <a:p>
            <a:pPr>
              <a:buFont typeface="Wingdings" panose="05000000000000000000" pitchFamily="2" charset="2"/>
              <a:buChar char="Ø"/>
            </a:pPr>
            <a:r>
              <a:rPr lang="en-US" dirty="0"/>
              <a:t> Derecho::</a:t>
            </a:r>
            <a:r>
              <a:rPr lang="en-US" dirty="0" err="1"/>
              <a:t>ObjectStore</a:t>
            </a:r>
            <a:r>
              <a:rPr lang="en-US" dirty="0"/>
              <a:t>::</a:t>
            </a:r>
            <a:r>
              <a:rPr lang="en-US" b="1" dirty="0"/>
              <a:t>get</a:t>
            </a:r>
            <a:r>
              <a:rPr lang="en-US" dirty="0"/>
              <a:t>(key[, time])</a:t>
            </a:r>
          </a:p>
          <a:p>
            <a:pPr>
              <a:buFont typeface="Wingdings" panose="05000000000000000000" pitchFamily="2" charset="2"/>
              <a:buChar char="Ø"/>
            </a:pPr>
            <a:r>
              <a:rPr lang="en-US" dirty="0"/>
              <a:t> Derecho::</a:t>
            </a:r>
            <a:r>
              <a:rPr lang="en-US" dirty="0" err="1"/>
              <a:t>ObjectStore</a:t>
            </a:r>
            <a:r>
              <a:rPr lang="en-US" dirty="0"/>
              <a:t>::</a:t>
            </a:r>
            <a:r>
              <a:rPr lang="en-US" b="1" dirty="0"/>
              <a:t>watch</a:t>
            </a:r>
            <a:r>
              <a:rPr lang="en-US" dirty="0"/>
              <a:t>(key, Callback f)</a:t>
            </a:r>
          </a:p>
          <a:p>
            <a:pPr marL="0" indent="0">
              <a:buNone/>
            </a:pPr>
            <a:endParaRPr lang="en-US" dirty="0"/>
          </a:p>
          <a:p>
            <a:pPr marL="0" indent="0">
              <a:buNone/>
            </a:pPr>
            <a:r>
              <a:rPr lang="en-US" dirty="0"/>
              <a:t>The key could be a string, an integer, even a complex object.</a:t>
            </a:r>
          </a:p>
          <a:p>
            <a:pPr marL="0" indent="0">
              <a:buNone/>
            </a:pPr>
            <a:r>
              <a:rPr lang="en-US" dirty="0"/>
              <a:t>The value could be a byte array, a photo, a video, and can be </a:t>
            </a:r>
            <a:r>
              <a:rPr lang="en-US" u="sng" dirty="0"/>
              <a:t>huge</a:t>
            </a:r>
            <a:r>
              <a:rPr lang="en-US" dirty="0"/>
              <a:t>.</a:t>
            </a:r>
          </a:p>
        </p:txBody>
      </p:sp>
      <p:sp>
        <p:nvSpPr>
          <p:cNvPr id="4" name="Slide Number Placeholder 3">
            <a:extLst>
              <a:ext uri="{FF2B5EF4-FFF2-40B4-BE49-F238E27FC236}">
                <a16:creationId xmlns:a16="http://schemas.microsoft.com/office/drawing/2014/main" id="{C907A3C7-BD8C-492B-9619-2D24F735CE1D}"/>
              </a:ext>
            </a:extLst>
          </p:cNvPr>
          <p:cNvSpPr>
            <a:spLocks noGrp="1"/>
          </p:cNvSpPr>
          <p:nvPr>
            <p:ph type="sldNum" sz="quarter" idx="12"/>
          </p:nvPr>
        </p:nvSpPr>
        <p:spPr/>
        <p:txBody>
          <a:bodyPr/>
          <a:lstStyle/>
          <a:p>
            <a:fld id="{26165642-2DC6-4995-8FB3-76453B93C11F}" type="slidenum">
              <a:rPr lang="en-US" smtClean="0"/>
              <a:pPr/>
              <a:t>29</a:t>
            </a:fld>
            <a:endParaRPr lang="en-US"/>
          </a:p>
        </p:txBody>
      </p:sp>
      <p:sp>
        <p:nvSpPr>
          <p:cNvPr id="5" name="Footer Placeholder 4">
            <a:extLst>
              <a:ext uri="{FF2B5EF4-FFF2-40B4-BE49-F238E27FC236}">
                <a16:creationId xmlns:a16="http://schemas.microsoft.com/office/drawing/2014/main" id="{F1DFC5EE-0D9D-4A1D-9FB6-934E362F6D4B}"/>
              </a:ext>
            </a:extLst>
          </p:cNvPr>
          <p:cNvSpPr>
            <a:spLocks noGrp="1"/>
          </p:cNvSpPr>
          <p:nvPr>
            <p:ph type="ftr" sz="quarter" idx="11"/>
          </p:nvPr>
        </p:nvSpPr>
        <p:spPr/>
        <p:txBody>
          <a:bodyPr/>
          <a:lstStyle/>
          <a:p>
            <a:r>
              <a:rPr lang="en-US"/>
              <a:t>Cornell University CS5412 Spring 2019                                                                         </a:t>
            </a:r>
          </a:p>
        </p:txBody>
      </p:sp>
    </p:spTree>
    <p:extLst>
      <p:ext uri="{BB962C8B-B14F-4D97-AF65-F5344CB8AC3E}">
        <p14:creationId xmlns:p14="http://schemas.microsoft.com/office/powerpoint/2010/main" val="1087139091"/>
      </p:ext>
    </p:extLst>
  </p:cSld>
  <p:clrMapOvr>
    <a:masterClrMapping/>
  </p:clrMapOvr>
  <p:transition advTm="600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7" y="585216"/>
            <a:ext cx="10951850" cy="1499616"/>
          </a:xfrm>
        </p:spPr>
        <p:txBody>
          <a:bodyPr/>
          <a:lstStyle/>
          <a:p>
            <a:r>
              <a:rPr lang="en-US" b="1" dirty="0">
                <a:solidFill>
                  <a:srgbClr val="C00000"/>
                </a:solidFill>
              </a:rPr>
              <a:t>Smart Highway</a:t>
            </a:r>
          </a:p>
        </p:txBody>
      </p:sp>
      <p:sp>
        <p:nvSpPr>
          <p:cNvPr id="3" name="Slide Number Placeholder 2"/>
          <p:cNvSpPr>
            <a:spLocks noGrp="1"/>
          </p:cNvSpPr>
          <p:nvPr>
            <p:ph type="sldNum" sz="quarter" idx="12"/>
          </p:nvPr>
        </p:nvSpPr>
        <p:spPr/>
        <p:txBody>
          <a:bodyPr/>
          <a:lstStyle/>
          <a:p>
            <a:fld id="{26165642-2DC6-4995-8FB3-76453B93C11F}" type="slidenum">
              <a:rPr lang="en-US" smtClean="0"/>
              <a:pPr/>
              <a:t>3</a:t>
            </a:fld>
            <a:endParaRPr lang="en-US"/>
          </a:p>
        </p:txBody>
      </p:sp>
      <p:pic>
        <p:nvPicPr>
          <p:cNvPr id="4" name="Picture 3"/>
          <p:cNvPicPr>
            <a:picLocks noChangeAspect="1"/>
          </p:cNvPicPr>
          <p:nvPr/>
        </p:nvPicPr>
        <p:blipFill>
          <a:blip r:embed="rId3"/>
          <a:stretch>
            <a:fillRect/>
          </a:stretch>
        </p:blipFill>
        <p:spPr>
          <a:xfrm>
            <a:off x="532659" y="2084832"/>
            <a:ext cx="10885395" cy="4583325"/>
          </a:xfrm>
          <a:prstGeom prst="rect">
            <a:avLst/>
          </a:prstGeom>
        </p:spPr>
      </p:pic>
      <p:sp>
        <p:nvSpPr>
          <p:cNvPr id="5" name="Rectangle 4"/>
          <p:cNvSpPr/>
          <p:nvPr/>
        </p:nvSpPr>
        <p:spPr>
          <a:xfrm>
            <a:off x="4545106" y="3370729"/>
            <a:ext cx="143435" cy="23308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2BDDB5C8-8C2D-41B2-8676-8EFE12DF956D}"/>
              </a:ext>
            </a:extLst>
          </p:cNvPr>
          <p:cNvSpPr/>
          <p:nvPr/>
        </p:nvSpPr>
        <p:spPr>
          <a:xfrm>
            <a:off x="3920647" y="2855934"/>
            <a:ext cx="701457" cy="513567"/>
          </a:xfrm>
          <a:custGeom>
            <a:avLst/>
            <a:gdLst>
              <a:gd name="connsiteX0" fmla="*/ 0 w 701457"/>
              <a:gd name="connsiteY0" fmla="*/ 0 h 513567"/>
              <a:gd name="connsiteX1" fmla="*/ 100208 w 701457"/>
              <a:gd name="connsiteY1" fmla="*/ 225469 h 513567"/>
              <a:gd name="connsiteX2" fmla="*/ 325676 w 701457"/>
              <a:gd name="connsiteY2" fmla="*/ 237995 h 513567"/>
              <a:gd name="connsiteX3" fmla="*/ 463463 w 701457"/>
              <a:gd name="connsiteY3" fmla="*/ 350729 h 513567"/>
              <a:gd name="connsiteX4" fmla="*/ 563671 w 701457"/>
              <a:gd name="connsiteY4" fmla="*/ 475989 h 513567"/>
              <a:gd name="connsiteX5" fmla="*/ 701457 w 701457"/>
              <a:gd name="connsiteY5" fmla="*/ 513567 h 513567"/>
              <a:gd name="connsiteX6" fmla="*/ 701457 w 701457"/>
              <a:gd name="connsiteY6" fmla="*/ 513567 h 51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1457" h="513567">
                <a:moveTo>
                  <a:pt x="0" y="0"/>
                </a:moveTo>
                <a:cubicBezTo>
                  <a:pt x="22964" y="92901"/>
                  <a:pt x="45929" y="185803"/>
                  <a:pt x="100208" y="225469"/>
                </a:cubicBezTo>
                <a:cubicBezTo>
                  <a:pt x="154487" y="265135"/>
                  <a:pt x="265134" y="217118"/>
                  <a:pt x="325676" y="237995"/>
                </a:cubicBezTo>
                <a:cubicBezTo>
                  <a:pt x="386219" y="258872"/>
                  <a:pt x="423797" y="311063"/>
                  <a:pt x="463463" y="350729"/>
                </a:cubicBezTo>
                <a:cubicBezTo>
                  <a:pt x="503129" y="390395"/>
                  <a:pt x="524006" y="448849"/>
                  <a:pt x="563671" y="475989"/>
                </a:cubicBezTo>
                <a:cubicBezTo>
                  <a:pt x="603336" y="503129"/>
                  <a:pt x="701457" y="513567"/>
                  <a:pt x="701457" y="513567"/>
                </a:cubicBezTo>
                <a:lnTo>
                  <a:pt x="701457" y="513567"/>
                </a:lnTo>
              </a:path>
            </a:pathLst>
          </a:custGeom>
          <a:noFill/>
          <a:ln w="38100">
            <a:solidFill>
              <a:srgbClr val="FF373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7468756"/>
      </p:ext>
    </p:extLst>
  </p:cSld>
  <p:clrMapOvr>
    <a:masterClrMapping/>
  </p:clrMapOvr>
  <p:transition advTm="60000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6C04E-E6FE-4B9A-9F17-A34EAFB536A8}"/>
              </a:ext>
            </a:extLst>
          </p:cNvPr>
          <p:cNvSpPr>
            <a:spLocks noGrp="1"/>
          </p:cNvSpPr>
          <p:nvPr>
            <p:ph type="title"/>
          </p:nvPr>
        </p:nvSpPr>
        <p:spPr/>
        <p:txBody>
          <a:bodyPr/>
          <a:lstStyle/>
          <a:p>
            <a:r>
              <a:rPr lang="en-US" dirty="0"/>
              <a:t>Simplest case</a:t>
            </a:r>
          </a:p>
        </p:txBody>
      </p:sp>
      <p:sp>
        <p:nvSpPr>
          <p:cNvPr id="3" name="Content Placeholder 2">
            <a:extLst>
              <a:ext uri="{FF2B5EF4-FFF2-40B4-BE49-F238E27FC236}">
                <a16:creationId xmlns:a16="http://schemas.microsoft.com/office/drawing/2014/main" id="{21AB446A-EEA6-4230-BA05-EF30FD377747}"/>
              </a:ext>
            </a:extLst>
          </p:cNvPr>
          <p:cNvSpPr>
            <a:spLocks noGrp="1"/>
          </p:cNvSpPr>
          <p:nvPr>
            <p:ph idx="1"/>
          </p:nvPr>
        </p:nvSpPr>
        <p:spPr>
          <a:xfrm>
            <a:off x="1024127" y="2286000"/>
            <a:ext cx="11030049" cy="4023360"/>
          </a:xfrm>
        </p:spPr>
        <p:txBody>
          <a:bodyPr>
            <a:normAutofit/>
          </a:bodyPr>
          <a:lstStyle/>
          <a:p>
            <a:r>
              <a:rPr lang="en-US" dirty="0"/>
              <a:t>We take a subgroup, shard it (for example, 2 replicas)</a:t>
            </a:r>
          </a:p>
          <a:p>
            <a:pPr lvl="1">
              <a:buFont typeface="Wingdings" panose="05000000000000000000" pitchFamily="2" charset="2"/>
              <a:buChar char="Ø"/>
            </a:pPr>
            <a:r>
              <a:rPr lang="en-US" b="1" dirty="0"/>
              <a:t> put</a:t>
            </a:r>
            <a:r>
              <a:rPr lang="en-US" dirty="0"/>
              <a:t> maps your key to some shard.  It holds the </a:t>
            </a:r>
            <a:r>
              <a:rPr lang="en-US" dirty="0" err="1"/>
              <a:t>key,value</a:t>
            </a:r>
            <a:r>
              <a:rPr lang="en-US" dirty="0"/>
              <a:t> pairs</a:t>
            </a:r>
          </a:p>
          <a:p>
            <a:pPr lvl="2">
              <a:buFont typeface="Wingdings" panose="05000000000000000000" pitchFamily="2" charset="2"/>
              <a:buChar char="v"/>
            </a:pPr>
            <a:r>
              <a:rPr lang="en-US" sz="2800" dirty="0"/>
              <a:t> Replication uses an atomic multicast based on </a:t>
            </a:r>
            <a:r>
              <a:rPr lang="en-US" sz="2800" dirty="0" err="1"/>
              <a:t>Paxos</a:t>
            </a:r>
            <a:r>
              <a:rPr lang="en-US" sz="2800" dirty="0"/>
              <a:t>, so </a:t>
            </a:r>
            <a:br>
              <a:rPr lang="en-US" sz="2800" dirty="0"/>
            </a:br>
            <a:r>
              <a:rPr lang="en-US" sz="2800" dirty="0"/>
              <a:t>   all copies are in a consistent state.</a:t>
            </a:r>
          </a:p>
          <a:p>
            <a:pPr lvl="2">
              <a:buFont typeface="Wingdings" panose="05000000000000000000" pitchFamily="2" charset="2"/>
              <a:buChar char="v"/>
            </a:pPr>
            <a:r>
              <a:rPr lang="en-US" sz="2800" dirty="0"/>
              <a:t> There is just one “most current” value, held by the store.</a:t>
            </a:r>
          </a:p>
          <a:p>
            <a:pPr lvl="1">
              <a:buFont typeface="Wingdings" panose="05000000000000000000" pitchFamily="2" charset="2"/>
              <a:buChar char="Ø"/>
            </a:pPr>
            <a:r>
              <a:rPr lang="en-US" b="1" dirty="0"/>
              <a:t> get</a:t>
            </a:r>
            <a:r>
              <a:rPr lang="en-US" dirty="0"/>
              <a:t> will fetch this most recently stored value.</a:t>
            </a:r>
          </a:p>
          <a:p>
            <a:pPr lvl="1">
              <a:buFont typeface="Wingdings" panose="05000000000000000000" pitchFamily="2" charset="2"/>
              <a:buChar char="Ø"/>
            </a:pPr>
            <a:r>
              <a:rPr lang="en-US" b="1" dirty="0"/>
              <a:t> watch</a:t>
            </a:r>
            <a:r>
              <a:rPr lang="en-US" dirty="0"/>
              <a:t> uses multicast to inform any watchers each time value changes.</a:t>
            </a:r>
          </a:p>
          <a:p>
            <a:pPr lvl="1">
              <a:buFont typeface="Wingdings" panose="05000000000000000000" pitchFamily="2" charset="2"/>
              <a:buChar char="Ø"/>
            </a:pPr>
            <a:r>
              <a:rPr lang="en-US" b="1" dirty="0"/>
              <a:t> </a:t>
            </a:r>
            <a:r>
              <a:rPr lang="en-US" b="1" dirty="0" err="1"/>
              <a:t>cput</a:t>
            </a:r>
            <a:r>
              <a:rPr lang="en-US" b="1" dirty="0"/>
              <a:t> </a:t>
            </a:r>
            <a:r>
              <a:rPr lang="en-US" dirty="0"/>
              <a:t>is like put, but only replaces the prior value if the version # matches</a:t>
            </a:r>
            <a:endParaRPr lang="en-US" b="1" dirty="0"/>
          </a:p>
        </p:txBody>
      </p:sp>
      <p:sp>
        <p:nvSpPr>
          <p:cNvPr id="4" name="Slide Number Placeholder 3">
            <a:extLst>
              <a:ext uri="{FF2B5EF4-FFF2-40B4-BE49-F238E27FC236}">
                <a16:creationId xmlns:a16="http://schemas.microsoft.com/office/drawing/2014/main" id="{9922A7E3-E9F0-4185-BC25-51009CF7754B}"/>
              </a:ext>
            </a:extLst>
          </p:cNvPr>
          <p:cNvSpPr>
            <a:spLocks noGrp="1"/>
          </p:cNvSpPr>
          <p:nvPr>
            <p:ph type="sldNum" sz="quarter" idx="12"/>
          </p:nvPr>
        </p:nvSpPr>
        <p:spPr/>
        <p:txBody>
          <a:bodyPr/>
          <a:lstStyle/>
          <a:p>
            <a:fld id="{26165642-2DC6-4995-8FB3-76453B93C11F}" type="slidenum">
              <a:rPr lang="en-US" smtClean="0"/>
              <a:pPr/>
              <a:t>30</a:t>
            </a:fld>
            <a:endParaRPr lang="en-US"/>
          </a:p>
        </p:txBody>
      </p:sp>
      <p:sp>
        <p:nvSpPr>
          <p:cNvPr id="6" name="Oval 5">
            <a:extLst>
              <a:ext uri="{FF2B5EF4-FFF2-40B4-BE49-F238E27FC236}">
                <a16:creationId xmlns:a16="http://schemas.microsoft.com/office/drawing/2014/main" id="{A9581C48-E2C0-4053-9B38-BF9A0F81D965}"/>
              </a:ext>
            </a:extLst>
          </p:cNvPr>
          <p:cNvSpPr/>
          <p:nvPr/>
        </p:nvSpPr>
        <p:spPr>
          <a:xfrm>
            <a:off x="6096000" y="680193"/>
            <a:ext cx="5775958" cy="932769"/>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9C9B87F-6D72-48CC-B3FA-6E1FADE6FF9F}"/>
              </a:ext>
            </a:extLst>
          </p:cNvPr>
          <p:cNvSpPr/>
          <p:nvPr/>
        </p:nvSpPr>
        <p:spPr>
          <a:xfrm>
            <a:off x="6439397" y="932684"/>
            <a:ext cx="1049572" cy="437322"/>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82DD6A4-7C98-4EC1-9DE3-06A626D58B79}"/>
              </a:ext>
            </a:extLst>
          </p:cNvPr>
          <p:cNvSpPr/>
          <p:nvPr/>
        </p:nvSpPr>
        <p:spPr>
          <a:xfrm>
            <a:off x="6677936" y="1084564"/>
            <a:ext cx="150215" cy="158491"/>
          </a:xfrm>
          <a:prstGeom prst="ellipse">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C7B1D71-E5E9-43D3-B9E6-756EF5A362F2}"/>
              </a:ext>
            </a:extLst>
          </p:cNvPr>
          <p:cNvSpPr/>
          <p:nvPr/>
        </p:nvSpPr>
        <p:spPr>
          <a:xfrm>
            <a:off x="7008344" y="1072099"/>
            <a:ext cx="150215" cy="158491"/>
          </a:xfrm>
          <a:prstGeom prst="ellipse">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7CC8761-8D5F-4D39-8C4C-9085F71EB66B}"/>
              </a:ext>
            </a:extLst>
          </p:cNvPr>
          <p:cNvSpPr/>
          <p:nvPr/>
        </p:nvSpPr>
        <p:spPr>
          <a:xfrm>
            <a:off x="7669162" y="914672"/>
            <a:ext cx="1049572" cy="437322"/>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335E30A-9139-4BF4-839A-0712D438B812}"/>
              </a:ext>
            </a:extLst>
          </p:cNvPr>
          <p:cNvSpPr/>
          <p:nvPr/>
        </p:nvSpPr>
        <p:spPr>
          <a:xfrm>
            <a:off x="7907701" y="1066552"/>
            <a:ext cx="150215" cy="158491"/>
          </a:xfrm>
          <a:prstGeom prst="ellipse">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DD04395-AE91-42D9-B9E8-AFC45DAA6EFB}"/>
              </a:ext>
            </a:extLst>
          </p:cNvPr>
          <p:cNvSpPr/>
          <p:nvPr/>
        </p:nvSpPr>
        <p:spPr>
          <a:xfrm>
            <a:off x="8238109" y="1054087"/>
            <a:ext cx="150215" cy="158491"/>
          </a:xfrm>
          <a:prstGeom prst="ellipse">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E30D270-AA7C-456D-9657-14E7A904337E}"/>
              </a:ext>
            </a:extLst>
          </p:cNvPr>
          <p:cNvSpPr/>
          <p:nvPr/>
        </p:nvSpPr>
        <p:spPr>
          <a:xfrm>
            <a:off x="8834065" y="910424"/>
            <a:ext cx="1049572" cy="437322"/>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B40333C-0658-4170-9C98-7974579B0BAD}"/>
              </a:ext>
            </a:extLst>
          </p:cNvPr>
          <p:cNvSpPr/>
          <p:nvPr/>
        </p:nvSpPr>
        <p:spPr>
          <a:xfrm>
            <a:off x="9056702" y="1022549"/>
            <a:ext cx="150215" cy="158491"/>
          </a:xfrm>
          <a:prstGeom prst="ellipse">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B411DE6-57FC-4FA7-8642-C2D874B229CC}"/>
              </a:ext>
            </a:extLst>
          </p:cNvPr>
          <p:cNvSpPr/>
          <p:nvPr/>
        </p:nvSpPr>
        <p:spPr>
          <a:xfrm>
            <a:off x="9403012" y="1049839"/>
            <a:ext cx="150215" cy="158491"/>
          </a:xfrm>
          <a:prstGeom prst="ellipse">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44CDAE5-E6A5-4F5D-BDC1-653B372FAD1D}"/>
              </a:ext>
            </a:extLst>
          </p:cNvPr>
          <p:cNvSpPr/>
          <p:nvPr/>
        </p:nvSpPr>
        <p:spPr>
          <a:xfrm>
            <a:off x="10304197" y="1025721"/>
            <a:ext cx="53009" cy="740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A1F6B5C-EA92-4E8C-98BC-E665DBBD9A96}"/>
              </a:ext>
            </a:extLst>
          </p:cNvPr>
          <p:cNvSpPr/>
          <p:nvPr/>
        </p:nvSpPr>
        <p:spPr>
          <a:xfrm flipV="1">
            <a:off x="10456597" y="1025720"/>
            <a:ext cx="53009" cy="740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C864FE3-A2D3-428C-919A-216786A2477D}"/>
              </a:ext>
            </a:extLst>
          </p:cNvPr>
          <p:cNvSpPr/>
          <p:nvPr/>
        </p:nvSpPr>
        <p:spPr>
          <a:xfrm>
            <a:off x="10019275" y="1035002"/>
            <a:ext cx="53009" cy="740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7C1D8E8-6CD2-4DDE-9C1F-4FCEFC520D61}"/>
              </a:ext>
            </a:extLst>
          </p:cNvPr>
          <p:cNvSpPr/>
          <p:nvPr/>
        </p:nvSpPr>
        <p:spPr>
          <a:xfrm flipV="1">
            <a:off x="10171675" y="1035001"/>
            <a:ext cx="53009" cy="740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Multidocument 21">
            <a:extLst>
              <a:ext uri="{FF2B5EF4-FFF2-40B4-BE49-F238E27FC236}">
                <a16:creationId xmlns:a16="http://schemas.microsoft.com/office/drawing/2014/main" id="{6B9281C4-A170-45FD-BDCC-85B9A9442958}"/>
              </a:ext>
            </a:extLst>
          </p:cNvPr>
          <p:cNvSpPr/>
          <p:nvPr/>
        </p:nvSpPr>
        <p:spPr>
          <a:xfrm>
            <a:off x="6738924" y="1253785"/>
            <a:ext cx="167780" cy="158491"/>
          </a:xfrm>
          <a:prstGeom prst="flowChartMultidocumen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Multidocument 22">
            <a:extLst>
              <a:ext uri="{FF2B5EF4-FFF2-40B4-BE49-F238E27FC236}">
                <a16:creationId xmlns:a16="http://schemas.microsoft.com/office/drawing/2014/main" id="{A9D762D6-D2E3-456C-A421-3C71E1FC40E4}"/>
              </a:ext>
            </a:extLst>
          </p:cNvPr>
          <p:cNvSpPr/>
          <p:nvPr/>
        </p:nvSpPr>
        <p:spPr>
          <a:xfrm>
            <a:off x="7122341" y="1246321"/>
            <a:ext cx="167780" cy="158491"/>
          </a:xfrm>
          <a:prstGeom prst="flowChartMultidocumen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Multidocument 25">
            <a:extLst>
              <a:ext uri="{FF2B5EF4-FFF2-40B4-BE49-F238E27FC236}">
                <a16:creationId xmlns:a16="http://schemas.microsoft.com/office/drawing/2014/main" id="{B39E65F4-3CE7-4DF4-B163-3C4240B44DEF}"/>
              </a:ext>
            </a:extLst>
          </p:cNvPr>
          <p:cNvSpPr/>
          <p:nvPr/>
        </p:nvSpPr>
        <p:spPr>
          <a:xfrm>
            <a:off x="7988602" y="1239208"/>
            <a:ext cx="167780" cy="158491"/>
          </a:xfrm>
          <a:prstGeom prst="flowChartMultidocumen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Multidocument 26">
            <a:extLst>
              <a:ext uri="{FF2B5EF4-FFF2-40B4-BE49-F238E27FC236}">
                <a16:creationId xmlns:a16="http://schemas.microsoft.com/office/drawing/2014/main" id="{CAA20C85-2A72-40F2-A566-97179F5D77E0}"/>
              </a:ext>
            </a:extLst>
          </p:cNvPr>
          <p:cNvSpPr/>
          <p:nvPr/>
        </p:nvSpPr>
        <p:spPr>
          <a:xfrm>
            <a:off x="8372019" y="1231744"/>
            <a:ext cx="167780" cy="158491"/>
          </a:xfrm>
          <a:prstGeom prst="flowChartMultidocumen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Multidocument 27">
            <a:extLst>
              <a:ext uri="{FF2B5EF4-FFF2-40B4-BE49-F238E27FC236}">
                <a16:creationId xmlns:a16="http://schemas.microsoft.com/office/drawing/2014/main" id="{38D50B1D-4C0C-4F1B-B48F-B9513A2CFE5A}"/>
              </a:ext>
            </a:extLst>
          </p:cNvPr>
          <p:cNvSpPr/>
          <p:nvPr/>
        </p:nvSpPr>
        <p:spPr>
          <a:xfrm>
            <a:off x="9165397" y="1207407"/>
            <a:ext cx="167780" cy="158491"/>
          </a:xfrm>
          <a:prstGeom prst="flowChartMultidocumen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Multidocument 28">
            <a:extLst>
              <a:ext uri="{FF2B5EF4-FFF2-40B4-BE49-F238E27FC236}">
                <a16:creationId xmlns:a16="http://schemas.microsoft.com/office/drawing/2014/main" id="{6063E85A-6485-4ACD-9695-6855B5E0FBE2}"/>
              </a:ext>
            </a:extLst>
          </p:cNvPr>
          <p:cNvSpPr/>
          <p:nvPr/>
        </p:nvSpPr>
        <p:spPr>
          <a:xfrm>
            <a:off x="9548814" y="1199943"/>
            <a:ext cx="167780" cy="158491"/>
          </a:xfrm>
          <a:prstGeom prst="flowChartMultidocumen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80DDABA1-02F6-471C-9A11-6B45028DF3D2}"/>
              </a:ext>
            </a:extLst>
          </p:cNvPr>
          <p:cNvSpPr>
            <a:spLocks noGrp="1"/>
          </p:cNvSpPr>
          <p:nvPr>
            <p:ph type="ftr" sz="quarter" idx="11"/>
          </p:nvPr>
        </p:nvSpPr>
        <p:spPr/>
        <p:txBody>
          <a:bodyPr/>
          <a:lstStyle/>
          <a:p>
            <a:r>
              <a:rPr lang="en-US"/>
              <a:t>Cornell University CS5412 Spring 2019                                                                         </a:t>
            </a:r>
          </a:p>
        </p:txBody>
      </p:sp>
    </p:spTree>
    <p:extLst>
      <p:ext uri="{BB962C8B-B14F-4D97-AF65-F5344CB8AC3E}">
        <p14:creationId xmlns:p14="http://schemas.microsoft.com/office/powerpoint/2010/main" val="1411875797"/>
      </p:ext>
    </p:extLst>
  </p:cSld>
  <p:clrMapOvr>
    <a:masterClrMapping/>
  </p:clrMapOvr>
  <p:transition advTm="60000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88B28-0115-4680-8FC5-D5377661FEB3}"/>
              </a:ext>
            </a:extLst>
          </p:cNvPr>
          <p:cNvSpPr>
            <a:spLocks noGrp="1"/>
          </p:cNvSpPr>
          <p:nvPr>
            <p:ph type="title"/>
          </p:nvPr>
        </p:nvSpPr>
        <p:spPr/>
        <p:txBody>
          <a:bodyPr/>
          <a:lstStyle/>
          <a:p>
            <a:r>
              <a:rPr lang="en-US" dirty="0"/>
              <a:t>Is it a library?  Or a </a:t>
            </a:r>
            <a:r>
              <a:rPr lang="en-US" dirty="0">
                <a:sym typeface="Symbol" panose="05050102010706020507" pitchFamily="18" charset="2"/>
              </a:rPr>
              <a:t>-</a:t>
            </a:r>
            <a:r>
              <a:rPr lang="en-US" dirty="0"/>
              <a:t>service?  Both!</a:t>
            </a:r>
          </a:p>
        </p:txBody>
      </p:sp>
      <p:sp>
        <p:nvSpPr>
          <p:cNvPr id="3" name="Content Placeholder 2">
            <a:extLst>
              <a:ext uri="{FF2B5EF4-FFF2-40B4-BE49-F238E27FC236}">
                <a16:creationId xmlns:a16="http://schemas.microsoft.com/office/drawing/2014/main" id="{EFBB55C1-13BC-4606-897A-5869AFF337AB}"/>
              </a:ext>
            </a:extLst>
          </p:cNvPr>
          <p:cNvSpPr>
            <a:spLocks noGrp="1"/>
          </p:cNvSpPr>
          <p:nvPr>
            <p:ph idx="1"/>
          </p:nvPr>
        </p:nvSpPr>
        <p:spPr>
          <a:xfrm>
            <a:off x="1024127" y="2084832"/>
            <a:ext cx="10786872" cy="4023360"/>
          </a:xfrm>
        </p:spPr>
        <p:txBody>
          <a:bodyPr>
            <a:normAutofit fontScale="77500" lnSpcReduction="20000"/>
          </a:bodyPr>
          <a:lstStyle/>
          <a:p>
            <a:r>
              <a:rPr lang="en-US" dirty="0"/>
              <a:t>You can link your code directly to it, like any library.  </a:t>
            </a:r>
          </a:p>
          <a:p>
            <a:endParaRPr lang="en-US" dirty="0"/>
          </a:p>
          <a:p>
            <a:r>
              <a:rPr lang="en-US" dirty="0"/>
              <a:t>We also have a “demo” that sets it up as a service.</a:t>
            </a:r>
          </a:p>
          <a:p>
            <a:pPr>
              <a:buFont typeface="Wingdings" panose="05000000000000000000" pitchFamily="2" charset="2"/>
              <a:buChar char="Ø"/>
            </a:pPr>
            <a:r>
              <a:rPr lang="en-US" dirty="0"/>
              <a:t>  Warning: Our demo uses Derecho RPC, which is not available </a:t>
            </a:r>
            <a:br>
              <a:rPr lang="en-US" dirty="0"/>
            </a:br>
            <a:r>
              <a:rPr lang="en-US" dirty="0"/>
              <a:t>    from the function service layer.  </a:t>
            </a:r>
          </a:p>
          <a:p>
            <a:pPr>
              <a:buFont typeface="Wingdings" panose="05000000000000000000" pitchFamily="2" charset="2"/>
              <a:buChar char="Ø"/>
            </a:pPr>
            <a:r>
              <a:rPr lang="en-US" dirty="0"/>
              <a:t>   Right now, the demo shows how to use it as a </a:t>
            </a:r>
            <a:r>
              <a:rPr lang="en-US" dirty="0">
                <a:sym typeface="Symbol" panose="05050102010706020507" pitchFamily="18" charset="2"/>
              </a:rPr>
              <a:t>-service running as a </a:t>
            </a:r>
            <a:br>
              <a:rPr lang="en-US" dirty="0">
                <a:sym typeface="Symbol" panose="05050102010706020507" pitchFamily="18" charset="2"/>
              </a:rPr>
            </a:br>
            <a:r>
              <a:rPr lang="en-US" dirty="0">
                <a:sym typeface="Symbol" panose="05050102010706020507" pitchFamily="18" charset="2"/>
              </a:rPr>
              <a:t>     subgroup inside a larger Derecho group.</a:t>
            </a:r>
            <a:endParaRPr lang="en-US" dirty="0"/>
          </a:p>
          <a:p>
            <a:endParaRPr lang="en-US" dirty="0"/>
          </a:p>
          <a:p>
            <a:r>
              <a:rPr lang="en-US" dirty="0"/>
              <a:t>But we plan to extend the demo to use REST.  Then functions could talk to it.</a:t>
            </a:r>
          </a:p>
          <a:p>
            <a:pPr>
              <a:buFont typeface="Wingdings" panose="05000000000000000000" pitchFamily="2" charset="2"/>
              <a:buChar char="Ø"/>
            </a:pPr>
            <a:r>
              <a:rPr lang="en-US" dirty="0"/>
              <a:t>   You could do this on your own, pretty easily</a:t>
            </a:r>
          </a:p>
        </p:txBody>
      </p:sp>
      <p:sp>
        <p:nvSpPr>
          <p:cNvPr id="4" name="Footer Placeholder 3">
            <a:extLst>
              <a:ext uri="{FF2B5EF4-FFF2-40B4-BE49-F238E27FC236}">
                <a16:creationId xmlns:a16="http://schemas.microsoft.com/office/drawing/2014/main" id="{4B16C7B7-0854-40A4-B9D4-0350F3169D3A}"/>
              </a:ext>
            </a:extLst>
          </p:cNvPr>
          <p:cNvSpPr>
            <a:spLocks noGrp="1"/>
          </p:cNvSpPr>
          <p:nvPr>
            <p:ph type="ftr" sz="quarter" idx="11"/>
          </p:nvPr>
        </p:nvSpPr>
        <p:spPr/>
        <p:txBody>
          <a:bodyPr/>
          <a:lstStyle/>
          <a:p>
            <a:r>
              <a:rPr lang="en-US"/>
              <a:t>Cornell University CS5412 Spring 2019                                                                         </a:t>
            </a:r>
          </a:p>
        </p:txBody>
      </p:sp>
      <p:sp>
        <p:nvSpPr>
          <p:cNvPr id="5" name="Slide Number Placeholder 4">
            <a:extLst>
              <a:ext uri="{FF2B5EF4-FFF2-40B4-BE49-F238E27FC236}">
                <a16:creationId xmlns:a16="http://schemas.microsoft.com/office/drawing/2014/main" id="{0C843E96-F3B8-422A-83BF-9F339B1121C1}"/>
              </a:ext>
            </a:extLst>
          </p:cNvPr>
          <p:cNvSpPr>
            <a:spLocks noGrp="1"/>
          </p:cNvSpPr>
          <p:nvPr>
            <p:ph type="sldNum" sz="quarter" idx="12"/>
          </p:nvPr>
        </p:nvSpPr>
        <p:spPr/>
        <p:txBody>
          <a:bodyPr/>
          <a:lstStyle/>
          <a:p>
            <a:fld id="{26165642-2DC6-4995-8FB3-76453B93C11F}" type="slidenum">
              <a:rPr lang="en-US" smtClean="0"/>
              <a:pPr/>
              <a:t>31</a:t>
            </a:fld>
            <a:endParaRPr lang="en-US"/>
          </a:p>
        </p:txBody>
      </p:sp>
    </p:spTree>
    <p:extLst>
      <p:ext uri="{BB962C8B-B14F-4D97-AF65-F5344CB8AC3E}">
        <p14:creationId xmlns:p14="http://schemas.microsoft.com/office/powerpoint/2010/main" val="4224946506"/>
      </p:ext>
    </p:extLst>
  </p:cSld>
  <p:clrMapOvr>
    <a:masterClrMapping/>
  </p:clrMapOvr>
  <p:transition advTm="60000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B6379-E386-484E-A61B-834C3E6F1570}"/>
              </a:ext>
            </a:extLst>
          </p:cNvPr>
          <p:cNvSpPr>
            <a:spLocks noGrp="1"/>
          </p:cNvSpPr>
          <p:nvPr>
            <p:ph type="title"/>
          </p:nvPr>
        </p:nvSpPr>
        <p:spPr/>
        <p:txBody>
          <a:bodyPr/>
          <a:lstStyle/>
          <a:p>
            <a:r>
              <a:rPr lang="en-US" dirty="0"/>
              <a:t>In what sense is it FFFS</a:t>
            </a:r>
            <a:r>
              <a:rPr lang="en-US" baseline="-25000" dirty="0"/>
              <a:t>v2</a:t>
            </a:r>
            <a:r>
              <a:rPr lang="en-US" dirty="0"/>
              <a:t>?</a:t>
            </a:r>
          </a:p>
        </p:txBody>
      </p:sp>
      <p:sp>
        <p:nvSpPr>
          <p:cNvPr id="3" name="Content Placeholder 2">
            <a:extLst>
              <a:ext uri="{FF2B5EF4-FFF2-40B4-BE49-F238E27FC236}">
                <a16:creationId xmlns:a16="http://schemas.microsoft.com/office/drawing/2014/main" id="{A3F2B88F-DC1C-40AD-8F54-6974A35DD4A4}"/>
              </a:ext>
            </a:extLst>
          </p:cNvPr>
          <p:cNvSpPr>
            <a:spLocks noGrp="1"/>
          </p:cNvSpPr>
          <p:nvPr>
            <p:ph idx="1"/>
          </p:nvPr>
        </p:nvSpPr>
        <p:spPr>
          <a:xfrm>
            <a:off x="1024127" y="2286000"/>
            <a:ext cx="11104141" cy="4023360"/>
          </a:xfrm>
        </p:spPr>
        <p:txBody>
          <a:bodyPr>
            <a:normAutofit fontScale="92500"/>
          </a:bodyPr>
          <a:lstStyle/>
          <a:p>
            <a:r>
              <a:rPr lang="en-US" i="1" dirty="0"/>
              <a:t>First comment: You do not need to work with Derecho and its object store.</a:t>
            </a:r>
            <a:br>
              <a:rPr lang="en-US" i="1" dirty="0"/>
            </a:br>
            <a:r>
              <a:rPr lang="en-US" i="1" dirty="0"/>
              <a:t>Theo can help you set up FFFS</a:t>
            </a:r>
            <a:r>
              <a:rPr lang="en-US" i="1" baseline="-25000" dirty="0"/>
              <a:t>v1</a:t>
            </a:r>
            <a:r>
              <a:rPr lang="en-US" i="1" dirty="0"/>
              <a:t> as a file system for your project.  </a:t>
            </a:r>
            <a:endParaRPr lang="en-US" dirty="0"/>
          </a:p>
          <a:p>
            <a:r>
              <a:rPr lang="en-US" dirty="0"/>
              <a:t>We think of the object store as a generalization of FFFS</a:t>
            </a:r>
            <a:r>
              <a:rPr lang="en-US" baseline="-25000" dirty="0"/>
              <a:t>v1</a:t>
            </a:r>
            <a:r>
              <a:rPr lang="en-US" dirty="0"/>
              <a:t>.</a:t>
            </a:r>
          </a:p>
          <a:p>
            <a:pPr>
              <a:buFont typeface="Wingdings" panose="05000000000000000000" pitchFamily="2" charset="2"/>
              <a:buChar char="Ø"/>
            </a:pPr>
            <a:r>
              <a:rPr lang="en-US" dirty="0"/>
              <a:t>  File names and record numbers can be used as keys</a:t>
            </a:r>
          </a:p>
          <a:p>
            <a:pPr>
              <a:buFont typeface="Wingdings" panose="05000000000000000000" pitchFamily="2" charset="2"/>
              <a:buChar char="Ø"/>
            </a:pPr>
            <a:r>
              <a:rPr lang="en-US" dirty="0"/>
              <a:t>  The object store supports versioning, and indexed lookup</a:t>
            </a:r>
          </a:p>
          <a:p>
            <a:pPr>
              <a:buFont typeface="Wingdings" panose="05000000000000000000" pitchFamily="2" charset="2"/>
              <a:buChar char="Ø"/>
            </a:pPr>
            <a:r>
              <a:rPr lang="en-US" dirty="0"/>
              <a:t>  In this perspective, it has all the functionality of FFFS</a:t>
            </a:r>
            <a:r>
              <a:rPr lang="en-US" baseline="-25000" dirty="0"/>
              <a:t>v1</a:t>
            </a:r>
            <a:r>
              <a:rPr lang="en-US" dirty="0"/>
              <a:t> except that </a:t>
            </a:r>
            <a:br>
              <a:rPr lang="en-US" dirty="0"/>
            </a:br>
            <a:r>
              <a:rPr lang="en-US" dirty="0"/>
              <a:t>    you talk directly to it (which is far faster!), not through a file API</a:t>
            </a:r>
          </a:p>
        </p:txBody>
      </p:sp>
      <p:sp>
        <p:nvSpPr>
          <p:cNvPr id="4" name="Footer Placeholder 3">
            <a:extLst>
              <a:ext uri="{FF2B5EF4-FFF2-40B4-BE49-F238E27FC236}">
                <a16:creationId xmlns:a16="http://schemas.microsoft.com/office/drawing/2014/main" id="{AC9BB942-3CEE-4F9C-9CF9-5E5B827AFC0A}"/>
              </a:ext>
            </a:extLst>
          </p:cNvPr>
          <p:cNvSpPr>
            <a:spLocks noGrp="1"/>
          </p:cNvSpPr>
          <p:nvPr>
            <p:ph type="ftr" sz="quarter" idx="11"/>
          </p:nvPr>
        </p:nvSpPr>
        <p:spPr/>
        <p:txBody>
          <a:bodyPr/>
          <a:lstStyle/>
          <a:p>
            <a:r>
              <a:rPr lang="en-US"/>
              <a:t>Cornell University CS5412 Spring 2019                                                                         </a:t>
            </a:r>
          </a:p>
        </p:txBody>
      </p:sp>
      <p:sp>
        <p:nvSpPr>
          <p:cNvPr id="5" name="Slide Number Placeholder 4">
            <a:extLst>
              <a:ext uri="{FF2B5EF4-FFF2-40B4-BE49-F238E27FC236}">
                <a16:creationId xmlns:a16="http://schemas.microsoft.com/office/drawing/2014/main" id="{2B6A61BD-56FC-4A73-95DA-E77DD25ACA8E}"/>
              </a:ext>
            </a:extLst>
          </p:cNvPr>
          <p:cNvSpPr>
            <a:spLocks noGrp="1"/>
          </p:cNvSpPr>
          <p:nvPr>
            <p:ph type="sldNum" sz="quarter" idx="12"/>
          </p:nvPr>
        </p:nvSpPr>
        <p:spPr/>
        <p:txBody>
          <a:bodyPr/>
          <a:lstStyle/>
          <a:p>
            <a:fld id="{26165642-2DC6-4995-8FB3-76453B93C11F}" type="slidenum">
              <a:rPr lang="en-US" smtClean="0"/>
              <a:pPr/>
              <a:t>32</a:t>
            </a:fld>
            <a:endParaRPr lang="en-US"/>
          </a:p>
        </p:txBody>
      </p:sp>
    </p:spTree>
    <p:extLst>
      <p:ext uri="{BB962C8B-B14F-4D97-AF65-F5344CB8AC3E}">
        <p14:creationId xmlns:p14="http://schemas.microsoft.com/office/powerpoint/2010/main" val="2760518285"/>
      </p:ext>
    </p:extLst>
  </p:cSld>
  <p:clrMapOvr>
    <a:masterClrMapping/>
  </p:clrMapOvr>
  <p:transition advTm="60000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483D7-FDCD-4EE1-A223-9B2F70DB7E1E}"/>
              </a:ext>
            </a:extLst>
          </p:cNvPr>
          <p:cNvSpPr>
            <a:spLocks noGrp="1"/>
          </p:cNvSpPr>
          <p:nvPr>
            <p:ph type="title"/>
          </p:nvPr>
        </p:nvSpPr>
        <p:spPr/>
        <p:txBody>
          <a:bodyPr/>
          <a:lstStyle/>
          <a:p>
            <a:r>
              <a:rPr lang="en-US" dirty="0"/>
              <a:t>Storing the data</a:t>
            </a:r>
          </a:p>
        </p:txBody>
      </p:sp>
      <p:sp>
        <p:nvSpPr>
          <p:cNvPr id="3" name="Content Placeholder 2">
            <a:extLst>
              <a:ext uri="{FF2B5EF4-FFF2-40B4-BE49-F238E27FC236}">
                <a16:creationId xmlns:a16="http://schemas.microsoft.com/office/drawing/2014/main" id="{DAD0442C-38D7-4980-8B57-522E77CB818F}"/>
              </a:ext>
            </a:extLst>
          </p:cNvPr>
          <p:cNvSpPr>
            <a:spLocks noGrp="1"/>
          </p:cNvSpPr>
          <p:nvPr>
            <p:ph idx="1"/>
          </p:nvPr>
        </p:nvSpPr>
        <p:spPr/>
        <p:txBody>
          <a:bodyPr>
            <a:normAutofit fontScale="70000" lnSpcReduction="20000"/>
          </a:bodyPr>
          <a:lstStyle/>
          <a:p>
            <a:r>
              <a:rPr lang="en-US" dirty="0"/>
              <a:t>For the simple case, a normal C++ “Map” is used at each process running the object store.  </a:t>
            </a:r>
          </a:p>
          <a:p>
            <a:endParaRPr lang="en-US" dirty="0"/>
          </a:p>
          <a:p>
            <a:r>
              <a:rPr lang="en-US" dirty="0"/>
              <a:t>There is a configurable replication factor.  The members of a shard use this to keep identical replicas of the C++ map.</a:t>
            </a:r>
          </a:p>
          <a:p>
            <a:endParaRPr lang="en-US" dirty="0"/>
          </a:p>
          <a:p>
            <a:r>
              <a:rPr lang="en-US" dirty="0"/>
              <a:t>The map itself is a hashed lookup structure employing an efficient in-memory data layout.</a:t>
            </a:r>
          </a:p>
          <a:p>
            <a:endParaRPr lang="en-US" dirty="0"/>
          </a:p>
          <a:p>
            <a:r>
              <a:rPr lang="en-US" dirty="0"/>
              <a:t>A single key can only map to a single value.  If you replace it, the old value </a:t>
            </a:r>
            <a:r>
              <a:rPr lang="en-US"/>
              <a:t>is garbage-collected</a:t>
            </a:r>
            <a:r>
              <a:rPr lang="en-US" dirty="0"/>
              <a:t>.</a:t>
            </a:r>
          </a:p>
        </p:txBody>
      </p:sp>
      <p:sp>
        <p:nvSpPr>
          <p:cNvPr id="4" name="Slide Number Placeholder 3">
            <a:extLst>
              <a:ext uri="{FF2B5EF4-FFF2-40B4-BE49-F238E27FC236}">
                <a16:creationId xmlns:a16="http://schemas.microsoft.com/office/drawing/2014/main" id="{EFCFF878-082A-460F-851A-AAF4F8A60E02}"/>
              </a:ext>
            </a:extLst>
          </p:cNvPr>
          <p:cNvSpPr>
            <a:spLocks noGrp="1"/>
          </p:cNvSpPr>
          <p:nvPr>
            <p:ph type="sldNum" sz="quarter" idx="12"/>
          </p:nvPr>
        </p:nvSpPr>
        <p:spPr/>
        <p:txBody>
          <a:bodyPr/>
          <a:lstStyle/>
          <a:p>
            <a:fld id="{26165642-2DC6-4995-8FB3-76453B93C11F}" type="slidenum">
              <a:rPr lang="en-US" smtClean="0"/>
              <a:pPr/>
              <a:t>33</a:t>
            </a:fld>
            <a:endParaRPr lang="en-US"/>
          </a:p>
        </p:txBody>
      </p:sp>
      <p:sp>
        <p:nvSpPr>
          <p:cNvPr id="5" name="Footer Placeholder 4">
            <a:extLst>
              <a:ext uri="{FF2B5EF4-FFF2-40B4-BE49-F238E27FC236}">
                <a16:creationId xmlns:a16="http://schemas.microsoft.com/office/drawing/2014/main" id="{0C285006-8CA6-459D-90EF-0E4EBAA19E40}"/>
              </a:ext>
            </a:extLst>
          </p:cNvPr>
          <p:cNvSpPr>
            <a:spLocks noGrp="1"/>
          </p:cNvSpPr>
          <p:nvPr>
            <p:ph type="ftr" sz="quarter" idx="11"/>
          </p:nvPr>
        </p:nvSpPr>
        <p:spPr/>
        <p:txBody>
          <a:bodyPr/>
          <a:lstStyle/>
          <a:p>
            <a:r>
              <a:rPr lang="en-US"/>
              <a:t>Cornell University CS5412 Spring 2019                                                                         </a:t>
            </a:r>
          </a:p>
        </p:txBody>
      </p:sp>
    </p:spTree>
    <p:extLst>
      <p:ext uri="{BB962C8B-B14F-4D97-AF65-F5344CB8AC3E}">
        <p14:creationId xmlns:p14="http://schemas.microsoft.com/office/powerpoint/2010/main" val="3649320613"/>
      </p:ext>
    </p:extLst>
  </p:cSld>
  <p:clrMapOvr>
    <a:masterClrMapping/>
  </p:clrMapOvr>
  <p:transition advTm="60000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95616-9389-4A85-9846-B923FEE799EF}"/>
              </a:ext>
            </a:extLst>
          </p:cNvPr>
          <p:cNvSpPr>
            <a:spLocks noGrp="1"/>
          </p:cNvSpPr>
          <p:nvPr>
            <p:ph type="title"/>
          </p:nvPr>
        </p:nvSpPr>
        <p:spPr/>
        <p:txBody>
          <a:bodyPr/>
          <a:lstStyle/>
          <a:p>
            <a:r>
              <a:rPr lang="en-US" dirty="0"/>
              <a:t>Speed?  </a:t>
            </a:r>
            <a:r>
              <a:rPr lang="en-US" i="1" dirty="0"/>
              <a:t>Breaks records!</a:t>
            </a:r>
            <a:endParaRPr lang="en-US" dirty="0"/>
          </a:p>
        </p:txBody>
      </p:sp>
      <p:sp>
        <p:nvSpPr>
          <p:cNvPr id="3" name="Content Placeholder 2">
            <a:extLst>
              <a:ext uri="{FF2B5EF4-FFF2-40B4-BE49-F238E27FC236}">
                <a16:creationId xmlns:a16="http://schemas.microsoft.com/office/drawing/2014/main" id="{128CD8B0-4DC1-485E-B3C0-0B4C429FC2F0}"/>
              </a:ext>
            </a:extLst>
          </p:cNvPr>
          <p:cNvSpPr>
            <a:spLocks noGrp="1"/>
          </p:cNvSpPr>
          <p:nvPr>
            <p:ph idx="1"/>
          </p:nvPr>
        </p:nvSpPr>
        <p:spPr/>
        <p:txBody>
          <a:bodyPr>
            <a:normAutofit/>
          </a:bodyPr>
          <a:lstStyle/>
          <a:p>
            <a:r>
              <a:rPr lang="en-US" dirty="0"/>
              <a:t>Every data path uses RDMA transfers (100Gbps bidirectional)</a:t>
            </a:r>
          </a:p>
          <a:p>
            <a:endParaRPr lang="en-US" dirty="0"/>
          </a:p>
          <a:p>
            <a:r>
              <a:rPr lang="en-US" dirty="0"/>
              <a:t>Derecho multicast is exceptionally fast and even with multiple copies, the entire update runs at nearly 125Gbps</a:t>
            </a:r>
          </a:p>
          <a:p>
            <a:endParaRPr lang="en-US" dirty="0"/>
          </a:p>
          <a:p>
            <a:r>
              <a:rPr lang="en-US" dirty="0"/>
              <a:t>Note: In today’s Derecho, RDMA is offered </a:t>
            </a:r>
            <a:r>
              <a:rPr lang="en-US" i="1" dirty="0"/>
              <a:t>inside</a:t>
            </a:r>
            <a:r>
              <a:rPr lang="en-US" dirty="0"/>
              <a:t> a </a:t>
            </a:r>
            <a:r>
              <a:rPr lang="en-US" dirty="0">
                <a:sym typeface="Symbol" panose="05050102010706020507" pitchFamily="18" charset="2"/>
              </a:rPr>
              <a:t>-service, but in 2019 we will also have RDMA for clients </a:t>
            </a:r>
            <a:r>
              <a:rPr lang="en-US" i="1" dirty="0">
                <a:sym typeface="Symbol" panose="05050102010706020507" pitchFamily="18" charset="2"/>
              </a:rPr>
              <a:t>outside </a:t>
            </a:r>
            <a:r>
              <a:rPr lang="en-US" dirty="0">
                <a:sym typeface="Symbol" panose="05050102010706020507" pitchFamily="18" charset="2"/>
              </a:rPr>
              <a:t>the service.</a:t>
            </a:r>
            <a:endParaRPr lang="en-US" i="1" dirty="0"/>
          </a:p>
        </p:txBody>
      </p:sp>
      <p:sp>
        <p:nvSpPr>
          <p:cNvPr id="4" name="Slide Number Placeholder 3">
            <a:extLst>
              <a:ext uri="{FF2B5EF4-FFF2-40B4-BE49-F238E27FC236}">
                <a16:creationId xmlns:a16="http://schemas.microsoft.com/office/drawing/2014/main" id="{D3D3855C-50A4-4584-B06B-6C04870ABD8F}"/>
              </a:ext>
            </a:extLst>
          </p:cNvPr>
          <p:cNvSpPr>
            <a:spLocks noGrp="1"/>
          </p:cNvSpPr>
          <p:nvPr>
            <p:ph type="sldNum" sz="quarter" idx="12"/>
          </p:nvPr>
        </p:nvSpPr>
        <p:spPr/>
        <p:txBody>
          <a:bodyPr/>
          <a:lstStyle/>
          <a:p>
            <a:fld id="{26165642-2DC6-4995-8FB3-76453B93C11F}" type="slidenum">
              <a:rPr lang="en-US" smtClean="0"/>
              <a:pPr/>
              <a:t>34</a:t>
            </a:fld>
            <a:endParaRPr lang="en-US"/>
          </a:p>
        </p:txBody>
      </p:sp>
      <p:sp>
        <p:nvSpPr>
          <p:cNvPr id="5" name="Footer Placeholder 4">
            <a:extLst>
              <a:ext uri="{FF2B5EF4-FFF2-40B4-BE49-F238E27FC236}">
                <a16:creationId xmlns:a16="http://schemas.microsoft.com/office/drawing/2014/main" id="{35B1E048-55D9-4D6C-8B43-5E922D8EE58B}"/>
              </a:ext>
            </a:extLst>
          </p:cNvPr>
          <p:cNvSpPr>
            <a:spLocks noGrp="1"/>
          </p:cNvSpPr>
          <p:nvPr>
            <p:ph type="ftr" sz="quarter" idx="11"/>
          </p:nvPr>
        </p:nvSpPr>
        <p:spPr/>
        <p:txBody>
          <a:bodyPr/>
          <a:lstStyle/>
          <a:p>
            <a:r>
              <a:rPr lang="en-US"/>
              <a:t>Cornell University CS5412 Spring 2019                                                                         </a:t>
            </a:r>
          </a:p>
        </p:txBody>
      </p:sp>
      <p:pic>
        <p:nvPicPr>
          <p:cNvPr id="7" name="Picture 6"/>
          <p:cNvPicPr>
            <a:picLocks noChangeAspect="1"/>
          </p:cNvPicPr>
          <p:nvPr/>
        </p:nvPicPr>
        <p:blipFill>
          <a:blip r:embed="rId3"/>
          <a:stretch>
            <a:fillRect/>
          </a:stretch>
        </p:blipFill>
        <p:spPr>
          <a:xfrm>
            <a:off x="9036508" y="423872"/>
            <a:ext cx="2570484" cy="1445029"/>
          </a:xfrm>
          <a:prstGeom prst="rect">
            <a:avLst/>
          </a:prstGeom>
        </p:spPr>
      </p:pic>
    </p:spTree>
    <p:extLst>
      <p:ext uri="{BB962C8B-B14F-4D97-AF65-F5344CB8AC3E}">
        <p14:creationId xmlns:p14="http://schemas.microsoft.com/office/powerpoint/2010/main" val="3367468090"/>
      </p:ext>
    </p:extLst>
  </p:cSld>
  <p:clrMapOvr>
    <a:masterClrMapping/>
  </p:clrMapOvr>
  <p:transition advTm="60000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166E4-E00B-4F6A-AF0A-2AC3D5CAA9C5}"/>
              </a:ext>
            </a:extLst>
          </p:cNvPr>
          <p:cNvSpPr>
            <a:spLocks noGrp="1"/>
          </p:cNvSpPr>
          <p:nvPr>
            <p:ph type="title"/>
          </p:nvPr>
        </p:nvSpPr>
        <p:spPr/>
        <p:txBody>
          <a:bodyPr/>
          <a:lstStyle/>
          <a:p>
            <a:r>
              <a:rPr lang="en-US" dirty="0"/>
              <a:t>What about big objects?</a:t>
            </a:r>
          </a:p>
        </p:txBody>
      </p:sp>
      <p:sp>
        <p:nvSpPr>
          <p:cNvPr id="3" name="Content Placeholder 2">
            <a:extLst>
              <a:ext uri="{FF2B5EF4-FFF2-40B4-BE49-F238E27FC236}">
                <a16:creationId xmlns:a16="http://schemas.microsoft.com/office/drawing/2014/main" id="{6F3946F8-6A9E-49DF-9C0B-631A6004D687}"/>
              </a:ext>
            </a:extLst>
          </p:cNvPr>
          <p:cNvSpPr>
            <a:spLocks noGrp="1"/>
          </p:cNvSpPr>
          <p:nvPr>
            <p:ph idx="1"/>
          </p:nvPr>
        </p:nvSpPr>
        <p:spPr/>
        <p:txBody>
          <a:bodyPr/>
          <a:lstStyle/>
          <a:p>
            <a:r>
              <a:rPr lang="en-US" dirty="0"/>
              <a:t>If objects are large, and watchers just want “some” objects, we recommend a simple two step approach:</a:t>
            </a:r>
          </a:p>
          <a:p>
            <a:pPr>
              <a:buFont typeface="Wingdings" panose="05000000000000000000" pitchFamily="2" charset="2"/>
              <a:buChar char="Ø"/>
            </a:pPr>
            <a:r>
              <a:rPr lang="en-US" dirty="0"/>
              <a:t> Create a </a:t>
            </a:r>
            <a:r>
              <a:rPr lang="en-US" dirty="0" err="1"/>
              <a:t>uid</a:t>
            </a:r>
            <a:r>
              <a:rPr lang="en-US" dirty="0"/>
              <a:t>, and </a:t>
            </a:r>
            <a:r>
              <a:rPr lang="en-US" b="1" dirty="0"/>
              <a:t>put</a:t>
            </a:r>
            <a:r>
              <a:rPr lang="en-US" dirty="0"/>
              <a:t> the (</a:t>
            </a:r>
            <a:r>
              <a:rPr lang="en-US" dirty="0" err="1"/>
              <a:t>uid</a:t>
            </a:r>
            <a:r>
              <a:rPr lang="en-US" dirty="0"/>
              <a:t>, </a:t>
            </a:r>
            <a:r>
              <a:rPr lang="en-US" dirty="0" err="1"/>
              <a:t>obj</a:t>
            </a:r>
            <a:r>
              <a:rPr lang="en-US" dirty="0"/>
              <a:t>) pair, first.</a:t>
            </a:r>
          </a:p>
          <a:p>
            <a:pPr>
              <a:buFont typeface="Wingdings" panose="05000000000000000000" pitchFamily="2" charset="2"/>
              <a:buChar char="Ø"/>
            </a:pPr>
            <a:r>
              <a:rPr lang="en-US" dirty="0"/>
              <a:t> </a:t>
            </a:r>
            <a:r>
              <a:rPr lang="en-US" b="1" dirty="0"/>
              <a:t>put </a:t>
            </a:r>
            <a:r>
              <a:rPr lang="en-US" dirty="0"/>
              <a:t>a “meta-data” record that lists the </a:t>
            </a:r>
            <a:r>
              <a:rPr lang="en-US" dirty="0" err="1"/>
              <a:t>uid</a:t>
            </a:r>
            <a:r>
              <a:rPr lang="en-US" dirty="0"/>
              <a:t>.</a:t>
            </a:r>
          </a:p>
          <a:p>
            <a:pPr>
              <a:buFont typeface="Wingdings" panose="05000000000000000000" pitchFamily="2" charset="2"/>
              <a:buChar char="Ø"/>
            </a:pPr>
            <a:r>
              <a:rPr lang="en-US" dirty="0"/>
              <a:t> Now, via </a:t>
            </a:r>
            <a:r>
              <a:rPr lang="en-US" b="1" dirty="0"/>
              <a:t>get</a:t>
            </a:r>
            <a:r>
              <a:rPr lang="en-US" dirty="0"/>
              <a:t> or </a:t>
            </a:r>
            <a:r>
              <a:rPr lang="en-US" b="1" dirty="0"/>
              <a:t>watch</a:t>
            </a:r>
            <a:r>
              <a:rPr lang="en-US" dirty="0"/>
              <a:t>, clients learn about the update from the</a:t>
            </a:r>
            <a:br>
              <a:rPr lang="en-US" dirty="0"/>
            </a:br>
            <a:r>
              <a:rPr lang="en-US" dirty="0"/>
              <a:t>   meta-data, which can list various attributes.</a:t>
            </a:r>
          </a:p>
          <a:p>
            <a:pPr>
              <a:buFont typeface="Wingdings" panose="05000000000000000000" pitchFamily="2" charset="2"/>
              <a:buChar char="Ø"/>
            </a:pPr>
            <a:r>
              <a:rPr lang="en-US" dirty="0"/>
              <a:t> They call </a:t>
            </a:r>
            <a:r>
              <a:rPr lang="en-US" b="1" dirty="0"/>
              <a:t>get</a:t>
            </a:r>
            <a:r>
              <a:rPr lang="en-US" dirty="0"/>
              <a:t> a second time to fetch object, if desired.</a:t>
            </a:r>
          </a:p>
        </p:txBody>
      </p:sp>
      <p:sp>
        <p:nvSpPr>
          <p:cNvPr id="4" name="Slide Number Placeholder 3">
            <a:extLst>
              <a:ext uri="{FF2B5EF4-FFF2-40B4-BE49-F238E27FC236}">
                <a16:creationId xmlns:a16="http://schemas.microsoft.com/office/drawing/2014/main" id="{D85F1D5F-4D5F-4D7A-BE74-0B8F453CFB78}"/>
              </a:ext>
            </a:extLst>
          </p:cNvPr>
          <p:cNvSpPr>
            <a:spLocks noGrp="1"/>
          </p:cNvSpPr>
          <p:nvPr>
            <p:ph type="sldNum" sz="quarter" idx="12"/>
          </p:nvPr>
        </p:nvSpPr>
        <p:spPr/>
        <p:txBody>
          <a:bodyPr/>
          <a:lstStyle/>
          <a:p>
            <a:fld id="{26165642-2DC6-4995-8FB3-76453B93C11F}" type="slidenum">
              <a:rPr lang="en-US" smtClean="0"/>
              <a:pPr/>
              <a:t>35</a:t>
            </a:fld>
            <a:endParaRPr lang="en-US"/>
          </a:p>
        </p:txBody>
      </p:sp>
      <p:sp>
        <p:nvSpPr>
          <p:cNvPr id="5" name="Footer Placeholder 4">
            <a:extLst>
              <a:ext uri="{FF2B5EF4-FFF2-40B4-BE49-F238E27FC236}">
                <a16:creationId xmlns:a16="http://schemas.microsoft.com/office/drawing/2014/main" id="{5AB3FCC3-C388-46BD-8E0A-C10985E18EC8}"/>
              </a:ext>
            </a:extLst>
          </p:cNvPr>
          <p:cNvSpPr>
            <a:spLocks noGrp="1"/>
          </p:cNvSpPr>
          <p:nvPr>
            <p:ph type="ftr" sz="quarter" idx="11"/>
          </p:nvPr>
        </p:nvSpPr>
        <p:spPr/>
        <p:txBody>
          <a:bodyPr/>
          <a:lstStyle/>
          <a:p>
            <a:r>
              <a:rPr lang="en-US"/>
              <a:t>Cornell University CS5412 Spring 2019                                                                         </a:t>
            </a:r>
          </a:p>
        </p:txBody>
      </p:sp>
      <p:pic>
        <p:nvPicPr>
          <p:cNvPr id="6" name="Picture 5">
            <a:extLst>
              <a:ext uri="{FF2B5EF4-FFF2-40B4-BE49-F238E27FC236}">
                <a16:creationId xmlns:a16="http://schemas.microsoft.com/office/drawing/2014/main" id="{CA562637-8A9E-4C98-8956-E02F32EC5EA9}"/>
              </a:ext>
            </a:extLst>
          </p:cNvPr>
          <p:cNvPicPr>
            <a:picLocks noChangeAspect="1"/>
          </p:cNvPicPr>
          <p:nvPr/>
        </p:nvPicPr>
        <p:blipFill>
          <a:blip r:embed="rId3"/>
          <a:stretch>
            <a:fillRect/>
          </a:stretch>
        </p:blipFill>
        <p:spPr>
          <a:xfrm flipH="1">
            <a:off x="9326884" y="344312"/>
            <a:ext cx="2484114" cy="1861016"/>
          </a:xfrm>
          <a:prstGeom prst="rect">
            <a:avLst/>
          </a:prstGeom>
        </p:spPr>
      </p:pic>
    </p:spTree>
    <p:extLst>
      <p:ext uri="{BB962C8B-B14F-4D97-AF65-F5344CB8AC3E}">
        <p14:creationId xmlns:p14="http://schemas.microsoft.com/office/powerpoint/2010/main" val="941288648"/>
      </p:ext>
    </p:extLst>
  </p:cSld>
  <p:clrMapOvr>
    <a:masterClrMapping/>
  </p:clrMapOvr>
  <p:transition advTm="60000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70D15-53D7-4475-A1BE-4AF36C490DAA}"/>
              </a:ext>
            </a:extLst>
          </p:cNvPr>
          <p:cNvSpPr>
            <a:spLocks noGrp="1"/>
          </p:cNvSpPr>
          <p:nvPr>
            <p:ph type="title"/>
          </p:nvPr>
        </p:nvSpPr>
        <p:spPr/>
        <p:txBody>
          <a:bodyPr/>
          <a:lstStyle/>
          <a:p>
            <a:r>
              <a:rPr lang="en-US" dirty="0"/>
              <a:t>Versioned objects</a:t>
            </a:r>
          </a:p>
        </p:txBody>
      </p:sp>
      <p:sp>
        <p:nvSpPr>
          <p:cNvPr id="3" name="Content Placeholder 2">
            <a:extLst>
              <a:ext uri="{FF2B5EF4-FFF2-40B4-BE49-F238E27FC236}">
                <a16:creationId xmlns:a16="http://schemas.microsoft.com/office/drawing/2014/main" id="{D910146C-7B9D-4879-AA33-A8299BEB419C}"/>
              </a:ext>
            </a:extLst>
          </p:cNvPr>
          <p:cNvSpPr>
            <a:spLocks noGrp="1"/>
          </p:cNvSpPr>
          <p:nvPr>
            <p:ph idx="1"/>
          </p:nvPr>
        </p:nvSpPr>
        <p:spPr>
          <a:xfrm>
            <a:off x="1024128" y="2003729"/>
            <a:ext cx="10786872" cy="4305631"/>
          </a:xfrm>
        </p:spPr>
        <p:txBody>
          <a:bodyPr>
            <a:normAutofit fontScale="85000" lnSpcReduction="10000"/>
          </a:bodyPr>
          <a:lstStyle/>
          <a:p>
            <a:r>
              <a:rPr lang="en-US" dirty="0"/>
              <a:t>We configure the object store to track versions. </a:t>
            </a:r>
            <a:r>
              <a:rPr lang="en-US" b="1" dirty="0"/>
              <a:t>put</a:t>
            </a:r>
            <a:r>
              <a:rPr lang="en-US" dirty="0"/>
              <a:t> creates a new version:</a:t>
            </a:r>
          </a:p>
          <a:p>
            <a:pPr>
              <a:buFont typeface="Wingdings" panose="05000000000000000000" pitchFamily="2" charset="2"/>
              <a:buChar char="Ø"/>
            </a:pPr>
            <a:r>
              <a:rPr lang="en-US" dirty="0"/>
              <a:t>  </a:t>
            </a:r>
            <a:r>
              <a:rPr lang="en-US" i="1" dirty="0"/>
              <a:t>key:</a:t>
            </a:r>
            <a:r>
              <a:rPr lang="en-US" dirty="0"/>
              <a:t> The object store </a:t>
            </a:r>
            <a:r>
              <a:rPr lang="en-US" i="1" dirty="0"/>
              <a:t>always</a:t>
            </a:r>
            <a:r>
              <a:rPr lang="en-US" dirty="0"/>
              <a:t> tracks information on a per-object basis</a:t>
            </a:r>
          </a:p>
          <a:p>
            <a:pPr>
              <a:buFont typeface="Wingdings" panose="05000000000000000000" pitchFamily="2" charset="2"/>
              <a:buChar char="Ø"/>
            </a:pPr>
            <a:r>
              <a:rPr lang="en-US" dirty="0"/>
              <a:t>  </a:t>
            </a:r>
            <a:r>
              <a:rPr lang="en-US" i="1" dirty="0"/>
              <a:t>version-number: </a:t>
            </a:r>
            <a:r>
              <a:rPr lang="en-US" dirty="0"/>
              <a:t>Just an integer</a:t>
            </a:r>
          </a:p>
          <a:p>
            <a:pPr>
              <a:buFont typeface="Wingdings" panose="05000000000000000000" pitchFamily="2" charset="2"/>
              <a:buChar char="Ø"/>
            </a:pPr>
            <a:r>
              <a:rPr lang="en-US" dirty="0"/>
              <a:t>  </a:t>
            </a:r>
            <a:r>
              <a:rPr lang="en-US" i="1" dirty="0"/>
              <a:t>time: </a:t>
            </a:r>
            <a:r>
              <a:rPr lang="en-US" dirty="0"/>
              <a:t>If the object itself lacks a timestamp, we just use “platform” time.</a:t>
            </a:r>
          </a:p>
          <a:p>
            <a:pPr>
              <a:buFont typeface="Wingdings" panose="05000000000000000000" pitchFamily="2" charset="2"/>
              <a:buChar char="Ø"/>
            </a:pPr>
            <a:endParaRPr lang="en-US" dirty="0"/>
          </a:p>
          <a:p>
            <a:pPr marL="0" indent="0">
              <a:buNone/>
            </a:pPr>
            <a:r>
              <a:rPr lang="en-US" dirty="0"/>
              <a:t>Now </a:t>
            </a:r>
            <a:r>
              <a:rPr lang="en-US" b="1" dirty="0"/>
              <a:t>get</a:t>
            </a:r>
            <a:r>
              <a:rPr lang="en-US" dirty="0"/>
              <a:t> can lookup most current version, or a specific one, even by time.</a:t>
            </a:r>
          </a:p>
          <a:p>
            <a:pPr marL="0" indent="0">
              <a:buNone/>
            </a:pPr>
            <a:r>
              <a:rPr lang="en-US" dirty="0"/>
              <a:t>The object store is optimized to leverage non-volatile memory hardware.</a:t>
            </a:r>
          </a:p>
        </p:txBody>
      </p:sp>
      <p:sp>
        <p:nvSpPr>
          <p:cNvPr id="4" name="Slide Number Placeholder 3">
            <a:extLst>
              <a:ext uri="{FF2B5EF4-FFF2-40B4-BE49-F238E27FC236}">
                <a16:creationId xmlns:a16="http://schemas.microsoft.com/office/drawing/2014/main" id="{94C0548E-2F20-4BB1-B131-D0A356BF70DB}"/>
              </a:ext>
            </a:extLst>
          </p:cNvPr>
          <p:cNvSpPr>
            <a:spLocks noGrp="1"/>
          </p:cNvSpPr>
          <p:nvPr>
            <p:ph type="sldNum" sz="quarter" idx="12"/>
          </p:nvPr>
        </p:nvSpPr>
        <p:spPr/>
        <p:txBody>
          <a:bodyPr/>
          <a:lstStyle/>
          <a:p>
            <a:fld id="{26165642-2DC6-4995-8FB3-76453B93C11F}" type="slidenum">
              <a:rPr lang="en-US" smtClean="0"/>
              <a:pPr/>
              <a:t>36</a:t>
            </a:fld>
            <a:endParaRPr lang="en-US"/>
          </a:p>
        </p:txBody>
      </p:sp>
      <p:sp>
        <p:nvSpPr>
          <p:cNvPr id="5" name="Footer Placeholder 4">
            <a:extLst>
              <a:ext uri="{FF2B5EF4-FFF2-40B4-BE49-F238E27FC236}">
                <a16:creationId xmlns:a16="http://schemas.microsoft.com/office/drawing/2014/main" id="{3604CF9C-7BB4-42CF-A473-6185A462B22E}"/>
              </a:ext>
            </a:extLst>
          </p:cNvPr>
          <p:cNvSpPr>
            <a:spLocks noGrp="1"/>
          </p:cNvSpPr>
          <p:nvPr>
            <p:ph type="ftr" sz="quarter" idx="11"/>
          </p:nvPr>
        </p:nvSpPr>
        <p:spPr/>
        <p:txBody>
          <a:bodyPr/>
          <a:lstStyle/>
          <a:p>
            <a:r>
              <a:rPr lang="en-US"/>
              <a:t>Cornell University CS5412 Spring 2019                                                                         </a:t>
            </a:r>
          </a:p>
        </p:txBody>
      </p:sp>
      <p:pic>
        <p:nvPicPr>
          <p:cNvPr id="8" name="Picture 7">
            <a:extLst>
              <a:ext uri="{FF2B5EF4-FFF2-40B4-BE49-F238E27FC236}">
                <a16:creationId xmlns:a16="http://schemas.microsoft.com/office/drawing/2014/main" id="{AB54F9BF-DEBA-4F84-98DD-A58E9D46AE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8800" y="391159"/>
            <a:ext cx="4783667" cy="1457879"/>
          </a:xfrm>
          <a:prstGeom prst="rect">
            <a:avLst/>
          </a:prstGeom>
        </p:spPr>
      </p:pic>
    </p:spTree>
    <p:extLst>
      <p:ext uri="{BB962C8B-B14F-4D97-AF65-F5344CB8AC3E}">
        <p14:creationId xmlns:p14="http://schemas.microsoft.com/office/powerpoint/2010/main" val="3811917387"/>
      </p:ext>
    </p:extLst>
  </p:cSld>
  <p:clrMapOvr>
    <a:masterClrMapping/>
  </p:clrMapOvr>
  <p:transition advTm="60000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Sequences of versions</a:t>
            </a:r>
          </a:p>
        </p:txBody>
      </p:sp>
      <p:sp>
        <p:nvSpPr>
          <p:cNvPr id="3" name="Content Placeholder 2"/>
          <p:cNvSpPr>
            <a:spLocks noGrp="1"/>
          </p:cNvSpPr>
          <p:nvPr>
            <p:ph idx="1"/>
          </p:nvPr>
        </p:nvSpPr>
        <p:spPr>
          <a:xfrm>
            <a:off x="1024128" y="2286000"/>
            <a:ext cx="10904636" cy="4023360"/>
          </a:xfrm>
        </p:spPr>
        <p:txBody>
          <a:bodyPr>
            <a:normAutofit/>
          </a:bodyPr>
          <a:lstStyle/>
          <a:p>
            <a:r>
              <a:rPr lang="en-US" dirty="0"/>
              <a:t>With concurrent applications, you could worry that someone will do a </a:t>
            </a:r>
            <a:r>
              <a:rPr lang="en-US" b="1" dirty="0"/>
              <a:t>get</a:t>
            </a:r>
            <a:r>
              <a:rPr lang="en-US" dirty="0"/>
              <a:t>, then compute a new version, then </a:t>
            </a:r>
            <a:r>
              <a:rPr lang="en-US" b="1" dirty="0"/>
              <a:t>put</a:t>
            </a:r>
            <a:r>
              <a:rPr lang="en-US" dirty="0"/>
              <a:t>.  But if some other process simultaneously does the same thing,  one could overwrite the other.</a:t>
            </a:r>
          </a:p>
          <a:p>
            <a:endParaRPr lang="en-US" dirty="0"/>
          </a:p>
          <a:p>
            <a:r>
              <a:rPr lang="en-US" dirty="0"/>
              <a:t>In </a:t>
            </a:r>
            <a:r>
              <a:rPr lang="en-US" b="1" dirty="0" err="1"/>
              <a:t>cput</a:t>
            </a:r>
            <a:r>
              <a:rPr lang="en-US" dirty="0"/>
              <a:t> is a in the object store to address this kind of race condition.  If an update races occurs, </a:t>
            </a:r>
            <a:r>
              <a:rPr lang="en-US" b="1" dirty="0" err="1"/>
              <a:t>cput</a:t>
            </a:r>
            <a:r>
              <a:rPr lang="en-US" dirty="0"/>
              <a:t> “fails” so that you can repeat the </a:t>
            </a:r>
            <a:r>
              <a:rPr lang="en-US" b="1" dirty="0"/>
              <a:t>get</a:t>
            </a:r>
            <a:r>
              <a:rPr lang="en-US" dirty="0"/>
              <a:t> and try again.  You get consistency without locking.</a:t>
            </a:r>
          </a:p>
        </p:txBody>
      </p:sp>
      <p:sp>
        <p:nvSpPr>
          <p:cNvPr id="4" name="Footer Placeholder 3"/>
          <p:cNvSpPr>
            <a:spLocks noGrp="1"/>
          </p:cNvSpPr>
          <p:nvPr>
            <p:ph type="ftr" sz="quarter" idx="11"/>
          </p:nvPr>
        </p:nvSpPr>
        <p:spPr/>
        <p:txBody>
          <a:bodyPr/>
          <a:lstStyle/>
          <a:p>
            <a:r>
              <a:rPr lang="en-US"/>
              <a:t>Cornell University CS5412 Spring 2019                                                                         </a:t>
            </a:r>
          </a:p>
        </p:txBody>
      </p:sp>
      <p:sp>
        <p:nvSpPr>
          <p:cNvPr id="5" name="Slide Number Placeholder 4"/>
          <p:cNvSpPr>
            <a:spLocks noGrp="1"/>
          </p:cNvSpPr>
          <p:nvPr>
            <p:ph type="sldNum" sz="quarter" idx="12"/>
          </p:nvPr>
        </p:nvSpPr>
        <p:spPr/>
        <p:txBody>
          <a:bodyPr/>
          <a:lstStyle/>
          <a:p>
            <a:fld id="{26165642-2DC6-4995-8FB3-76453B93C11F}" type="slidenum">
              <a:rPr lang="en-US" smtClean="0"/>
              <a:pPr/>
              <a:t>37</a:t>
            </a:fld>
            <a:endParaRPr lang="en-US"/>
          </a:p>
        </p:txBody>
      </p:sp>
    </p:spTree>
    <p:extLst>
      <p:ext uri="{BB962C8B-B14F-4D97-AF65-F5344CB8AC3E}">
        <p14:creationId xmlns:p14="http://schemas.microsoft.com/office/powerpoint/2010/main" val="75431172"/>
      </p:ext>
    </p:extLst>
  </p:cSld>
  <p:clrMapOvr>
    <a:masterClrMapping/>
  </p:clrMapOvr>
  <p:transition advTm="60000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483D7-FDCD-4EE1-A223-9B2F70DB7E1E}"/>
              </a:ext>
            </a:extLst>
          </p:cNvPr>
          <p:cNvSpPr>
            <a:spLocks noGrp="1"/>
          </p:cNvSpPr>
          <p:nvPr>
            <p:ph type="title"/>
          </p:nvPr>
        </p:nvSpPr>
        <p:spPr/>
        <p:txBody>
          <a:bodyPr/>
          <a:lstStyle/>
          <a:p>
            <a:r>
              <a:rPr lang="en-US" dirty="0"/>
              <a:t>Storing deltas</a:t>
            </a:r>
          </a:p>
        </p:txBody>
      </p:sp>
      <p:sp>
        <p:nvSpPr>
          <p:cNvPr id="3" name="Content Placeholder 2">
            <a:extLst>
              <a:ext uri="{FF2B5EF4-FFF2-40B4-BE49-F238E27FC236}">
                <a16:creationId xmlns:a16="http://schemas.microsoft.com/office/drawing/2014/main" id="{DAD0442C-38D7-4980-8B57-522E77CB818F}"/>
              </a:ext>
            </a:extLst>
          </p:cNvPr>
          <p:cNvSpPr>
            <a:spLocks noGrp="1"/>
          </p:cNvSpPr>
          <p:nvPr>
            <p:ph idx="1"/>
          </p:nvPr>
        </p:nvSpPr>
        <p:spPr/>
        <p:txBody>
          <a:bodyPr>
            <a:normAutofit fontScale="92500" lnSpcReduction="10000"/>
          </a:bodyPr>
          <a:lstStyle/>
          <a:p>
            <a:r>
              <a:rPr lang="en-US" sz="2800" dirty="0"/>
              <a:t>Existing DHTs lack support for versioned data.</a:t>
            </a:r>
          </a:p>
          <a:p>
            <a:endParaRPr lang="en-US" sz="2800" dirty="0"/>
          </a:p>
          <a:p>
            <a:r>
              <a:rPr lang="en-US" sz="2800" dirty="0"/>
              <a:t>We implemented a highly optimized versioned data structure</a:t>
            </a:r>
          </a:p>
          <a:p>
            <a:r>
              <a:rPr lang="en-US" sz="2800" dirty="0"/>
              <a:t>We implement a temporal index, and cache frequently accessed data.</a:t>
            </a:r>
          </a:p>
          <a:p>
            <a:pPr>
              <a:buFont typeface="Wingdings" panose="05000000000000000000" pitchFamily="2" charset="2"/>
              <a:buChar char="Ø"/>
            </a:pPr>
            <a:r>
              <a:rPr lang="en-US" sz="2800" dirty="0"/>
              <a:t>  A server still manages a map (since many keys map to it), but you can</a:t>
            </a:r>
            <a:br>
              <a:rPr lang="en-US" sz="2800" dirty="0"/>
            </a:br>
            <a:r>
              <a:rPr lang="en-US" sz="2800" dirty="0"/>
              <a:t>    think of the values for a specific key as being versioned.</a:t>
            </a:r>
          </a:p>
          <a:p>
            <a:pPr>
              <a:buFont typeface="Wingdings" panose="05000000000000000000" pitchFamily="2" charset="2"/>
              <a:buChar char="Ø"/>
            </a:pPr>
            <a:r>
              <a:rPr lang="en-US" sz="2800" dirty="0"/>
              <a:t>  Sometimes deltas are more efficient.  If you have a function to compute</a:t>
            </a:r>
            <a:br>
              <a:rPr lang="en-US" sz="2800" dirty="0"/>
            </a:br>
            <a:r>
              <a:rPr lang="en-US" sz="2800" dirty="0"/>
              <a:t>    the delta, we won’t even create a new version unless you tell us to.</a:t>
            </a:r>
          </a:p>
          <a:p>
            <a:pPr>
              <a:buFont typeface="Wingdings" panose="05000000000000000000" pitchFamily="2" charset="2"/>
              <a:buChar char="Ø"/>
            </a:pPr>
            <a:r>
              <a:rPr lang="en-US" sz="2800" dirty="0"/>
              <a:t>  Values (or deltas) are saved on </a:t>
            </a:r>
            <a:r>
              <a:rPr lang="en-US" sz="2800" dirty="0" err="1"/>
              <a:t>NVMe</a:t>
            </a:r>
            <a:r>
              <a:rPr lang="en-US" sz="2800" dirty="0"/>
              <a:t> &amp; replicated for fault-tolerance.</a:t>
            </a:r>
          </a:p>
        </p:txBody>
      </p:sp>
      <p:sp>
        <p:nvSpPr>
          <p:cNvPr id="4" name="Slide Number Placeholder 3">
            <a:extLst>
              <a:ext uri="{FF2B5EF4-FFF2-40B4-BE49-F238E27FC236}">
                <a16:creationId xmlns:a16="http://schemas.microsoft.com/office/drawing/2014/main" id="{EFCFF878-082A-460F-851A-AAF4F8A60E02}"/>
              </a:ext>
            </a:extLst>
          </p:cNvPr>
          <p:cNvSpPr>
            <a:spLocks noGrp="1"/>
          </p:cNvSpPr>
          <p:nvPr>
            <p:ph type="sldNum" sz="quarter" idx="12"/>
          </p:nvPr>
        </p:nvSpPr>
        <p:spPr/>
        <p:txBody>
          <a:bodyPr/>
          <a:lstStyle/>
          <a:p>
            <a:fld id="{26165642-2DC6-4995-8FB3-76453B93C11F}" type="slidenum">
              <a:rPr lang="en-US" smtClean="0"/>
              <a:pPr/>
              <a:t>38</a:t>
            </a:fld>
            <a:endParaRPr lang="en-US"/>
          </a:p>
        </p:txBody>
      </p:sp>
      <p:sp>
        <p:nvSpPr>
          <p:cNvPr id="7" name="Footer Placeholder 6">
            <a:extLst>
              <a:ext uri="{FF2B5EF4-FFF2-40B4-BE49-F238E27FC236}">
                <a16:creationId xmlns:a16="http://schemas.microsoft.com/office/drawing/2014/main" id="{04AB0802-93EE-4FF8-BF0E-20328D6402A7}"/>
              </a:ext>
            </a:extLst>
          </p:cNvPr>
          <p:cNvSpPr>
            <a:spLocks noGrp="1"/>
          </p:cNvSpPr>
          <p:nvPr>
            <p:ph type="ftr" sz="quarter" idx="11"/>
          </p:nvPr>
        </p:nvSpPr>
        <p:spPr/>
        <p:txBody>
          <a:bodyPr/>
          <a:lstStyle/>
          <a:p>
            <a:r>
              <a:rPr lang="en-US"/>
              <a:t>Cornell University CS5412 Spring 2019                                                                         </a:t>
            </a:r>
          </a:p>
        </p:txBody>
      </p:sp>
      <p:pic>
        <p:nvPicPr>
          <p:cNvPr id="8" name="Picture 7">
            <a:extLst>
              <a:ext uri="{FF2B5EF4-FFF2-40B4-BE49-F238E27FC236}">
                <a16:creationId xmlns:a16="http://schemas.microsoft.com/office/drawing/2014/main" id="{CB685827-7A18-4ACE-B14E-DB93098B749F}"/>
              </a:ext>
            </a:extLst>
          </p:cNvPr>
          <p:cNvPicPr>
            <a:picLocks noChangeAspect="1"/>
          </p:cNvPicPr>
          <p:nvPr/>
        </p:nvPicPr>
        <p:blipFill>
          <a:blip r:embed="rId3"/>
          <a:stretch>
            <a:fillRect/>
          </a:stretch>
        </p:blipFill>
        <p:spPr>
          <a:xfrm>
            <a:off x="7867303" y="223532"/>
            <a:ext cx="2852517" cy="1961884"/>
          </a:xfrm>
          <a:prstGeom prst="rect">
            <a:avLst/>
          </a:prstGeom>
          <a:ln>
            <a:solidFill>
              <a:schemeClr val="tx1"/>
            </a:solidFill>
          </a:ln>
        </p:spPr>
      </p:pic>
      <p:pic>
        <p:nvPicPr>
          <p:cNvPr id="9" name="Picture 8">
            <a:extLst>
              <a:ext uri="{FF2B5EF4-FFF2-40B4-BE49-F238E27FC236}">
                <a16:creationId xmlns:a16="http://schemas.microsoft.com/office/drawing/2014/main" id="{B7A047EB-A443-4FFF-8FCB-E6FA908145B4}"/>
              </a:ext>
            </a:extLst>
          </p:cNvPr>
          <p:cNvPicPr>
            <a:picLocks noChangeAspect="1"/>
          </p:cNvPicPr>
          <p:nvPr/>
        </p:nvPicPr>
        <p:blipFill>
          <a:blip r:embed="rId3"/>
          <a:stretch>
            <a:fillRect/>
          </a:stretch>
        </p:blipFill>
        <p:spPr>
          <a:xfrm>
            <a:off x="8231029" y="452096"/>
            <a:ext cx="2852517" cy="1961884"/>
          </a:xfrm>
          <a:prstGeom prst="rect">
            <a:avLst/>
          </a:prstGeom>
          <a:ln>
            <a:solidFill>
              <a:schemeClr val="tx1"/>
            </a:solidFill>
          </a:ln>
        </p:spPr>
      </p:pic>
      <p:pic>
        <p:nvPicPr>
          <p:cNvPr id="10" name="Picture 9">
            <a:extLst>
              <a:ext uri="{FF2B5EF4-FFF2-40B4-BE49-F238E27FC236}">
                <a16:creationId xmlns:a16="http://schemas.microsoft.com/office/drawing/2014/main" id="{7D619974-64F8-4014-B62D-839D0BEF88F8}"/>
              </a:ext>
            </a:extLst>
          </p:cNvPr>
          <p:cNvPicPr>
            <a:picLocks noChangeAspect="1"/>
          </p:cNvPicPr>
          <p:nvPr/>
        </p:nvPicPr>
        <p:blipFill>
          <a:blip r:embed="rId3"/>
          <a:stretch>
            <a:fillRect/>
          </a:stretch>
        </p:blipFill>
        <p:spPr>
          <a:xfrm>
            <a:off x="8594755" y="737616"/>
            <a:ext cx="2852517" cy="1961884"/>
          </a:xfrm>
          <a:prstGeom prst="rect">
            <a:avLst/>
          </a:prstGeom>
          <a:ln>
            <a:solidFill>
              <a:schemeClr val="tx1"/>
            </a:solidFill>
          </a:ln>
        </p:spPr>
      </p:pic>
      <p:pic>
        <p:nvPicPr>
          <p:cNvPr id="11" name="Picture 10">
            <a:extLst>
              <a:ext uri="{FF2B5EF4-FFF2-40B4-BE49-F238E27FC236}">
                <a16:creationId xmlns:a16="http://schemas.microsoft.com/office/drawing/2014/main" id="{53C92D4A-A2B1-4E00-AE7C-A5A901BBFD2C}"/>
              </a:ext>
            </a:extLst>
          </p:cNvPr>
          <p:cNvPicPr>
            <a:picLocks noChangeAspect="1"/>
          </p:cNvPicPr>
          <p:nvPr/>
        </p:nvPicPr>
        <p:blipFill>
          <a:blip r:embed="rId3"/>
          <a:stretch>
            <a:fillRect/>
          </a:stretch>
        </p:blipFill>
        <p:spPr>
          <a:xfrm>
            <a:off x="8958481" y="1023136"/>
            <a:ext cx="2852517" cy="1961884"/>
          </a:xfrm>
          <a:prstGeom prst="rect">
            <a:avLst/>
          </a:prstGeom>
          <a:ln>
            <a:solidFill>
              <a:schemeClr val="tx1"/>
            </a:solidFill>
          </a:ln>
        </p:spPr>
      </p:pic>
    </p:spTree>
    <p:extLst>
      <p:ext uri="{BB962C8B-B14F-4D97-AF65-F5344CB8AC3E}">
        <p14:creationId xmlns:p14="http://schemas.microsoft.com/office/powerpoint/2010/main" val="1027891353"/>
      </p:ext>
    </p:extLst>
  </p:cSld>
  <p:clrMapOvr>
    <a:masterClrMapping/>
  </p:clrMapOvr>
  <p:transition advTm="60000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Flowchart: Magnetic Disk 60">
            <a:extLst>
              <a:ext uri="{FF2B5EF4-FFF2-40B4-BE49-F238E27FC236}">
                <a16:creationId xmlns:a16="http://schemas.microsoft.com/office/drawing/2014/main" id="{AAFB67D7-C4D9-4C72-A534-BD8FEA65FDB3}"/>
              </a:ext>
            </a:extLst>
          </p:cNvPr>
          <p:cNvSpPr/>
          <p:nvPr/>
        </p:nvSpPr>
        <p:spPr>
          <a:xfrm>
            <a:off x="9236248" y="220081"/>
            <a:ext cx="2738415" cy="1499616"/>
          </a:xfrm>
          <a:prstGeom prst="flowChartMagneticDisk">
            <a:avLst/>
          </a:prstGeom>
          <a:solidFill>
            <a:srgbClr val="E7F1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8DBA32-99B0-4B31-8674-505800DE9A6F}"/>
              </a:ext>
            </a:extLst>
          </p:cNvPr>
          <p:cNvSpPr>
            <a:spLocks noGrp="1"/>
          </p:cNvSpPr>
          <p:nvPr>
            <p:ph type="title"/>
          </p:nvPr>
        </p:nvSpPr>
        <p:spPr/>
        <p:txBody>
          <a:bodyPr/>
          <a:lstStyle/>
          <a:p>
            <a:r>
              <a:rPr lang="en-US" dirty="0"/>
              <a:t>Object store as a file system</a:t>
            </a:r>
          </a:p>
        </p:txBody>
      </p:sp>
      <p:sp>
        <p:nvSpPr>
          <p:cNvPr id="3" name="Content Placeholder 2">
            <a:extLst>
              <a:ext uri="{FF2B5EF4-FFF2-40B4-BE49-F238E27FC236}">
                <a16:creationId xmlns:a16="http://schemas.microsoft.com/office/drawing/2014/main" id="{65D9440D-6595-4D31-A70F-67FEBF1D6BD0}"/>
              </a:ext>
            </a:extLst>
          </p:cNvPr>
          <p:cNvSpPr>
            <a:spLocks noGrp="1"/>
          </p:cNvSpPr>
          <p:nvPr>
            <p:ph idx="1"/>
          </p:nvPr>
        </p:nvSpPr>
        <p:spPr>
          <a:xfrm>
            <a:off x="1024127" y="2209126"/>
            <a:ext cx="11057281" cy="4100234"/>
          </a:xfrm>
        </p:spPr>
        <p:txBody>
          <a:bodyPr>
            <a:normAutofit fontScale="92500" lnSpcReduction="10000"/>
          </a:bodyPr>
          <a:lstStyle/>
          <a:p>
            <a:r>
              <a:rPr lang="en-US" dirty="0"/>
              <a:t>A file system is really an abstraction over a block store.</a:t>
            </a:r>
          </a:p>
          <a:p>
            <a:endParaRPr lang="en-US" dirty="0"/>
          </a:p>
          <a:p>
            <a:r>
              <a:rPr lang="en-US" dirty="0"/>
              <a:t>We plan to offer the </a:t>
            </a:r>
            <a:r>
              <a:rPr lang="en-US" dirty="0" err="1"/>
              <a:t>Ceph</a:t>
            </a:r>
            <a:r>
              <a:rPr lang="en-US" dirty="0"/>
              <a:t> object-oriented enhanced </a:t>
            </a:r>
            <a:r>
              <a:rPr lang="en-US" dirty="0" err="1"/>
              <a:t>Posix</a:t>
            </a:r>
            <a:r>
              <a:rPr lang="en-US" dirty="0"/>
              <a:t> API.  </a:t>
            </a:r>
          </a:p>
          <a:p>
            <a:pPr>
              <a:buFont typeface="Wingdings" panose="05000000000000000000" pitchFamily="2" charset="2"/>
              <a:buChar char="Ø"/>
            </a:pPr>
            <a:r>
              <a:rPr lang="en-US" dirty="0"/>
              <a:t>   Here we configure the object store to be </a:t>
            </a:r>
            <a:r>
              <a:rPr lang="en-US" i="1" dirty="0"/>
              <a:t>versioned </a:t>
            </a:r>
            <a:r>
              <a:rPr lang="en-US" dirty="0"/>
              <a:t>and </a:t>
            </a:r>
            <a:r>
              <a:rPr lang="en-US" i="1" dirty="0"/>
              <a:t>persistent.</a:t>
            </a:r>
          </a:p>
          <a:p>
            <a:pPr>
              <a:buFont typeface="Wingdings" panose="05000000000000000000" pitchFamily="2" charset="2"/>
              <a:buChar char="Ø"/>
            </a:pPr>
            <a:r>
              <a:rPr lang="en-US" dirty="0"/>
              <a:t>   </a:t>
            </a:r>
            <a:r>
              <a:rPr lang="en-US" dirty="0" err="1"/>
              <a:t>Paxos</a:t>
            </a:r>
            <a:r>
              <a:rPr lang="en-US" dirty="0"/>
              <a:t> for fault-tolerant updates, guaranteeing consistency.</a:t>
            </a:r>
          </a:p>
          <a:p>
            <a:endParaRPr lang="en-US" dirty="0"/>
          </a:p>
          <a:p>
            <a:r>
              <a:rPr lang="en-US" dirty="0"/>
              <a:t>This will offer back-compatibility, but for peak speed users should still use </a:t>
            </a:r>
            <a:r>
              <a:rPr lang="en-US" b="1" dirty="0"/>
              <a:t>put/get/watch</a:t>
            </a:r>
            <a:endParaRPr lang="en-US" dirty="0"/>
          </a:p>
        </p:txBody>
      </p:sp>
      <p:sp>
        <p:nvSpPr>
          <p:cNvPr id="4" name="Slide Number Placeholder 3">
            <a:extLst>
              <a:ext uri="{FF2B5EF4-FFF2-40B4-BE49-F238E27FC236}">
                <a16:creationId xmlns:a16="http://schemas.microsoft.com/office/drawing/2014/main" id="{05E67A9E-5439-4D4E-80EF-7A6762A1F71A}"/>
              </a:ext>
            </a:extLst>
          </p:cNvPr>
          <p:cNvSpPr>
            <a:spLocks noGrp="1"/>
          </p:cNvSpPr>
          <p:nvPr>
            <p:ph type="sldNum" sz="quarter" idx="12"/>
          </p:nvPr>
        </p:nvSpPr>
        <p:spPr/>
        <p:txBody>
          <a:bodyPr/>
          <a:lstStyle/>
          <a:p>
            <a:fld id="{26165642-2DC6-4995-8FB3-76453B93C11F}" type="slidenum">
              <a:rPr lang="en-US" smtClean="0"/>
              <a:pPr/>
              <a:t>39</a:t>
            </a:fld>
            <a:endParaRPr lang="en-US"/>
          </a:p>
        </p:txBody>
      </p:sp>
      <p:pic>
        <p:nvPicPr>
          <p:cNvPr id="60" name="Picture 59">
            <a:extLst>
              <a:ext uri="{FF2B5EF4-FFF2-40B4-BE49-F238E27FC236}">
                <a16:creationId xmlns:a16="http://schemas.microsoft.com/office/drawing/2014/main" id="{99282954-2B33-4C11-A752-9D3D6F2C442A}"/>
              </a:ext>
            </a:extLst>
          </p:cNvPr>
          <p:cNvPicPr>
            <a:picLocks noChangeAspect="1"/>
          </p:cNvPicPr>
          <p:nvPr/>
        </p:nvPicPr>
        <p:blipFill>
          <a:blip r:embed="rId3"/>
          <a:stretch>
            <a:fillRect/>
          </a:stretch>
        </p:blipFill>
        <p:spPr>
          <a:xfrm>
            <a:off x="9301703" y="368491"/>
            <a:ext cx="2408957" cy="1202794"/>
          </a:xfrm>
          <a:prstGeom prst="rect">
            <a:avLst/>
          </a:prstGeom>
        </p:spPr>
      </p:pic>
      <p:sp>
        <p:nvSpPr>
          <p:cNvPr id="5" name="Footer Placeholder 4">
            <a:extLst>
              <a:ext uri="{FF2B5EF4-FFF2-40B4-BE49-F238E27FC236}">
                <a16:creationId xmlns:a16="http://schemas.microsoft.com/office/drawing/2014/main" id="{5C658A82-93C1-478C-B5E5-2F8649B74652}"/>
              </a:ext>
            </a:extLst>
          </p:cNvPr>
          <p:cNvSpPr>
            <a:spLocks noGrp="1"/>
          </p:cNvSpPr>
          <p:nvPr>
            <p:ph type="ftr" sz="quarter" idx="11"/>
          </p:nvPr>
        </p:nvSpPr>
        <p:spPr/>
        <p:txBody>
          <a:bodyPr/>
          <a:lstStyle/>
          <a:p>
            <a:r>
              <a:rPr lang="en-US"/>
              <a:t>Cornell University CS5412 Spring 2019                                                                         </a:t>
            </a:r>
          </a:p>
        </p:txBody>
      </p:sp>
    </p:spTree>
    <p:extLst>
      <p:ext uri="{BB962C8B-B14F-4D97-AF65-F5344CB8AC3E}">
        <p14:creationId xmlns:p14="http://schemas.microsoft.com/office/powerpoint/2010/main" val="4249362405"/>
      </p:ext>
    </p:extLst>
  </p:cSld>
  <p:clrMapOvr>
    <a:masterClrMapping/>
  </p:clrMapOvr>
  <p:transition advTm="600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Tracking Trinity…</a:t>
            </a:r>
          </a:p>
        </p:txBody>
      </p:sp>
      <p:sp>
        <p:nvSpPr>
          <p:cNvPr id="6" name="Content Placeholder 5"/>
          <p:cNvSpPr>
            <a:spLocks noGrp="1"/>
          </p:cNvSpPr>
          <p:nvPr>
            <p:ph idx="1"/>
          </p:nvPr>
        </p:nvSpPr>
        <p:spPr/>
        <p:txBody>
          <a:bodyPr>
            <a:normAutofit/>
          </a:bodyPr>
          <a:lstStyle/>
          <a:p>
            <a:r>
              <a:rPr lang="en-US" dirty="0"/>
              <a:t>In this example, we are doing a few things in one picture</a:t>
            </a:r>
          </a:p>
          <a:p>
            <a:pPr>
              <a:buFont typeface="Wingdings" panose="05000000000000000000" pitchFamily="2" charset="2"/>
              <a:buChar char="Ø"/>
            </a:pPr>
            <a:r>
              <a:rPr lang="en-US" dirty="0"/>
              <a:t>  Data is being captured by </a:t>
            </a:r>
            <a:r>
              <a:rPr lang="en-US" dirty="0" err="1"/>
              <a:t>IoT</a:t>
            </a:r>
            <a:r>
              <a:rPr lang="en-US" dirty="0"/>
              <a:t> sensors.</a:t>
            </a:r>
          </a:p>
          <a:p>
            <a:pPr>
              <a:buFont typeface="Wingdings" panose="05000000000000000000" pitchFamily="2" charset="2"/>
              <a:buChar char="Ø"/>
            </a:pPr>
            <a:r>
              <a:rPr lang="en-US" dirty="0"/>
              <a:t>  We are relaying it into a key-value storage layer, and</a:t>
            </a:r>
            <a:br>
              <a:rPr lang="en-US" dirty="0"/>
            </a:br>
            <a:r>
              <a:rPr lang="en-US" dirty="0"/>
              <a:t>    saving it in some sort of </a:t>
            </a:r>
            <a:r>
              <a:rPr lang="en-US" dirty="0" err="1"/>
              <a:t>sharded</a:t>
            </a:r>
            <a:r>
              <a:rPr lang="en-US" dirty="0"/>
              <a:t>, replicated form</a:t>
            </a:r>
          </a:p>
          <a:p>
            <a:pPr>
              <a:buFont typeface="Wingdings" panose="05000000000000000000" pitchFamily="2" charset="2"/>
              <a:buChar char="Ø"/>
            </a:pPr>
            <a:r>
              <a:rPr lang="en-US" dirty="0"/>
              <a:t>  A “query” is pulling up images that show</a:t>
            </a:r>
            <a:br>
              <a:rPr lang="en-US" dirty="0"/>
            </a:br>
            <a:r>
              <a:rPr lang="en-US" dirty="0"/>
              <a:t>    Trinity with the </a:t>
            </a:r>
            <a:r>
              <a:rPr lang="en-US" dirty="0" err="1"/>
              <a:t>KeyMaker</a:t>
            </a:r>
            <a:r>
              <a:rPr lang="en-US" dirty="0"/>
              <a:t> on her motorcycle)</a:t>
            </a:r>
          </a:p>
        </p:txBody>
      </p:sp>
      <p:sp>
        <p:nvSpPr>
          <p:cNvPr id="3" name="Footer Placeholder 2"/>
          <p:cNvSpPr>
            <a:spLocks noGrp="1"/>
          </p:cNvSpPr>
          <p:nvPr>
            <p:ph type="ftr" sz="quarter" idx="11"/>
          </p:nvPr>
        </p:nvSpPr>
        <p:spPr/>
        <p:txBody>
          <a:bodyPr/>
          <a:lstStyle/>
          <a:p>
            <a:r>
              <a:rPr lang="en-US"/>
              <a:t>Cornell University CS5412 Spring 2019                                                                         </a:t>
            </a:r>
          </a:p>
        </p:txBody>
      </p:sp>
      <p:sp>
        <p:nvSpPr>
          <p:cNvPr id="4" name="Slide Number Placeholder 3"/>
          <p:cNvSpPr>
            <a:spLocks noGrp="1"/>
          </p:cNvSpPr>
          <p:nvPr>
            <p:ph type="sldNum" sz="quarter" idx="12"/>
          </p:nvPr>
        </p:nvSpPr>
        <p:spPr/>
        <p:txBody>
          <a:bodyPr/>
          <a:lstStyle/>
          <a:p>
            <a:fld id="{26165642-2DC6-4995-8FB3-76453B93C11F}" type="slidenum">
              <a:rPr lang="en-US" smtClean="0"/>
              <a:pPr/>
              <a:t>4</a:t>
            </a:fld>
            <a:endParaRPr lang="en-US"/>
          </a:p>
        </p:txBody>
      </p:sp>
      <p:pic>
        <p:nvPicPr>
          <p:cNvPr id="7" name="Picture 6"/>
          <p:cNvPicPr>
            <a:picLocks noChangeAspect="1"/>
          </p:cNvPicPr>
          <p:nvPr/>
        </p:nvPicPr>
        <p:blipFill>
          <a:blip r:embed="rId3"/>
          <a:stretch>
            <a:fillRect/>
          </a:stretch>
        </p:blipFill>
        <p:spPr>
          <a:xfrm>
            <a:off x="10257691" y="4190874"/>
            <a:ext cx="1301462" cy="2004251"/>
          </a:xfrm>
          <a:prstGeom prst="rect">
            <a:avLst/>
          </a:prstGeom>
        </p:spPr>
      </p:pic>
      <p:pic>
        <p:nvPicPr>
          <p:cNvPr id="9" name="Picture 8"/>
          <p:cNvPicPr>
            <a:picLocks noChangeAspect="1"/>
          </p:cNvPicPr>
          <p:nvPr/>
        </p:nvPicPr>
        <p:blipFill>
          <a:blip r:embed="rId4"/>
          <a:stretch>
            <a:fillRect/>
          </a:stretch>
        </p:blipFill>
        <p:spPr>
          <a:xfrm>
            <a:off x="10405973" y="240199"/>
            <a:ext cx="1405025" cy="2189650"/>
          </a:xfrm>
          <a:prstGeom prst="rect">
            <a:avLst/>
          </a:prstGeom>
        </p:spPr>
      </p:pic>
    </p:spTree>
    <p:extLst>
      <p:ext uri="{BB962C8B-B14F-4D97-AF65-F5344CB8AC3E}">
        <p14:creationId xmlns:p14="http://schemas.microsoft.com/office/powerpoint/2010/main" val="1472678927"/>
      </p:ext>
    </p:extLst>
  </p:cSld>
  <p:clrMapOvr>
    <a:masterClrMapping/>
  </p:clrMapOvr>
  <p:transition advTm="60000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58298-DBDE-4B56-8B66-D2B00C891340}"/>
              </a:ext>
            </a:extLst>
          </p:cNvPr>
          <p:cNvSpPr>
            <a:spLocks noGrp="1"/>
          </p:cNvSpPr>
          <p:nvPr>
            <p:ph type="title"/>
          </p:nvPr>
        </p:nvSpPr>
        <p:spPr/>
        <p:txBody>
          <a:bodyPr/>
          <a:lstStyle/>
          <a:p>
            <a:r>
              <a:rPr lang="en-US" dirty="0"/>
              <a:t>Object store as a “bus”</a:t>
            </a:r>
          </a:p>
        </p:txBody>
      </p:sp>
      <p:sp>
        <p:nvSpPr>
          <p:cNvPr id="3" name="Content Placeholder 2">
            <a:extLst>
              <a:ext uri="{FF2B5EF4-FFF2-40B4-BE49-F238E27FC236}">
                <a16:creationId xmlns:a16="http://schemas.microsoft.com/office/drawing/2014/main" id="{732A4380-4612-43F8-9E26-2843DBF5B9F0}"/>
              </a:ext>
            </a:extLst>
          </p:cNvPr>
          <p:cNvSpPr>
            <a:spLocks noGrp="1"/>
          </p:cNvSpPr>
          <p:nvPr>
            <p:ph idx="1"/>
          </p:nvPr>
        </p:nvSpPr>
        <p:spPr/>
        <p:txBody>
          <a:bodyPr>
            <a:normAutofit fontScale="92500" lnSpcReduction="10000"/>
          </a:bodyPr>
          <a:lstStyle/>
          <a:p>
            <a:r>
              <a:rPr lang="en-US" dirty="0"/>
              <a:t>We can implement “publish” using </a:t>
            </a:r>
            <a:r>
              <a:rPr lang="en-US" b="1" dirty="0"/>
              <a:t>put.</a:t>
            </a:r>
          </a:p>
          <a:p>
            <a:pPr>
              <a:buFont typeface="Wingdings" panose="05000000000000000000" pitchFamily="2" charset="2"/>
              <a:buChar char="Ø"/>
            </a:pPr>
            <a:r>
              <a:rPr lang="en-US" dirty="0"/>
              <a:t>  Acts as a message bus in the non-versioned case</a:t>
            </a:r>
          </a:p>
          <a:p>
            <a:pPr>
              <a:buFont typeface="Wingdings" panose="05000000000000000000" pitchFamily="2" charset="2"/>
              <a:buChar char="Ø"/>
            </a:pPr>
            <a:r>
              <a:rPr lang="en-US" dirty="0"/>
              <a:t>  Acts as a message queue in the versioned mode.</a:t>
            </a:r>
          </a:p>
          <a:p>
            <a:r>
              <a:rPr lang="en-US" dirty="0"/>
              <a:t>… and we can support “subscribe” using </a:t>
            </a:r>
            <a:r>
              <a:rPr lang="en-US" b="1" dirty="0"/>
              <a:t>watch</a:t>
            </a:r>
            <a:endParaRPr lang="en-US" dirty="0"/>
          </a:p>
          <a:p>
            <a:endParaRPr lang="en-US" dirty="0"/>
          </a:p>
          <a:p>
            <a:r>
              <a:rPr lang="en-US" dirty="0"/>
              <a:t>Thus the object store can support pub-sub APIs such as the OMG DDS specification, Kafka, </a:t>
            </a:r>
            <a:r>
              <a:rPr lang="en-US" dirty="0" err="1"/>
              <a:t>OpenSplice</a:t>
            </a:r>
            <a:r>
              <a:rPr lang="en-US" dirty="0"/>
              <a:t>, etc.  We can also offer message queuing APIs such as the Azure or AWS queuing services.  </a:t>
            </a:r>
          </a:p>
        </p:txBody>
      </p:sp>
      <p:sp>
        <p:nvSpPr>
          <p:cNvPr id="4" name="Slide Number Placeholder 3">
            <a:extLst>
              <a:ext uri="{FF2B5EF4-FFF2-40B4-BE49-F238E27FC236}">
                <a16:creationId xmlns:a16="http://schemas.microsoft.com/office/drawing/2014/main" id="{DAE3B462-416B-4B5B-A972-EBADE611ABEC}"/>
              </a:ext>
            </a:extLst>
          </p:cNvPr>
          <p:cNvSpPr>
            <a:spLocks noGrp="1"/>
          </p:cNvSpPr>
          <p:nvPr>
            <p:ph type="sldNum" sz="quarter" idx="12"/>
          </p:nvPr>
        </p:nvSpPr>
        <p:spPr/>
        <p:txBody>
          <a:bodyPr/>
          <a:lstStyle/>
          <a:p>
            <a:fld id="{26165642-2DC6-4995-8FB3-76453B93C11F}" type="slidenum">
              <a:rPr lang="en-US" smtClean="0"/>
              <a:pPr/>
              <a:t>40</a:t>
            </a:fld>
            <a:endParaRPr lang="en-US"/>
          </a:p>
        </p:txBody>
      </p:sp>
      <p:pic>
        <p:nvPicPr>
          <p:cNvPr id="7" name="Picture 6">
            <a:extLst>
              <a:ext uri="{FF2B5EF4-FFF2-40B4-BE49-F238E27FC236}">
                <a16:creationId xmlns:a16="http://schemas.microsoft.com/office/drawing/2014/main" id="{C8E98B29-8D34-40FB-81F1-355F12D7CE9F}"/>
              </a:ext>
            </a:extLst>
          </p:cNvPr>
          <p:cNvPicPr>
            <a:picLocks noChangeAspect="1"/>
          </p:cNvPicPr>
          <p:nvPr/>
        </p:nvPicPr>
        <p:blipFill>
          <a:blip r:embed="rId3"/>
          <a:stretch>
            <a:fillRect/>
          </a:stretch>
        </p:blipFill>
        <p:spPr>
          <a:xfrm>
            <a:off x="9228667" y="384048"/>
            <a:ext cx="2857500" cy="1404938"/>
          </a:xfrm>
          <a:prstGeom prst="rect">
            <a:avLst/>
          </a:prstGeom>
        </p:spPr>
      </p:pic>
      <p:sp>
        <p:nvSpPr>
          <p:cNvPr id="5" name="Footer Placeholder 4">
            <a:extLst>
              <a:ext uri="{FF2B5EF4-FFF2-40B4-BE49-F238E27FC236}">
                <a16:creationId xmlns:a16="http://schemas.microsoft.com/office/drawing/2014/main" id="{51D5E521-7FBE-4CB7-B8C5-49C068EAD699}"/>
              </a:ext>
            </a:extLst>
          </p:cNvPr>
          <p:cNvSpPr>
            <a:spLocks noGrp="1"/>
          </p:cNvSpPr>
          <p:nvPr>
            <p:ph type="ftr" sz="quarter" idx="11"/>
          </p:nvPr>
        </p:nvSpPr>
        <p:spPr/>
        <p:txBody>
          <a:bodyPr/>
          <a:lstStyle/>
          <a:p>
            <a:r>
              <a:rPr lang="en-US"/>
              <a:t>Cornell University CS5412 Spring 2019                                                                         </a:t>
            </a:r>
          </a:p>
        </p:txBody>
      </p:sp>
    </p:spTree>
    <p:extLst>
      <p:ext uri="{BB962C8B-B14F-4D97-AF65-F5344CB8AC3E}">
        <p14:creationId xmlns:p14="http://schemas.microsoft.com/office/powerpoint/2010/main" val="2069514376"/>
      </p:ext>
    </p:extLst>
  </p:cSld>
  <p:clrMapOvr>
    <a:masterClrMapping/>
  </p:clrMapOvr>
  <p:transition advTm="60000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07028-A2C6-4DD0-8AE9-D7A81421EDB8}"/>
              </a:ext>
            </a:extLst>
          </p:cNvPr>
          <p:cNvSpPr>
            <a:spLocks noGrp="1"/>
          </p:cNvSpPr>
          <p:nvPr>
            <p:ph type="title"/>
          </p:nvPr>
        </p:nvSpPr>
        <p:spPr/>
        <p:txBody>
          <a:bodyPr/>
          <a:lstStyle/>
          <a:p>
            <a:r>
              <a:rPr lang="en-US" dirty="0"/>
              <a:t>Stateful or Stateless?</a:t>
            </a:r>
          </a:p>
        </p:txBody>
      </p:sp>
      <p:sp>
        <p:nvSpPr>
          <p:cNvPr id="3" name="Content Placeholder 2">
            <a:extLst>
              <a:ext uri="{FF2B5EF4-FFF2-40B4-BE49-F238E27FC236}">
                <a16:creationId xmlns:a16="http://schemas.microsoft.com/office/drawing/2014/main" id="{1166A0D1-29E8-493C-8D31-7E931C7C2FC1}"/>
              </a:ext>
            </a:extLst>
          </p:cNvPr>
          <p:cNvSpPr>
            <a:spLocks noGrp="1"/>
          </p:cNvSpPr>
          <p:nvPr>
            <p:ph idx="1"/>
          </p:nvPr>
        </p:nvSpPr>
        <p:spPr>
          <a:xfrm>
            <a:off x="1024128" y="1987826"/>
            <a:ext cx="10786872" cy="4321534"/>
          </a:xfrm>
        </p:spPr>
        <p:txBody>
          <a:bodyPr>
            <a:normAutofit fontScale="92500" lnSpcReduction="20000"/>
          </a:bodyPr>
          <a:lstStyle/>
          <a:p>
            <a:pPr marL="0" indent="0">
              <a:buNone/>
            </a:pPr>
            <a:r>
              <a:rPr lang="en-US" dirty="0"/>
              <a:t>Configured to not store anything, we get a pure notification, sometimes called “topic-based publish-subscribe.”</a:t>
            </a:r>
          </a:p>
          <a:p>
            <a:pPr marL="0" indent="0">
              <a:buNone/>
            </a:pPr>
            <a:endParaRPr lang="en-US" dirty="0"/>
          </a:p>
          <a:p>
            <a:pPr marL="0" indent="0">
              <a:buNone/>
            </a:pPr>
            <a:r>
              <a:rPr lang="en-US" dirty="0"/>
              <a:t>Configured to store the most recent value, a new subscriber can see the most recent posting, then gets notifications for updates.</a:t>
            </a:r>
          </a:p>
          <a:p>
            <a:pPr marL="0" indent="0">
              <a:buNone/>
            </a:pPr>
            <a:endParaRPr lang="en-US" dirty="0"/>
          </a:p>
          <a:p>
            <a:pPr marL="0" indent="0">
              <a:buNone/>
            </a:pPr>
            <a:r>
              <a:rPr lang="en-US" dirty="0"/>
              <a:t>Configured to track versions, we have a true “queuing” service, acting like a mailbox.  A subscriber can replay old data, or we could use replay as a debugging/auditing tool.  But the object store has a truncate API that can be used to force it to discard old data.</a:t>
            </a:r>
          </a:p>
        </p:txBody>
      </p:sp>
      <p:sp>
        <p:nvSpPr>
          <p:cNvPr id="4" name="Slide Number Placeholder 3">
            <a:extLst>
              <a:ext uri="{FF2B5EF4-FFF2-40B4-BE49-F238E27FC236}">
                <a16:creationId xmlns:a16="http://schemas.microsoft.com/office/drawing/2014/main" id="{AE36C239-F1DD-426F-ACB8-11F7722145FC}"/>
              </a:ext>
            </a:extLst>
          </p:cNvPr>
          <p:cNvSpPr>
            <a:spLocks noGrp="1"/>
          </p:cNvSpPr>
          <p:nvPr>
            <p:ph type="sldNum" sz="quarter" idx="12"/>
          </p:nvPr>
        </p:nvSpPr>
        <p:spPr/>
        <p:txBody>
          <a:bodyPr/>
          <a:lstStyle/>
          <a:p>
            <a:fld id="{26165642-2DC6-4995-8FB3-76453B93C11F}" type="slidenum">
              <a:rPr lang="en-US" smtClean="0"/>
              <a:pPr/>
              <a:t>41</a:t>
            </a:fld>
            <a:endParaRPr lang="en-US"/>
          </a:p>
        </p:txBody>
      </p:sp>
      <p:sp>
        <p:nvSpPr>
          <p:cNvPr id="5" name="Footer Placeholder 4">
            <a:extLst>
              <a:ext uri="{FF2B5EF4-FFF2-40B4-BE49-F238E27FC236}">
                <a16:creationId xmlns:a16="http://schemas.microsoft.com/office/drawing/2014/main" id="{AACA37AB-F26E-4DD2-83FF-B7E69DDF1B30}"/>
              </a:ext>
            </a:extLst>
          </p:cNvPr>
          <p:cNvSpPr>
            <a:spLocks noGrp="1"/>
          </p:cNvSpPr>
          <p:nvPr>
            <p:ph type="ftr" sz="quarter" idx="11"/>
          </p:nvPr>
        </p:nvSpPr>
        <p:spPr/>
        <p:txBody>
          <a:bodyPr/>
          <a:lstStyle/>
          <a:p>
            <a:r>
              <a:rPr lang="en-US"/>
              <a:t>Cornell University CS5412 Spring 2019                                                                         </a:t>
            </a:r>
          </a:p>
        </p:txBody>
      </p:sp>
    </p:spTree>
    <p:extLst>
      <p:ext uri="{BB962C8B-B14F-4D97-AF65-F5344CB8AC3E}">
        <p14:creationId xmlns:p14="http://schemas.microsoft.com/office/powerpoint/2010/main" val="2532624023"/>
      </p:ext>
    </p:extLst>
  </p:cSld>
  <p:clrMapOvr>
    <a:masterClrMapping/>
  </p:clrMapOvr>
  <p:transition advTm="60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BB3B1-025E-45DC-A2CB-94571E831181}"/>
              </a:ext>
            </a:extLst>
          </p:cNvPr>
          <p:cNvSpPr>
            <a:spLocks noGrp="1"/>
          </p:cNvSpPr>
          <p:nvPr>
            <p:ph type="title"/>
          </p:nvPr>
        </p:nvSpPr>
        <p:spPr/>
        <p:txBody>
          <a:bodyPr/>
          <a:lstStyle/>
          <a:p>
            <a:r>
              <a:rPr lang="en-US" b="1" dirty="0">
                <a:solidFill>
                  <a:srgbClr val="C00000"/>
                </a:solidFill>
              </a:rPr>
              <a:t>Some Performance Graphs</a:t>
            </a:r>
          </a:p>
        </p:txBody>
      </p:sp>
      <p:sp>
        <p:nvSpPr>
          <p:cNvPr id="3" name="Text Placeholder 2">
            <a:extLst>
              <a:ext uri="{FF2B5EF4-FFF2-40B4-BE49-F238E27FC236}">
                <a16:creationId xmlns:a16="http://schemas.microsoft.com/office/drawing/2014/main" id="{CA4C56AD-784B-49B2-9DD3-44760F3E431E}"/>
              </a:ext>
            </a:extLst>
          </p:cNvPr>
          <p:cNvSpPr>
            <a:spLocks noGrp="1"/>
          </p:cNvSpPr>
          <p:nvPr>
            <p:ph type="body" idx="1"/>
          </p:nvPr>
        </p:nvSpPr>
        <p:spPr/>
        <p:txBody>
          <a:bodyPr/>
          <a:lstStyle/>
          <a:p>
            <a:r>
              <a:rPr lang="en-US" b="1" dirty="0"/>
              <a:t>From our TOCS submission</a:t>
            </a:r>
          </a:p>
        </p:txBody>
      </p:sp>
      <p:sp>
        <p:nvSpPr>
          <p:cNvPr id="4" name="Slide Number Placeholder 3">
            <a:extLst>
              <a:ext uri="{FF2B5EF4-FFF2-40B4-BE49-F238E27FC236}">
                <a16:creationId xmlns:a16="http://schemas.microsoft.com/office/drawing/2014/main" id="{69C4E4E7-09BC-4C6D-97AA-29E50C3D6760}"/>
              </a:ext>
            </a:extLst>
          </p:cNvPr>
          <p:cNvSpPr>
            <a:spLocks noGrp="1"/>
          </p:cNvSpPr>
          <p:nvPr>
            <p:ph type="sldNum" sz="quarter" idx="12"/>
          </p:nvPr>
        </p:nvSpPr>
        <p:spPr/>
        <p:txBody>
          <a:bodyPr/>
          <a:lstStyle/>
          <a:p>
            <a:fld id="{26165642-2DC6-4995-8FB3-76453B93C11F}" type="slidenum">
              <a:rPr lang="en-US" smtClean="0"/>
              <a:pPr/>
              <a:t>42</a:t>
            </a:fld>
            <a:endParaRPr lang="en-US"/>
          </a:p>
        </p:txBody>
      </p:sp>
      <p:sp>
        <p:nvSpPr>
          <p:cNvPr id="5" name="Footer Placeholder 4">
            <a:extLst>
              <a:ext uri="{FF2B5EF4-FFF2-40B4-BE49-F238E27FC236}">
                <a16:creationId xmlns:a16="http://schemas.microsoft.com/office/drawing/2014/main" id="{BEDD88D1-5858-482C-89F2-9E920E426B84}"/>
              </a:ext>
            </a:extLst>
          </p:cNvPr>
          <p:cNvSpPr>
            <a:spLocks noGrp="1"/>
          </p:cNvSpPr>
          <p:nvPr>
            <p:ph type="ftr" sz="quarter" idx="11"/>
          </p:nvPr>
        </p:nvSpPr>
        <p:spPr/>
        <p:txBody>
          <a:bodyPr/>
          <a:lstStyle/>
          <a:p>
            <a:r>
              <a:rPr lang="en-US"/>
              <a:t>Cornell University CS5412 Spring 2019                                                                         </a:t>
            </a:r>
          </a:p>
        </p:txBody>
      </p:sp>
    </p:spTree>
    <p:extLst>
      <p:ext uri="{BB962C8B-B14F-4D97-AF65-F5344CB8AC3E}">
        <p14:creationId xmlns:p14="http://schemas.microsoft.com/office/powerpoint/2010/main" val="3817128391"/>
      </p:ext>
    </p:extLst>
  </p:cSld>
  <p:clrMapOvr>
    <a:masterClrMapping/>
  </p:clrMapOvr>
  <p:transition advTm="60000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5174854" y="2428311"/>
            <a:ext cx="6636146" cy="3698914"/>
          </a:xfrm>
          <a:prstGeom prst="rect">
            <a:avLst/>
          </a:prstGeom>
        </p:spPr>
      </p:pic>
      <p:sp>
        <p:nvSpPr>
          <p:cNvPr id="2" name="Title 1"/>
          <p:cNvSpPr>
            <a:spLocks noGrp="1"/>
          </p:cNvSpPr>
          <p:nvPr>
            <p:ph type="title"/>
          </p:nvPr>
        </p:nvSpPr>
        <p:spPr>
          <a:xfrm>
            <a:off x="1024128" y="585216"/>
            <a:ext cx="10555254" cy="1499616"/>
          </a:xfrm>
        </p:spPr>
        <p:txBody>
          <a:bodyPr>
            <a:normAutofit/>
          </a:bodyPr>
          <a:lstStyle/>
          <a:p>
            <a:r>
              <a:rPr lang="en-US" sz="4800" b="1" dirty="0">
                <a:solidFill>
                  <a:srgbClr val="C00000"/>
                </a:solidFill>
              </a:rPr>
              <a:t>Derecho:</a:t>
            </a:r>
            <a:br>
              <a:rPr lang="en-US" sz="4800" b="1" dirty="0">
                <a:solidFill>
                  <a:srgbClr val="C00000"/>
                </a:solidFill>
              </a:rPr>
            </a:br>
            <a:r>
              <a:rPr lang="en-US" sz="4800" b="1" dirty="0">
                <a:solidFill>
                  <a:srgbClr val="C00000"/>
                </a:solidFill>
              </a:rPr>
              <a:t>small messages</a:t>
            </a:r>
          </a:p>
        </p:txBody>
      </p:sp>
      <p:sp>
        <p:nvSpPr>
          <p:cNvPr id="3" name="Slide Number Placeholder 2"/>
          <p:cNvSpPr>
            <a:spLocks noGrp="1"/>
          </p:cNvSpPr>
          <p:nvPr>
            <p:ph type="sldNum" sz="quarter" idx="12"/>
          </p:nvPr>
        </p:nvSpPr>
        <p:spPr/>
        <p:txBody>
          <a:bodyPr/>
          <a:lstStyle/>
          <a:p>
            <a:fld id="{26165642-2DC6-4995-8FB3-76453B93C11F}" type="slidenum">
              <a:rPr lang="en-US" smtClean="0"/>
              <a:pPr/>
              <a:t>43</a:t>
            </a:fld>
            <a:endParaRPr lang="en-US" dirty="0"/>
          </a:p>
        </p:txBody>
      </p:sp>
      <p:pic>
        <p:nvPicPr>
          <p:cNvPr id="4" name="Picture 3">
            <a:extLst>
              <a:ext uri="{FF2B5EF4-FFF2-40B4-BE49-F238E27FC236}">
                <a16:creationId xmlns:a16="http://schemas.microsoft.com/office/drawing/2014/main" id="{3867A171-80C8-4805-BE92-F359CF2C8DAB}"/>
              </a:ext>
            </a:extLst>
          </p:cNvPr>
          <p:cNvPicPr>
            <a:picLocks noChangeAspect="1"/>
          </p:cNvPicPr>
          <p:nvPr/>
        </p:nvPicPr>
        <p:blipFill>
          <a:blip r:embed="rId4"/>
          <a:stretch>
            <a:fillRect/>
          </a:stretch>
        </p:blipFill>
        <p:spPr>
          <a:xfrm>
            <a:off x="601961" y="3703087"/>
            <a:ext cx="4025123" cy="1535522"/>
          </a:xfrm>
          <a:prstGeom prst="rect">
            <a:avLst/>
          </a:prstGeom>
        </p:spPr>
      </p:pic>
      <p:sp>
        <p:nvSpPr>
          <p:cNvPr id="27" name="TextBox 26">
            <a:extLst>
              <a:ext uri="{FF2B5EF4-FFF2-40B4-BE49-F238E27FC236}">
                <a16:creationId xmlns:a16="http://schemas.microsoft.com/office/drawing/2014/main" id="{A6EEEA1D-4385-4D7E-BF56-23DAC6CBF10F}"/>
              </a:ext>
            </a:extLst>
          </p:cNvPr>
          <p:cNvSpPr txBox="1"/>
          <p:nvPr/>
        </p:nvSpPr>
        <p:spPr>
          <a:xfrm>
            <a:off x="6525830" y="989302"/>
            <a:ext cx="5473521" cy="369332"/>
          </a:xfrm>
          <a:prstGeom prst="rect">
            <a:avLst/>
          </a:prstGeom>
          <a:solidFill>
            <a:schemeClr val="bg1"/>
          </a:solidFill>
        </p:spPr>
        <p:txBody>
          <a:bodyPr wrap="square" rtlCol="0">
            <a:spAutoFit/>
          </a:bodyPr>
          <a:lstStyle/>
          <a:p>
            <a:r>
              <a:rPr lang="en-US" i="1" dirty="0"/>
              <a:t>    </a:t>
            </a:r>
            <a:r>
              <a:rPr lang="en-US" i="1" dirty="0" err="1"/>
              <a:t>Mellanox</a:t>
            </a:r>
            <a:r>
              <a:rPr lang="en-US" i="1" dirty="0"/>
              <a:t> 100Gbps RDMA on ROCE (fast Ethernet)</a:t>
            </a:r>
          </a:p>
        </p:txBody>
      </p:sp>
      <p:sp>
        <p:nvSpPr>
          <p:cNvPr id="28" name="TextBox 27">
            <a:extLst>
              <a:ext uri="{FF2B5EF4-FFF2-40B4-BE49-F238E27FC236}">
                <a16:creationId xmlns:a16="http://schemas.microsoft.com/office/drawing/2014/main" id="{7E568786-FD4D-41EF-AB0B-D80B7987F0AE}"/>
              </a:ext>
            </a:extLst>
          </p:cNvPr>
          <p:cNvSpPr txBox="1"/>
          <p:nvPr/>
        </p:nvSpPr>
        <p:spPr>
          <a:xfrm>
            <a:off x="6525829" y="1374931"/>
            <a:ext cx="5052278" cy="369332"/>
          </a:xfrm>
          <a:prstGeom prst="rect">
            <a:avLst/>
          </a:prstGeom>
          <a:noFill/>
        </p:spPr>
        <p:txBody>
          <a:bodyPr wrap="square" rtlCol="0">
            <a:spAutoFit/>
          </a:bodyPr>
          <a:lstStyle/>
          <a:p>
            <a:r>
              <a:rPr lang="en-US" dirty="0"/>
              <a:t>    100Gb/s = 12.5GB/s</a:t>
            </a:r>
          </a:p>
        </p:txBody>
      </p:sp>
      <p:sp>
        <p:nvSpPr>
          <p:cNvPr id="5" name="Footer Placeholder 4">
            <a:extLst>
              <a:ext uri="{FF2B5EF4-FFF2-40B4-BE49-F238E27FC236}">
                <a16:creationId xmlns:a16="http://schemas.microsoft.com/office/drawing/2014/main" id="{B6ABC7BF-6F94-47BA-8981-D6C9C484B8D9}"/>
              </a:ext>
            </a:extLst>
          </p:cNvPr>
          <p:cNvSpPr>
            <a:spLocks noGrp="1"/>
          </p:cNvSpPr>
          <p:nvPr>
            <p:ph type="ftr" sz="quarter" idx="11"/>
          </p:nvPr>
        </p:nvSpPr>
        <p:spPr/>
        <p:txBody>
          <a:bodyPr/>
          <a:lstStyle/>
          <a:p>
            <a:r>
              <a:rPr lang="en-US"/>
              <a:t>Cornell University CS5412 Spring 2019                                                                         </a:t>
            </a:r>
          </a:p>
        </p:txBody>
      </p:sp>
    </p:spTree>
    <p:extLst>
      <p:ext uri="{BB962C8B-B14F-4D97-AF65-F5344CB8AC3E}">
        <p14:creationId xmlns:p14="http://schemas.microsoft.com/office/powerpoint/2010/main" val="3730422665"/>
      </p:ext>
    </p:extLst>
  </p:cSld>
  <p:clrMapOvr>
    <a:masterClrMapping/>
  </p:clrMapOvr>
  <p:transition advTm="600000"/>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0198" y="2488918"/>
            <a:ext cx="6249153" cy="343281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99" y="2529959"/>
            <a:ext cx="6212141" cy="3412485"/>
          </a:xfrm>
          <a:prstGeom prst="rect">
            <a:avLst/>
          </a:prstGeom>
        </p:spPr>
      </p:pic>
      <p:sp>
        <p:nvSpPr>
          <p:cNvPr id="9" name="TextBox 8"/>
          <p:cNvSpPr txBox="1"/>
          <p:nvPr/>
        </p:nvSpPr>
        <p:spPr>
          <a:xfrm>
            <a:off x="6525830" y="989302"/>
            <a:ext cx="5473521" cy="369332"/>
          </a:xfrm>
          <a:prstGeom prst="rect">
            <a:avLst/>
          </a:prstGeom>
          <a:solidFill>
            <a:schemeClr val="bg1"/>
          </a:solidFill>
        </p:spPr>
        <p:txBody>
          <a:bodyPr wrap="square" rtlCol="0">
            <a:spAutoFit/>
          </a:bodyPr>
          <a:lstStyle/>
          <a:p>
            <a:r>
              <a:rPr lang="en-US" i="1" dirty="0"/>
              <a:t>    </a:t>
            </a:r>
            <a:r>
              <a:rPr lang="en-US" i="1" dirty="0" err="1"/>
              <a:t>Mellanox</a:t>
            </a:r>
            <a:r>
              <a:rPr lang="en-US" i="1" dirty="0"/>
              <a:t> 100Gbps RDMA on ROCE (fast Ethernet)</a:t>
            </a:r>
          </a:p>
        </p:txBody>
      </p:sp>
      <p:sp>
        <p:nvSpPr>
          <p:cNvPr id="2" name="Title 1"/>
          <p:cNvSpPr>
            <a:spLocks noGrp="1"/>
          </p:cNvSpPr>
          <p:nvPr>
            <p:ph type="title"/>
          </p:nvPr>
        </p:nvSpPr>
        <p:spPr/>
        <p:txBody>
          <a:bodyPr/>
          <a:lstStyle/>
          <a:p>
            <a:r>
              <a:rPr lang="en-US" sz="5400" b="1" dirty="0">
                <a:solidFill>
                  <a:srgbClr val="C00000"/>
                </a:solidFill>
              </a:rPr>
              <a:t>Derecho:</a:t>
            </a:r>
            <a:br>
              <a:rPr lang="en-US" sz="5400" b="1" dirty="0">
                <a:solidFill>
                  <a:srgbClr val="C00000"/>
                </a:solidFill>
              </a:rPr>
            </a:br>
            <a:r>
              <a:rPr lang="en-US" sz="5400" b="1" dirty="0">
                <a:solidFill>
                  <a:srgbClr val="C00000"/>
                </a:solidFill>
              </a:rPr>
              <a:t>Large messages</a:t>
            </a:r>
            <a:endParaRPr lang="en-US" b="1" dirty="0">
              <a:solidFill>
                <a:srgbClr val="C00000"/>
              </a:solidFill>
            </a:endParaRPr>
          </a:p>
        </p:txBody>
      </p:sp>
      <p:sp>
        <p:nvSpPr>
          <p:cNvPr id="8" name="TextBox 7"/>
          <p:cNvSpPr txBox="1"/>
          <p:nvPr/>
        </p:nvSpPr>
        <p:spPr>
          <a:xfrm>
            <a:off x="6525829" y="1374931"/>
            <a:ext cx="5052278" cy="369332"/>
          </a:xfrm>
          <a:prstGeom prst="rect">
            <a:avLst/>
          </a:prstGeom>
          <a:noFill/>
        </p:spPr>
        <p:txBody>
          <a:bodyPr wrap="square" rtlCol="0">
            <a:spAutoFit/>
          </a:bodyPr>
          <a:lstStyle/>
          <a:p>
            <a:r>
              <a:rPr lang="en-US" dirty="0"/>
              <a:t>    100Gb/s = 12.5GB/s</a:t>
            </a:r>
          </a:p>
        </p:txBody>
      </p:sp>
      <p:sp>
        <p:nvSpPr>
          <p:cNvPr id="39" name="TextBox 38"/>
          <p:cNvSpPr txBox="1"/>
          <p:nvPr/>
        </p:nvSpPr>
        <p:spPr>
          <a:xfrm>
            <a:off x="1233589" y="1950148"/>
            <a:ext cx="10765762" cy="400110"/>
          </a:xfrm>
          <a:prstGeom prst="rect">
            <a:avLst/>
          </a:prstGeom>
          <a:noFill/>
        </p:spPr>
        <p:txBody>
          <a:bodyPr wrap="square" rtlCol="0">
            <a:spAutoFit/>
          </a:bodyPr>
          <a:lstStyle/>
          <a:p>
            <a:r>
              <a:rPr lang="en-US" sz="2000" dirty="0"/>
              <a:t>RDMC: our cheapest 1:K reliable RDMA send               Derecho Atomic Multicast (Vertical </a:t>
            </a:r>
            <a:r>
              <a:rPr lang="en-US" sz="2000" dirty="0" err="1"/>
              <a:t>Paxos</a:t>
            </a:r>
            <a:r>
              <a:rPr lang="en-US" sz="2000" dirty="0"/>
              <a:t>)</a:t>
            </a:r>
          </a:p>
        </p:txBody>
      </p:sp>
      <p:sp>
        <p:nvSpPr>
          <p:cNvPr id="11" name="Oval Callout 10"/>
          <p:cNvSpPr/>
          <p:nvPr/>
        </p:nvSpPr>
        <p:spPr>
          <a:xfrm>
            <a:off x="75700" y="414867"/>
            <a:ext cx="6500816" cy="1337714"/>
          </a:xfrm>
          <a:prstGeom prst="wedgeEllipseCallout">
            <a:avLst>
              <a:gd name="adj1" fmla="val 121764"/>
              <a:gd name="adj2" fmla="val 25079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Derecho can make 16 consistent replicas at 2.5x the bandwidth of making one in-core copy </a:t>
            </a:r>
          </a:p>
        </p:txBody>
      </p:sp>
      <p:sp>
        <p:nvSpPr>
          <p:cNvPr id="4" name="Up-Down Arrow 3"/>
          <p:cNvSpPr/>
          <p:nvPr/>
        </p:nvSpPr>
        <p:spPr>
          <a:xfrm>
            <a:off x="11267315" y="3715191"/>
            <a:ext cx="484632" cy="1046298"/>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670859" y="4701915"/>
            <a:ext cx="4384225" cy="369332"/>
          </a:xfrm>
          <a:prstGeom prst="rect">
            <a:avLst/>
          </a:prstGeom>
          <a:noFill/>
        </p:spPr>
        <p:txBody>
          <a:bodyPr wrap="square" rtlCol="0">
            <a:spAutoFit/>
          </a:bodyPr>
          <a:lstStyle/>
          <a:p>
            <a:pPr algn="ctr"/>
            <a:r>
              <a:rPr lang="en-US" i="1" dirty="0" err="1"/>
              <a:t>memcpy</a:t>
            </a:r>
            <a:r>
              <a:rPr lang="en-US" i="1" dirty="0"/>
              <a:t> (large, non-cached objects): 3.75GB/s</a:t>
            </a:r>
          </a:p>
        </p:txBody>
      </p:sp>
      <p:cxnSp>
        <p:nvCxnSpPr>
          <p:cNvPr id="17" name="Straight Connector 16"/>
          <p:cNvCxnSpPr/>
          <p:nvPr/>
        </p:nvCxnSpPr>
        <p:spPr>
          <a:xfrm>
            <a:off x="528407" y="4782198"/>
            <a:ext cx="11268075" cy="1905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5611428" y="1634067"/>
            <a:ext cx="3923270" cy="820606"/>
            <a:chOff x="5611428" y="1634067"/>
            <a:chExt cx="3923270" cy="820606"/>
          </a:xfrm>
        </p:grpSpPr>
        <p:grpSp>
          <p:nvGrpSpPr>
            <p:cNvPr id="7" name="Group 6"/>
            <p:cNvGrpSpPr/>
            <p:nvPr/>
          </p:nvGrpSpPr>
          <p:grpSpPr>
            <a:xfrm>
              <a:off x="5611428" y="1634067"/>
              <a:ext cx="3923270" cy="820606"/>
              <a:chOff x="5611428" y="1634067"/>
              <a:chExt cx="3692149" cy="820606"/>
            </a:xfrm>
            <a:solidFill>
              <a:srgbClr val="FFFF00"/>
            </a:solidFill>
          </p:grpSpPr>
          <p:sp>
            <p:nvSpPr>
              <p:cNvPr id="3" name="Oval Callout 2"/>
              <p:cNvSpPr/>
              <p:nvPr/>
            </p:nvSpPr>
            <p:spPr>
              <a:xfrm>
                <a:off x="5611428" y="1634067"/>
                <a:ext cx="3676505" cy="820606"/>
              </a:xfrm>
              <a:prstGeom prst="wedgeEllipseCallout">
                <a:avLst>
                  <a:gd name="adj1" fmla="val -100498"/>
                  <a:gd name="adj2" fmla="val 255286"/>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Raw RDMC is faster, but performance loss is small</a:t>
                </a:r>
              </a:p>
            </p:txBody>
          </p:sp>
          <p:sp>
            <p:nvSpPr>
              <p:cNvPr id="13" name="Oval Callout 12"/>
              <p:cNvSpPr/>
              <p:nvPr/>
            </p:nvSpPr>
            <p:spPr>
              <a:xfrm>
                <a:off x="5627072" y="1634067"/>
                <a:ext cx="3676505" cy="820606"/>
              </a:xfrm>
              <a:prstGeom prst="wedgeEllipseCallout">
                <a:avLst>
                  <a:gd name="adj1" fmla="val 67384"/>
                  <a:gd name="adj2" fmla="val 307906"/>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Raw RDMC is faster, but performance loss is small</a:t>
                </a:r>
              </a:p>
            </p:txBody>
          </p:sp>
        </p:grpSp>
        <p:sp>
          <p:nvSpPr>
            <p:cNvPr id="12" name="Rectangle 11"/>
            <p:cNvSpPr/>
            <p:nvPr/>
          </p:nvSpPr>
          <p:spPr>
            <a:xfrm>
              <a:off x="6525829" y="2350258"/>
              <a:ext cx="654900" cy="10441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Footer Placeholder 14">
            <a:extLst>
              <a:ext uri="{FF2B5EF4-FFF2-40B4-BE49-F238E27FC236}">
                <a16:creationId xmlns:a16="http://schemas.microsoft.com/office/drawing/2014/main" id="{0AAA292A-BE03-4D0A-9770-845C8E353517}"/>
              </a:ext>
            </a:extLst>
          </p:cNvPr>
          <p:cNvSpPr>
            <a:spLocks noGrp="1"/>
          </p:cNvSpPr>
          <p:nvPr>
            <p:ph type="ftr" sz="quarter" idx="11"/>
          </p:nvPr>
        </p:nvSpPr>
        <p:spPr/>
        <p:txBody>
          <a:bodyPr/>
          <a:lstStyle/>
          <a:p>
            <a:r>
              <a:rPr lang="en-US"/>
              <a:t>Cornell University CS5412 Spring 2019                                                                         </a:t>
            </a:r>
          </a:p>
        </p:txBody>
      </p:sp>
      <p:sp>
        <p:nvSpPr>
          <p:cNvPr id="16" name="Slide Number Placeholder 15">
            <a:extLst>
              <a:ext uri="{FF2B5EF4-FFF2-40B4-BE49-F238E27FC236}">
                <a16:creationId xmlns:a16="http://schemas.microsoft.com/office/drawing/2014/main" id="{2C27A5A8-3770-445A-A7E9-B9303FCD5D64}"/>
              </a:ext>
            </a:extLst>
          </p:cNvPr>
          <p:cNvSpPr>
            <a:spLocks noGrp="1"/>
          </p:cNvSpPr>
          <p:nvPr>
            <p:ph type="sldNum" sz="quarter" idx="12"/>
          </p:nvPr>
        </p:nvSpPr>
        <p:spPr/>
        <p:txBody>
          <a:bodyPr/>
          <a:lstStyle/>
          <a:p>
            <a:fld id="{26165642-2DC6-4995-8FB3-76453B93C11F}" type="slidenum">
              <a:rPr lang="en-US" smtClean="0"/>
              <a:pPr/>
              <a:t>44</a:t>
            </a:fld>
            <a:endParaRPr lang="en-US"/>
          </a:p>
        </p:txBody>
      </p:sp>
    </p:spTree>
    <p:extLst>
      <p:ext uri="{BB962C8B-B14F-4D97-AF65-F5344CB8AC3E}">
        <p14:creationId xmlns:p14="http://schemas.microsoft.com/office/powerpoint/2010/main" val="200464861"/>
      </p:ext>
    </p:extLst>
  </p:cSld>
  <p:clrMapOvr>
    <a:masterClrMapping/>
  </p:clrMapOvr>
  <p:transition advTm="60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4" presetClass="entr" presetSubtype="1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3589" y="547893"/>
            <a:ext cx="10322374" cy="1499616"/>
          </a:xfrm>
        </p:spPr>
        <p:txBody>
          <a:bodyPr/>
          <a:lstStyle/>
          <a:p>
            <a:r>
              <a:rPr lang="en-US" sz="5400" b="1" dirty="0">
                <a:solidFill>
                  <a:srgbClr val="C00000"/>
                </a:solidFill>
              </a:rPr>
              <a:t>RDMA versus TCP: RDMA is 4x Faster</a:t>
            </a:r>
            <a:endParaRPr lang="en-US" b="1" dirty="0">
              <a:solidFill>
                <a:srgbClr val="C00000"/>
              </a:solidFill>
            </a:endParaRPr>
          </a:p>
        </p:txBody>
      </p:sp>
      <p:sp>
        <p:nvSpPr>
          <p:cNvPr id="39" name="TextBox 38"/>
          <p:cNvSpPr txBox="1"/>
          <p:nvPr/>
        </p:nvSpPr>
        <p:spPr>
          <a:xfrm>
            <a:off x="1233589" y="1950148"/>
            <a:ext cx="10765762" cy="400110"/>
          </a:xfrm>
          <a:prstGeom prst="rect">
            <a:avLst/>
          </a:prstGeom>
          <a:noFill/>
        </p:spPr>
        <p:txBody>
          <a:bodyPr wrap="square" rtlCol="0">
            <a:spAutoFit/>
          </a:bodyPr>
          <a:lstStyle/>
          <a:p>
            <a:r>
              <a:rPr lang="en-US" sz="2000" dirty="0"/>
              <a:t>Derecho Atomic Multicast: 100G RDMA                          Derecho on TCP, 100G Ethernet</a:t>
            </a:r>
          </a:p>
        </p:txBody>
      </p:sp>
      <p:pic>
        <p:nvPicPr>
          <p:cNvPr id="16" name="Picture 15">
            <a:extLst>
              <a:ext uri="{FF2B5EF4-FFF2-40B4-BE49-F238E27FC236}">
                <a16:creationId xmlns:a16="http://schemas.microsoft.com/office/drawing/2014/main" id="{9528342E-C613-4CA2-9198-8F7FD2A679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6470" y="2388254"/>
            <a:ext cx="5453014" cy="3578540"/>
          </a:xfrm>
          <a:prstGeom prst="rect">
            <a:avLst/>
          </a:prstGeom>
        </p:spPr>
      </p:pic>
      <p:pic>
        <p:nvPicPr>
          <p:cNvPr id="21" name="Picture 20">
            <a:extLst>
              <a:ext uri="{FF2B5EF4-FFF2-40B4-BE49-F238E27FC236}">
                <a16:creationId xmlns:a16="http://schemas.microsoft.com/office/drawing/2014/main" id="{F4AFB10F-6567-4A1D-9144-394A7E8ADF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320" y="2349901"/>
            <a:ext cx="5511456" cy="3616893"/>
          </a:xfrm>
          <a:prstGeom prst="rect">
            <a:avLst/>
          </a:prstGeom>
        </p:spPr>
      </p:pic>
      <p:sp>
        <p:nvSpPr>
          <p:cNvPr id="3" name="Footer Placeholder 2">
            <a:extLst>
              <a:ext uri="{FF2B5EF4-FFF2-40B4-BE49-F238E27FC236}">
                <a16:creationId xmlns:a16="http://schemas.microsoft.com/office/drawing/2014/main" id="{052FF331-8AF5-4099-AD06-4A4163B6D5F8}"/>
              </a:ext>
            </a:extLst>
          </p:cNvPr>
          <p:cNvSpPr>
            <a:spLocks noGrp="1"/>
          </p:cNvSpPr>
          <p:nvPr>
            <p:ph type="ftr" sz="quarter" idx="11"/>
          </p:nvPr>
        </p:nvSpPr>
        <p:spPr/>
        <p:txBody>
          <a:bodyPr/>
          <a:lstStyle/>
          <a:p>
            <a:r>
              <a:rPr lang="en-US"/>
              <a:t>Cornell University CS5412 Spring 2019                                                                         </a:t>
            </a:r>
          </a:p>
        </p:txBody>
      </p:sp>
      <p:sp>
        <p:nvSpPr>
          <p:cNvPr id="4" name="Slide Number Placeholder 3">
            <a:extLst>
              <a:ext uri="{FF2B5EF4-FFF2-40B4-BE49-F238E27FC236}">
                <a16:creationId xmlns:a16="http://schemas.microsoft.com/office/drawing/2014/main" id="{D1367AED-3D41-4746-8F38-68B7465CCDA9}"/>
              </a:ext>
            </a:extLst>
          </p:cNvPr>
          <p:cNvSpPr>
            <a:spLocks noGrp="1"/>
          </p:cNvSpPr>
          <p:nvPr>
            <p:ph type="sldNum" sz="quarter" idx="12"/>
          </p:nvPr>
        </p:nvSpPr>
        <p:spPr/>
        <p:txBody>
          <a:bodyPr/>
          <a:lstStyle/>
          <a:p>
            <a:fld id="{26165642-2DC6-4995-8FB3-76453B93C11F}" type="slidenum">
              <a:rPr lang="en-US" smtClean="0"/>
              <a:pPr/>
              <a:t>45</a:t>
            </a:fld>
            <a:endParaRPr lang="en-US"/>
          </a:p>
        </p:txBody>
      </p:sp>
    </p:spTree>
    <p:extLst>
      <p:ext uri="{BB962C8B-B14F-4D97-AF65-F5344CB8AC3E}">
        <p14:creationId xmlns:p14="http://schemas.microsoft.com/office/powerpoint/2010/main" val="2025503574"/>
      </p:ext>
    </p:extLst>
  </p:cSld>
  <p:clrMapOvr>
    <a:masterClrMapping/>
  </p:clrMapOvr>
  <p:transition advTm="600000"/>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3589" y="547893"/>
            <a:ext cx="10322374" cy="1499616"/>
          </a:xfrm>
        </p:spPr>
        <p:txBody>
          <a:bodyPr/>
          <a:lstStyle/>
          <a:p>
            <a:r>
              <a:rPr lang="en-US" sz="5400" b="1" dirty="0">
                <a:solidFill>
                  <a:srgbClr val="C00000"/>
                </a:solidFill>
              </a:rPr>
              <a:t>Latency: TCP is about 125us slower</a:t>
            </a:r>
            <a:endParaRPr lang="en-US" b="1" dirty="0">
              <a:solidFill>
                <a:srgbClr val="C00000"/>
              </a:solidFill>
            </a:endParaRPr>
          </a:p>
        </p:txBody>
      </p:sp>
      <p:sp>
        <p:nvSpPr>
          <p:cNvPr id="39" name="TextBox 38"/>
          <p:cNvSpPr txBox="1"/>
          <p:nvPr/>
        </p:nvSpPr>
        <p:spPr>
          <a:xfrm>
            <a:off x="1233589" y="1950148"/>
            <a:ext cx="10765762" cy="400110"/>
          </a:xfrm>
          <a:prstGeom prst="rect">
            <a:avLst/>
          </a:prstGeom>
          <a:noFill/>
        </p:spPr>
        <p:txBody>
          <a:bodyPr wrap="square" rtlCol="0">
            <a:spAutoFit/>
          </a:bodyPr>
          <a:lstStyle/>
          <a:p>
            <a:r>
              <a:rPr lang="en-US" sz="2000" dirty="0"/>
              <a:t>Derecho Atomic Multicast: 100G RDMA                          Derecho on TCP, 100G Ethernet</a:t>
            </a:r>
          </a:p>
        </p:txBody>
      </p:sp>
      <p:pic>
        <p:nvPicPr>
          <p:cNvPr id="4" name="Picture 3">
            <a:extLst>
              <a:ext uri="{FF2B5EF4-FFF2-40B4-BE49-F238E27FC236}">
                <a16:creationId xmlns:a16="http://schemas.microsoft.com/office/drawing/2014/main" id="{A901A488-34F6-4F62-BEAD-2EAEFECFFC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0571" y="2587743"/>
            <a:ext cx="5851429" cy="3840000"/>
          </a:xfrm>
          <a:prstGeom prst="rect">
            <a:avLst/>
          </a:prstGeom>
        </p:spPr>
      </p:pic>
      <p:pic>
        <p:nvPicPr>
          <p:cNvPr id="6" name="Picture 5">
            <a:extLst>
              <a:ext uri="{FF2B5EF4-FFF2-40B4-BE49-F238E27FC236}">
                <a16:creationId xmlns:a16="http://schemas.microsoft.com/office/drawing/2014/main" id="{246FC2F1-C5F9-4D0D-BB31-93E038AF1F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571" y="2587743"/>
            <a:ext cx="5851429" cy="3840000"/>
          </a:xfrm>
          <a:prstGeom prst="rect">
            <a:avLst/>
          </a:prstGeom>
        </p:spPr>
      </p:pic>
      <p:sp>
        <p:nvSpPr>
          <p:cNvPr id="3" name="Footer Placeholder 2">
            <a:extLst>
              <a:ext uri="{FF2B5EF4-FFF2-40B4-BE49-F238E27FC236}">
                <a16:creationId xmlns:a16="http://schemas.microsoft.com/office/drawing/2014/main" id="{03D78994-E4B8-4A57-8FF7-E5B2BFA6592B}"/>
              </a:ext>
            </a:extLst>
          </p:cNvPr>
          <p:cNvSpPr>
            <a:spLocks noGrp="1"/>
          </p:cNvSpPr>
          <p:nvPr>
            <p:ph type="ftr" sz="quarter" idx="11"/>
          </p:nvPr>
        </p:nvSpPr>
        <p:spPr/>
        <p:txBody>
          <a:bodyPr/>
          <a:lstStyle/>
          <a:p>
            <a:r>
              <a:rPr lang="en-US"/>
              <a:t>Cornell University CS5412 Spring 2019                                                                         </a:t>
            </a:r>
          </a:p>
        </p:txBody>
      </p:sp>
      <p:sp>
        <p:nvSpPr>
          <p:cNvPr id="5" name="Slide Number Placeholder 4">
            <a:extLst>
              <a:ext uri="{FF2B5EF4-FFF2-40B4-BE49-F238E27FC236}">
                <a16:creationId xmlns:a16="http://schemas.microsoft.com/office/drawing/2014/main" id="{F0055E33-0388-4C8E-BA58-1EBAAB12B84D}"/>
              </a:ext>
            </a:extLst>
          </p:cNvPr>
          <p:cNvSpPr>
            <a:spLocks noGrp="1"/>
          </p:cNvSpPr>
          <p:nvPr>
            <p:ph type="sldNum" sz="quarter" idx="12"/>
          </p:nvPr>
        </p:nvSpPr>
        <p:spPr/>
        <p:txBody>
          <a:bodyPr/>
          <a:lstStyle/>
          <a:p>
            <a:fld id="{26165642-2DC6-4995-8FB3-76453B93C11F}" type="slidenum">
              <a:rPr lang="en-US" smtClean="0"/>
              <a:pPr/>
              <a:t>46</a:t>
            </a:fld>
            <a:endParaRPr lang="en-US"/>
          </a:p>
        </p:txBody>
      </p:sp>
    </p:spTree>
    <p:extLst>
      <p:ext uri="{BB962C8B-B14F-4D97-AF65-F5344CB8AC3E}">
        <p14:creationId xmlns:p14="http://schemas.microsoft.com/office/powerpoint/2010/main" val="312830127"/>
      </p:ext>
    </p:extLst>
  </p:cSld>
  <p:clrMapOvr>
    <a:masterClrMapping/>
  </p:clrMapOvr>
  <p:transition advTm="600000"/>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Derecho: Scaling (56Gb/s RDMA)</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3988" y="2950265"/>
            <a:ext cx="5888012" cy="311718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420" y="2874547"/>
            <a:ext cx="5848621" cy="3192901"/>
          </a:xfrm>
          <a:prstGeom prst="rect">
            <a:avLst/>
          </a:prstGeom>
        </p:spPr>
      </p:pic>
      <p:pic>
        <p:nvPicPr>
          <p:cNvPr id="10" name="Picture 9">
            <a:extLst>
              <a:ext uri="{FF2B5EF4-FFF2-40B4-BE49-F238E27FC236}">
                <a16:creationId xmlns:a16="http://schemas.microsoft.com/office/drawing/2014/main" id="{F12540BB-6629-4758-AF34-372AB4C37442}"/>
              </a:ext>
            </a:extLst>
          </p:cNvPr>
          <p:cNvPicPr>
            <a:picLocks noChangeAspect="1"/>
          </p:cNvPicPr>
          <p:nvPr/>
        </p:nvPicPr>
        <p:blipFill>
          <a:blip r:embed="rId5"/>
          <a:stretch>
            <a:fillRect/>
          </a:stretch>
        </p:blipFill>
        <p:spPr>
          <a:xfrm>
            <a:off x="1024128" y="1885384"/>
            <a:ext cx="2592931" cy="989163"/>
          </a:xfrm>
          <a:prstGeom prst="rect">
            <a:avLst/>
          </a:prstGeom>
        </p:spPr>
      </p:pic>
      <p:pic>
        <p:nvPicPr>
          <p:cNvPr id="61" name="Picture 60">
            <a:extLst>
              <a:ext uri="{FF2B5EF4-FFF2-40B4-BE49-F238E27FC236}">
                <a16:creationId xmlns:a16="http://schemas.microsoft.com/office/drawing/2014/main" id="{651BE80E-D5DD-42AE-A925-DA3652F53629}"/>
              </a:ext>
            </a:extLst>
          </p:cNvPr>
          <p:cNvPicPr>
            <a:picLocks noChangeAspect="1"/>
          </p:cNvPicPr>
          <p:nvPr/>
        </p:nvPicPr>
        <p:blipFill>
          <a:blip r:embed="rId6"/>
          <a:stretch>
            <a:fillRect/>
          </a:stretch>
        </p:blipFill>
        <p:spPr>
          <a:xfrm>
            <a:off x="6231634" y="1861989"/>
            <a:ext cx="5736833" cy="932769"/>
          </a:xfrm>
          <a:prstGeom prst="rect">
            <a:avLst/>
          </a:prstGeom>
        </p:spPr>
      </p:pic>
      <p:sp>
        <p:nvSpPr>
          <p:cNvPr id="62" name="Title 1">
            <a:extLst>
              <a:ext uri="{FF2B5EF4-FFF2-40B4-BE49-F238E27FC236}">
                <a16:creationId xmlns:a16="http://schemas.microsoft.com/office/drawing/2014/main" id="{D1B15D50-0727-435F-BDF5-08D6443B7F13}"/>
              </a:ext>
            </a:extLst>
          </p:cNvPr>
          <p:cNvSpPr txBox="1">
            <a:spLocks/>
          </p:cNvSpPr>
          <p:nvPr/>
        </p:nvSpPr>
        <p:spPr>
          <a:xfrm>
            <a:off x="794484" y="5833039"/>
            <a:ext cx="11352830" cy="668330"/>
          </a:xfrm>
          <a:prstGeom prst="rect">
            <a:avLst/>
          </a:prstGeom>
          <a:solidFill>
            <a:schemeClr val="bg1"/>
          </a:solidFill>
        </p:spPr>
        <p:txBody>
          <a:bodyPr vert="horz" lIns="91440" tIns="45720" rIns="91440" bIns="45720" rtlCol="0" anchor="ctr">
            <a:normAutofit fontScale="77500" lnSpcReduction="20000"/>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US" sz="3200" b="1" dirty="0">
                <a:solidFill>
                  <a:srgbClr val="C00000"/>
                </a:solidFill>
              </a:rPr>
              <a:t>  Large Group of Size N (2…128)                  Broken into Shards of size 2 or 3</a:t>
            </a:r>
            <a:br>
              <a:rPr lang="en-US" sz="3200" b="1" dirty="0">
                <a:solidFill>
                  <a:srgbClr val="C00000"/>
                </a:solidFill>
              </a:rPr>
            </a:br>
            <a:br>
              <a:rPr lang="en-US" sz="700" b="1" dirty="0">
                <a:solidFill>
                  <a:srgbClr val="C00000"/>
                </a:solidFill>
              </a:rPr>
            </a:br>
            <a:r>
              <a:rPr lang="en-US" sz="3200" b="1" dirty="0">
                <a:solidFill>
                  <a:srgbClr val="C00000"/>
                </a:solidFill>
              </a:rPr>
              <a:t>limit was memory for buffering                   Linear Aggregate Throughout</a:t>
            </a:r>
          </a:p>
        </p:txBody>
      </p:sp>
      <p:sp>
        <p:nvSpPr>
          <p:cNvPr id="8" name="Oval Callout 7"/>
          <p:cNvSpPr/>
          <p:nvPr/>
        </p:nvSpPr>
        <p:spPr>
          <a:xfrm>
            <a:off x="3302342" y="3029352"/>
            <a:ext cx="6692653" cy="1383981"/>
          </a:xfrm>
          <a:prstGeom prst="wedgeEllipseCallout">
            <a:avLst>
              <a:gd name="adj1" fmla="val -28141"/>
              <a:gd name="adj2" fmla="val 7943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Large groups scale while maintaining a substantial percentage of their peak bandwidth</a:t>
            </a:r>
          </a:p>
        </p:txBody>
      </p:sp>
      <p:sp>
        <p:nvSpPr>
          <p:cNvPr id="9" name="Oval Callout 8"/>
          <p:cNvSpPr/>
          <p:nvPr/>
        </p:nvSpPr>
        <p:spPr>
          <a:xfrm>
            <a:off x="4012079" y="2569921"/>
            <a:ext cx="4917641" cy="918863"/>
          </a:xfrm>
          <a:prstGeom prst="wedgeEllipseCallout">
            <a:avLst>
              <a:gd name="adj1" fmla="val 75445"/>
              <a:gd name="adj2" fmla="val 18577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With lots of small groups we see linear capacity growth</a:t>
            </a:r>
          </a:p>
        </p:txBody>
      </p:sp>
      <p:sp>
        <p:nvSpPr>
          <p:cNvPr id="5" name="Footer Placeholder 4">
            <a:extLst>
              <a:ext uri="{FF2B5EF4-FFF2-40B4-BE49-F238E27FC236}">
                <a16:creationId xmlns:a16="http://schemas.microsoft.com/office/drawing/2014/main" id="{7A16B1B4-EBBD-474A-8929-A6F64632C2BE}"/>
              </a:ext>
            </a:extLst>
          </p:cNvPr>
          <p:cNvSpPr>
            <a:spLocks noGrp="1"/>
          </p:cNvSpPr>
          <p:nvPr>
            <p:ph type="ftr" sz="quarter" idx="11"/>
          </p:nvPr>
        </p:nvSpPr>
        <p:spPr/>
        <p:txBody>
          <a:bodyPr/>
          <a:lstStyle/>
          <a:p>
            <a:r>
              <a:rPr lang="en-US"/>
              <a:t>Cornell University CS5412 Spring 2019                                                                         </a:t>
            </a:r>
          </a:p>
        </p:txBody>
      </p:sp>
      <p:sp>
        <p:nvSpPr>
          <p:cNvPr id="6" name="Slide Number Placeholder 5">
            <a:extLst>
              <a:ext uri="{FF2B5EF4-FFF2-40B4-BE49-F238E27FC236}">
                <a16:creationId xmlns:a16="http://schemas.microsoft.com/office/drawing/2014/main" id="{8603299E-F8FA-40CC-8977-B4EC5DC88951}"/>
              </a:ext>
            </a:extLst>
          </p:cNvPr>
          <p:cNvSpPr>
            <a:spLocks noGrp="1"/>
          </p:cNvSpPr>
          <p:nvPr>
            <p:ph type="sldNum" sz="quarter" idx="12"/>
          </p:nvPr>
        </p:nvSpPr>
        <p:spPr/>
        <p:txBody>
          <a:bodyPr/>
          <a:lstStyle/>
          <a:p>
            <a:fld id="{26165642-2DC6-4995-8FB3-76453B93C11F}" type="slidenum">
              <a:rPr lang="en-US" smtClean="0"/>
              <a:pPr/>
              <a:t>47</a:t>
            </a:fld>
            <a:endParaRPr lang="en-US"/>
          </a:p>
        </p:txBody>
      </p:sp>
    </p:spTree>
    <p:extLst>
      <p:ext uri="{BB962C8B-B14F-4D97-AF65-F5344CB8AC3E}">
        <p14:creationId xmlns:p14="http://schemas.microsoft.com/office/powerpoint/2010/main" val="3605277318"/>
      </p:ext>
    </p:extLst>
  </p:cSld>
  <p:clrMapOvr>
    <a:masterClrMapping/>
  </p:clrMapOvr>
  <p:transition advTm="60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xit" presetSubtype="10" fill="hold" grpId="1" nodeType="withEffect">
                                  <p:stCondLst>
                                    <p:cond delay="0"/>
                                  </p:stCondLst>
                                  <p:childTnLst>
                                    <p:animEffect transition="out" filter="randombar(horizontal)">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Volatile&lt;T&gt;                       Persistent&lt;T&gt;</a:t>
            </a:r>
          </a:p>
        </p:txBody>
      </p:sp>
      <p:sp>
        <p:nvSpPr>
          <p:cNvPr id="3" name="Slide Number Placeholder 2"/>
          <p:cNvSpPr>
            <a:spLocks noGrp="1"/>
          </p:cNvSpPr>
          <p:nvPr>
            <p:ph type="sldNum" sz="quarter" idx="12"/>
          </p:nvPr>
        </p:nvSpPr>
        <p:spPr/>
        <p:txBody>
          <a:bodyPr/>
          <a:lstStyle/>
          <a:p>
            <a:fld id="{26165642-2DC6-4995-8FB3-76453B93C11F}" type="slidenum">
              <a:rPr lang="en-US" smtClean="0"/>
              <a:pPr/>
              <a:t>48</a:t>
            </a:fld>
            <a:endParaRPr lang="en-US"/>
          </a:p>
        </p:txBody>
      </p:sp>
      <p:pic>
        <p:nvPicPr>
          <p:cNvPr id="6" name="Picture 5">
            <a:extLst>
              <a:ext uri="{FF2B5EF4-FFF2-40B4-BE49-F238E27FC236}">
                <a16:creationId xmlns:a16="http://schemas.microsoft.com/office/drawing/2014/main" id="{F8664511-2DEF-4D8D-B851-F179EC9559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5327" y="2390115"/>
            <a:ext cx="6127084" cy="3384145"/>
          </a:xfrm>
          <a:prstGeom prst="rect">
            <a:avLst/>
          </a:prstGeom>
        </p:spPr>
      </p:pic>
      <p:sp>
        <p:nvSpPr>
          <p:cNvPr id="14" name="Rectangle 13">
            <a:extLst>
              <a:ext uri="{FF2B5EF4-FFF2-40B4-BE49-F238E27FC236}">
                <a16:creationId xmlns:a16="http://schemas.microsoft.com/office/drawing/2014/main" id="{000CD93C-BDCF-452E-9115-FD71FD1BBC0A}"/>
              </a:ext>
            </a:extLst>
          </p:cNvPr>
          <p:cNvSpPr/>
          <p:nvPr/>
        </p:nvSpPr>
        <p:spPr>
          <a:xfrm>
            <a:off x="5974386" y="2190939"/>
            <a:ext cx="381151" cy="25530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3FCEF40-2F16-428E-BB71-659F7CBFB6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007" y="2390115"/>
            <a:ext cx="6127084" cy="3384145"/>
          </a:xfrm>
          <a:prstGeom prst="rect">
            <a:avLst/>
          </a:prstGeom>
        </p:spPr>
      </p:pic>
      <p:sp>
        <p:nvSpPr>
          <p:cNvPr id="8" name="Oval Callout 7"/>
          <p:cNvSpPr/>
          <p:nvPr/>
        </p:nvSpPr>
        <p:spPr>
          <a:xfrm>
            <a:off x="75699" y="279933"/>
            <a:ext cx="7156373" cy="1472648"/>
          </a:xfrm>
          <a:prstGeom prst="wedgeEllipseCallout">
            <a:avLst>
              <a:gd name="adj1" fmla="val 98734"/>
              <a:gd name="adj2" fmla="val 1362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Performance is limited by the peak bandwidth possible with the SSD devices on our cluster</a:t>
            </a:r>
            <a:r>
              <a:rPr lang="en-US" b="1">
                <a:solidFill>
                  <a:srgbClr val="C00000"/>
                </a:solidFill>
              </a:rPr>
              <a:t>… </a:t>
            </a:r>
            <a:br>
              <a:rPr lang="en-US" b="1">
                <a:solidFill>
                  <a:srgbClr val="C00000"/>
                </a:solidFill>
              </a:rPr>
            </a:br>
            <a:r>
              <a:rPr lang="en-US" b="1">
                <a:solidFill>
                  <a:srgbClr val="C00000"/>
                </a:solidFill>
              </a:rPr>
              <a:t>Our </a:t>
            </a:r>
            <a:r>
              <a:rPr lang="en-US" b="1" dirty="0">
                <a:solidFill>
                  <a:srgbClr val="C00000"/>
                </a:solidFill>
              </a:rPr>
              <a:t>(fairly old</a:t>
            </a:r>
            <a:r>
              <a:rPr lang="en-US" b="1">
                <a:solidFill>
                  <a:srgbClr val="C00000"/>
                </a:solidFill>
              </a:rPr>
              <a:t>, slow</a:t>
            </a:r>
            <a:r>
              <a:rPr lang="en-US" b="1" dirty="0">
                <a:solidFill>
                  <a:srgbClr val="C00000"/>
                </a:solidFill>
              </a:rPr>
              <a:t>) SSDs “maxed out”.</a:t>
            </a:r>
            <a:br>
              <a:rPr lang="en-US" b="1" dirty="0">
                <a:solidFill>
                  <a:srgbClr val="C00000"/>
                </a:solidFill>
              </a:rPr>
            </a:br>
            <a:r>
              <a:rPr lang="en-US" b="1" dirty="0">
                <a:solidFill>
                  <a:srgbClr val="C00000"/>
                </a:solidFill>
              </a:rPr>
              <a:t>Derecho’s protocols are not a limiting factor.</a:t>
            </a:r>
          </a:p>
        </p:txBody>
      </p:sp>
      <p:sp>
        <p:nvSpPr>
          <p:cNvPr id="9" name="Oval Callout 8"/>
          <p:cNvSpPr/>
          <p:nvPr/>
        </p:nvSpPr>
        <p:spPr>
          <a:xfrm>
            <a:off x="2633756" y="2284009"/>
            <a:ext cx="5846856" cy="1006038"/>
          </a:xfrm>
          <a:prstGeom prst="wedgeEllipseCallout">
            <a:avLst>
              <a:gd name="adj1" fmla="val -59301"/>
              <a:gd name="adj2" fmla="val 7253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C00000"/>
                </a:solidFill>
              </a:rPr>
              <a:t>Ramfs</a:t>
            </a:r>
            <a:r>
              <a:rPr lang="en-US" b="1" dirty="0">
                <a:solidFill>
                  <a:srgbClr val="C00000"/>
                </a:solidFill>
              </a:rPr>
              <a:t> turns out to do several </a:t>
            </a:r>
            <a:r>
              <a:rPr lang="en-US" b="1" dirty="0" err="1">
                <a:solidFill>
                  <a:srgbClr val="C00000"/>
                </a:solidFill>
              </a:rPr>
              <a:t>memcpy</a:t>
            </a:r>
            <a:r>
              <a:rPr lang="en-US" b="1" dirty="0">
                <a:solidFill>
                  <a:srgbClr val="C00000"/>
                </a:solidFill>
              </a:rPr>
              <a:t> operations, and this limits performance</a:t>
            </a:r>
          </a:p>
        </p:txBody>
      </p:sp>
      <p:sp>
        <p:nvSpPr>
          <p:cNvPr id="2" name="Footer Placeholder 1">
            <a:extLst>
              <a:ext uri="{FF2B5EF4-FFF2-40B4-BE49-F238E27FC236}">
                <a16:creationId xmlns:a16="http://schemas.microsoft.com/office/drawing/2014/main" id="{608BB1DD-18BC-4EA8-A238-0CC2E665E9EF}"/>
              </a:ext>
            </a:extLst>
          </p:cNvPr>
          <p:cNvSpPr>
            <a:spLocks noGrp="1"/>
          </p:cNvSpPr>
          <p:nvPr>
            <p:ph type="ftr" sz="quarter" idx="11"/>
          </p:nvPr>
        </p:nvSpPr>
        <p:spPr/>
        <p:txBody>
          <a:bodyPr/>
          <a:lstStyle/>
          <a:p>
            <a:r>
              <a:rPr lang="en-US"/>
              <a:t>Cornell University CS5412 Spring 2019                                                                         </a:t>
            </a:r>
          </a:p>
        </p:txBody>
      </p:sp>
    </p:spTree>
    <p:extLst>
      <p:ext uri="{BB962C8B-B14F-4D97-AF65-F5344CB8AC3E}">
        <p14:creationId xmlns:p14="http://schemas.microsoft.com/office/powerpoint/2010/main" val="153534460"/>
      </p:ext>
    </p:extLst>
  </p:cSld>
  <p:clrMapOvr>
    <a:masterClrMapping/>
  </p:clrMapOvr>
  <p:transition advTm="60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xit" presetSubtype="10" fill="hold" grpId="1" nodeType="withEffect">
                                  <p:stCondLst>
                                    <p:cond delay="0"/>
                                  </p:stCondLst>
                                  <p:childTnLst>
                                    <p:animEffect transition="out" filter="randombar(horizontal)">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9"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Object Store: Versioned Takeaways</a:t>
            </a:r>
          </a:p>
        </p:txBody>
      </p:sp>
      <p:sp>
        <p:nvSpPr>
          <p:cNvPr id="5" name="Content Placeholder 4"/>
          <p:cNvSpPr>
            <a:spLocks noGrp="1"/>
          </p:cNvSpPr>
          <p:nvPr>
            <p:ph idx="1"/>
          </p:nvPr>
        </p:nvSpPr>
        <p:spPr>
          <a:xfrm>
            <a:off x="1024127" y="2286000"/>
            <a:ext cx="11031023" cy="4023360"/>
          </a:xfrm>
        </p:spPr>
        <p:txBody>
          <a:bodyPr>
            <a:normAutofit lnSpcReduction="10000"/>
          </a:bodyPr>
          <a:lstStyle/>
          <a:p>
            <a:endParaRPr lang="en-US" dirty="0"/>
          </a:p>
          <a:p>
            <a:r>
              <a:rPr lang="en-US" dirty="0"/>
              <a:t>… in both cases, the storage medium was the limiting factor</a:t>
            </a:r>
          </a:p>
          <a:p>
            <a:endParaRPr lang="en-US" dirty="0"/>
          </a:p>
          <a:p>
            <a:r>
              <a:rPr lang="en-US" dirty="0"/>
              <a:t>Derecho can deliver bytes far faster than </a:t>
            </a:r>
            <a:r>
              <a:rPr lang="en-US" dirty="0" err="1"/>
              <a:t>RamDisk</a:t>
            </a:r>
            <a:r>
              <a:rPr lang="en-US" dirty="0"/>
              <a:t> or SSD can soak them up, so performance looks flat.</a:t>
            </a:r>
          </a:p>
          <a:p>
            <a:endParaRPr lang="en-US" dirty="0"/>
          </a:p>
          <a:p>
            <a:r>
              <a:rPr lang="en-US" dirty="0"/>
              <a:t>Note: In this mode, Derecho is the world’s fastest durable </a:t>
            </a:r>
            <a:r>
              <a:rPr lang="en-US" dirty="0" err="1"/>
              <a:t>Paxos</a:t>
            </a:r>
            <a:r>
              <a:rPr lang="en-US" dirty="0"/>
              <a:t>!</a:t>
            </a:r>
          </a:p>
        </p:txBody>
      </p:sp>
      <p:sp>
        <p:nvSpPr>
          <p:cNvPr id="3" name="Slide Number Placeholder 2"/>
          <p:cNvSpPr>
            <a:spLocks noGrp="1"/>
          </p:cNvSpPr>
          <p:nvPr>
            <p:ph type="sldNum" sz="quarter" idx="12"/>
          </p:nvPr>
        </p:nvSpPr>
        <p:spPr/>
        <p:txBody>
          <a:bodyPr/>
          <a:lstStyle/>
          <a:p>
            <a:fld id="{26165642-2DC6-4995-8FB3-76453B93C11F}" type="slidenum">
              <a:rPr lang="en-US" smtClean="0"/>
              <a:pPr/>
              <a:t>49</a:t>
            </a:fld>
            <a:endParaRPr lang="en-US"/>
          </a:p>
        </p:txBody>
      </p:sp>
      <p:sp>
        <p:nvSpPr>
          <p:cNvPr id="2" name="Footer Placeholder 1">
            <a:extLst>
              <a:ext uri="{FF2B5EF4-FFF2-40B4-BE49-F238E27FC236}">
                <a16:creationId xmlns:a16="http://schemas.microsoft.com/office/drawing/2014/main" id="{9A4EA61C-7432-4237-9957-541565CAED5A}"/>
              </a:ext>
            </a:extLst>
          </p:cNvPr>
          <p:cNvSpPr>
            <a:spLocks noGrp="1"/>
          </p:cNvSpPr>
          <p:nvPr>
            <p:ph type="ftr" sz="quarter" idx="11"/>
          </p:nvPr>
        </p:nvSpPr>
        <p:spPr/>
        <p:txBody>
          <a:bodyPr/>
          <a:lstStyle/>
          <a:p>
            <a:r>
              <a:rPr lang="en-US"/>
              <a:t>Cornell University CS5412 Spring 2019                                                                         </a:t>
            </a:r>
          </a:p>
        </p:txBody>
      </p:sp>
    </p:spTree>
    <p:extLst>
      <p:ext uri="{BB962C8B-B14F-4D97-AF65-F5344CB8AC3E}">
        <p14:creationId xmlns:p14="http://schemas.microsoft.com/office/powerpoint/2010/main" val="3550368323"/>
      </p:ext>
    </p:extLst>
  </p:cSld>
  <p:clrMapOvr>
    <a:masterClrMapping/>
  </p:clrMapOvr>
  <p:transition advTm="600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RemindeR</a:t>
            </a:r>
            <a:r>
              <a:rPr lang="en-US" dirty="0"/>
              <a:t>: Flock of Geese</a:t>
            </a:r>
          </a:p>
        </p:txBody>
      </p:sp>
      <p:sp>
        <p:nvSpPr>
          <p:cNvPr id="3" name="Content Placeholder 2"/>
          <p:cNvSpPr>
            <a:spLocks noGrp="1"/>
          </p:cNvSpPr>
          <p:nvPr>
            <p:ph idx="1"/>
          </p:nvPr>
        </p:nvSpPr>
        <p:spPr/>
        <p:txBody>
          <a:bodyPr/>
          <a:lstStyle/>
          <a:p>
            <a:r>
              <a:rPr lang="en-US" dirty="0"/>
              <a:t>In the last lecture we saw how the concept of a </a:t>
            </a:r>
            <a:r>
              <a:rPr lang="en-US" i="1" u="sng" dirty="0"/>
              <a:t>causal snapshot </a:t>
            </a:r>
            <a:r>
              <a:rPr lang="en-US" dirty="0"/>
              <a:t>can help us create consistent views of a distributed system.</a:t>
            </a:r>
          </a:p>
          <a:p>
            <a:endParaRPr lang="en-US" dirty="0"/>
          </a:p>
          <a:p>
            <a:r>
              <a:rPr lang="en-US" dirty="0"/>
              <a:t>Can we use that same idea here?</a:t>
            </a:r>
          </a:p>
          <a:p>
            <a:endParaRPr lang="en-US" dirty="0"/>
          </a:p>
          <a:p>
            <a:r>
              <a:rPr lang="en-US" dirty="0"/>
              <a:t>Goals: We want temporally precise and causally consistent data, and then will search it for clear images of Trinity’s ride.</a:t>
            </a:r>
          </a:p>
        </p:txBody>
      </p:sp>
      <p:sp>
        <p:nvSpPr>
          <p:cNvPr id="4" name="Footer Placeholder 3"/>
          <p:cNvSpPr>
            <a:spLocks noGrp="1"/>
          </p:cNvSpPr>
          <p:nvPr>
            <p:ph type="ftr" sz="quarter" idx="11"/>
          </p:nvPr>
        </p:nvSpPr>
        <p:spPr/>
        <p:txBody>
          <a:bodyPr/>
          <a:lstStyle/>
          <a:p>
            <a:r>
              <a:rPr lang="en-US"/>
              <a:t>Cornell University CS5412 Spring 2019                                                                         </a:t>
            </a:r>
          </a:p>
        </p:txBody>
      </p:sp>
      <p:sp>
        <p:nvSpPr>
          <p:cNvPr id="5" name="Slide Number Placeholder 4"/>
          <p:cNvSpPr>
            <a:spLocks noGrp="1"/>
          </p:cNvSpPr>
          <p:nvPr>
            <p:ph type="sldNum" sz="quarter" idx="12"/>
          </p:nvPr>
        </p:nvSpPr>
        <p:spPr/>
        <p:txBody>
          <a:bodyPr/>
          <a:lstStyle/>
          <a:p>
            <a:fld id="{26165642-2DC6-4995-8FB3-76453B93C11F}" type="slidenum">
              <a:rPr lang="en-US" smtClean="0"/>
              <a:pPr/>
              <a:t>5</a:t>
            </a:fld>
            <a:endParaRPr lang="en-US"/>
          </a:p>
        </p:txBody>
      </p:sp>
      <p:pic>
        <p:nvPicPr>
          <p:cNvPr id="19" name="Picture 18"/>
          <p:cNvPicPr>
            <a:picLocks noChangeAspect="1"/>
          </p:cNvPicPr>
          <p:nvPr/>
        </p:nvPicPr>
        <p:blipFill>
          <a:blip r:embed="rId3"/>
          <a:stretch>
            <a:fillRect/>
          </a:stretch>
        </p:blipFill>
        <p:spPr>
          <a:xfrm>
            <a:off x="8395855" y="135863"/>
            <a:ext cx="3544574" cy="2069465"/>
          </a:xfrm>
          <a:prstGeom prst="rect">
            <a:avLst/>
          </a:prstGeom>
        </p:spPr>
      </p:pic>
    </p:spTree>
    <p:extLst>
      <p:ext uri="{BB962C8B-B14F-4D97-AF65-F5344CB8AC3E}">
        <p14:creationId xmlns:p14="http://schemas.microsoft.com/office/powerpoint/2010/main" val="1808043829"/>
      </p:ext>
    </p:extLst>
  </p:cSld>
  <p:clrMapOvr>
    <a:masterClrMapping/>
  </p:clrMapOvr>
  <p:transition advTm="600000"/>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396D4B28-5FD1-409E-8D2C-F799EBB17084}"/>
              </a:ext>
            </a:extLst>
          </p:cNvPr>
          <p:cNvSpPr>
            <a:spLocks noGrp="1"/>
          </p:cNvSpPr>
          <p:nvPr>
            <p:ph type="title"/>
          </p:nvPr>
        </p:nvSpPr>
        <p:spPr/>
        <p:txBody>
          <a:bodyPr/>
          <a:lstStyle/>
          <a:p>
            <a:r>
              <a:rPr lang="en-US" dirty="0"/>
              <a:t>Derecho VS APUS (RDMA </a:t>
            </a:r>
            <a:r>
              <a:rPr lang="en-US" dirty="0" err="1"/>
              <a:t>Paxos</a:t>
            </a:r>
            <a:r>
              <a:rPr lang="en-US" dirty="0"/>
              <a:t>), N=3</a:t>
            </a:r>
          </a:p>
        </p:txBody>
      </p:sp>
      <p:pic>
        <p:nvPicPr>
          <p:cNvPr id="24" name="Picture 23">
            <a:extLst>
              <a:ext uri="{FF2B5EF4-FFF2-40B4-BE49-F238E27FC236}">
                <a16:creationId xmlns:a16="http://schemas.microsoft.com/office/drawing/2014/main" id="{2120E96C-20B0-428E-B67A-65B71D85C9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481" y="2171473"/>
            <a:ext cx="4823828" cy="3165637"/>
          </a:xfrm>
          <a:prstGeom prst="rect">
            <a:avLst/>
          </a:prstGeom>
        </p:spPr>
      </p:pic>
      <p:pic>
        <p:nvPicPr>
          <p:cNvPr id="31" name="Picture 30">
            <a:extLst>
              <a:ext uri="{FF2B5EF4-FFF2-40B4-BE49-F238E27FC236}">
                <a16:creationId xmlns:a16="http://schemas.microsoft.com/office/drawing/2014/main" id="{019D2B02-C683-42BA-A1E6-5BA83BCAAE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1090" y="2171472"/>
            <a:ext cx="4984127" cy="3270833"/>
          </a:xfrm>
          <a:prstGeom prst="rect">
            <a:avLst/>
          </a:prstGeom>
        </p:spPr>
      </p:pic>
      <p:sp>
        <p:nvSpPr>
          <p:cNvPr id="2" name="Footer Placeholder 1">
            <a:extLst>
              <a:ext uri="{FF2B5EF4-FFF2-40B4-BE49-F238E27FC236}">
                <a16:creationId xmlns:a16="http://schemas.microsoft.com/office/drawing/2014/main" id="{BE5983E5-669D-42AC-A480-B0645F404F5B}"/>
              </a:ext>
            </a:extLst>
          </p:cNvPr>
          <p:cNvSpPr>
            <a:spLocks noGrp="1"/>
          </p:cNvSpPr>
          <p:nvPr>
            <p:ph type="ftr" sz="quarter" idx="11"/>
          </p:nvPr>
        </p:nvSpPr>
        <p:spPr/>
        <p:txBody>
          <a:bodyPr/>
          <a:lstStyle/>
          <a:p>
            <a:r>
              <a:rPr lang="en-US"/>
              <a:t>Cornell University CS5412 Spring 2019                                                                         </a:t>
            </a:r>
          </a:p>
        </p:txBody>
      </p:sp>
      <p:sp>
        <p:nvSpPr>
          <p:cNvPr id="3" name="Slide Number Placeholder 2">
            <a:extLst>
              <a:ext uri="{FF2B5EF4-FFF2-40B4-BE49-F238E27FC236}">
                <a16:creationId xmlns:a16="http://schemas.microsoft.com/office/drawing/2014/main" id="{810D0039-471B-4D0B-A72D-81A93E4444DB}"/>
              </a:ext>
            </a:extLst>
          </p:cNvPr>
          <p:cNvSpPr>
            <a:spLocks noGrp="1"/>
          </p:cNvSpPr>
          <p:nvPr>
            <p:ph type="sldNum" sz="quarter" idx="12"/>
          </p:nvPr>
        </p:nvSpPr>
        <p:spPr/>
        <p:txBody>
          <a:bodyPr/>
          <a:lstStyle/>
          <a:p>
            <a:fld id="{26165642-2DC6-4995-8FB3-76453B93C11F}" type="slidenum">
              <a:rPr lang="en-US" smtClean="0"/>
              <a:pPr/>
              <a:t>50</a:t>
            </a:fld>
            <a:endParaRPr lang="en-US"/>
          </a:p>
        </p:txBody>
      </p:sp>
    </p:spTree>
    <p:extLst>
      <p:ext uri="{BB962C8B-B14F-4D97-AF65-F5344CB8AC3E}">
        <p14:creationId xmlns:p14="http://schemas.microsoft.com/office/powerpoint/2010/main" val="3976306625"/>
      </p:ext>
    </p:extLst>
  </p:cSld>
  <p:clrMapOvr>
    <a:masterClrMapping/>
  </p:clrMapOvr>
  <p:transition advTm="600000"/>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396D4B28-5FD1-409E-8D2C-F799EBB17084}"/>
              </a:ext>
            </a:extLst>
          </p:cNvPr>
          <p:cNvSpPr>
            <a:spLocks noGrp="1"/>
          </p:cNvSpPr>
          <p:nvPr>
            <p:ph type="title"/>
          </p:nvPr>
        </p:nvSpPr>
        <p:spPr/>
        <p:txBody>
          <a:bodyPr>
            <a:normAutofit/>
          </a:bodyPr>
          <a:lstStyle/>
          <a:p>
            <a:r>
              <a:rPr lang="en-US" dirty="0"/>
              <a:t>Derecho VS </a:t>
            </a:r>
            <a:r>
              <a:rPr lang="en-US" dirty="0" err="1"/>
              <a:t>LibPaxos</a:t>
            </a:r>
            <a:r>
              <a:rPr lang="en-US" dirty="0"/>
              <a:t>, </a:t>
            </a:r>
            <a:r>
              <a:rPr lang="en-US" dirty="0" err="1"/>
              <a:t>ZooKeeper</a:t>
            </a:r>
            <a:r>
              <a:rPr lang="en-US" dirty="0"/>
              <a:t>, N=3</a:t>
            </a:r>
            <a:br>
              <a:rPr lang="en-US" dirty="0"/>
            </a:br>
            <a:r>
              <a:rPr lang="en-US" dirty="0"/>
              <a:t>(all three configured for TCP only)</a:t>
            </a:r>
          </a:p>
        </p:txBody>
      </p:sp>
      <p:pic>
        <p:nvPicPr>
          <p:cNvPr id="3" name="Picture 2">
            <a:extLst>
              <a:ext uri="{FF2B5EF4-FFF2-40B4-BE49-F238E27FC236}">
                <a16:creationId xmlns:a16="http://schemas.microsoft.com/office/drawing/2014/main" id="{D7CC1EF8-EB82-46D6-968B-2259B15409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507" y="2190134"/>
            <a:ext cx="5851429" cy="3840000"/>
          </a:xfrm>
          <a:prstGeom prst="rect">
            <a:avLst/>
          </a:prstGeom>
        </p:spPr>
      </p:pic>
      <p:pic>
        <p:nvPicPr>
          <p:cNvPr id="5" name="Picture 4">
            <a:extLst>
              <a:ext uri="{FF2B5EF4-FFF2-40B4-BE49-F238E27FC236}">
                <a16:creationId xmlns:a16="http://schemas.microsoft.com/office/drawing/2014/main" id="{7C0D9142-DBC0-49D5-94EE-303751CB9D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2065" y="2190134"/>
            <a:ext cx="5851429" cy="3840000"/>
          </a:xfrm>
          <a:prstGeom prst="rect">
            <a:avLst/>
          </a:prstGeom>
        </p:spPr>
      </p:pic>
      <p:sp>
        <p:nvSpPr>
          <p:cNvPr id="2" name="Footer Placeholder 1">
            <a:extLst>
              <a:ext uri="{FF2B5EF4-FFF2-40B4-BE49-F238E27FC236}">
                <a16:creationId xmlns:a16="http://schemas.microsoft.com/office/drawing/2014/main" id="{68919FEA-6CAF-4D3B-8D44-6D1D25459B66}"/>
              </a:ext>
            </a:extLst>
          </p:cNvPr>
          <p:cNvSpPr>
            <a:spLocks noGrp="1"/>
          </p:cNvSpPr>
          <p:nvPr>
            <p:ph type="ftr" sz="quarter" idx="11"/>
          </p:nvPr>
        </p:nvSpPr>
        <p:spPr/>
        <p:txBody>
          <a:bodyPr/>
          <a:lstStyle/>
          <a:p>
            <a:r>
              <a:rPr lang="en-US"/>
              <a:t>Cornell University CS5412 Spring 2019                                                                         </a:t>
            </a:r>
          </a:p>
        </p:txBody>
      </p:sp>
      <p:sp>
        <p:nvSpPr>
          <p:cNvPr id="4" name="Slide Number Placeholder 3">
            <a:extLst>
              <a:ext uri="{FF2B5EF4-FFF2-40B4-BE49-F238E27FC236}">
                <a16:creationId xmlns:a16="http://schemas.microsoft.com/office/drawing/2014/main" id="{6C76EEF6-5E46-4E4D-B95B-D61C4BFDCA6B}"/>
              </a:ext>
            </a:extLst>
          </p:cNvPr>
          <p:cNvSpPr>
            <a:spLocks noGrp="1"/>
          </p:cNvSpPr>
          <p:nvPr>
            <p:ph type="sldNum" sz="quarter" idx="12"/>
          </p:nvPr>
        </p:nvSpPr>
        <p:spPr/>
        <p:txBody>
          <a:bodyPr/>
          <a:lstStyle/>
          <a:p>
            <a:fld id="{26165642-2DC6-4995-8FB3-76453B93C11F}" type="slidenum">
              <a:rPr lang="en-US" smtClean="0"/>
              <a:pPr/>
              <a:t>51</a:t>
            </a:fld>
            <a:endParaRPr lang="en-US"/>
          </a:p>
        </p:txBody>
      </p:sp>
    </p:spTree>
    <p:extLst>
      <p:ext uri="{BB962C8B-B14F-4D97-AF65-F5344CB8AC3E}">
        <p14:creationId xmlns:p14="http://schemas.microsoft.com/office/powerpoint/2010/main" val="2896309109"/>
      </p:ext>
    </p:extLst>
  </p:cSld>
  <p:clrMapOvr>
    <a:masterClrMapping/>
  </p:clrMapOvr>
  <p:transition advTm="600000"/>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825B3B-2FC4-4617-9F34-A587B4992AD3}"/>
              </a:ext>
            </a:extLst>
          </p:cNvPr>
          <p:cNvSpPr>
            <a:spLocks noGrp="1"/>
          </p:cNvSpPr>
          <p:nvPr>
            <p:ph type="title"/>
          </p:nvPr>
        </p:nvSpPr>
        <p:spPr/>
        <p:txBody>
          <a:bodyPr/>
          <a:lstStyle/>
          <a:p>
            <a:r>
              <a:rPr lang="en-US" dirty="0"/>
              <a:t>Conclusions</a:t>
            </a:r>
          </a:p>
        </p:txBody>
      </p:sp>
      <p:sp>
        <p:nvSpPr>
          <p:cNvPr id="5" name="Content Placeholder 4">
            <a:extLst>
              <a:ext uri="{FF2B5EF4-FFF2-40B4-BE49-F238E27FC236}">
                <a16:creationId xmlns:a16="http://schemas.microsoft.com/office/drawing/2014/main" id="{EF20958F-3DBD-4C48-8609-1476D8B0BD76}"/>
              </a:ext>
            </a:extLst>
          </p:cNvPr>
          <p:cNvSpPr>
            <a:spLocks noGrp="1"/>
          </p:cNvSpPr>
          <p:nvPr>
            <p:ph idx="1"/>
          </p:nvPr>
        </p:nvSpPr>
        <p:spPr/>
        <p:txBody>
          <a:bodyPr>
            <a:normAutofit fontScale="92500" lnSpcReduction="10000"/>
          </a:bodyPr>
          <a:lstStyle/>
          <a:p>
            <a:r>
              <a:rPr lang="en-US" dirty="0"/>
              <a:t>Derecho is up and running solidly, and can be used on pure TCP systems as well as on RDMA-enhanced ones. Our project site and collaboration hub is </a:t>
            </a:r>
            <a:r>
              <a:rPr lang="en-US" b="1" dirty="0"/>
              <a:t>GitHub.com/Derecho-Project/.</a:t>
            </a:r>
          </a:p>
          <a:p>
            <a:pPr marL="0" indent="0">
              <a:buNone/>
            </a:pPr>
            <a:endParaRPr lang="en-US" dirty="0"/>
          </a:p>
          <a:p>
            <a:r>
              <a:rPr lang="en-US" dirty="0"/>
              <a:t>The new object store offers a very simple and flexible C++ API.  It is gradually replacing FFFS</a:t>
            </a:r>
            <a:r>
              <a:rPr lang="en-US" baseline="-25000" dirty="0"/>
              <a:t>v1</a:t>
            </a:r>
            <a:r>
              <a:rPr lang="en-US" dirty="0"/>
              <a:t>.</a:t>
            </a:r>
          </a:p>
          <a:p>
            <a:endParaRPr lang="en-US" dirty="0"/>
          </a:p>
          <a:p>
            <a:r>
              <a:rPr lang="en-US" dirty="0"/>
              <a:t>These are good examples of </a:t>
            </a:r>
            <a:r>
              <a:rPr lang="en-US" dirty="0" err="1"/>
              <a:t>Lamport’s</a:t>
            </a:r>
            <a:r>
              <a:rPr lang="en-US" dirty="0"/>
              <a:t> ideas applied in practice.  </a:t>
            </a:r>
          </a:p>
        </p:txBody>
      </p:sp>
      <p:sp>
        <p:nvSpPr>
          <p:cNvPr id="3" name="Slide Number Placeholder 2">
            <a:extLst>
              <a:ext uri="{FF2B5EF4-FFF2-40B4-BE49-F238E27FC236}">
                <a16:creationId xmlns:a16="http://schemas.microsoft.com/office/drawing/2014/main" id="{2A7BC54B-8F8D-42C6-B49A-2D70F664AD34}"/>
              </a:ext>
            </a:extLst>
          </p:cNvPr>
          <p:cNvSpPr>
            <a:spLocks noGrp="1"/>
          </p:cNvSpPr>
          <p:nvPr>
            <p:ph type="sldNum" sz="quarter" idx="12"/>
          </p:nvPr>
        </p:nvSpPr>
        <p:spPr/>
        <p:txBody>
          <a:bodyPr/>
          <a:lstStyle/>
          <a:p>
            <a:fld id="{26165642-2DC6-4995-8FB3-76453B93C11F}" type="slidenum">
              <a:rPr lang="en-US" smtClean="0"/>
              <a:pPr/>
              <a:t>52</a:t>
            </a:fld>
            <a:endParaRPr lang="en-US"/>
          </a:p>
        </p:txBody>
      </p:sp>
      <p:sp>
        <p:nvSpPr>
          <p:cNvPr id="2" name="Footer Placeholder 1">
            <a:extLst>
              <a:ext uri="{FF2B5EF4-FFF2-40B4-BE49-F238E27FC236}">
                <a16:creationId xmlns:a16="http://schemas.microsoft.com/office/drawing/2014/main" id="{81010CF0-EA75-4EA7-BD12-53FC4D958145}"/>
              </a:ext>
            </a:extLst>
          </p:cNvPr>
          <p:cNvSpPr>
            <a:spLocks noGrp="1"/>
          </p:cNvSpPr>
          <p:nvPr>
            <p:ph type="ftr" sz="quarter" idx="11"/>
          </p:nvPr>
        </p:nvSpPr>
        <p:spPr/>
        <p:txBody>
          <a:bodyPr/>
          <a:lstStyle/>
          <a:p>
            <a:r>
              <a:rPr lang="en-US"/>
              <a:t>Cornell University CS5412 Spring 2019                                                                         </a:t>
            </a:r>
          </a:p>
        </p:txBody>
      </p:sp>
      <p:pic>
        <p:nvPicPr>
          <p:cNvPr id="7" name="Picture 2" descr="Image result for Derecho storm">
            <a:extLst>
              <a:ext uri="{FF2B5EF4-FFF2-40B4-BE49-F238E27FC236}">
                <a16:creationId xmlns:a16="http://schemas.microsoft.com/office/drawing/2014/main" id="{38938222-51F5-4142-9EF4-E084A4286259}"/>
              </a:ext>
            </a:extLst>
          </p:cNvPr>
          <p:cNvPicPr>
            <a:picLocks noChangeAspect="1" noChangeArrowheads="1"/>
          </p:cNvPicPr>
          <p:nvPr/>
        </p:nvPicPr>
        <p:blipFill>
          <a:blip r:embed="rId3" cstate="print"/>
          <a:srcRect/>
          <a:stretch>
            <a:fillRect/>
          </a:stretch>
        </p:blipFill>
        <p:spPr bwMode="auto">
          <a:xfrm>
            <a:off x="9952889" y="285505"/>
            <a:ext cx="2116015" cy="1204236"/>
          </a:xfrm>
          <a:prstGeom prst="rect">
            <a:avLst/>
          </a:prstGeom>
          <a:noFill/>
        </p:spPr>
      </p:pic>
    </p:spTree>
    <p:extLst>
      <p:ext uri="{BB962C8B-B14F-4D97-AF65-F5344CB8AC3E}">
        <p14:creationId xmlns:p14="http://schemas.microsoft.com/office/powerpoint/2010/main" val="3588591137"/>
      </p:ext>
    </p:extLst>
  </p:cSld>
  <p:clrMapOvr>
    <a:masterClrMapping/>
  </p:clrMapOvr>
  <p:transition advTm="600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59B8E-EE54-4610-B89A-FFD25675F57F}"/>
              </a:ext>
            </a:extLst>
          </p:cNvPr>
          <p:cNvSpPr>
            <a:spLocks noGrp="1"/>
          </p:cNvSpPr>
          <p:nvPr>
            <p:ph type="title"/>
          </p:nvPr>
        </p:nvSpPr>
        <p:spPr/>
        <p:txBody>
          <a:bodyPr/>
          <a:lstStyle/>
          <a:p>
            <a:r>
              <a:rPr lang="en-US" dirty="0"/>
              <a:t>Animation: A wave in an aquarium</a:t>
            </a:r>
          </a:p>
        </p:txBody>
      </p:sp>
      <p:sp>
        <p:nvSpPr>
          <p:cNvPr id="3" name="Content Placeholder 2">
            <a:extLst>
              <a:ext uri="{FF2B5EF4-FFF2-40B4-BE49-F238E27FC236}">
                <a16:creationId xmlns:a16="http://schemas.microsoft.com/office/drawing/2014/main" id="{A1E5F5E6-EA1A-4A85-B5FB-852DB2ACAE9A}"/>
              </a:ext>
            </a:extLst>
          </p:cNvPr>
          <p:cNvSpPr>
            <a:spLocks noGrp="1"/>
          </p:cNvSpPr>
          <p:nvPr>
            <p:ph idx="1"/>
          </p:nvPr>
        </p:nvSpPr>
        <p:spPr/>
        <p:txBody>
          <a:bodyPr/>
          <a:lstStyle/>
          <a:p>
            <a:r>
              <a:rPr lang="en-US" dirty="0"/>
              <a:t>To illustrate this point visually, we made a simulation.</a:t>
            </a:r>
          </a:p>
          <a:p>
            <a:endParaRPr lang="en-US" dirty="0"/>
          </a:p>
          <a:p>
            <a:r>
              <a:rPr lang="en-US" dirty="0"/>
              <a:t>Rather than a flock of geese, it simulates a wave in an aquarium, as if 400 cameras were watching the water, each sending 20fps.  We captured this “IoT sensor data” into files.</a:t>
            </a:r>
          </a:p>
          <a:p>
            <a:endParaRPr lang="en-US" dirty="0"/>
          </a:p>
          <a:p>
            <a:r>
              <a:rPr lang="en-US" dirty="0"/>
              <a:t>Then we took snapshots at a rate of 5fps and made a movie.</a:t>
            </a:r>
          </a:p>
        </p:txBody>
      </p:sp>
      <p:sp>
        <p:nvSpPr>
          <p:cNvPr id="4" name="Footer Placeholder 3">
            <a:extLst>
              <a:ext uri="{FF2B5EF4-FFF2-40B4-BE49-F238E27FC236}">
                <a16:creationId xmlns:a16="http://schemas.microsoft.com/office/drawing/2014/main" id="{1EB50754-0021-4087-9AD1-289A44554341}"/>
              </a:ext>
            </a:extLst>
          </p:cNvPr>
          <p:cNvSpPr>
            <a:spLocks noGrp="1"/>
          </p:cNvSpPr>
          <p:nvPr>
            <p:ph type="ftr" sz="quarter" idx="11"/>
          </p:nvPr>
        </p:nvSpPr>
        <p:spPr/>
        <p:txBody>
          <a:bodyPr/>
          <a:lstStyle/>
          <a:p>
            <a:r>
              <a:rPr lang="en-US"/>
              <a:t>Cornell University CS5412 Spring 2019                                                                         </a:t>
            </a:r>
          </a:p>
        </p:txBody>
      </p:sp>
      <p:sp>
        <p:nvSpPr>
          <p:cNvPr id="5" name="Slide Number Placeholder 4">
            <a:extLst>
              <a:ext uri="{FF2B5EF4-FFF2-40B4-BE49-F238E27FC236}">
                <a16:creationId xmlns:a16="http://schemas.microsoft.com/office/drawing/2014/main" id="{E88E8419-A5CA-40C7-AB6E-1320DAE53B7C}"/>
              </a:ext>
            </a:extLst>
          </p:cNvPr>
          <p:cNvSpPr>
            <a:spLocks noGrp="1"/>
          </p:cNvSpPr>
          <p:nvPr>
            <p:ph type="sldNum" sz="quarter" idx="12"/>
          </p:nvPr>
        </p:nvSpPr>
        <p:spPr/>
        <p:txBody>
          <a:bodyPr/>
          <a:lstStyle/>
          <a:p>
            <a:fld id="{26165642-2DC6-4995-8FB3-76453B93C11F}" type="slidenum">
              <a:rPr lang="en-US" smtClean="0"/>
              <a:pPr/>
              <a:t>6</a:t>
            </a:fld>
            <a:endParaRPr lang="en-US"/>
          </a:p>
        </p:txBody>
      </p:sp>
    </p:spTree>
    <p:extLst>
      <p:ext uri="{BB962C8B-B14F-4D97-AF65-F5344CB8AC3E}">
        <p14:creationId xmlns:p14="http://schemas.microsoft.com/office/powerpoint/2010/main" val="396118674"/>
      </p:ext>
    </p:extLst>
  </p:cSld>
  <p:clrMapOvr>
    <a:masterClrMapping/>
  </p:clrMapOvr>
  <p:transition advTm="600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Consistency Problem: HDFS does badly!</a:t>
            </a:r>
          </a:p>
        </p:txBody>
      </p:sp>
      <p:sp>
        <p:nvSpPr>
          <p:cNvPr id="4" name="Slide Number Placeholder 3"/>
          <p:cNvSpPr>
            <a:spLocks noGrp="1"/>
          </p:cNvSpPr>
          <p:nvPr>
            <p:ph type="sldNum" sz="quarter" idx="12"/>
          </p:nvPr>
        </p:nvSpPr>
        <p:spPr/>
        <p:txBody>
          <a:bodyPr/>
          <a:lstStyle/>
          <a:p>
            <a:fld id="{26165642-2DC6-4995-8FB3-76453B93C11F}" type="slidenum">
              <a:rPr lang="en-US" smtClean="0"/>
              <a:pPr/>
              <a:t>7</a:t>
            </a:fld>
            <a:endParaRPr lang="en-US"/>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549" y="1701764"/>
            <a:ext cx="3991070" cy="399107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8379" y="1668404"/>
            <a:ext cx="4017056" cy="4017056"/>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7352" y="1642200"/>
            <a:ext cx="4024648" cy="4024648"/>
          </a:xfrm>
          <a:prstGeom prst="rect">
            <a:avLst/>
          </a:prstGeom>
        </p:spPr>
      </p:pic>
      <p:sp>
        <p:nvSpPr>
          <p:cNvPr id="11" name="Title 1"/>
          <p:cNvSpPr txBox="1">
            <a:spLocks/>
          </p:cNvSpPr>
          <p:nvPr/>
        </p:nvSpPr>
        <p:spPr>
          <a:xfrm>
            <a:off x="1146677" y="1335024"/>
            <a:ext cx="10786871"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b="1" kern="1200" cap="all" spc="100" baseline="0">
                <a:solidFill>
                  <a:srgbClr val="C00000"/>
                </a:solidFill>
                <a:latin typeface="+mj-lt"/>
                <a:ea typeface="+mj-ea"/>
                <a:cs typeface="+mj-cs"/>
              </a:defRPr>
            </a:lvl1pPr>
          </a:lstStyle>
          <a:p>
            <a:r>
              <a:rPr lang="en-US" sz="2800" dirty="0">
                <a:solidFill>
                  <a:srgbClr val="0070C0"/>
                </a:solidFill>
              </a:rPr>
              <a:t>    HDFS</a:t>
            </a:r>
          </a:p>
        </p:txBody>
      </p:sp>
      <p:sp>
        <p:nvSpPr>
          <p:cNvPr id="6" name="Content Placeholder 5"/>
          <p:cNvSpPr>
            <a:spLocks noGrp="1"/>
          </p:cNvSpPr>
          <p:nvPr>
            <p:ph idx="1"/>
          </p:nvPr>
        </p:nvSpPr>
        <p:spPr>
          <a:xfrm>
            <a:off x="531758" y="5539153"/>
            <a:ext cx="11425779" cy="1174653"/>
          </a:xfrm>
        </p:spPr>
        <p:txBody>
          <a:bodyPr>
            <a:normAutofit/>
          </a:bodyPr>
          <a:lstStyle/>
          <a:p>
            <a:pPr algn="ctr"/>
            <a:r>
              <a:rPr lang="en-US" dirty="0"/>
              <a:t>Existing file systems (like HDFS on the left) make mistakes when handling real-time data.  But we can fix such problems (right).</a:t>
            </a:r>
          </a:p>
        </p:txBody>
      </p:sp>
      <p:sp>
        <p:nvSpPr>
          <p:cNvPr id="3" name="Rectangle 2">
            <a:extLst>
              <a:ext uri="{FF2B5EF4-FFF2-40B4-BE49-F238E27FC236}">
                <a16:creationId xmlns:a16="http://schemas.microsoft.com/office/drawing/2014/main" id="{3A5918B3-2F8C-482C-9416-10454DD6F867}"/>
              </a:ext>
            </a:extLst>
          </p:cNvPr>
          <p:cNvSpPr/>
          <p:nvPr/>
        </p:nvSpPr>
        <p:spPr>
          <a:xfrm>
            <a:off x="5224007" y="1813099"/>
            <a:ext cx="6440556" cy="461665"/>
          </a:xfrm>
          <a:prstGeom prst="rect">
            <a:avLst/>
          </a:prstGeom>
        </p:spPr>
        <p:txBody>
          <a:bodyPr wrap="square">
            <a:spAutoFit/>
          </a:bodyPr>
          <a:lstStyle/>
          <a:p>
            <a:r>
              <a:rPr lang="en-US" sz="2400" b="1" dirty="0" err="1">
                <a:solidFill>
                  <a:schemeClr val="accent2"/>
                </a:solidFill>
                <a:latin typeface="+mj-lt"/>
              </a:rPr>
              <a:t>FFFS+Server</a:t>
            </a:r>
            <a:r>
              <a:rPr lang="en-US" sz="2400" b="1" dirty="0">
                <a:solidFill>
                  <a:schemeClr val="accent2"/>
                </a:solidFill>
                <a:latin typeface="+mj-lt"/>
              </a:rPr>
              <a:t> Time                              </a:t>
            </a:r>
            <a:r>
              <a:rPr lang="en-US" sz="2400" b="1" dirty="0" err="1">
                <a:solidFill>
                  <a:schemeClr val="accent2"/>
                </a:solidFill>
                <a:latin typeface="+mj-lt"/>
              </a:rPr>
              <a:t>FFFS+Sensor</a:t>
            </a:r>
            <a:r>
              <a:rPr lang="en-US" sz="2400" b="1" dirty="0">
                <a:solidFill>
                  <a:schemeClr val="accent2"/>
                </a:solidFill>
                <a:latin typeface="+mj-lt"/>
              </a:rPr>
              <a:t> TIME</a:t>
            </a:r>
          </a:p>
        </p:txBody>
      </p:sp>
    </p:spTree>
    <p:extLst>
      <p:ext uri="{BB962C8B-B14F-4D97-AF65-F5344CB8AC3E}">
        <p14:creationId xmlns:p14="http://schemas.microsoft.com/office/powerpoint/2010/main" val="1450556170"/>
      </p:ext>
    </p:extLst>
  </p:cSld>
  <p:clrMapOvr>
    <a:masterClrMapping/>
  </p:clrMapOvr>
  <p:transition advTm="60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4C786-2757-460B-B871-4E4017C0295C}"/>
              </a:ext>
            </a:extLst>
          </p:cNvPr>
          <p:cNvSpPr>
            <a:spLocks noGrp="1"/>
          </p:cNvSpPr>
          <p:nvPr>
            <p:ph type="title"/>
          </p:nvPr>
        </p:nvSpPr>
        <p:spPr/>
        <p:txBody>
          <a:bodyPr>
            <a:normAutofit/>
          </a:bodyPr>
          <a:lstStyle/>
          <a:p>
            <a:r>
              <a:rPr lang="en-US" dirty="0"/>
              <a:t>Why is the one on the right “best”?</a:t>
            </a:r>
            <a:br>
              <a:rPr lang="en-US" dirty="0"/>
            </a:br>
            <a:r>
              <a:rPr lang="en-US" dirty="0"/>
              <a:t>Well… Garbage In, Garbage Out</a:t>
            </a:r>
          </a:p>
        </p:txBody>
      </p:sp>
      <p:sp>
        <p:nvSpPr>
          <p:cNvPr id="3" name="Content Placeholder 2">
            <a:extLst>
              <a:ext uri="{FF2B5EF4-FFF2-40B4-BE49-F238E27FC236}">
                <a16:creationId xmlns:a16="http://schemas.microsoft.com/office/drawing/2014/main" id="{F1244D0B-B32C-41A2-BCD4-87841F7B7725}"/>
              </a:ext>
            </a:extLst>
          </p:cNvPr>
          <p:cNvSpPr>
            <a:spLocks noGrp="1"/>
          </p:cNvSpPr>
          <p:nvPr>
            <p:ph idx="1"/>
          </p:nvPr>
        </p:nvSpPr>
        <p:spPr/>
        <p:txBody>
          <a:bodyPr>
            <a:normAutofit/>
          </a:bodyPr>
          <a:lstStyle/>
          <a:p>
            <a:r>
              <a:rPr lang="en-US" dirty="0"/>
              <a:t>Many machine learning systems are “tolerant” of noise, but HDFS was way worse than just noisy: it was inconsistent!</a:t>
            </a:r>
          </a:p>
          <a:p>
            <a:endParaRPr lang="en-US" dirty="0"/>
          </a:p>
          <a:p>
            <a:r>
              <a:rPr lang="en-US" dirty="0"/>
              <a:t>We might not trust the system when it tracks Trinity.</a:t>
            </a:r>
          </a:p>
          <a:p>
            <a:endParaRPr lang="en-US" dirty="0"/>
          </a:p>
          <a:p>
            <a:r>
              <a:rPr lang="en-US" dirty="0"/>
              <a:t>Inconsistent inputs can defeat any algorithm!  </a:t>
            </a:r>
          </a:p>
        </p:txBody>
      </p:sp>
      <p:sp>
        <p:nvSpPr>
          <p:cNvPr id="4" name="Slide Number Placeholder 3">
            <a:extLst>
              <a:ext uri="{FF2B5EF4-FFF2-40B4-BE49-F238E27FC236}">
                <a16:creationId xmlns:a16="http://schemas.microsoft.com/office/drawing/2014/main" id="{FD9E7898-710C-4C8C-A3DC-68002B8AFD1E}"/>
              </a:ext>
            </a:extLst>
          </p:cNvPr>
          <p:cNvSpPr>
            <a:spLocks noGrp="1"/>
          </p:cNvSpPr>
          <p:nvPr>
            <p:ph type="sldNum" sz="quarter" idx="12"/>
          </p:nvPr>
        </p:nvSpPr>
        <p:spPr/>
        <p:txBody>
          <a:bodyPr/>
          <a:lstStyle/>
          <a:p>
            <a:fld id="{26165642-2DC6-4995-8FB3-76453B93C11F}" type="slidenum">
              <a:rPr lang="en-US" smtClean="0"/>
              <a:pPr/>
              <a:t>8</a:t>
            </a:fld>
            <a:endParaRPr lang="en-US"/>
          </a:p>
        </p:txBody>
      </p:sp>
    </p:spTree>
    <p:extLst>
      <p:ext uri="{BB962C8B-B14F-4D97-AF65-F5344CB8AC3E}">
        <p14:creationId xmlns:p14="http://schemas.microsoft.com/office/powerpoint/2010/main" val="3837092916"/>
      </p:ext>
    </p:extLst>
  </p:cSld>
  <p:clrMapOvr>
    <a:masterClrMapping/>
  </p:clrMapOvr>
  <p:transition advTm="600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Smart Systems Need Consistency!</a:t>
            </a:r>
          </a:p>
        </p:txBody>
      </p:sp>
      <p:sp>
        <p:nvSpPr>
          <p:cNvPr id="3" name="Content Placeholder 2"/>
          <p:cNvSpPr>
            <a:spLocks noGrp="1"/>
          </p:cNvSpPr>
          <p:nvPr>
            <p:ph idx="1"/>
          </p:nvPr>
        </p:nvSpPr>
        <p:spPr>
          <a:xfrm>
            <a:off x="1024128" y="1925515"/>
            <a:ext cx="10175009" cy="4383845"/>
          </a:xfrm>
        </p:spPr>
        <p:txBody>
          <a:bodyPr>
            <a:normAutofit lnSpcReduction="10000"/>
          </a:bodyPr>
          <a:lstStyle/>
          <a:p>
            <a:r>
              <a:rPr lang="en-US" b="1" dirty="0"/>
              <a:t>As we saw, one dimension concerns </a:t>
            </a:r>
            <a:r>
              <a:rPr lang="en-US" b="1" i="1" dirty="0"/>
              <a:t>time</a:t>
            </a:r>
            <a:endParaRPr lang="en-US" b="1" dirty="0"/>
          </a:p>
          <a:p>
            <a:pPr>
              <a:buFont typeface="Wingdings" panose="05000000000000000000" pitchFamily="2" charset="2"/>
              <a:buChar char="Ø"/>
            </a:pPr>
            <a:r>
              <a:rPr lang="en-US" dirty="0"/>
              <a:t>After an event occurs, it should be rapidly processed</a:t>
            </a:r>
          </a:p>
          <a:p>
            <a:pPr>
              <a:buFont typeface="Wingdings" panose="05000000000000000000" pitchFamily="2" charset="2"/>
              <a:buChar char="Ø"/>
            </a:pPr>
            <a:r>
              <a:rPr lang="en-US" dirty="0"/>
              <a:t>Any application using the platform should see it soon</a:t>
            </a:r>
          </a:p>
          <a:p>
            <a:pPr marL="0" indent="0">
              <a:buNone/>
            </a:pPr>
            <a:br>
              <a:rPr lang="en-US" b="1" dirty="0"/>
            </a:br>
            <a:r>
              <a:rPr lang="en-US" b="1" dirty="0"/>
              <a:t>Another centers on </a:t>
            </a:r>
            <a:r>
              <a:rPr lang="en-US" b="1" i="1" dirty="0"/>
              <a:t>coordination and causality </a:t>
            </a:r>
            <a:endParaRPr lang="en-US" b="1" dirty="0"/>
          </a:p>
          <a:p>
            <a:pPr>
              <a:buFont typeface="Wingdings" panose="05000000000000000000" pitchFamily="2" charset="2"/>
              <a:buChar char="Ø"/>
            </a:pPr>
            <a:r>
              <a:rPr lang="en-US" dirty="0"/>
              <a:t>Replicate for fault-tolerance and scale</a:t>
            </a:r>
          </a:p>
          <a:p>
            <a:pPr>
              <a:buFont typeface="Wingdings" panose="05000000000000000000" pitchFamily="2" charset="2"/>
              <a:buChar char="Ø"/>
            </a:pPr>
            <a:r>
              <a:rPr lang="en-US" dirty="0"/>
              <a:t>Replicas should evolve through the same </a:t>
            </a:r>
            <a:br>
              <a:rPr lang="en-US" dirty="0"/>
            </a:br>
            <a:r>
              <a:rPr lang="en-US" dirty="0"/>
              <a:t>  values, and data shouldn’t be lost</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85200" y="1853768"/>
            <a:ext cx="1320668" cy="1358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68D07F32-46C4-4208-99D8-39044A86A287}" type="slidenum">
              <a:rPr lang="en-US" smtClean="0"/>
              <a:pPr/>
              <a:t>9</a:t>
            </a:fld>
            <a:endParaRPr lang="en-US"/>
          </a:p>
        </p:txBody>
      </p:sp>
      <p:pic>
        <p:nvPicPr>
          <p:cNvPr id="5" name="Picture 4"/>
          <p:cNvPicPr>
            <a:picLocks noChangeAspect="1"/>
          </p:cNvPicPr>
          <p:nvPr/>
        </p:nvPicPr>
        <p:blipFill>
          <a:blip r:embed="rId4" cstate="print"/>
          <a:stretch>
            <a:fillRect/>
          </a:stretch>
        </p:blipFill>
        <p:spPr>
          <a:xfrm>
            <a:off x="8726097" y="4072379"/>
            <a:ext cx="2982642" cy="2236981"/>
          </a:xfrm>
          <a:prstGeom prst="rect">
            <a:avLst/>
          </a:prstGeom>
        </p:spPr>
      </p:pic>
    </p:spTree>
    <p:extLst>
      <p:ext uri="{BB962C8B-B14F-4D97-AF65-F5344CB8AC3E}">
        <p14:creationId xmlns:p14="http://schemas.microsoft.com/office/powerpoint/2010/main" val="3072612697"/>
      </p:ext>
    </p:extLst>
  </p:cSld>
  <p:clrMapOvr>
    <a:masterClrMapping/>
  </p:clrMapOvr>
  <p:transition advTm="60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0" dur="500"/>
                                        <p:tgtEl>
                                          <p:spTgt spid="3">
                                            <p:txEl>
                                              <p:pRg st="3" end="3"/>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3" dur="500"/>
                                        <p:tgtEl>
                                          <p:spTgt spid="3">
                                            <p:txEl>
                                              <p:pRg st="4" end="4"/>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randombar(horizontal)">
                                      <p:cBhvr>
                                        <p:cTn id="1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3367</TotalTime>
  <Words>5804</Words>
  <Application>Microsoft Office PowerPoint</Application>
  <PresentationFormat>Widescreen</PresentationFormat>
  <Paragraphs>596</Paragraphs>
  <Slides>52</Slides>
  <Notes>52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52</vt:i4>
      </vt:variant>
    </vt:vector>
  </HeadingPairs>
  <TitlesOfParts>
    <vt:vector size="59" baseType="lpstr">
      <vt:lpstr>Calibri</vt:lpstr>
      <vt:lpstr>Symbol</vt:lpstr>
      <vt:lpstr>Tw Cen MT</vt:lpstr>
      <vt:lpstr>Tw Cen MT Condensed</vt:lpstr>
      <vt:lpstr>Wingdings</vt:lpstr>
      <vt:lpstr>Wingdings 3</vt:lpstr>
      <vt:lpstr>Integral</vt:lpstr>
      <vt:lpstr>CS5412/Lecture 7 Consistent Storage For IoT</vt:lpstr>
      <vt:lpstr>Consider a Smart Highway</vt:lpstr>
      <vt:lpstr>Smart Highway</vt:lpstr>
      <vt:lpstr>Tracking Trinity…</vt:lpstr>
      <vt:lpstr>RemindeR: Flock of Geese</vt:lpstr>
      <vt:lpstr>Animation: A wave in an aquarium</vt:lpstr>
      <vt:lpstr>Consistency Problem: HDFS does badly!</vt:lpstr>
      <vt:lpstr>Why is the one on the right “best”? Well… Garbage In, Garbage Out</vt:lpstr>
      <vt:lpstr>Smart Systems Need Consistency!</vt:lpstr>
      <vt:lpstr>Freeze FramE File System (FFFSv1)</vt:lpstr>
      <vt:lpstr>How does it work?</vt:lpstr>
      <vt:lpstr>How does it work?</vt:lpstr>
      <vt:lpstr>How does it work?</vt:lpstr>
      <vt:lpstr>What if you do many Reads?  Consistent cuts!</vt:lpstr>
      <vt:lpstr>In our Highway example?</vt:lpstr>
      <vt:lpstr>Revisit the Smart Highway</vt:lpstr>
      <vt:lpstr>Beyond FFFSv1</vt:lpstr>
      <vt:lpstr>First, a tiny digression</vt:lpstr>
      <vt:lpstr>First, a tiny digression</vt:lpstr>
      <vt:lpstr>A machine-learning -service attached to Azure IoT, used to monitor some cows</vt:lpstr>
      <vt:lpstr>Inside that -service</vt:lpstr>
      <vt:lpstr>… State machine replication in groups (atomic multicast or Durable logging)</vt:lpstr>
      <vt:lpstr>… State machine replication in groups (atomic multicast or Durable logging)</vt:lpstr>
      <vt:lpstr>Map-Reduce On such a group</vt:lpstr>
      <vt:lpstr>Derecho: But What is it?</vt:lpstr>
      <vt:lpstr>… Back to our example</vt:lpstr>
      <vt:lpstr>Roles Derecho is playing</vt:lpstr>
      <vt:lpstr>Drill down on “object store”</vt:lpstr>
      <vt:lpstr>Object Store API (FFFSv2)</vt:lpstr>
      <vt:lpstr>Simplest case</vt:lpstr>
      <vt:lpstr>Is it a library?  Or a -service?  Both!</vt:lpstr>
      <vt:lpstr>In what sense is it FFFSv2?</vt:lpstr>
      <vt:lpstr>Storing the data</vt:lpstr>
      <vt:lpstr>Speed?  Breaks records!</vt:lpstr>
      <vt:lpstr>What about big objects?</vt:lpstr>
      <vt:lpstr>Versioned objects</vt:lpstr>
      <vt:lpstr>Sequences of versions</vt:lpstr>
      <vt:lpstr>Storing deltas</vt:lpstr>
      <vt:lpstr>Object store as a file system</vt:lpstr>
      <vt:lpstr>Object store as a “bus”</vt:lpstr>
      <vt:lpstr>Stateful or Stateless?</vt:lpstr>
      <vt:lpstr>Some Performance Graphs</vt:lpstr>
      <vt:lpstr>Derecho: small messages</vt:lpstr>
      <vt:lpstr>Derecho: Large messages</vt:lpstr>
      <vt:lpstr>RDMA versus TCP: RDMA is 4x Faster</vt:lpstr>
      <vt:lpstr>Latency: TCP is about 125us slower</vt:lpstr>
      <vt:lpstr>Derecho: Scaling (56Gb/s RDMA)</vt:lpstr>
      <vt:lpstr>Volatile&lt;T&gt;                       Persistent&lt;T&gt;</vt:lpstr>
      <vt:lpstr>Object Store: Versioned Takeaways</vt:lpstr>
      <vt:lpstr>Derecho VS APUS (RDMA Paxos), N=3</vt:lpstr>
      <vt:lpstr>Derecho VS LibPaxos, ZooKeeper, N=3 (all three configured for TCP only)</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Real-Time Cloud for the Internet of Things</dc:title>
  <dc:creator>Ken Birman</dc:creator>
  <cp:lastModifiedBy>Ken Birman</cp:lastModifiedBy>
  <cp:revision>253</cp:revision>
  <dcterms:created xsi:type="dcterms:W3CDTF">2016-05-08T13:41:55Z</dcterms:created>
  <dcterms:modified xsi:type="dcterms:W3CDTF">2019-02-13T13:48:20Z</dcterms:modified>
</cp:coreProperties>
</file>