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6"/>
  </p:notesMasterIdLst>
  <p:sldIdLst>
    <p:sldId id="256" r:id="rId2"/>
    <p:sldId id="273" r:id="rId3"/>
    <p:sldId id="257" r:id="rId4"/>
    <p:sldId id="258" r:id="rId5"/>
    <p:sldId id="274" r:id="rId6"/>
    <p:sldId id="259" r:id="rId7"/>
    <p:sldId id="300" r:id="rId8"/>
    <p:sldId id="285" r:id="rId9"/>
    <p:sldId id="260" r:id="rId10"/>
    <p:sldId id="261" r:id="rId11"/>
    <p:sldId id="262" r:id="rId12"/>
    <p:sldId id="267" r:id="rId13"/>
    <p:sldId id="265" r:id="rId14"/>
    <p:sldId id="268" r:id="rId15"/>
    <p:sldId id="302" r:id="rId16"/>
    <p:sldId id="271" r:id="rId17"/>
    <p:sldId id="272" r:id="rId18"/>
    <p:sldId id="269" r:id="rId19"/>
    <p:sldId id="286" r:id="rId20"/>
    <p:sldId id="287" r:id="rId21"/>
    <p:sldId id="288" r:id="rId22"/>
    <p:sldId id="289" r:id="rId23"/>
    <p:sldId id="290" r:id="rId24"/>
    <p:sldId id="291" r:id="rId25"/>
    <p:sldId id="294" r:id="rId26"/>
    <p:sldId id="292" r:id="rId27"/>
    <p:sldId id="293" r:id="rId28"/>
    <p:sldId id="298" r:id="rId29"/>
    <p:sldId id="304" r:id="rId30"/>
    <p:sldId id="305" r:id="rId31"/>
    <p:sldId id="308" r:id="rId32"/>
    <p:sldId id="309" r:id="rId33"/>
    <p:sldId id="306" r:id="rId34"/>
    <p:sldId id="277" r:id="rId35"/>
    <p:sldId id="278" r:id="rId36"/>
    <p:sldId id="279" r:id="rId37"/>
    <p:sldId id="282" r:id="rId38"/>
    <p:sldId id="310" r:id="rId39"/>
    <p:sldId id="296" r:id="rId40"/>
    <p:sldId id="311" r:id="rId41"/>
    <p:sldId id="312" r:id="rId42"/>
    <p:sldId id="297" r:id="rId43"/>
    <p:sldId id="283" r:id="rId44"/>
    <p:sldId id="284" r:id="rId45"/>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E51C459E-8AFD-4C88-A45E-D59C9A3879A0}">
          <p14:sldIdLst>
            <p14:sldId id="256"/>
            <p14:sldId id="273"/>
            <p14:sldId id="257"/>
            <p14:sldId id="258"/>
            <p14:sldId id="274"/>
            <p14:sldId id="259"/>
            <p14:sldId id="300"/>
            <p14:sldId id="285"/>
            <p14:sldId id="260"/>
            <p14:sldId id="261"/>
            <p14:sldId id="262"/>
            <p14:sldId id="267"/>
            <p14:sldId id="265"/>
            <p14:sldId id="268"/>
            <p14:sldId id="302"/>
            <p14:sldId id="271"/>
            <p14:sldId id="272"/>
            <p14:sldId id="269"/>
            <p14:sldId id="286"/>
            <p14:sldId id="287"/>
            <p14:sldId id="288"/>
            <p14:sldId id="289"/>
            <p14:sldId id="290"/>
            <p14:sldId id="291"/>
            <p14:sldId id="294"/>
            <p14:sldId id="292"/>
            <p14:sldId id="293"/>
            <p14:sldId id="298"/>
            <p14:sldId id="304"/>
            <p14:sldId id="305"/>
            <p14:sldId id="308"/>
            <p14:sldId id="309"/>
            <p14:sldId id="306"/>
            <p14:sldId id="277"/>
            <p14:sldId id="278"/>
            <p14:sldId id="279"/>
            <p14:sldId id="282"/>
            <p14:sldId id="310"/>
            <p14:sldId id="296"/>
            <p14:sldId id="311"/>
            <p14:sldId id="312"/>
            <p14:sldId id="297"/>
            <p14:sldId id="283"/>
            <p14:sldId id="284"/>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66"/>
    <a:srgbClr val="92D050"/>
    <a:srgbClr val="000000"/>
    <a:srgbClr val="FFFFFF"/>
    <a:srgbClr val="FF00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notesView">
  <p:normalViewPr>
    <p:restoredLeft sz="15620"/>
    <p:restoredTop sz="94660"/>
  </p:normalViewPr>
  <p:slideViewPr>
    <p:cSldViewPr snapToGrid="0">
      <p:cViewPr varScale="1">
        <p:scale>
          <a:sx n="94" d="100"/>
          <a:sy n="94" d="100"/>
        </p:scale>
        <p:origin x="306" y="78"/>
      </p:cViewPr>
      <p:guideLst/>
    </p:cSldViewPr>
  </p:slideViewPr>
  <p:notesTextViewPr>
    <p:cViewPr>
      <p:scale>
        <a:sx n="1" d="1"/>
        <a:sy n="1" d="1"/>
      </p:scale>
      <p:origin x="0" y="0"/>
    </p:cViewPr>
  </p:notesTextViewPr>
  <p:notesViewPr>
    <p:cSldViewPr snapToGrid="0">
      <p:cViewPr varScale="1">
        <p:scale>
          <a:sx n="75" d="100"/>
          <a:sy n="75" d="100"/>
        </p:scale>
        <p:origin x="3036" y="84"/>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presProps" Target="presProps.xml"/><Relationship Id="rId50"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viewProps" Target="viewProps.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3/23/2019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396578794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an early lecture, we stressed that the form the cloud takes today is very much a function of the cloud revenue pattern: revenue generates investment which leads to innovations that enhance cost-</a:t>
            </a:r>
            <a:r>
              <a:rPr lang="en-US" dirty="0" err="1"/>
              <a:t>effectivess</a:t>
            </a:r>
            <a:r>
              <a:rPr lang="en-US" dirty="0"/>
              <a:t> and in turn, enhance or sustain revenue.</a:t>
            </a:r>
          </a:p>
          <a:p>
            <a:endParaRPr lang="en-US" dirty="0"/>
          </a:p>
          <a:p>
            <a:r>
              <a:rPr lang="en-US" dirty="0"/>
              <a:t>But how can this work for an emerging technology that enters a crowded, very active space?  </a:t>
            </a:r>
          </a:p>
          <a:p>
            <a:endParaRPr lang="en-US" dirty="0"/>
          </a:p>
          <a:p>
            <a:r>
              <a:rPr lang="en-US" dirty="0"/>
              <a:t>Clearly, IoT confronts us with a chicken-and-egg problem.  For IoT to reshape the cloud revenue would be required.  Yet if the existing cloud hobbles IoT, then until the revenue is there, IoT will stumble.</a:t>
            </a:r>
          </a:p>
          <a:p>
            <a:endParaRPr lang="en-US" dirty="0"/>
          </a:p>
          <a:p>
            <a:r>
              <a:rPr lang="en-US" dirty="0"/>
              <a:t>The dilemma confronting vendors is to be very smart in placing some very focused technology bets.  This centers on finding ways to use as much of the cloud as we can, unchanged, and then extend it with a minimal amount of vitally needed extra technology.  Nobody is going to be all-in for </a:t>
            </a:r>
            <a:r>
              <a:rPr lang="en-US" dirty="0" err="1"/>
              <a:t>IoT</a:t>
            </a:r>
            <a:r>
              <a:rPr lang="en-US" dirty="0"/>
              <a:t> until they can make money on </a:t>
            </a:r>
            <a:r>
              <a:rPr lang="en-US" dirty="0" err="1"/>
              <a:t>IoT</a:t>
            </a:r>
            <a:r>
              <a:rPr lang="en-US" dirty="0"/>
              <a:t>!</a:t>
            </a:r>
          </a:p>
        </p:txBody>
      </p:sp>
      <p:sp>
        <p:nvSpPr>
          <p:cNvPr id="4" name="Slide Number Placeholder 3"/>
          <p:cNvSpPr>
            <a:spLocks noGrp="1"/>
          </p:cNvSpPr>
          <p:nvPr>
            <p:ph type="sldNum" sz="quarter" idx="10"/>
          </p:nvPr>
        </p:nvSpPr>
        <p:spPr/>
        <p:txBody>
          <a:bodyPr/>
          <a:lstStyle/>
          <a:p>
            <a:fld id="{DACDC88A-CD66-4609-884B-39722DAC333B}" type="slidenum">
              <a:rPr lang="en-US" smtClean="0"/>
              <a:t>2</a:t>
            </a:fld>
            <a:endParaRPr lang="en-US"/>
          </a:p>
        </p:txBody>
      </p:sp>
    </p:spTree>
    <p:extLst>
      <p:ext uri="{BB962C8B-B14F-4D97-AF65-F5344CB8AC3E}">
        <p14:creationId xmlns:p14="http://schemas.microsoft.com/office/powerpoint/2010/main" val="355926973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cheap way to create a smart world is for physical objects to at least “identify themselves” when asked to do so.  This can be done by placing RFID tags, which chirp a bar code if exposed to RF energy in the proper portion of the spectrum.</a:t>
            </a:r>
          </a:p>
          <a:p>
            <a:endParaRPr lang="en-US" dirty="0"/>
          </a:p>
          <a:p>
            <a:r>
              <a:rPr lang="en-US" dirty="0"/>
              <a:t>Since RFID only requires little stickers, the technology is almost free to deploy, but because no computing occurs, RFIDs are purely passive and with very limited use cases.  </a:t>
            </a:r>
          </a:p>
          <a:p>
            <a:endParaRPr lang="en-US" dirty="0"/>
          </a:p>
          <a:p>
            <a:r>
              <a:rPr lang="en-US" dirty="0"/>
              <a:t>Sensors that actually do something are another matter: they confront resource limitations because interests functionality invariably consumes power and memory.</a:t>
            </a:r>
          </a:p>
        </p:txBody>
      </p:sp>
      <p:sp>
        <p:nvSpPr>
          <p:cNvPr id="4" name="Slide Number Placeholder 3"/>
          <p:cNvSpPr>
            <a:spLocks noGrp="1"/>
          </p:cNvSpPr>
          <p:nvPr>
            <p:ph type="sldNum" sz="quarter" idx="10"/>
          </p:nvPr>
        </p:nvSpPr>
        <p:spPr/>
        <p:txBody>
          <a:bodyPr/>
          <a:lstStyle/>
          <a:p>
            <a:fld id="{DACDC88A-CD66-4609-884B-39722DAC333B}" type="slidenum">
              <a:rPr lang="en-US" smtClean="0"/>
              <a:t>3</a:t>
            </a:fld>
            <a:endParaRPr lang="en-US"/>
          </a:p>
        </p:txBody>
      </p:sp>
    </p:spTree>
    <p:extLst>
      <p:ext uri="{BB962C8B-B14F-4D97-AF65-F5344CB8AC3E}">
        <p14:creationId xmlns:p14="http://schemas.microsoft.com/office/powerpoint/2010/main" val="94099753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devices themselves are already there and many are network enabled.  But nothing manages them in a coherent way.</a:t>
            </a:r>
          </a:p>
        </p:txBody>
      </p:sp>
      <p:sp>
        <p:nvSpPr>
          <p:cNvPr id="4" name="Slide Number Placeholder 3"/>
          <p:cNvSpPr>
            <a:spLocks noGrp="1"/>
          </p:cNvSpPr>
          <p:nvPr>
            <p:ph type="sldNum" sz="quarter" idx="10"/>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245165032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Plenty of companies want to help you blend the smart devices into elegant high-tech offices and similar spaces.  It is important to appreciate that IoT can easily be pervasive and yet unobtrusive.  Indeed, devices that look nothing like cameras or microphones could easily be watching and listening, already.</a:t>
            </a:r>
          </a:p>
          <a:p>
            <a:endParaRPr lang="en-US" dirty="0"/>
          </a:p>
          <a:p>
            <a:r>
              <a:rPr lang="en-US" dirty="0"/>
              <a:t>Stated this way the remark may seem frightening.  Yet how many smart phones are present in the classroom today?  100?  150?  So in fact we tolerate those “intrusions” if we can trust the devices not to spy upon us.  Indeed, making the technology unobtrusive and non-threatening is a key step to universal acceptance.</a:t>
            </a:r>
          </a:p>
        </p:txBody>
      </p:sp>
      <p:sp>
        <p:nvSpPr>
          <p:cNvPr id="4" name="Slide Number Placeholder 3"/>
          <p:cNvSpPr>
            <a:spLocks noGrp="1"/>
          </p:cNvSpPr>
          <p:nvPr>
            <p:ph type="sldNum" sz="quarter" idx="10"/>
          </p:nvPr>
        </p:nvSpPr>
        <p:spPr/>
        <p:txBody>
          <a:bodyPr/>
          <a:lstStyle/>
          <a:p>
            <a:fld id="{DACDC88A-CD66-4609-884B-39722DAC333B}" type="slidenum">
              <a:rPr lang="en-US" smtClean="0"/>
              <a:t>5</a:t>
            </a:fld>
            <a:endParaRPr lang="en-US"/>
          </a:p>
        </p:txBody>
      </p:sp>
    </p:spTree>
    <p:extLst>
      <p:ext uri="{BB962C8B-B14F-4D97-AF65-F5344CB8AC3E}">
        <p14:creationId xmlns:p14="http://schemas.microsoft.com/office/powerpoint/2010/main" val="339721197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6</a:t>
            </a:fld>
            <a:endParaRPr lang="en-US"/>
          </a:p>
        </p:txBody>
      </p:sp>
    </p:spTree>
    <p:extLst>
      <p:ext uri="{BB962C8B-B14F-4D97-AF65-F5344CB8AC3E}">
        <p14:creationId xmlns:p14="http://schemas.microsoft.com/office/powerpoint/2010/main" val="149244638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7</a:t>
            </a:fld>
            <a:endParaRPr lang="en-US"/>
          </a:p>
        </p:txBody>
      </p:sp>
    </p:spTree>
    <p:extLst>
      <p:ext uri="{BB962C8B-B14F-4D97-AF65-F5344CB8AC3E}">
        <p14:creationId xmlns:p14="http://schemas.microsoft.com/office/powerpoint/2010/main" val="56450345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222324824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a device is unable to orient itself relative to the </a:t>
            </a:r>
            <a:r>
              <a:rPr lang="en-US" dirty="0" err="1"/>
              <a:t>the</a:t>
            </a:r>
            <a:r>
              <a:rPr lang="en-US" dirty="0"/>
              <a:t> environment, it will be unable to take contextualized actions.  But how will a small sensor learn things like building layout and the current purpose of the particular room in which it was placed?  This knowledge can be gained using machine learning, but again, we get a chicken-and-egg puzzle: without connectivity to the devices how would we bootstrap the knowledge acquisition activity?</a:t>
            </a:r>
          </a:p>
        </p:txBody>
      </p:sp>
      <p:sp>
        <p:nvSpPr>
          <p:cNvPr id="4" name="Slide Number Placeholder 3"/>
          <p:cNvSpPr>
            <a:spLocks noGrp="1"/>
          </p:cNvSpPr>
          <p:nvPr>
            <p:ph type="sldNum" sz="quarter" idx="10"/>
          </p:nvPr>
        </p:nvSpPr>
        <p:spPr/>
        <p:txBody>
          <a:bodyPr/>
          <a:lstStyle/>
          <a:p>
            <a:fld id="{DACDC88A-CD66-4609-884B-39722DAC333B}" type="slidenum">
              <a:rPr lang="en-US" smtClean="0"/>
              <a:t>9</a:t>
            </a:fld>
            <a:endParaRPr lang="en-US"/>
          </a:p>
        </p:txBody>
      </p:sp>
    </p:spTree>
    <p:extLst>
      <p:ext uri="{BB962C8B-B14F-4D97-AF65-F5344CB8AC3E}">
        <p14:creationId xmlns:p14="http://schemas.microsoft.com/office/powerpoint/2010/main" val="190797225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10</a:t>
            </a:fld>
            <a:endParaRPr lang="en-US"/>
          </a:p>
        </p:txBody>
      </p:sp>
    </p:spTree>
    <p:extLst>
      <p:ext uri="{BB962C8B-B14F-4D97-AF65-F5344CB8AC3E}">
        <p14:creationId xmlns:p14="http://schemas.microsoft.com/office/powerpoint/2010/main" val="98848811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11</a:t>
            </a:fld>
            <a:endParaRPr lang="en-US"/>
          </a:p>
        </p:txBody>
      </p:sp>
    </p:spTree>
    <p:extLst>
      <p:ext uri="{BB962C8B-B14F-4D97-AF65-F5344CB8AC3E}">
        <p14:creationId xmlns:p14="http://schemas.microsoft.com/office/powerpoint/2010/main" val="87765005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286555095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268961262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14</a:t>
            </a:fld>
            <a:endParaRPr lang="en-US"/>
          </a:p>
        </p:txBody>
      </p:sp>
    </p:spTree>
    <p:extLst>
      <p:ext uri="{BB962C8B-B14F-4D97-AF65-F5344CB8AC3E}">
        <p14:creationId xmlns:p14="http://schemas.microsoft.com/office/powerpoint/2010/main" val="226416522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15</a:t>
            </a:fld>
            <a:endParaRPr lang="en-US"/>
          </a:p>
        </p:txBody>
      </p:sp>
    </p:spTree>
    <p:extLst>
      <p:ext uri="{BB962C8B-B14F-4D97-AF65-F5344CB8AC3E}">
        <p14:creationId xmlns:p14="http://schemas.microsoft.com/office/powerpoint/2010/main" val="305785380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16</a:t>
            </a:fld>
            <a:endParaRPr lang="en-US"/>
          </a:p>
        </p:txBody>
      </p:sp>
    </p:spTree>
    <p:extLst>
      <p:ext uri="{BB962C8B-B14F-4D97-AF65-F5344CB8AC3E}">
        <p14:creationId xmlns:p14="http://schemas.microsoft.com/office/powerpoint/2010/main" val="255559745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17</a:t>
            </a:fld>
            <a:endParaRPr lang="en-US"/>
          </a:p>
        </p:txBody>
      </p:sp>
    </p:spTree>
    <p:extLst>
      <p:ext uri="{BB962C8B-B14F-4D97-AF65-F5344CB8AC3E}">
        <p14:creationId xmlns:p14="http://schemas.microsoft.com/office/powerpoint/2010/main" val="196392697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way to understand this idea of a proxy is to ask yourself “how do I send a command to a device if it isn’t connected right this second?”</a:t>
            </a:r>
          </a:p>
          <a:p>
            <a:br>
              <a:rPr lang="en-US" dirty="0"/>
            </a:br>
            <a:r>
              <a:rPr lang="en-US" dirty="0"/>
              <a:t>With sensors, this is a very common issue.  Connectivity is sometimes poor due to mobility, but issues of battery life and even building-wide power management arise too.  So we cannot assume full connectivity or cloud access to the full data on the sensors.</a:t>
            </a:r>
          </a:p>
          <a:p>
            <a:endParaRPr lang="en-US" dirty="0"/>
          </a:p>
          <a:p>
            <a:r>
              <a:rPr lang="en-US" dirty="0"/>
              <a:t>Azure’s solution is to use a form of virtualization: the device has a kind of stand-in (that’s what proxy “means”) to collect and hold commands and data and program updates until the next change to talk to it arises.  The proxy is like a virtual version of the real sensor.  Cloud applications interact with the virtualized proxy, and it passes information through to the actual sensor, and back.</a:t>
            </a:r>
          </a:p>
          <a:p>
            <a:endParaRPr lang="en-US" dirty="0"/>
          </a:p>
          <a:p>
            <a:r>
              <a:rPr lang="en-US" dirty="0"/>
              <a:t>If the sensor is connected the commands might be sent instantly.  But if not, they simply queue up.</a:t>
            </a:r>
          </a:p>
        </p:txBody>
      </p:sp>
      <p:sp>
        <p:nvSpPr>
          <p:cNvPr id="4" name="Slide Number Placeholder 3"/>
          <p:cNvSpPr>
            <a:spLocks noGrp="1"/>
          </p:cNvSpPr>
          <p:nvPr>
            <p:ph type="sldNum" sz="quarter" idx="10"/>
          </p:nvPr>
        </p:nvSpPr>
        <p:spPr/>
        <p:txBody>
          <a:bodyPr/>
          <a:lstStyle/>
          <a:p>
            <a:fld id="{DACDC88A-CD66-4609-884B-39722DAC333B}" type="slidenum">
              <a:rPr lang="en-US" smtClean="0"/>
              <a:t>18</a:t>
            </a:fld>
            <a:endParaRPr lang="en-US"/>
          </a:p>
        </p:txBody>
      </p:sp>
    </p:spTree>
    <p:extLst>
      <p:ext uri="{BB962C8B-B14F-4D97-AF65-F5344CB8AC3E}">
        <p14:creationId xmlns:p14="http://schemas.microsoft.com/office/powerpoint/2010/main" val="319155750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116141677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term (</a:t>
            </a:r>
            <a:r>
              <a:rPr lang="en-US" dirty="0" err="1"/>
              <a:t>QoS</a:t>
            </a:r>
            <a:r>
              <a:rPr lang="en-US" dirty="0"/>
              <a:t>) covers a whole lot of possible properties.  It really is about the ability to request some form of guarantee…. The specifics of that guarantee might depend on your needs.</a:t>
            </a:r>
          </a:p>
        </p:txBody>
      </p:sp>
      <p:sp>
        <p:nvSpPr>
          <p:cNvPr id="4" name="Slide Number Placeholder 3"/>
          <p:cNvSpPr>
            <a:spLocks noGrp="1"/>
          </p:cNvSpPr>
          <p:nvPr>
            <p:ph type="sldNum" sz="quarter" idx="10"/>
          </p:nvPr>
        </p:nvSpPr>
        <p:spPr/>
        <p:txBody>
          <a:bodyPr/>
          <a:lstStyle/>
          <a:p>
            <a:fld id="{DACDC88A-CD66-4609-884B-39722DAC333B}" type="slidenum">
              <a:rPr lang="en-US" smtClean="0"/>
              <a:t>20</a:t>
            </a:fld>
            <a:endParaRPr lang="en-US"/>
          </a:p>
        </p:txBody>
      </p:sp>
    </p:spTree>
    <p:extLst>
      <p:ext uri="{BB962C8B-B14F-4D97-AF65-F5344CB8AC3E}">
        <p14:creationId xmlns:p14="http://schemas.microsoft.com/office/powerpoint/2010/main" val="3378482671"/>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21</a:t>
            </a:fld>
            <a:endParaRPr lang="en-US"/>
          </a:p>
        </p:txBody>
      </p:sp>
    </p:spTree>
    <p:extLst>
      <p:ext uri="{BB962C8B-B14F-4D97-AF65-F5344CB8AC3E}">
        <p14:creationId xmlns:p14="http://schemas.microsoft.com/office/powerpoint/2010/main" val="371542123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22</a:t>
            </a:fld>
            <a:endParaRPr lang="en-US"/>
          </a:p>
        </p:txBody>
      </p:sp>
    </p:spTree>
    <p:extLst>
      <p:ext uri="{BB962C8B-B14F-4D97-AF65-F5344CB8AC3E}">
        <p14:creationId xmlns:p14="http://schemas.microsoft.com/office/powerpoint/2010/main" val="2308386999"/>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23</a:t>
            </a:fld>
            <a:endParaRPr lang="en-US"/>
          </a:p>
        </p:txBody>
      </p:sp>
    </p:spTree>
    <p:extLst>
      <p:ext uri="{BB962C8B-B14F-4D97-AF65-F5344CB8AC3E}">
        <p14:creationId xmlns:p14="http://schemas.microsoft.com/office/powerpoint/2010/main" val="53305257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24</a:t>
            </a:fld>
            <a:endParaRPr lang="en-US"/>
          </a:p>
        </p:txBody>
      </p:sp>
    </p:spTree>
    <p:extLst>
      <p:ext uri="{BB962C8B-B14F-4D97-AF65-F5344CB8AC3E}">
        <p14:creationId xmlns:p14="http://schemas.microsoft.com/office/powerpoint/2010/main" val="4281095794"/>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really amazing:  Even with 1 failed sensor, the rule that correct sensors must overlap lets us get a much more accurate result than if we just had one working sensor!</a:t>
            </a:r>
          </a:p>
        </p:txBody>
      </p:sp>
      <p:sp>
        <p:nvSpPr>
          <p:cNvPr id="4" name="Slide Number Placeholder 3"/>
          <p:cNvSpPr>
            <a:spLocks noGrp="1"/>
          </p:cNvSpPr>
          <p:nvPr>
            <p:ph type="sldNum" sz="quarter" idx="10"/>
          </p:nvPr>
        </p:nvSpPr>
        <p:spPr/>
        <p:txBody>
          <a:bodyPr/>
          <a:lstStyle/>
          <a:p>
            <a:fld id="{DACDC88A-CD66-4609-884B-39722DAC333B}" type="slidenum">
              <a:rPr lang="en-US" smtClean="0"/>
              <a:t>25</a:t>
            </a:fld>
            <a:endParaRPr lang="en-US"/>
          </a:p>
        </p:txBody>
      </p:sp>
    </p:spTree>
    <p:extLst>
      <p:ext uri="{BB962C8B-B14F-4D97-AF65-F5344CB8AC3E}">
        <p14:creationId xmlns:p14="http://schemas.microsoft.com/office/powerpoint/2010/main" val="370488728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machine learning could pay off: trend analysis might take us even beyond what overlap can do…</a:t>
            </a:r>
          </a:p>
        </p:txBody>
      </p:sp>
      <p:sp>
        <p:nvSpPr>
          <p:cNvPr id="4" name="Slide Number Placeholder 3"/>
          <p:cNvSpPr>
            <a:spLocks noGrp="1"/>
          </p:cNvSpPr>
          <p:nvPr>
            <p:ph type="sldNum" sz="quarter" idx="10"/>
          </p:nvPr>
        </p:nvSpPr>
        <p:spPr/>
        <p:txBody>
          <a:bodyPr/>
          <a:lstStyle/>
          <a:p>
            <a:fld id="{DACDC88A-CD66-4609-884B-39722DAC333B}" type="slidenum">
              <a:rPr lang="en-US" smtClean="0"/>
              <a:t>26</a:t>
            </a:fld>
            <a:endParaRPr lang="en-US"/>
          </a:p>
        </p:txBody>
      </p:sp>
    </p:spTree>
    <p:extLst>
      <p:ext uri="{BB962C8B-B14F-4D97-AF65-F5344CB8AC3E}">
        <p14:creationId xmlns:p14="http://schemas.microsoft.com/office/powerpoint/2010/main" val="112233822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27</a:t>
            </a:fld>
            <a:endParaRPr lang="en-US"/>
          </a:p>
        </p:txBody>
      </p:sp>
    </p:spTree>
    <p:extLst>
      <p:ext uri="{BB962C8B-B14F-4D97-AF65-F5344CB8AC3E}">
        <p14:creationId xmlns:p14="http://schemas.microsoft.com/office/powerpoint/2010/main" val="210812654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28</a:t>
            </a:fld>
            <a:endParaRPr lang="en-US"/>
          </a:p>
        </p:txBody>
      </p:sp>
    </p:spTree>
    <p:extLst>
      <p:ext uri="{BB962C8B-B14F-4D97-AF65-F5344CB8AC3E}">
        <p14:creationId xmlns:p14="http://schemas.microsoft.com/office/powerpoint/2010/main" val="68125482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Accuracy: A characterization of the degree of skew from a correct clock to true time (an atomic clock).</a:t>
            </a:r>
          </a:p>
          <a:p>
            <a:endParaRPr lang="en-US" dirty="0"/>
          </a:p>
          <a:p>
            <a:r>
              <a:rPr lang="en-US" dirty="0"/>
              <a:t>Precision: A characterization of the degree of skew you might observe between a pair of correct clocks.</a:t>
            </a:r>
          </a:p>
          <a:p>
            <a:endParaRPr lang="en-US" dirty="0"/>
          </a:p>
          <a:p>
            <a:r>
              <a:rPr lang="en-US" dirty="0"/>
              <a:t>Skew: The associated “measurement”.  If clock A reads T</a:t>
            </a:r>
            <a:r>
              <a:rPr lang="en-US" baseline="-25000" dirty="0"/>
              <a:t>A</a:t>
            </a:r>
            <a:r>
              <a:rPr lang="en-US" dirty="0"/>
              <a:t> and clock B reads T</a:t>
            </a:r>
            <a:r>
              <a:rPr lang="en-US" baseline="-25000" dirty="0"/>
              <a:t>B</a:t>
            </a:r>
            <a:r>
              <a:rPr lang="en-US" dirty="0"/>
              <a:t> then the skew is currently abs(T</a:t>
            </a:r>
            <a:r>
              <a:rPr lang="en-US" baseline="-25000" dirty="0"/>
              <a:t>A</a:t>
            </a:r>
            <a:r>
              <a:rPr lang="en-US" dirty="0"/>
              <a:t>-T</a:t>
            </a:r>
            <a:r>
              <a:rPr lang="en-US" baseline="-25000" dirty="0"/>
              <a:t>B</a:t>
            </a:r>
            <a:r>
              <a:rPr lang="en-US" dirty="0"/>
              <a:t>).</a:t>
            </a:r>
          </a:p>
          <a:p>
            <a:endParaRPr lang="en-US" dirty="0"/>
          </a:p>
          <a:p>
            <a:r>
              <a:rPr lang="en-US" dirty="0"/>
              <a:t>Drift: the rate at which skew is changing.  For example, perhaps the skew is getting larger by 1ms per second of real-time </a:t>
            </a:r>
            <a:r>
              <a:rPr lang="en-US"/>
              <a:t>that elapses.</a:t>
            </a:r>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29</a:t>
            </a:fld>
            <a:endParaRPr lang="en-US"/>
          </a:p>
        </p:txBody>
      </p:sp>
    </p:spTree>
    <p:extLst>
      <p:ext uri="{BB962C8B-B14F-4D97-AF65-F5344CB8AC3E}">
        <p14:creationId xmlns:p14="http://schemas.microsoft.com/office/powerpoint/2010/main" val="93243712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DACDC88A-CD66-4609-884B-39722DAC333B}" type="slidenum">
              <a:rPr lang="en-US" smtClean="0"/>
              <a:t>30</a:t>
            </a:fld>
            <a:endParaRPr lang="en-US"/>
          </a:p>
        </p:txBody>
      </p:sp>
    </p:spTree>
    <p:extLst>
      <p:ext uri="{BB962C8B-B14F-4D97-AF65-F5344CB8AC3E}">
        <p14:creationId xmlns:p14="http://schemas.microsoft.com/office/powerpoint/2010/main" val="3160338613"/>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34</a:t>
            </a:fld>
            <a:endParaRPr lang="en-US"/>
          </a:p>
        </p:txBody>
      </p:sp>
    </p:spTree>
    <p:extLst>
      <p:ext uri="{BB962C8B-B14F-4D97-AF65-F5344CB8AC3E}">
        <p14:creationId xmlns:p14="http://schemas.microsoft.com/office/powerpoint/2010/main" val="365066644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35</a:t>
            </a:fld>
            <a:endParaRPr lang="en-US"/>
          </a:p>
        </p:txBody>
      </p:sp>
    </p:spTree>
    <p:extLst>
      <p:ext uri="{BB962C8B-B14F-4D97-AF65-F5344CB8AC3E}">
        <p14:creationId xmlns:p14="http://schemas.microsoft.com/office/powerpoint/2010/main" val="185396068"/>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36</a:t>
            </a:fld>
            <a:endParaRPr lang="en-US"/>
          </a:p>
        </p:txBody>
      </p:sp>
    </p:spTree>
    <p:extLst>
      <p:ext uri="{BB962C8B-B14F-4D97-AF65-F5344CB8AC3E}">
        <p14:creationId xmlns:p14="http://schemas.microsoft.com/office/powerpoint/2010/main" val="266513682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37</a:t>
            </a:fld>
            <a:endParaRPr lang="en-US"/>
          </a:p>
        </p:txBody>
      </p:sp>
    </p:spTree>
    <p:extLst>
      <p:ext uri="{BB962C8B-B14F-4D97-AF65-F5344CB8AC3E}">
        <p14:creationId xmlns:p14="http://schemas.microsoft.com/office/powerpoint/2010/main" val="576335908"/>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39</a:t>
            </a:fld>
            <a:endParaRPr lang="en-US"/>
          </a:p>
        </p:txBody>
      </p:sp>
    </p:spTree>
    <p:extLst>
      <p:ext uri="{BB962C8B-B14F-4D97-AF65-F5344CB8AC3E}">
        <p14:creationId xmlns:p14="http://schemas.microsoft.com/office/powerpoint/2010/main" val="67924393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42</a:t>
            </a:fld>
            <a:endParaRPr lang="en-US"/>
          </a:p>
        </p:txBody>
      </p:sp>
    </p:spTree>
    <p:extLst>
      <p:ext uri="{BB962C8B-B14F-4D97-AF65-F5344CB8AC3E}">
        <p14:creationId xmlns:p14="http://schemas.microsoft.com/office/powerpoint/2010/main" val="3223208618"/>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43</a:t>
            </a:fld>
            <a:endParaRPr lang="en-US"/>
          </a:p>
        </p:txBody>
      </p:sp>
    </p:spTree>
    <p:extLst>
      <p:ext uri="{BB962C8B-B14F-4D97-AF65-F5344CB8AC3E}">
        <p14:creationId xmlns:p14="http://schemas.microsoft.com/office/powerpoint/2010/main" val="1619845075"/>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44</a:t>
            </a:fld>
            <a:endParaRPr lang="en-US"/>
          </a:p>
        </p:txBody>
      </p:sp>
    </p:spTree>
    <p:extLst>
      <p:ext uri="{BB962C8B-B14F-4D97-AF65-F5344CB8AC3E}">
        <p14:creationId xmlns:p14="http://schemas.microsoft.com/office/powerpoint/2010/main" val="65724343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95183568-D07C-4DBF-BA0D-5DDC6ED2E37B}" type="datetime1">
              <a:rPr lang="en-US" smtClean="0"/>
              <a:t>3/23/2019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51EF6965-5C2F-47C5-90AA-80156C461C29}" type="datetime1">
              <a:rPr lang="en-US" smtClean="0"/>
              <a:t>3/23/2019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F4294E8-8D4B-45E7-A0C1-1C00CCF148F9}" type="datetime1">
              <a:rPr lang="en-US" smtClean="0"/>
              <a:t>3/23/2019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B73F054C-9D1F-4E62-83B8-A38CACDDE6FA}" type="datetime1">
              <a:rPr lang="en-US" smtClean="0"/>
              <a:t>3/23/2019</a:t>
            </a:fld>
            <a:endParaRPr lang="en-US"/>
          </a:p>
        </p:txBody>
      </p:sp>
      <p:sp>
        <p:nvSpPr>
          <p:cNvPr id="6" name="Footer Placeholder 5"/>
          <p:cNvSpPr>
            <a:spLocks noGrp="1"/>
          </p:cNvSpPr>
          <p:nvPr>
            <p:ph type="ftr" sz="quarter" idx="11"/>
          </p:nvPr>
        </p:nvSpPr>
        <p:spPr/>
        <p:txBody>
          <a:bodyPr/>
          <a:lstStyle/>
          <a:p>
            <a:r>
              <a:rPr lang="en-US"/>
              <a:t>http://www.cs.cornell.edu/courses/cs5412/2019sp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E0E31014-6A30-4A10-8F06-C030AB7B579B}" type="datetime1">
              <a:rPr lang="en-US" smtClean="0"/>
              <a:t>3/23/2019</a:t>
            </a:fld>
            <a:endParaRPr lang="en-US"/>
          </a:p>
        </p:txBody>
      </p:sp>
      <p:sp>
        <p:nvSpPr>
          <p:cNvPr id="8" name="Footer Placeholder 7"/>
          <p:cNvSpPr>
            <a:spLocks noGrp="1"/>
          </p:cNvSpPr>
          <p:nvPr>
            <p:ph type="ftr" sz="quarter" idx="11"/>
          </p:nvPr>
        </p:nvSpPr>
        <p:spPr/>
        <p:txBody>
          <a:bodyPr/>
          <a:lstStyle/>
          <a:p>
            <a:r>
              <a:rPr lang="en-US"/>
              <a:t>http://www.cs.cornell.edu/courses/cs5412/2019sp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031C9C9E-49A0-42EA-9623-E57FD0BEA1BE}" type="datetime1">
              <a:rPr lang="en-US" smtClean="0"/>
              <a:t>3/23/2019</a:t>
            </a:fld>
            <a:endParaRPr lang="en-US"/>
          </a:p>
        </p:txBody>
      </p:sp>
      <p:sp>
        <p:nvSpPr>
          <p:cNvPr id="4" name="Footer Placeholder 3"/>
          <p:cNvSpPr>
            <a:spLocks noGrp="1"/>
          </p:cNvSpPr>
          <p:nvPr>
            <p:ph type="ftr" sz="quarter" idx="11"/>
          </p:nvPr>
        </p:nvSpPr>
        <p:spPr/>
        <p:txBody>
          <a:bodyPr/>
          <a:lstStyle/>
          <a:p>
            <a:r>
              <a:rPr lang="en-US"/>
              <a:t>http://www.cs.cornell.edu/courses/cs5412/2019sp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5EA9DBF-E564-4F5F-8425-CAD09F13BFBB}" type="datetime1">
              <a:rPr lang="en-US" smtClean="0"/>
              <a:t>3/23/2019</a:t>
            </a:fld>
            <a:endParaRPr lang="en-US"/>
          </a:p>
        </p:txBody>
      </p:sp>
      <p:sp>
        <p:nvSpPr>
          <p:cNvPr id="3" name="Footer Placeholder 2"/>
          <p:cNvSpPr>
            <a:spLocks noGrp="1"/>
          </p:cNvSpPr>
          <p:nvPr>
            <p:ph type="ftr" sz="quarter" idx="11"/>
          </p:nvPr>
        </p:nvSpPr>
        <p:spPr/>
        <p:txBody>
          <a:bodyPr/>
          <a:lstStyle/>
          <a:p>
            <a:r>
              <a:rPr lang="en-US"/>
              <a:t>http://www.cs.cornell.edu/courses/cs5412/2019sp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F866B37A-DB1D-46A2-A13F-9F92C6B8AD62}" type="datetime1">
              <a:rPr lang="en-US" smtClean="0"/>
              <a:t>3/23/2019</a:t>
            </a:fld>
            <a:endParaRPr lang="en-US"/>
          </a:p>
        </p:txBody>
      </p:sp>
      <p:sp>
        <p:nvSpPr>
          <p:cNvPr id="6" name="Footer Placeholder 5"/>
          <p:cNvSpPr>
            <a:spLocks noGrp="1"/>
          </p:cNvSpPr>
          <p:nvPr>
            <p:ph type="ftr" sz="quarter" idx="11"/>
          </p:nvPr>
        </p:nvSpPr>
        <p:spPr/>
        <p:txBody>
          <a:bodyPr/>
          <a:lstStyle/>
          <a:p>
            <a:r>
              <a:rPr lang="en-US"/>
              <a:t>http://www.cs.cornell.edu/courses/cs5412/2019sp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4C2813B6-C787-490E-BA82-8640F91D350A}" type="datetime1">
              <a:rPr lang="en-US" smtClean="0"/>
              <a:t>3/23/2019</a:t>
            </a:fld>
            <a:endParaRPr lang="en-US"/>
          </a:p>
        </p:txBody>
      </p:sp>
      <p:sp>
        <p:nvSpPr>
          <p:cNvPr id="6" name="Footer Placeholder 5"/>
          <p:cNvSpPr>
            <a:spLocks noGrp="1"/>
          </p:cNvSpPr>
          <p:nvPr>
            <p:ph type="ftr" sz="quarter" idx="11"/>
          </p:nvPr>
        </p:nvSpPr>
        <p:spPr/>
        <p:txBody>
          <a:bodyPr/>
          <a:lstStyle/>
          <a:p>
            <a:r>
              <a:rPr lang="en-US"/>
              <a:t>http://www.cs.cornell.edu/courses/cs5412/2019sp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1B0C228-18AF-4148-B8D6-44657C5F489B}" type="datetime1">
              <a:rPr lang="en-US" smtClean="0"/>
              <a:t>3/23/2019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26E2444-2B6F-477F-AD2C-F3DBB5EDED3E}" type="datetime1">
              <a:rPr lang="en-US" smtClean="0"/>
              <a:t>3/23/2019</a:t>
            </a:fld>
            <a:endParaRPr lang="en-US"/>
          </a:p>
        </p:txBody>
      </p:sp>
      <p:sp>
        <p:nvSpPr>
          <p:cNvPr id="5" name="Footer Placeholder 4"/>
          <p:cNvSpPr>
            <a:spLocks noGrp="1"/>
          </p:cNvSpPr>
          <p:nvPr>
            <p:ph type="ftr" sz="quarter" idx="11"/>
          </p:nvPr>
        </p:nvSpPr>
        <p:spPr/>
        <p:txBody>
          <a:bodyPr/>
          <a:lstStyle/>
          <a:p>
            <a:r>
              <a:rPr lang="en-US"/>
              <a:t>http://www.cs.cornell.edu/courses/cs5412/2019sp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D8EB8F8-EC0E-4B46-AC4F-2A4BFC2F67E0}" type="datetime1">
              <a:rPr lang="en-US" smtClean="0"/>
              <a:t>3/23/2019</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http://www.cs.cornell.edu/courses/cs5412/2019sp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31.xml"/><Relationship Id="rId1" Type="http://schemas.openxmlformats.org/officeDocument/2006/relationships/slideLayout" Target="../slideLayouts/slideLayout2.xml"/><Relationship Id="rId6" Type="http://schemas.microsoft.com/office/2007/relationships/hdphoto" Target="../media/hdphoto1.wdp"/><Relationship Id="rId5" Type="http://schemas.openxmlformats.org/officeDocument/2006/relationships/image" Target="../media/image15.png"/><Relationship Id="rId4" Type="http://schemas.openxmlformats.org/officeDocument/2006/relationships/image" Target="../media/image14.png"/></Relationships>
</file>

<file path=ppt/slides/_rels/slide35.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36.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a:xfrm>
            <a:off x="169333" y="4960137"/>
            <a:ext cx="8060267" cy="1463040"/>
          </a:xfrm>
        </p:spPr>
        <p:txBody>
          <a:bodyPr>
            <a:noAutofit/>
          </a:bodyPr>
          <a:lstStyle/>
          <a:p>
            <a:r>
              <a:rPr lang="en-US" dirty="0"/>
              <a:t>Lecture 5: Azure IoT Hub and The Sensor Lifecycle</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 2019</a:t>
            </a:r>
          </a:p>
        </p:txBody>
      </p:sp>
      <p:sp>
        <p:nvSpPr>
          <p:cNvPr id="4" name="Footer Placeholder 3"/>
          <p:cNvSpPr>
            <a:spLocks noGrp="1"/>
          </p:cNvSpPr>
          <p:nvPr>
            <p:ph type="ftr" sz="quarter" idx="11"/>
          </p:nvPr>
        </p:nvSpPr>
        <p:spPr/>
        <p:txBody>
          <a:bodyPr/>
          <a:lstStyle/>
          <a:p>
            <a:r>
              <a:rPr lang="en-US"/>
              <a:t>http://www.cs.cornell.edu/courses/cs5412/2019sp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A094603D-C2FB-4FDB-B6D2-A58FB6DA365C}"/>
              </a:ext>
            </a:extLst>
          </p:cNvPr>
          <p:cNvPicPr>
            <a:picLocks noChangeAspect="1"/>
          </p:cNvPicPr>
          <p:nvPr/>
        </p:nvPicPr>
        <p:blipFill rotWithShape="1">
          <a:blip r:embed="rId3"/>
          <a:srcRect r="1892"/>
          <a:stretch/>
        </p:blipFill>
        <p:spPr>
          <a:xfrm>
            <a:off x="6484041" y="1262779"/>
            <a:ext cx="5707959" cy="4188979"/>
          </a:xfrm>
          <a:prstGeom prst="rect">
            <a:avLst/>
          </a:prstGeom>
        </p:spPr>
      </p:pic>
      <p:sp>
        <p:nvSpPr>
          <p:cNvPr id="2" name="Title 1">
            <a:extLst>
              <a:ext uri="{FF2B5EF4-FFF2-40B4-BE49-F238E27FC236}">
                <a16:creationId xmlns:a16="http://schemas.microsoft.com/office/drawing/2014/main" id="{0A422CF3-0AC8-4492-B1A1-2EDF5923488C}"/>
              </a:ext>
            </a:extLst>
          </p:cNvPr>
          <p:cNvSpPr>
            <a:spLocks noGrp="1"/>
          </p:cNvSpPr>
          <p:nvPr>
            <p:ph type="title"/>
          </p:nvPr>
        </p:nvSpPr>
        <p:spPr/>
        <p:txBody>
          <a:bodyPr/>
          <a:lstStyle/>
          <a:p>
            <a:r>
              <a:rPr lang="en-US" dirty="0"/>
              <a:t>The future smart world</a:t>
            </a:r>
          </a:p>
        </p:txBody>
      </p:sp>
      <p:sp>
        <p:nvSpPr>
          <p:cNvPr id="4" name="Footer Placeholder 3">
            <a:extLst>
              <a:ext uri="{FF2B5EF4-FFF2-40B4-BE49-F238E27FC236}">
                <a16:creationId xmlns:a16="http://schemas.microsoft.com/office/drawing/2014/main" id="{DC3B95DD-4695-4E40-B643-34093BD51E25}"/>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2E9C3484-7DBA-4C7D-AB4D-84A9E451C3D2}"/>
              </a:ext>
            </a:extLst>
          </p:cNvPr>
          <p:cNvSpPr>
            <a:spLocks noGrp="1"/>
          </p:cNvSpPr>
          <p:nvPr>
            <p:ph type="sldNum" sz="quarter" idx="12"/>
          </p:nvPr>
        </p:nvSpPr>
        <p:spPr/>
        <p:txBody>
          <a:bodyPr/>
          <a:lstStyle/>
          <a:p>
            <a:fld id="{3C974458-8A97-4835-BF79-1FB6D7856C21}" type="slidenum">
              <a:rPr lang="en-US" smtClean="0"/>
              <a:t>2</a:t>
            </a:fld>
            <a:endParaRPr lang="en-US"/>
          </a:p>
        </p:txBody>
      </p:sp>
      <p:sp>
        <p:nvSpPr>
          <p:cNvPr id="8" name="Rectangle 7">
            <a:extLst>
              <a:ext uri="{FF2B5EF4-FFF2-40B4-BE49-F238E27FC236}">
                <a16:creationId xmlns:a16="http://schemas.microsoft.com/office/drawing/2014/main" id="{93C33398-94C6-4CBB-A6EA-EE0076A734C6}"/>
              </a:ext>
            </a:extLst>
          </p:cNvPr>
          <p:cNvSpPr/>
          <p:nvPr/>
        </p:nvSpPr>
        <p:spPr>
          <a:xfrm>
            <a:off x="7793661" y="5591899"/>
            <a:ext cx="3301225" cy="369332"/>
          </a:xfrm>
          <a:prstGeom prst="rect">
            <a:avLst/>
          </a:prstGeom>
        </p:spPr>
        <p:txBody>
          <a:bodyPr wrap="none">
            <a:spAutoFit/>
          </a:bodyPr>
          <a:lstStyle/>
          <a:p>
            <a:r>
              <a:rPr lang="en-US" b="1" dirty="0">
                <a:solidFill>
                  <a:schemeClr val="bg1">
                    <a:lumMod val="65000"/>
                  </a:schemeClr>
                </a:solidFill>
              </a:rPr>
              <a:t>http://www.plmconnections.com</a:t>
            </a:r>
          </a:p>
        </p:txBody>
      </p:sp>
      <p:sp>
        <p:nvSpPr>
          <p:cNvPr id="3" name="Content Placeholder 2">
            <a:extLst>
              <a:ext uri="{FF2B5EF4-FFF2-40B4-BE49-F238E27FC236}">
                <a16:creationId xmlns:a16="http://schemas.microsoft.com/office/drawing/2014/main" id="{7DE276F7-C9C6-4B98-9A7A-917E63ACF5F8}"/>
              </a:ext>
            </a:extLst>
          </p:cNvPr>
          <p:cNvSpPr>
            <a:spLocks noGrp="1"/>
          </p:cNvSpPr>
          <p:nvPr>
            <p:ph idx="1"/>
          </p:nvPr>
        </p:nvSpPr>
        <p:spPr>
          <a:xfrm>
            <a:off x="685800" y="2132921"/>
            <a:ext cx="11125200" cy="4188979"/>
          </a:xfrm>
        </p:spPr>
        <p:txBody>
          <a:bodyPr>
            <a:normAutofit/>
          </a:bodyPr>
          <a:lstStyle/>
          <a:p>
            <a:r>
              <a:rPr lang="en-US" dirty="0"/>
              <a:t>Puzzles…</a:t>
            </a:r>
          </a:p>
          <a:p>
            <a:pPr>
              <a:buFont typeface="Wingdings" panose="05000000000000000000" pitchFamily="2" charset="2"/>
              <a:buChar char="Ø"/>
            </a:pPr>
            <a:r>
              <a:rPr lang="en-US" dirty="0"/>
              <a:t>  Who “builds” this world?</a:t>
            </a:r>
          </a:p>
          <a:p>
            <a:pPr>
              <a:buFont typeface="Wingdings" panose="05000000000000000000" pitchFamily="2" charset="2"/>
              <a:buChar char="Ø"/>
            </a:pPr>
            <a:r>
              <a:rPr lang="en-US" dirty="0"/>
              <a:t>  Will they maintain it properly?</a:t>
            </a:r>
          </a:p>
          <a:p>
            <a:pPr>
              <a:buFont typeface="Wingdings" panose="05000000000000000000" pitchFamily="2" charset="2"/>
              <a:buChar char="Ø"/>
            </a:pPr>
            <a:r>
              <a:rPr lang="en-US" dirty="0"/>
              <a:t>  Can the devices be trusted?</a:t>
            </a:r>
          </a:p>
        </p:txBody>
      </p:sp>
    </p:spTree>
    <p:extLst>
      <p:ext uri="{BB962C8B-B14F-4D97-AF65-F5344CB8AC3E}">
        <p14:creationId xmlns:p14="http://schemas.microsoft.com/office/powerpoint/2010/main" val="263896964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5D25ED-392B-4C15-AFC0-C6CE001F94F7}"/>
              </a:ext>
            </a:extLst>
          </p:cNvPr>
          <p:cNvSpPr>
            <a:spLocks noGrp="1"/>
          </p:cNvSpPr>
          <p:nvPr>
            <p:ph type="title"/>
          </p:nvPr>
        </p:nvSpPr>
        <p:spPr/>
        <p:txBody>
          <a:bodyPr/>
          <a:lstStyle/>
          <a:p>
            <a:r>
              <a:rPr lang="en-US" dirty="0"/>
              <a:t>Long-Standing Issue with Sensors</a:t>
            </a:r>
          </a:p>
        </p:txBody>
      </p:sp>
      <p:sp>
        <p:nvSpPr>
          <p:cNvPr id="3" name="Content Placeholder 2">
            <a:extLst>
              <a:ext uri="{FF2B5EF4-FFF2-40B4-BE49-F238E27FC236}">
                <a16:creationId xmlns:a16="http://schemas.microsoft.com/office/drawing/2014/main" id="{7951C842-FB91-4AE8-8703-B1EA39C9E738}"/>
              </a:ext>
            </a:extLst>
          </p:cNvPr>
          <p:cNvSpPr>
            <a:spLocks noGrp="1"/>
          </p:cNvSpPr>
          <p:nvPr>
            <p:ph idx="1"/>
          </p:nvPr>
        </p:nvSpPr>
        <p:spPr/>
        <p:txBody>
          <a:bodyPr/>
          <a:lstStyle/>
          <a:p>
            <a:r>
              <a:rPr lang="en-US" dirty="0"/>
              <a:t>People have talked about using sensors to create a “smart world” since 1980’s, but it hasn’t been as simple as they imagined!</a:t>
            </a:r>
          </a:p>
          <a:p>
            <a:endParaRPr lang="en-US" dirty="0"/>
          </a:p>
          <a:p>
            <a:r>
              <a:rPr lang="en-US" dirty="0"/>
              <a:t>It is fairly easy to put RFID tags on devices, but those are passive.</a:t>
            </a:r>
          </a:p>
          <a:p>
            <a:endParaRPr lang="en-US" dirty="0"/>
          </a:p>
          <a:p>
            <a:r>
              <a:rPr lang="en-US" dirty="0"/>
              <a:t>In fact “full fledged” IoT with sophisticated sensors and actuators poses a wide range of challenges that we are only starting to appreciate.</a:t>
            </a:r>
          </a:p>
        </p:txBody>
      </p:sp>
      <p:sp>
        <p:nvSpPr>
          <p:cNvPr id="4" name="Footer Placeholder 3">
            <a:extLst>
              <a:ext uri="{FF2B5EF4-FFF2-40B4-BE49-F238E27FC236}">
                <a16:creationId xmlns:a16="http://schemas.microsoft.com/office/drawing/2014/main" id="{B5EB303A-03A5-47A3-BC8B-B4D7EA5DD513}"/>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C3200DE6-17F0-4368-886A-D68E4CEC1C58}"/>
              </a:ext>
            </a:extLst>
          </p:cNvPr>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256494202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F004CC9-B061-4DC2-8E0A-49FF2DFCF01F}"/>
              </a:ext>
            </a:extLst>
          </p:cNvPr>
          <p:cNvSpPr>
            <a:spLocks noGrp="1"/>
          </p:cNvSpPr>
          <p:nvPr>
            <p:ph type="title"/>
          </p:nvPr>
        </p:nvSpPr>
        <p:spPr>
          <a:xfrm>
            <a:off x="1024128" y="112976"/>
            <a:ext cx="10786872" cy="1971856"/>
          </a:xfrm>
        </p:spPr>
        <p:txBody>
          <a:bodyPr/>
          <a:lstStyle/>
          <a:p>
            <a:r>
              <a:rPr lang="en-US" dirty="0" err="1"/>
              <a:t>Iot</a:t>
            </a:r>
            <a:r>
              <a:rPr lang="en-US" dirty="0"/>
              <a:t> is everywhere, but poorly managed</a:t>
            </a:r>
          </a:p>
        </p:txBody>
      </p:sp>
      <p:sp>
        <p:nvSpPr>
          <p:cNvPr id="3" name="Content Placeholder 2">
            <a:extLst>
              <a:ext uri="{FF2B5EF4-FFF2-40B4-BE49-F238E27FC236}">
                <a16:creationId xmlns:a16="http://schemas.microsoft.com/office/drawing/2014/main" id="{1A4505E5-A2D7-4D3D-9F45-3E3C98CCB1B9}"/>
              </a:ext>
            </a:extLst>
          </p:cNvPr>
          <p:cNvSpPr>
            <a:spLocks noGrp="1"/>
          </p:cNvSpPr>
          <p:nvPr>
            <p:ph idx="1"/>
          </p:nvPr>
        </p:nvSpPr>
        <p:spPr/>
        <p:txBody>
          <a:bodyPr>
            <a:normAutofit fontScale="92500" lnSpcReduction="10000"/>
          </a:bodyPr>
          <a:lstStyle/>
          <a:p>
            <a:r>
              <a:rPr lang="en-US" dirty="0"/>
              <a:t>Your Internet router, and networked printer</a:t>
            </a:r>
          </a:p>
          <a:p>
            <a:r>
              <a:rPr lang="en-US" dirty="0"/>
              <a:t>Cortana/Alexa/Siri/Google Nest</a:t>
            </a:r>
          </a:p>
          <a:p>
            <a:r>
              <a:rPr lang="en-US" dirty="0"/>
              <a:t>Your TV and home entertainment system</a:t>
            </a:r>
          </a:p>
          <a:p>
            <a:r>
              <a:rPr lang="en-US" dirty="0"/>
              <a:t>The network-connected microwave, fridge, range.</a:t>
            </a:r>
          </a:p>
          <a:p>
            <a:r>
              <a:rPr lang="en-US" dirty="0"/>
              <a:t>Smart hot-water heater, and A/C, and room heating units</a:t>
            </a:r>
          </a:p>
          <a:p>
            <a:r>
              <a:rPr lang="en-US" dirty="0"/>
              <a:t>Smart power meter, to connect them all together</a:t>
            </a:r>
          </a:p>
          <a:p>
            <a:r>
              <a:rPr lang="en-US" dirty="0"/>
              <a:t>Smart water meter (might even be able to diagnose leaks)</a:t>
            </a:r>
          </a:p>
          <a:p>
            <a:r>
              <a:rPr lang="en-US" dirty="0"/>
              <a:t>Solar panels on the roof, energy storage batteries in the wall</a:t>
            </a:r>
          </a:p>
        </p:txBody>
      </p:sp>
      <p:sp>
        <p:nvSpPr>
          <p:cNvPr id="4" name="Footer Placeholder 3">
            <a:extLst>
              <a:ext uri="{FF2B5EF4-FFF2-40B4-BE49-F238E27FC236}">
                <a16:creationId xmlns:a16="http://schemas.microsoft.com/office/drawing/2014/main" id="{125152A1-E649-4507-8B54-9B6645C16028}"/>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23D391A3-1712-44BD-9F15-ED49F0F9E0B0}"/>
              </a:ext>
            </a:extLst>
          </p:cNvPr>
          <p:cNvSpPr>
            <a:spLocks noGrp="1"/>
          </p:cNvSpPr>
          <p:nvPr>
            <p:ph type="sldNum" sz="quarter" idx="12"/>
          </p:nvPr>
        </p:nvSpPr>
        <p:spPr/>
        <p:txBody>
          <a:bodyPr/>
          <a:lstStyle/>
          <a:p>
            <a:fld id="{3C974458-8A97-4835-BF79-1FB6D7856C21}" type="slidenum">
              <a:rPr lang="en-US" smtClean="0"/>
              <a:t>4</a:t>
            </a:fld>
            <a:endParaRPr lang="en-US"/>
          </a:p>
        </p:txBody>
      </p:sp>
      <p:pic>
        <p:nvPicPr>
          <p:cNvPr id="6" name="Picture 5">
            <a:extLst>
              <a:ext uri="{FF2B5EF4-FFF2-40B4-BE49-F238E27FC236}">
                <a16:creationId xmlns:a16="http://schemas.microsoft.com/office/drawing/2014/main" id="{F2C6E089-BDEE-469A-A833-CC002983A2FE}"/>
              </a:ext>
            </a:extLst>
          </p:cNvPr>
          <p:cNvPicPr>
            <a:picLocks noChangeAspect="1"/>
          </p:cNvPicPr>
          <p:nvPr/>
        </p:nvPicPr>
        <p:blipFill>
          <a:blip r:embed="rId3"/>
          <a:stretch>
            <a:fillRect/>
          </a:stretch>
        </p:blipFill>
        <p:spPr>
          <a:xfrm>
            <a:off x="8719454" y="1616102"/>
            <a:ext cx="1394802" cy="1862132"/>
          </a:xfrm>
          <a:prstGeom prst="rect">
            <a:avLst/>
          </a:prstGeom>
        </p:spPr>
      </p:pic>
      <p:pic>
        <p:nvPicPr>
          <p:cNvPr id="7" name="Picture 6">
            <a:extLst>
              <a:ext uri="{FF2B5EF4-FFF2-40B4-BE49-F238E27FC236}">
                <a16:creationId xmlns:a16="http://schemas.microsoft.com/office/drawing/2014/main" id="{4DA2B256-1DED-4D79-AEFB-BE58AB0F5E76}"/>
              </a:ext>
            </a:extLst>
          </p:cNvPr>
          <p:cNvPicPr>
            <a:picLocks noChangeAspect="1"/>
          </p:cNvPicPr>
          <p:nvPr/>
        </p:nvPicPr>
        <p:blipFill>
          <a:blip r:embed="rId4"/>
          <a:stretch>
            <a:fillRect/>
          </a:stretch>
        </p:blipFill>
        <p:spPr>
          <a:xfrm>
            <a:off x="9071299" y="3115717"/>
            <a:ext cx="2857500" cy="1600200"/>
          </a:xfrm>
          <a:prstGeom prst="rect">
            <a:avLst/>
          </a:prstGeom>
        </p:spPr>
      </p:pic>
      <p:pic>
        <p:nvPicPr>
          <p:cNvPr id="8" name="Picture 7">
            <a:extLst>
              <a:ext uri="{FF2B5EF4-FFF2-40B4-BE49-F238E27FC236}">
                <a16:creationId xmlns:a16="http://schemas.microsoft.com/office/drawing/2014/main" id="{FFE95C3C-D771-4A28-8FE5-AF411907B36B}"/>
              </a:ext>
            </a:extLst>
          </p:cNvPr>
          <p:cNvPicPr>
            <a:picLocks noChangeAspect="1"/>
          </p:cNvPicPr>
          <p:nvPr/>
        </p:nvPicPr>
        <p:blipFill>
          <a:blip r:embed="rId5"/>
          <a:stretch>
            <a:fillRect/>
          </a:stretch>
        </p:blipFill>
        <p:spPr>
          <a:xfrm>
            <a:off x="9503239" y="4668594"/>
            <a:ext cx="2669513" cy="1237684"/>
          </a:xfrm>
          <a:prstGeom prst="rect">
            <a:avLst/>
          </a:prstGeom>
        </p:spPr>
      </p:pic>
    </p:spTree>
    <p:extLst>
      <p:ext uri="{BB962C8B-B14F-4D97-AF65-F5344CB8AC3E}">
        <p14:creationId xmlns:p14="http://schemas.microsoft.com/office/powerpoint/2010/main" val="291701186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3DF66E4-D6C5-47C0-9C81-CDE80299B14A}"/>
              </a:ext>
            </a:extLst>
          </p:cNvPr>
          <p:cNvSpPr>
            <a:spLocks noGrp="1"/>
          </p:cNvSpPr>
          <p:nvPr>
            <p:ph type="title"/>
          </p:nvPr>
        </p:nvSpPr>
        <p:spPr/>
        <p:txBody>
          <a:bodyPr/>
          <a:lstStyle/>
          <a:p>
            <a:r>
              <a:rPr lang="en-US" dirty="0"/>
              <a:t>I</a:t>
            </a:r>
            <a:r>
              <a:rPr lang="en-US" sz="4000" dirty="0"/>
              <a:t>o</a:t>
            </a:r>
            <a:r>
              <a:rPr lang="en-US" dirty="0"/>
              <a:t>T doesn’t need to be obvious!</a:t>
            </a:r>
          </a:p>
        </p:txBody>
      </p:sp>
      <p:sp>
        <p:nvSpPr>
          <p:cNvPr id="7" name="Content Placeholder 6">
            <a:extLst>
              <a:ext uri="{FF2B5EF4-FFF2-40B4-BE49-F238E27FC236}">
                <a16:creationId xmlns:a16="http://schemas.microsoft.com/office/drawing/2014/main" id="{814A931A-6F4B-45B7-B8CA-056977A8012C}"/>
              </a:ext>
            </a:extLst>
          </p:cNvPr>
          <p:cNvSpPr>
            <a:spLocks noGrp="1"/>
          </p:cNvSpPr>
          <p:nvPr>
            <p:ph idx="1"/>
          </p:nvPr>
        </p:nvSpPr>
        <p:spPr>
          <a:xfrm>
            <a:off x="8210938" y="2286000"/>
            <a:ext cx="3600061" cy="4023360"/>
          </a:xfrm>
        </p:spPr>
        <p:txBody>
          <a:bodyPr/>
          <a:lstStyle/>
          <a:p>
            <a:r>
              <a:rPr lang="en-US" dirty="0" err="1"/>
              <a:t>Estel</a:t>
            </a:r>
            <a:r>
              <a:rPr lang="en-US" dirty="0"/>
              <a:t>: Italian design</a:t>
            </a:r>
            <a:br>
              <a:rPr lang="en-US" dirty="0"/>
            </a:br>
            <a:r>
              <a:rPr lang="en-US" dirty="0"/>
              <a:t>firm specializing in</a:t>
            </a:r>
            <a:br>
              <a:rPr lang="en-US" dirty="0"/>
            </a:br>
            <a:r>
              <a:rPr lang="en-US" dirty="0"/>
              <a:t>smart offices</a:t>
            </a:r>
          </a:p>
          <a:p>
            <a:endParaRPr lang="en-US" dirty="0"/>
          </a:p>
          <a:p>
            <a:r>
              <a:rPr lang="en-US" dirty="0"/>
              <a:t>The technology is subtle</a:t>
            </a:r>
            <a:br>
              <a:rPr lang="en-US" dirty="0"/>
            </a:br>
            <a:r>
              <a:rPr lang="en-US" dirty="0"/>
              <a:t>but pervasive.  Dozens</a:t>
            </a:r>
            <a:br>
              <a:rPr lang="en-US" dirty="0"/>
            </a:br>
            <a:r>
              <a:rPr lang="en-US" dirty="0"/>
              <a:t>of smart devices</a:t>
            </a:r>
          </a:p>
        </p:txBody>
      </p:sp>
      <p:sp>
        <p:nvSpPr>
          <p:cNvPr id="4" name="Footer Placeholder 3">
            <a:extLst>
              <a:ext uri="{FF2B5EF4-FFF2-40B4-BE49-F238E27FC236}">
                <a16:creationId xmlns:a16="http://schemas.microsoft.com/office/drawing/2014/main" id="{71BA24FF-42A1-455D-BCCB-307F2143CEF1}"/>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E7E9FCF2-4167-4621-AFCB-74EDDCC4857B}"/>
              </a:ext>
            </a:extLst>
          </p:cNvPr>
          <p:cNvSpPr>
            <a:spLocks noGrp="1"/>
          </p:cNvSpPr>
          <p:nvPr>
            <p:ph type="sldNum" sz="quarter" idx="12"/>
          </p:nvPr>
        </p:nvSpPr>
        <p:spPr/>
        <p:txBody>
          <a:bodyPr/>
          <a:lstStyle/>
          <a:p>
            <a:fld id="{3C974458-8A97-4835-BF79-1FB6D7856C21}" type="slidenum">
              <a:rPr lang="en-US" smtClean="0"/>
              <a:t>5</a:t>
            </a:fld>
            <a:endParaRPr lang="en-US"/>
          </a:p>
        </p:txBody>
      </p:sp>
      <p:pic>
        <p:nvPicPr>
          <p:cNvPr id="6" name="Picture 5">
            <a:extLst>
              <a:ext uri="{FF2B5EF4-FFF2-40B4-BE49-F238E27FC236}">
                <a16:creationId xmlns:a16="http://schemas.microsoft.com/office/drawing/2014/main" id="{738BA025-29CC-46ED-A3A9-55C00BCF45CA}"/>
              </a:ext>
            </a:extLst>
          </p:cNvPr>
          <p:cNvPicPr>
            <a:picLocks noChangeAspect="1"/>
          </p:cNvPicPr>
          <p:nvPr/>
        </p:nvPicPr>
        <p:blipFill>
          <a:blip r:embed="rId3"/>
          <a:stretch>
            <a:fillRect/>
          </a:stretch>
        </p:blipFill>
        <p:spPr>
          <a:xfrm>
            <a:off x="931186" y="2032007"/>
            <a:ext cx="6863785" cy="4575857"/>
          </a:xfrm>
          <a:prstGeom prst="rect">
            <a:avLst/>
          </a:prstGeom>
        </p:spPr>
      </p:pic>
    </p:spTree>
    <p:extLst>
      <p:ext uri="{BB962C8B-B14F-4D97-AF65-F5344CB8AC3E}">
        <p14:creationId xmlns:p14="http://schemas.microsoft.com/office/powerpoint/2010/main" val="354323651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BDE5C4-08F0-4756-ABB2-515A12074937}"/>
              </a:ext>
            </a:extLst>
          </p:cNvPr>
          <p:cNvSpPr>
            <a:spLocks noGrp="1"/>
          </p:cNvSpPr>
          <p:nvPr>
            <p:ph type="title"/>
          </p:nvPr>
        </p:nvSpPr>
        <p:spPr/>
        <p:txBody>
          <a:bodyPr/>
          <a:lstStyle/>
          <a:p>
            <a:r>
              <a:rPr lang="en-US" dirty="0"/>
              <a:t>… Examples of I</a:t>
            </a:r>
            <a:r>
              <a:rPr lang="en-US" sz="4400" dirty="0"/>
              <a:t>o</a:t>
            </a:r>
            <a:r>
              <a:rPr lang="en-US" dirty="0"/>
              <a:t>T in the office</a:t>
            </a:r>
          </a:p>
        </p:txBody>
      </p:sp>
      <p:sp>
        <p:nvSpPr>
          <p:cNvPr id="3" name="Content Placeholder 2">
            <a:extLst>
              <a:ext uri="{FF2B5EF4-FFF2-40B4-BE49-F238E27FC236}">
                <a16:creationId xmlns:a16="http://schemas.microsoft.com/office/drawing/2014/main" id="{3F4FDB89-019E-4AE8-B082-5CE73AB165BE}"/>
              </a:ext>
            </a:extLst>
          </p:cNvPr>
          <p:cNvSpPr>
            <a:spLocks noGrp="1"/>
          </p:cNvSpPr>
          <p:nvPr>
            <p:ph idx="1"/>
          </p:nvPr>
        </p:nvSpPr>
        <p:spPr/>
        <p:txBody>
          <a:bodyPr/>
          <a:lstStyle/>
          <a:p>
            <a:r>
              <a:rPr lang="en-US" dirty="0"/>
              <a:t>Room occupancy, temperature, humidity sensors and sector control</a:t>
            </a:r>
          </a:p>
          <a:p>
            <a:r>
              <a:rPr lang="en-US" dirty="0"/>
              <a:t>Sensor to detect exterior light, actuator to control lights &amp; window shades</a:t>
            </a:r>
          </a:p>
          <a:p>
            <a:r>
              <a:rPr lang="en-US" dirty="0"/>
              <a:t>Desktop microphone for conferencing</a:t>
            </a:r>
          </a:p>
          <a:p>
            <a:r>
              <a:rPr lang="en-US" dirty="0"/>
              <a:t>Smart copier/scanner with network-enabled functionality</a:t>
            </a:r>
          </a:p>
          <a:p>
            <a:r>
              <a:rPr lang="en-US" dirty="0"/>
              <a:t>The elevator system</a:t>
            </a:r>
          </a:p>
          <a:p>
            <a:r>
              <a:rPr lang="en-US" dirty="0"/>
              <a:t>The expresso machine that automatically orders new coffee packs</a:t>
            </a:r>
          </a:p>
          <a:p>
            <a:r>
              <a:rPr lang="en-US" dirty="0"/>
              <a:t>Door locks that check ID cards</a:t>
            </a:r>
          </a:p>
        </p:txBody>
      </p:sp>
      <p:sp>
        <p:nvSpPr>
          <p:cNvPr id="4" name="Footer Placeholder 3">
            <a:extLst>
              <a:ext uri="{FF2B5EF4-FFF2-40B4-BE49-F238E27FC236}">
                <a16:creationId xmlns:a16="http://schemas.microsoft.com/office/drawing/2014/main" id="{5D2D9C44-0476-45C7-A370-6801424EB7DA}"/>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7697AF4C-CF89-48AA-B8C2-74334F11A6F1}"/>
              </a:ext>
            </a:extLst>
          </p:cNvPr>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362130486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8454597-BB6A-45FA-8851-11B74AC3C684}"/>
              </a:ext>
            </a:extLst>
          </p:cNvPr>
          <p:cNvSpPr>
            <a:spLocks noGrp="1"/>
          </p:cNvSpPr>
          <p:nvPr>
            <p:ph type="title"/>
          </p:nvPr>
        </p:nvSpPr>
        <p:spPr>
          <a:xfrm>
            <a:off x="1024127" y="585216"/>
            <a:ext cx="10998539" cy="1499616"/>
          </a:xfrm>
        </p:spPr>
        <p:txBody>
          <a:bodyPr/>
          <a:lstStyle/>
          <a:p>
            <a:r>
              <a:rPr lang="en-US" dirty="0"/>
              <a:t>… Even the electric power grid is smart</a:t>
            </a:r>
          </a:p>
        </p:txBody>
      </p:sp>
      <p:sp>
        <p:nvSpPr>
          <p:cNvPr id="3" name="Content Placeholder 2">
            <a:extLst>
              <a:ext uri="{FF2B5EF4-FFF2-40B4-BE49-F238E27FC236}">
                <a16:creationId xmlns:a16="http://schemas.microsoft.com/office/drawing/2014/main" id="{0286190D-093D-4402-97C3-A76168D795CB}"/>
              </a:ext>
            </a:extLst>
          </p:cNvPr>
          <p:cNvSpPr>
            <a:spLocks noGrp="1"/>
          </p:cNvSpPr>
          <p:nvPr>
            <p:ph idx="1"/>
          </p:nvPr>
        </p:nvSpPr>
        <p:spPr/>
        <p:txBody>
          <a:bodyPr/>
          <a:lstStyle/>
          <a:p>
            <a:r>
              <a:rPr lang="en-US" dirty="0"/>
              <a:t>Most of the world’s bulk electric power systems are becoming smart</a:t>
            </a:r>
          </a:p>
          <a:p>
            <a:endParaRPr lang="en-US" dirty="0"/>
          </a:p>
          <a:p>
            <a:r>
              <a:rPr lang="en-US" dirty="0"/>
              <a:t>This is IoT on a “grand scale” and covers more than just power: coal/gas delivery, scheduling of power plants, maybe even water delivery, too.</a:t>
            </a:r>
          </a:p>
          <a:p>
            <a:endParaRPr lang="en-US" dirty="0"/>
          </a:p>
          <a:p>
            <a:r>
              <a:rPr lang="en-US" dirty="0"/>
              <a:t>But this means that the power grid will need to keep a close eye on everything using electric power, or generating it.  More IoT!</a:t>
            </a:r>
          </a:p>
        </p:txBody>
      </p:sp>
      <p:sp>
        <p:nvSpPr>
          <p:cNvPr id="4" name="Footer Placeholder 3">
            <a:extLst>
              <a:ext uri="{FF2B5EF4-FFF2-40B4-BE49-F238E27FC236}">
                <a16:creationId xmlns:a16="http://schemas.microsoft.com/office/drawing/2014/main" id="{13C0AF05-5190-42E8-975A-5F2DBAF82771}"/>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0C0BA5A9-561A-4C3C-8DF9-87A0BB45F091}"/>
              </a:ext>
            </a:extLst>
          </p:cNvPr>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61189252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E8FFA9B-AE7D-4D5C-921F-D2CFD28456BC}"/>
              </a:ext>
            </a:extLst>
          </p:cNvPr>
          <p:cNvSpPr>
            <a:spLocks noGrp="1"/>
          </p:cNvSpPr>
          <p:nvPr>
            <p:ph type="title"/>
          </p:nvPr>
        </p:nvSpPr>
        <p:spPr/>
        <p:txBody>
          <a:bodyPr/>
          <a:lstStyle/>
          <a:p>
            <a:r>
              <a:rPr lang="en-US" dirty="0"/>
              <a:t>… the list really is endless</a:t>
            </a:r>
          </a:p>
        </p:txBody>
      </p:sp>
      <p:sp>
        <p:nvSpPr>
          <p:cNvPr id="3" name="Content Placeholder 2">
            <a:extLst>
              <a:ext uri="{FF2B5EF4-FFF2-40B4-BE49-F238E27FC236}">
                <a16:creationId xmlns:a16="http://schemas.microsoft.com/office/drawing/2014/main" id="{BF12EE84-5921-47DB-AE64-F1A106ABBF79}"/>
              </a:ext>
            </a:extLst>
          </p:cNvPr>
          <p:cNvSpPr>
            <a:spLocks noGrp="1"/>
          </p:cNvSpPr>
          <p:nvPr>
            <p:ph idx="1"/>
          </p:nvPr>
        </p:nvSpPr>
        <p:spPr/>
        <p:txBody>
          <a:bodyPr>
            <a:normAutofit/>
          </a:bodyPr>
          <a:lstStyle/>
          <a:p>
            <a:r>
              <a:rPr lang="en-US" dirty="0"/>
              <a:t>Smart farm</a:t>
            </a:r>
          </a:p>
          <a:p>
            <a:endParaRPr lang="en-US" dirty="0"/>
          </a:p>
          <a:p>
            <a:r>
              <a:rPr lang="en-US" dirty="0"/>
              <a:t>Smart city</a:t>
            </a:r>
          </a:p>
          <a:p>
            <a:br>
              <a:rPr lang="en-US" dirty="0"/>
            </a:br>
            <a:r>
              <a:rPr lang="en-US" dirty="0"/>
              <a:t>Smart highway</a:t>
            </a:r>
          </a:p>
          <a:p>
            <a:endParaRPr lang="en-US" dirty="0"/>
          </a:p>
          <a:p>
            <a:r>
              <a:rPr lang="en-US" dirty="0"/>
              <a:t>Smart emergency first-response….</a:t>
            </a:r>
          </a:p>
        </p:txBody>
      </p:sp>
      <p:sp>
        <p:nvSpPr>
          <p:cNvPr id="4" name="Footer Placeholder 3">
            <a:extLst>
              <a:ext uri="{FF2B5EF4-FFF2-40B4-BE49-F238E27FC236}">
                <a16:creationId xmlns:a16="http://schemas.microsoft.com/office/drawing/2014/main" id="{C2EF8379-33DA-4939-B359-8B128202B65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359295C7-B975-4EEA-8134-DBDF3CD11C71}"/>
              </a:ext>
            </a:extLst>
          </p:cNvPr>
          <p:cNvSpPr>
            <a:spLocks noGrp="1"/>
          </p:cNvSpPr>
          <p:nvPr>
            <p:ph type="sldNum" sz="quarter" idx="12"/>
          </p:nvPr>
        </p:nvSpPr>
        <p:spPr/>
        <p:txBody>
          <a:bodyPr/>
          <a:lstStyle/>
          <a:p>
            <a:fld id="{3C974458-8A97-4835-BF79-1FB6D7856C21}" type="slidenum">
              <a:rPr lang="en-US" smtClean="0"/>
              <a:t>8</a:t>
            </a:fld>
            <a:endParaRPr lang="en-US"/>
          </a:p>
        </p:txBody>
      </p:sp>
      <p:pic>
        <p:nvPicPr>
          <p:cNvPr id="6" name="Picture 5">
            <a:extLst>
              <a:ext uri="{FF2B5EF4-FFF2-40B4-BE49-F238E27FC236}">
                <a16:creationId xmlns:a16="http://schemas.microsoft.com/office/drawing/2014/main" id="{00CE9BD5-FBF7-4405-8098-080BB2698E07}"/>
              </a:ext>
            </a:extLst>
          </p:cNvPr>
          <p:cNvPicPr>
            <a:picLocks noChangeAspect="1"/>
          </p:cNvPicPr>
          <p:nvPr/>
        </p:nvPicPr>
        <p:blipFill>
          <a:blip r:embed="rId3"/>
          <a:stretch>
            <a:fillRect/>
          </a:stretch>
        </p:blipFill>
        <p:spPr>
          <a:xfrm>
            <a:off x="6096000" y="2124656"/>
            <a:ext cx="5391539" cy="3036614"/>
          </a:xfrm>
          <a:prstGeom prst="rect">
            <a:avLst/>
          </a:prstGeom>
        </p:spPr>
      </p:pic>
    </p:spTree>
    <p:extLst>
      <p:ext uri="{BB962C8B-B14F-4D97-AF65-F5344CB8AC3E}">
        <p14:creationId xmlns:p14="http://schemas.microsoft.com/office/powerpoint/2010/main" val="367347296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15FC0DA-64C2-4C01-A4DE-545C70FCD49C}"/>
              </a:ext>
            </a:extLst>
          </p:cNvPr>
          <p:cNvSpPr>
            <a:spLocks noGrp="1"/>
          </p:cNvSpPr>
          <p:nvPr>
            <p:ph type="title"/>
          </p:nvPr>
        </p:nvSpPr>
        <p:spPr/>
        <p:txBody>
          <a:bodyPr/>
          <a:lstStyle/>
          <a:p>
            <a:r>
              <a:rPr lang="en-US" dirty="0"/>
              <a:t>More puzzles: </a:t>
            </a:r>
            <a:r>
              <a:rPr lang="en-US" u="sng" dirty="0"/>
              <a:t>Contextualization</a:t>
            </a:r>
          </a:p>
        </p:txBody>
      </p:sp>
      <p:sp>
        <p:nvSpPr>
          <p:cNvPr id="3" name="Content Placeholder 2">
            <a:extLst>
              <a:ext uri="{FF2B5EF4-FFF2-40B4-BE49-F238E27FC236}">
                <a16:creationId xmlns:a16="http://schemas.microsoft.com/office/drawing/2014/main" id="{1D198803-6707-461B-B7B1-77689D8D0E49}"/>
              </a:ext>
            </a:extLst>
          </p:cNvPr>
          <p:cNvSpPr>
            <a:spLocks noGrp="1"/>
          </p:cNvSpPr>
          <p:nvPr>
            <p:ph idx="1"/>
          </p:nvPr>
        </p:nvSpPr>
        <p:spPr/>
        <p:txBody>
          <a:bodyPr/>
          <a:lstStyle/>
          <a:p>
            <a:r>
              <a:rPr lang="en-US" dirty="0"/>
              <a:t>How do IoT devices know which room they are in?</a:t>
            </a:r>
          </a:p>
          <a:p>
            <a:pPr>
              <a:buFont typeface="Wingdings" panose="05000000000000000000" pitchFamily="2" charset="2"/>
              <a:buChar char="Ø"/>
            </a:pPr>
            <a:r>
              <a:rPr lang="en-US" dirty="0"/>
              <a:t>  Alexa, adjust the shades to block the glare on my display</a:t>
            </a:r>
          </a:p>
          <a:p>
            <a:pPr>
              <a:buFont typeface="Wingdings" panose="05000000000000000000" pitchFamily="2" charset="2"/>
              <a:buChar char="Ø"/>
            </a:pPr>
            <a:r>
              <a:rPr lang="en-US" dirty="0"/>
              <a:t>  Siri, use active noise cancellation to block that street noise</a:t>
            </a:r>
          </a:p>
          <a:p>
            <a:pPr>
              <a:buFont typeface="Wingdings" panose="05000000000000000000" pitchFamily="2" charset="2"/>
              <a:buChar char="Ø"/>
            </a:pPr>
            <a:r>
              <a:rPr lang="en-US" dirty="0"/>
              <a:t>  Cortana, find me a nearby conference room we can book for an hour.</a:t>
            </a:r>
          </a:p>
          <a:p>
            <a:pPr>
              <a:buFont typeface="Wingdings" panose="05000000000000000000" pitchFamily="2" charset="2"/>
              <a:buChar char="Ø"/>
            </a:pPr>
            <a:endParaRPr lang="en-US" dirty="0"/>
          </a:p>
          <a:p>
            <a:pPr marL="0" indent="0">
              <a:buNone/>
            </a:pPr>
            <a:r>
              <a:rPr lang="en-US" dirty="0"/>
              <a:t>… in addition to the IoT devices themselves we will need increasingly detailed “environmental maps” for everything, down to individual rooms!</a:t>
            </a:r>
          </a:p>
        </p:txBody>
      </p:sp>
      <p:sp>
        <p:nvSpPr>
          <p:cNvPr id="4" name="Footer Placeholder 3">
            <a:extLst>
              <a:ext uri="{FF2B5EF4-FFF2-40B4-BE49-F238E27FC236}">
                <a16:creationId xmlns:a16="http://schemas.microsoft.com/office/drawing/2014/main" id="{7770FC33-47C4-43A3-9BDF-EC97701DF0B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0492D7F6-790E-4375-BB5A-85717ADF1C0C}"/>
              </a:ext>
            </a:extLst>
          </p:cNvPr>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417735492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1299F58-EFF5-4710-88C1-02DBBE85CF19}"/>
              </a:ext>
            </a:extLst>
          </p:cNvPr>
          <p:cNvSpPr>
            <a:spLocks noGrp="1"/>
          </p:cNvSpPr>
          <p:nvPr>
            <p:ph type="title"/>
          </p:nvPr>
        </p:nvSpPr>
        <p:spPr/>
        <p:txBody>
          <a:bodyPr/>
          <a:lstStyle/>
          <a:p>
            <a:r>
              <a:rPr lang="en-US" dirty="0"/>
              <a:t>Who keeps this stuff Secure + Robust?</a:t>
            </a:r>
          </a:p>
        </p:txBody>
      </p:sp>
      <p:sp>
        <p:nvSpPr>
          <p:cNvPr id="3" name="Content Placeholder 2">
            <a:extLst>
              <a:ext uri="{FF2B5EF4-FFF2-40B4-BE49-F238E27FC236}">
                <a16:creationId xmlns:a16="http://schemas.microsoft.com/office/drawing/2014/main" id="{18E40AB0-E015-445F-91FD-B3ABCC76BC7E}"/>
              </a:ext>
            </a:extLst>
          </p:cNvPr>
          <p:cNvSpPr>
            <a:spLocks noGrp="1"/>
          </p:cNvSpPr>
          <p:nvPr>
            <p:ph idx="1"/>
          </p:nvPr>
        </p:nvSpPr>
        <p:spPr/>
        <p:txBody>
          <a:bodyPr/>
          <a:lstStyle/>
          <a:p>
            <a:r>
              <a:rPr lang="en-US" dirty="0"/>
              <a:t>Even if every light bulb “could” have a computer in it, why would this benefit anyone, and who would make sure the broken ones are replaced?</a:t>
            </a:r>
          </a:p>
          <a:p>
            <a:endParaRPr lang="en-US" dirty="0"/>
          </a:p>
          <a:p>
            <a:r>
              <a:rPr lang="en-US" dirty="0"/>
              <a:t>How can we protect privacy and ensure that these things are secure?  What costs could be incurred for violations?</a:t>
            </a:r>
          </a:p>
          <a:p>
            <a:endParaRPr lang="en-US" dirty="0"/>
          </a:p>
          <a:p>
            <a:r>
              <a:rPr lang="en-US" dirty="0"/>
              <a:t>What if a sensor malfunctions?  Can we figure out that it needs repair?</a:t>
            </a:r>
          </a:p>
        </p:txBody>
      </p:sp>
      <p:sp>
        <p:nvSpPr>
          <p:cNvPr id="4" name="Footer Placeholder 3">
            <a:extLst>
              <a:ext uri="{FF2B5EF4-FFF2-40B4-BE49-F238E27FC236}">
                <a16:creationId xmlns:a16="http://schemas.microsoft.com/office/drawing/2014/main" id="{73AFDFBB-0E7D-40AC-9550-029BD33C6221}"/>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C70A22E1-2654-4839-B1DE-15E9DA503097}"/>
              </a:ext>
            </a:extLst>
          </p:cNvPr>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179888096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A2B5ADB8-8FE6-48FD-8972-D8C5EEEDFEED}"/>
              </a:ext>
            </a:extLst>
          </p:cNvPr>
          <p:cNvPicPr>
            <a:picLocks noChangeAspect="1"/>
          </p:cNvPicPr>
          <p:nvPr/>
        </p:nvPicPr>
        <p:blipFill>
          <a:blip r:embed="rId3"/>
          <a:stretch>
            <a:fillRect/>
          </a:stretch>
        </p:blipFill>
        <p:spPr>
          <a:xfrm>
            <a:off x="9906000" y="4529328"/>
            <a:ext cx="2286000" cy="1981200"/>
          </a:xfrm>
          <a:prstGeom prst="rect">
            <a:avLst/>
          </a:prstGeom>
        </p:spPr>
      </p:pic>
      <p:sp>
        <p:nvSpPr>
          <p:cNvPr id="2" name="Title 1">
            <a:extLst>
              <a:ext uri="{FF2B5EF4-FFF2-40B4-BE49-F238E27FC236}">
                <a16:creationId xmlns:a16="http://schemas.microsoft.com/office/drawing/2014/main" id="{51C683F4-29D9-4E89-A0A8-50C477AFD19E}"/>
              </a:ext>
            </a:extLst>
          </p:cNvPr>
          <p:cNvSpPr>
            <a:spLocks noGrp="1"/>
          </p:cNvSpPr>
          <p:nvPr>
            <p:ph type="title"/>
          </p:nvPr>
        </p:nvSpPr>
        <p:spPr/>
        <p:txBody>
          <a:bodyPr/>
          <a:lstStyle/>
          <a:p>
            <a:r>
              <a:rPr lang="en-US" dirty="0"/>
              <a:t>Situation today?</a:t>
            </a:r>
          </a:p>
        </p:txBody>
      </p:sp>
      <p:sp>
        <p:nvSpPr>
          <p:cNvPr id="3" name="Content Placeholder 2">
            <a:extLst>
              <a:ext uri="{FF2B5EF4-FFF2-40B4-BE49-F238E27FC236}">
                <a16:creationId xmlns:a16="http://schemas.microsoft.com/office/drawing/2014/main" id="{9AEC5A41-BFA8-4654-BB54-022E0B280B3E}"/>
              </a:ext>
            </a:extLst>
          </p:cNvPr>
          <p:cNvSpPr>
            <a:spLocks noGrp="1"/>
          </p:cNvSpPr>
          <p:nvPr>
            <p:ph idx="1"/>
          </p:nvPr>
        </p:nvSpPr>
        <p:spPr/>
        <p:txBody>
          <a:bodyPr/>
          <a:lstStyle/>
          <a:p>
            <a:r>
              <a:rPr lang="en-US" dirty="0"/>
              <a:t>Very poorly managed, huge numbers of IoT devices yet very little attention to software upgrades, network security issues raised.</a:t>
            </a:r>
          </a:p>
          <a:p>
            <a:endParaRPr lang="en-US" dirty="0"/>
          </a:p>
          <a:p>
            <a:r>
              <a:rPr lang="en-US" dirty="0"/>
              <a:t>There are network-enabled printers that turned out to have entire spy computing systems embedded in them, to retain copies of everything.</a:t>
            </a:r>
          </a:p>
          <a:p>
            <a:endParaRPr lang="en-US" dirty="0"/>
          </a:p>
          <a:p>
            <a:r>
              <a:rPr lang="en-US" dirty="0"/>
              <a:t>Largest “zombie/bot” population?  By one estimate, it </a:t>
            </a:r>
            <a:br>
              <a:rPr lang="en-US" dirty="0"/>
            </a:br>
            <a:r>
              <a:rPr lang="en-US" dirty="0"/>
              <a:t>may be Internet </a:t>
            </a:r>
            <a:r>
              <a:rPr lang="en-US" dirty="0" err="1"/>
              <a:t>Wifi</a:t>
            </a:r>
            <a:r>
              <a:rPr lang="en-US" dirty="0"/>
              <a:t> routers with default password settings!</a:t>
            </a:r>
          </a:p>
        </p:txBody>
      </p:sp>
      <p:sp>
        <p:nvSpPr>
          <p:cNvPr id="4" name="Footer Placeholder 3">
            <a:extLst>
              <a:ext uri="{FF2B5EF4-FFF2-40B4-BE49-F238E27FC236}">
                <a16:creationId xmlns:a16="http://schemas.microsoft.com/office/drawing/2014/main" id="{FAE4D1FC-C5BB-4792-89D6-FBB6142E6786}"/>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325C3891-6AC2-4FFC-B1BB-CA4DCDBB7771}"/>
              </a:ext>
            </a:extLst>
          </p:cNvPr>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62879196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4B775A-1088-4CEB-8BFE-7C3F64FF7DCB}"/>
              </a:ext>
            </a:extLst>
          </p:cNvPr>
          <p:cNvSpPr>
            <a:spLocks noGrp="1"/>
          </p:cNvSpPr>
          <p:nvPr>
            <p:ph type="title"/>
          </p:nvPr>
        </p:nvSpPr>
        <p:spPr/>
        <p:txBody>
          <a:bodyPr/>
          <a:lstStyle/>
          <a:p>
            <a:r>
              <a:rPr lang="en-US" dirty="0"/>
              <a:t>Azure I</a:t>
            </a:r>
            <a:r>
              <a:rPr lang="en-US" sz="4400" dirty="0"/>
              <a:t>o</a:t>
            </a:r>
            <a:r>
              <a:rPr lang="en-US" dirty="0"/>
              <a:t>T Today: Aiming for a Minimal but adequate launch point.</a:t>
            </a:r>
          </a:p>
        </p:txBody>
      </p:sp>
      <p:sp>
        <p:nvSpPr>
          <p:cNvPr id="3" name="Content Placeholder 2">
            <a:extLst>
              <a:ext uri="{FF2B5EF4-FFF2-40B4-BE49-F238E27FC236}">
                <a16:creationId xmlns:a16="http://schemas.microsoft.com/office/drawing/2014/main" id="{68A2E8FC-8CCF-4162-A4F4-A073826E2398}"/>
              </a:ext>
            </a:extLst>
          </p:cNvPr>
          <p:cNvSpPr>
            <a:spLocks noGrp="1"/>
          </p:cNvSpPr>
          <p:nvPr>
            <p:ph idx="1"/>
          </p:nvPr>
        </p:nvSpPr>
        <p:spPr/>
        <p:txBody>
          <a:bodyPr>
            <a:normAutofit lnSpcReduction="10000"/>
          </a:bodyPr>
          <a:lstStyle/>
          <a:p>
            <a:r>
              <a:rPr lang="en-US" dirty="0"/>
              <a:t>Microsoft has focused on IoT for corporate customers with huge numbers of smart devices, and little control over them.</a:t>
            </a:r>
          </a:p>
          <a:p>
            <a:endParaRPr lang="en-US" dirty="0"/>
          </a:p>
          <a:p>
            <a:r>
              <a:rPr lang="en-US" dirty="0"/>
              <a:t>And within that first step, they focus on management of the “fleet” of sensor and actuator devices:</a:t>
            </a:r>
          </a:p>
          <a:p>
            <a:pPr>
              <a:buFont typeface="Wingdings" panose="05000000000000000000" pitchFamily="2" charset="2"/>
              <a:buChar char="Ø"/>
            </a:pPr>
            <a:r>
              <a:rPr lang="en-US" dirty="0"/>
              <a:t>  Unmanaged sensors are a danger and a nightmare to the “owner”</a:t>
            </a:r>
          </a:p>
          <a:p>
            <a:pPr>
              <a:buFont typeface="Wingdings" panose="05000000000000000000" pitchFamily="2" charset="2"/>
              <a:buChar char="Ø"/>
            </a:pPr>
            <a:r>
              <a:rPr lang="en-US" dirty="0"/>
              <a:t>  Seems like a necessary first step, in any case</a:t>
            </a:r>
          </a:p>
          <a:p>
            <a:pPr>
              <a:buFont typeface="Wingdings" panose="05000000000000000000" pitchFamily="2" charset="2"/>
              <a:buChar char="Ø"/>
            </a:pPr>
            <a:r>
              <a:rPr lang="en-US" dirty="0"/>
              <a:t>  Can we “secure” the IoT devices, and make them “trustworthy”?</a:t>
            </a:r>
          </a:p>
        </p:txBody>
      </p:sp>
      <p:sp>
        <p:nvSpPr>
          <p:cNvPr id="4" name="Footer Placeholder 3">
            <a:extLst>
              <a:ext uri="{FF2B5EF4-FFF2-40B4-BE49-F238E27FC236}">
                <a16:creationId xmlns:a16="http://schemas.microsoft.com/office/drawing/2014/main" id="{9B7F7EA8-C3F1-41CE-B46A-AA75D9843BD6}"/>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2DEAF8A-70F6-40FF-9778-0343CE4E0A57}"/>
              </a:ext>
            </a:extLst>
          </p:cNvPr>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403733975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B84E74-4D35-4BE7-8EC6-37B4D3C2DD71}"/>
              </a:ext>
            </a:extLst>
          </p:cNvPr>
          <p:cNvSpPr>
            <a:spLocks noGrp="1"/>
          </p:cNvSpPr>
          <p:nvPr>
            <p:ph type="title"/>
          </p:nvPr>
        </p:nvSpPr>
        <p:spPr/>
        <p:txBody>
          <a:bodyPr/>
          <a:lstStyle/>
          <a:p>
            <a:r>
              <a:rPr lang="en-US" dirty="0"/>
              <a:t>Key architectural elements?</a:t>
            </a:r>
          </a:p>
        </p:txBody>
      </p:sp>
      <p:sp>
        <p:nvSpPr>
          <p:cNvPr id="3" name="Content Placeholder 2">
            <a:extLst>
              <a:ext uri="{FF2B5EF4-FFF2-40B4-BE49-F238E27FC236}">
                <a16:creationId xmlns:a16="http://schemas.microsoft.com/office/drawing/2014/main" id="{DEAFDBC9-933A-4A6F-A5CE-E341774FDCDA}"/>
              </a:ext>
            </a:extLst>
          </p:cNvPr>
          <p:cNvSpPr>
            <a:spLocks noGrp="1"/>
          </p:cNvSpPr>
          <p:nvPr>
            <p:ph idx="1"/>
          </p:nvPr>
        </p:nvSpPr>
        <p:spPr/>
        <p:txBody>
          <a:bodyPr/>
          <a:lstStyle/>
          <a:p>
            <a:r>
              <a:rPr lang="en-US" dirty="0"/>
              <a:t>Microsoft product: Azure IoT Hub, </a:t>
            </a:r>
            <a:r>
              <a:rPr lang="en-US" dirty="0" err="1"/>
              <a:t>Iot</a:t>
            </a:r>
            <a:r>
              <a:rPr lang="en-US" dirty="0"/>
              <a:t> Edge and Intelligent Edge</a:t>
            </a:r>
          </a:p>
          <a:p>
            <a:pPr>
              <a:buFont typeface="Wingdings" panose="05000000000000000000" pitchFamily="2" charset="2"/>
              <a:buChar char="Ø"/>
            </a:pPr>
            <a:r>
              <a:rPr lang="en-US" dirty="0"/>
              <a:t>  First, the hub handles secure registration of devices and status tracking</a:t>
            </a:r>
          </a:p>
          <a:p>
            <a:pPr>
              <a:buFont typeface="Wingdings" panose="05000000000000000000" pitchFamily="2" charset="2"/>
              <a:buChar char="Ø"/>
            </a:pPr>
            <a:r>
              <a:rPr lang="en-US" dirty="0"/>
              <a:t>  Next, it automates software upgrades</a:t>
            </a:r>
          </a:p>
          <a:p>
            <a:pPr>
              <a:buFont typeface="Wingdings" panose="05000000000000000000" pitchFamily="2" charset="2"/>
              <a:buChar char="Ø"/>
            </a:pPr>
            <a:r>
              <a:rPr lang="en-US" dirty="0"/>
              <a:t>  It deals with issues of intermittent connectivity </a:t>
            </a:r>
          </a:p>
          <a:p>
            <a:pPr>
              <a:buFont typeface="Wingdings" panose="05000000000000000000" pitchFamily="2" charset="2"/>
              <a:buChar char="Ø"/>
            </a:pPr>
            <a:r>
              <a:rPr lang="en-US" dirty="0"/>
              <a:t>  For devices that can be controlled from the cloud, it creates a “model”</a:t>
            </a:r>
            <a:br>
              <a:rPr lang="en-US" dirty="0"/>
            </a:br>
            <a:r>
              <a:rPr lang="en-US" dirty="0"/>
              <a:t>    to enable you to perform those control actions</a:t>
            </a:r>
          </a:p>
        </p:txBody>
      </p:sp>
      <p:sp>
        <p:nvSpPr>
          <p:cNvPr id="4" name="Footer Placeholder 3">
            <a:extLst>
              <a:ext uri="{FF2B5EF4-FFF2-40B4-BE49-F238E27FC236}">
                <a16:creationId xmlns:a16="http://schemas.microsoft.com/office/drawing/2014/main" id="{D2815595-2B6F-444C-ACDA-FA217CA688ED}"/>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847851C4-78F3-4A3B-AC31-401459F12C6B}"/>
              </a:ext>
            </a:extLst>
          </p:cNvPr>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179509051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5D83E2-53F6-4D16-B2E2-C5EFF0040C36}"/>
              </a:ext>
            </a:extLst>
          </p:cNvPr>
          <p:cNvSpPr>
            <a:spLocks noGrp="1"/>
          </p:cNvSpPr>
          <p:nvPr>
            <p:ph type="title"/>
          </p:nvPr>
        </p:nvSpPr>
        <p:spPr/>
        <p:txBody>
          <a:bodyPr/>
          <a:lstStyle/>
          <a:p>
            <a:r>
              <a:rPr lang="en-US" dirty="0"/>
              <a:t>Azure IoT: Database of sensors.</a:t>
            </a:r>
          </a:p>
        </p:txBody>
      </p:sp>
      <p:sp>
        <p:nvSpPr>
          <p:cNvPr id="3" name="Content Placeholder 2">
            <a:extLst>
              <a:ext uri="{FF2B5EF4-FFF2-40B4-BE49-F238E27FC236}">
                <a16:creationId xmlns:a16="http://schemas.microsoft.com/office/drawing/2014/main" id="{73111668-27D0-4133-916C-BE882502D423}"/>
              </a:ext>
            </a:extLst>
          </p:cNvPr>
          <p:cNvSpPr>
            <a:spLocks noGrp="1"/>
          </p:cNvSpPr>
          <p:nvPr>
            <p:ph idx="1"/>
          </p:nvPr>
        </p:nvSpPr>
        <p:spPr/>
        <p:txBody>
          <a:bodyPr>
            <a:normAutofit lnSpcReduction="10000"/>
          </a:bodyPr>
          <a:lstStyle/>
          <a:p>
            <a:r>
              <a:rPr lang="en-US" dirty="0"/>
              <a:t>The first step centers on secure registration of devices.  The Azure IoT Hub manages a scalable database of sensors and associated data.</a:t>
            </a:r>
          </a:p>
          <a:p>
            <a:endParaRPr lang="en-US" dirty="0"/>
          </a:p>
          <a:p>
            <a:r>
              <a:rPr lang="en-US" dirty="0"/>
              <a:t>The enterprise owner also records information such as:</a:t>
            </a:r>
          </a:p>
          <a:p>
            <a:pPr>
              <a:buFont typeface="Wingdings" panose="05000000000000000000" pitchFamily="2" charset="2"/>
              <a:buChar char="Ø"/>
            </a:pPr>
            <a:r>
              <a:rPr lang="en-US" dirty="0"/>
              <a:t> Device make and model, </a:t>
            </a:r>
          </a:p>
          <a:p>
            <a:pPr>
              <a:buFont typeface="Wingdings" panose="05000000000000000000" pitchFamily="2" charset="2"/>
              <a:buChar char="Ø"/>
            </a:pPr>
            <a:r>
              <a:rPr lang="en-US" dirty="0"/>
              <a:t> Software revision level, battery lifetime, when it was last serviced</a:t>
            </a:r>
          </a:p>
          <a:p>
            <a:pPr>
              <a:buFont typeface="Wingdings" panose="05000000000000000000" pitchFamily="2" charset="2"/>
              <a:buChar char="Ø"/>
            </a:pPr>
            <a:r>
              <a:rPr lang="en-US" dirty="0"/>
              <a:t> Where it is located, role it plays (information for contextualization)</a:t>
            </a:r>
          </a:p>
          <a:p>
            <a:pPr>
              <a:buFont typeface="Wingdings" panose="05000000000000000000" pitchFamily="2" charset="2"/>
              <a:buChar char="Ø"/>
            </a:pPr>
            <a:r>
              <a:rPr lang="en-US" dirty="0"/>
              <a:t> Additional application-specific information or “knowledge”</a:t>
            </a:r>
          </a:p>
        </p:txBody>
      </p:sp>
      <p:sp>
        <p:nvSpPr>
          <p:cNvPr id="4" name="Footer Placeholder 3">
            <a:extLst>
              <a:ext uri="{FF2B5EF4-FFF2-40B4-BE49-F238E27FC236}">
                <a16:creationId xmlns:a16="http://schemas.microsoft.com/office/drawing/2014/main" id="{CDD1F27F-9F69-4345-A380-BF89114C40E6}"/>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96180DA-4C80-48BE-982E-18C7BCE849D6}"/>
              </a:ext>
            </a:extLst>
          </p:cNvPr>
          <p:cNvSpPr>
            <a:spLocks noGrp="1"/>
          </p:cNvSpPr>
          <p:nvPr>
            <p:ph type="sldNum" sz="quarter" idx="12"/>
          </p:nvPr>
        </p:nvSpPr>
        <p:spPr/>
        <p:txBody>
          <a:bodyPr/>
          <a:lstStyle/>
          <a:p>
            <a:fld id="{3C974458-8A97-4835-BF79-1FB6D7856C21}" type="slidenum">
              <a:rPr lang="en-US" smtClean="0"/>
              <a:t>14</a:t>
            </a:fld>
            <a:endParaRPr lang="en-US"/>
          </a:p>
        </p:txBody>
      </p:sp>
    </p:spTree>
    <p:extLst>
      <p:ext uri="{BB962C8B-B14F-4D97-AF65-F5344CB8AC3E}">
        <p14:creationId xmlns:p14="http://schemas.microsoft.com/office/powerpoint/2010/main" val="348847056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B37971C-5BE1-4858-9D5B-90CFD64E07CD}"/>
              </a:ext>
            </a:extLst>
          </p:cNvPr>
          <p:cNvSpPr>
            <a:spLocks noGrp="1"/>
          </p:cNvSpPr>
          <p:nvPr>
            <p:ph type="title"/>
          </p:nvPr>
        </p:nvSpPr>
        <p:spPr/>
        <p:txBody>
          <a:bodyPr/>
          <a:lstStyle/>
          <a:p>
            <a:r>
              <a:rPr lang="en-US" dirty="0"/>
              <a:t>This makes it an </a:t>
            </a:r>
            <a:r>
              <a:rPr lang="en-US" u="sng" dirty="0"/>
              <a:t>Active</a:t>
            </a:r>
            <a:r>
              <a:rPr lang="en-US" dirty="0"/>
              <a:t> database!</a:t>
            </a:r>
          </a:p>
        </p:txBody>
      </p:sp>
      <p:sp>
        <p:nvSpPr>
          <p:cNvPr id="3" name="Content Placeholder 2">
            <a:extLst>
              <a:ext uri="{FF2B5EF4-FFF2-40B4-BE49-F238E27FC236}">
                <a16:creationId xmlns:a16="http://schemas.microsoft.com/office/drawing/2014/main" id="{24B7D57B-D8D9-482E-9BA5-11ADCFE9FE18}"/>
              </a:ext>
            </a:extLst>
          </p:cNvPr>
          <p:cNvSpPr>
            <a:spLocks noGrp="1"/>
          </p:cNvSpPr>
          <p:nvPr>
            <p:ph idx="1"/>
          </p:nvPr>
        </p:nvSpPr>
        <p:spPr/>
        <p:txBody>
          <a:bodyPr/>
          <a:lstStyle/>
          <a:p>
            <a:r>
              <a:rPr lang="en-US" dirty="0"/>
              <a:t>In a normal database the data tuples are just plain old data objects.</a:t>
            </a:r>
          </a:p>
          <a:p>
            <a:endParaRPr lang="en-US" dirty="0"/>
          </a:p>
          <a:p>
            <a:r>
              <a:rPr lang="en-US" dirty="0"/>
              <a:t>In Azure IoT Hub, the objects in the database are intended to be “real” sensors and actuators.</a:t>
            </a:r>
          </a:p>
          <a:p>
            <a:endParaRPr lang="en-US" dirty="0"/>
          </a:p>
          <a:p>
            <a:r>
              <a:rPr lang="en-US" dirty="0"/>
              <a:t>In effect, we now have meta-data describing the sensor combined with live properties (like battery level, photos cached, filter settings) that are wired to the actual device and change in real-time!</a:t>
            </a:r>
          </a:p>
        </p:txBody>
      </p:sp>
      <p:sp>
        <p:nvSpPr>
          <p:cNvPr id="4" name="Footer Placeholder 3">
            <a:extLst>
              <a:ext uri="{FF2B5EF4-FFF2-40B4-BE49-F238E27FC236}">
                <a16:creationId xmlns:a16="http://schemas.microsoft.com/office/drawing/2014/main" id="{F8092B6B-900F-4CE4-ADB6-8FE5B449EE82}"/>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997AAE1D-2105-4D6C-8F34-D377D097405C}"/>
              </a:ext>
            </a:extLst>
          </p:cNvPr>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73654408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70DD7BD-331D-4BDD-B5D0-4CD98C6C612B}"/>
              </a:ext>
            </a:extLst>
          </p:cNvPr>
          <p:cNvSpPr>
            <a:spLocks noGrp="1"/>
          </p:cNvSpPr>
          <p:nvPr>
            <p:ph type="title"/>
          </p:nvPr>
        </p:nvSpPr>
        <p:spPr/>
        <p:txBody>
          <a:bodyPr/>
          <a:lstStyle/>
          <a:p>
            <a:r>
              <a:rPr lang="en-US" dirty="0"/>
              <a:t>Device security</a:t>
            </a:r>
          </a:p>
        </p:txBody>
      </p:sp>
      <p:sp>
        <p:nvSpPr>
          <p:cNvPr id="3" name="Content Placeholder 2">
            <a:extLst>
              <a:ext uri="{FF2B5EF4-FFF2-40B4-BE49-F238E27FC236}">
                <a16:creationId xmlns:a16="http://schemas.microsoft.com/office/drawing/2014/main" id="{AD5F42EE-8425-4033-A5EB-CA11CA12E5B6}"/>
              </a:ext>
            </a:extLst>
          </p:cNvPr>
          <p:cNvSpPr>
            <a:spLocks noGrp="1"/>
          </p:cNvSpPr>
          <p:nvPr>
            <p:ph idx="1"/>
          </p:nvPr>
        </p:nvSpPr>
        <p:spPr/>
        <p:txBody>
          <a:bodyPr>
            <a:normAutofit lnSpcReduction="10000"/>
          </a:bodyPr>
          <a:lstStyle/>
          <a:p>
            <a:r>
              <a:rPr lang="en-US" dirty="0"/>
              <a:t>The level of security for today’s network-enabled IoT devices is poor to non-existent, making them way too easy to hack or disable.</a:t>
            </a:r>
          </a:p>
          <a:p>
            <a:endParaRPr lang="en-US" dirty="0"/>
          </a:p>
          <a:p>
            <a:r>
              <a:rPr lang="en-US" dirty="0"/>
              <a:t>So Microsoft has a new product aimed at sensor </a:t>
            </a:r>
            <a:r>
              <a:rPr lang="en-US" i="1" dirty="0"/>
              <a:t>manufacturers</a:t>
            </a:r>
            <a:r>
              <a:rPr lang="en-US" dirty="0"/>
              <a:t>.  The Azure Sphere is a special low-power security chip that embodies a hardware root of trust and low-power cryptographically protected HTTPS.</a:t>
            </a:r>
          </a:p>
          <a:p>
            <a:endParaRPr lang="en-US" dirty="0"/>
          </a:p>
          <a:p>
            <a:r>
              <a:rPr lang="en-US" dirty="0"/>
              <a:t>With Azure Sphere, device manufactures can secure existing sensor products, and the resulting sensors will interoperate with Azure IoT hub.</a:t>
            </a:r>
          </a:p>
        </p:txBody>
      </p:sp>
      <p:sp>
        <p:nvSpPr>
          <p:cNvPr id="4" name="Footer Placeholder 3">
            <a:extLst>
              <a:ext uri="{FF2B5EF4-FFF2-40B4-BE49-F238E27FC236}">
                <a16:creationId xmlns:a16="http://schemas.microsoft.com/office/drawing/2014/main" id="{1F513F13-43E9-42C6-96EF-F9B518D99A2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F890AE63-BA12-47E4-9289-24EFDEA6B573}"/>
              </a:ext>
            </a:extLst>
          </p:cNvPr>
          <p:cNvSpPr>
            <a:spLocks noGrp="1"/>
          </p:cNvSpPr>
          <p:nvPr>
            <p:ph type="sldNum" sz="quarter" idx="12"/>
          </p:nvPr>
        </p:nvSpPr>
        <p:spPr/>
        <p:txBody>
          <a:bodyPr/>
          <a:lstStyle/>
          <a:p>
            <a:fld id="{3C974458-8A97-4835-BF79-1FB6D7856C21}" type="slidenum">
              <a:rPr lang="en-US" smtClean="0"/>
              <a:t>16</a:t>
            </a:fld>
            <a:endParaRPr lang="en-US"/>
          </a:p>
        </p:txBody>
      </p:sp>
      <p:pic>
        <p:nvPicPr>
          <p:cNvPr id="6" name="Picture 5">
            <a:extLst>
              <a:ext uri="{FF2B5EF4-FFF2-40B4-BE49-F238E27FC236}">
                <a16:creationId xmlns:a16="http://schemas.microsoft.com/office/drawing/2014/main" id="{9E001132-50BD-478E-BA9A-86377DA79B95}"/>
              </a:ext>
            </a:extLst>
          </p:cNvPr>
          <p:cNvPicPr>
            <a:picLocks noChangeAspect="1"/>
          </p:cNvPicPr>
          <p:nvPr/>
        </p:nvPicPr>
        <p:blipFill>
          <a:blip r:embed="rId3"/>
          <a:stretch>
            <a:fillRect/>
          </a:stretch>
        </p:blipFill>
        <p:spPr>
          <a:xfrm>
            <a:off x="8730341" y="0"/>
            <a:ext cx="3043787" cy="1838131"/>
          </a:xfrm>
          <a:prstGeom prst="rect">
            <a:avLst/>
          </a:prstGeom>
        </p:spPr>
      </p:pic>
      <p:sp>
        <p:nvSpPr>
          <p:cNvPr id="7" name="TextBox 6">
            <a:extLst>
              <a:ext uri="{FF2B5EF4-FFF2-40B4-BE49-F238E27FC236}">
                <a16:creationId xmlns:a16="http://schemas.microsoft.com/office/drawing/2014/main" id="{F8BBC75E-9F2B-43EE-A478-7665F2CC8E88}"/>
              </a:ext>
            </a:extLst>
          </p:cNvPr>
          <p:cNvSpPr txBox="1"/>
          <p:nvPr/>
        </p:nvSpPr>
        <p:spPr>
          <a:xfrm>
            <a:off x="8614747" y="1715500"/>
            <a:ext cx="3441786" cy="369332"/>
          </a:xfrm>
          <a:prstGeom prst="rect">
            <a:avLst/>
          </a:prstGeom>
          <a:noFill/>
        </p:spPr>
        <p:txBody>
          <a:bodyPr wrap="square" rtlCol="0">
            <a:spAutoFit/>
          </a:bodyPr>
          <a:lstStyle/>
          <a:p>
            <a:pPr algn="ctr"/>
            <a:r>
              <a:rPr lang="en-US" b="1" dirty="0"/>
              <a:t>Azure Sphere Development Kit</a:t>
            </a:r>
          </a:p>
        </p:txBody>
      </p:sp>
    </p:spTree>
    <p:extLst>
      <p:ext uri="{BB962C8B-B14F-4D97-AF65-F5344CB8AC3E}">
        <p14:creationId xmlns:p14="http://schemas.microsoft.com/office/powerpoint/2010/main" val="407285655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F8DA947B-4E25-470C-BD11-794E44065908}"/>
              </a:ext>
            </a:extLst>
          </p:cNvPr>
          <p:cNvPicPr>
            <a:picLocks noChangeAspect="1"/>
          </p:cNvPicPr>
          <p:nvPr/>
        </p:nvPicPr>
        <p:blipFill>
          <a:blip r:embed="rId3"/>
          <a:stretch>
            <a:fillRect/>
          </a:stretch>
        </p:blipFill>
        <p:spPr>
          <a:xfrm>
            <a:off x="6584975" y="3195734"/>
            <a:ext cx="4649083" cy="2843784"/>
          </a:xfrm>
          <a:prstGeom prst="rect">
            <a:avLst/>
          </a:prstGeom>
        </p:spPr>
      </p:pic>
      <p:sp>
        <p:nvSpPr>
          <p:cNvPr id="2" name="Title 1">
            <a:extLst>
              <a:ext uri="{FF2B5EF4-FFF2-40B4-BE49-F238E27FC236}">
                <a16:creationId xmlns:a16="http://schemas.microsoft.com/office/drawing/2014/main" id="{88B9BE00-DFC4-4DC2-8153-B4D9EEA3CCF1}"/>
              </a:ext>
            </a:extLst>
          </p:cNvPr>
          <p:cNvSpPr>
            <a:spLocks noGrp="1"/>
          </p:cNvSpPr>
          <p:nvPr>
            <p:ph type="title"/>
          </p:nvPr>
        </p:nvSpPr>
        <p:spPr/>
        <p:txBody>
          <a:bodyPr/>
          <a:lstStyle/>
          <a:p>
            <a:r>
              <a:rPr lang="en-US" dirty="0"/>
              <a:t>IoT Programming via Templates</a:t>
            </a:r>
          </a:p>
        </p:txBody>
      </p:sp>
      <p:sp>
        <p:nvSpPr>
          <p:cNvPr id="3" name="Content Placeholder 2">
            <a:extLst>
              <a:ext uri="{FF2B5EF4-FFF2-40B4-BE49-F238E27FC236}">
                <a16:creationId xmlns:a16="http://schemas.microsoft.com/office/drawing/2014/main" id="{84B2A5D3-6F72-45E0-A4AF-9F62B30A6BC1}"/>
              </a:ext>
            </a:extLst>
          </p:cNvPr>
          <p:cNvSpPr>
            <a:spLocks noGrp="1"/>
          </p:cNvSpPr>
          <p:nvPr>
            <p:ph idx="1"/>
          </p:nvPr>
        </p:nvSpPr>
        <p:spPr/>
        <p:txBody>
          <a:bodyPr/>
          <a:lstStyle/>
          <a:p>
            <a:r>
              <a:rPr lang="en-US" dirty="0"/>
              <a:t>Like much of the cloud, Azure IoT offers “recipes” that developers download and then customize.</a:t>
            </a:r>
          </a:p>
          <a:p>
            <a:endParaRPr lang="en-US" dirty="0"/>
          </a:p>
          <a:p>
            <a:r>
              <a:rPr lang="en-US" dirty="0"/>
              <a:t>Here is an example from a scenario</a:t>
            </a:r>
            <a:br>
              <a:rPr lang="en-US" dirty="0"/>
            </a:br>
            <a:r>
              <a:rPr lang="en-US" dirty="0"/>
              <a:t>that they “story-board” on the Azure</a:t>
            </a:r>
            <a:br>
              <a:rPr lang="en-US" dirty="0"/>
            </a:br>
            <a:r>
              <a:rPr lang="en-US" dirty="0"/>
              <a:t>IoT Hub website.</a:t>
            </a:r>
            <a:br>
              <a:rPr lang="en-US" dirty="0"/>
            </a:br>
            <a:br>
              <a:rPr lang="en-US" dirty="0"/>
            </a:br>
            <a:r>
              <a:rPr lang="en-US" dirty="0"/>
              <a:t>This one relates to smart </a:t>
            </a:r>
            <a:r>
              <a:rPr lang="en-US" dirty="0" err="1"/>
              <a:t>manfacturing</a:t>
            </a:r>
            <a:endParaRPr lang="en-US" dirty="0"/>
          </a:p>
        </p:txBody>
      </p:sp>
      <p:sp>
        <p:nvSpPr>
          <p:cNvPr id="4" name="Footer Placeholder 3">
            <a:extLst>
              <a:ext uri="{FF2B5EF4-FFF2-40B4-BE49-F238E27FC236}">
                <a16:creationId xmlns:a16="http://schemas.microsoft.com/office/drawing/2014/main" id="{4451A9C6-6C2F-4D1B-B102-98BAD9CDCB6F}"/>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BE3E5944-20C1-447E-A5AF-44F6E930AFFE}"/>
              </a:ext>
            </a:extLst>
          </p:cNvPr>
          <p:cNvSpPr>
            <a:spLocks noGrp="1"/>
          </p:cNvSpPr>
          <p:nvPr>
            <p:ph type="sldNum" sz="quarter" idx="12"/>
          </p:nvPr>
        </p:nvSpPr>
        <p:spPr/>
        <p:txBody>
          <a:bodyPr/>
          <a:lstStyle/>
          <a:p>
            <a:fld id="{3C974458-8A97-4835-BF79-1FB6D7856C21}" type="slidenum">
              <a:rPr lang="en-US" smtClean="0"/>
              <a:t>17</a:t>
            </a:fld>
            <a:endParaRPr lang="en-US"/>
          </a:p>
        </p:txBody>
      </p:sp>
    </p:spTree>
    <p:extLst>
      <p:ext uri="{BB962C8B-B14F-4D97-AF65-F5344CB8AC3E}">
        <p14:creationId xmlns:p14="http://schemas.microsoft.com/office/powerpoint/2010/main" val="121154064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417EE3-E354-478A-8B3B-BF62E18318FC}"/>
              </a:ext>
            </a:extLst>
          </p:cNvPr>
          <p:cNvSpPr>
            <a:spLocks noGrp="1"/>
          </p:cNvSpPr>
          <p:nvPr>
            <p:ph type="title"/>
          </p:nvPr>
        </p:nvSpPr>
        <p:spPr/>
        <p:txBody>
          <a:bodyPr/>
          <a:lstStyle/>
          <a:p>
            <a:r>
              <a:rPr lang="en-US" dirty="0"/>
              <a:t>Every Azure IoT device has a “proxy”</a:t>
            </a:r>
          </a:p>
        </p:txBody>
      </p:sp>
      <p:sp>
        <p:nvSpPr>
          <p:cNvPr id="3" name="Content Placeholder 2">
            <a:extLst>
              <a:ext uri="{FF2B5EF4-FFF2-40B4-BE49-F238E27FC236}">
                <a16:creationId xmlns:a16="http://schemas.microsoft.com/office/drawing/2014/main" id="{AB014257-BEAF-4BA4-8C42-1D93C7014ACD}"/>
              </a:ext>
            </a:extLst>
          </p:cNvPr>
          <p:cNvSpPr>
            <a:spLocks noGrp="1"/>
          </p:cNvSpPr>
          <p:nvPr>
            <p:ph idx="1"/>
          </p:nvPr>
        </p:nvSpPr>
        <p:spPr>
          <a:xfrm>
            <a:off x="1024128" y="2286000"/>
            <a:ext cx="10990072" cy="4023360"/>
          </a:xfrm>
        </p:spPr>
        <p:txBody>
          <a:bodyPr/>
          <a:lstStyle/>
          <a:p>
            <a:r>
              <a:rPr lang="en-US" dirty="0"/>
              <a:t>Many devices have limited network connectivity and won’t always be online.</a:t>
            </a:r>
          </a:p>
          <a:p>
            <a:endParaRPr lang="en-US" dirty="0"/>
          </a:p>
          <a:p>
            <a:r>
              <a:rPr lang="en-US" dirty="0"/>
              <a:t>So in Azure IoT Hub, every device has a cloud-hosted “representative”: a software agent that can respond to device operations 24x7, and then will push updates (like new software revisions) when an opportunity arises.</a:t>
            </a:r>
          </a:p>
          <a:p>
            <a:endParaRPr lang="en-US" dirty="0"/>
          </a:p>
          <a:p>
            <a:r>
              <a:rPr lang="en-US" dirty="0"/>
              <a:t>The agent can also schedule maintenance operations.</a:t>
            </a:r>
          </a:p>
        </p:txBody>
      </p:sp>
      <p:sp>
        <p:nvSpPr>
          <p:cNvPr id="4" name="Footer Placeholder 3">
            <a:extLst>
              <a:ext uri="{FF2B5EF4-FFF2-40B4-BE49-F238E27FC236}">
                <a16:creationId xmlns:a16="http://schemas.microsoft.com/office/drawing/2014/main" id="{2E6FAC78-6928-4000-9744-5C9396A6D0E7}"/>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694A90AA-D247-4336-BF56-2C680DBD7EB9}"/>
              </a:ext>
            </a:extLst>
          </p:cNvPr>
          <p:cNvSpPr>
            <a:spLocks noGrp="1"/>
          </p:cNvSpPr>
          <p:nvPr>
            <p:ph type="sldNum" sz="quarter" idx="12"/>
          </p:nvPr>
        </p:nvSpPr>
        <p:spPr/>
        <p:txBody>
          <a:bodyPr/>
          <a:lstStyle/>
          <a:p>
            <a:fld id="{3C974458-8A97-4835-BF79-1FB6D7856C21}" type="slidenum">
              <a:rPr lang="en-US" smtClean="0"/>
              <a:t>18</a:t>
            </a:fld>
            <a:endParaRPr lang="en-US"/>
          </a:p>
        </p:txBody>
      </p:sp>
    </p:spTree>
    <p:extLst>
      <p:ext uri="{BB962C8B-B14F-4D97-AF65-F5344CB8AC3E}">
        <p14:creationId xmlns:p14="http://schemas.microsoft.com/office/powerpoint/2010/main" val="409890648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AFD017-ABBE-4B89-8DE9-2296EA16B1FD}"/>
              </a:ext>
            </a:extLst>
          </p:cNvPr>
          <p:cNvSpPr>
            <a:spLocks noGrp="1"/>
          </p:cNvSpPr>
          <p:nvPr>
            <p:ph type="title"/>
          </p:nvPr>
        </p:nvSpPr>
        <p:spPr/>
        <p:txBody>
          <a:bodyPr/>
          <a:lstStyle/>
          <a:p>
            <a:r>
              <a:rPr lang="en-US" dirty="0"/>
              <a:t>Proxy programming</a:t>
            </a:r>
          </a:p>
        </p:txBody>
      </p:sp>
      <p:sp>
        <p:nvSpPr>
          <p:cNvPr id="3" name="Content Placeholder 2">
            <a:extLst>
              <a:ext uri="{FF2B5EF4-FFF2-40B4-BE49-F238E27FC236}">
                <a16:creationId xmlns:a16="http://schemas.microsoft.com/office/drawing/2014/main" id="{18F55A91-9A52-4E26-B96F-0B55460C1100}"/>
              </a:ext>
            </a:extLst>
          </p:cNvPr>
          <p:cNvSpPr>
            <a:spLocks noGrp="1"/>
          </p:cNvSpPr>
          <p:nvPr>
            <p:ph idx="1"/>
          </p:nvPr>
        </p:nvSpPr>
        <p:spPr/>
        <p:txBody>
          <a:bodyPr/>
          <a:lstStyle/>
          <a:p>
            <a:r>
              <a:rPr lang="en-US" dirty="0"/>
              <a:t>In this Azure proxy mode, you can send information to a device even if the device is currently disconnected!  The proxy is always available.</a:t>
            </a:r>
          </a:p>
          <a:p>
            <a:endParaRPr lang="en-US" dirty="0"/>
          </a:p>
          <a:p>
            <a:r>
              <a:rPr lang="en-US" dirty="0"/>
              <a:t>For example, a firmware update or patch, or new device configuration.</a:t>
            </a:r>
          </a:p>
          <a:p>
            <a:endParaRPr lang="en-US" dirty="0"/>
          </a:p>
          <a:p>
            <a:r>
              <a:rPr lang="en-US" dirty="0"/>
              <a:t>But obviously the action can’t occur until the device connects.  So there is always a back-and-forth: Event “to” the device, and later, an event “back”.  Applications will need to work in this very asynchronous way.</a:t>
            </a:r>
          </a:p>
        </p:txBody>
      </p:sp>
      <p:sp>
        <p:nvSpPr>
          <p:cNvPr id="4" name="Footer Placeholder 3">
            <a:extLst>
              <a:ext uri="{FF2B5EF4-FFF2-40B4-BE49-F238E27FC236}">
                <a16:creationId xmlns:a16="http://schemas.microsoft.com/office/drawing/2014/main" id="{B32A786A-A6DA-482E-823C-3D191D25E1C3}"/>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172C92E3-7E5E-492C-8183-5D2B0921A7BD}"/>
              </a:ext>
            </a:extLst>
          </p:cNvPr>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70819264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2D57B41-2DDA-4B5A-8C37-E5B0ECFB38E6}"/>
              </a:ext>
            </a:extLst>
          </p:cNvPr>
          <p:cNvSpPr>
            <a:spLocks noGrp="1"/>
          </p:cNvSpPr>
          <p:nvPr>
            <p:ph type="title"/>
          </p:nvPr>
        </p:nvSpPr>
        <p:spPr/>
        <p:txBody>
          <a:bodyPr/>
          <a:lstStyle/>
          <a:p>
            <a:r>
              <a:rPr lang="en-US" dirty="0"/>
              <a:t>Quality of Service issues</a:t>
            </a:r>
          </a:p>
        </p:txBody>
      </p:sp>
      <p:sp>
        <p:nvSpPr>
          <p:cNvPr id="3" name="Content Placeholder 2">
            <a:extLst>
              <a:ext uri="{FF2B5EF4-FFF2-40B4-BE49-F238E27FC236}">
                <a16:creationId xmlns:a16="http://schemas.microsoft.com/office/drawing/2014/main" id="{808D49F6-6760-4BB0-B459-C09794EF9079}"/>
              </a:ext>
            </a:extLst>
          </p:cNvPr>
          <p:cNvSpPr>
            <a:spLocks noGrp="1"/>
          </p:cNvSpPr>
          <p:nvPr>
            <p:ph idx="1"/>
          </p:nvPr>
        </p:nvSpPr>
        <p:spPr/>
        <p:txBody>
          <a:bodyPr/>
          <a:lstStyle/>
          <a:p>
            <a:r>
              <a:rPr lang="en-US" dirty="0"/>
              <a:t>For many devices, network quality is also an issue.</a:t>
            </a:r>
          </a:p>
          <a:p>
            <a:endParaRPr lang="en-US" dirty="0"/>
          </a:p>
          <a:p>
            <a:r>
              <a:rPr lang="en-US" dirty="0"/>
              <a:t>Over time, a network link might be unavailable, or available but slow, or temporarily very fast (at a high price).</a:t>
            </a:r>
          </a:p>
          <a:p>
            <a:endParaRPr lang="en-US" dirty="0"/>
          </a:p>
          <a:p>
            <a:r>
              <a:rPr lang="en-US" dirty="0"/>
              <a:t>In normal networks we don’t think about this much.  But for IoT, our applications may need to be dynamically responsive as conditions change.</a:t>
            </a:r>
          </a:p>
        </p:txBody>
      </p:sp>
      <p:sp>
        <p:nvSpPr>
          <p:cNvPr id="4" name="Footer Placeholder 3">
            <a:extLst>
              <a:ext uri="{FF2B5EF4-FFF2-40B4-BE49-F238E27FC236}">
                <a16:creationId xmlns:a16="http://schemas.microsoft.com/office/drawing/2014/main" id="{9EADA774-D011-4349-BF2A-47783C18F002}"/>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93CEED10-EE21-46F9-9F4E-815810807F32}"/>
              </a:ext>
            </a:extLst>
          </p:cNvPr>
          <p:cNvSpPr>
            <a:spLocks noGrp="1"/>
          </p:cNvSpPr>
          <p:nvPr>
            <p:ph type="sldNum" sz="quarter" idx="12"/>
          </p:nvPr>
        </p:nvSpPr>
        <p:spPr/>
        <p:txBody>
          <a:bodyPr/>
          <a:lstStyle/>
          <a:p>
            <a:fld id="{3C974458-8A97-4835-BF79-1FB6D7856C21}" type="slidenum">
              <a:rPr lang="en-US" smtClean="0"/>
              <a:t>20</a:t>
            </a:fld>
            <a:endParaRPr lang="en-US"/>
          </a:p>
        </p:txBody>
      </p:sp>
    </p:spTree>
    <p:extLst>
      <p:ext uri="{BB962C8B-B14F-4D97-AF65-F5344CB8AC3E}">
        <p14:creationId xmlns:p14="http://schemas.microsoft.com/office/powerpoint/2010/main" val="307945031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60C3075-21E9-46F4-82B1-B017EA340CF1}"/>
              </a:ext>
            </a:extLst>
          </p:cNvPr>
          <p:cNvSpPr>
            <a:spLocks noGrp="1"/>
          </p:cNvSpPr>
          <p:nvPr>
            <p:ph type="title"/>
          </p:nvPr>
        </p:nvSpPr>
        <p:spPr/>
        <p:txBody>
          <a:bodyPr/>
          <a:lstStyle/>
          <a:p>
            <a:r>
              <a:rPr lang="en-US" dirty="0"/>
              <a:t>The quality of the sensor itself is also a serious concern</a:t>
            </a:r>
          </a:p>
        </p:txBody>
      </p:sp>
      <p:sp>
        <p:nvSpPr>
          <p:cNvPr id="3" name="Content Placeholder 2">
            <a:extLst>
              <a:ext uri="{FF2B5EF4-FFF2-40B4-BE49-F238E27FC236}">
                <a16:creationId xmlns:a16="http://schemas.microsoft.com/office/drawing/2014/main" id="{9DE7CA02-4022-4188-BA39-4304D74B93A8}"/>
              </a:ext>
            </a:extLst>
          </p:cNvPr>
          <p:cNvSpPr>
            <a:spLocks noGrp="1"/>
          </p:cNvSpPr>
          <p:nvPr>
            <p:ph idx="1"/>
          </p:nvPr>
        </p:nvSpPr>
        <p:spPr/>
        <p:txBody>
          <a:bodyPr/>
          <a:lstStyle/>
          <a:p>
            <a:r>
              <a:rPr lang="en-US" dirty="0"/>
              <a:t>With large numbers of sensors we often get redundancy</a:t>
            </a:r>
          </a:p>
          <a:p>
            <a:endParaRPr lang="en-US" dirty="0"/>
          </a:p>
          <a:p>
            <a:r>
              <a:rPr lang="en-US" dirty="0"/>
              <a:t>Wood and </a:t>
            </a:r>
            <a:r>
              <a:rPr lang="en-US" dirty="0" err="1"/>
              <a:t>Marzullo</a:t>
            </a:r>
            <a:r>
              <a:rPr lang="en-US" dirty="0"/>
              <a:t> explored this in a system called Meta here at Cornell.</a:t>
            </a:r>
          </a:p>
          <a:p>
            <a:endParaRPr lang="en-US" dirty="0"/>
          </a:p>
          <a:p>
            <a:r>
              <a:rPr lang="en-US" dirty="0"/>
              <a:t>Key idea: first, that sensors have “range of accuracy”, and second that time also has a range of accuracy.  Finally, that by leveraging this insight, we can actually identify and correct for many kinds of inaccuracy!</a:t>
            </a:r>
          </a:p>
        </p:txBody>
      </p:sp>
      <p:sp>
        <p:nvSpPr>
          <p:cNvPr id="4" name="Footer Placeholder 3">
            <a:extLst>
              <a:ext uri="{FF2B5EF4-FFF2-40B4-BE49-F238E27FC236}">
                <a16:creationId xmlns:a16="http://schemas.microsoft.com/office/drawing/2014/main" id="{9B6C1E55-C525-45E0-8738-3EF6F528C0D6}"/>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8194198B-DAD1-4B57-BA19-D682A357F7A2}"/>
              </a:ext>
            </a:extLst>
          </p:cNvPr>
          <p:cNvSpPr>
            <a:spLocks noGrp="1"/>
          </p:cNvSpPr>
          <p:nvPr>
            <p:ph type="sldNum" sz="quarter" idx="12"/>
          </p:nvPr>
        </p:nvSpPr>
        <p:spPr/>
        <p:txBody>
          <a:bodyPr/>
          <a:lstStyle/>
          <a:p>
            <a:fld id="{3C974458-8A97-4835-BF79-1FB6D7856C21}" type="slidenum">
              <a:rPr lang="en-US" smtClean="0"/>
              <a:t>21</a:t>
            </a:fld>
            <a:endParaRPr lang="en-US"/>
          </a:p>
        </p:txBody>
      </p:sp>
    </p:spTree>
    <p:extLst>
      <p:ext uri="{BB962C8B-B14F-4D97-AF65-F5344CB8AC3E}">
        <p14:creationId xmlns:p14="http://schemas.microsoft.com/office/powerpoint/2010/main" val="351849264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7F71B7-AC88-4B05-9F7A-BC659707DCCD}"/>
              </a:ext>
            </a:extLst>
          </p:cNvPr>
          <p:cNvSpPr>
            <a:spLocks noGrp="1"/>
          </p:cNvSpPr>
          <p:nvPr>
            <p:ph type="title"/>
          </p:nvPr>
        </p:nvSpPr>
        <p:spPr>
          <a:xfrm>
            <a:off x="1024127" y="585216"/>
            <a:ext cx="10626005" cy="1499616"/>
          </a:xfrm>
        </p:spPr>
        <p:txBody>
          <a:bodyPr/>
          <a:lstStyle/>
          <a:p>
            <a:r>
              <a:rPr lang="en-US" dirty="0"/>
              <a:t>Deep Dive: How does sensor accuracy impact the way we might use them?</a:t>
            </a:r>
          </a:p>
        </p:txBody>
      </p:sp>
      <p:sp>
        <p:nvSpPr>
          <p:cNvPr id="4" name="Footer Placeholder 3">
            <a:extLst>
              <a:ext uri="{FF2B5EF4-FFF2-40B4-BE49-F238E27FC236}">
                <a16:creationId xmlns:a16="http://schemas.microsoft.com/office/drawing/2014/main" id="{1597E060-E3CE-4A2A-A764-2A1179F9F1F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18D03C0-E56E-4656-8CC5-BB9FEE16F817}"/>
              </a:ext>
            </a:extLst>
          </p:cNvPr>
          <p:cNvSpPr>
            <a:spLocks noGrp="1"/>
          </p:cNvSpPr>
          <p:nvPr>
            <p:ph type="sldNum" sz="quarter" idx="12"/>
          </p:nvPr>
        </p:nvSpPr>
        <p:spPr/>
        <p:txBody>
          <a:bodyPr/>
          <a:lstStyle/>
          <a:p>
            <a:fld id="{3C974458-8A97-4835-BF79-1FB6D7856C21}" type="slidenum">
              <a:rPr lang="en-US" smtClean="0"/>
              <a:t>22</a:t>
            </a:fld>
            <a:endParaRPr lang="en-US"/>
          </a:p>
        </p:txBody>
      </p:sp>
      <p:sp>
        <p:nvSpPr>
          <p:cNvPr id="6" name="Oval 5">
            <a:extLst>
              <a:ext uri="{FF2B5EF4-FFF2-40B4-BE49-F238E27FC236}">
                <a16:creationId xmlns:a16="http://schemas.microsoft.com/office/drawing/2014/main" id="{D3D224E2-3E27-405A-909B-CD4F62045D90}"/>
              </a:ext>
            </a:extLst>
          </p:cNvPr>
          <p:cNvSpPr/>
          <p:nvPr/>
        </p:nvSpPr>
        <p:spPr>
          <a:xfrm>
            <a:off x="5317066" y="3804628"/>
            <a:ext cx="143933" cy="135462"/>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TextBox 6">
            <a:extLst>
              <a:ext uri="{FF2B5EF4-FFF2-40B4-BE49-F238E27FC236}">
                <a16:creationId xmlns:a16="http://schemas.microsoft.com/office/drawing/2014/main" id="{1369DF41-994F-4ECA-821D-0A681B40B19D}"/>
              </a:ext>
            </a:extLst>
          </p:cNvPr>
          <p:cNvSpPr txBox="1"/>
          <p:nvPr/>
        </p:nvSpPr>
        <p:spPr>
          <a:xfrm>
            <a:off x="5791199" y="3471333"/>
            <a:ext cx="3158067" cy="646331"/>
          </a:xfrm>
          <a:prstGeom prst="rect">
            <a:avLst/>
          </a:prstGeom>
          <a:noFill/>
        </p:spPr>
        <p:txBody>
          <a:bodyPr wrap="square" rtlCol="0">
            <a:spAutoFit/>
          </a:bodyPr>
          <a:lstStyle/>
          <a:p>
            <a:r>
              <a:rPr lang="en-US" dirty="0"/>
              <a:t>Sensor A claims temperature was 70F at 10:01am</a:t>
            </a:r>
          </a:p>
        </p:txBody>
      </p:sp>
      <p:cxnSp>
        <p:nvCxnSpPr>
          <p:cNvPr id="9" name="Straight Arrow Connector 8">
            <a:extLst>
              <a:ext uri="{FF2B5EF4-FFF2-40B4-BE49-F238E27FC236}">
                <a16:creationId xmlns:a16="http://schemas.microsoft.com/office/drawing/2014/main" id="{3DD34C87-B5D7-46E6-824D-041588F96B29}"/>
              </a:ext>
            </a:extLst>
          </p:cNvPr>
          <p:cNvCxnSpPr/>
          <p:nvPr/>
        </p:nvCxnSpPr>
        <p:spPr>
          <a:xfrm>
            <a:off x="3234266" y="4885267"/>
            <a:ext cx="6265334"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7117FE23-CF96-457D-9E1A-3B3B404DCF61}"/>
              </a:ext>
            </a:extLst>
          </p:cNvPr>
          <p:cNvCxnSpPr>
            <a:cxnSpLocks/>
          </p:cNvCxnSpPr>
          <p:nvPr/>
        </p:nvCxnSpPr>
        <p:spPr>
          <a:xfrm flipH="1" flipV="1">
            <a:off x="3234266" y="2379133"/>
            <a:ext cx="1" cy="250613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B2CA9C05-522F-45FA-8634-96BD1432F187}"/>
              </a:ext>
            </a:extLst>
          </p:cNvPr>
          <p:cNvSpPr txBox="1"/>
          <p:nvPr/>
        </p:nvSpPr>
        <p:spPr>
          <a:xfrm>
            <a:off x="4639733" y="5020733"/>
            <a:ext cx="1354667" cy="369332"/>
          </a:xfrm>
          <a:prstGeom prst="rect">
            <a:avLst/>
          </a:prstGeom>
          <a:noFill/>
        </p:spPr>
        <p:txBody>
          <a:bodyPr wrap="square" rtlCol="0">
            <a:spAutoFit/>
          </a:bodyPr>
          <a:lstStyle/>
          <a:p>
            <a:r>
              <a:rPr lang="en-US" dirty="0"/>
              <a:t>Time </a:t>
            </a:r>
          </a:p>
        </p:txBody>
      </p:sp>
      <p:sp>
        <p:nvSpPr>
          <p:cNvPr id="14" name="TextBox 13">
            <a:extLst>
              <a:ext uri="{FF2B5EF4-FFF2-40B4-BE49-F238E27FC236}">
                <a16:creationId xmlns:a16="http://schemas.microsoft.com/office/drawing/2014/main" id="{77ABFD2D-2476-468F-ABF3-0FA07DF7CC55}"/>
              </a:ext>
            </a:extLst>
          </p:cNvPr>
          <p:cNvSpPr txBox="1"/>
          <p:nvPr/>
        </p:nvSpPr>
        <p:spPr>
          <a:xfrm>
            <a:off x="2556932" y="3262868"/>
            <a:ext cx="1354667" cy="369332"/>
          </a:xfrm>
          <a:prstGeom prst="rect">
            <a:avLst/>
          </a:prstGeom>
          <a:noFill/>
        </p:spPr>
        <p:txBody>
          <a:bodyPr wrap="square" rtlCol="0">
            <a:spAutoFit/>
          </a:bodyPr>
          <a:lstStyle/>
          <a:p>
            <a:r>
              <a:rPr lang="en-US" dirty="0"/>
              <a:t>Temp </a:t>
            </a:r>
          </a:p>
        </p:txBody>
      </p:sp>
      <p:sp>
        <p:nvSpPr>
          <p:cNvPr id="15" name="TextBox 14">
            <a:extLst>
              <a:ext uri="{FF2B5EF4-FFF2-40B4-BE49-F238E27FC236}">
                <a16:creationId xmlns:a16="http://schemas.microsoft.com/office/drawing/2014/main" id="{2E9B993C-BCB2-4670-BE66-7F73AD53365B}"/>
              </a:ext>
            </a:extLst>
          </p:cNvPr>
          <p:cNvSpPr txBox="1"/>
          <p:nvPr/>
        </p:nvSpPr>
        <p:spPr>
          <a:xfrm>
            <a:off x="2777112" y="3687693"/>
            <a:ext cx="457153" cy="369332"/>
          </a:xfrm>
          <a:prstGeom prst="rect">
            <a:avLst/>
          </a:prstGeom>
          <a:noFill/>
        </p:spPr>
        <p:txBody>
          <a:bodyPr wrap="square" rtlCol="0">
            <a:spAutoFit/>
          </a:bodyPr>
          <a:lstStyle/>
          <a:p>
            <a:r>
              <a:rPr lang="en-US" dirty="0"/>
              <a:t>70</a:t>
            </a:r>
          </a:p>
        </p:txBody>
      </p:sp>
      <p:sp>
        <p:nvSpPr>
          <p:cNvPr id="16" name="TextBox 15">
            <a:extLst>
              <a:ext uri="{FF2B5EF4-FFF2-40B4-BE49-F238E27FC236}">
                <a16:creationId xmlns:a16="http://schemas.microsoft.com/office/drawing/2014/main" id="{63BC7FF6-771F-42D0-8793-00BC0C2AB3C8}"/>
              </a:ext>
            </a:extLst>
          </p:cNvPr>
          <p:cNvSpPr txBox="1"/>
          <p:nvPr/>
        </p:nvSpPr>
        <p:spPr>
          <a:xfrm>
            <a:off x="2777111" y="2593416"/>
            <a:ext cx="457153" cy="369332"/>
          </a:xfrm>
          <a:prstGeom prst="rect">
            <a:avLst/>
          </a:prstGeom>
          <a:noFill/>
        </p:spPr>
        <p:txBody>
          <a:bodyPr wrap="square" rtlCol="0">
            <a:spAutoFit/>
          </a:bodyPr>
          <a:lstStyle/>
          <a:p>
            <a:r>
              <a:rPr lang="en-US" dirty="0"/>
              <a:t>75</a:t>
            </a:r>
          </a:p>
        </p:txBody>
      </p:sp>
      <p:sp>
        <p:nvSpPr>
          <p:cNvPr id="17" name="TextBox 16">
            <a:extLst>
              <a:ext uri="{FF2B5EF4-FFF2-40B4-BE49-F238E27FC236}">
                <a16:creationId xmlns:a16="http://schemas.microsoft.com/office/drawing/2014/main" id="{7D8D39AA-8BAD-4D71-ACAA-0D8D2635BD26}"/>
              </a:ext>
            </a:extLst>
          </p:cNvPr>
          <p:cNvSpPr txBox="1"/>
          <p:nvPr/>
        </p:nvSpPr>
        <p:spPr>
          <a:xfrm>
            <a:off x="2777111" y="4519137"/>
            <a:ext cx="457153" cy="369332"/>
          </a:xfrm>
          <a:prstGeom prst="rect">
            <a:avLst/>
          </a:prstGeom>
          <a:noFill/>
        </p:spPr>
        <p:txBody>
          <a:bodyPr wrap="square" rtlCol="0">
            <a:spAutoFit/>
          </a:bodyPr>
          <a:lstStyle/>
          <a:p>
            <a:r>
              <a:rPr lang="en-US" dirty="0"/>
              <a:t>65</a:t>
            </a:r>
          </a:p>
        </p:txBody>
      </p:sp>
    </p:spTree>
    <p:extLst>
      <p:ext uri="{BB962C8B-B14F-4D97-AF65-F5344CB8AC3E}">
        <p14:creationId xmlns:p14="http://schemas.microsoft.com/office/powerpoint/2010/main" val="101424969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7F71B7-AC88-4B05-9F7A-BC659707DCCD}"/>
              </a:ext>
            </a:extLst>
          </p:cNvPr>
          <p:cNvSpPr>
            <a:spLocks noGrp="1"/>
          </p:cNvSpPr>
          <p:nvPr>
            <p:ph type="title"/>
          </p:nvPr>
        </p:nvSpPr>
        <p:spPr>
          <a:xfrm>
            <a:off x="1024127" y="585216"/>
            <a:ext cx="10626005" cy="1499616"/>
          </a:xfrm>
        </p:spPr>
        <p:txBody>
          <a:bodyPr/>
          <a:lstStyle/>
          <a:p>
            <a:r>
              <a:rPr lang="en-US" dirty="0"/>
              <a:t>Deep Dive: How does sensor accuracy impact the way we might use them?</a:t>
            </a:r>
          </a:p>
        </p:txBody>
      </p:sp>
      <p:sp>
        <p:nvSpPr>
          <p:cNvPr id="4" name="Footer Placeholder 3">
            <a:extLst>
              <a:ext uri="{FF2B5EF4-FFF2-40B4-BE49-F238E27FC236}">
                <a16:creationId xmlns:a16="http://schemas.microsoft.com/office/drawing/2014/main" id="{1597E060-E3CE-4A2A-A764-2A1179F9F1F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18D03C0-E56E-4656-8CC5-BB9FEE16F817}"/>
              </a:ext>
            </a:extLst>
          </p:cNvPr>
          <p:cNvSpPr>
            <a:spLocks noGrp="1"/>
          </p:cNvSpPr>
          <p:nvPr>
            <p:ph type="sldNum" sz="quarter" idx="12"/>
          </p:nvPr>
        </p:nvSpPr>
        <p:spPr/>
        <p:txBody>
          <a:bodyPr/>
          <a:lstStyle/>
          <a:p>
            <a:fld id="{3C974458-8A97-4835-BF79-1FB6D7856C21}" type="slidenum">
              <a:rPr lang="en-US" smtClean="0"/>
              <a:t>23</a:t>
            </a:fld>
            <a:endParaRPr lang="en-US"/>
          </a:p>
        </p:txBody>
      </p:sp>
      <p:sp>
        <p:nvSpPr>
          <p:cNvPr id="7" name="TextBox 6">
            <a:extLst>
              <a:ext uri="{FF2B5EF4-FFF2-40B4-BE49-F238E27FC236}">
                <a16:creationId xmlns:a16="http://schemas.microsoft.com/office/drawing/2014/main" id="{1369DF41-994F-4ECA-821D-0A681B40B19D}"/>
              </a:ext>
            </a:extLst>
          </p:cNvPr>
          <p:cNvSpPr txBox="1"/>
          <p:nvPr/>
        </p:nvSpPr>
        <p:spPr>
          <a:xfrm>
            <a:off x="5791199" y="2827881"/>
            <a:ext cx="3479779" cy="1754326"/>
          </a:xfrm>
          <a:prstGeom prst="rect">
            <a:avLst/>
          </a:prstGeom>
          <a:noFill/>
        </p:spPr>
        <p:txBody>
          <a:bodyPr wrap="square" rtlCol="0">
            <a:spAutoFit/>
          </a:bodyPr>
          <a:lstStyle/>
          <a:p>
            <a:r>
              <a:rPr lang="en-US" dirty="0"/>
              <a:t>But sensor accuracy was registered as +/- 1.5F, and clock skew for sensors is +/- 5s.</a:t>
            </a:r>
          </a:p>
          <a:p>
            <a:endParaRPr lang="en-US" dirty="0"/>
          </a:p>
          <a:p>
            <a:r>
              <a:rPr lang="en-US" dirty="0"/>
              <a:t>Actual temperature and time are in the bounding box</a:t>
            </a:r>
          </a:p>
        </p:txBody>
      </p:sp>
      <p:cxnSp>
        <p:nvCxnSpPr>
          <p:cNvPr id="9" name="Straight Arrow Connector 8">
            <a:extLst>
              <a:ext uri="{FF2B5EF4-FFF2-40B4-BE49-F238E27FC236}">
                <a16:creationId xmlns:a16="http://schemas.microsoft.com/office/drawing/2014/main" id="{3DD34C87-B5D7-46E6-824D-041588F96B29}"/>
              </a:ext>
            </a:extLst>
          </p:cNvPr>
          <p:cNvCxnSpPr/>
          <p:nvPr/>
        </p:nvCxnSpPr>
        <p:spPr>
          <a:xfrm>
            <a:off x="3234266" y="4885267"/>
            <a:ext cx="6265334"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7117FE23-CF96-457D-9E1A-3B3B404DCF61}"/>
              </a:ext>
            </a:extLst>
          </p:cNvPr>
          <p:cNvCxnSpPr>
            <a:cxnSpLocks/>
          </p:cNvCxnSpPr>
          <p:nvPr/>
        </p:nvCxnSpPr>
        <p:spPr>
          <a:xfrm flipH="1" flipV="1">
            <a:off x="3234266" y="2379133"/>
            <a:ext cx="1" cy="250613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B2CA9C05-522F-45FA-8634-96BD1432F187}"/>
              </a:ext>
            </a:extLst>
          </p:cNvPr>
          <p:cNvSpPr txBox="1"/>
          <p:nvPr/>
        </p:nvSpPr>
        <p:spPr>
          <a:xfrm>
            <a:off x="4639733" y="5020733"/>
            <a:ext cx="1354667" cy="369332"/>
          </a:xfrm>
          <a:prstGeom prst="rect">
            <a:avLst/>
          </a:prstGeom>
          <a:noFill/>
        </p:spPr>
        <p:txBody>
          <a:bodyPr wrap="square" rtlCol="0">
            <a:spAutoFit/>
          </a:bodyPr>
          <a:lstStyle/>
          <a:p>
            <a:r>
              <a:rPr lang="en-US" dirty="0"/>
              <a:t>Time </a:t>
            </a:r>
          </a:p>
        </p:txBody>
      </p:sp>
      <p:sp>
        <p:nvSpPr>
          <p:cNvPr id="14" name="TextBox 13">
            <a:extLst>
              <a:ext uri="{FF2B5EF4-FFF2-40B4-BE49-F238E27FC236}">
                <a16:creationId xmlns:a16="http://schemas.microsoft.com/office/drawing/2014/main" id="{77ABFD2D-2476-468F-ABF3-0FA07DF7CC55}"/>
              </a:ext>
            </a:extLst>
          </p:cNvPr>
          <p:cNvSpPr txBox="1"/>
          <p:nvPr/>
        </p:nvSpPr>
        <p:spPr>
          <a:xfrm>
            <a:off x="2556932" y="3262868"/>
            <a:ext cx="1354667" cy="369332"/>
          </a:xfrm>
          <a:prstGeom prst="rect">
            <a:avLst/>
          </a:prstGeom>
          <a:noFill/>
        </p:spPr>
        <p:txBody>
          <a:bodyPr wrap="square" rtlCol="0">
            <a:spAutoFit/>
          </a:bodyPr>
          <a:lstStyle/>
          <a:p>
            <a:r>
              <a:rPr lang="en-US" dirty="0"/>
              <a:t>Temp </a:t>
            </a:r>
          </a:p>
        </p:txBody>
      </p:sp>
      <p:sp>
        <p:nvSpPr>
          <p:cNvPr id="3" name="Rectangle 2">
            <a:extLst>
              <a:ext uri="{FF2B5EF4-FFF2-40B4-BE49-F238E27FC236}">
                <a16:creationId xmlns:a16="http://schemas.microsoft.com/office/drawing/2014/main" id="{BA234D58-45DE-49D8-887E-33361225F1C1}"/>
              </a:ext>
            </a:extLst>
          </p:cNvPr>
          <p:cNvSpPr/>
          <p:nvPr/>
        </p:nvSpPr>
        <p:spPr>
          <a:xfrm>
            <a:off x="5249333" y="3471333"/>
            <a:ext cx="279400" cy="77893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54177C03-2874-4679-819F-B381F3FB45BF}"/>
              </a:ext>
            </a:extLst>
          </p:cNvPr>
          <p:cNvSpPr/>
          <p:nvPr/>
        </p:nvSpPr>
        <p:spPr>
          <a:xfrm>
            <a:off x="5317066" y="3804628"/>
            <a:ext cx="143933" cy="135462"/>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TextBox 15">
            <a:extLst>
              <a:ext uri="{FF2B5EF4-FFF2-40B4-BE49-F238E27FC236}">
                <a16:creationId xmlns:a16="http://schemas.microsoft.com/office/drawing/2014/main" id="{43BE8284-EB9D-488F-8B7D-FFCDEF80C755}"/>
              </a:ext>
            </a:extLst>
          </p:cNvPr>
          <p:cNvSpPr txBox="1"/>
          <p:nvPr/>
        </p:nvSpPr>
        <p:spPr>
          <a:xfrm>
            <a:off x="2777112" y="3687693"/>
            <a:ext cx="457153" cy="369332"/>
          </a:xfrm>
          <a:prstGeom prst="rect">
            <a:avLst/>
          </a:prstGeom>
          <a:noFill/>
        </p:spPr>
        <p:txBody>
          <a:bodyPr wrap="square" rtlCol="0">
            <a:spAutoFit/>
          </a:bodyPr>
          <a:lstStyle/>
          <a:p>
            <a:r>
              <a:rPr lang="en-US" dirty="0"/>
              <a:t>70</a:t>
            </a:r>
          </a:p>
        </p:txBody>
      </p:sp>
      <p:sp>
        <p:nvSpPr>
          <p:cNvPr id="17" name="TextBox 16">
            <a:extLst>
              <a:ext uri="{FF2B5EF4-FFF2-40B4-BE49-F238E27FC236}">
                <a16:creationId xmlns:a16="http://schemas.microsoft.com/office/drawing/2014/main" id="{414C754A-F376-4268-A9DE-0341940A49D2}"/>
              </a:ext>
            </a:extLst>
          </p:cNvPr>
          <p:cNvSpPr txBox="1"/>
          <p:nvPr/>
        </p:nvSpPr>
        <p:spPr>
          <a:xfrm>
            <a:off x="2777111" y="2593416"/>
            <a:ext cx="457153" cy="369332"/>
          </a:xfrm>
          <a:prstGeom prst="rect">
            <a:avLst/>
          </a:prstGeom>
          <a:noFill/>
        </p:spPr>
        <p:txBody>
          <a:bodyPr wrap="square" rtlCol="0">
            <a:spAutoFit/>
          </a:bodyPr>
          <a:lstStyle/>
          <a:p>
            <a:r>
              <a:rPr lang="en-US" dirty="0"/>
              <a:t>75</a:t>
            </a:r>
          </a:p>
        </p:txBody>
      </p:sp>
      <p:sp>
        <p:nvSpPr>
          <p:cNvPr id="18" name="TextBox 17">
            <a:extLst>
              <a:ext uri="{FF2B5EF4-FFF2-40B4-BE49-F238E27FC236}">
                <a16:creationId xmlns:a16="http://schemas.microsoft.com/office/drawing/2014/main" id="{629E5BC6-0F43-4E3B-B210-403368A2689A}"/>
              </a:ext>
            </a:extLst>
          </p:cNvPr>
          <p:cNvSpPr txBox="1"/>
          <p:nvPr/>
        </p:nvSpPr>
        <p:spPr>
          <a:xfrm>
            <a:off x="2777111" y="4519137"/>
            <a:ext cx="457153" cy="369332"/>
          </a:xfrm>
          <a:prstGeom prst="rect">
            <a:avLst/>
          </a:prstGeom>
          <a:noFill/>
        </p:spPr>
        <p:txBody>
          <a:bodyPr wrap="square" rtlCol="0">
            <a:spAutoFit/>
          </a:bodyPr>
          <a:lstStyle/>
          <a:p>
            <a:r>
              <a:rPr lang="en-US" dirty="0"/>
              <a:t>65</a:t>
            </a:r>
          </a:p>
        </p:txBody>
      </p:sp>
      <p:cxnSp>
        <p:nvCxnSpPr>
          <p:cNvPr id="8" name="Straight Arrow Connector 7">
            <a:extLst>
              <a:ext uri="{FF2B5EF4-FFF2-40B4-BE49-F238E27FC236}">
                <a16:creationId xmlns:a16="http://schemas.microsoft.com/office/drawing/2014/main" id="{4E0BE3D3-B92A-48D2-98B1-D513961C7AB3}"/>
              </a:ext>
            </a:extLst>
          </p:cNvPr>
          <p:cNvCxnSpPr>
            <a:cxnSpLocks/>
          </p:cNvCxnSpPr>
          <p:nvPr/>
        </p:nvCxnSpPr>
        <p:spPr>
          <a:xfrm>
            <a:off x="5249333" y="3874212"/>
            <a:ext cx="279400" cy="0"/>
          </a:xfrm>
          <a:prstGeom prst="straightConnector1">
            <a:avLst/>
          </a:prstGeom>
          <a:ln>
            <a:solidFill>
              <a:schemeClr val="tx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19" name="Straight Arrow Connector 18">
            <a:extLst>
              <a:ext uri="{FF2B5EF4-FFF2-40B4-BE49-F238E27FC236}">
                <a16:creationId xmlns:a16="http://schemas.microsoft.com/office/drawing/2014/main" id="{03A6A1D8-69D7-47DE-8B47-149BFF3EDAF1}"/>
              </a:ext>
            </a:extLst>
          </p:cNvPr>
          <p:cNvCxnSpPr>
            <a:cxnSpLocks/>
          </p:cNvCxnSpPr>
          <p:nvPr/>
        </p:nvCxnSpPr>
        <p:spPr>
          <a:xfrm flipV="1">
            <a:off x="5391942" y="3471333"/>
            <a:ext cx="0" cy="778931"/>
          </a:xfrm>
          <a:prstGeom prst="straightConnector1">
            <a:avLst/>
          </a:prstGeom>
          <a:ln>
            <a:solidFill>
              <a:schemeClr val="tx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49395393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7F71B7-AC88-4B05-9F7A-BC659707DCCD}"/>
              </a:ext>
            </a:extLst>
          </p:cNvPr>
          <p:cNvSpPr>
            <a:spLocks noGrp="1"/>
          </p:cNvSpPr>
          <p:nvPr>
            <p:ph type="title"/>
          </p:nvPr>
        </p:nvSpPr>
        <p:spPr>
          <a:xfrm>
            <a:off x="1024127" y="585216"/>
            <a:ext cx="10626005" cy="1499616"/>
          </a:xfrm>
        </p:spPr>
        <p:txBody>
          <a:bodyPr/>
          <a:lstStyle/>
          <a:p>
            <a:r>
              <a:rPr lang="en-US" dirty="0"/>
              <a:t>Deep Dive: How does sensor accuracy impact the way we might use them?</a:t>
            </a:r>
          </a:p>
        </p:txBody>
      </p:sp>
      <p:sp>
        <p:nvSpPr>
          <p:cNvPr id="4" name="Footer Placeholder 3">
            <a:extLst>
              <a:ext uri="{FF2B5EF4-FFF2-40B4-BE49-F238E27FC236}">
                <a16:creationId xmlns:a16="http://schemas.microsoft.com/office/drawing/2014/main" id="{1597E060-E3CE-4A2A-A764-2A1179F9F1F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18D03C0-E56E-4656-8CC5-BB9FEE16F817}"/>
              </a:ext>
            </a:extLst>
          </p:cNvPr>
          <p:cNvSpPr>
            <a:spLocks noGrp="1"/>
          </p:cNvSpPr>
          <p:nvPr>
            <p:ph type="sldNum" sz="quarter" idx="12"/>
          </p:nvPr>
        </p:nvSpPr>
        <p:spPr/>
        <p:txBody>
          <a:bodyPr/>
          <a:lstStyle/>
          <a:p>
            <a:fld id="{3C974458-8A97-4835-BF79-1FB6D7856C21}" type="slidenum">
              <a:rPr lang="en-US" smtClean="0"/>
              <a:t>24</a:t>
            </a:fld>
            <a:endParaRPr lang="en-US"/>
          </a:p>
        </p:txBody>
      </p:sp>
      <p:sp>
        <p:nvSpPr>
          <p:cNvPr id="7" name="TextBox 6">
            <a:extLst>
              <a:ext uri="{FF2B5EF4-FFF2-40B4-BE49-F238E27FC236}">
                <a16:creationId xmlns:a16="http://schemas.microsoft.com/office/drawing/2014/main" id="{1369DF41-994F-4ECA-821D-0A681B40B19D}"/>
              </a:ext>
            </a:extLst>
          </p:cNvPr>
          <p:cNvSpPr txBox="1"/>
          <p:nvPr/>
        </p:nvSpPr>
        <p:spPr>
          <a:xfrm>
            <a:off x="5791199" y="3471333"/>
            <a:ext cx="6197600" cy="923330"/>
          </a:xfrm>
          <a:prstGeom prst="rect">
            <a:avLst/>
          </a:prstGeom>
          <a:noFill/>
        </p:spPr>
        <p:txBody>
          <a:bodyPr wrap="square" rtlCol="0">
            <a:spAutoFit/>
          </a:bodyPr>
          <a:lstStyle/>
          <a:p>
            <a:r>
              <a:rPr lang="en-US" dirty="0"/>
              <a:t>Perhaps the room actually has three devices</a:t>
            </a:r>
            <a:br>
              <a:rPr lang="en-US" dirty="0"/>
            </a:br>
            <a:r>
              <a:rPr lang="en-US" dirty="0"/>
              <a:t>that measure temperature either directly, or in some</a:t>
            </a:r>
            <a:br>
              <a:rPr lang="en-US" dirty="0"/>
            </a:br>
            <a:r>
              <a:rPr lang="en-US" dirty="0"/>
              <a:t>indirect way: A, B and C.  </a:t>
            </a:r>
          </a:p>
        </p:txBody>
      </p:sp>
      <p:cxnSp>
        <p:nvCxnSpPr>
          <p:cNvPr id="9" name="Straight Arrow Connector 8">
            <a:extLst>
              <a:ext uri="{FF2B5EF4-FFF2-40B4-BE49-F238E27FC236}">
                <a16:creationId xmlns:a16="http://schemas.microsoft.com/office/drawing/2014/main" id="{3DD34C87-B5D7-46E6-824D-041588F96B29}"/>
              </a:ext>
            </a:extLst>
          </p:cNvPr>
          <p:cNvCxnSpPr/>
          <p:nvPr/>
        </p:nvCxnSpPr>
        <p:spPr>
          <a:xfrm>
            <a:off x="3234266" y="4885267"/>
            <a:ext cx="6265334"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7117FE23-CF96-457D-9E1A-3B3B404DCF61}"/>
              </a:ext>
            </a:extLst>
          </p:cNvPr>
          <p:cNvCxnSpPr>
            <a:cxnSpLocks/>
          </p:cNvCxnSpPr>
          <p:nvPr/>
        </p:nvCxnSpPr>
        <p:spPr>
          <a:xfrm flipH="1" flipV="1">
            <a:off x="3234266" y="2379133"/>
            <a:ext cx="1" cy="250613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B2CA9C05-522F-45FA-8634-96BD1432F187}"/>
              </a:ext>
            </a:extLst>
          </p:cNvPr>
          <p:cNvSpPr txBox="1"/>
          <p:nvPr/>
        </p:nvSpPr>
        <p:spPr>
          <a:xfrm>
            <a:off x="4639733" y="5020733"/>
            <a:ext cx="1354667" cy="369332"/>
          </a:xfrm>
          <a:prstGeom prst="rect">
            <a:avLst/>
          </a:prstGeom>
          <a:noFill/>
        </p:spPr>
        <p:txBody>
          <a:bodyPr wrap="square" rtlCol="0">
            <a:spAutoFit/>
          </a:bodyPr>
          <a:lstStyle/>
          <a:p>
            <a:r>
              <a:rPr lang="en-US" dirty="0"/>
              <a:t>Time </a:t>
            </a:r>
          </a:p>
        </p:txBody>
      </p:sp>
      <p:sp>
        <p:nvSpPr>
          <p:cNvPr id="14" name="TextBox 13">
            <a:extLst>
              <a:ext uri="{FF2B5EF4-FFF2-40B4-BE49-F238E27FC236}">
                <a16:creationId xmlns:a16="http://schemas.microsoft.com/office/drawing/2014/main" id="{77ABFD2D-2476-468F-ABF3-0FA07DF7CC55}"/>
              </a:ext>
            </a:extLst>
          </p:cNvPr>
          <p:cNvSpPr txBox="1"/>
          <p:nvPr/>
        </p:nvSpPr>
        <p:spPr>
          <a:xfrm>
            <a:off x="2556932" y="3262868"/>
            <a:ext cx="1354667" cy="369332"/>
          </a:xfrm>
          <a:prstGeom prst="rect">
            <a:avLst/>
          </a:prstGeom>
          <a:noFill/>
        </p:spPr>
        <p:txBody>
          <a:bodyPr wrap="square" rtlCol="0">
            <a:spAutoFit/>
          </a:bodyPr>
          <a:lstStyle/>
          <a:p>
            <a:r>
              <a:rPr lang="en-US" dirty="0"/>
              <a:t>Temp </a:t>
            </a:r>
          </a:p>
        </p:txBody>
      </p:sp>
      <p:sp>
        <p:nvSpPr>
          <p:cNvPr id="12" name="Oval 11">
            <a:extLst>
              <a:ext uri="{FF2B5EF4-FFF2-40B4-BE49-F238E27FC236}">
                <a16:creationId xmlns:a16="http://schemas.microsoft.com/office/drawing/2014/main" id="{54177C03-2874-4679-819F-B381F3FB45BF}"/>
              </a:ext>
            </a:extLst>
          </p:cNvPr>
          <p:cNvSpPr/>
          <p:nvPr/>
        </p:nvSpPr>
        <p:spPr>
          <a:xfrm>
            <a:off x="5317066" y="3804628"/>
            <a:ext cx="143933" cy="135462"/>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13C976FD-D6C8-4095-81D8-EBABD93258EF}"/>
              </a:ext>
            </a:extLst>
          </p:cNvPr>
          <p:cNvSpPr/>
          <p:nvPr/>
        </p:nvSpPr>
        <p:spPr>
          <a:xfrm>
            <a:off x="5469466" y="3957028"/>
            <a:ext cx="143933" cy="135462"/>
          </a:xfrm>
          <a:prstGeom prst="ellipse">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Oval 19">
            <a:extLst>
              <a:ext uri="{FF2B5EF4-FFF2-40B4-BE49-F238E27FC236}">
                <a16:creationId xmlns:a16="http://schemas.microsoft.com/office/drawing/2014/main" id="{7E0A3912-F045-45A1-ABC7-9EDEB0C94E34}"/>
              </a:ext>
            </a:extLst>
          </p:cNvPr>
          <p:cNvSpPr/>
          <p:nvPr/>
        </p:nvSpPr>
        <p:spPr>
          <a:xfrm>
            <a:off x="5401732" y="2637777"/>
            <a:ext cx="143933" cy="135462"/>
          </a:xfrm>
          <a:prstGeom prst="ellipse">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TextBox 20">
            <a:extLst>
              <a:ext uri="{FF2B5EF4-FFF2-40B4-BE49-F238E27FC236}">
                <a16:creationId xmlns:a16="http://schemas.microsoft.com/office/drawing/2014/main" id="{0B74DF1B-D7D9-4A21-BB56-173A20C76E87}"/>
              </a:ext>
            </a:extLst>
          </p:cNvPr>
          <p:cNvSpPr txBox="1"/>
          <p:nvPr/>
        </p:nvSpPr>
        <p:spPr>
          <a:xfrm>
            <a:off x="2777112" y="3687693"/>
            <a:ext cx="457153" cy="369332"/>
          </a:xfrm>
          <a:prstGeom prst="rect">
            <a:avLst/>
          </a:prstGeom>
          <a:noFill/>
        </p:spPr>
        <p:txBody>
          <a:bodyPr wrap="square" rtlCol="0">
            <a:spAutoFit/>
          </a:bodyPr>
          <a:lstStyle/>
          <a:p>
            <a:r>
              <a:rPr lang="en-US" dirty="0"/>
              <a:t>70</a:t>
            </a:r>
          </a:p>
        </p:txBody>
      </p:sp>
      <p:sp>
        <p:nvSpPr>
          <p:cNvPr id="22" name="TextBox 21">
            <a:extLst>
              <a:ext uri="{FF2B5EF4-FFF2-40B4-BE49-F238E27FC236}">
                <a16:creationId xmlns:a16="http://schemas.microsoft.com/office/drawing/2014/main" id="{C904D8DA-2DDE-41BC-9A9D-8C3A951BB266}"/>
              </a:ext>
            </a:extLst>
          </p:cNvPr>
          <p:cNvSpPr txBox="1"/>
          <p:nvPr/>
        </p:nvSpPr>
        <p:spPr>
          <a:xfrm>
            <a:off x="2777111" y="2593416"/>
            <a:ext cx="457153" cy="369332"/>
          </a:xfrm>
          <a:prstGeom prst="rect">
            <a:avLst/>
          </a:prstGeom>
          <a:noFill/>
        </p:spPr>
        <p:txBody>
          <a:bodyPr wrap="square" rtlCol="0">
            <a:spAutoFit/>
          </a:bodyPr>
          <a:lstStyle/>
          <a:p>
            <a:r>
              <a:rPr lang="en-US" dirty="0"/>
              <a:t>75</a:t>
            </a:r>
          </a:p>
        </p:txBody>
      </p:sp>
      <p:sp>
        <p:nvSpPr>
          <p:cNvPr id="23" name="TextBox 22">
            <a:extLst>
              <a:ext uri="{FF2B5EF4-FFF2-40B4-BE49-F238E27FC236}">
                <a16:creationId xmlns:a16="http://schemas.microsoft.com/office/drawing/2014/main" id="{F2D65837-E316-4B2F-88D6-C3B31BB50B3A}"/>
              </a:ext>
            </a:extLst>
          </p:cNvPr>
          <p:cNvSpPr txBox="1"/>
          <p:nvPr/>
        </p:nvSpPr>
        <p:spPr>
          <a:xfrm>
            <a:off x="2777111" y="4519137"/>
            <a:ext cx="457153" cy="369332"/>
          </a:xfrm>
          <a:prstGeom prst="rect">
            <a:avLst/>
          </a:prstGeom>
          <a:noFill/>
        </p:spPr>
        <p:txBody>
          <a:bodyPr wrap="square" rtlCol="0">
            <a:spAutoFit/>
          </a:bodyPr>
          <a:lstStyle/>
          <a:p>
            <a:r>
              <a:rPr lang="en-US" dirty="0"/>
              <a:t>65</a:t>
            </a:r>
          </a:p>
        </p:txBody>
      </p:sp>
    </p:spTree>
    <p:extLst>
      <p:ext uri="{BB962C8B-B14F-4D97-AF65-F5344CB8AC3E}">
        <p14:creationId xmlns:p14="http://schemas.microsoft.com/office/powerpoint/2010/main" val="344889303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7F71B7-AC88-4B05-9F7A-BC659707DCCD}"/>
              </a:ext>
            </a:extLst>
          </p:cNvPr>
          <p:cNvSpPr>
            <a:spLocks noGrp="1"/>
          </p:cNvSpPr>
          <p:nvPr>
            <p:ph type="title"/>
          </p:nvPr>
        </p:nvSpPr>
        <p:spPr>
          <a:xfrm>
            <a:off x="1024127" y="585216"/>
            <a:ext cx="10626005" cy="1499616"/>
          </a:xfrm>
        </p:spPr>
        <p:txBody>
          <a:bodyPr/>
          <a:lstStyle/>
          <a:p>
            <a:r>
              <a:rPr lang="en-US" dirty="0"/>
              <a:t>Deep Dive: How does sensor accuracy impact the way we might use them?</a:t>
            </a:r>
          </a:p>
        </p:txBody>
      </p:sp>
      <p:sp>
        <p:nvSpPr>
          <p:cNvPr id="4" name="Footer Placeholder 3">
            <a:extLst>
              <a:ext uri="{FF2B5EF4-FFF2-40B4-BE49-F238E27FC236}">
                <a16:creationId xmlns:a16="http://schemas.microsoft.com/office/drawing/2014/main" id="{1597E060-E3CE-4A2A-A764-2A1179F9F1F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18D03C0-E56E-4656-8CC5-BB9FEE16F817}"/>
              </a:ext>
            </a:extLst>
          </p:cNvPr>
          <p:cNvSpPr>
            <a:spLocks noGrp="1"/>
          </p:cNvSpPr>
          <p:nvPr>
            <p:ph type="sldNum" sz="quarter" idx="12"/>
          </p:nvPr>
        </p:nvSpPr>
        <p:spPr/>
        <p:txBody>
          <a:bodyPr/>
          <a:lstStyle/>
          <a:p>
            <a:fld id="{3C974458-8A97-4835-BF79-1FB6D7856C21}" type="slidenum">
              <a:rPr lang="en-US" smtClean="0"/>
              <a:t>25</a:t>
            </a:fld>
            <a:endParaRPr lang="en-US"/>
          </a:p>
        </p:txBody>
      </p:sp>
      <p:sp>
        <p:nvSpPr>
          <p:cNvPr id="7" name="TextBox 6">
            <a:extLst>
              <a:ext uri="{FF2B5EF4-FFF2-40B4-BE49-F238E27FC236}">
                <a16:creationId xmlns:a16="http://schemas.microsoft.com/office/drawing/2014/main" id="{1369DF41-994F-4ECA-821D-0A681B40B19D}"/>
              </a:ext>
            </a:extLst>
          </p:cNvPr>
          <p:cNvSpPr txBox="1"/>
          <p:nvPr/>
        </p:nvSpPr>
        <p:spPr>
          <a:xfrm>
            <a:off x="5791199" y="3471333"/>
            <a:ext cx="6197600" cy="1200329"/>
          </a:xfrm>
          <a:prstGeom prst="rect">
            <a:avLst/>
          </a:prstGeom>
          <a:noFill/>
        </p:spPr>
        <p:txBody>
          <a:bodyPr wrap="square" rtlCol="0">
            <a:spAutoFit/>
          </a:bodyPr>
          <a:lstStyle/>
          <a:p>
            <a:r>
              <a:rPr lang="en-US" dirty="0"/>
              <a:t>Now we can recognize that one (the orange one) is faulty or </a:t>
            </a:r>
            <a:r>
              <a:rPr lang="en-US" dirty="0" err="1"/>
              <a:t>miscalibrated</a:t>
            </a:r>
            <a:r>
              <a:rPr lang="en-US" dirty="0"/>
              <a:t>.  But the actual temperature must be in the overlap of the two correct ones, so we not only can figure this out, we can even improve the accuracy!</a:t>
            </a:r>
          </a:p>
        </p:txBody>
      </p:sp>
      <p:cxnSp>
        <p:nvCxnSpPr>
          <p:cNvPr id="9" name="Straight Arrow Connector 8">
            <a:extLst>
              <a:ext uri="{FF2B5EF4-FFF2-40B4-BE49-F238E27FC236}">
                <a16:creationId xmlns:a16="http://schemas.microsoft.com/office/drawing/2014/main" id="{3DD34C87-B5D7-46E6-824D-041588F96B29}"/>
              </a:ext>
            </a:extLst>
          </p:cNvPr>
          <p:cNvCxnSpPr/>
          <p:nvPr/>
        </p:nvCxnSpPr>
        <p:spPr>
          <a:xfrm>
            <a:off x="3234266" y="4885267"/>
            <a:ext cx="6265334"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7117FE23-CF96-457D-9E1A-3B3B404DCF61}"/>
              </a:ext>
            </a:extLst>
          </p:cNvPr>
          <p:cNvCxnSpPr>
            <a:cxnSpLocks/>
          </p:cNvCxnSpPr>
          <p:nvPr/>
        </p:nvCxnSpPr>
        <p:spPr>
          <a:xfrm flipH="1" flipV="1">
            <a:off x="3234266" y="2379133"/>
            <a:ext cx="1" cy="250613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B2CA9C05-522F-45FA-8634-96BD1432F187}"/>
              </a:ext>
            </a:extLst>
          </p:cNvPr>
          <p:cNvSpPr txBox="1"/>
          <p:nvPr/>
        </p:nvSpPr>
        <p:spPr>
          <a:xfrm>
            <a:off x="4639733" y="5020733"/>
            <a:ext cx="1354667" cy="369332"/>
          </a:xfrm>
          <a:prstGeom prst="rect">
            <a:avLst/>
          </a:prstGeom>
          <a:noFill/>
        </p:spPr>
        <p:txBody>
          <a:bodyPr wrap="square" rtlCol="0">
            <a:spAutoFit/>
          </a:bodyPr>
          <a:lstStyle/>
          <a:p>
            <a:r>
              <a:rPr lang="en-US" dirty="0"/>
              <a:t>Time </a:t>
            </a:r>
          </a:p>
        </p:txBody>
      </p:sp>
      <p:sp>
        <p:nvSpPr>
          <p:cNvPr id="14" name="TextBox 13">
            <a:extLst>
              <a:ext uri="{FF2B5EF4-FFF2-40B4-BE49-F238E27FC236}">
                <a16:creationId xmlns:a16="http://schemas.microsoft.com/office/drawing/2014/main" id="{77ABFD2D-2476-468F-ABF3-0FA07DF7CC55}"/>
              </a:ext>
            </a:extLst>
          </p:cNvPr>
          <p:cNvSpPr txBox="1"/>
          <p:nvPr/>
        </p:nvSpPr>
        <p:spPr>
          <a:xfrm>
            <a:off x="2556932" y="3262868"/>
            <a:ext cx="1354667" cy="369332"/>
          </a:xfrm>
          <a:prstGeom prst="rect">
            <a:avLst/>
          </a:prstGeom>
          <a:noFill/>
        </p:spPr>
        <p:txBody>
          <a:bodyPr wrap="square" rtlCol="0">
            <a:spAutoFit/>
          </a:bodyPr>
          <a:lstStyle/>
          <a:p>
            <a:r>
              <a:rPr lang="en-US" dirty="0"/>
              <a:t>Temp </a:t>
            </a:r>
          </a:p>
        </p:txBody>
      </p:sp>
      <p:sp>
        <p:nvSpPr>
          <p:cNvPr id="3" name="Rectangle 2">
            <a:extLst>
              <a:ext uri="{FF2B5EF4-FFF2-40B4-BE49-F238E27FC236}">
                <a16:creationId xmlns:a16="http://schemas.microsoft.com/office/drawing/2014/main" id="{BA234D58-45DE-49D8-887E-33361225F1C1}"/>
              </a:ext>
            </a:extLst>
          </p:cNvPr>
          <p:cNvSpPr/>
          <p:nvPr/>
        </p:nvSpPr>
        <p:spPr>
          <a:xfrm>
            <a:off x="5249333" y="3471333"/>
            <a:ext cx="279400" cy="77893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54177C03-2874-4679-819F-B381F3FB45BF}"/>
              </a:ext>
            </a:extLst>
          </p:cNvPr>
          <p:cNvSpPr/>
          <p:nvPr/>
        </p:nvSpPr>
        <p:spPr>
          <a:xfrm>
            <a:off x="5317066" y="3804628"/>
            <a:ext cx="143933" cy="135462"/>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94ECF912-8704-4DB3-93AF-D5E1EAF77497}"/>
              </a:ext>
            </a:extLst>
          </p:cNvPr>
          <p:cNvSpPr/>
          <p:nvPr/>
        </p:nvSpPr>
        <p:spPr>
          <a:xfrm>
            <a:off x="5401733" y="3623733"/>
            <a:ext cx="279400" cy="778931"/>
          </a:xfrm>
          <a:prstGeom prst="rect">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13C976FD-D6C8-4095-81D8-EBABD93258EF}"/>
              </a:ext>
            </a:extLst>
          </p:cNvPr>
          <p:cNvSpPr/>
          <p:nvPr/>
        </p:nvSpPr>
        <p:spPr>
          <a:xfrm>
            <a:off x="5469466" y="3957028"/>
            <a:ext cx="143933" cy="135462"/>
          </a:xfrm>
          <a:prstGeom prst="ellipse">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651E9806-7192-4D38-8B2D-EB0FE4ABEDA8}"/>
              </a:ext>
            </a:extLst>
          </p:cNvPr>
          <p:cNvSpPr/>
          <p:nvPr/>
        </p:nvSpPr>
        <p:spPr>
          <a:xfrm>
            <a:off x="5333999" y="2304482"/>
            <a:ext cx="279400" cy="778931"/>
          </a:xfrm>
          <a:prstGeom prst="rect">
            <a:avLst/>
          </a:prstGeom>
          <a:solidFill>
            <a:schemeClr val="accent4"/>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Oval 19">
            <a:extLst>
              <a:ext uri="{FF2B5EF4-FFF2-40B4-BE49-F238E27FC236}">
                <a16:creationId xmlns:a16="http://schemas.microsoft.com/office/drawing/2014/main" id="{7E0A3912-F045-45A1-ABC7-9EDEB0C94E34}"/>
              </a:ext>
            </a:extLst>
          </p:cNvPr>
          <p:cNvSpPr/>
          <p:nvPr/>
        </p:nvSpPr>
        <p:spPr>
          <a:xfrm>
            <a:off x="5401732" y="2637777"/>
            <a:ext cx="143933" cy="135462"/>
          </a:xfrm>
          <a:prstGeom prst="ellipse">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TextBox 20">
            <a:extLst>
              <a:ext uri="{FF2B5EF4-FFF2-40B4-BE49-F238E27FC236}">
                <a16:creationId xmlns:a16="http://schemas.microsoft.com/office/drawing/2014/main" id="{0B74DF1B-D7D9-4A21-BB56-173A20C76E87}"/>
              </a:ext>
            </a:extLst>
          </p:cNvPr>
          <p:cNvSpPr txBox="1"/>
          <p:nvPr/>
        </p:nvSpPr>
        <p:spPr>
          <a:xfrm>
            <a:off x="2777112" y="3687693"/>
            <a:ext cx="457153" cy="369332"/>
          </a:xfrm>
          <a:prstGeom prst="rect">
            <a:avLst/>
          </a:prstGeom>
          <a:noFill/>
        </p:spPr>
        <p:txBody>
          <a:bodyPr wrap="square" rtlCol="0">
            <a:spAutoFit/>
          </a:bodyPr>
          <a:lstStyle/>
          <a:p>
            <a:r>
              <a:rPr lang="en-US" dirty="0"/>
              <a:t>70</a:t>
            </a:r>
          </a:p>
        </p:txBody>
      </p:sp>
      <p:sp>
        <p:nvSpPr>
          <p:cNvPr id="22" name="TextBox 21">
            <a:extLst>
              <a:ext uri="{FF2B5EF4-FFF2-40B4-BE49-F238E27FC236}">
                <a16:creationId xmlns:a16="http://schemas.microsoft.com/office/drawing/2014/main" id="{C904D8DA-2DDE-41BC-9A9D-8C3A951BB266}"/>
              </a:ext>
            </a:extLst>
          </p:cNvPr>
          <p:cNvSpPr txBox="1"/>
          <p:nvPr/>
        </p:nvSpPr>
        <p:spPr>
          <a:xfrm>
            <a:off x="2777111" y="2593416"/>
            <a:ext cx="457153" cy="369332"/>
          </a:xfrm>
          <a:prstGeom prst="rect">
            <a:avLst/>
          </a:prstGeom>
          <a:noFill/>
        </p:spPr>
        <p:txBody>
          <a:bodyPr wrap="square" rtlCol="0">
            <a:spAutoFit/>
          </a:bodyPr>
          <a:lstStyle/>
          <a:p>
            <a:r>
              <a:rPr lang="en-US" dirty="0"/>
              <a:t>75</a:t>
            </a:r>
          </a:p>
        </p:txBody>
      </p:sp>
      <p:sp>
        <p:nvSpPr>
          <p:cNvPr id="23" name="TextBox 22">
            <a:extLst>
              <a:ext uri="{FF2B5EF4-FFF2-40B4-BE49-F238E27FC236}">
                <a16:creationId xmlns:a16="http://schemas.microsoft.com/office/drawing/2014/main" id="{F2D65837-E316-4B2F-88D6-C3B31BB50B3A}"/>
              </a:ext>
            </a:extLst>
          </p:cNvPr>
          <p:cNvSpPr txBox="1"/>
          <p:nvPr/>
        </p:nvSpPr>
        <p:spPr>
          <a:xfrm>
            <a:off x="2777111" y="4519137"/>
            <a:ext cx="457153" cy="369332"/>
          </a:xfrm>
          <a:prstGeom prst="rect">
            <a:avLst/>
          </a:prstGeom>
          <a:noFill/>
        </p:spPr>
        <p:txBody>
          <a:bodyPr wrap="square" rtlCol="0">
            <a:spAutoFit/>
          </a:bodyPr>
          <a:lstStyle/>
          <a:p>
            <a:r>
              <a:rPr lang="en-US" dirty="0"/>
              <a:t>65</a:t>
            </a:r>
          </a:p>
        </p:txBody>
      </p:sp>
    </p:spTree>
    <p:extLst>
      <p:ext uri="{BB962C8B-B14F-4D97-AF65-F5344CB8AC3E}">
        <p14:creationId xmlns:p14="http://schemas.microsoft.com/office/powerpoint/2010/main" val="34504665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7F71B7-AC88-4B05-9F7A-BC659707DCCD}"/>
              </a:ext>
            </a:extLst>
          </p:cNvPr>
          <p:cNvSpPr>
            <a:spLocks noGrp="1"/>
          </p:cNvSpPr>
          <p:nvPr>
            <p:ph type="title"/>
          </p:nvPr>
        </p:nvSpPr>
        <p:spPr>
          <a:xfrm>
            <a:off x="1024127" y="585216"/>
            <a:ext cx="10626005" cy="1499616"/>
          </a:xfrm>
        </p:spPr>
        <p:txBody>
          <a:bodyPr/>
          <a:lstStyle/>
          <a:p>
            <a:r>
              <a:rPr lang="en-US" dirty="0"/>
              <a:t>Deep Dive: How does sensor accuracy impact the way we might use them?</a:t>
            </a:r>
          </a:p>
        </p:txBody>
      </p:sp>
      <p:sp>
        <p:nvSpPr>
          <p:cNvPr id="4" name="Footer Placeholder 3">
            <a:extLst>
              <a:ext uri="{FF2B5EF4-FFF2-40B4-BE49-F238E27FC236}">
                <a16:creationId xmlns:a16="http://schemas.microsoft.com/office/drawing/2014/main" id="{1597E060-E3CE-4A2A-A764-2A1179F9F1F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18D03C0-E56E-4656-8CC5-BB9FEE16F817}"/>
              </a:ext>
            </a:extLst>
          </p:cNvPr>
          <p:cNvSpPr>
            <a:spLocks noGrp="1"/>
          </p:cNvSpPr>
          <p:nvPr>
            <p:ph type="sldNum" sz="quarter" idx="12"/>
          </p:nvPr>
        </p:nvSpPr>
        <p:spPr/>
        <p:txBody>
          <a:bodyPr/>
          <a:lstStyle/>
          <a:p>
            <a:fld id="{3C974458-8A97-4835-BF79-1FB6D7856C21}" type="slidenum">
              <a:rPr lang="en-US" smtClean="0"/>
              <a:t>26</a:t>
            </a:fld>
            <a:endParaRPr lang="en-US"/>
          </a:p>
        </p:txBody>
      </p:sp>
      <p:sp>
        <p:nvSpPr>
          <p:cNvPr id="7" name="TextBox 6">
            <a:extLst>
              <a:ext uri="{FF2B5EF4-FFF2-40B4-BE49-F238E27FC236}">
                <a16:creationId xmlns:a16="http://schemas.microsoft.com/office/drawing/2014/main" id="{1369DF41-994F-4ECA-821D-0A681B40B19D}"/>
              </a:ext>
            </a:extLst>
          </p:cNvPr>
          <p:cNvSpPr txBox="1"/>
          <p:nvPr/>
        </p:nvSpPr>
        <p:spPr>
          <a:xfrm>
            <a:off x="1646764" y="5460185"/>
            <a:ext cx="8843429" cy="646331"/>
          </a:xfrm>
          <a:prstGeom prst="rect">
            <a:avLst/>
          </a:prstGeom>
          <a:noFill/>
        </p:spPr>
        <p:txBody>
          <a:bodyPr wrap="square" rtlCol="0">
            <a:spAutoFit/>
          </a:bodyPr>
          <a:lstStyle/>
          <a:p>
            <a:r>
              <a:rPr lang="en-US" dirty="0"/>
              <a:t>Knowledge of temperature </a:t>
            </a:r>
            <a:r>
              <a:rPr lang="en-US" i="1" u="sng" dirty="0"/>
              <a:t>trends</a:t>
            </a:r>
            <a:r>
              <a:rPr lang="en-US" dirty="0"/>
              <a:t> could give us a further way to improve the data!  Also, by now we can see that we need to schedule service on the yellow sensor, or remove it entirely.</a:t>
            </a:r>
          </a:p>
        </p:txBody>
      </p:sp>
      <p:cxnSp>
        <p:nvCxnSpPr>
          <p:cNvPr id="9" name="Straight Arrow Connector 8">
            <a:extLst>
              <a:ext uri="{FF2B5EF4-FFF2-40B4-BE49-F238E27FC236}">
                <a16:creationId xmlns:a16="http://schemas.microsoft.com/office/drawing/2014/main" id="{3DD34C87-B5D7-46E6-824D-041588F96B29}"/>
              </a:ext>
            </a:extLst>
          </p:cNvPr>
          <p:cNvCxnSpPr/>
          <p:nvPr/>
        </p:nvCxnSpPr>
        <p:spPr>
          <a:xfrm>
            <a:off x="3234266" y="4885267"/>
            <a:ext cx="6265334"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7117FE23-CF96-457D-9E1A-3B3B404DCF61}"/>
              </a:ext>
            </a:extLst>
          </p:cNvPr>
          <p:cNvCxnSpPr>
            <a:cxnSpLocks/>
          </p:cNvCxnSpPr>
          <p:nvPr/>
        </p:nvCxnSpPr>
        <p:spPr>
          <a:xfrm flipH="1" flipV="1">
            <a:off x="3234266" y="2379133"/>
            <a:ext cx="1" cy="250613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B2CA9C05-522F-45FA-8634-96BD1432F187}"/>
              </a:ext>
            </a:extLst>
          </p:cNvPr>
          <p:cNvSpPr txBox="1"/>
          <p:nvPr/>
        </p:nvSpPr>
        <p:spPr>
          <a:xfrm>
            <a:off x="4639733" y="5020733"/>
            <a:ext cx="1354667" cy="369332"/>
          </a:xfrm>
          <a:prstGeom prst="rect">
            <a:avLst/>
          </a:prstGeom>
          <a:noFill/>
        </p:spPr>
        <p:txBody>
          <a:bodyPr wrap="square" rtlCol="0">
            <a:spAutoFit/>
          </a:bodyPr>
          <a:lstStyle/>
          <a:p>
            <a:r>
              <a:rPr lang="en-US" dirty="0"/>
              <a:t>Time </a:t>
            </a:r>
          </a:p>
        </p:txBody>
      </p:sp>
      <p:sp>
        <p:nvSpPr>
          <p:cNvPr id="14" name="TextBox 13">
            <a:extLst>
              <a:ext uri="{FF2B5EF4-FFF2-40B4-BE49-F238E27FC236}">
                <a16:creationId xmlns:a16="http://schemas.microsoft.com/office/drawing/2014/main" id="{77ABFD2D-2476-468F-ABF3-0FA07DF7CC55}"/>
              </a:ext>
            </a:extLst>
          </p:cNvPr>
          <p:cNvSpPr txBox="1"/>
          <p:nvPr/>
        </p:nvSpPr>
        <p:spPr>
          <a:xfrm>
            <a:off x="2556932" y="3262868"/>
            <a:ext cx="1354667" cy="369332"/>
          </a:xfrm>
          <a:prstGeom prst="rect">
            <a:avLst/>
          </a:prstGeom>
          <a:noFill/>
        </p:spPr>
        <p:txBody>
          <a:bodyPr wrap="square" rtlCol="0">
            <a:spAutoFit/>
          </a:bodyPr>
          <a:lstStyle/>
          <a:p>
            <a:r>
              <a:rPr lang="en-US" dirty="0"/>
              <a:t>Temp </a:t>
            </a:r>
          </a:p>
        </p:txBody>
      </p:sp>
      <p:sp>
        <p:nvSpPr>
          <p:cNvPr id="3" name="Rectangle 2">
            <a:extLst>
              <a:ext uri="{FF2B5EF4-FFF2-40B4-BE49-F238E27FC236}">
                <a16:creationId xmlns:a16="http://schemas.microsoft.com/office/drawing/2014/main" id="{BA234D58-45DE-49D8-887E-33361225F1C1}"/>
              </a:ext>
            </a:extLst>
          </p:cNvPr>
          <p:cNvSpPr/>
          <p:nvPr/>
        </p:nvSpPr>
        <p:spPr>
          <a:xfrm>
            <a:off x="5249333" y="3471333"/>
            <a:ext cx="279400" cy="77893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54177C03-2874-4679-819F-B381F3FB45BF}"/>
              </a:ext>
            </a:extLst>
          </p:cNvPr>
          <p:cNvSpPr/>
          <p:nvPr/>
        </p:nvSpPr>
        <p:spPr>
          <a:xfrm>
            <a:off x="5317066" y="3804628"/>
            <a:ext cx="143933" cy="135462"/>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94ECF912-8704-4DB3-93AF-D5E1EAF77497}"/>
              </a:ext>
            </a:extLst>
          </p:cNvPr>
          <p:cNvSpPr/>
          <p:nvPr/>
        </p:nvSpPr>
        <p:spPr>
          <a:xfrm>
            <a:off x="5401733" y="3623733"/>
            <a:ext cx="279400" cy="778931"/>
          </a:xfrm>
          <a:prstGeom prst="rect">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13C976FD-D6C8-4095-81D8-EBABD93258EF}"/>
              </a:ext>
            </a:extLst>
          </p:cNvPr>
          <p:cNvSpPr/>
          <p:nvPr/>
        </p:nvSpPr>
        <p:spPr>
          <a:xfrm>
            <a:off x="5469466" y="3957028"/>
            <a:ext cx="143933" cy="135462"/>
          </a:xfrm>
          <a:prstGeom prst="ellipse">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2CF96C68-4252-4DEA-8AA6-02C76455B1E6}"/>
              </a:ext>
            </a:extLst>
          </p:cNvPr>
          <p:cNvSpPr/>
          <p:nvPr/>
        </p:nvSpPr>
        <p:spPr>
          <a:xfrm>
            <a:off x="5333999" y="2304482"/>
            <a:ext cx="279400" cy="778931"/>
          </a:xfrm>
          <a:prstGeom prst="rect">
            <a:avLst/>
          </a:prstGeom>
          <a:solidFill>
            <a:schemeClr val="accent4"/>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a:extLst>
              <a:ext uri="{FF2B5EF4-FFF2-40B4-BE49-F238E27FC236}">
                <a16:creationId xmlns:a16="http://schemas.microsoft.com/office/drawing/2014/main" id="{C9A99EC5-52A4-4E56-82E9-A39E8B861C14}"/>
              </a:ext>
            </a:extLst>
          </p:cNvPr>
          <p:cNvSpPr/>
          <p:nvPr/>
        </p:nvSpPr>
        <p:spPr>
          <a:xfrm>
            <a:off x="5401732" y="2637777"/>
            <a:ext cx="143933" cy="135462"/>
          </a:xfrm>
          <a:prstGeom prst="ellipse">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Freeform: Shape 5">
            <a:extLst>
              <a:ext uri="{FF2B5EF4-FFF2-40B4-BE49-F238E27FC236}">
                <a16:creationId xmlns:a16="http://schemas.microsoft.com/office/drawing/2014/main" id="{D9D1561F-25A7-42CD-9D4D-4BF17F83A653}"/>
              </a:ext>
            </a:extLst>
          </p:cNvPr>
          <p:cNvSpPr/>
          <p:nvPr/>
        </p:nvSpPr>
        <p:spPr>
          <a:xfrm>
            <a:off x="3581400" y="2744902"/>
            <a:ext cx="7230533" cy="1433011"/>
          </a:xfrm>
          <a:custGeom>
            <a:avLst/>
            <a:gdLst>
              <a:gd name="connsiteX0" fmla="*/ 0 w 7230533"/>
              <a:gd name="connsiteY0" fmla="*/ 1022765 h 1433011"/>
              <a:gd name="connsiteX1" fmla="*/ 1490133 w 7230533"/>
              <a:gd name="connsiteY1" fmla="*/ 1395298 h 1433011"/>
              <a:gd name="connsiteX2" fmla="*/ 5037667 w 7230533"/>
              <a:gd name="connsiteY2" fmla="*/ 209965 h 1433011"/>
              <a:gd name="connsiteX3" fmla="*/ 7230533 w 7230533"/>
              <a:gd name="connsiteY3" fmla="*/ 6765 h 1433011"/>
            </a:gdLst>
            <a:ahLst/>
            <a:cxnLst>
              <a:cxn ang="0">
                <a:pos x="connsiteX0" y="connsiteY0"/>
              </a:cxn>
              <a:cxn ang="0">
                <a:pos x="connsiteX1" y="connsiteY1"/>
              </a:cxn>
              <a:cxn ang="0">
                <a:pos x="connsiteX2" y="connsiteY2"/>
              </a:cxn>
              <a:cxn ang="0">
                <a:pos x="connsiteX3" y="connsiteY3"/>
              </a:cxn>
            </a:cxnLst>
            <a:rect l="l" t="t" r="r" b="b"/>
            <a:pathLst>
              <a:path w="7230533" h="1433011">
                <a:moveTo>
                  <a:pt x="0" y="1022765"/>
                </a:moveTo>
                <a:cubicBezTo>
                  <a:pt x="325261" y="1276765"/>
                  <a:pt x="650522" y="1530765"/>
                  <a:pt x="1490133" y="1395298"/>
                </a:cubicBezTo>
                <a:cubicBezTo>
                  <a:pt x="2329744" y="1259831"/>
                  <a:pt x="4080934" y="441387"/>
                  <a:pt x="5037667" y="209965"/>
                </a:cubicBezTo>
                <a:cubicBezTo>
                  <a:pt x="5994400" y="-21457"/>
                  <a:pt x="6612466" y="-7346"/>
                  <a:pt x="7230533" y="6765"/>
                </a:cubicBezTo>
              </a:path>
            </a:pathLst>
          </a:cu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TextBox 18">
            <a:extLst>
              <a:ext uri="{FF2B5EF4-FFF2-40B4-BE49-F238E27FC236}">
                <a16:creationId xmlns:a16="http://schemas.microsoft.com/office/drawing/2014/main" id="{9ABE0A39-9734-473C-A2A3-5FD4ED851A03}"/>
              </a:ext>
            </a:extLst>
          </p:cNvPr>
          <p:cNvSpPr txBox="1"/>
          <p:nvPr/>
        </p:nvSpPr>
        <p:spPr>
          <a:xfrm>
            <a:off x="2777112" y="3687693"/>
            <a:ext cx="457153" cy="369332"/>
          </a:xfrm>
          <a:prstGeom prst="rect">
            <a:avLst/>
          </a:prstGeom>
          <a:noFill/>
        </p:spPr>
        <p:txBody>
          <a:bodyPr wrap="square" rtlCol="0">
            <a:spAutoFit/>
          </a:bodyPr>
          <a:lstStyle/>
          <a:p>
            <a:r>
              <a:rPr lang="en-US" dirty="0"/>
              <a:t>70</a:t>
            </a:r>
          </a:p>
        </p:txBody>
      </p:sp>
      <p:sp>
        <p:nvSpPr>
          <p:cNvPr id="20" name="TextBox 19">
            <a:extLst>
              <a:ext uri="{FF2B5EF4-FFF2-40B4-BE49-F238E27FC236}">
                <a16:creationId xmlns:a16="http://schemas.microsoft.com/office/drawing/2014/main" id="{AD403FE5-9691-4821-9F5D-DCB23BEAF933}"/>
              </a:ext>
            </a:extLst>
          </p:cNvPr>
          <p:cNvSpPr txBox="1"/>
          <p:nvPr/>
        </p:nvSpPr>
        <p:spPr>
          <a:xfrm>
            <a:off x="2777111" y="2593416"/>
            <a:ext cx="457153" cy="369332"/>
          </a:xfrm>
          <a:prstGeom prst="rect">
            <a:avLst/>
          </a:prstGeom>
          <a:noFill/>
        </p:spPr>
        <p:txBody>
          <a:bodyPr wrap="square" rtlCol="0">
            <a:spAutoFit/>
          </a:bodyPr>
          <a:lstStyle/>
          <a:p>
            <a:r>
              <a:rPr lang="en-US" dirty="0"/>
              <a:t>75</a:t>
            </a:r>
          </a:p>
        </p:txBody>
      </p:sp>
      <p:sp>
        <p:nvSpPr>
          <p:cNvPr id="21" name="TextBox 20">
            <a:extLst>
              <a:ext uri="{FF2B5EF4-FFF2-40B4-BE49-F238E27FC236}">
                <a16:creationId xmlns:a16="http://schemas.microsoft.com/office/drawing/2014/main" id="{EF3AD723-714C-4B7D-A70D-64CC78C427C7}"/>
              </a:ext>
            </a:extLst>
          </p:cNvPr>
          <p:cNvSpPr txBox="1"/>
          <p:nvPr/>
        </p:nvSpPr>
        <p:spPr>
          <a:xfrm>
            <a:off x="2777111" y="4519137"/>
            <a:ext cx="457153" cy="369332"/>
          </a:xfrm>
          <a:prstGeom prst="rect">
            <a:avLst/>
          </a:prstGeom>
          <a:noFill/>
        </p:spPr>
        <p:txBody>
          <a:bodyPr wrap="square" rtlCol="0">
            <a:spAutoFit/>
          </a:bodyPr>
          <a:lstStyle/>
          <a:p>
            <a:r>
              <a:rPr lang="en-US" dirty="0"/>
              <a:t>65</a:t>
            </a:r>
          </a:p>
        </p:txBody>
      </p:sp>
      <p:sp>
        <p:nvSpPr>
          <p:cNvPr id="22" name="Rectangle 21">
            <a:extLst>
              <a:ext uri="{FF2B5EF4-FFF2-40B4-BE49-F238E27FC236}">
                <a16:creationId xmlns:a16="http://schemas.microsoft.com/office/drawing/2014/main" id="{7A8FD574-5D88-498E-B445-D4A43FA2D9DC}"/>
              </a:ext>
            </a:extLst>
          </p:cNvPr>
          <p:cNvSpPr/>
          <p:nvPr/>
        </p:nvSpPr>
        <p:spPr>
          <a:xfrm>
            <a:off x="4381499" y="3925773"/>
            <a:ext cx="279400" cy="77893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Oval 22">
            <a:extLst>
              <a:ext uri="{FF2B5EF4-FFF2-40B4-BE49-F238E27FC236}">
                <a16:creationId xmlns:a16="http://schemas.microsoft.com/office/drawing/2014/main" id="{E29A244E-176E-475A-98C3-571FFFE15247}"/>
              </a:ext>
            </a:extLst>
          </p:cNvPr>
          <p:cNvSpPr/>
          <p:nvPr/>
        </p:nvSpPr>
        <p:spPr>
          <a:xfrm>
            <a:off x="4449232" y="4259068"/>
            <a:ext cx="143933" cy="135462"/>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Rectangle 23">
            <a:extLst>
              <a:ext uri="{FF2B5EF4-FFF2-40B4-BE49-F238E27FC236}">
                <a16:creationId xmlns:a16="http://schemas.microsoft.com/office/drawing/2014/main" id="{D93369C5-FACB-4DDE-B745-05F482611CB6}"/>
              </a:ext>
            </a:extLst>
          </p:cNvPr>
          <p:cNvSpPr/>
          <p:nvPr/>
        </p:nvSpPr>
        <p:spPr>
          <a:xfrm>
            <a:off x="4533899" y="4078173"/>
            <a:ext cx="279400" cy="778931"/>
          </a:xfrm>
          <a:prstGeom prst="rect">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Oval 24">
            <a:extLst>
              <a:ext uri="{FF2B5EF4-FFF2-40B4-BE49-F238E27FC236}">
                <a16:creationId xmlns:a16="http://schemas.microsoft.com/office/drawing/2014/main" id="{F4CA1EF0-A751-47AB-A662-0D2815B087DB}"/>
              </a:ext>
            </a:extLst>
          </p:cNvPr>
          <p:cNvSpPr/>
          <p:nvPr/>
        </p:nvSpPr>
        <p:spPr>
          <a:xfrm>
            <a:off x="4601632" y="4411468"/>
            <a:ext cx="143933" cy="135462"/>
          </a:xfrm>
          <a:prstGeom prst="ellipse">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Rectangle 25">
            <a:extLst>
              <a:ext uri="{FF2B5EF4-FFF2-40B4-BE49-F238E27FC236}">
                <a16:creationId xmlns:a16="http://schemas.microsoft.com/office/drawing/2014/main" id="{5AC9C39B-66B3-42CF-9A94-ACB180E42562}"/>
              </a:ext>
            </a:extLst>
          </p:cNvPr>
          <p:cNvSpPr/>
          <p:nvPr/>
        </p:nvSpPr>
        <p:spPr>
          <a:xfrm>
            <a:off x="4491565" y="3410722"/>
            <a:ext cx="279400" cy="778931"/>
          </a:xfrm>
          <a:prstGeom prst="rect">
            <a:avLst/>
          </a:prstGeom>
          <a:solidFill>
            <a:schemeClr val="accent4"/>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Oval 26">
            <a:extLst>
              <a:ext uri="{FF2B5EF4-FFF2-40B4-BE49-F238E27FC236}">
                <a16:creationId xmlns:a16="http://schemas.microsoft.com/office/drawing/2014/main" id="{2A0CD310-4699-49AC-A658-6508EE72446D}"/>
              </a:ext>
            </a:extLst>
          </p:cNvPr>
          <p:cNvSpPr/>
          <p:nvPr/>
        </p:nvSpPr>
        <p:spPr>
          <a:xfrm>
            <a:off x="4559298" y="3744017"/>
            <a:ext cx="143933" cy="135462"/>
          </a:xfrm>
          <a:prstGeom prst="ellipse">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Rectangle 27">
            <a:extLst>
              <a:ext uri="{FF2B5EF4-FFF2-40B4-BE49-F238E27FC236}">
                <a16:creationId xmlns:a16="http://schemas.microsoft.com/office/drawing/2014/main" id="{28B4365C-E30C-4A17-8DA5-F9F0D5962844}"/>
              </a:ext>
            </a:extLst>
          </p:cNvPr>
          <p:cNvSpPr/>
          <p:nvPr/>
        </p:nvSpPr>
        <p:spPr>
          <a:xfrm>
            <a:off x="7253817" y="2989646"/>
            <a:ext cx="279400" cy="77893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Oval 28">
            <a:extLst>
              <a:ext uri="{FF2B5EF4-FFF2-40B4-BE49-F238E27FC236}">
                <a16:creationId xmlns:a16="http://schemas.microsoft.com/office/drawing/2014/main" id="{806E0444-7AD0-4FD5-89B1-786D8FC485FC}"/>
              </a:ext>
            </a:extLst>
          </p:cNvPr>
          <p:cNvSpPr/>
          <p:nvPr/>
        </p:nvSpPr>
        <p:spPr>
          <a:xfrm>
            <a:off x="7321550" y="3322941"/>
            <a:ext cx="143933" cy="135462"/>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Rectangle 29">
            <a:extLst>
              <a:ext uri="{FF2B5EF4-FFF2-40B4-BE49-F238E27FC236}">
                <a16:creationId xmlns:a16="http://schemas.microsoft.com/office/drawing/2014/main" id="{CD1B0CEB-C77E-4DE0-87A1-DC18D0449D25}"/>
              </a:ext>
            </a:extLst>
          </p:cNvPr>
          <p:cNvSpPr/>
          <p:nvPr/>
        </p:nvSpPr>
        <p:spPr>
          <a:xfrm>
            <a:off x="7406217" y="3142046"/>
            <a:ext cx="279400" cy="778931"/>
          </a:xfrm>
          <a:prstGeom prst="rect">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Oval 30">
            <a:extLst>
              <a:ext uri="{FF2B5EF4-FFF2-40B4-BE49-F238E27FC236}">
                <a16:creationId xmlns:a16="http://schemas.microsoft.com/office/drawing/2014/main" id="{1FFC62B9-5762-4836-8CD2-4AB1FC3299FF}"/>
              </a:ext>
            </a:extLst>
          </p:cNvPr>
          <p:cNvSpPr/>
          <p:nvPr/>
        </p:nvSpPr>
        <p:spPr>
          <a:xfrm>
            <a:off x="7473950" y="3475341"/>
            <a:ext cx="143933" cy="135462"/>
          </a:xfrm>
          <a:prstGeom prst="ellipse">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Rectangle 31">
            <a:extLst>
              <a:ext uri="{FF2B5EF4-FFF2-40B4-BE49-F238E27FC236}">
                <a16:creationId xmlns:a16="http://schemas.microsoft.com/office/drawing/2014/main" id="{2784422C-4DF8-4A05-8009-3CD8B8F5E618}"/>
              </a:ext>
            </a:extLst>
          </p:cNvPr>
          <p:cNvSpPr/>
          <p:nvPr/>
        </p:nvSpPr>
        <p:spPr>
          <a:xfrm>
            <a:off x="6136216" y="4421241"/>
            <a:ext cx="279400" cy="778931"/>
          </a:xfrm>
          <a:prstGeom prst="rect">
            <a:avLst/>
          </a:prstGeom>
          <a:solidFill>
            <a:schemeClr val="accent4"/>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Oval 32">
            <a:extLst>
              <a:ext uri="{FF2B5EF4-FFF2-40B4-BE49-F238E27FC236}">
                <a16:creationId xmlns:a16="http://schemas.microsoft.com/office/drawing/2014/main" id="{6496185B-9275-4BA5-9BF5-0971931F8BAC}"/>
              </a:ext>
            </a:extLst>
          </p:cNvPr>
          <p:cNvSpPr/>
          <p:nvPr/>
        </p:nvSpPr>
        <p:spPr>
          <a:xfrm>
            <a:off x="6203949" y="4754536"/>
            <a:ext cx="143933" cy="135462"/>
          </a:xfrm>
          <a:prstGeom prst="ellipse">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Rectangle 33">
            <a:extLst>
              <a:ext uri="{FF2B5EF4-FFF2-40B4-BE49-F238E27FC236}">
                <a16:creationId xmlns:a16="http://schemas.microsoft.com/office/drawing/2014/main" id="{2D28AA72-EC5C-41D4-8EA6-EC8F9A8158BB}"/>
              </a:ext>
            </a:extLst>
          </p:cNvPr>
          <p:cNvSpPr/>
          <p:nvPr/>
        </p:nvSpPr>
        <p:spPr>
          <a:xfrm>
            <a:off x="9677403" y="2220427"/>
            <a:ext cx="279400" cy="77893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Oval 34">
            <a:extLst>
              <a:ext uri="{FF2B5EF4-FFF2-40B4-BE49-F238E27FC236}">
                <a16:creationId xmlns:a16="http://schemas.microsoft.com/office/drawing/2014/main" id="{B3EA0107-5FB4-410A-B4B0-F77F5DA963EE}"/>
              </a:ext>
            </a:extLst>
          </p:cNvPr>
          <p:cNvSpPr/>
          <p:nvPr/>
        </p:nvSpPr>
        <p:spPr>
          <a:xfrm>
            <a:off x="9745136" y="2553722"/>
            <a:ext cx="143933" cy="135462"/>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Rectangle 35">
            <a:extLst>
              <a:ext uri="{FF2B5EF4-FFF2-40B4-BE49-F238E27FC236}">
                <a16:creationId xmlns:a16="http://schemas.microsoft.com/office/drawing/2014/main" id="{EC5CB904-A1E7-48AB-8B37-483416967896}"/>
              </a:ext>
            </a:extLst>
          </p:cNvPr>
          <p:cNvSpPr/>
          <p:nvPr/>
        </p:nvSpPr>
        <p:spPr>
          <a:xfrm>
            <a:off x="9829803" y="2372827"/>
            <a:ext cx="279400" cy="778931"/>
          </a:xfrm>
          <a:prstGeom prst="rect">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7" name="Oval 36">
            <a:extLst>
              <a:ext uri="{FF2B5EF4-FFF2-40B4-BE49-F238E27FC236}">
                <a16:creationId xmlns:a16="http://schemas.microsoft.com/office/drawing/2014/main" id="{2F9BDCE0-8CFF-4D58-A28B-C97B04AF6A77}"/>
              </a:ext>
            </a:extLst>
          </p:cNvPr>
          <p:cNvSpPr/>
          <p:nvPr/>
        </p:nvSpPr>
        <p:spPr>
          <a:xfrm>
            <a:off x="9897536" y="2706122"/>
            <a:ext cx="143933" cy="135462"/>
          </a:xfrm>
          <a:prstGeom prst="ellipse">
            <a:avLst/>
          </a:prstGeom>
          <a:solidFill>
            <a:srgbClr val="000000">
              <a:alpha val="50196"/>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Rectangle 37">
            <a:extLst>
              <a:ext uri="{FF2B5EF4-FFF2-40B4-BE49-F238E27FC236}">
                <a16:creationId xmlns:a16="http://schemas.microsoft.com/office/drawing/2014/main" id="{303AF5CD-32B9-4C47-8DFD-1CC01C6DC4EF}"/>
              </a:ext>
            </a:extLst>
          </p:cNvPr>
          <p:cNvSpPr/>
          <p:nvPr/>
        </p:nvSpPr>
        <p:spPr>
          <a:xfrm>
            <a:off x="9829803" y="4013198"/>
            <a:ext cx="279400" cy="778931"/>
          </a:xfrm>
          <a:prstGeom prst="rect">
            <a:avLst/>
          </a:prstGeom>
          <a:solidFill>
            <a:schemeClr val="accent4"/>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Oval 38">
            <a:extLst>
              <a:ext uri="{FF2B5EF4-FFF2-40B4-BE49-F238E27FC236}">
                <a16:creationId xmlns:a16="http://schemas.microsoft.com/office/drawing/2014/main" id="{90998CAE-FBD2-490D-BEEA-223C5F509B28}"/>
              </a:ext>
            </a:extLst>
          </p:cNvPr>
          <p:cNvSpPr/>
          <p:nvPr/>
        </p:nvSpPr>
        <p:spPr>
          <a:xfrm>
            <a:off x="9897536" y="4346493"/>
            <a:ext cx="143933" cy="135462"/>
          </a:xfrm>
          <a:prstGeom prst="ellipse">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27596514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9C0E4F1E-C2CE-49BF-BE42-BE927F7578A9}"/>
              </a:ext>
            </a:extLst>
          </p:cNvPr>
          <p:cNvSpPr>
            <a:spLocks noGrp="1"/>
          </p:cNvSpPr>
          <p:nvPr>
            <p:ph type="title"/>
          </p:nvPr>
        </p:nvSpPr>
        <p:spPr/>
        <p:txBody>
          <a:bodyPr/>
          <a:lstStyle/>
          <a:p>
            <a:r>
              <a:rPr lang="en-US" dirty="0"/>
              <a:t>Meta: “Rules” for computing with imprecise sensors</a:t>
            </a:r>
          </a:p>
        </p:txBody>
      </p:sp>
      <p:sp>
        <p:nvSpPr>
          <p:cNvPr id="6" name="Content Placeholder 5">
            <a:extLst>
              <a:ext uri="{FF2B5EF4-FFF2-40B4-BE49-F238E27FC236}">
                <a16:creationId xmlns:a16="http://schemas.microsoft.com/office/drawing/2014/main" id="{AA3970AE-BAC1-4FB6-B341-B0BD7C20CE0E}"/>
              </a:ext>
            </a:extLst>
          </p:cNvPr>
          <p:cNvSpPr>
            <a:spLocks noGrp="1"/>
          </p:cNvSpPr>
          <p:nvPr>
            <p:ph idx="1"/>
          </p:nvPr>
        </p:nvSpPr>
        <p:spPr/>
        <p:txBody>
          <a:bodyPr/>
          <a:lstStyle/>
          <a:p>
            <a:r>
              <a:rPr lang="en-US" dirty="0"/>
              <a:t>Suppose we tell the smart system to “turn on the office A/C if the temperature rises above 71F”</a:t>
            </a:r>
          </a:p>
          <a:p>
            <a:endParaRPr lang="en-US" dirty="0"/>
          </a:p>
          <a:p>
            <a:r>
              <a:rPr lang="en-US" dirty="0"/>
              <a:t>Does this mean “if the temperature </a:t>
            </a:r>
            <a:r>
              <a:rPr lang="en-US" i="1" u="sng" dirty="0"/>
              <a:t>might</a:t>
            </a:r>
            <a:r>
              <a:rPr lang="en-US" dirty="0"/>
              <a:t> be more than 71?”  Or “if the temperature </a:t>
            </a:r>
            <a:r>
              <a:rPr lang="en-US" i="1" dirty="0"/>
              <a:t>is </a:t>
            </a:r>
            <a:r>
              <a:rPr lang="en-US" i="1" u="sng" dirty="0"/>
              <a:t>definitely</a:t>
            </a:r>
            <a:r>
              <a:rPr lang="en-US" dirty="0"/>
              <a:t> more than 71?”    </a:t>
            </a:r>
          </a:p>
          <a:p>
            <a:endParaRPr lang="en-US" dirty="0"/>
          </a:p>
          <a:p>
            <a:r>
              <a:rPr lang="en-US" dirty="0"/>
              <a:t>The correct action is very different!  In our example, the temperature is probably 70.1, but </a:t>
            </a:r>
            <a:r>
              <a:rPr lang="en-US" i="1" dirty="0"/>
              <a:t>could </a:t>
            </a:r>
            <a:r>
              <a:rPr lang="en-US" dirty="0"/>
              <a:t>be as high as 71.6</a:t>
            </a:r>
          </a:p>
        </p:txBody>
      </p:sp>
      <p:sp>
        <p:nvSpPr>
          <p:cNvPr id="3" name="Footer Placeholder 2">
            <a:extLst>
              <a:ext uri="{FF2B5EF4-FFF2-40B4-BE49-F238E27FC236}">
                <a16:creationId xmlns:a16="http://schemas.microsoft.com/office/drawing/2014/main" id="{354EB104-131E-485E-B01A-DAE20F056352}"/>
              </a:ext>
            </a:extLst>
          </p:cNvPr>
          <p:cNvSpPr>
            <a:spLocks noGrp="1"/>
          </p:cNvSpPr>
          <p:nvPr>
            <p:ph type="ftr" sz="quarter" idx="11"/>
          </p:nvPr>
        </p:nvSpPr>
        <p:spPr/>
        <p:txBody>
          <a:bodyPr/>
          <a:lstStyle/>
          <a:p>
            <a:r>
              <a:rPr lang="en-US"/>
              <a:t>http://www.cs.cornell.edu/courses/cs5412/2019sp</a:t>
            </a:r>
          </a:p>
        </p:txBody>
      </p:sp>
      <p:sp>
        <p:nvSpPr>
          <p:cNvPr id="4" name="Slide Number Placeholder 3">
            <a:extLst>
              <a:ext uri="{FF2B5EF4-FFF2-40B4-BE49-F238E27FC236}">
                <a16:creationId xmlns:a16="http://schemas.microsoft.com/office/drawing/2014/main" id="{ABE98CC1-B555-4C6B-8FBA-D45DC2C5841B}"/>
              </a:ext>
            </a:extLst>
          </p:cNvPr>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4813120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FE3B10-52D8-4B9E-A4F6-34A894E521E1}"/>
              </a:ext>
            </a:extLst>
          </p:cNvPr>
          <p:cNvSpPr>
            <a:spLocks noGrp="1"/>
          </p:cNvSpPr>
          <p:nvPr>
            <p:ph type="title"/>
          </p:nvPr>
        </p:nvSpPr>
        <p:spPr/>
        <p:txBody>
          <a:bodyPr/>
          <a:lstStyle/>
          <a:p>
            <a:r>
              <a:rPr lang="en-US" dirty="0"/>
              <a:t>“Might” versus “Definitely”</a:t>
            </a:r>
          </a:p>
        </p:txBody>
      </p:sp>
      <p:sp>
        <p:nvSpPr>
          <p:cNvPr id="3" name="Content Placeholder 2">
            <a:extLst>
              <a:ext uri="{FF2B5EF4-FFF2-40B4-BE49-F238E27FC236}">
                <a16:creationId xmlns:a16="http://schemas.microsoft.com/office/drawing/2014/main" id="{52048407-6D26-4918-955C-678CC4A5CF12}"/>
              </a:ext>
            </a:extLst>
          </p:cNvPr>
          <p:cNvSpPr>
            <a:spLocks noGrp="1"/>
          </p:cNvSpPr>
          <p:nvPr>
            <p:ph idx="1"/>
          </p:nvPr>
        </p:nvSpPr>
        <p:spPr/>
        <p:txBody>
          <a:bodyPr/>
          <a:lstStyle/>
          <a:p>
            <a:r>
              <a:rPr lang="en-US" dirty="0"/>
              <a:t>Might would be any value in the bounding box.</a:t>
            </a:r>
          </a:p>
          <a:p>
            <a:pPr>
              <a:buFont typeface="Wingdings" panose="05000000000000000000" pitchFamily="2" charset="2"/>
              <a:buChar char="Ø"/>
            </a:pPr>
            <a:r>
              <a:rPr lang="en-US" dirty="0"/>
              <a:t>  If the temperature is 70.1 +/- 1.5 at time 10:03 +/- 5s, it “might” have</a:t>
            </a:r>
            <a:br>
              <a:rPr lang="en-US" dirty="0"/>
            </a:br>
            <a:r>
              <a:rPr lang="en-US" dirty="0"/>
              <a:t>    any value in the temperature range, or the time range.</a:t>
            </a:r>
          </a:p>
          <a:p>
            <a:pPr marL="0" indent="0">
              <a:buNone/>
            </a:pPr>
            <a:endParaRPr lang="en-US" dirty="0"/>
          </a:p>
          <a:p>
            <a:pPr marL="0" indent="0">
              <a:buNone/>
            </a:pPr>
            <a:r>
              <a:rPr lang="en-US" dirty="0"/>
              <a:t>Definitely would mean that the allowed range has no intersection with the bounding box</a:t>
            </a:r>
          </a:p>
          <a:p>
            <a:pPr>
              <a:buFont typeface="Wingdings" panose="05000000000000000000" pitchFamily="2" charset="2"/>
              <a:buChar char="Ø"/>
            </a:pPr>
            <a:r>
              <a:rPr lang="en-US" dirty="0"/>
              <a:t>  In our example, the temperature is definitely more than 69F</a:t>
            </a:r>
          </a:p>
        </p:txBody>
      </p:sp>
      <p:sp>
        <p:nvSpPr>
          <p:cNvPr id="4" name="Footer Placeholder 3">
            <a:extLst>
              <a:ext uri="{FF2B5EF4-FFF2-40B4-BE49-F238E27FC236}">
                <a16:creationId xmlns:a16="http://schemas.microsoft.com/office/drawing/2014/main" id="{E348B86C-D7C1-438D-BDAC-141C219220C1}"/>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6B043842-7F8B-45B9-985A-E8855E1A5FE4}"/>
              </a:ext>
            </a:extLst>
          </p:cNvPr>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194782863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AC623E3-63C0-4CE5-B8CD-84362DA4BAA9}"/>
              </a:ext>
            </a:extLst>
          </p:cNvPr>
          <p:cNvSpPr>
            <a:spLocks noGrp="1"/>
          </p:cNvSpPr>
          <p:nvPr>
            <p:ph type="title"/>
          </p:nvPr>
        </p:nvSpPr>
        <p:spPr/>
        <p:txBody>
          <a:bodyPr/>
          <a:lstStyle/>
          <a:p>
            <a:r>
              <a:rPr lang="en-US" dirty="0"/>
              <a:t>Temporal accuracy concerns</a:t>
            </a:r>
          </a:p>
        </p:txBody>
      </p:sp>
      <p:sp>
        <p:nvSpPr>
          <p:cNvPr id="3" name="Content Placeholder 2">
            <a:extLst>
              <a:ext uri="{FF2B5EF4-FFF2-40B4-BE49-F238E27FC236}">
                <a16:creationId xmlns:a16="http://schemas.microsoft.com/office/drawing/2014/main" id="{6D49E28F-4B0B-419C-A5A7-0A67D0EEEBBF}"/>
              </a:ext>
            </a:extLst>
          </p:cNvPr>
          <p:cNvSpPr>
            <a:spLocks noGrp="1"/>
          </p:cNvSpPr>
          <p:nvPr>
            <p:ph idx="1"/>
          </p:nvPr>
        </p:nvSpPr>
        <p:spPr/>
        <p:txBody>
          <a:bodyPr/>
          <a:lstStyle/>
          <a:p>
            <a:r>
              <a:rPr lang="en-US" dirty="0"/>
              <a:t>Fred Schneider likes to distinguish three properties:</a:t>
            </a:r>
          </a:p>
          <a:p>
            <a:pPr>
              <a:buFont typeface="Arial" panose="020B0604020202020204" pitchFamily="34" charset="0"/>
              <a:buChar char="•"/>
            </a:pPr>
            <a:r>
              <a:rPr lang="en-US" dirty="0"/>
              <a:t>  Precision:  How close are a clock to other non-faulty clocks?</a:t>
            </a:r>
          </a:p>
          <a:p>
            <a:pPr>
              <a:buFont typeface="Arial" panose="020B0604020202020204" pitchFamily="34" charset="0"/>
              <a:buChar char="•"/>
            </a:pPr>
            <a:r>
              <a:rPr lang="en-US" dirty="0"/>
              <a:t>  Accuracy: How close is the clock to “true” time?</a:t>
            </a:r>
          </a:p>
          <a:p>
            <a:pPr>
              <a:buFont typeface="Arial" panose="020B0604020202020204" pitchFamily="34" charset="0"/>
              <a:buChar char="•"/>
            </a:pPr>
            <a:r>
              <a:rPr lang="en-US" dirty="0"/>
              <a:t>  Drift: How quickly is a clock losing precision or accuracy?</a:t>
            </a:r>
          </a:p>
          <a:p>
            <a:pPr marL="0" indent="0">
              <a:buNone/>
            </a:pPr>
            <a:endParaRPr lang="en-US" dirty="0"/>
          </a:p>
          <a:p>
            <a:pPr marL="0" indent="0">
              <a:buNone/>
            </a:pPr>
            <a:r>
              <a:rPr lang="en-US" dirty="0"/>
              <a:t>For a pair of clocks, the “skew” is their difference if measured at the same instant in true time.</a:t>
            </a:r>
          </a:p>
        </p:txBody>
      </p:sp>
      <p:sp>
        <p:nvSpPr>
          <p:cNvPr id="4" name="Footer Placeholder 3">
            <a:extLst>
              <a:ext uri="{FF2B5EF4-FFF2-40B4-BE49-F238E27FC236}">
                <a16:creationId xmlns:a16="http://schemas.microsoft.com/office/drawing/2014/main" id="{187A6C3D-385E-45A9-AD3B-6ADCC2F27206}"/>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7D6578EA-536E-4CFD-9404-5D344465F640}"/>
              </a:ext>
            </a:extLst>
          </p:cNvPr>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43759417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DC14C68-49AC-4D40-B6DC-F15A92297BDD}"/>
              </a:ext>
            </a:extLst>
          </p:cNvPr>
          <p:cNvSpPr>
            <a:spLocks noGrp="1"/>
          </p:cNvSpPr>
          <p:nvPr>
            <p:ph type="title"/>
          </p:nvPr>
        </p:nvSpPr>
        <p:spPr/>
        <p:txBody>
          <a:bodyPr>
            <a:normAutofit/>
          </a:bodyPr>
          <a:lstStyle/>
          <a:p>
            <a:r>
              <a:rPr lang="en-US" dirty="0"/>
              <a:t>Patriot Missile Defense in the </a:t>
            </a:r>
            <a:r>
              <a:rPr lang="en-US" dirty="0" err="1"/>
              <a:t>IraQ</a:t>
            </a:r>
            <a:r>
              <a:rPr lang="en-US" dirty="0"/>
              <a:t> war</a:t>
            </a:r>
          </a:p>
        </p:txBody>
      </p:sp>
      <p:sp>
        <p:nvSpPr>
          <p:cNvPr id="3" name="Content Placeholder 2">
            <a:extLst>
              <a:ext uri="{FF2B5EF4-FFF2-40B4-BE49-F238E27FC236}">
                <a16:creationId xmlns:a16="http://schemas.microsoft.com/office/drawing/2014/main" id="{E4DD71C6-AF22-4B3C-A5BD-D9837E1366B2}"/>
              </a:ext>
            </a:extLst>
          </p:cNvPr>
          <p:cNvSpPr>
            <a:spLocks noGrp="1"/>
          </p:cNvSpPr>
          <p:nvPr>
            <p:ph idx="1"/>
          </p:nvPr>
        </p:nvSpPr>
        <p:spPr/>
        <p:txBody>
          <a:bodyPr/>
          <a:lstStyle/>
          <a:p>
            <a:r>
              <a:rPr lang="en-US" dirty="0"/>
              <a:t>The Patriot anti-missile system was implemented as a two-processor system.</a:t>
            </a:r>
          </a:p>
          <a:p>
            <a:endParaRPr lang="en-US" dirty="0"/>
          </a:p>
          <a:p>
            <a:r>
              <a:rPr lang="en-US" dirty="0"/>
              <a:t>A radar unit, on the ground, computed the trajectory of an incoming threat and tells the anti-missile when and where to intercept the target.  Then the anti-missile launches and makes a pinpoint rendezvous.</a:t>
            </a:r>
          </a:p>
          <a:p>
            <a:endParaRPr lang="en-US" dirty="0"/>
          </a:p>
          <a:p>
            <a:r>
              <a:rPr lang="en-US" dirty="0"/>
              <a:t>Would you prefer for the two clocks (the radar, and the defensive missile) to have the best possible precision, or accuracy?</a:t>
            </a:r>
          </a:p>
        </p:txBody>
      </p:sp>
      <p:sp>
        <p:nvSpPr>
          <p:cNvPr id="4" name="Footer Placeholder 3">
            <a:extLst>
              <a:ext uri="{FF2B5EF4-FFF2-40B4-BE49-F238E27FC236}">
                <a16:creationId xmlns:a16="http://schemas.microsoft.com/office/drawing/2014/main" id="{EFEE6DE5-1918-4CAE-A849-F5CE7FEEA260}"/>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6F8C75E1-F266-477B-A956-320AB89D9734}"/>
              </a:ext>
            </a:extLst>
          </p:cNvPr>
          <p:cNvSpPr>
            <a:spLocks noGrp="1"/>
          </p:cNvSpPr>
          <p:nvPr>
            <p:ph type="sldNum" sz="quarter" idx="12"/>
          </p:nvPr>
        </p:nvSpPr>
        <p:spPr/>
        <p:txBody>
          <a:bodyPr/>
          <a:lstStyle/>
          <a:p>
            <a:fld id="{3C974458-8A97-4835-BF79-1FB6D7856C21}" type="slidenum">
              <a:rPr lang="en-US" smtClean="0"/>
              <a:t>30</a:t>
            </a:fld>
            <a:endParaRPr lang="en-US"/>
          </a:p>
        </p:txBody>
      </p:sp>
    </p:spTree>
    <p:extLst>
      <p:ext uri="{BB962C8B-B14F-4D97-AF65-F5344CB8AC3E}">
        <p14:creationId xmlns:p14="http://schemas.microsoft.com/office/powerpoint/2010/main" val="152681476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1CCE9CF-2E29-4398-9ABE-707C7C3E7412}"/>
              </a:ext>
            </a:extLst>
          </p:cNvPr>
          <p:cNvSpPr>
            <a:spLocks noGrp="1"/>
          </p:cNvSpPr>
          <p:nvPr>
            <p:ph type="title"/>
          </p:nvPr>
        </p:nvSpPr>
        <p:spPr/>
        <p:txBody>
          <a:bodyPr/>
          <a:lstStyle/>
          <a:p>
            <a:r>
              <a:rPr lang="en-US" dirty="0"/>
              <a:t>What actually happened?</a:t>
            </a:r>
          </a:p>
        </p:txBody>
      </p:sp>
      <p:sp>
        <p:nvSpPr>
          <p:cNvPr id="3" name="Content Placeholder 2">
            <a:extLst>
              <a:ext uri="{FF2B5EF4-FFF2-40B4-BE49-F238E27FC236}">
                <a16:creationId xmlns:a16="http://schemas.microsoft.com/office/drawing/2014/main" id="{280BEC7F-DE74-4E1D-A5E4-F50E18497B24}"/>
              </a:ext>
            </a:extLst>
          </p:cNvPr>
          <p:cNvSpPr>
            <a:spLocks noGrp="1"/>
          </p:cNvSpPr>
          <p:nvPr>
            <p:ph idx="1"/>
          </p:nvPr>
        </p:nvSpPr>
        <p:spPr/>
        <p:txBody>
          <a:bodyPr/>
          <a:lstStyle/>
          <a:p>
            <a:r>
              <a:rPr lang="en-US" dirty="0"/>
              <a:t>Iraq launched Scud missiles at various targets (“flying garbage cans filled with dynamite (and maybe worse)”.  </a:t>
            </a:r>
            <a:br>
              <a:rPr lang="en-US" dirty="0"/>
            </a:br>
            <a:br>
              <a:rPr lang="en-US" dirty="0"/>
            </a:br>
            <a:r>
              <a:rPr lang="en-US" dirty="0"/>
              <a:t>Israel fired on dozens of Scuds.  Time after time, the Patriot missiles kept missing: they reached the right spot, but just a few milliseconds late!</a:t>
            </a:r>
          </a:p>
          <a:p>
            <a:endParaRPr lang="en-US" dirty="0"/>
          </a:p>
          <a:p>
            <a:r>
              <a:rPr lang="en-US" dirty="0"/>
              <a:t>The anti-missile would punch through the fuselage of the Scud, but miss the warhead, and then both would fall to earth… and explode on the ground</a:t>
            </a:r>
          </a:p>
        </p:txBody>
      </p:sp>
      <p:sp>
        <p:nvSpPr>
          <p:cNvPr id="4" name="Footer Placeholder 3">
            <a:extLst>
              <a:ext uri="{FF2B5EF4-FFF2-40B4-BE49-F238E27FC236}">
                <a16:creationId xmlns:a16="http://schemas.microsoft.com/office/drawing/2014/main" id="{75D629EE-359E-4D64-920C-E9DCFBD1C2E5}"/>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4FBCCE2F-7838-4585-A528-83A4014AD909}"/>
              </a:ext>
            </a:extLst>
          </p:cNvPr>
          <p:cNvSpPr>
            <a:spLocks noGrp="1"/>
          </p:cNvSpPr>
          <p:nvPr>
            <p:ph type="sldNum" sz="quarter" idx="12"/>
          </p:nvPr>
        </p:nvSpPr>
        <p:spPr/>
        <p:txBody>
          <a:bodyPr/>
          <a:lstStyle/>
          <a:p>
            <a:fld id="{3C974458-8A97-4835-BF79-1FB6D7856C21}" type="slidenum">
              <a:rPr lang="en-US" smtClean="0"/>
              <a:t>31</a:t>
            </a:fld>
            <a:endParaRPr lang="en-US"/>
          </a:p>
        </p:txBody>
      </p:sp>
      <p:pic>
        <p:nvPicPr>
          <p:cNvPr id="6" name="Picture 5">
            <a:extLst>
              <a:ext uri="{FF2B5EF4-FFF2-40B4-BE49-F238E27FC236}">
                <a16:creationId xmlns:a16="http://schemas.microsoft.com/office/drawing/2014/main" id="{456C19AE-A1A5-4484-9A65-4ADEDD0E7F96}"/>
              </a:ext>
            </a:extLst>
          </p:cNvPr>
          <p:cNvPicPr>
            <a:picLocks noChangeAspect="1"/>
          </p:cNvPicPr>
          <p:nvPr/>
        </p:nvPicPr>
        <p:blipFill>
          <a:blip r:embed="rId2"/>
          <a:stretch>
            <a:fillRect/>
          </a:stretch>
        </p:blipFill>
        <p:spPr>
          <a:xfrm>
            <a:off x="10642689" y="1095053"/>
            <a:ext cx="1362954" cy="1090363"/>
          </a:xfrm>
          <a:prstGeom prst="rect">
            <a:avLst/>
          </a:prstGeom>
        </p:spPr>
      </p:pic>
      <p:pic>
        <p:nvPicPr>
          <p:cNvPr id="7" name="Picture 6">
            <a:extLst>
              <a:ext uri="{FF2B5EF4-FFF2-40B4-BE49-F238E27FC236}">
                <a16:creationId xmlns:a16="http://schemas.microsoft.com/office/drawing/2014/main" id="{5F3E9B1D-2F79-43F5-8A71-C25674583874}"/>
              </a:ext>
            </a:extLst>
          </p:cNvPr>
          <p:cNvPicPr>
            <a:picLocks noChangeAspect="1"/>
          </p:cNvPicPr>
          <p:nvPr/>
        </p:nvPicPr>
        <p:blipFill>
          <a:blip r:embed="rId3"/>
          <a:stretch>
            <a:fillRect/>
          </a:stretch>
        </p:blipFill>
        <p:spPr>
          <a:xfrm>
            <a:off x="8644834" y="157003"/>
            <a:ext cx="2045134" cy="1366264"/>
          </a:xfrm>
          <a:prstGeom prst="rect">
            <a:avLst/>
          </a:prstGeom>
        </p:spPr>
      </p:pic>
    </p:spTree>
    <p:extLst>
      <p:ext uri="{BB962C8B-B14F-4D97-AF65-F5344CB8AC3E}">
        <p14:creationId xmlns:p14="http://schemas.microsoft.com/office/powerpoint/2010/main" val="1027240812"/>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CBC108-D230-4597-9349-C8BC30C94919}"/>
              </a:ext>
            </a:extLst>
          </p:cNvPr>
          <p:cNvSpPr>
            <a:spLocks noGrp="1"/>
          </p:cNvSpPr>
          <p:nvPr>
            <p:ph type="title"/>
          </p:nvPr>
        </p:nvSpPr>
        <p:spPr/>
        <p:txBody>
          <a:bodyPr/>
          <a:lstStyle/>
          <a:p>
            <a:r>
              <a:rPr lang="en-US" dirty="0"/>
              <a:t>Why was the Patriot Late?</a:t>
            </a:r>
          </a:p>
        </p:txBody>
      </p:sp>
      <p:sp>
        <p:nvSpPr>
          <p:cNvPr id="3" name="Content Placeholder 2">
            <a:extLst>
              <a:ext uri="{FF2B5EF4-FFF2-40B4-BE49-F238E27FC236}">
                <a16:creationId xmlns:a16="http://schemas.microsoft.com/office/drawing/2014/main" id="{60B1DBA9-60AA-4B87-93B5-2380ECC45F06}"/>
              </a:ext>
            </a:extLst>
          </p:cNvPr>
          <p:cNvSpPr>
            <a:spLocks noGrp="1"/>
          </p:cNvSpPr>
          <p:nvPr>
            <p:ph idx="1"/>
          </p:nvPr>
        </p:nvSpPr>
        <p:spPr/>
        <p:txBody>
          <a:bodyPr/>
          <a:lstStyle/>
          <a:p>
            <a:r>
              <a:rPr lang="en-US" dirty="0"/>
              <a:t>Later they discovered that the clocks in the radar computer system were drifting very slightly – they were slightly fast.</a:t>
            </a:r>
          </a:p>
          <a:p>
            <a:endParaRPr lang="en-US" dirty="0"/>
          </a:p>
          <a:p>
            <a:r>
              <a:rPr lang="en-US" dirty="0"/>
              <a:t>After 3 or 5 days, this might add up to a few milliseconds of inaccuracy.</a:t>
            </a:r>
          </a:p>
          <a:p>
            <a:endParaRPr lang="en-US" dirty="0"/>
          </a:p>
          <a:p>
            <a:r>
              <a:rPr lang="en-US" dirty="0"/>
              <a:t>So when the radar said to the patriot: “intercept a thread that will be at location (</a:t>
            </a:r>
            <a:r>
              <a:rPr lang="en-US" dirty="0" err="1"/>
              <a:t>x,y,z</a:t>
            </a:r>
            <a:r>
              <a:rPr lang="en-US" dirty="0"/>
              <a:t>) at time T, the time “T” was a few milliseconds late!  Since then, the issue has been fixed (</a:t>
            </a:r>
            <a:r>
              <a:rPr lang="en-US" dirty="0" err="1"/>
              <a:t>IronDome</a:t>
            </a:r>
            <a:r>
              <a:rPr lang="en-US" dirty="0"/>
              <a:t> works really well).</a:t>
            </a:r>
          </a:p>
        </p:txBody>
      </p:sp>
      <p:sp>
        <p:nvSpPr>
          <p:cNvPr id="4" name="Footer Placeholder 3">
            <a:extLst>
              <a:ext uri="{FF2B5EF4-FFF2-40B4-BE49-F238E27FC236}">
                <a16:creationId xmlns:a16="http://schemas.microsoft.com/office/drawing/2014/main" id="{C80F892D-C975-4491-BA09-6DE507FC146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C5A9437F-B51F-47E5-976B-8DB892279C06}"/>
              </a:ext>
            </a:extLst>
          </p:cNvPr>
          <p:cNvSpPr>
            <a:spLocks noGrp="1"/>
          </p:cNvSpPr>
          <p:nvPr>
            <p:ph type="sldNum" sz="quarter" idx="12"/>
          </p:nvPr>
        </p:nvSpPr>
        <p:spPr/>
        <p:txBody>
          <a:bodyPr/>
          <a:lstStyle/>
          <a:p>
            <a:fld id="{3C974458-8A97-4835-BF79-1FB6D7856C21}" type="slidenum">
              <a:rPr lang="en-US" smtClean="0"/>
              <a:t>32</a:t>
            </a:fld>
            <a:endParaRPr lang="en-US"/>
          </a:p>
        </p:txBody>
      </p:sp>
      <p:pic>
        <p:nvPicPr>
          <p:cNvPr id="6" name="Picture 5">
            <a:extLst>
              <a:ext uri="{FF2B5EF4-FFF2-40B4-BE49-F238E27FC236}">
                <a16:creationId xmlns:a16="http://schemas.microsoft.com/office/drawing/2014/main" id="{6122B4AD-6968-4190-B543-3B79BEC3D38D}"/>
              </a:ext>
            </a:extLst>
          </p:cNvPr>
          <p:cNvPicPr>
            <a:picLocks noChangeAspect="1"/>
          </p:cNvPicPr>
          <p:nvPr/>
        </p:nvPicPr>
        <p:blipFill>
          <a:blip r:embed="rId2"/>
          <a:stretch>
            <a:fillRect/>
          </a:stretch>
        </p:blipFill>
        <p:spPr>
          <a:xfrm>
            <a:off x="9201914" y="278411"/>
            <a:ext cx="2719411" cy="1808195"/>
          </a:xfrm>
          <a:prstGeom prst="rect">
            <a:avLst/>
          </a:prstGeom>
        </p:spPr>
      </p:pic>
    </p:spTree>
    <p:extLst>
      <p:ext uri="{BB962C8B-B14F-4D97-AF65-F5344CB8AC3E}">
        <p14:creationId xmlns:p14="http://schemas.microsoft.com/office/powerpoint/2010/main" val="295951089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FE3C22E-32AE-4121-B1A8-8513BCBC466E}"/>
              </a:ext>
            </a:extLst>
          </p:cNvPr>
          <p:cNvSpPr>
            <a:spLocks noGrp="1"/>
          </p:cNvSpPr>
          <p:nvPr>
            <p:ph type="title"/>
          </p:nvPr>
        </p:nvSpPr>
        <p:spPr/>
        <p:txBody>
          <a:bodyPr/>
          <a:lstStyle/>
          <a:p>
            <a:r>
              <a:rPr lang="en-US" dirty="0"/>
              <a:t>Other similar cases that could arise</a:t>
            </a:r>
          </a:p>
        </p:txBody>
      </p:sp>
      <p:sp>
        <p:nvSpPr>
          <p:cNvPr id="3" name="Content Placeholder 2">
            <a:extLst>
              <a:ext uri="{FF2B5EF4-FFF2-40B4-BE49-F238E27FC236}">
                <a16:creationId xmlns:a16="http://schemas.microsoft.com/office/drawing/2014/main" id="{530DD41D-2EF0-4339-9FF8-7759C50FB067}"/>
              </a:ext>
            </a:extLst>
          </p:cNvPr>
          <p:cNvSpPr>
            <a:spLocks noGrp="1"/>
          </p:cNvSpPr>
          <p:nvPr>
            <p:ph idx="1"/>
          </p:nvPr>
        </p:nvSpPr>
        <p:spPr/>
        <p:txBody>
          <a:bodyPr>
            <a:normAutofit fontScale="92500"/>
          </a:bodyPr>
          <a:lstStyle/>
          <a:p>
            <a:r>
              <a:rPr lang="en-US" dirty="0"/>
              <a:t>A smart highway tells two cars to follow some pattern: car A can enter the passing lane and pass car B.  Car B should stay to the right until car A has passed by.  If this is given by times, the same question arises.</a:t>
            </a:r>
          </a:p>
          <a:p>
            <a:endParaRPr lang="en-US" dirty="0"/>
          </a:p>
          <a:p>
            <a:r>
              <a:rPr lang="en-US" dirty="0"/>
              <a:t>Or two drones scanning some field, taking commands from a control system.</a:t>
            </a:r>
          </a:p>
          <a:p>
            <a:endParaRPr lang="en-US" dirty="0"/>
          </a:p>
          <a:p>
            <a:r>
              <a:rPr lang="en-US" dirty="0"/>
              <a:t>In Fred’s terminology: We need a high degree of precision for temporal coordination in such cases, but this is complicated by the tendency to use absolute time of day when computers interact with one-another.</a:t>
            </a:r>
          </a:p>
        </p:txBody>
      </p:sp>
      <p:sp>
        <p:nvSpPr>
          <p:cNvPr id="4" name="Footer Placeholder 3">
            <a:extLst>
              <a:ext uri="{FF2B5EF4-FFF2-40B4-BE49-F238E27FC236}">
                <a16:creationId xmlns:a16="http://schemas.microsoft.com/office/drawing/2014/main" id="{797A59AA-48D3-488F-A3ED-A1DA4FA46287}"/>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0FCE95E9-35DC-43E0-9433-1643C17AEB87}"/>
              </a:ext>
            </a:extLst>
          </p:cNvPr>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52153788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0CED05-46C3-47DA-A707-8979851A1C3E}"/>
              </a:ext>
            </a:extLst>
          </p:cNvPr>
          <p:cNvSpPr>
            <a:spLocks noGrp="1"/>
          </p:cNvSpPr>
          <p:nvPr>
            <p:ph type="title"/>
          </p:nvPr>
        </p:nvSpPr>
        <p:spPr>
          <a:xfrm>
            <a:off x="1024127" y="585216"/>
            <a:ext cx="11303339" cy="1499616"/>
          </a:xfrm>
        </p:spPr>
        <p:txBody>
          <a:bodyPr/>
          <a:lstStyle/>
          <a:p>
            <a:r>
              <a:rPr lang="en-US" dirty="0"/>
              <a:t>More puzzles: “Information flow”</a:t>
            </a:r>
          </a:p>
        </p:txBody>
      </p:sp>
      <p:sp>
        <p:nvSpPr>
          <p:cNvPr id="22" name="Content Placeholder 21">
            <a:extLst>
              <a:ext uri="{FF2B5EF4-FFF2-40B4-BE49-F238E27FC236}">
                <a16:creationId xmlns:a16="http://schemas.microsoft.com/office/drawing/2014/main" id="{12ED27F5-E0A8-4124-AAA1-687A5659C09A}"/>
              </a:ext>
            </a:extLst>
          </p:cNvPr>
          <p:cNvSpPr>
            <a:spLocks noGrp="1"/>
          </p:cNvSpPr>
          <p:nvPr>
            <p:ph idx="1"/>
          </p:nvPr>
        </p:nvSpPr>
        <p:spPr>
          <a:xfrm>
            <a:off x="1024128" y="4903522"/>
            <a:ext cx="10786872" cy="1405837"/>
          </a:xfrm>
        </p:spPr>
        <p:txBody>
          <a:bodyPr>
            <a:normAutofit/>
          </a:bodyPr>
          <a:lstStyle/>
          <a:p>
            <a:r>
              <a:rPr lang="en-US" dirty="0"/>
              <a:t>Because the IoT world will be large and geographically distributed, information needs to be moved around to carry out intelligent tasks.  Yet customers may insist that we limit and control the flow of private data.</a:t>
            </a:r>
          </a:p>
        </p:txBody>
      </p:sp>
      <p:sp>
        <p:nvSpPr>
          <p:cNvPr id="3" name="Footer Placeholder 2">
            <a:extLst>
              <a:ext uri="{FF2B5EF4-FFF2-40B4-BE49-F238E27FC236}">
                <a16:creationId xmlns:a16="http://schemas.microsoft.com/office/drawing/2014/main" id="{6840A566-2889-4390-B47C-E7383EE3D608}"/>
              </a:ext>
            </a:extLst>
          </p:cNvPr>
          <p:cNvSpPr>
            <a:spLocks noGrp="1"/>
          </p:cNvSpPr>
          <p:nvPr>
            <p:ph type="ftr" sz="quarter" idx="11"/>
          </p:nvPr>
        </p:nvSpPr>
        <p:spPr/>
        <p:txBody>
          <a:bodyPr/>
          <a:lstStyle/>
          <a:p>
            <a:r>
              <a:rPr lang="en-US"/>
              <a:t>http://www.cs.cornell.edu/courses/cs5412/2019sp</a:t>
            </a:r>
          </a:p>
        </p:txBody>
      </p:sp>
      <p:sp>
        <p:nvSpPr>
          <p:cNvPr id="4" name="Slide Number Placeholder 3">
            <a:extLst>
              <a:ext uri="{FF2B5EF4-FFF2-40B4-BE49-F238E27FC236}">
                <a16:creationId xmlns:a16="http://schemas.microsoft.com/office/drawing/2014/main" id="{FAA3A48F-50EA-4773-9624-0AF059FB4646}"/>
              </a:ext>
            </a:extLst>
          </p:cNvPr>
          <p:cNvSpPr>
            <a:spLocks noGrp="1"/>
          </p:cNvSpPr>
          <p:nvPr>
            <p:ph type="sldNum" sz="quarter" idx="12"/>
          </p:nvPr>
        </p:nvSpPr>
        <p:spPr/>
        <p:txBody>
          <a:bodyPr/>
          <a:lstStyle/>
          <a:p>
            <a:fld id="{3C974458-8A97-4835-BF79-1FB6D7856C21}" type="slidenum">
              <a:rPr lang="en-US" smtClean="0"/>
              <a:t>34</a:t>
            </a:fld>
            <a:endParaRPr lang="en-US"/>
          </a:p>
        </p:txBody>
      </p:sp>
      <p:pic>
        <p:nvPicPr>
          <p:cNvPr id="6" name="Picture 5">
            <a:extLst>
              <a:ext uri="{FF2B5EF4-FFF2-40B4-BE49-F238E27FC236}">
                <a16:creationId xmlns:a16="http://schemas.microsoft.com/office/drawing/2014/main" id="{88F8A3D0-827A-4970-9051-BFA084184F38}"/>
              </a:ext>
            </a:extLst>
          </p:cNvPr>
          <p:cNvPicPr>
            <a:picLocks noChangeAspect="1"/>
          </p:cNvPicPr>
          <p:nvPr/>
        </p:nvPicPr>
        <p:blipFill>
          <a:blip r:embed="rId3"/>
          <a:stretch>
            <a:fillRect/>
          </a:stretch>
        </p:blipFill>
        <p:spPr>
          <a:xfrm>
            <a:off x="812541" y="1915886"/>
            <a:ext cx="2975688" cy="1983792"/>
          </a:xfrm>
          <a:prstGeom prst="rect">
            <a:avLst/>
          </a:prstGeom>
        </p:spPr>
      </p:pic>
      <p:sp>
        <p:nvSpPr>
          <p:cNvPr id="7" name="Flowchart: Magnetic Disk 6">
            <a:extLst>
              <a:ext uri="{FF2B5EF4-FFF2-40B4-BE49-F238E27FC236}">
                <a16:creationId xmlns:a16="http://schemas.microsoft.com/office/drawing/2014/main" id="{B9E6B0A8-8DAD-4CA4-B530-5D5617D862A7}"/>
              </a:ext>
            </a:extLst>
          </p:cNvPr>
          <p:cNvSpPr/>
          <p:nvPr/>
        </p:nvSpPr>
        <p:spPr>
          <a:xfrm>
            <a:off x="694137" y="3946531"/>
            <a:ext cx="3212496" cy="662474"/>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Room Management System</a:t>
            </a:r>
          </a:p>
        </p:txBody>
      </p:sp>
      <p:pic>
        <p:nvPicPr>
          <p:cNvPr id="8" name="Picture 7">
            <a:extLst>
              <a:ext uri="{FF2B5EF4-FFF2-40B4-BE49-F238E27FC236}">
                <a16:creationId xmlns:a16="http://schemas.microsoft.com/office/drawing/2014/main" id="{80D22418-DDCD-422F-8543-F2B81017A0F2}"/>
              </a:ext>
            </a:extLst>
          </p:cNvPr>
          <p:cNvPicPr>
            <a:picLocks noChangeAspect="1"/>
          </p:cNvPicPr>
          <p:nvPr/>
        </p:nvPicPr>
        <p:blipFill>
          <a:blip r:embed="rId4"/>
          <a:stretch>
            <a:fillRect/>
          </a:stretch>
        </p:blipFill>
        <p:spPr>
          <a:xfrm>
            <a:off x="4548479" y="1915886"/>
            <a:ext cx="2609850" cy="1600200"/>
          </a:xfrm>
          <a:prstGeom prst="rect">
            <a:avLst/>
          </a:prstGeom>
        </p:spPr>
      </p:pic>
      <p:sp>
        <p:nvSpPr>
          <p:cNvPr id="11" name="Flowchart: Magnetic Disk 10">
            <a:extLst>
              <a:ext uri="{FF2B5EF4-FFF2-40B4-BE49-F238E27FC236}">
                <a16:creationId xmlns:a16="http://schemas.microsoft.com/office/drawing/2014/main" id="{609B87B1-4F20-40B6-A429-FE9C61FC415C}"/>
              </a:ext>
            </a:extLst>
          </p:cNvPr>
          <p:cNvSpPr/>
          <p:nvPr/>
        </p:nvSpPr>
        <p:spPr>
          <a:xfrm>
            <a:off x="4368671" y="3615294"/>
            <a:ext cx="3212496" cy="662474"/>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Building Management System</a:t>
            </a:r>
          </a:p>
        </p:txBody>
      </p:sp>
      <p:sp>
        <p:nvSpPr>
          <p:cNvPr id="12" name="Oval 11">
            <a:extLst>
              <a:ext uri="{FF2B5EF4-FFF2-40B4-BE49-F238E27FC236}">
                <a16:creationId xmlns:a16="http://schemas.microsoft.com/office/drawing/2014/main" id="{A170E4AC-255E-4D28-A836-6B826182903B}"/>
              </a:ext>
            </a:extLst>
          </p:cNvPr>
          <p:cNvSpPr/>
          <p:nvPr/>
        </p:nvSpPr>
        <p:spPr>
          <a:xfrm>
            <a:off x="8779933" y="1915886"/>
            <a:ext cx="3208867" cy="1843314"/>
          </a:xfrm>
          <a:prstGeom prst="ellipse">
            <a:avLst/>
          </a:prstGeom>
          <a:solidFill>
            <a:schemeClr val="bg1">
              <a:lumMod val="85000"/>
            </a:schemeClr>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a:extLst>
              <a:ext uri="{FF2B5EF4-FFF2-40B4-BE49-F238E27FC236}">
                <a16:creationId xmlns:a16="http://schemas.microsoft.com/office/drawing/2014/main" id="{BDF86EC3-3131-4254-97F5-076B1A501C3A}"/>
              </a:ext>
            </a:extLst>
          </p:cNvPr>
          <p:cNvSpPr/>
          <p:nvPr/>
        </p:nvSpPr>
        <p:spPr>
          <a:xfrm>
            <a:off x="8170592" y="2094024"/>
            <a:ext cx="3208867" cy="1843314"/>
          </a:xfrm>
          <a:prstGeom prst="ellipse">
            <a:avLst/>
          </a:prstGeom>
          <a:solidFill>
            <a:schemeClr val="bg1">
              <a:lumMod val="85000"/>
            </a:schemeClr>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a:extLst>
              <a:ext uri="{FF2B5EF4-FFF2-40B4-BE49-F238E27FC236}">
                <a16:creationId xmlns:a16="http://schemas.microsoft.com/office/drawing/2014/main" id="{883855A1-9741-45DD-A2F9-3AD9B0621967}"/>
              </a:ext>
            </a:extLst>
          </p:cNvPr>
          <p:cNvSpPr/>
          <p:nvPr/>
        </p:nvSpPr>
        <p:spPr>
          <a:xfrm>
            <a:off x="8115299" y="2614877"/>
            <a:ext cx="3208867" cy="1843314"/>
          </a:xfrm>
          <a:prstGeom prst="ellipse">
            <a:avLst/>
          </a:prstGeom>
          <a:solidFill>
            <a:schemeClr val="bg1">
              <a:lumMod val="85000"/>
            </a:schemeClr>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a:extLst>
              <a:ext uri="{FF2B5EF4-FFF2-40B4-BE49-F238E27FC236}">
                <a16:creationId xmlns:a16="http://schemas.microsoft.com/office/drawing/2014/main" id="{51E5406F-E121-40E0-A126-8F1D19A26855}"/>
              </a:ext>
            </a:extLst>
          </p:cNvPr>
          <p:cNvSpPr/>
          <p:nvPr/>
        </p:nvSpPr>
        <p:spPr>
          <a:xfrm>
            <a:off x="8898466" y="2837543"/>
            <a:ext cx="3208867" cy="1843314"/>
          </a:xfrm>
          <a:prstGeom prst="ellipse">
            <a:avLst/>
          </a:prstGeom>
          <a:solidFill>
            <a:schemeClr val="bg1">
              <a:lumMod val="85000"/>
            </a:schemeClr>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B63BFFB6-BB21-479D-B9D0-60501C1E4F23}"/>
              </a:ext>
            </a:extLst>
          </p:cNvPr>
          <p:cNvSpPr/>
          <p:nvPr/>
        </p:nvSpPr>
        <p:spPr>
          <a:xfrm>
            <a:off x="8341417" y="2240242"/>
            <a:ext cx="3799783" cy="2209482"/>
          </a:xfrm>
          <a:prstGeom prst="ellipse">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a:extLst>
              <a:ext uri="{FF2B5EF4-FFF2-40B4-BE49-F238E27FC236}">
                <a16:creationId xmlns:a16="http://schemas.microsoft.com/office/drawing/2014/main" id="{1B927B1E-624D-4D70-8AF2-04CF30DBFD20}"/>
              </a:ext>
            </a:extLst>
          </p:cNvPr>
          <p:cNvSpPr txBox="1"/>
          <p:nvPr/>
        </p:nvSpPr>
        <p:spPr>
          <a:xfrm>
            <a:off x="8779933" y="3209436"/>
            <a:ext cx="2770351" cy="369332"/>
          </a:xfrm>
          <a:prstGeom prst="rect">
            <a:avLst/>
          </a:prstGeom>
          <a:solidFill>
            <a:srgbClr val="FFFF00"/>
          </a:solidFill>
        </p:spPr>
        <p:txBody>
          <a:bodyPr wrap="square" rtlCol="0">
            <a:spAutoFit/>
          </a:bodyPr>
          <a:lstStyle/>
          <a:p>
            <a:r>
              <a:rPr lang="en-US" b="1" dirty="0"/>
              <a:t>Cloud-Hosted Intelligence</a:t>
            </a:r>
          </a:p>
        </p:txBody>
      </p:sp>
      <p:cxnSp>
        <p:nvCxnSpPr>
          <p:cNvPr id="19" name="Straight Connector 18">
            <a:extLst>
              <a:ext uri="{FF2B5EF4-FFF2-40B4-BE49-F238E27FC236}">
                <a16:creationId xmlns:a16="http://schemas.microsoft.com/office/drawing/2014/main" id="{24A27CFD-584E-4EFA-88BE-939F68A02584}"/>
              </a:ext>
            </a:extLst>
          </p:cNvPr>
          <p:cNvCxnSpPr/>
          <p:nvPr/>
        </p:nvCxnSpPr>
        <p:spPr>
          <a:xfrm flipH="1" flipV="1">
            <a:off x="3302000" y="2094024"/>
            <a:ext cx="2015067" cy="621962"/>
          </a:xfrm>
          <a:prstGeom prst="line">
            <a:avLst/>
          </a:prstGeom>
          <a:ln>
            <a:prstDash val="dash"/>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41D2474F-E580-4E4B-97D7-6ADDC87FC136}"/>
              </a:ext>
            </a:extLst>
          </p:cNvPr>
          <p:cNvCxnSpPr>
            <a:cxnSpLocks/>
          </p:cNvCxnSpPr>
          <p:nvPr/>
        </p:nvCxnSpPr>
        <p:spPr>
          <a:xfrm flipH="1">
            <a:off x="3591498" y="2868386"/>
            <a:ext cx="1877970" cy="710382"/>
          </a:xfrm>
          <a:prstGeom prst="line">
            <a:avLst/>
          </a:prstGeom>
          <a:ln>
            <a:prstDash val="dash"/>
          </a:ln>
        </p:spPr>
        <p:style>
          <a:lnRef idx="1">
            <a:schemeClr val="accent1"/>
          </a:lnRef>
          <a:fillRef idx="0">
            <a:schemeClr val="accent1"/>
          </a:fillRef>
          <a:effectRef idx="0">
            <a:schemeClr val="accent1"/>
          </a:effectRef>
          <a:fontRef idx="minor">
            <a:schemeClr val="tx1"/>
          </a:fontRef>
        </p:style>
      </p:cxnSp>
      <p:sp>
        <p:nvSpPr>
          <p:cNvPr id="9" name="Arrow: Left-Right 8">
            <a:extLst>
              <a:ext uri="{FF2B5EF4-FFF2-40B4-BE49-F238E27FC236}">
                <a16:creationId xmlns:a16="http://schemas.microsoft.com/office/drawing/2014/main" id="{CF556D6E-F796-4915-B299-6C26F9F207C1}"/>
              </a:ext>
            </a:extLst>
          </p:cNvPr>
          <p:cNvSpPr/>
          <p:nvPr/>
        </p:nvSpPr>
        <p:spPr>
          <a:xfrm>
            <a:off x="7203829" y="2989540"/>
            <a:ext cx="1216152" cy="484632"/>
          </a:xfrm>
          <a:prstGeom prst="leftRightArrow">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 name="Picture 4"/>
          <p:cNvPicPr>
            <a:picLocks noChangeAspect="1"/>
          </p:cNvPicPr>
          <p:nvPr/>
        </p:nvPicPr>
        <p:blipFill>
          <a:blip r:embed="rId5">
            <a:extLst>
              <a:ext uri="{BEBA8EAE-BF5A-486C-A8C5-ECC9F3942E4B}">
                <a14:imgProps xmlns:a14="http://schemas.microsoft.com/office/drawing/2010/main">
                  <a14:imgLayer r:embed="rId6">
                    <a14:imgEffect>
                      <a14:backgroundRemoval t="10000" b="90000" l="10000" r="90000"/>
                    </a14:imgEffect>
                  </a14:imgLayer>
                </a14:imgProps>
              </a:ext>
            </a:extLst>
          </a:blip>
          <a:stretch>
            <a:fillRect/>
          </a:stretch>
        </p:blipFill>
        <p:spPr>
          <a:xfrm>
            <a:off x="10744391" y="2143194"/>
            <a:ext cx="1111047" cy="1118890"/>
          </a:xfrm>
          <a:prstGeom prst="rect">
            <a:avLst/>
          </a:prstGeom>
        </p:spPr>
      </p:pic>
    </p:spTree>
    <p:extLst>
      <p:ext uri="{BB962C8B-B14F-4D97-AF65-F5344CB8AC3E}">
        <p14:creationId xmlns:p14="http://schemas.microsoft.com/office/powerpoint/2010/main" val="215276710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6A0AFD2-BAC2-4371-88FD-E2028E0D550D}"/>
              </a:ext>
            </a:extLst>
          </p:cNvPr>
          <p:cNvSpPr>
            <a:spLocks noGrp="1"/>
          </p:cNvSpPr>
          <p:nvPr>
            <p:ph type="title"/>
          </p:nvPr>
        </p:nvSpPr>
        <p:spPr/>
        <p:txBody>
          <a:bodyPr/>
          <a:lstStyle/>
          <a:p>
            <a:r>
              <a:rPr lang="en-US" dirty="0"/>
              <a:t>Privacy</a:t>
            </a:r>
          </a:p>
        </p:txBody>
      </p:sp>
      <p:sp>
        <p:nvSpPr>
          <p:cNvPr id="3" name="Content Placeholder 2">
            <a:extLst>
              <a:ext uri="{FF2B5EF4-FFF2-40B4-BE49-F238E27FC236}">
                <a16:creationId xmlns:a16="http://schemas.microsoft.com/office/drawing/2014/main" id="{EC9FEC6E-EEAA-4992-92E2-78CB120721D4}"/>
              </a:ext>
            </a:extLst>
          </p:cNvPr>
          <p:cNvSpPr>
            <a:spLocks noGrp="1"/>
          </p:cNvSpPr>
          <p:nvPr>
            <p:ph idx="1"/>
          </p:nvPr>
        </p:nvSpPr>
        <p:spPr/>
        <p:txBody>
          <a:bodyPr/>
          <a:lstStyle/>
          <a:p>
            <a:r>
              <a:rPr lang="en-US" dirty="0"/>
              <a:t>Suppose that the cloud learns sensitive information</a:t>
            </a:r>
          </a:p>
          <a:p>
            <a:pPr>
              <a:buFont typeface="Wingdings" panose="05000000000000000000" pitchFamily="2" charset="2"/>
              <a:buChar char="Ø"/>
            </a:pPr>
            <a:r>
              <a:rPr lang="en-US" dirty="0"/>
              <a:t>  If Siri/Alexa/Cortana can hear your commands, it can listen to you.</a:t>
            </a:r>
          </a:p>
          <a:p>
            <a:pPr>
              <a:buFont typeface="Wingdings" panose="05000000000000000000" pitchFamily="2" charset="2"/>
              <a:buChar char="Ø"/>
            </a:pPr>
            <a:r>
              <a:rPr lang="en-US" dirty="0"/>
              <a:t>  Who owns that information it gathered?</a:t>
            </a:r>
          </a:p>
          <a:p>
            <a:pPr>
              <a:buFont typeface="Wingdings" panose="05000000000000000000" pitchFamily="2" charset="2"/>
              <a:buChar char="Ø"/>
            </a:pPr>
            <a:r>
              <a:rPr lang="en-US" dirty="0"/>
              <a:t>  Who should be permitted to listen to it?</a:t>
            </a:r>
          </a:p>
          <a:p>
            <a:pPr>
              <a:buFont typeface="Wingdings" panose="05000000000000000000" pitchFamily="2" charset="2"/>
              <a:buChar char="Ø"/>
            </a:pPr>
            <a:endParaRPr lang="en-US" dirty="0"/>
          </a:p>
          <a:p>
            <a:pPr marL="0" indent="0">
              <a:buNone/>
            </a:pPr>
            <a:r>
              <a:rPr lang="en-US" dirty="0"/>
              <a:t>It would be nice to say “all my private stuff stays in my house” but only the cloud really has the resources to understand everyone at large scale</a:t>
            </a:r>
          </a:p>
        </p:txBody>
      </p:sp>
      <p:sp>
        <p:nvSpPr>
          <p:cNvPr id="4" name="Footer Placeholder 3">
            <a:extLst>
              <a:ext uri="{FF2B5EF4-FFF2-40B4-BE49-F238E27FC236}">
                <a16:creationId xmlns:a16="http://schemas.microsoft.com/office/drawing/2014/main" id="{33A365C7-711A-4832-AA8C-22F5EC49678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26A6C677-02EA-4E49-A486-E0E5C2E37A61}"/>
              </a:ext>
            </a:extLst>
          </p:cNvPr>
          <p:cNvSpPr>
            <a:spLocks noGrp="1"/>
          </p:cNvSpPr>
          <p:nvPr>
            <p:ph type="sldNum" sz="quarter" idx="12"/>
          </p:nvPr>
        </p:nvSpPr>
        <p:spPr/>
        <p:txBody>
          <a:bodyPr/>
          <a:lstStyle/>
          <a:p>
            <a:fld id="{3C974458-8A97-4835-BF79-1FB6D7856C21}" type="slidenum">
              <a:rPr lang="en-US" smtClean="0"/>
              <a:t>35</a:t>
            </a:fld>
            <a:endParaRPr lang="en-US"/>
          </a:p>
        </p:txBody>
      </p:sp>
      <p:pic>
        <p:nvPicPr>
          <p:cNvPr id="6" name="Picture 5">
            <a:extLst>
              <a:ext uri="{FF2B5EF4-FFF2-40B4-BE49-F238E27FC236}">
                <a16:creationId xmlns:a16="http://schemas.microsoft.com/office/drawing/2014/main" id="{E2CB8FC1-B8F9-4F16-93D1-7690D1CA8050}"/>
              </a:ext>
            </a:extLst>
          </p:cNvPr>
          <p:cNvPicPr>
            <a:picLocks noChangeAspect="1"/>
          </p:cNvPicPr>
          <p:nvPr/>
        </p:nvPicPr>
        <p:blipFill>
          <a:blip r:embed="rId3"/>
          <a:stretch>
            <a:fillRect/>
          </a:stretch>
        </p:blipFill>
        <p:spPr>
          <a:xfrm>
            <a:off x="9355892" y="712476"/>
            <a:ext cx="2380745" cy="1573524"/>
          </a:xfrm>
          <a:prstGeom prst="rect">
            <a:avLst/>
          </a:prstGeom>
        </p:spPr>
      </p:pic>
      <p:sp>
        <p:nvSpPr>
          <p:cNvPr id="7" name="Oval 6">
            <a:extLst>
              <a:ext uri="{FF2B5EF4-FFF2-40B4-BE49-F238E27FC236}">
                <a16:creationId xmlns:a16="http://schemas.microsoft.com/office/drawing/2014/main" id="{2404DA1E-56D1-4277-95BA-3E9EE87BC8F6}"/>
              </a:ext>
            </a:extLst>
          </p:cNvPr>
          <p:cNvSpPr/>
          <p:nvPr/>
        </p:nvSpPr>
        <p:spPr>
          <a:xfrm>
            <a:off x="9262187" y="240145"/>
            <a:ext cx="2568157" cy="2460375"/>
          </a:xfrm>
          <a:prstGeom prst="ellipse">
            <a:avLst/>
          </a:prstGeom>
          <a:noFill/>
          <a:ln w="3175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A09A51A0-483B-476A-938F-E82FAD50AB43}"/>
              </a:ext>
            </a:extLst>
          </p:cNvPr>
          <p:cNvCxnSpPr/>
          <p:nvPr/>
        </p:nvCxnSpPr>
        <p:spPr>
          <a:xfrm>
            <a:off x="9901382" y="548640"/>
            <a:ext cx="1266490" cy="1881263"/>
          </a:xfrm>
          <a:prstGeom prst="line">
            <a:avLst/>
          </a:prstGeom>
          <a:ln w="317500">
            <a:solidFill>
              <a:srgbClr val="FF0000"/>
            </a:solidFill>
          </a:ln>
        </p:spPr>
        <p:style>
          <a:lnRef idx="1">
            <a:schemeClr val="accent1"/>
          </a:lnRef>
          <a:fillRef idx="0">
            <a:schemeClr val="accent1"/>
          </a:fillRef>
          <a:effectRef idx="0">
            <a:schemeClr val="accent1"/>
          </a:effectRef>
          <a:fontRef idx="minor">
            <a:schemeClr val="tx1"/>
          </a:fontRef>
        </p:style>
      </p:cxnSp>
      <p:sp>
        <p:nvSpPr>
          <p:cNvPr id="8" name="TextBox 7">
            <a:extLst>
              <a:ext uri="{FF2B5EF4-FFF2-40B4-BE49-F238E27FC236}">
                <a16:creationId xmlns:a16="http://schemas.microsoft.com/office/drawing/2014/main" id="{3E48839C-2DB8-48C8-A07A-5453D6F9D649}"/>
              </a:ext>
            </a:extLst>
          </p:cNvPr>
          <p:cNvSpPr txBox="1"/>
          <p:nvPr/>
        </p:nvSpPr>
        <p:spPr>
          <a:xfrm>
            <a:off x="135466" y="6470704"/>
            <a:ext cx="3124201" cy="276999"/>
          </a:xfrm>
          <a:prstGeom prst="rect">
            <a:avLst/>
          </a:prstGeom>
          <a:solidFill>
            <a:srgbClr val="FFFF66"/>
          </a:solidFill>
        </p:spPr>
        <p:txBody>
          <a:bodyPr wrap="square" rtlCol="0">
            <a:spAutoFit/>
          </a:bodyPr>
          <a:lstStyle/>
          <a:p>
            <a:r>
              <a:rPr lang="en-US" sz="1200" b="1" dirty="0"/>
              <a:t>Extra: not important, will cover if time permits</a:t>
            </a:r>
          </a:p>
        </p:txBody>
      </p:sp>
    </p:spTree>
    <p:extLst>
      <p:ext uri="{BB962C8B-B14F-4D97-AF65-F5344CB8AC3E}">
        <p14:creationId xmlns:p14="http://schemas.microsoft.com/office/powerpoint/2010/main" val="227880874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AEE7A6-9AB7-467B-BB9B-EB229288D1AF}"/>
              </a:ext>
            </a:extLst>
          </p:cNvPr>
          <p:cNvSpPr>
            <a:spLocks noGrp="1"/>
          </p:cNvSpPr>
          <p:nvPr>
            <p:ph type="title"/>
          </p:nvPr>
        </p:nvSpPr>
        <p:spPr/>
        <p:txBody>
          <a:bodyPr/>
          <a:lstStyle/>
          <a:p>
            <a:r>
              <a:rPr lang="en-US" dirty="0"/>
              <a:t>Security</a:t>
            </a:r>
          </a:p>
        </p:txBody>
      </p:sp>
      <p:sp>
        <p:nvSpPr>
          <p:cNvPr id="3" name="Content Placeholder 2">
            <a:extLst>
              <a:ext uri="{FF2B5EF4-FFF2-40B4-BE49-F238E27FC236}">
                <a16:creationId xmlns:a16="http://schemas.microsoft.com/office/drawing/2014/main" id="{46808CB1-4830-4FC6-B8B9-D08D7D6534D5}"/>
              </a:ext>
            </a:extLst>
          </p:cNvPr>
          <p:cNvSpPr>
            <a:spLocks noGrp="1"/>
          </p:cNvSpPr>
          <p:nvPr>
            <p:ph idx="1"/>
          </p:nvPr>
        </p:nvSpPr>
        <p:spPr/>
        <p:txBody>
          <a:bodyPr/>
          <a:lstStyle/>
          <a:p>
            <a:r>
              <a:rPr lang="en-US" dirty="0"/>
              <a:t>Beyond personal privacy, companies developing new products are at risk of competitors spying on them!</a:t>
            </a:r>
          </a:p>
          <a:p>
            <a:endParaRPr lang="en-US" dirty="0"/>
          </a:p>
          <a:p>
            <a:r>
              <a:rPr lang="en-US" dirty="0"/>
              <a:t>They benefit from the technology, but if their IP gets stolen, they lose it all!</a:t>
            </a:r>
          </a:p>
          <a:p>
            <a:endParaRPr lang="en-US" dirty="0"/>
          </a:p>
          <a:p>
            <a:r>
              <a:rPr lang="en-US" dirty="0"/>
              <a:t>So there are questions of protection not of private data, but also of company IP.  But if you own your private data, how will the system figure out which remarks are private and which are related to your job?</a:t>
            </a:r>
          </a:p>
        </p:txBody>
      </p:sp>
      <p:sp>
        <p:nvSpPr>
          <p:cNvPr id="4" name="Footer Placeholder 3">
            <a:extLst>
              <a:ext uri="{FF2B5EF4-FFF2-40B4-BE49-F238E27FC236}">
                <a16:creationId xmlns:a16="http://schemas.microsoft.com/office/drawing/2014/main" id="{7D05D5F0-2C00-4857-AF11-5A8225BC3D4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5E38FA42-9E6C-4188-A9B9-14E6C16B6534}"/>
              </a:ext>
            </a:extLst>
          </p:cNvPr>
          <p:cNvSpPr>
            <a:spLocks noGrp="1"/>
          </p:cNvSpPr>
          <p:nvPr>
            <p:ph type="sldNum" sz="quarter" idx="12"/>
          </p:nvPr>
        </p:nvSpPr>
        <p:spPr/>
        <p:txBody>
          <a:bodyPr/>
          <a:lstStyle/>
          <a:p>
            <a:fld id="{3C974458-8A97-4835-BF79-1FB6D7856C21}" type="slidenum">
              <a:rPr lang="en-US" smtClean="0"/>
              <a:t>36</a:t>
            </a:fld>
            <a:endParaRPr lang="en-US"/>
          </a:p>
        </p:txBody>
      </p:sp>
      <p:pic>
        <p:nvPicPr>
          <p:cNvPr id="6" name="Picture 5">
            <a:extLst>
              <a:ext uri="{FF2B5EF4-FFF2-40B4-BE49-F238E27FC236}">
                <a16:creationId xmlns:a16="http://schemas.microsoft.com/office/drawing/2014/main" id="{151C0708-C26B-4237-8EEB-0FFD7C77AC8D}"/>
              </a:ext>
            </a:extLst>
          </p:cNvPr>
          <p:cNvPicPr>
            <a:picLocks noChangeAspect="1"/>
          </p:cNvPicPr>
          <p:nvPr/>
        </p:nvPicPr>
        <p:blipFill>
          <a:blip r:embed="rId3"/>
          <a:stretch>
            <a:fillRect/>
          </a:stretch>
        </p:blipFill>
        <p:spPr>
          <a:xfrm>
            <a:off x="8730275" y="144507"/>
            <a:ext cx="3269814" cy="2040909"/>
          </a:xfrm>
          <a:prstGeom prst="rect">
            <a:avLst/>
          </a:prstGeom>
        </p:spPr>
      </p:pic>
      <p:sp>
        <p:nvSpPr>
          <p:cNvPr id="7" name="TextBox 6">
            <a:extLst>
              <a:ext uri="{FF2B5EF4-FFF2-40B4-BE49-F238E27FC236}">
                <a16:creationId xmlns:a16="http://schemas.microsoft.com/office/drawing/2014/main" id="{B2FBAE7E-D0FA-4047-AD85-576993692097}"/>
              </a:ext>
            </a:extLst>
          </p:cNvPr>
          <p:cNvSpPr txBox="1"/>
          <p:nvPr/>
        </p:nvSpPr>
        <p:spPr>
          <a:xfrm>
            <a:off x="135466" y="6470704"/>
            <a:ext cx="3124201" cy="276999"/>
          </a:xfrm>
          <a:prstGeom prst="rect">
            <a:avLst/>
          </a:prstGeom>
          <a:solidFill>
            <a:srgbClr val="FFFF66"/>
          </a:solidFill>
        </p:spPr>
        <p:txBody>
          <a:bodyPr wrap="square" rtlCol="0">
            <a:spAutoFit/>
          </a:bodyPr>
          <a:lstStyle/>
          <a:p>
            <a:r>
              <a:rPr lang="en-US" sz="1200" b="1" dirty="0"/>
              <a:t>Extra: not important, will cover if time permits</a:t>
            </a:r>
          </a:p>
        </p:txBody>
      </p:sp>
    </p:spTree>
    <p:extLst>
      <p:ext uri="{BB962C8B-B14F-4D97-AF65-F5344CB8AC3E}">
        <p14:creationId xmlns:p14="http://schemas.microsoft.com/office/powerpoint/2010/main" val="243139392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D2F2F2-C1E7-43CE-AE82-69DA763DDDA9}"/>
              </a:ext>
            </a:extLst>
          </p:cNvPr>
          <p:cNvSpPr>
            <a:spLocks noGrp="1"/>
          </p:cNvSpPr>
          <p:nvPr>
            <p:ph type="title"/>
          </p:nvPr>
        </p:nvSpPr>
        <p:spPr/>
        <p:txBody>
          <a:bodyPr/>
          <a:lstStyle/>
          <a:p>
            <a:r>
              <a:rPr lang="en-US" dirty="0"/>
              <a:t>Fault-Tolerance</a:t>
            </a:r>
          </a:p>
        </p:txBody>
      </p:sp>
      <p:sp>
        <p:nvSpPr>
          <p:cNvPr id="3" name="Content Placeholder 2">
            <a:extLst>
              <a:ext uri="{FF2B5EF4-FFF2-40B4-BE49-F238E27FC236}">
                <a16:creationId xmlns:a16="http://schemas.microsoft.com/office/drawing/2014/main" id="{BF964654-942C-4547-BDF4-115BB9ED7F50}"/>
              </a:ext>
            </a:extLst>
          </p:cNvPr>
          <p:cNvSpPr>
            <a:spLocks noGrp="1"/>
          </p:cNvSpPr>
          <p:nvPr>
            <p:ph idx="1"/>
          </p:nvPr>
        </p:nvSpPr>
        <p:spPr>
          <a:xfrm>
            <a:off x="1024127" y="2286000"/>
            <a:ext cx="10956205" cy="4023360"/>
          </a:xfrm>
        </p:spPr>
        <p:txBody>
          <a:bodyPr/>
          <a:lstStyle/>
          <a:p>
            <a:r>
              <a:rPr lang="en-US" dirty="0"/>
              <a:t>With so many moving parts, some will fail!</a:t>
            </a:r>
          </a:p>
          <a:p>
            <a:endParaRPr lang="en-US" dirty="0"/>
          </a:p>
          <a:p>
            <a:r>
              <a:rPr lang="en-US" dirty="0"/>
              <a:t>In fact failures can occur at every level</a:t>
            </a:r>
          </a:p>
          <a:p>
            <a:pPr>
              <a:buFont typeface="Wingdings" panose="05000000000000000000" pitchFamily="2" charset="2"/>
              <a:buChar char="Ø"/>
            </a:pPr>
            <a:r>
              <a:rPr lang="en-US" dirty="0"/>
              <a:t>  A sensor could go offline</a:t>
            </a:r>
          </a:p>
          <a:p>
            <a:pPr>
              <a:buFont typeface="Wingdings" panose="05000000000000000000" pitchFamily="2" charset="2"/>
              <a:buChar char="Ø"/>
            </a:pPr>
            <a:r>
              <a:rPr lang="en-US" dirty="0"/>
              <a:t>  It could stay online but send confused/incorrect data, or bad timestamps</a:t>
            </a:r>
          </a:p>
          <a:p>
            <a:pPr>
              <a:buFont typeface="Wingdings" panose="05000000000000000000" pitchFamily="2" charset="2"/>
              <a:buChar char="Ø"/>
            </a:pPr>
            <a:r>
              <a:rPr lang="en-US" dirty="0"/>
              <a:t>  The network connection could freeze up or break</a:t>
            </a:r>
          </a:p>
          <a:p>
            <a:pPr>
              <a:buFont typeface="Wingdings" panose="05000000000000000000" pitchFamily="2" charset="2"/>
              <a:buChar char="Ø"/>
            </a:pPr>
            <a:r>
              <a:rPr lang="en-US" dirty="0"/>
              <a:t>  The cloud servers could shut down or be reconfigured</a:t>
            </a:r>
          </a:p>
        </p:txBody>
      </p:sp>
      <p:sp>
        <p:nvSpPr>
          <p:cNvPr id="4" name="Footer Placeholder 3">
            <a:extLst>
              <a:ext uri="{FF2B5EF4-FFF2-40B4-BE49-F238E27FC236}">
                <a16:creationId xmlns:a16="http://schemas.microsoft.com/office/drawing/2014/main" id="{74B593DF-C864-4829-83CD-CE377C58CFDA}"/>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9E7355A2-5110-4BC1-9FBD-A732688E8642}"/>
              </a:ext>
            </a:extLst>
          </p:cNvPr>
          <p:cNvSpPr>
            <a:spLocks noGrp="1"/>
          </p:cNvSpPr>
          <p:nvPr>
            <p:ph type="sldNum" sz="quarter" idx="12"/>
          </p:nvPr>
        </p:nvSpPr>
        <p:spPr/>
        <p:txBody>
          <a:bodyPr/>
          <a:lstStyle/>
          <a:p>
            <a:fld id="{3C974458-8A97-4835-BF79-1FB6D7856C21}" type="slidenum">
              <a:rPr lang="en-US" smtClean="0"/>
              <a:t>37</a:t>
            </a:fld>
            <a:endParaRPr lang="en-US"/>
          </a:p>
        </p:txBody>
      </p:sp>
      <p:pic>
        <p:nvPicPr>
          <p:cNvPr id="7" name="Picture 6">
            <a:extLst>
              <a:ext uri="{FF2B5EF4-FFF2-40B4-BE49-F238E27FC236}">
                <a16:creationId xmlns:a16="http://schemas.microsoft.com/office/drawing/2014/main" id="{515C4D46-FADC-4E31-8112-8DE56D68410C}"/>
              </a:ext>
            </a:extLst>
          </p:cNvPr>
          <p:cNvPicPr>
            <a:picLocks noChangeAspect="1"/>
          </p:cNvPicPr>
          <p:nvPr/>
        </p:nvPicPr>
        <p:blipFill>
          <a:blip r:embed="rId3"/>
          <a:stretch>
            <a:fillRect/>
          </a:stretch>
        </p:blipFill>
        <p:spPr>
          <a:xfrm>
            <a:off x="8105423" y="585216"/>
            <a:ext cx="3603978" cy="2027238"/>
          </a:xfrm>
          <a:prstGeom prst="rect">
            <a:avLst/>
          </a:prstGeom>
        </p:spPr>
      </p:pic>
      <p:sp>
        <p:nvSpPr>
          <p:cNvPr id="8" name="TextBox 7">
            <a:extLst>
              <a:ext uri="{FF2B5EF4-FFF2-40B4-BE49-F238E27FC236}">
                <a16:creationId xmlns:a16="http://schemas.microsoft.com/office/drawing/2014/main" id="{EAD235AD-DDD2-4B68-B225-46C8D05CC82E}"/>
              </a:ext>
            </a:extLst>
          </p:cNvPr>
          <p:cNvSpPr txBox="1"/>
          <p:nvPr/>
        </p:nvSpPr>
        <p:spPr>
          <a:xfrm>
            <a:off x="135466" y="6470704"/>
            <a:ext cx="3124201" cy="276999"/>
          </a:xfrm>
          <a:prstGeom prst="rect">
            <a:avLst/>
          </a:prstGeom>
          <a:solidFill>
            <a:srgbClr val="FFFF66"/>
          </a:solidFill>
        </p:spPr>
        <p:txBody>
          <a:bodyPr wrap="square" rtlCol="0">
            <a:spAutoFit/>
          </a:bodyPr>
          <a:lstStyle/>
          <a:p>
            <a:r>
              <a:rPr lang="en-US" sz="1200" b="1" dirty="0"/>
              <a:t>Extra: not important, will cover if time permits</a:t>
            </a:r>
          </a:p>
        </p:txBody>
      </p:sp>
    </p:spTree>
    <p:extLst>
      <p:ext uri="{BB962C8B-B14F-4D97-AF65-F5344CB8AC3E}">
        <p14:creationId xmlns:p14="http://schemas.microsoft.com/office/powerpoint/2010/main" val="3391490994"/>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C57018C-860D-471C-A679-147591BA7CE3}"/>
              </a:ext>
            </a:extLst>
          </p:cNvPr>
          <p:cNvSpPr>
            <a:spLocks noGrp="1"/>
          </p:cNvSpPr>
          <p:nvPr>
            <p:ph type="title"/>
          </p:nvPr>
        </p:nvSpPr>
        <p:spPr/>
        <p:txBody>
          <a:bodyPr/>
          <a:lstStyle/>
          <a:p>
            <a:r>
              <a:rPr lang="en-US" dirty="0"/>
              <a:t>Example: Landlord’s Management tool</a:t>
            </a:r>
          </a:p>
        </p:txBody>
      </p:sp>
      <p:sp>
        <p:nvSpPr>
          <p:cNvPr id="3" name="Content Placeholder 2">
            <a:extLst>
              <a:ext uri="{FF2B5EF4-FFF2-40B4-BE49-F238E27FC236}">
                <a16:creationId xmlns:a16="http://schemas.microsoft.com/office/drawing/2014/main" id="{F35FEEFD-F1D9-494F-AA86-3D1F8E7B0F3E}"/>
              </a:ext>
            </a:extLst>
          </p:cNvPr>
          <p:cNvSpPr>
            <a:spLocks noGrp="1"/>
          </p:cNvSpPr>
          <p:nvPr>
            <p:ph idx="1"/>
          </p:nvPr>
        </p:nvSpPr>
        <p:spPr/>
        <p:txBody>
          <a:bodyPr/>
          <a:lstStyle/>
          <a:p>
            <a:r>
              <a:rPr lang="en-US" dirty="0"/>
              <a:t>To see how these can come into conflict, consider a solution aimed at the landlord of a large residential complex.</a:t>
            </a:r>
          </a:p>
          <a:p>
            <a:endParaRPr lang="en-US" dirty="0"/>
          </a:p>
          <a:p>
            <a:r>
              <a:rPr lang="en-US" dirty="0"/>
              <a:t>It might have hundreds of units (apartments or condos)</a:t>
            </a:r>
          </a:p>
          <a:p>
            <a:endParaRPr lang="en-US" dirty="0"/>
          </a:p>
          <a:p>
            <a:r>
              <a:rPr lang="en-US" dirty="0"/>
              <a:t>Landlord needs to operate this intelligently</a:t>
            </a:r>
          </a:p>
        </p:txBody>
      </p:sp>
      <p:sp>
        <p:nvSpPr>
          <p:cNvPr id="4" name="Footer Placeholder 3">
            <a:extLst>
              <a:ext uri="{FF2B5EF4-FFF2-40B4-BE49-F238E27FC236}">
                <a16:creationId xmlns:a16="http://schemas.microsoft.com/office/drawing/2014/main" id="{93ABC795-95C5-4293-82A8-A01BB941FBA1}"/>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A2661A7C-6086-4663-86D3-4641B1871228}"/>
              </a:ext>
            </a:extLst>
          </p:cNvPr>
          <p:cNvSpPr>
            <a:spLocks noGrp="1"/>
          </p:cNvSpPr>
          <p:nvPr>
            <p:ph type="sldNum" sz="quarter" idx="12"/>
          </p:nvPr>
        </p:nvSpPr>
        <p:spPr/>
        <p:txBody>
          <a:bodyPr/>
          <a:lstStyle/>
          <a:p>
            <a:fld id="{3C974458-8A97-4835-BF79-1FB6D7856C21}" type="slidenum">
              <a:rPr lang="en-US" smtClean="0"/>
              <a:t>38</a:t>
            </a:fld>
            <a:endParaRPr lang="en-US"/>
          </a:p>
        </p:txBody>
      </p:sp>
      <p:sp>
        <p:nvSpPr>
          <p:cNvPr id="6" name="TextBox 5">
            <a:extLst>
              <a:ext uri="{FF2B5EF4-FFF2-40B4-BE49-F238E27FC236}">
                <a16:creationId xmlns:a16="http://schemas.microsoft.com/office/drawing/2014/main" id="{3677B37D-DBFF-4739-A03C-29FD34B79473}"/>
              </a:ext>
            </a:extLst>
          </p:cNvPr>
          <p:cNvSpPr txBox="1"/>
          <p:nvPr/>
        </p:nvSpPr>
        <p:spPr>
          <a:xfrm>
            <a:off x="135466" y="6470704"/>
            <a:ext cx="3124201" cy="276999"/>
          </a:xfrm>
          <a:prstGeom prst="rect">
            <a:avLst/>
          </a:prstGeom>
          <a:solidFill>
            <a:srgbClr val="FFFF66"/>
          </a:solidFill>
        </p:spPr>
        <p:txBody>
          <a:bodyPr wrap="square" rtlCol="0">
            <a:spAutoFit/>
          </a:bodyPr>
          <a:lstStyle/>
          <a:p>
            <a:r>
              <a:rPr lang="en-US" sz="1200" b="1" dirty="0"/>
              <a:t>Extra: not important, will cover if time permits</a:t>
            </a:r>
          </a:p>
        </p:txBody>
      </p:sp>
    </p:spTree>
    <p:extLst>
      <p:ext uri="{BB962C8B-B14F-4D97-AF65-F5344CB8AC3E}">
        <p14:creationId xmlns:p14="http://schemas.microsoft.com/office/powerpoint/2010/main" val="305018424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F4414A-7026-4CC7-AC51-E5FD4B7FA085}"/>
              </a:ext>
            </a:extLst>
          </p:cNvPr>
          <p:cNvSpPr>
            <a:spLocks noGrp="1"/>
          </p:cNvSpPr>
          <p:nvPr>
            <p:ph type="title"/>
          </p:nvPr>
        </p:nvSpPr>
        <p:spPr/>
        <p:txBody>
          <a:bodyPr/>
          <a:lstStyle/>
          <a:p>
            <a:r>
              <a:rPr lang="en-US" dirty="0"/>
              <a:t>Avoiding harm to a building</a:t>
            </a:r>
          </a:p>
        </p:txBody>
      </p:sp>
      <p:sp>
        <p:nvSpPr>
          <p:cNvPr id="3" name="Content Placeholder 2">
            <a:extLst>
              <a:ext uri="{FF2B5EF4-FFF2-40B4-BE49-F238E27FC236}">
                <a16:creationId xmlns:a16="http://schemas.microsoft.com/office/drawing/2014/main" id="{93DFA714-0967-4172-BD1C-4675C518F529}"/>
              </a:ext>
            </a:extLst>
          </p:cNvPr>
          <p:cNvSpPr>
            <a:spLocks noGrp="1"/>
          </p:cNvSpPr>
          <p:nvPr>
            <p:ph idx="1"/>
          </p:nvPr>
        </p:nvSpPr>
        <p:spPr>
          <a:xfrm>
            <a:off x="1024128" y="2023533"/>
            <a:ext cx="10786872" cy="4285827"/>
          </a:xfrm>
        </p:spPr>
        <p:txBody>
          <a:bodyPr>
            <a:normAutofit/>
          </a:bodyPr>
          <a:lstStyle/>
          <a:p>
            <a:r>
              <a:rPr lang="en-US" dirty="0"/>
              <a:t>In fact a major goal for smart buildings is to anticipate problems and fix them, perhaps even before they become serious.</a:t>
            </a:r>
          </a:p>
          <a:p>
            <a:endParaRPr lang="en-US" dirty="0"/>
          </a:p>
          <a:p>
            <a:r>
              <a:rPr lang="en-US" dirty="0"/>
              <a:t>Think about an apartment complex with a forgetful tenant in a drought area.  If he starts the shower running but forgets and goes shopping, huge water waste can occur.  Someone should shut the water off!</a:t>
            </a:r>
          </a:p>
          <a:p>
            <a:endParaRPr lang="en-US" dirty="0"/>
          </a:p>
          <a:p>
            <a:r>
              <a:rPr lang="en-US" dirty="0"/>
              <a:t>But then there is a privacy issue raised: will this reveal that the tenant has early senile dementia?  He could be harmed if this became known.</a:t>
            </a:r>
          </a:p>
        </p:txBody>
      </p:sp>
      <p:sp>
        <p:nvSpPr>
          <p:cNvPr id="4" name="Footer Placeholder 3">
            <a:extLst>
              <a:ext uri="{FF2B5EF4-FFF2-40B4-BE49-F238E27FC236}">
                <a16:creationId xmlns:a16="http://schemas.microsoft.com/office/drawing/2014/main" id="{4241FB52-95D8-444F-9EC2-C08C23D4CF33}"/>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2EB94AC4-1B97-43F5-AA74-39366CFC599B}"/>
              </a:ext>
            </a:extLst>
          </p:cNvPr>
          <p:cNvSpPr>
            <a:spLocks noGrp="1"/>
          </p:cNvSpPr>
          <p:nvPr>
            <p:ph type="sldNum" sz="quarter" idx="12"/>
          </p:nvPr>
        </p:nvSpPr>
        <p:spPr/>
        <p:txBody>
          <a:bodyPr/>
          <a:lstStyle/>
          <a:p>
            <a:fld id="{3C974458-8A97-4835-BF79-1FB6D7856C21}" type="slidenum">
              <a:rPr lang="en-US" smtClean="0"/>
              <a:t>39</a:t>
            </a:fld>
            <a:endParaRPr lang="en-US"/>
          </a:p>
        </p:txBody>
      </p:sp>
      <p:pic>
        <p:nvPicPr>
          <p:cNvPr id="6" name="Picture 5">
            <a:extLst>
              <a:ext uri="{FF2B5EF4-FFF2-40B4-BE49-F238E27FC236}">
                <a16:creationId xmlns:a16="http://schemas.microsoft.com/office/drawing/2014/main" id="{F63D7D35-756C-4C62-8CC0-9D7F955B9459}"/>
              </a:ext>
            </a:extLst>
          </p:cNvPr>
          <p:cNvPicPr>
            <a:picLocks noChangeAspect="1"/>
          </p:cNvPicPr>
          <p:nvPr/>
        </p:nvPicPr>
        <p:blipFill>
          <a:blip r:embed="rId3"/>
          <a:stretch>
            <a:fillRect/>
          </a:stretch>
        </p:blipFill>
        <p:spPr>
          <a:xfrm>
            <a:off x="9043307" y="261989"/>
            <a:ext cx="2857500" cy="1600200"/>
          </a:xfrm>
          <a:prstGeom prst="rect">
            <a:avLst/>
          </a:prstGeom>
        </p:spPr>
      </p:pic>
      <p:sp>
        <p:nvSpPr>
          <p:cNvPr id="7" name="TextBox 6">
            <a:extLst>
              <a:ext uri="{FF2B5EF4-FFF2-40B4-BE49-F238E27FC236}">
                <a16:creationId xmlns:a16="http://schemas.microsoft.com/office/drawing/2014/main" id="{BDE570C7-0D6E-4A0A-B4C8-5DBFDAD66A0E}"/>
              </a:ext>
            </a:extLst>
          </p:cNvPr>
          <p:cNvSpPr txBox="1"/>
          <p:nvPr/>
        </p:nvSpPr>
        <p:spPr>
          <a:xfrm>
            <a:off x="135466" y="6470704"/>
            <a:ext cx="3124201" cy="276999"/>
          </a:xfrm>
          <a:prstGeom prst="rect">
            <a:avLst/>
          </a:prstGeom>
          <a:solidFill>
            <a:srgbClr val="FFFF66"/>
          </a:solidFill>
        </p:spPr>
        <p:txBody>
          <a:bodyPr wrap="square" rtlCol="0">
            <a:spAutoFit/>
          </a:bodyPr>
          <a:lstStyle/>
          <a:p>
            <a:r>
              <a:rPr lang="en-US" sz="1200" b="1" dirty="0"/>
              <a:t>Extra: not important, will cover if time permits</a:t>
            </a:r>
          </a:p>
        </p:txBody>
      </p:sp>
    </p:spTree>
    <p:extLst>
      <p:ext uri="{BB962C8B-B14F-4D97-AF65-F5344CB8AC3E}">
        <p14:creationId xmlns:p14="http://schemas.microsoft.com/office/powerpoint/2010/main" val="124839910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740364-9F0E-4FA3-8348-4D20A5079427}"/>
              </a:ext>
            </a:extLst>
          </p:cNvPr>
          <p:cNvSpPr>
            <a:spLocks noGrp="1"/>
          </p:cNvSpPr>
          <p:nvPr>
            <p:ph type="title"/>
          </p:nvPr>
        </p:nvSpPr>
        <p:spPr/>
        <p:txBody>
          <a:bodyPr/>
          <a:lstStyle/>
          <a:p>
            <a:r>
              <a:rPr lang="en-US" dirty="0"/>
              <a:t>Similar issues</a:t>
            </a:r>
          </a:p>
        </p:txBody>
      </p:sp>
      <p:sp>
        <p:nvSpPr>
          <p:cNvPr id="3" name="Content Placeholder 2">
            <a:extLst>
              <a:ext uri="{FF2B5EF4-FFF2-40B4-BE49-F238E27FC236}">
                <a16:creationId xmlns:a16="http://schemas.microsoft.com/office/drawing/2014/main" id="{049C5A2E-977D-4043-AD59-D64F78C26B10}"/>
              </a:ext>
            </a:extLst>
          </p:cNvPr>
          <p:cNvSpPr>
            <a:spLocks noGrp="1"/>
          </p:cNvSpPr>
          <p:nvPr>
            <p:ph idx="1"/>
          </p:nvPr>
        </p:nvSpPr>
        <p:spPr/>
        <p:txBody>
          <a:bodyPr>
            <a:normAutofit fontScale="85000" lnSpcReduction="20000"/>
          </a:bodyPr>
          <a:lstStyle/>
          <a:p>
            <a:r>
              <a:rPr lang="en-US" dirty="0"/>
              <a:t>Window left open and yet heat is on.</a:t>
            </a:r>
          </a:p>
          <a:p>
            <a:endParaRPr lang="en-US" dirty="0"/>
          </a:p>
          <a:p>
            <a:r>
              <a:rPr lang="en-US" dirty="0"/>
              <a:t>Stove was left on, or lights, or TV…  but tenants aren’t home. Microwave was set to 30 minutes instead of 30 seconds.</a:t>
            </a:r>
          </a:p>
          <a:p>
            <a:endParaRPr lang="en-US" dirty="0"/>
          </a:p>
          <a:p>
            <a:endParaRPr lang="en-US" dirty="0"/>
          </a:p>
          <a:p>
            <a:r>
              <a:rPr lang="en-US" dirty="0"/>
              <a:t>Tenant falls and can’t get to a phone or call for help.</a:t>
            </a:r>
          </a:p>
          <a:p>
            <a:endParaRPr lang="en-US" dirty="0"/>
          </a:p>
          <a:p>
            <a:br>
              <a:rPr lang="en-US" dirty="0"/>
            </a:br>
            <a:r>
              <a:rPr lang="en-US" dirty="0"/>
              <a:t>Fire in the area.  First-responders need to know where people are located.</a:t>
            </a:r>
          </a:p>
          <a:p>
            <a:pPr marL="0" indent="0">
              <a:buNone/>
            </a:pPr>
            <a:endParaRPr lang="en-US" dirty="0"/>
          </a:p>
          <a:p>
            <a:endParaRPr lang="en-US" dirty="0"/>
          </a:p>
          <a:p>
            <a:endParaRPr lang="en-US" dirty="0"/>
          </a:p>
        </p:txBody>
      </p:sp>
      <p:sp>
        <p:nvSpPr>
          <p:cNvPr id="4" name="Footer Placeholder 3">
            <a:extLst>
              <a:ext uri="{FF2B5EF4-FFF2-40B4-BE49-F238E27FC236}">
                <a16:creationId xmlns:a16="http://schemas.microsoft.com/office/drawing/2014/main" id="{D3C57634-94D8-436F-911B-B294762B6EDD}"/>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D1DE55D9-7A84-4E3E-8114-018412920A34}"/>
              </a:ext>
            </a:extLst>
          </p:cNvPr>
          <p:cNvSpPr>
            <a:spLocks noGrp="1"/>
          </p:cNvSpPr>
          <p:nvPr>
            <p:ph type="sldNum" sz="quarter" idx="12"/>
          </p:nvPr>
        </p:nvSpPr>
        <p:spPr/>
        <p:txBody>
          <a:bodyPr/>
          <a:lstStyle/>
          <a:p>
            <a:fld id="{3C974458-8A97-4835-BF79-1FB6D7856C21}" type="slidenum">
              <a:rPr lang="en-US" smtClean="0"/>
              <a:t>40</a:t>
            </a:fld>
            <a:endParaRPr lang="en-US"/>
          </a:p>
        </p:txBody>
      </p:sp>
      <p:sp>
        <p:nvSpPr>
          <p:cNvPr id="6" name="TextBox 5">
            <a:extLst>
              <a:ext uri="{FF2B5EF4-FFF2-40B4-BE49-F238E27FC236}">
                <a16:creationId xmlns:a16="http://schemas.microsoft.com/office/drawing/2014/main" id="{7E61A59C-337F-4A10-B909-E8EA5B976B6B}"/>
              </a:ext>
            </a:extLst>
          </p:cNvPr>
          <p:cNvSpPr txBox="1"/>
          <p:nvPr/>
        </p:nvSpPr>
        <p:spPr>
          <a:xfrm>
            <a:off x="135466" y="6470704"/>
            <a:ext cx="3124201" cy="276999"/>
          </a:xfrm>
          <a:prstGeom prst="rect">
            <a:avLst/>
          </a:prstGeom>
          <a:solidFill>
            <a:srgbClr val="FFFF66"/>
          </a:solidFill>
        </p:spPr>
        <p:txBody>
          <a:bodyPr wrap="square" rtlCol="0">
            <a:spAutoFit/>
          </a:bodyPr>
          <a:lstStyle/>
          <a:p>
            <a:r>
              <a:rPr lang="en-US" sz="1200" b="1" dirty="0"/>
              <a:t>Extra: not important, will cover if time permits</a:t>
            </a:r>
          </a:p>
        </p:txBody>
      </p:sp>
    </p:spTree>
    <p:extLst>
      <p:ext uri="{BB962C8B-B14F-4D97-AF65-F5344CB8AC3E}">
        <p14:creationId xmlns:p14="http://schemas.microsoft.com/office/powerpoint/2010/main" val="900260441"/>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0D58894-3070-4DBC-903D-63733E605A72}"/>
              </a:ext>
            </a:extLst>
          </p:cNvPr>
          <p:cNvSpPr>
            <a:spLocks noGrp="1"/>
          </p:cNvSpPr>
          <p:nvPr>
            <p:ph type="title"/>
          </p:nvPr>
        </p:nvSpPr>
        <p:spPr/>
        <p:txBody>
          <a:bodyPr/>
          <a:lstStyle/>
          <a:p>
            <a:r>
              <a:rPr lang="en-US" dirty="0"/>
              <a:t>IoT Can Help!</a:t>
            </a:r>
          </a:p>
        </p:txBody>
      </p:sp>
      <p:sp>
        <p:nvSpPr>
          <p:cNvPr id="3" name="Content Placeholder 2">
            <a:extLst>
              <a:ext uri="{FF2B5EF4-FFF2-40B4-BE49-F238E27FC236}">
                <a16:creationId xmlns:a16="http://schemas.microsoft.com/office/drawing/2014/main" id="{D44905B9-3497-4060-8A9C-E01762659542}"/>
              </a:ext>
            </a:extLst>
          </p:cNvPr>
          <p:cNvSpPr>
            <a:spLocks noGrp="1"/>
          </p:cNvSpPr>
          <p:nvPr>
            <p:ph idx="1"/>
          </p:nvPr>
        </p:nvSpPr>
        <p:spPr/>
        <p:txBody>
          <a:bodyPr>
            <a:normAutofit lnSpcReduction="10000"/>
          </a:bodyPr>
          <a:lstStyle/>
          <a:p>
            <a:r>
              <a:rPr lang="en-US" dirty="0"/>
              <a:t>The challenge is to build trustworthy solutions that won’t violate privacy and yet will help in cases like these.</a:t>
            </a:r>
          </a:p>
          <a:p>
            <a:endParaRPr lang="en-US" dirty="0"/>
          </a:p>
          <a:p>
            <a:r>
              <a:rPr lang="en-US" dirty="0"/>
              <a:t>The answer is to create systems that safeguard your data by keeping it close to where they gather it (which is why Azure IoT Edge is designed to even live right in the home).</a:t>
            </a:r>
          </a:p>
          <a:p>
            <a:endParaRPr lang="en-US" dirty="0"/>
          </a:p>
          <a:p>
            <a:r>
              <a:rPr lang="en-US" dirty="0"/>
              <a:t>When data does get sent to the cloud, it should be for a specific task.  Then, when finished with that task, “leave no trace behind”.</a:t>
            </a:r>
          </a:p>
        </p:txBody>
      </p:sp>
      <p:sp>
        <p:nvSpPr>
          <p:cNvPr id="4" name="Footer Placeholder 3">
            <a:extLst>
              <a:ext uri="{FF2B5EF4-FFF2-40B4-BE49-F238E27FC236}">
                <a16:creationId xmlns:a16="http://schemas.microsoft.com/office/drawing/2014/main" id="{327456CE-36BF-455C-8AD8-6207728672E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1E9CD008-B9C5-4C8E-B03C-A791240D2F65}"/>
              </a:ext>
            </a:extLst>
          </p:cNvPr>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57427562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082338-0AF7-457B-996B-CCBCB21017F8}"/>
              </a:ext>
            </a:extLst>
          </p:cNvPr>
          <p:cNvSpPr>
            <a:spLocks noGrp="1"/>
          </p:cNvSpPr>
          <p:nvPr>
            <p:ph type="title"/>
          </p:nvPr>
        </p:nvSpPr>
        <p:spPr/>
        <p:txBody>
          <a:bodyPr/>
          <a:lstStyle/>
          <a:p>
            <a:r>
              <a:rPr lang="en-US" dirty="0"/>
              <a:t>Societal balancing act!</a:t>
            </a:r>
          </a:p>
        </p:txBody>
      </p:sp>
      <p:sp>
        <p:nvSpPr>
          <p:cNvPr id="3" name="Content Placeholder 2">
            <a:extLst>
              <a:ext uri="{FF2B5EF4-FFF2-40B4-BE49-F238E27FC236}">
                <a16:creationId xmlns:a16="http://schemas.microsoft.com/office/drawing/2014/main" id="{D08536D6-2986-4EBB-804B-C8289D21DBFD}"/>
              </a:ext>
            </a:extLst>
          </p:cNvPr>
          <p:cNvSpPr>
            <a:spLocks noGrp="1"/>
          </p:cNvSpPr>
          <p:nvPr>
            <p:ph idx="1"/>
          </p:nvPr>
        </p:nvSpPr>
        <p:spPr/>
        <p:txBody>
          <a:bodyPr/>
          <a:lstStyle/>
          <a:p>
            <a:r>
              <a:rPr lang="en-US" dirty="0"/>
              <a:t>Those of us who will build these systems need to decide what to do!  And worse, we can’t even trust the sensors themselves!</a:t>
            </a:r>
          </a:p>
          <a:p>
            <a:endParaRPr lang="en-US" dirty="0"/>
          </a:p>
          <a:p>
            <a:r>
              <a:rPr lang="en-US" dirty="0"/>
              <a:t>The law is far behind the technology curve.  Don’t expect to find answers in courtrooms for a long time.</a:t>
            </a:r>
          </a:p>
          <a:p>
            <a:endParaRPr lang="en-US" dirty="0"/>
          </a:p>
          <a:p>
            <a:r>
              <a:rPr lang="en-US" dirty="0"/>
              <a:t>Yet because companies ultimately have a revenue and profit motive, if you  focus purely on corporate goals, you might do something evil.</a:t>
            </a:r>
          </a:p>
        </p:txBody>
      </p:sp>
      <p:sp>
        <p:nvSpPr>
          <p:cNvPr id="4" name="Footer Placeholder 3">
            <a:extLst>
              <a:ext uri="{FF2B5EF4-FFF2-40B4-BE49-F238E27FC236}">
                <a16:creationId xmlns:a16="http://schemas.microsoft.com/office/drawing/2014/main" id="{1C99AAD8-32F8-4650-8A13-D94A1AFA394C}"/>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1B7D3FF9-2FE9-44F4-B901-A3BA19E33710}"/>
              </a:ext>
            </a:extLst>
          </p:cNvPr>
          <p:cNvSpPr>
            <a:spLocks noGrp="1"/>
          </p:cNvSpPr>
          <p:nvPr>
            <p:ph type="sldNum" sz="quarter" idx="12"/>
          </p:nvPr>
        </p:nvSpPr>
        <p:spPr/>
        <p:txBody>
          <a:bodyPr/>
          <a:lstStyle/>
          <a:p>
            <a:fld id="{3C974458-8A97-4835-BF79-1FB6D7856C21}" type="slidenum">
              <a:rPr lang="en-US" smtClean="0"/>
              <a:t>42</a:t>
            </a:fld>
            <a:endParaRPr lang="en-US"/>
          </a:p>
        </p:txBody>
      </p:sp>
      <p:pic>
        <p:nvPicPr>
          <p:cNvPr id="6" name="Picture 5">
            <a:extLst>
              <a:ext uri="{FF2B5EF4-FFF2-40B4-BE49-F238E27FC236}">
                <a16:creationId xmlns:a16="http://schemas.microsoft.com/office/drawing/2014/main" id="{3A53B437-7B9D-489F-8FBF-2A20637D2C42}"/>
              </a:ext>
            </a:extLst>
          </p:cNvPr>
          <p:cNvPicPr>
            <a:picLocks noChangeAspect="1"/>
          </p:cNvPicPr>
          <p:nvPr/>
        </p:nvPicPr>
        <p:blipFill>
          <a:blip r:embed="rId3"/>
          <a:stretch>
            <a:fillRect/>
          </a:stretch>
        </p:blipFill>
        <p:spPr>
          <a:xfrm>
            <a:off x="10360633" y="190718"/>
            <a:ext cx="1269018" cy="1772816"/>
          </a:xfrm>
          <a:prstGeom prst="rect">
            <a:avLst/>
          </a:prstGeom>
        </p:spPr>
      </p:pic>
    </p:spTree>
    <p:extLst>
      <p:ext uri="{BB962C8B-B14F-4D97-AF65-F5344CB8AC3E}">
        <p14:creationId xmlns:p14="http://schemas.microsoft.com/office/powerpoint/2010/main" val="4027345515"/>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777618D-4F5A-4630-BAFA-28C135CF36FC}"/>
              </a:ext>
            </a:extLst>
          </p:cNvPr>
          <p:cNvSpPr>
            <a:spLocks noGrp="1"/>
          </p:cNvSpPr>
          <p:nvPr>
            <p:ph type="title"/>
          </p:nvPr>
        </p:nvSpPr>
        <p:spPr>
          <a:xfrm>
            <a:off x="1024128" y="585216"/>
            <a:ext cx="10846140" cy="1499616"/>
          </a:xfrm>
        </p:spPr>
        <p:txBody>
          <a:bodyPr>
            <a:normAutofit/>
          </a:bodyPr>
          <a:lstStyle/>
          <a:p>
            <a:r>
              <a:rPr lang="en-US" sz="4400" dirty="0"/>
              <a:t>Does existing cloud encounter these issues?</a:t>
            </a:r>
          </a:p>
        </p:txBody>
      </p:sp>
      <p:sp>
        <p:nvSpPr>
          <p:cNvPr id="3" name="Content Placeholder 2">
            <a:extLst>
              <a:ext uri="{FF2B5EF4-FFF2-40B4-BE49-F238E27FC236}">
                <a16:creationId xmlns:a16="http://schemas.microsoft.com/office/drawing/2014/main" id="{B8A580C5-009F-4FE7-9948-0C7B45ADE18B}"/>
              </a:ext>
            </a:extLst>
          </p:cNvPr>
          <p:cNvSpPr>
            <a:spLocks noGrp="1"/>
          </p:cNvSpPr>
          <p:nvPr>
            <p:ph idx="1"/>
          </p:nvPr>
        </p:nvSpPr>
        <p:spPr/>
        <p:txBody>
          <a:bodyPr>
            <a:normAutofit/>
          </a:bodyPr>
          <a:lstStyle/>
          <a:p>
            <a:r>
              <a:rPr lang="en-US" dirty="0"/>
              <a:t>A few of the same issues arise in any cloud-scale system.</a:t>
            </a:r>
          </a:p>
          <a:p>
            <a:endParaRPr lang="en-US" dirty="0"/>
          </a:p>
          <a:p>
            <a:r>
              <a:rPr lang="en-US" dirty="0"/>
              <a:t>So in fact our challenge isn’t really to invent </a:t>
            </a:r>
            <a:r>
              <a:rPr lang="en-US" u="sng" dirty="0"/>
              <a:t>everything</a:t>
            </a:r>
            <a:r>
              <a:rPr lang="en-US" dirty="0"/>
              <a:t> from scratch, and some of these policy issues are familiar ones..</a:t>
            </a:r>
          </a:p>
          <a:p>
            <a:endParaRPr lang="en-US" dirty="0"/>
          </a:p>
          <a:p>
            <a:r>
              <a:rPr lang="en-US" dirty="0"/>
              <a:t>The actual challenge is more subtle: we need to learn to “repurpose” what the cloud is already able to do, in these new roles and ways.</a:t>
            </a:r>
          </a:p>
        </p:txBody>
      </p:sp>
      <p:sp>
        <p:nvSpPr>
          <p:cNvPr id="4" name="Footer Placeholder 3">
            <a:extLst>
              <a:ext uri="{FF2B5EF4-FFF2-40B4-BE49-F238E27FC236}">
                <a16:creationId xmlns:a16="http://schemas.microsoft.com/office/drawing/2014/main" id="{AA72D6CC-AD28-46A1-B1ED-354ABFF2ACF8}"/>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F78A1A52-E31C-4E3A-A75B-74DA9FE4BE9A}"/>
              </a:ext>
            </a:extLst>
          </p:cNvPr>
          <p:cNvSpPr>
            <a:spLocks noGrp="1"/>
          </p:cNvSpPr>
          <p:nvPr>
            <p:ph type="sldNum" sz="quarter" idx="12"/>
          </p:nvPr>
        </p:nvSpPr>
        <p:spPr/>
        <p:txBody>
          <a:bodyPr/>
          <a:lstStyle/>
          <a:p>
            <a:fld id="{3C974458-8A97-4835-BF79-1FB6D7856C21}" type="slidenum">
              <a:rPr lang="en-US" smtClean="0"/>
              <a:t>43</a:t>
            </a:fld>
            <a:endParaRPr lang="en-US"/>
          </a:p>
        </p:txBody>
      </p:sp>
    </p:spTree>
    <p:extLst>
      <p:ext uri="{BB962C8B-B14F-4D97-AF65-F5344CB8AC3E}">
        <p14:creationId xmlns:p14="http://schemas.microsoft.com/office/powerpoint/2010/main" val="3217439698"/>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04AE4E-C9E3-43ED-A037-4DDF78A5C7CA}"/>
              </a:ext>
            </a:extLst>
          </p:cNvPr>
          <p:cNvSpPr>
            <a:spLocks noGrp="1"/>
          </p:cNvSpPr>
          <p:nvPr>
            <p:ph type="title"/>
          </p:nvPr>
        </p:nvSpPr>
        <p:spPr/>
        <p:txBody>
          <a:bodyPr/>
          <a:lstStyle/>
          <a:p>
            <a:r>
              <a:rPr lang="en-US" dirty="0"/>
              <a:t>Summary</a:t>
            </a:r>
          </a:p>
        </p:txBody>
      </p:sp>
      <p:sp>
        <p:nvSpPr>
          <p:cNvPr id="3" name="Content Placeholder 2">
            <a:extLst>
              <a:ext uri="{FF2B5EF4-FFF2-40B4-BE49-F238E27FC236}">
                <a16:creationId xmlns:a16="http://schemas.microsoft.com/office/drawing/2014/main" id="{E46BAF6A-79E9-46E7-8C82-AB84C2585D89}"/>
              </a:ext>
            </a:extLst>
          </p:cNvPr>
          <p:cNvSpPr>
            <a:spLocks noGrp="1"/>
          </p:cNvSpPr>
          <p:nvPr>
            <p:ph idx="1"/>
          </p:nvPr>
        </p:nvSpPr>
        <p:spPr>
          <a:xfrm>
            <a:off x="1024127" y="2286000"/>
            <a:ext cx="10930805" cy="4023360"/>
          </a:xfrm>
        </p:spPr>
        <p:txBody>
          <a:bodyPr/>
          <a:lstStyle/>
          <a:p>
            <a:r>
              <a:rPr lang="en-US" dirty="0"/>
              <a:t>Tackling the IoT opportunity will be a huge opportunity, but also a huge investment and an enormous amount of work.</a:t>
            </a:r>
          </a:p>
          <a:p>
            <a:endParaRPr lang="en-US" dirty="0"/>
          </a:p>
          <a:p>
            <a:r>
              <a:rPr lang="en-US" dirty="0"/>
              <a:t>Today’s cloud is incredibly powerful and this existing powerful solution will make a big difference.</a:t>
            </a:r>
          </a:p>
          <a:p>
            <a:endParaRPr lang="en-US" dirty="0"/>
          </a:p>
          <a:p>
            <a:r>
              <a:rPr lang="en-US" dirty="0"/>
              <a:t>But getting from here to there will still require new technology development.</a:t>
            </a:r>
          </a:p>
        </p:txBody>
      </p:sp>
      <p:sp>
        <p:nvSpPr>
          <p:cNvPr id="4" name="Footer Placeholder 3">
            <a:extLst>
              <a:ext uri="{FF2B5EF4-FFF2-40B4-BE49-F238E27FC236}">
                <a16:creationId xmlns:a16="http://schemas.microsoft.com/office/drawing/2014/main" id="{74B9A56A-1E3E-47DA-A924-803013DE74F1}"/>
              </a:ext>
            </a:extLst>
          </p:cNvPr>
          <p:cNvSpPr>
            <a:spLocks noGrp="1"/>
          </p:cNvSpPr>
          <p:nvPr>
            <p:ph type="ftr" sz="quarter" idx="11"/>
          </p:nvPr>
        </p:nvSpPr>
        <p:spPr/>
        <p:txBody>
          <a:bodyPr/>
          <a:lstStyle/>
          <a:p>
            <a:r>
              <a:rPr lang="en-US"/>
              <a:t>http://www.cs.cornell.edu/courses/cs5412/2019sp</a:t>
            </a:r>
          </a:p>
        </p:txBody>
      </p:sp>
      <p:sp>
        <p:nvSpPr>
          <p:cNvPr id="5" name="Slide Number Placeholder 4">
            <a:extLst>
              <a:ext uri="{FF2B5EF4-FFF2-40B4-BE49-F238E27FC236}">
                <a16:creationId xmlns:a16="http://schemas.microsoft.com/office/drawing/2014/main" id="{C32CD4E4-C0EB-4635-9553-7DE70578F549}"/>
              </a:ext>
            </a:extLst>
          </p:cNvPr>
          <p:cNvSpPr>
            <a:spLocks noGrp="1"/>
          </p:cNvSpPr>
          <p:nvPr>
            <p:ph type="sldNum" sz="quarter" idx="12"/>
          </p:nvPr>
        </p:nvSpPr>
        <p:spPr/>
        <p:txBody>
          <a:bodyPr/>
          <a:lstStyle/>
          <a:p>
            <a:fld id="{3C974458-8A97-4835-BF79-1FB6D7856C21}" type="slidenum">
              <a:rPr lang="en-US" smtClean="0"/>
              <a:t>44</a:t>
            </a:fld>
            <a:endParaRPr lang="en-US"/>
          </a:p>
        </p:txBody>
      </p:sp>
    </p:spTree>
    <p:extLst>
      <p:ext uri="{BB962C8B-B14F-4D97-AF65-F5344CB8AC3E}">
        <p14:creationId xmlns:p14="http://schemas.microsoft.com/office/powerpoint/2010/main" val="1336655288"/>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2913</TotalTime>
  <Words>4207</Words>
  <Application>Microsoft Office PowerPoint</Application>
  <PresentationFormat>Widescreen</PresentationFormat>
  <Paragraphs>445</Paragraphs>
  <Slides>44</Slides>
  <Notes>38</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44</vt:i4>
      </vt:variant>
    </vt:vector>
  </HeadingPairs>
  <TitlesOfParts>
    <vt:vector size="51" baseType="lpstr">
      <vt:lpstr>Arial</vt:lpstr>
      <vt:lpstr>Calibri</vt:lpstr>
      <vt:lpstr>Tw Cen MT</vt:lpstr>
      <vt:lpstr>Tw Cen MT Condensed</vt:lpstr>
      <vt:lpstr>Wingdings</vt:lpstr>
      <vt:lpstr>Wingdings 3</vt:lpstr>
      <vt:lpstr>Integral</vt:lpstr>
      <vt:lpstr>Lecture 5: Azure IoT Hub and The Sensor Lifecycle</vt:lpstr>
      <vt:lpstr>The future smart world</vt:lpstr>
      <vt:lpstr>Long-Standing Issue with Sensors</vt:lpstr>
      <vt:lpstr>Iot is everywhere, but poorly managed</vt:lpstr>
      <vt:lpstr>IoT doesn’t need to be obvious!</vt:lpstr>
      <vt:lpstr>… Examples of IoT in the office</vt:lpstr>
      <vt:lpstr>… Even the electric power grid is smart</vt:lpstr>
      <vt:lpstr>… the list really is endless</vt:lpstr>
      <vt:lpstr>More puzzles: Contextualization</vt:lpstr>
      <vt:lpstr>Who keeps this stuff Secure + Robust?</vt:lpstr>
      <vt:lpstr>Situation today?</vt:lpstr>
      <vt:lpstr>Azure IoT Today: Aiming for a Minimal but adequate launch point.</vt:lpstr>
      <vt:lpstr>Key architectural elements?</vt:lpstr>
      <vt:lpstr>Azure IoT: Database of sensors.</vt:lpstr>
      <vt:lpstr>This makes it an Active database!</vt:lpstr>
      <vt:lpstr>Device security</vt:lpstr>
      <vt:lpstr>IoT Programming via Templates</vt:lpstr>
      <vt:lpstr>Every Azure IoT device has a “proxy”</vt:lpstr>
      <vt:lpstr>Proxy programming</vt:lpstr>
      <vt:lpstr>Quality of Service issues</vt:lpstr>
      <vt:lpstr>The quality of the sensor itself is also a serious concern</vt:lpstr>
      <vt:lpstr>Deep Dive: How does sensor accuracy impact the way we might use them?</vt:lpstr>
      <vt:lpstr>Deep Dive: How does sensor accuracy impact the way we might use them?</vt:lpstr>
      <vt:lpstr>Deep Dive: How does sensor accuracy impact the way we might use them?</vt:lpstr>
      <vt:lpstr>Deep Dive: How does sensor accuracy impact the way we might use them?</vt:lpstr>
      <vt:lpstr>Deep Dive: How does sensor accuracy impact the way we might use them?</vt:lpstr>
      <vt:lpstr>Meta: “Rules” for computing with imprecise sensors</vt:lpstr>
      <vt:lpstr>“Might” versus “Definitely”</vt:lpstr>
      <vt:lpstr>Temporal accuracy concerns</vt:lpstr>
      <vt:lpstr>Patriot Missile Defense in the IraQ war</vt:lpstr>
      <vt:lpstr>What actually happened?</vt:lpstr>
      <vt:lpstr>Why was the Patriot Late?</vt:lpstr>
      <vt:lpstr>Other similar cases that could arise</vt:lpstr>
      <vt:lpstr>More puzzles: “Information flow”</vt:lpstr>
      <vt:lpstr>Privacy</vt:lpstr>
      <vt:lpstr>Security</vt:lpstr>
      <vt:lpstr>Fault-Tolerance</vt:lpstr>
      <vt:lpstr>Example: Landlord’s Management tool</vt:lpstr>
      <vt:lpstr>Avoiding harm to a building</vt:lpstr>
      <vt:lpstr>Similar issues</vt:lpstr>
      <vt:lpstr>IoT Can Help!</vt:lpstr>
      <vt:lpstr>Societal balancing act!</vt:lpstr>
      <vt:lpstr>Does existing cloud encounter these issues?</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184</cp:revision>
  <dcterms:created xsi:type="dcterms:W3CDTF">2017-12-19T18:11:25Z</dcterms:created>
  <dcterms:modified xsi:type="dcterms:W3CDTF">2019-03-23T23:08:11Z</dcterms:modified>
</cp:coreProperties>
</file>