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85" r:id="rId3"/>
    <p:sldId id="379" r:id="rId4"/>
    <p:sldId id="387" r:id="rId5"/>
    <p:sldId id="380" r:id="rId6"/>
    <p:sldId id="381" r:id="rId7"/>
    <p:sldId id="355" r:id="rId8"/>
    <p:sldId id="356" r:id="rId9"/>
    <p:sldId id="357" r:id="rId10"/>
    <p:sldId id="382" r:id="rId11"/>
    <p:sldId id="358" r:id="rId12"/>
    <p:sldId id="359" r:id="rId13"/>
    <p:sldId id="360" r:id="rId14"/>
    <p:sldId id="373" r:id="rId15"/>
    <p:sldId id="372" r:id="rId16"/>
    <p:sldId id="361" r:id="rId17"/>
    <p:sldId id="362" r:id="rId18"/>
    <p:sldId id="374" r:id="rId19"/>
    <p:sldId id="267" r:id="rId20"/>
    <p:sldId id="268" r:id="rId21"/>
    <p:sldId id="269" r:id="rId22"/>
    <p:sldId id="277" r:id="rId23"/>
    <p:sldId id="278" r:id="rId24"/>
    <p:sldId id="279" r:id="rId25"/>
    <p:sldId id="270" r:id="rId26"/>
    <p:sldId id="271" r:id="rId27"/>
    <p:sldId id="272" r:id="rId28"/>
    <p:sldId id="273" r:id="rId29"/>
    <p:sldId id="274" r:id="rId30"/>
    <p:sldId id="275" r:id="rId31"/>
    <p:sldId id="276" r:id="rId32"/>
    <p:sldId id="280" r:id="rId33"/>
    <p:sldId id="281" r:id="rId34"/>
    <p:sldId id="282" r:id="rId35"/>
    <p:sldId id="375" r:id="rId36"/>
    <p:sldId id="386" r:id="rId37"/>
    <p:sldId id="376" r:id="rId38"/>
    <p:sldId id="383" r:id="rId39"/>
    <p:sldId id="377" r:id="rId40"/>
    <p:sldId id="384" r:id="rId41"/>
    <p:sldId id="388" r:id="rId42"/>
    <p:sldId id="37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85"/>
            <p14:sldId id="379"/>
            <p14:sldId id="387"/>
            <p14:sldId id="380"/>
            <p14:sldId id="381"/>
            <p14:sldId id="355"/>
            <p14:sldId id="356"/>
            <p14:sldId id="357"/>
            <p14:sldId id="382"/>
            <p14:sldId id="358"/>
            <p14:sldId id="359"/>
            <p14:sldId id="360"/>
            <p14:sldId id="373"/>
            <p14:sldId id="372"/>
            <p14:sldId id="361"/>
            <p14:sldId id="362"/>
            <p14:sldId id="374"/>
            <p14:sldId id="267"/>
            <p14:sldId id="268"/>
            <p14:sldId id="269"/>
            <p14:sldId id="277"/>
            <p14:sldId id="278"/>
            <p14:sldId id="279"/>
            <p14:sldId id="270"/>
            <p14:sldId id="271"/>
            <p14:sldId id="272"/>
            <p14:sldId id="273"/>
            <p14:sldId id="274"/>
            <p14:sldId id="275"/>
            <p14:sldId id="276"/>
            <p14:sldId id="280"/>
            <p14:sldId id="281"/>
            <p14:sldId id="282"/>
            <p14:sldId id="375"/>
            <p14:sldId id="386"/>
            <p14:sldId id="376"/>
            <p14:sldId id="383"/>
            <p14:sldId id="377"/>
            <p14:sldId id="384"/>
            <p14:sldId id="388"/>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2D050"/>
    <a:srgbClr val="FFFFFF"/>
    <a:srgbClr val="1CADE4"/>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5" autoAdjust="0"/>
  </p:normalViewPr>
  <p:slideViewPr>
    <p:cSldViewPr snapToGrid="0">
      <p:cViewPr varScale="1">
        <p:scale>
          <a:sx n="109" d="100"/>
          <a:sy n="109" d="100"/>
        </p:scale>
        <p:origin x="636" y="108"/>
      </p:cViewPr>
      <p:guideLst/>
    </p:cSldViewPr>
  </p:slideViewPr>
  <p:outlineViewPr>
    <p:cViewPr>
      <p:scale>
        <a:sx n="33" d="100"/>
        <a:sy n="33" d="100"/>
      </p:scale>
      <p:origin x="0" y="-4260"/>
    </p:cViewPr>
  </p:outlin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77086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68280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3284186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65399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posed that question to get you thinking about the sense in which consistency within a system (“are all the sensors using the same plan”) needs to match with physical consistency obligations.</a:t>
            </a:r>
          </a:p>
          <a:p>
            <a:endParaRPr lang="en-US" dirty="0"/>
          </a:p>
          <a:p>
            <a:r>
              <a:rPr lang="en-US" dirty="0"/>
              <a:t>If we allowed a drone to switch to plan B while some other drone is still using plan A, we end up with a risk of problems, such as collisions.</a:t>
            </a:r>
          </a:p>
          <a:p>
            <a:endParaRPr lang="en-US" dirty="0"/>
          </a:p>
          <a:p>
            <a:r>
              <a:rPr lang="en-US" dirty="0"/>
              <a:t>This forces us to briefly pause our drones.  To make the pause delay as small as feasible, we would upload plan B while continuing to use plan A.  Then when every drone has B available (and is accessible via wireless) we ask all drones to pause.  When every drone has paused, all can switch to the new plan and resume the search.</a:t>
            </a:r>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404351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22739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90697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CS5412 students have taken ML classes, but not all, and we need to be on the same page here.</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325956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CS5412 students have taken ML classes, but not all, and we need to be on the same page here.</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427883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37456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144834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often think of “knowledge” in mystical terms.  But in fact machine learned models take the form of tensors, and when we have a lot of models, we simply end up with a database of numerical objects.  You generate that database by training the model, and then you use that database to classify incoming data later during the run.</a:t>
            </a:r>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109438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issue: training done offline in big batches with generic data yields a model that won’t have any kind of specialized information specific to a particular new setting.</a:t>
            </a:r>
          </a:p>
          <a:p>
            <a:endParaRPr lang="en-US" dirty="0"/>
          </a:p>
          <a:p>
            <a:r>
              <a:rPr lang="en-US" dirty="0" err="1"/>
              <a:t>FarmBeats</a:t>
            </a:r>
            <a:r>
              <a:rPr lang="en-US" dirty="0"/>
              <a:t> thus has a local knowledge acquisition challenge not seen in standard cloud settings, where we just use last night’s general model for </a:t>
            </a:r>
            <a:r>
              <a:rPr lang="en-US"/>
              <a:t>today’s queries.</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307677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1/31/2019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1/31/2019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1/31/2019</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1/31/2019</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1/31/2019</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1/31/2019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1/31/2019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1/31/2019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CS5412: </a:t>
            </a:r>
            <a:r>
              <a:rPr lang="en-US" sz="4000"/>
              <a:t>Lecture </a:t>
            </a:r>
            <a:r>
              <a:rPr lang="en-US" sz="4000" smtClean="0"/>
              <a:t>4</a:t>
            </a:r>
            <a:r>
              <a:rPr lang="en-US" sz="4000" dirty="0"/>
              <a:t/>
            </a:r>
            <a:br>
              <a:rPr lang="en-US" sz="4000" dirty="0"/>
            </a:br>
            <a:r>
              <a:rPr lang="en-US" sz="4000" dirty="0"/>
              <a:t>implementing a smart Farm</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2018</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4A27-4410-4443-A7AD-44C6CBB2D9E1}"/>
              </a:ext>
            </a:extLst>
          </p:cNvPr>
          <p:cNvSpPr>
            <a:spLocks noGrp="1"/>
          </p:cNvSpPr>
          <p:nvPr>
            <p:ph type="title"/>
          </p:nvPr>
        </p:nvSpPr>
        <p:spPr/>
        <p:txBody>
          <a:bodyPr/>
          <a:lstStyle/>
          <a:p>
            <a:r>
              <a:rPr lang="en-US" dirty="0"/>
              <a:t>How to make an </a:t>
            </a:r>
            <a:r>
              <a:rPr lang="en-US" u="sng" dirty="0"/>
              <a:t>intelligent</a:t>
            </a:r>
            <a:r>
              <a:rPr lang="en-US" dirty="0"/>
              <a:t> decision?</a:t>
            </a:r>
          </a:p>
        </p:txBody>
      </p:sp>
      <p:sp>
        <p:nvSpPr>
          <p:cNvPr id="3" name="Content Placeholder 2">
            <a:extLst>
              <a:ext uri="{FF2B5EF4-FFF2-40B4-BE49-F238E27FC236}">
                <a16:creationId xmlns:a16="http://schemas.microsoft.com/office/drawing/2014/main" id="{10A0D681-D256-44B1-B418-745097376191}"/>
              </a:ext>
            </a:extLst>
          </p:cNvPr>
          <p:cNvSpPr>
            <a:spLocks noGrp="1"/>
          </p:cNvSpPr>
          <p:nvPr>
            <p:ph idx="1"/>
          </p:nvPr>
        </p:nvSpPr>
        <p:spPr/>
        <p:txBody>
          <a:bodyPr/>
          <a:lstStyle/>
          <a:p>
            <a:r>
              <a:rPr lang="en-US" dirty="0"/>
              <a:t>In a more complex setting, we need to start by creating a model!</a:t>
            </a:r>
          </a:p>
          <a:p>
            <a:endParaRPr lang="en-US" dirty="0"/>
          </a:p>
          <a:p>
            <a:r>
              <a:rPr lang="en-US" dirty="0"/>
              <a:t>So, </a:t>
            </a:r>
            <a:r>
              <a:rPr lang="en-US" u="sng" dirty="0"/>
              <a:t>offline</a:t>
            </a:r>
            <a:r>
              <a:rPr lang="en-US" dirty="0"/>
              <a:t>, a research team develops a “theory” that matches the intended behavior very closely.  Like a set of equations describing smart drone overflights of a field, and choices the drone makes as it flies.</a:t>
            </a:r>
          </a:p>
          <a:p>
            <a:endParaRPr lang="en-US" dirty="0"/>
          </a:p>
          <a:p>
            <a:r>
              <a:rPr lang="en-US" dirty="0"/>
              <a:t>Next, we collect a huge amount of sample data and label it with the desired choices we would want the system to make under those conditions.</a:t>
            </a:r>
          </a:p>
        </p:txBody>
      </p:sp>
      <p:sp>
        <p:nvSpPr>
          <p:cNvPr id="4" name="Footer Placeholder 3">
            <a:extLst>
              <a:ext uri="{FF2B5EF4-FFF2-40B4-BE49-F238E27FC236}">
                <a16:creationId xmlns:a16="http://schemas.microsoft.com/office/drawing/2014/main" id="{AB9653A8-0288-4D13-9BE7-C826D2185A9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17A7945-833D-4762-A0DD-00EAE3E4FADF}"/>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23977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A99C-2534-4FAF-A2C7-9A3A76867FB4}"/>
              </a:ext>
            </a:extLst>
          </p:cNvPr>
          <p:cNvSpPr>
            <a:spLocks noGrp="1"/>
          </p:cNvSpPr>
          <p:nvPr>
            <p:ph type="title"/>
          </p:nvPr>
        </p:nvSpPr>
        <p:spPr/>
        <p:txBody>
          <a:bodyPr/>
          <a:lstStyle/>
          <a:p>
            <a:r>
              <a:rPr lang="en-US" dirty="0"/>
              <a:t>Training a model</a:t>
            </a:r>
          </a:p>
        </p:txBody>
      </p:sp>
      <p:sp>
        <p:nvSpPr>
          <p:cNvPr id="3" name="Content Placeholder 2">
            <a:extLst>
              <a:ext uri="{FF2B5EF4-FFF2-40B4-BE49-F238E27FC236}">
                <a16:creationId xmlns:a16="http://schemas.microsoft.com/office/drawing/2014/main" id="{8C39142A-069A-4CBF-A985-D8BF60BD9F83}"/>
              </a:ext>
            </a:extLst>
          </p:cNvPr>
          <p:cNvSpPr>
            <a:spLocks noGrp="1"/>
          </p:cNvSpPr>
          <p:nvPr>
            <p:ph idx="1"/>
          </p:nvPr>
        </p:nvSpPr>
        <p:spPr/>
        <p:txBody>
          <a:bodyPr/>
          <a:lstStyle/>
          <a:p>
            <a:r>
              <a:rPr lang="en-US" dirty="0"/>
              <a:t>With our data and labels and model, we can now select a machine-learning technology matched to the setting.</a:t>
            </a:r>
          </a:p>
          <a:p>
            <a:endParaRPr lang="en-US" dirty="0"/>
          </a:p>
          <a:p>
            <a:r>
              <a:rPr lang="en-US" dirty="0"/>
              <a:t>For example, perhaps we settle on a convolutional neural network, or a parameterized Bayesian belief graph, or some other standard option.</a:t>
            </a:r>
          </a:p>
          <a:p>
            <a:endParaRPr lang="en-US" dirty="0"/>
          </a:p>
          <a:p>
            <a:r>
              <a:rPr lang="en-US" dirty="0"/>
              <a:t>With our data, we can train the model: we compute a set of parameters that will lead the model to “generate” the desired behavior.</a:t>
            </a:r>
          </a:p>
        </p:txBody>
      </p:sp>
      <p:sp>
        <p:nvSpPr>
          <p:cNvPr id="4" name="Footer Placeholder 3">
            <a:extLst>
              <a:ext uri="{FF2B5EF4-FFF2-40B4-BE49-F238E27FC236}">
                <a16:creationId xmlns:a16="http://schemas.microsoft.com/office/drawing/2014/main" id="{D6C733DF-4947-4737-97AA-1B6A80A51079}"/>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7762499-CCD0-4C0C-8309-82B6A2479471}"/>
              </a:ext>
            </a:extLst>
          </p:cNvPr>
          <p:cNvSpPr>
            <a:spLocks noGrp="1"/>
          </p:cNvSpPr>
          <p:nvPr>
            <p:ph type="sldNum" sz="quarter" idx="12"/>
          </p:nvPr>
        </p:nvSpPr>
        <p:spPr/>
        <p:txBody>
          <a:bodyPr/>
          <a:lstStyle/>
          <a:p>
            <a:fld id="{3C974458-8A97-4835-BF79-1FB6D7856C21}" type="slidenum">
              <a:rPr lang="en-US" smtClean="0"/>
              <a:t>11</a:t>
            </a:fld>
            <a:endParaRPr lang="en-US"/>
          </a:p>
        </p:txBody>
      </p:sp>
      <p:grpSp>
        <p:nvGrpSpPr>
          <p:cNvPr id="12" name="Group 11">
            <a:extLst>
              <a:ext uri="{FF2B5EF4-FFF2-40B4-BE49-F238E27FC236}">
                <a16:creationId xmlns:a16="http://schemas.microsoft.com/office/drawing/2014/main" id="{95736227-23C9-491B-85B9-1A19B610AB5E}"/>
              </a:ext>
            </a:extLst>
          </p:cNvPr>
          <p:cNvGrpSpPr/>
          <p:nvPr/>
        </p:nvGrpSpPr>
        <p:grpSpPr>
          <a:xfrm>
            <a:off x="9249012" y="48206"/>
            <a:ext cx="2755028" cy="2076450"/>
            <a:chOff x="9249012" y="48206"/>
            <a:chExt cx="2755028" cy="2076450"/>
          </a:xfrm>
        </p:grpSpPr>
        <p:pic>
          <p:nvPicPr>
            <p:cNvPr id="6" name="Picture 5">
              <a:extLst>
                <a:ext uri="{FF2B5EF4-FFF2-40B4-BE49-F238E27FC236}">
                  <a16:creationId xmlns:a16="http://schemas.microsoft.com/office/drawing/2014/main" id="{9F8FE14E-D675-4C82-9985-BE15588EBD74}"/>
                </a:ext>
              </a:extLst>
            </p:cNvPr>
            <p:cNvPicPr>
              <a:picLocks noChangeAspect="1"/>
            </p:cNvPicPr>
            <p:nvPr/>
          </p:nvPicPr>
          <p:blipFill>
            <a:blip r:embed="rId3"/>
            <a:stretch>
              <a:fillRect/>
            </a:stretch>
          </p:blipFill>
          <p:spPr>
            <a:xfrm>
              <a:off x="9249012" y="48206"/>
              <a:ext cx="2755028" cy="2076450"/>
            </a:xfrm>
            <a:prstGeom prst="rect">
              <a:avLst/>
            </a:prstGeom>
          </p:spPr>
        </p:pic>
        <p:cxnSp>
          <p:nvCxnSpPr>
            <p:cNvPr id="9" name="Straight Connector 8">
              <a:extLst>
                <a:ext uri="{FF2B5EF4-FFF2-40B4-BE49-F238E27FC236}">
                  <a16:creationId xmlns:a16="http://schemas.microsoft.com/office/drawing/2014/main" id="{A8260A95-3405-4ACD-801C-DA82685882B1}"/>
                </a:ext>
              </a:extLst>
            </p:cNvPr>
            <p:cNvCxnSpPr>
              <a:cxnSpLocks/>
            </p:cNvCxnSpPr>
            <p:nvPr/>
          </p:nvCxnSpPr>
          <p:spPr>
            <a:xfrm flipV="1">
              <a:off x="10515600" y="1473200"/>
              <a:ext cx="120904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Speech Bubble: Rectangle 6">
            <a:extLst>
              <a:ext uri="{FF2B5EF4-FFF2-40B4-BE49-F238E27FC236}">
                <a16:creationId xmlns:a16="http://schemas.microsoft.com/office/drawing/2014/main" id="{61CF8EEB-2B10-4FB9-A519-938FB8160158}"/>
              </a:ext>
            </a:extLst>
          </p:cNvPr>
          <p:cNvSpPr/>
          <p:nvPr/>
        </p:nvSpPr>
        <p:spPr>
          <a:xfrm>
            <a:off x="5567680" y="384048"/>
            <a:ext cx="3017520" cy="612648"/>
          </a:xfrm>
          <a:prstGeom prst="wedgeRectCallout">
            <a:avLst>
              <a:gd name="adj1" fmla="val 101047"/>
              <a:gd name="adj2" fmla="val 128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spline uses a model too</a:t>
            </a:r>
            <a:br>
              <a:rPr lang="en-US" dirty="0"/>
            </a:br>
            <a:r>
              <a:rPr lang="en-US" dirty="0"/>
              <a:t> (a polynomial of some order)</a:t>
            </a:r>
          </a:p>
        </p:txBody>
      </p:sp>
      <p:sp>
        <p:nvSpPr>
          <p:cNvPr id="10" name="Speech Bubble: Rectangle 9">
            <a:extLst>
              <a:ext uri="{FF2B5EF4-FFF2-40B4-BE49-F238E27FC236}">
                <a16:creationId xmlns:a16="http://schemas.microsoft.com/office/drawing/2014/main" id="{C7C1DA9C-53FC-487B-8E65-532AA72E5F5E}"/>
              </a:ext>
            </a:extLst>
          </p:cNvPr>
          <p:cNvSpPr/>
          <p:nvPr/>
        </p:nvSpPr>
        <p:spPr>
          <a:xfrm>
            <a:off x="5029200" y="1227382"/>
            <a:ext cx="3708400" cy="612648"/>
          </a:xfrm>
          <a:prstGeom prst="wedgeRectCallout">
            <a:avLst>
              <a:gd name="adj1" fmla="val 103900"/>
              <a:gd name="adj2" fmla="val 52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With the wrong model you still get </a:t>
            </a:r>
            <a:br>
              <a:rPr lang="en-US" dirty="0"/>
            </a:br>
            <a:r>
              <a:rPr lang="en-US" dirty="0"/>
              <a:t>something, but it may not be useful</a:t>
            </a:r>
          </a:p>
        </p:txBody>
      </p:sp>
    </p:spTree>
    <p:extLst>
      <p:ext uri="{BB962C8B-B14F-4D97-AF65-F5344CB8AC3E}">
        <p14:creationId xmlns:p14="http://schemas.microsoft.com/office/powerpoint/2010/main" val="421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A10D-7FD2-4C3E-9AC9-3B4D099131E3}"/>
              </a:ext>
            </a:extLst>
          </p:cNvPr>
          <p:cNvSpPr>
            <a:spLocks noGrp="1"/>
          </p:cNvSpPr>
          <p:nvPr>
            <p:ph type="title"/>
          </p:nvPr>
        </p:nvSpPr>
        <p:spPr/>
        <p:txBody>
          <a:bodyPr/>
          <a:lstStyle/>
          <a:p>
            <a:r>
              <a:rPr lang="en-US" dirty="0"/>
              <a:t>There are a lot of technicalities!</a:t>
            </a:r>
          </a:p>
        </p:txBody>
      </p:sp>
      <p:sp>
        <p:nvSpPr>
          <p:cNvPr id="3" name="Content Placeholder 2">
            <a:extLst>
              <a:ext uri="{FF2B5EF4-FFF2-40B4-BE49-F238E27FC236}">
                <a16:creationId xmlns:a16="http://schemas.microsoft.com/office/drawing/2014/main" id="{E4889EAF-14A8-46AE-AC54-0A0B62FB4B6F}"/>
              </a:ext>
            </a:extLst>
          </p:cNvPr>
          <p:cNvSpPr>
            <a:spLocks noGrp="1"/>
          </p:cNvSpPr>
          <p:nvPr>
            <p:ph idx="1"/>
          </p:nvPr>
        </p:nvSpPr>
        <p:spPr/>
        <p:txBody>
          <a:bodyPr/>
          <a:lstStyle/>
          <a:p>
            <a:r>
              <a:rPr lang="en-US" dirty="0"/>
              <a:t>For example, we often need to augment our data with synthetic data to ensure that the model sees a sufficiently broad set of examples.</a:t>
            </a:r>
          </a:p>
          <a:p>
            <a:endParaRPr lang="en-US" dirty="0"/>
          </a:p>
          <a:p>
            <a:r>
              <a:rPr lang="en-US" dirty="0"/>
              <a:t>If the model itself wasn’t rich enough, it won’t converge to an acceptable solution, and we might need to refine the model.  </a:t>
            </a:r>
          </a:p>
          <a:p>
            <a:endParaRPr lang="en-US" dirty="0"/>
          </a:p>
          <a:p>
            <a:r>
              <a:rPr lang="en-US" dirty="0"/>
              <a:t>When finished, our model might not be able to make ideal choices in every case, but hopefully it does well enough to justify “field trials”.</a:t>
            </a:r>
          </a:p>
        </p:txBody>
      </p:sp>
      <p:sp>
        <p:nvSpPr>
          <p:cNvPr id="4" name="Footer Placeholder 3">
            <a:extLst>
              <a:ext uri="{FF2B5EF4-FFF2-40B4-BE49-F238E27FC236}">
                <a16:creationId xmlns:a16="http://schemas.microsoft.com/office/drawing/2014/main" id="{5473E280-3CFB-4719-ACFF-03DADCD24E9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2B5C475-A0E9-46EA-B264-26C54286DB57}"/>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259560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6264-42EF-4E9B-A554-5B66D5E3A479}"/>
              </a:ext>
            </a:extLst>
          </p:cNvPr>
          <p:cNvSpPr>
            <a:spLocks noGrp="1"/>
          </p:cNvSpPr>
          <p:nvPr>
            <p:ph type="title"/>
          </p:nvPr>
        </p:nvSpPr>
        <p:spPr/>
        <p:txBody>
          <a:bodyPr/>
          <a:lstStyle/>
          <a:p>
            <a:r>
              <a:rPr lang="en-US" dirty="0"/>
              <a:t>What does a trained model look like?</a:t>
            </a:r>
          </a:p>
        </p:txBody>
      </p:sp>
      <p:sp>
        <p:nvSpPr>
          <p:cNvPr id="3" name="Content Placeholder 2">
            <a:extLst>
              <a:ext uri="{FF2B5EF4-FFF2-40B4-BE49-F238E27FC236}">
                <a16:creationId xmlns:a16="http://schemas.microsoft.com/office/drawing/2014/main" id="{EEDE5DA0-FD1B-4E1A-B56F-6FE61BFCB707}"/>
              </a:ext>
            </a:extLst>
          </p:cNvPr>
          <p:cNvSpPr>
            <a:spLocks noGrp="1"/>
          </p:cNvSpPr>
          <p:nvPr>
            <p:ph idx="1"/>
          </p:nvPr>
        </p:nvSpPr>
        <p:spPr/>
        <p:txBody>
          <a:bodyPr/>
          <a:lstStyle/>
          <a:p>
            <a:r>
              <a:rPr lang="en-US" dirty="0"/>
              <a:t>The model we would want to run on our drones consists of:</a:t>
            </a:r>
          </a:p>
          <a:p>
            <a:pPr>
              <a:buFont typeface="Wingdings" panose="05000000000000000000" pitchFamily="2" charset="2"/>
              <a:buChar char="Ø"/>
            </a:pPr>
            <a:r>
              <a:rPr lang="en-US" dirty="0"/>
              <a:t>  Code that takes input data, identical in style to our training data</a:t>
            </a:r>
          </a:p>
          <a:p>
            <a:pPr>
              <a:buFont typeface="Wingdings" panose="05000000000000000000" pitchFamily="2" charset="2"/>
              <a:buChar char="Ø"/>
            </a:pPr>
            <a:r>
              <a:rPr lang="en-US" dirty="0"/>
              <a:t>  The equations, implemented in a language like Tensor Flow or SciPy</a:t>
            </a:r>
          </a:p>
          <a:p>
            <a:pPr>
              <a:buFont typeface="Wingdings" panose="05000000000000000000" pitchFamily="2" charset="2"/>
              <a:buChar char="Ø"/>
            </a:pPr>
            <a:r>
              <a:rPr lang="en-US" dirty="0"/>
              <a:t>  The parameters for those equations, obtained from the training process.  </a:t>
            </a:r>
            <a:br>
              <a:rPr lang="en-US" dirty="0"/>
            </a:br>
            <a:r>
              <a:rPr lang="en-US" dirty="0"/>
              <a:t>    This will be a set of tensors: big files containing numerical data, perhaps </a:t>
            </a:r>
            <a:br>
              <a:rPr lang="en-US" dirty="0"/>
            </a:br>
            <a:r>
              <a:rPr lang="en-US" dirty="0"/>
              <a:t>    gigabytes in size (even this assumes some form of compression)</a:t>
            </a:r>
          </a:p>
        </p:txBody>
      </p:sp>
      <p:sp>
        <p:nvSpPr>
          <p:cNvPr id="4" name="Footer Placeholder 3">
            <a:extLst>
              <a:ext uri="{FF2B5EF4-FFF2-40B4-BE49-F238E27FC236}">
                <a16:creationId xmlns:a16="http://schemas.microsoft.com/office/drawing/2014/main" id="{B535578A-B9F3-4CD5-90DE-4DCFE338ED0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F62730D-FA23-437C-A191-01C4DE578EC4}"/>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309900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such a model will be “general”</a:t>
            </a:r>
          </a:p>
        </p:txBody>
      </p:sp>
      <p:sp>
        <p:nvSpPr>
          <p:cNvPr id="3" name="Content Placeholder 2"/>
          <p:cNvSpPr>
            <a:spLocks noGrp="1"/>
          </p:cNvSpPr>
          <p:nvPr>
            <p:ph idx="1"/>
          </p:nvPr>
        </p:nvSpPr>
        <p:spPr/>
        <p:txBody>
          <a:bodyPr/>
          <a:lstStyle/>
          <a:p>
            <a:r>
              <a:rPr lang="en-US" dirty="0"/>
              <a:t>We can definitely train drones to overly “any field”, given its boundaries and a topographic map.</a:t>
            </a:r>
          </a:p>
          <a:p>
            <a:endParaRPr lang="en-US" dirty="0"/>
          </a:p>
          <a:p>
            <a:r>
              <a:rPr lang="en-US" dirty="0"/>
              <a:t>But any specific field will have all sorts of unique characteristics.</a:t>
            </a:r>
          </a:p>
          <a:p>
            <a:endParaRPr lang="en-US" dirty="0"/>
          </a:p>
          <a:p>
            <a:r>
              <a:rPr lang="en-US" dirty="0"/>
              <a:t>So </a:t>
            </a:r>
            <a:r>
              <a:rPr lang="en-US" dirty="0" err="1"/>
              <a:t>FarmBeats</a:t>
            </a:r>
            <a:r>
              <a:rPr lang="en-US" dirty="0"/>
              <a:t> will need to adapt its plans dynamically and might even need to learn dynamically (to learn things about this specific field) in order to do the best job!  </a:t>
            </a:r>
            <a:r>
              <a:rPr lang="en-US" i="1" dirty="0"/>
              <a:t>And we won’t have time to do this offline!</a:t>
            </a:r>
          </a:p>
        </p:txBody>
      </p:sp>
      <p:sp>
        <p:nvSpPr>
          <p:cNvPr id="4" name="Footer Placeholder 3"/>
          <p:cNvSpPr>
            <a:spLocks noGrp="1"/>
          </p:cNvSpPr>
          <p:nvPr>
            <p:ph type="ftr" sz="quarter" idx="11"/>
          </p:nvPr>
        </p:nvSpPr>
        <p:spPr/>
        <p:txBody>
          <a:bodyPr/>
          <a:lstStyle/>
          <a:p>
            <a:r>
              <a:rPr lang="en-US" dirty="0"/>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245341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22DC-24E4-4F65-B58D-8A17219615AC}"/>
              </a:ext>
            </a:extLst>
          </p:cNvPr>
          <p:cNvSpPr>
            <a:spLocks noGrp="1"/>
          </p:cNvSpPr>
          <p:nvPr>
            <p:ph type="title"/>
          </p:nvPr>
        </p:nvSpPr>
        <p:spPr/>
        <p:txBody>
          <a:bodyPr/>
          <a:lstStyle/>
          <a:p>
            <a:r>
              <a:rPr lang="en-US" dirty="0"/>
              <a:t>Where does training occur?</a:t>
            </a:r>
          </a:p>
        </p:txBody>
      </p:sp>
      <p:sp>
        <p:nvSpPr>
          <p:cNvPr id="3" name="Content Placeholder 2">
            <a:extLst>
              <a:ext uri="{FF2B5EF4-FFF2-40B4-BE49-F238E27FC236}">
                <a16:creationId xmlns:a16="http://schemas.microsoft.com/office/drawing/2014/main" id="{E364C6F8-8C5F-4AEA-AA70-A5D9575051F0}"/>
              </a:ext>
            </a:extLst>
          </p:cNvPr>
          <p:cNvSpPr>
            <a:spLocks noGrp="1"/>
          </p:cNvSpPr>
          <p:nvPr>
            <p:ph idx="1"/>
          </p:nvPr>
        </p:nvSpPr>
        <p:spPr/>
        <p:txBody>
          <a:bodyPr>
            <a:normAutofit/>
          </a:bodyPr>
          <a:lstStyle/>
          <a:p>
            <a:r>
              <a:rPr lang="en-US" dirty="0"/>
              <a:t>The offline training involves “big data analytics” and need to be done on massive data centers with huge compute and storage resources.</a:t>
            </a:r>
          </a:p>
          <a:p>
            <a:endParaRPr lang="en-US" dirty="0"/>
          </a:p>
          <a:p>
            <a:r>
              <a:rPr lang="en-US" dirty="0"/>
              <a:t>In fact we will discuss this topic later in the course,  in the last few lectures.</a:t>
            </a:r>
          </a:p>
          <a:p>
            <a:endParaRPr lang="en-US" dirty="0"/>
          </a:p>
          <a:p>
            <a:r>
              <a:rPr lang="en-US" dirty="0"/>
              <a:t>But the dynamic form of learning needs to occur in real-time, closer to the edge.  Since the drone itself lacks compute resources, this would be on a cluster of computers “near” the farm.  Maybe, in that nice blue truck.</a:t>
            </a:r>
          </a:p>
        </p:txBody>
      </p:sp>
      <p:sp>
        <p:nvSpPr>
          <p:cNvPr id="4" name="Footer Placeholder 3">
            <a:extLst>
              <a:ext uri="{FF2B5EF4-FFF2-40B4-BE49-F238E27FC236}">
                <a16:creationId xmlns:a16="http://schemas.microsoft.com/office/drawing/2014/main" id="{36CBD0A3-E4A1-409C-B025-A5408C5A812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878F5A4-692D-4F87-9367-11601EEBFE91}"/>
              </a:ext>
            </a:extLst>
          </p:cNvPr>
          <p:cNvSpPr>
            <a:spLocks noGrp="1"/>
          </p:cNvSpPr>
          <p:nvPr>
            <p:ph type="sldNum" sz="quarter" idx="12"/>
          </p:nvPr>
        </p:nvSpPr>
        <p:spPr/>
        <p:txBody>
          <a:bodyPr/>
          <a:lstStyle/>
          <a:p>
            <a:fld id="{3C974458-8A97-4835-BF79-1FB6D7856C21}" type="slidenum">
              <a:rPr lang="en-US" smtClean="0"/>
              <a:t>15</a:t>
            </a:fld>
            <a:endParaRPr lang="en-US"/>
          </a:p>
        </p:txBody>
      </p:sp>
      <p:pic>
        <p:nvPicPr>
          <p:cNvPr id="6" name="Picture 5">
            <a:extLst>
              <a:ext uri="{FF2B5EF4-FFF2-40B4-BE49-F238E27FC236}">
                <a16:creationId xmlns:a16="http://schemas.microsoft.com/office/drawing/2014/main" id="{1628E12D-074F-4470-A9CF-2405CFAFF17F}"/>
              </a:ext>
            </a:extLst>
          </p:cNvPr>
          <p:cNvPicPr>
            <a:picLocks noChangeAspect="1"/>
          </p:cNvPicPr>
          <p:nvPr/>
        </p:nvPicPr>
        <p:blipFill>
          <a:blip r:embed="rId3"/>
          <a:stretch>
            <a:fillRect/>
          </a:stretch>
        </p:blipFill>
        <p:spPr>
          <a:xfrm>
            <a:off x="9159667" y="112976"/>
            <a:ext cx="2853149" cy="1426575"/>
          </a:xfrm>
          <a:prstGeom prst="rect">
            <a:avLst/>
          </a:prstGeom>
        </p:spPr>
      </p:pic>
    </p:spTree>
    <p:extLst>
      <p:ext uri="{BB962C8B-B14F-4D97-AF65-F5344CB8AC3E}">
        <p14:creationId xmlns:p14="http://schemas.microsoft.com/office/powerpoint/2010/main" val="418808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CC92-EAED-4578-88E5-ACB6563521E7}"/>
              </a:ext>
            </a:extLst>
          </p:cNvPr>
          <p:cNvSpPr>
            <a:spLocks noGrp="1"/>
          </p:cNvSpPr>
          <p:nvPr>
            <p:ph type="title"/>
          </p:nvPr>
        </p:nvSpPr>
        <p:spPr/>
        <p:txBody>
          <a:bodyPr/>
          <a:lstStyle/>
          <a:p>
            <a:r>
              <a:rPr lang="en-US" dirty="0"/>
              <a:t>Dynamic Updates</a:t>
            </a:r>
          </a:p>
        </p:txBody>
      </p:sp>
      <p:sp>
        <p:nvSpPr>
          <p:cNvPr id="3" name="Content Placeholder 2">
            <a:extLst>
              <a:ext uri="{FF2B5EF4-FFF2-40B4-BE49-F238E27FC236}">
                <a16:creationId xmlns:a16="http://schemas.microsoft.com/office/drawing/2014/main" id="{8302EEB8-1EBA-4338-8297-5BCC1397ECC2}"/>
              </a:ext>
            </a:extLst>
          </p:cNvPr>
          <p:cNvSpPr>
            <a:spLocks noGrp="1"/>
          </p:cNvSpPr>
          <p:nvPr>
            <p:ph idx="1"/>
          </p:nvPr>
        </p:nvSpPr>
        <p:spPr/>
        <p:txBody>
          <a:bodyPr/>
          <a:lstStyle/>
          <a:p>
            <a:r>
              <a:rPr lang="en-US" dirty="0"/>
              <a:t>What would be examples of dynamic updates?</a:t>
            </a:r>
          </a:p>
          <a:p>
            <a:endParaRPr lang="en-US" dirty="0"/>
          </a:p>
          <a:p>
            <a:r>
              <a:rPr lang="en-US" dirty="0"/>
              <a:t>The drones will discover today’s wind patterns and output a learned model that they steadily refine as they scan the field.</a:t>
            </a:r>
          </a:p>
          <a:p>
            <a:endParaRPr lang="en-US" dirty="0"/>
          </a:p>
          <a:p>
            <a:r>
              <a:rPr lang="en-US" dirty="0"/>
              <a:t>The drones may discover a very dry area, or a muddy one.  Crop issues in that whole area would probably be associated with irrigation issues, even if they “show up” as brown spots, or as fungal breakouts on the leaves.</a:t>
            </a:r>
          </a:p>
        </p:txBody>
      </p:sp>
      <p:sp>
        <p:nvSpPr>
          <p:cNvPr id="4" name="Footer Placeholder 3">
            <a:extLst>
              <a:ext uri="{FF2B5EF4-FFF2-40B4-BE49-F238E27FC236}">
                <a16:creationId xmlns:a16="http://schemas.microsoft.com/office/drawing/2014/main" id="{54975F0D-2D73-406C-A6DF-07BCC9B77A2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C371ABE-1A42-41D8-9EB6-0864ECA3CC17}"/>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426847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2F16-815F-449C-904E-78AEA7CDE5BF}"/>
              </a:ext>
            </a:extLst>
          </p:cNvPr>
          <p:cNvSpPr>
            <a:spLocks noGrp="1"/>
          </p:cNvSpPr>
          <p:nvPr>
            <p:ph type="title"/>
          </p:nvPr>
        </p:nvSpPr>
        <p:spPr/>
        <p:txBody>
          <a:bodyPr/>
          <a:lstStyle/>
          <a:p>
            <a:r>
              <a:rPr lang="en-US" dirty="0"/>
              <a:t>Using Dynamic Updates to update plans</a:t>
            </a:r>
          </a:p>
        </p:txBody>
      </p:sp>
      <p:sp>
        <p:nvSpPr>
          <p:cNvPr id="3" name="Content Placeholder 2">
            <a:extLst>
              <a:ext uri="{FF2B5EF4-FFF2-40B4-BE49-F238E27FC236}">
                <a16:creationId xmlns:a16="http://schemas.microsoft.com/office/drawing/2014/main" id="{B54F3D4B-AB08-4F9A-B4CD-F79561BD01AF}"/>
              </a:ext>
            </a:extLst>
          </p:cNvPr>
          <p:cNvSpPr>
            <a:spLocks noGrp="1"/>
          </p:cNvSpPr>
          <p:nvPr>
            <p:ph idx="1"/>
          </p:nvPr>
        </p:nvSpPr>
        <p:spPr/>
        <p:txBody>
          <a:bodyPr>
            <a:normAutofit lnSpcReduction="10000"/>
          </a:bodyPr>
          <a:lstStyle/>
          <a:p>
            <a:r>
              <a:rPr lang="en-US" dirty="0"/>
              <a:t>With dynamically learned updates, a control system might realize that it can triple battery lifetime by switching to a new drone flight plan that sails on the breezes in a particular way.</a:t>
            </a:r>
          </a:p>
          <a:p>
            <a:endParaRPr lang="en-US" dirty="0"/>
          </a:p>
          <a:p>
            <a:r>
              <a:rPr lang="en-US" dirty="0"/>
              <a:t>So here we would have a system that recomputes the flight plan,  uploads the new plans (but without activating them), then tells all the drones to pause briefly, then allows all to start using the new plans.</a:t>
            </a:r>
          </a:p>
          <a:p>
            <a:endParaRPr lang="en-US" dirty="0"/>
          </a:p>
          <a:p>
            <a:r>
              <a:rPr lang="en-US" b="1" dirty="0"/>
              <a:t>Question: </a:t>
            </a:r>
            <a:r>
              <a:rPr lang="en-US" i="1" u="sng" dirty="0"/>
              <a:t>Why upload, then pause, and only then switch to the new plan</a:t>
            </a:r>
            <a:r>
              <a:rPr lang="en-US" dirty="0"/>
              <a:t>?</a:t>
            </a:r>
          </a:p>
        </p:txBody>
      </p:sp>
      <p:sp>
        <p:nvSpPr>
          <p:cNvPr id="4" name="Footer Placeholder 3">
            <a:extLst>
              <a:ext uri="{FF2B5EF4-FFF2-40B4-BE49-F238E27FC236}">
                <a16:creationId xmlns:a16="http://schemas.microsoft.com/office/drawing/2014/main" id="{F9F5E85B-1572-464F-BEDA-9F94235AE73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43CF3C5-AADF-4BED-BB73-AF78C6DEDE5C}"/>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250745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69641" cy="1499616"/>
          </a:xfrm>
        </p:spPr>
        <p:txBody>
          <a:bodyPr/>
          <a:lstStyle/>
          <a:p>
            <a:r>
              <a:rPr lang="en-US" dirty="0"/>
              <a:t>… because we prefer not to see this!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pic>
        <p:nvPicPr>
          <p:cNvPr id="6" name="Picture 5"/>
          <p:cNvPicPr>
            <a:picLocks noChangeAspect="1"/>
          </p:cNvPicPr>
          <p:nvPr/>
        </p:nvPicPr>
        <p:blipFill>
          <a:blip r:embed="rId3"/>
          <a:stretch>
            <a:fillRect/>
          </a:stretch>
        </p:blipFill>
        <p:spPr>
          <a:xfrm>
            <a:off x="2875085" y="2411290"/>
            <a:ext cx="5591908" cy="3145448"/>
          </a:xfrm>
          <a:prstGeom prst="rect">
            <a:avLst/>
          </a:prstGeom>
        </p:spPr>
      </p:pic>
      <p:sp>
        <p:nvSpPr>
          <p:cNvPr id="3" name="Rectangular Callout 2"/>
          <p:cNvSpPr/>
          <p:nvPr/>
        </p:nvSpPr>
        <p:spPr>
          <a:xfrm>
            <a:off x="694592" y="2303585"/>
            <a:ext cx="1820008" cy="797286"/>
          </a:xfrm>
          <a:prstGeom prst="wedgeRectCallout">
            <a:avLst>
              <a:gd name="adj1" fmla="val 135006"/>
              <a:gd name="adj2" fmla="val 1220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Still using search plan A</a:t>
            </a:r>
          </a:p>
        </p:txBody>
      </p:sp>
      <p:sp>
        <p:nvSpPr>
          <p:cNvPr id="7" name="Rectangular Callout 6"/>
          <p:cNvSpPr/>
          <p:nvPr/>
        </p:nvSpPr>
        <p:spPr>
          <a:xfrm>
            <a:off x="8672145" y="2244237"/>
            <a:ext cx="1820008" cy="797286"/>
          </a:xfrm>
          <a:prstGeom prst="wedgeRectCallout">
            <a:avLst>
              <a:gd name="adj1" fmla="val -196878"/>
              <a:gd name="adj2" fmla="val 1451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Starting to use search plan B</a:t>
            </a:r>
          </a:p>
        </p:txBody>
      </p:sp>
    </p:spTree>
    <p:extLst>
      <p:ext uri="{BB962C8B-B14F-4D97-AF65-F5344CB8AC3E}">
        <p14:creationId xmlns:p14="http://schemas.microsoft.com/office/powerpoint/2010/main" val="293028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Or </a:t>
            </a:r>
            <a:r>
              <a:rPr lang="en-US" dirty="0">
                <a:sym typeface="Symbol" panose="05050102010706020507" pitchFamily="18" charset="2"/>
              </a:rPr>
              <a:t>-Services?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We actually could implement everything as a giant state machine with a large amount of state in our Azure key-value store.</a:t>
            </a:r>
          </a:p>
          <a:p>
            <a:endParaRPr lang="en-US" dirty="0"/>
          </a:p>
          <a:p>
            <a:r>
              <a:rPr lang="en-US" dirty="0"/>
              <a:t>But would that be the best plan?</a:t>
            </a:r>
          </a:p>
          <a:p>
            <a:pPr>
              <a:buFont typeface="Wingdings" panose="05000000000000000000" pitchFamily="2" charset="2"/>
              <a:buChar char="Ø"/>
            </a:pPr>
            <a:r>
              <a:rPr lang="en-US" dirty="0"/>
              <a:t>  It might be very hard to debug such a complex function application.</a:t>
            </a:r>
          </a:p>
          <a:p>
            <a:pPr>
              <a:buFont typeface="Wingdings" panose="05000000000000000000" pitchFamily="2" charset="2"/>
              <a:buChar char="Ø"/>
            </a:pPr>
            <a:r>
              <a:rPr lang="en-US" dirty="0"/>
              <a:t>  The logic itself might be very complicated, especially since everything</a:t>
            </a:r>
            <a:br>
              <a:rPr lang="en-US" dirty="0"/>
            </a:br>
            <a:r>
              <a:rPr lang="en-US" dirty="0"/>
              <a:t>    will be event driven.</a:t>
            </a:r>
          </a:p>
          <a:p>
            <a:pPr>
              <a:buFont typeface="Wingdings" panose="05000000000000000000" pitchFamily="2" charset="2"/>
              <a:buChar char="Ø"/>
            </a:pPr>
            <a:r>
              <a:rPr lang="en-US" dirty="0"/>
              <a:t>  As we “learn current conditions” we run into a big-data problem.  </a:t>
            </a:r>
            <a:br>
              <a:rPr lang="en-US" dirty="0"/>
            </a:br>
            <a:r>
              <a:rPr lang="en-US" dirty="0"/>
              <a:t>    A function server isn’t intended for such cases.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306761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4591-9220-4228-AB68-70301DE50321}"/>
              </a:ext>
            </a:extLst>
          </p:cNvPr>
          <p:cNvSpPr>
            <a:spLocks noGrp="1"/>
          </p:cNvSpPr>
          <p:nvPr>
            <p:ph type="title"/>
          </p:nvPr>
        </p:nvSpPr>
        <p:spPr/>
        <p:txBody>
          <a:bodyPr/>
          <a:lstStyle/>
          <a:p>
            <a:r>
              <a:rPr lang="en-US" dirty="0"/>
              <a:t>Today’s lecture: Half Recap, half new</a:t>
            </a:r>
          </a:p>
        </p:txBody>
      </p:sp>
      <p:sp>
        <p:nvSpPr>
          <p:cNvPr id="3" name="Content Placeholder 2">
            <a:extLst>
              <a:ext uri="{FF2B5EF4-FFF2-40B4-BE49-F238E27FC236}">
                <a16:creationId xmlns:a16="http://schemas.microsoft.com/office/drawing/2014/main" id="{A953BE20-1B6F-41B5-AE4C-CF44A63B6E00}"/>
              </a:ext>
            </a:extLst>
          </p:cNvPr>
          <p:cNvSpPr>
            <a:spLocks noGrp="1"/>
          </p:cNvSpPr>
          <p:nvPr>
            <p:ph idx="1"/>
          </p:nvPr>
        </p:nvSpPr>
        <p:spPr/>
        <p:txBody>
          <a:bodyPr/>
          <a:lstStyle/>
          <a:p>
            <a:r>
              <a:rPr lang="en-US" dirty="0"/>
              <a:t>In most lectures this semester, we just push forward.</a:t>
            </a:r>
          </a:p>
          <a:p>
            <a:endParaRPr lang="en-US" dirty="0"/>
          </a:p>
          <a:p>
            <a:r>
              <a:rPr lang="en-US" dirty="0"/>
              <a:t>But the topics from lectures 1-3 are central to your projects and to the course.</a:t>
            </a:r>
          </a:p>
          <a:p>
            <a:endParaRPr lang="en-US" dirty="0"/>
          </a:p>
          <a:p>
            <a:r>
              <a:rPr lang="en-US" dirty="0"/>
              <a:t>So today’s lecture will overlap a bit with lecture 3, although it has some new content too.   This is to reinforce key ideas by seeing them again in a slightly different way.  [Anyhow, we ran out of time on lecture 3!]</a:t>
            </a:r>
          </a:p>
        </p:txBody>
      </p:sp>
      <p:sp>
        <p:nvSpPr>
          <p:cNvPr id="4" name="Footer Placeholder 3">
            <a:extLst>
              <a:ext uri="{FF2B5EF4-FFF2-40B4-BE49-F238E27FC236}">
                <a16:creationId xmlns:a16="http://schemas.microsoft.com/office/drawing/2014/main" id="{2338B474-3CF4-4390-AEA2-D206B2352761}"/>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21804F2-6742-4261-A70D-D206B4670185}"/>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99140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everything be in </a:t>
            </a:r>
            <a:r>
              <a:rPr lang="en-US" dirty="0">
                <a:sym typeface="Symbol" panose="05050102010706020507" pitchFamily="18" charset="2"/>
              </a:rPr>
              <a:t>-Services?</a:t>
            </a:r>
            <a:endParaRPr lang="en-US" dirty="0"/>
          </a:p>
        </p:txBody>
      </p:sp>
      <p:sp>
        <p:nvSpPr>
          <p:cNvPr id="3" name="Content Placeholder 2"/>
          <p:cNvSpPr>
            <a:spLocks noGrp="1"/>
          </p:cNvSpPr>
          <p:nvPr>
            <p:ph idx="1"/>
          </p:nvPr>
        </p:nvSpPr>
        <p:spPr/>
        <p:txBody>
          <a:bodyPr/>
          <a:lstStyle/>
          <a:p>
            <a:r>
              <a:rPr lang="en-US" dirty="0"/>
              <a:t>Historically this was the most popular approach.</a:t>
            </a:r>
          </a:p>
          <a:p>
            <a:endParaRPr lang="en-US" dirty="0"/>
          </a:p>
          <a:p>
            <a:r>
              <a:rPr lang="en-US" dirty="0"/>
              <a:t>But we end up with ultra-specialized services, and they run all the time, so they might not be very cost-effective.</a:t>
            </a:r>
          </a:p>
          <a:p>
            <a:endParaRPr lang="en-US" dirty="0"/>
          </a:p>
          <a:p>
            <a:r>
              <a:rPr lang="en-US" dirty="0"/>
              <a:t>The nice feature of the function model is that it offers such a simple way to handle large numbers of events elastically.</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724398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this leads towards</a:t>
            </a:r>
          </a:p>
        </p:txBody>
      </p:sp>
      <p:sp>
        <p:nvSpPr>
          <p:cNvPr id="3" name="Content Placeholder 2"/>
          <p:cNvSpPr>
            <a:spLocks noGrp="1"/>
          </p:cNvSpPr>
          <p:nvPr>
            <p:ph idx="1"/>
          </p:nvPr>
        </p:nvSpPr>
        <p:spPr/>
        <p:txBody>
          <a:bodyPr/>
          <a:lstStyle/>
          <a:p>
            <a:r>
              <a:rPr lang="en-US" dirty="0"/>
              <a:t>Use the functions for “lightweight” tasks and actions</a:t>
            </a:r>
          </a:p>
          <a:p>
            <a:pPr>
              <a:buFont typeface="Wingdings" panose="05000000000000000000" pitchFamily="2" charset="2"/>
              <a:buChar char="Ø"/>
            </a:pPr>
            <a:r>
              <a:rPr lang="en-US" dirty="0"/>
              <a:t>  Ideal for read-only actions like making a quick decision</a:t>
            </a:r>
          </a:p>
          <a:p>
            <a:pPr>
              <a:buFont typeface="Wingdings" panose="05000000000000000000" pitchFamily="2" charset="2"/>
              <a:buChar char="Ø"/>
            </a:pPr>
            <a:r>
              <a:rPr lang="en-US" dirty="0"/>
              <a:t>  OK for reporting events that go into some kind of record or log</a:t>
            </a:r>
          </a:p>
          <a:p>
            <a:pPr>
              <a:buFont typeface="Wingdings" panose="05000000000000000000" pitchFamily="2" charset="2"/>
              <a:buChar char="Ø"/>
            </a:pPr>
            <a:r>
              <a:rPr lang="en-US" dirty="0"/>
              <a:t>  But don’t use functions for serious computing.</a:t>
            </a:r>
          </a:p>
          <a:p>
            <a:pPr>
              <a:buFont typeface="Wingdings" panose="05000000000000000000" pitchFamily="2" charset="2"/>
              <a:buChar char="Ø"/>
            </a:pPr>
            <a:endParaRPr lang="en-US" dirty="0"/>
          </a:p>
          <a:p>
            <a:pPr marL="0" indent="0">
              <a:buNone/>
            </a:pPr>
            <a:r>
              <a:rPr lang="en-US" dirty="0"/>
              <a:t>Then build new </a:t>
            </a:r>
            <a:r>
              <a:rPr lang="en-US" dirty="0">
                <a:sym typeface="Symbol" panose="05050102010706020507" pitchFamily="18" charset="2"/>
              </a:rPr>
              <a:t>-services for the heavy-weight tasks, like learning a new</a:t>
            </a:r>
            <a:br>
              <a:rPr lang="en-US" dirty="0">
                <a:sym typeface="Symbol" panose="05050102010706020507" pitchFamily="18" charset="2"/>
              </a:rPr>
            </a:br>
            <a:r>
              <a:rPr lang="en-US" dirty="0">
                <a:sym typeface="Symbol" panose="05050102010706020507" pitchFamily="18" charset="2"/>
              </a:rPr>
              <a:t>machine-learned model, or computing the optimal search path with wind.</a:t>
            </a:r>
            <a:endParaRPr lang="en-US" dirty="0"/>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60837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8927-9B46-4848-8EA1-7A774BC85C6A}"/>
              </a:ext>
            </a:extLst>
          </p:cNvPr>
          <p:cNvSpPr>
            <a:spLocks noGrp="1"/>
          </p:cNvSpPr>
          <p:nvPr>
            <p:ph type="title"/>
          </p:nvPr>
        </p:nvSpPr>
        <p:spPr/>
        <p:txBody>
          <a:bodyPr/>
          <a:lstStyle/>
          <a:p>
            <a:r>
              <a:rPr lang="en-US" dirty="0"/>
              <a:t>Summary of the pros and cons</a:t>
            </a:r>
          </a:p>
        </p:txBody>
      </p:sp>
      <p:graphicFrame>
        <p:nvGraphicFramePr>
          <p:cNvPr id="6" name="Content Placeholder 5">
            <a:extLst>
              <a:ext uri="{FF2B5EF4-FFF2-40B4-BE49-F238E27FC236}">
                <a16:creationId xmlns:a16="http://schemas.microsoft.com/office/drawing/2014/main" id="{F358B42C-87D7-48FB-8245-09B84F6BE438}"/>
              </a:ext>
            </a:extLst>
          </p:cNvPr>
          <p:cNvGraphicFramePr>
            <a:graphicFrameLocks noGrp="1"/>
          </p:cNvGraphicFramePr>
          <p:nvPr>
            <p:ph idx="1"/>
            <p:extLst>
              <p:ext uri="{D42A27DB-BD31-4B8C-83A1-F6EECF244321}">
                <p14:modId xmlns:p14="http://schemas.microsoft.com/office/powerpoint/2010/main" val="2993222469"/>
              </p:ext>
            </p:extLst>
          </p:nvPr>
        </p:nvGraphicFramePr>
        <p:xfrm>
          <a:off x="1023938" y="1871133"/>
          <a:ext cx="10787063" cy="4487715"/>
        </p:xfrm>
        <a:graphic>
          <a:graphicData uri="http://schemas.openxmlformats.org/drawingml/2006/table">
            <a:tbl>
              <a:tblPr firstRow="1" bandRow="1">
                <a:tableStyleId>{5C22544A-7EE6-4342-B048-85BDC9FD1C3A}</a:tableStyleId>
              </a:tblPr>
              <a:tblGrid>
                <a:gridCol w="3268662">
                  <a:extLst>
                    <a:ext uri="{9D8B030D-6E8A-4147-A177-3AD203B41FA5}">
                      <a16:colId xmlns:a16="http://schemas.microsoft.com/office/drawing/2014/main" val="779057123"/>
                    </a:ext>
                  </a:extLst>
                </a:gridCol>
                <a:gridCol w="2954867">
                  <a:extLst>
                    <a:ext uri="{9D8B030D-6E8A-4147-A177-3AD203B41FA5}">
                      <a16:colId xmlns:a16="http://schemas.microsoft.com/office/drawing/2014/main" val="312417814"/>
                    </a:ext>
                  </a:extLst>
                </a:gridCol>
                <a:gridCol w="4563534">
                  <a:extLst>
                    <a:ext uri="{9D8B030D-6E8A-4147-A177-3AD203B41FA5}">
                      <a16:colId xmlns:a16="http://schemas.microsoft.com/office/drawing/2014/main" val="2898296351"/>
                    </a:ext>
                  </a:extLst>
                </a:gridCol>
              </a:tblGrid>
              <a:tr h="410794">
                <a:tc>
                  <a:txBody>
                    <a:bodyPr/>
                    <a:lstStyle/>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00"/>
                          </a:solidFill>
                        </a:rPr>
                        <a:t>Functions</a:t>
                      </a:r>
                    </a:p>
                  </a:txBody>
                  <a:tcPr/>
                </a:tc>
                <a:tc>
                  <a:txBody>
                    <a:bodyPr/>
                    <a:lstStyle/>
                    <a:p>
                      <a:pPr algn="ctr"/>
                      <a:r>
                        <a:rPr lang="en-US" sz="2400" b="1" dirty="0">
                          <a:solidFill>
                            <a:srgbClr val="FFFF00"/>
                          </a:solidFill>
                          <a:sym typeface="Symbol" panose="05050102010706020507" pitchFamily="18" charset="2"/>
                        </a:rPr>
                        <a:t>-Service</a:t>
                      </a:r>
                      <a:endParaRPr lang="en-US" sz="2400" b="1" dirty="0">
                        <a:solidFill>
                          <a:srgbClr val="FFFF00"/>
                        </a:solidFill>
                      </a:endParaRPr>
                    </a:p>
                  </a:txBody>
                  <a:tcPr/>
                </a:tc>
                <a:extLst>
                  <a:ext uri="{0D108BD9-81ED-4DB2-BD59-A6C34878D82A}">
                    <a16:rowId xmlns:a16="http://schemas.microsoft.com/office/drawing/2014/main" val="1085922242"/>
                  </a:ext>
                </a:extLst>
              </a:tr>
              <a:tr h="1012917">
                <a:tc>
                  <a:txBody>
                    <a:bodyPr/>
                    <a:lstStyle/>
                    <a:p>
                      <a:r>
                        <a:rPr lang="en-US" dirty="0"/>
                        <a:t>Length of a typical “action”</a:t>
                      </a:r>
                    </a:p>
                  </a:txBody>
                  <a:tcPr/>
                </a:tc>
                <a:tc>
                  <a:txBody>
                    <a:bodyPr/>
                    <a:lstStyle/>
                    <a:p>
                      <a:r>
                        <a:rPr lang="en-US" dirty="0"/>
                        <a:t>Typically a single “RPC” or some other event from a client or sensor.  Execution time is often very short: milliseconds</a:t>
                      </a:r>
                    </a:p>
                  </a:txBody>
                  <a:tcPr/>
                </a:tc>
                <a:tc>
                  <a:txBody>
                    <a:bodyPr/>
                    <a:lstStyle/>
                    <a:p>
                      <a:r>
                        <a:rPr lang="en-US" dirty="0"/>
                        <a:t>Long-running, could continuously evolve some form of knowledge base using background computation that might be quite slow/costly.</a:t>
                      </a:r>
                    </a:p>
                  </a:txBody>
                  <a:tcPr/>
                </a:tc>
                <a:extLst>
                  <a:ext uri="{0D108BD9-81ED-4DB2-BD59-A6C34878D82A}">
                    <a16:rowId xmlns:a16="http://schemas.microsoft.com/office/drawing/2014/main" val="423857253"/>
                  </a:ext>
                </a:extLst>
              </a:tr>
              <a:tr h="709042">
                <a:tc>
                  <a:txBody>
                    <a:bodyPr/>
                    <a:lstStyle/>
                    <a:p>
                      <a:r>
                        <a:rPr lang="en-US" dirty="0"/>
                        <a:t>Long-term state</a:t>
                      </a:r>
                    </a:p>
                  </a:txBody>
                  <a:tcPr/>
                </a:tc>
                <a:tc>
                  <a:txBody>
                    <a:bodyPr/>
                    <a:lstStyle/>
                    <a:p>
                      <a:r>
                        <a:rPr lang="en-US" dirty="0"/>
                        <a:t>Lives outside the functions, like in a key-value store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Could be in memory, or in local files, or could be in other </a:t>
                      </a:r>
                      <a:r>
                        <a:rPr lang="en-US" dirty="0">
                          <a:sym typeface="Symbol" panose="05050102010706020507" pitchFamily="18" charset="2"/>
                        </a:rPr>
                        <a:t>-Services.</a:t>
                      </a:r>
                      <a:endParaRPr lang="en-US" dirty="0"/>
                    </a:p>
                  </a:txBody>
                  <a:tcPr/>
                </a:tc>
                <a:extLst>
                  <a:ext uri="{0D108BD9-81ED-4DB2-BD59-A6C34878D82A}">
                    <a16:rowId xmlns:a16="http://schemas.microsoft.com/office/drawing/2014/main" val="337746433"/>
                  </a:ext>
                </a:extLst>
              </a:tr>
              <a:tr h="1012917">
                <a:tc>
                  <a:txBody>
                    <a:bodyPr/>
                    <a:lstStyle/>
                    <a:p>
                      <a:r>
                        <a:rPr lang="en-US" dirty="0"/>
                        <a:t>Resource footprint</a:t>
                      </a:r>
                    </a:p>
                  </a:txBody>
                  <a:tcPr/>
                </a:tc>
                <a:tc>
                  <a:txBody>
                    <a:bodyPr/>
                    <a:lstStyle/>
                    <a:p>
                      <a:r>
                        <a:rPr lang="en-US" dirty="0"/>
                        <a:t>Long-term state is small, function itself runs in a lightweight container</a:t>
                      </a:r>
                    </a:p>
                  </a:txBody>
                  <a:tcPr/>
                </a:tc>
                <a:tc>
                  <a:txBody>
                    <a:bodyPr/>
                    <a:lstStyle/>
                    <a:p>
                      <a:r>
                        <a:rPr lang="en-US" dirty="0"/>
                        <a:t>Long-term state might be huge, computation runs on heavier-weight compute nodes dedicated to the role for long periods of time</a:t>
                      </a:r>
                    </a:p>
                  </a:txBody>
                  <a:tcPr/>
                </a:tc>
                <a:extLst>
                  <a:ext uri="{0D108BD9-81ED-4DB2-BD59-A6C34878D82A}">
                    <a16:rowId xmlns:a16="http://schemas.microsoft.com/office/drawing/2014/main" val="896620408"/>
                  </a:ext>
                </a:extLst>
              </a:tr>
              <a:tr h="410794">
                <a:tc>
                  <a:txBody>
                    <a:bodyPr/>
                    <a:lstStyle/>
                    <a:p>
                      <a:r>
                        <a:rPr lang="en-US" dirty="0"/>
                        <a:t>Access to accelerators</a:t>
                      </a:r>
                    </a:p>
                  </a:txBody>
                  <a:tcPr/>
                </a:tc>
                <a:tc>
                  <a:txBody>
                    <a:bodyPr/>
                    <a:lstStyle/>
                    <a:p>
                      <a:r>
                        <a:rPr lang="en-US" dirty="0"/>
                        <a:t>Probably not.</a:t>
                      </a:r>
                    </a:p>
                  </a:txBody>
                  <a:tcPr/>
                </a:tc>
                <a:tc>
                  <a:txBody>
                    <a:bodyPr/>
                    <a:lstStyle/>
                    <a:p>
                      <a:r>
                        <a:rPr lang="en-US" dirty="0"/>
                        <a:t>If needed, yes.</a:t>
                      </a:r>
                    </a:p>
                  </a:txBody>
                  <a:tcPr/>
                </a:tc>
                <a:extLst>
                  <a:ext uri="{0D108BD9-81ED-4DB2-BD59-A6C34878D82A}">
                    <a16:rowId xmlns:a16="http://schemas.microsoft.com/office/drawing/2014/main" val="3207289909"/>
                  </a:ext>
                </a:extLst>
              </a:tr>
              <a:tr h="709042">
                <a:tc>
                  <a:txBody>
                    <a:bodyPr/>
                    <a:lstStyle/>
                    <a:p>
                      <a:r>
                        <a:rPr lang="en-US" dirty="0"/>
                        <a:t>Cost to own &amp; operate</a:t>
                      </a:r>
                    </a:p>
                  </a:txBody>
                  <a:tcPr/>
                </a:tc>
                <a:tc>
                  <a:txBody>
                    <a:bodyPr/>
                    <a:lstStyle/>
                    <a:p>
                      <a:r>
                        <a:rPr lang="en-US" dirty="0"/>
                        <a:t>Pay only for cycles you use.</a:t>
                      </a:r>
                    </a:p>
                  </a:txBody>
                  <a:tcPr/>
                </a:tc>
                <a:tc>
                  <a:txBody>
                    <a:bodyPr/>
                    <a:lstStyle/>
                    <a:p>
                      <a:r>
                        <a:rPr lang="en-US" dirty="0"/>
                        <a:t>Can be very costly, but amortized over many clients.</a:t>
                      </a:r>
                    </a:p>
                  </a:txBody>
                  <a:tcPr/>
                </a:tc>
                <a:extLst>
                  <a:ext uri="{0D108BD9-81ED-4DB2-BD59-A6C34878D82A}">
                    <a16:rowId xmlns:a16="http://schemas.microsoft.com/office/drawing/2014/main" val="961586650"/>
                  </a:ext>
                </a:extLst>
              </a:tr>
            </a:tbl>
          </a:graphicData>
        </a:graphic>
      </p:graphicFrame>
      <p:sp>
        <p:nvSpPr>
          <p:cNvPr id="4" name="Footer Placeholder 3">
            <a:extLst>
              <a:ext uri="{FF2B5EF4-FFF2-40B4-BE49-F238E27FC236}">
                <a16:creationId xmlns:a16="http://schemas.microsoft.com/office/drawing/2014/main" id="{5003C19E-7535-4640-92A4-39BD5FD582C1}"/>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3DC72C2-8A01-4DFB-B32A-FEFE98D7AC57}"/>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183249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AE5B-9578-4DB0-AB6A-E13B044C8FF4}"/>
              </a:ext>
            </a:extLst>
          </p:cNvPr>
          <p:cNvSpPr>
            <a:spLocks noGrp="1"/>
          </p:cNvSpPr>
          <p:nvPr>
            <p:ph type="title"/>
          </p:nvPr>
        </p:nvSpPr>
        <p:spPr/>
        <p:txBody>
          <a:bodyPr/>
          <a:lstStyle/>
          <a:p>
            <a:r>
              <a:rPr lang="en-US" dirty="0"/>
              <a:t>How to create new functions</a:t>
            </a:r>
          </a:p>
        </p:txBody>
      </p:sp>
      <p:sp>
        <p:nvSpPr>
          <p:cNvPr id="3" name="Content Placeholder 2">
            <a:extLst>
              <a:ext uri="{FF2B5EF4-FFF2-40B4-BE49-F238E27FC236}">
                <a16:creationId xmlns:a16="http://schemas.microsoft.com/office/drawing/2014/main" id="{6EA5D315-3787-4BB0-9592-60B45F6EE470}"/>
              </a:ext>
            </a:extLst>
          </p:cNvPr>
          <p:cNvSpPr>
            <a:spLocks noGrp="1"/>
          </p:cNvSpPr>
          <p:nvPr>
            <p:ph idx="1"/>
          </p:nvPr>
        </p:nvSpPr>
        <p:spPr/>
        <p:txBody>
          <a:bodyPr/>
          <a:lstStyle/>
          <a:p>
            <a:r>
              <a:rPr lang="en-US" dirty="0"/>
              <a:t>Register the corresponding event (or class of events).</a:t>
            </a:r>
          </a:p>
          <a:p>
            <a:endParaRPr lang="en-US" dirty="0"/>
          </a:p>
          <a:p>
            <a:r>
              <a:rPr lang="en-US" dirty="0"/>
              <a:t>Tell the function server to run your container for the specific events it will handle.</a:t>
            </a:r>
          </a:p>
          <a:p>
            <a:endParaRPr lang="en-US" dirty="0"/>
          </a:p>
          <a:p>
            <a:r>
              <a:rPr lang="en-US" dirty="0"/>
              <a:t>Develop code using cloud-vendor supplied tool that will provide a skeleton.  You might write just a few lines to specialize it for your events.</a:t>
            </a:r>
          </a:p>
        </p:txBody>
      </p:sp>
      <p:sp>
        <p:nvSpPr>
          <p:cNvPr id="4" name="Footer Placeholder 3">
            <a:extLst>
              <a:ext uri="{FF2B5EF4-FFF2-40B4-BE49-F238E27FC236}">
                <a16:creationId xmlns:a16="http://schemas.microsoft.com/office/drawing/2014/main" id="{AE98457A-221A-4523-B85E-C5F0978EBA9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FE8CF40-5961-4586-9FEE-92E2E6A21FB0}"/>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002009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606C-8AAB-4295-AF6D-24495F1BF0C4}"/>
              </a:ext>
            </a:extLst>
          </p:cNvPr>
          <p:cNvSpPr>
            <a:spLocks noGrp="1"/>
          </p:cNvSpPr>
          <p:nvPr>
            <p:ph type="title"/>
          </p:nvPr>
        </p:nvSpPr>
        <p:spPr/>
        <p:txBody>
          <a:bodyPr/>
          <a:lstStyle/>
          <a:p>
            <a:r>
              <a:rPr lang="en-US" dirty="0"/>
              <a:t>How to create new </a:t>
            </a:r>
            <a:r>
              <a:rPr lang="en-US" dirty="0">
                <a:sym typeface="Symbol" panose="05050102010706020507" pitchFamily="18" charset="2"/>
              </a:rPr>
              <a:t>-Services?</a:t>
            </a:r>
            <a:endParaRPr lang="en-US" dirty="0"/>
          </a:p>
        </p:txBody>
      </p:sp>
      <p:sp>
        <p:nvSpPr>
          <p:cNvPr id="3" name="Content Placeholder 2">
            <a:extLst>
              <a:ext uri="{FF2B5EF4-FFF2-40B4-BE49-F238E27FC236}">
                <a16:creationId xmlns:a16="http://schemas.microsoft.com/office/drawing/2014/main" id="{9E8730C5-3DA1-4D35-9991-3D1380F718CF}"/>
              </a:ext>
            </a:extLst>
          </p:cNvPr>
          <p:cNvSpPr>
            <a:spLocks noGrp="1"/>
          </p:cNvSpPr>
          <p:nvPr>
            <p:ph idx="1"/>
          </p:nvPr>
        </p:nvSpPr>
        <p:spPr/>
        <p:txBody>
          <a:bodyPr/>
          <a:lstStyle/>
          <a:p>
            <a:r>
              <a:rPr lang="en-US" dirty="0"/>
              <a:t>Architecture can be fairly complex, so you’ll start by really thinking hard about functionality, data representations, API.</a:t>
            </a:r>
          </a:p>
          <a:p>
            <a:endParaRPr lang="en-US" dirty="0"/>
          </a:p>
          <a:p>
            <a:r>
              <a:rPr lang="en-US" dirty="0"/>
              <a:t>Many services have a non-trivial internal structure: a top-level group but with several subgroups inside it, playing distinct roles.</a:t>
            </a:r>
          </a:p>
          <a:p>
            <a:endParaRPr lang="en-US" dirty="0"/>
          </a:p>
          <a:p>
            <a:r>
              <a:rPr lang="en-US" dirty="0"/>
              <a:t>Usually developed on a cluster of Linux servers using libraries that help with hard aspects.</a:t>
            </a:r>
          </a:p>
        </p:txBody>
      </p:sp>
      <p:sp>
        <p:nvSpPr>
          <p:cNvPr id="4" name="Footer Placeholder 3">
            <a:extLst>
              <a:ext uri="{FF2B5EF4-FFF2-40B4-BE49-F238E27FC236}">
                <a16:creationId xmlns:a16="http://schemas.microsoft.com/office/drawing/2014/main" id="{0590940B-5796-4E60-AE4B-BED9F72C2DD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6A7F98B-3D8F-403E-992C-EAEEFD13F4E5}"/>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4168811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new </a:t>
            </a:r>
            <a:r>
              <a:rPr lang="en-US" dirty="0">
                <a:sym typeface="Symbol" panose="05050102010706020507" pitchFamily="18" charset="2"/>
              </a:rPr>
              <a:t>-Services?</a:t>
            </a:r>
            <a:endParaRPr lang="en-US" dirty="0"/>
          </a:p>
        </p:txBody>
      </p:sp>
      <p:sp>
        <p:nvSpPr>
          <p:cNvPr id="3" name="Content Placeholder 2"/>
          <p:cNvSpPr>
            <a:spLocks noGrp="1"/>
          </p:cNvSpPr>
          <p:nvPr>
            <p:ph idx="1"/>
          </p:nvPr>
        </p:nvSpPr>
        <p:spPr/>
        <p:txBody>
          <a:bodyPr>
            <a:normAutofit fontScale="92500"/>
          </a:bodyPr>
          <a:lstStyle/>
          <a:p>
            <a:r>
              <a:rPr lang="en-US" dirty="0"/>
              <a:t>We can start with Jim Gray’s suggestion: key-value </a:t>
            </a:r>
            <a:r>
              <a:rPr lang="en-US" dirty="0" err="1"/>
              <a:t>sharding</a:t>
            </a:r>
            <a:r>
              <a:rPr lang="en-US" dirty="0"/>
              <a:t> from the outset.</a:t>
            </a:r>
          </a:p>
          <a:p>
            <a:endParaRPr lang="en-US" dirty="0"/>
          </a:p>
          <a:p>
            <a:r>
              <a:rPr lang="en-US" dirty="0"/>
              <a:t>Within a shard, data will need to be replicated.  This leads to what is called the “state machine replication model”, which involves</a:t>
            </a:r>
          </a:p>
          <a:p>
            <a:pPr>
              <a:buFont typeface="Wingdings" panose="05000000000000000000" pitchFamily="2" charset="2"/>
              <a:buChar char="Ø"/>
            </a:pPr>
            <a:r>
              <a:rPr lang="en-US" dirty="0"/>
              <a:t>  A group of replicas (and a </a:t>
            </a:r>
            <a:r>
              <a:rPr lang="en-US" i="1" dirty="0"/>
              <a:t>membership service</a:t>
            </a:r>
            <a:r>
              <a:rPr lang="en-US" dirty="0"/>
              <a:t> to track the set)</a:t>
            </a:r>
          </a:p>
          <a:p>
            <a:pPr>
              <a:buFont typeface="Wingdings" panose="05000000000000000000" pitchFamily="2" charset="2"/>
              <a:buChar char="Ø"/>
            </a:pPr>
            <a:r>
              <a:rPr lang="en-US" dirty="0"/>
              <a:t>  Each update occurs as a message delivered to all replicas</a:t>
            </a:r>
          </a:p>
          <a:p>
            <a:pPr>
              <a:buFont typeface="Wingdings" panose="05000000000000000000" pitchFamily="2" charset="2"/>
              <a:buChar char="Ø"/>
            </a:pPr>
            <a:r>
              <a:rPr lang="en-US" dirty="0"/>
              <a:t>  The updates are in the identical order</a:t>
            </a:r>
          </a:p>
          <a:p>
            <a:pPr>
              <a:buFont typeface="Wingdings" panose="05000000000000000000" pitchFamily="2" charset="2"/>
              <a:buChar char="Ø"/>
            </a:pPr>
            <a:r>
              <a:rPr lang="en-US" dirty="0"/>
              <a:t>  No matter what happens (failures, restarts) “amnesia” won’t occur.</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19614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this scale?</a:t>
            </a:r>
          </a:p>
        </p:txBody>
      </p:sp>
      <p:sp>
        <p:nvSpPr>
          <p:cNvPr id="3" name="Content Placeholder 2"/>
          <p:cNvSpPr>
            <a:spLocks noGrp="1"/>
          </p:cNvSpPr>
          <p:nvPr>
            <p:ph idx="1"/>
          </p:nvPr>
        </p:nvSpPr>
        <p:spPr/>
        <p:txBody>
          <a:bodyPr/>
          <a:lstStyle/>
          <a:p>
            <a:r>
              <a:rPr lang="en-US" dirty="0"/>
              <a:t>Jim Gray’s analysis told us that general database transactions won’t scale.</a:t>
            </a:r>
          </a:p>
          <a:p>
            <a:endParaRPr lang="en-US" dirty="0"/>
          </a:p>
          <a:p>
            <a:r>
              <a:rPr lang="en-US" dirty="0"/>
              <a:t>But this simple key-value approach would scale very well provided that updates and queries run on a single shard at a time.</a:t>
            </a:r>
          </a:p>
          <a:p>
            <a:endParaRPr lang="en-US" dirty="0"/>
          </a:p>
          <a:p>
            <a:r>
              <a:rPr lang="en-US" dirty="0"/>
              <a:t>This was a sweet spot in Jim’s model.</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41883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9064" y="2714214"/>
            <a:ext cx="4914900" cy="3686175"/>
          </a:xfrm>
          <a:prstGeom prst="rect">
            <a:avLst/>
          </a:prstGeom>
        </p:spPr>
      </p:pic>
      <p:sp>
        <p:nvSpPr>
          <p:cNvPr id="2" name="Title 1"/>
          <p:cNvSpPr>
            <a:spLocks noGrp="1"/>
          </p:cNvSpPr>
          <p:nvPr>
            <p:ph type="title"/>
          </p:nvPr>
        </p:nvSpPr>
        <p:spPr/>
        <p:txBody>
          <a:bodyPr/>
          <a:lstStyle/>
          <a:p>
            <a:r>
              <a:rPr lang="en-US" dirty="0"/>
              <a:t>So, back to our </a:t>
            </a:r>
            <a:r>
              <a:rPr lang="en-US" dirty="0" err="1"/>
              <a:t>FarmBeats</a:t>
            </a:r>
            <a:r>
              <a:rPr lang="en-US" dirty="0"/>
              <a:t> Drones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055" y="2643899"/>
            <a:ext cx="1632592" cy="919693"/>
          </a:xfrm>
          <a:prstGeom prst="rect">
            <a:avLst/>
          </a:prstGeom>
        </p:spPr>
      </p:pic>
      <p:cxnSp>
        <p:nvCxnSpPr>
          <p:cNvPr id="12" name="Straight Arrow Connector 11"/>
          <p:cNvCxnSpPr/>
          <p:nvPr/>
        </p:nvCxnSpPr>
        <p:spPr>
          <a:xfrm>
            <a:off x="4510454" y="3103745"/>
            <a:ext cx="2795954" cy="7824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76546" y="3956515"/>
            <a:ext cx="3191608" cy="625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Azure Function Server</a:t>
            </a:r>
          </a:p>
        </p:txBody>
      </p:sp>
      <p:sp>
        <p:nvSpPr>
          <p:cNvPr id="14" name="Freeform 13"/>
          <p:cNvSpPr/>
          <p:nvPr/>
        </p:nvSpPr>
        <p:spPr>
          <a:xfrm>
            <a:off x="6559062" y="4633546"/>
            <a:ext cx="369276" cy="905608"/>
          </a:xfrm>
          <a:custGeom>
            <a:avLst/>
            <a:gdLst>
              <a:gd name="connsiteX0" fmla="*/ 0 w 369276"/>
              <a:gd name="connsiteY0" fmla="*/ 0 h 905608"/>
              <a:gd name="connsiteX1" fmla="*/ 307730 w 369276"/>
              <a:gd name="connsiteY1" fmla="*/ 263769 h 905608"/>
              <a:gd name="connsiteX2" fmla="*/ 8792 w 369276"/>
              <a:gd name="connsiteY2" fmla="*/ 536331 h 905608"/>
              <a:gd name="connsiteX3" fmla="*/ 369276 w 369276"/>
              <a:gd name="connsiteY3" fmla="*/ 905608 h 905608"/>
            </a:gdLst>
            <a:ahLst/>
            <a:cxnLst>
              <a:cxn ang="0">
                <a:pos x="connsiteX0" y="connsiteY0"/>
              </a:cxn>
              <a:cxn ang="0">
                <a:pos x="connsiteX1" y="connsiteY1"/>
              </a:cxn>
              <a:cxn ang="0">
                <a:pos x="connsiteX2" y="connsiteY2"/>
              </a:cxn>
              <a:cxn ang="0">
                <a:pos x="connsiteX3" y="connsiteY3"/>
              </a:cxn>
            </a:cxnLst>
            <a:rect l="l" t="t" r="r" b="b"/>
            <a:pathLst>
              <a:path w="369276" h="905608">
                <a:moveTo>
                  <a:pt x="0" y="0"/>
                </a:moveTo>
                <a:cubicBezTo>
                  <a:pt x="153132" y="87190"/>
                  <a:pt x="306265" y="174381"/>
                  <a:pt x="307730" y="263769"/>
                </a:cubicBezTo>
                <a:cubicBezTo>
                  <a:pt x="309195" y="353157"/>
                  <a:pt x="-1466" y="429358"/>
                  <a:pt x="8792" y="536331"/>
                </a:cubicBezTo>
                <a:cubicBezTo>
                  <a:pt x="19050" y="643304"/>
                  <a:pt x="194163" y="774456"/>
                  <a:pt x="369276" y="905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214946" y="4646517"/>
            <a:ext cx="369276" cy="905608"/>
          </a:xfrm>
          <a:custGeom>
            <a:avLst/>
            <a:gdLst>
              <a:gd name="connsiteX0" fmla="*/ 0 w 369276"/>
              <a:gd name="connsiteY0" fmla="*/ 0 h 905608"/>
              <a:gd name="connsiteX1" fmla="*/ 307730 w 369276"/>
              <a:gd name="connsiteY1" fmla="*/ 263769 h 905608"/>
              <a:gd name="connsiteX2" fmla="*/ 8792 w 369276"/>
              <a:gd name="connsiteY2" fmla="*/ 536331 h 905608"/>
              <a:gd name="connsiteX3" fmla="*/ 369276 w 369276"/>
              <a:gd name="connsiteY3" fmla="*/ 905608 h 905608"/>
            </a:gdLst>
            <a:ahLst/>
            <a:cxnLst>
              <a:cxn ang="0">
                <a:pos x="connsiteX0" y="connsiteY0"/>
              </a:cxn>
              <a:cxn ang="0">
                <a:pos x="connsiteX1" y="connsiteY1"/>
              </a:cxn>
              <a:cxn ang="0">
                <a:pos x="connsiteX2" y="connsiteY2"/>
              </a:cxn>
              <a:cxn ang="0">
                <a:pos x="connsiteX3" y="connsiteY3"/>
              </a:cxn>
            </a:cxnLst>
            <a:rect l="l" t="t" r="r" b="b"/>
            <a:pathLst>
              <a:path w="369276" h="905608">
                <a:moveTo>
                  <a:pt x="0" y="0"/>
                </a:moveTo>
                <a:cubicBezTo>
                  <a:pt x="153132" y="87190"/>
                  <a:pt x="306265" y="174381"/>
                  <a:pt x="307730" y="263769"/>
                </a:cubicBezTo>
                <a:cubicBezTo>
                  <a:pt x="309195" y="353157"/>
                  <a:pt x="-1466" y="429358"/>
                  <a:pt x="8792" y="536331"/>
                </a:cubicBezTo>
                <a:cubicBezTo>
                  <a:pt x="19050" y="643304"/>
                  <a:pt x="194163" y="774456"/>
                  <a:pt x="369276" y="905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130541" y="4661002"/>
            <a:ext cx="369276" cy="905608"/>
          </a:xfrm>
          <a:custGeom>
            <a:avLst/>
            <a:gdLst>
              <a:gd name="connsiteX0" fmla="*/ 0 w 369276"/>
              <a:gd name="connsiteY0" fmla="*/ 0 h 905608"/>
              <a:gd name="connsiteX1" fmla="*/ 307730 w 369276"/>
              <a:gd name="connsiteY1" fmla="*/ 263769 h 905608"/>
              <a:gd name="connsiteX2" fmla="*/ 8792 w 369276"/>
              <a:gd name="connsiteY2" fmla="*/ 536331 h 905608"/>
              <a:gd name="connsiteX3" fmla="*/ 369276 w 369276"/>
              <a:gd name="connsiteY3" fmla="*/ 905608 h 905608"/>
            </a:gdLst>
            <a:ahLst/>
            <a:cxnLst>
              <a:cxn ang="0">
                <a:pos x="connsiteX0" y="connsiteY0"/>
              </a:cxn>
              <a:cxn ang="0">
                <a:pos x="connsiteX1" y="connsiteY1"/>
              </a:cxn>
              <a:cxn ang="0">
                <a:pos x="connsiteX2" y="connsiteY2"/>
              </a:cxn>
              <a:cxn ang="0">
                <a:pos x="connsiteX3" y="connsiteY3"/>
              </a:cxn>
            </a:cxnLst>
            <a:rect l="l" t="t" r="r" b="b"/>
            <a:pathLst>
              <a:path w="369276" h="905608">
                <a:moveTo>
                  <a:pt x="0" y="0"/>
                </a:moveTo>
                <a:cubicBezTo>
                  <a:pt x="153132" y="87190"/>
                  <a:pt x="306265" y="174381"/>
                  <a:pt x="307730" y="263769"/>
                </a:cubicBezTo>
                <a:cubicBezTo>
                  <a:pt x="309195" y="353157"/>
                  <a:pt x="-1466" y="429358"/>
                  <a:pt x="8792" y="536331"/>
                </a:cubicBezTo>
                <a:cubicBezTo>
                  <a:pt x="19050" y="643304"/>
                  <a:pt x="194163" y="774456"/>
                  <a:pt x="369276" y="905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6545" y="5662246"/>
            <a:ext cx="4149969" cy="923330"/>
          </a:xfrm>
          <a:prstGeom prst="rect">
            <a:avLst/>
          </a:prstGeom>
          <a:noFill/>
        </p:spPr>
        <p:txBody>
          <a:bodyPr wrap="square" rtlCol="0">
            <a:spAutoFit/>
          </a:bodyPr>
          <a:lstStyle/>
          <a:p>
            <a:pPr algn="ctr"/>
            <a:r>
              <a:rPr lang="en-US" i="1" dirty="0"/>
              <a:t>Functions: Lightweight, event-triggered programs in containers, “pay for what you use” resource model</a:t>
            </a:r>
          </a:p>
        </p:txBody>
      </p:sp>
      <p:cxnSp>
        <p:nvCxnSpPr>
          <p:cNvPr id="19" name="Straight Arrow Connector 18"/>
          <p:cNvCxnSpPr/>
          <p:nvPr/>
        </p:nvCxnSpPr>
        <p:spPr>
          <a:xfrm>
            <a:off x="8584222" y="3563592"/>
            <a:ext cx="3399693" cy="85216"/>
          </a:xfrm>
          <a:prstGeom prst="straightConnector1">
            <a:avLst/>
          </a:prstGeom>
          <a:ln w="7620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203548" y="3103745"/>
            <a:ext cx="2374250" cy="369332"/>
          </a:xfrm>
          <a:prstGeom prst="rect">
            <a:avLst/>
          </a:prstGeom>
          <a:noFill/>
        </p:spPr>
        <p:txBody>
          <a:bodyPr wrap="square" rtlCol="0">
            <a:spAutoFit/>
          </a:bodyPr>
          <a:lstStyle/>
          <a:p>
            <a:r>
              <a:rPr lang="en-US" dirty="0"/>
              <a:t>Message bus or queue</a:t>
            </a:r>
          </a:p>
        </p:txBody>
      </p:sp>
      <p:sp>
        <p:nvSpPr>
          <p:cNvPr id="21" name="Can 20"/>
          <p:cNvSpPr/>
          <p:nvPr/>
        </p:nvSpPr>
        <p:spPr>
          <a:xfrm>
            <a:off x="9203548" y="3886200"/>
            <a:ext cx="898814" cy="45720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10337756" y="3886200"/>
            <a:ext cx="898814" cy="457200"/>
          </a:xfrm>
          <a:prstGeom prst="can">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186127" y="4328547"/>
            <a:ext cx="2374250" cy="646331"/>
          </a:xfrm>
          <a:prstGeom prst="rect">
            <a:avLst/>
          </a:prstGeom>
          <a:noFill/>
        </p:spPr>
        <p:txBody>
          <a:bodyPr wrap="square" rtlCol="0">
            <a:spAutoFit/>
          </a:bodyPr>
          <a:lstStyle/>
          <a:p>
            <a:r>
              <a:rPr lang="en-US" dirty="0">
                <a:sym typeface="Symbol" panose="05050102010706020507" pitchFamily="18" charset="2"/>
              </a:rPr>
              <a:t>-Services: some Azure provided, some “new”</a:t>
            </a:r>
            <a:endParaRPr lang="en-US" dirty="0"/>
          </a:p>
        </p:txBody>
      </p:sp>
    </p:spTree>
    <p:extLst>
      <p:ext uri="{BB962C8B-B14F-4D97-AF65-F5344CB8AC3E}">
        <p14:creationId xmlns:p14="http://schemas.microsoft.com/office/powerpoint/2010/main" val="328561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peek inside a </a:t>
            </a:r>
            <a:r>
              <a:rPr lang="en-US" dirty="0" err="1"/>
              <a:t>microservice</a:t>
            </a:r>
            <a:endParaRPr lang="en-US" dirty="0"/>
          </a:p>
        </p:txBody>
      </p:sp>
      <p:sp>
        <p:nvSpPr>
          <p:cNvPr id="59" name="Content Placeholder 58"/>
          <p:cNvSpPr>
            <a:spLocks noGrp="1"/>
          </p:cNvSpPr>
          <p:nvPr>
            <p:ph idx="1"/>
          </p:nvPr>
        </p:nvSpPr>
        <p:spPr/>
        <p:txBody>
          <a:bodyPr/>
          <a:lstStyle/>
          <a:p>
            <a:r>
              <a:rPr lang="en-US" dirty="0"/>
              <a:t>The inner structure would</a:t>
            </a:r>
            <a:br>
              <a:rPr lang="en-US" dirty="0"/>
            </a:br>
            <a:r>
              <a:rPr lang="en-US" dirty="0"/>
              <a:t>depend on design choices</a:t>
            </a:r>
            <a:br>
              <a:rPr lang="en-US" dirty="0"/>
            </a:br>
            <a:r>
              <a:rPr lang="en-US" dirty="0"/>
              <a:t>the developer would make</a:t>
            </a:r>
          </a:p>
          <a:p>
            <a:endParaRPr lang="en-US" dirty="0"/>
          </a:p>
          <a:p>
            <a:r>
              <a:rPr lang="en-US" dirty="0"/>
              <a:t>This particular example</a:t>
            </a:r>
            <a:br>
              <a:rPr lang="en-US" dirty="0"/>
            </a:br>
            <a:r>
              <a:rPr lang="en-US" dirty="0"/>
              <a:t>has a load-balancer,</a:t>
            </a:r>
            <a:br>
              <a:rPr lang="en-US" dirty="0"/>
            </a:br>
            <a:r>
              <a:rPr lang="en-US" dirty="0"/>
              <a:t>a cache layer, and a </a:t>
            </a:r>
            <a:br>
              <a:rPr lang="en-US" dirty="0"/>
            </a:br>
            <a:r>
              <a:rPr lang="en-US" dirty="0"/>
              <a:t>back-end storage layer</a:t>
            </a:r>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28</a:t>
            </a:fld>
            <a:endParaRPr lang="en-US"/>
          </a:p>
        </p:txBody>
      </p:sp>
      <p:sp>
        <p:nvSpPr>
          <p:cNvPr id="5" name="Oval 4"/>
          <p:cNvSpPr/>
          <p:nvPr/>
        </p:nvSpPr>
        <p:spPr>
          <a:xfrm>
            <a:off x="6412523" y="4958861"/>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17323" y="51281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22123" y="51281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31723" y="4975795"/>
            <a:ext cx="1066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83923" y="4806461"/>
            <a:ext cx="28956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69524" y="3739661"/>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21925" y="39089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26724" y="39089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31524" y="39089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88724" y="3756595"/>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41125" y="392592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45924" y="392592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50724" y="3925929"/>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40924" y="3511061"/>
            <a:ext cx="5714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99458" y="3777761"/>
            <a:ext cx="1066800" cy="45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51859" y="39470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56658" y="39470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461458" y="39470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927123" y="3968262"/>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079523" y="3968262"/>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231923" y="3968262"/>
            <a:ext cx="76200" cy="68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07523" y="3053861"/>
            <a:ext cx="75438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384322" y="4335529"/>
            <a:ext cx="1371600" cy="369332"/>
          </a:xfrm>
          <a:prstGeom prst="rect">
            <a:avLst/>
          </a:prstGeom>
          <a:noFill/>
        </p:spPr>
        <p:txBody>
          <a:bodyPr wrap="square" rtlCol="0">
            <a:spAutoFit/>
          </a:bodyPr>
          <a:lstStyle/>
          <a:p>
            <a:r>
              <a:rPr lang="en-US" i="1" dirty="0"/>
              <a:t>Cache Layer</a:t>
            </a:r>
          </a:p>
        </p:txBody>
      </p:sp>
      <p:sp>
        <p:nvSpPr>
          <p:cNvPr id="28" name="TextBox 27"/>
          <p:cNvSpPr txBox="1"/>
          <p:nvPr/>
        </p:nvSpPr>
        <p:spPr>
          <a:xfrm>
            <a:off x="8402190" y="5470062"/>
            <a:ext cx="2040466" cy="369332"/>
          </a:xfrm>
          <a:prstGeom prst="rect">
            <a:avLst/>
          </a:prstGeom>
          <a:noFill/>
        </p:spPr>
        <p:txBody>
          <a:bodyPr wrap="square" rtlCol="0">
            <a:spAutoFit/>
          </a:bodyPr>
          <a:lstStyle/>
          <a:p>
            <a:r>
              <a:rPr lang="en-US" i="1" dirty="0"/>
              <a:t>Back-end Store</a:t>
            </a:r>
          </a:p>
        </p:txBody>
      </p:sp>
      <p:sp>
        <p:nvSpPr>
          <p:cNvPr id="29" name="Oval 28"/>
          <p:cNvSpPr/>
          <p:nvPr/>
        </p:nvSpPr>
        <p:spPr>
          <a:xfrm rot="1638657">
            <a:off x="5070766" y="4184724"/>
            <a:ext cx="3126944" cy="75110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300382">
            <a:off x="6310239" y="4059879"/>
            <a:ext cx="2306852" cy="8471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755294" y="4335529"/>
            <a:ext cx="1792698" cy="738664"/>
          </a:xfrm>
          <a:prstGeom prst="rect">
            <a:avLst/>
          </a:prstGeom>
          <a:noFill/>
        </p:spPr>
        <p:txBody>
          <a:bodyPr wrap="square" rtlCol="0">
            <a:spAutoFit/>
          </a:bodyPr>
          <a:lstStyle/>
          <a:p>
            <a:r>
              <a:rPr lang="en-US" sz="1400" i="1" dirty="0"/>
              <a:t>Multicasts </a:t>
            </a:r>
            <a:br>
              <a:rPr lang="en-US" sz="1400" i="1" dirty="0"/>
            </a:br>
            <a:r>
              <a:rPr lang="en-US" sz="1400" i="1" dirty="0"/>
              <a:t>used for cache invalidations, updates</a:t>
            </a:r>
          </a:p>
        </p:txBody>
      </p:sp>
      <p:sp>
        <p:nvSpPr>
          <p:cNvPr id="32" name="Rectangle 31"/>
          <p:cNvSpPr/>
          <p:nvPr/>
        </p:nvSpPr>
        <p:spPr>
          <a:xfrm>
            <a:off x="6954394" y="3161894"/>
            <a:ext cx="1447799" cy="30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33795" y="3238527"/>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648660" y="3238527"/>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038441" y="3238527"/>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469925" y="3130061"/>
            <a:ext cx="1904999" cy="369332"/>
          </a:xfrm>
          <a:prstGeom prst="rect">
            <a:avLst/>
          </a:prstGeom>
          <a:noFill/>
        </p:spPr>
        <p:txBody>
          <a:bodyPr wrap="square" rtlCol="0">
            <a:spAutoFit/>
          </a:bodyPr>
          <a:lstStyle/>
          <a:p>
            <a:r>
              <a:rPr lang="en-US" i="1" dirty="0"/>
              <a:t>Load balancer</a:t>
            </a:r>
          </a:p>
        </p:txBody>
      </p:sp>
      <p:sp>
        <p:nvSpPr>
          <p:cNvPr id="37" name="Freeform 36"/>
          <p:cNvSpPr/>
          <p:nvPr/>
        </p:nvSpPr>
        <p:spPr>
          <a:xfrm>
            <a:off x="5777455" y="2401929"/>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5989249" y="2638995"/>
            <a:ext cx="1244546" cy="4148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17325" y="2229731"/>
            <a:ext cx="3839632" cy="646331"/>
          </a:xfrm>
          <a:prstGeom prst="rect">
            <a:avLst/>
          </a:prstGeom>
          <a:noFill/>
        </p:spPr>
        <p:txBody>
          <a:bodyPr wrap="square" rtlCol="0">
            <a:spAutoFit/>
          </a:bodyPr>
          <a:lstStyle/>
          <a:p>
            <a:r>
              <a:rPr lang="en-US" i="1" dirty="0"/>
              <a:t>External clients use standard RESTful RPC through a load balancer</a:t>
            </a:r>
          </a:p>
        </p:txBody>
      </p:sp>
      <p:sp>
        <p:nvSpPr>
          <p:cNvPr id="40" name="Freeform 39"/>
          <p:cNvSpPr/>
          <p:nvPr/>
        </p:nvSpPr>
        <p:spPr>
          <a:xfrm>
            <a:off x="5430316" y="2554329"/>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5642110" y="2791395"/>
            <a:ext cx="1380014" cy="2624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5095787" y="2717395"/>
            <a:ext cx="211795" cy="474133"/>
          </a:xfrm>
          <a:custGeom>
            <a:avLst/>
            <a:gdLst>
              <a:gd name="connsiteX0" fmla="*/ 17002 w 211795"/>
              <a:gd name="connsiteY0" fmla="*/ 0 h 474133"/>
              <a:gd name="connsiteX1" fmla="*/ 211736 w 211795"/>
              <a:gd name="connsiteY1" fmla="*/ 143933 h 474133"/>
              <a:gd name="connsiteX2" fmla="*/ 69 w 211795"/>
              <a:gd name="connsiteY2" fmla="*/ 313266 h 474133"/>
              <a:gd name="connsiteX3" fmla="*/ 186336 w 211795"/>
              <a:gd name="connsiteY3" fmla="*/ 474133 h 474133"/>
            </a:gdLst>
            <a:ahLst/>
            <a:cxnLst>
              <a:cxn ang="0">
                <a:pos x="connsiteX0" y="connsiteY0"/>
              </a:cxn>
              <a:cxn ang="0">
                <a:pos x="connsiteX1" y="connsiteY1"/>
              </a:cxn>
              <a:cxn ang="0">
                <a:pos x="connsiteX2" y="connsiteY2"/>
              </a:cxn>
              <a:cxn ang="0">
                <a:pos x="connsiteX3" y="connsiteY3"/>
              </a:cxn>
            </a:cxnLst>
            <a:rect l="l" t="t" r="r" b="b"/>
            <a:pathLst>
              <a:path w="211795" h="474133">
                <a:moveTo>
                  <a:pt x="17002" y="0"/>
                </a:moveTo>
                <a:cubicBezTo>
                  <a:pt x="115780" y="45861"/>
                  <a:pt x="214558" y="91722"/>
                  <a:pt x="211736" y="143933"/>
                </a:cubicBezTo>
                <a:cubicBezTo>
                  <a:pt x="208914" y="196144"/>
                  <a:pt x="4302" y="258233"/>
                  <a:pt x="69" y="313266"/>
                </a:cubicBezTo>
                <a:cubicBezTo>
                  <a:pt x="-4164" y="368299"/>
                  <a:pt x="186336" y="474133"/>
                  <a:pt x="186336" y="4741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5307581" y="2954461"/>
            <a:ext cx="1714542" cy="1756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860323" y="51281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165123" y="5128195"/>
            <a:ext cx="152400" cy="1524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ultidocument 45"/>
          <p:cNvSpPr/>
          <p:nvPr/>
        </p:nvSpPr>
        <p:spPr>
          <a:xfrm>
            <a:off x="5510153" y="4074433"/>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ultidocument 46"/>
          <p:cNvSpPr/>
          <p:nvPr/>
        </p:nvSpPr>
        <p:spPr>
          <a:xfrm>
            <a:off x="5817525" y="4064821"/>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ultidocument 47"/>
          <p:cNvSpPr/>
          <p:nvPr/>
        </p:nvSpPr>
        <p:spPr>
          <a:xfrm>
            <a:off x="6122430" y="4068357"/>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ultidocument 48"/>
          <p:cNvSpPr/>
          <p:nvPr/>
        </p:nvSpPr>
        <p:spPr>
          <a:xfrm>
            <a:off x="6763381" y="406703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ultidocument 49"/>
          <p:cNvSpPr/>
          <p:nvPr/>
        </p:nvSpPr>
        <p:spPr>
          <a:xfrm>
            <a:off x="7070753" y="4057418"/>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ultidocument 50"/>
          <p:cNvSpPr/>
          <p:nvPr/>
        </p:nvSpPr>
        <p:spPr>
          <a:xfrm>
            <a:off x="7375658" y="4060954"/>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ultidocument 51"/>
          <p:cNvSpPr/>
          <p:nvPr/>
        </p:nvSpPr>
        <p:spPr>
          <a:xfrm>
            <a:off x="7961879" y="4084790"/>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ultidocument 52"/>
          <p:cNvSpPr/>
          <p:nvPr/>
        </p:nvSpPr>
        <p:spPr>
          <a:xfrm>
            <a:off x="8269251" y="4075178"/>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ultidocument 53"/>
          <p:cNvSpPr/>
          <p:nvPr/>
        </p:nvSpPr>
        <p:spPr>
          <a:xfrm>
            <a:off x="8574156" y="4078714"/>
            <a:ext cx="181815" cy="118308"/>
          </a:xfrm>
          <a:prstGeom prst="flowChartMulti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ultidocument 54"/>
          <p:cNvSpPr/>
          <p:nvPr/>
        </p:nvSpPr>
        <p:spPr>
          <a:xfrm>
            <a:off x="6843283" y="5256645"/>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ultidocument 55"/>
          <p:cNvSpPr/>
          <p:nvPr/>
        </p:nvSpPr>
        <p:spPr>
          <a:xfrm>
            <a:off x="7150655" y="5247033"/>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ultidocument 56"/>
          <p:cNvSpPr/>
          <p:nvPr/>
        </p:nvSpPr>
        <p:spPr>
          <a:xfrm>
            <a:off x="8007736" y="5275878"/>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ultidocument 57"/>
          <p:cNvSpPr/>
          <p:nvPr/>
        </p:nvSpPr>
        <p:spPr>
          <a:xfrm>
            <a:off x="8315108" y="5266266"/>
            <a:ext cx="181815" cy="118308"/>
          </a:xfrm>
          <a:prstGeom prst="flowChartMultidocumen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83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a:sym typeface="Symbol" panose="05050102010706020507" pitchFamily="18" charset="2"/>
              </a:rPr>
              <a:t>-Service might be hard to build!</a:t>
            </a:r>
            <a:endParaRPr lang="en-US" dirty="0"/>
          </a:p>
        </p:txBody>
      </p:sp>
      <p:sp>
        <p:nvSpPr>
          <p:cNvPr id="3" name="Content Placeholder 2"/>
          <p:cNvSpPr>
            <a:spLocks noGrp="1"/>
          </p:cNvSpPr>
          <p:nvPr>
            <p:ph idx="1"/>
          </p:nvPr>
        </p:nvSpPr>
        <p:spPr/>
        <p:txBody>
          <a:bodyPr/>
          <a:lstStyle/>
          <a:p>
            <a:r>
              <a:rPr lang="en-US" dirty="0"/>
              <a:t>The solution needs to restart into this configuration after failures, handle process crashes or reboots of individual components.</a:t>
            </a:r>
          </a:p>
          <a:p>
            <a:endParaRPr lang="en-US" dirty="0"/>
          </a:p>
          <a:p>
            <a:r>
              <a:rPr lang="en-US" dirty="0"/>
              <a:t>Data has to be stored and reloaded from files (or other </a:t>
            </a:r>
            <a:r>
              <a:rPr lang="en-US" dirty="0">
                <a:sym typeface="Symbol" panose="05050102010706020507" pitchFamily="18" charset="2"/>
              </a:rPr>
              <a:t>-</a:t>
            </a:r>
            <a:r>
              <a:rPr lang="en-US" dirty="0"/>
              <a:t>services)</a:t>
            </a:r>
          </a:p>
          <a:p>
            <a:endParaRPr lang="en-US" dirty="0"/>
          </a:p>
          <a:p>
            <a:r>
              <a:rPr lang="en-US" dirty="0"/>
              <a:t>We need to manage the service in a consistent manner and program it to self-repair after a crash or disruption.</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222929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A0DF-642F-41B9-9468-6DCB05DBE211}"/>
              </a:ext>
            </a:extLst>
          </p:cNvPr>
          <p:cNvSpPr>
            <a:spLocks noGrp="1"/>
          </p:cNvSpPr>
          <p:nvPr>
            <p:ph type="title"/>
          </p:nvPr>
        </p:nvSpPr>
        <p:spPr/>
        <p:txBody>
          <a:bodyPr/>
          <a:lstStyle/>
          <a:p>
            <a:r>
              <a:rPr lang="en-US" dirty="0"/>
              <a:t>What is IoT best at, today?</a:t>
            </a:r>
          </a:p>
        </p:txBody>
      </p:sp>
      <p:sp>
        <p:nvSpPr>
          <p:cNvPr id="3" name="Content Placeholder 2">
            <a:extLst>
              <a:ext uri="{FF2B5EF4-FFF2-40B4-BE49-F238E27FC236}">
                <a16:creationId xmlns:a16="http://schemas.microsoft.com/office/drawing/2014/main" id="{1DF966B5-8EFF-4B2F-818D-DC110D611F06}"/>
              </a:ext>
            </a:extLst>
          </p:cNvPr>
          <p:cNvSpPr>
            <a:spLocks noGrp="1"/>
          </p:cNvSpPr>
          <p:nvPr>
            <p:ph idx="1"/>
          </p:nvPr>
        </p:nvSpPr>
        <p:spPr>
          <a:xfrm>
            <a:off x="1024128" y="2448560"/>
            <a:ext cx="11045952" cy="4155440"/>
          </a:xfrm>
        </p:spPr>
        <p:txBody>
          <a:bodyPr>
            <a:normAutofit/>
          </a:bodyPr>
          <a:lstStyle/>
          <a:p>
            <a:r>
              <a:rPr lang="en-US" dirty="0"/>
              <a:t>Suppose a company wants to implement a good physical security solution.</a:t>
            </a:r>
          </a:p>
          <a:p>
            <a:endParaRPr lang="en-US" dirty="0"/>
          </a:p>
          <a:p>
            <a:r>
              <a:rPr lang="en-US" dirty="0"/>
              <a:t>This could include swipe cards, facial recognition, </a:t>
            </a:r>
            <a:r>
              <a:rPr lang="en-US" dirty="0" err="1"/>
              <a:t>etc</a:t>
            </a:r>
            <a:r>
              <a:rPr lang="en-US" dirty="0"/>
              <a:t> at various doorways.</a:t>
            </a:r>
          </a:p>
          <a:p>
            <a:pPr>
              <a:buFont typeface="Wingdings" panose="05000000000000000000" pitchFamily="2" charset="2"/>
              <a:buChar char="Ø"/>
            </a:pPr>
            <a:r>
              <a:rPr lang="en-US" dirty="0"/>
              <a:t>  Swipe sensor to function server: {</a:t>
            </a:r>
            <a:r>
              <a:rPr lang="en-US" dirty="0" err="1"/>
              <a:t>NewSwipe</a:t>
            </a:r>
            <a:r>
              <a:rPr lang="en-US" dirty="0"/>
              <a:t>, Name=</a:t>
            </a:r>
            <a:r>
              <a:rPr lang="en-US" dirty="0" err="1"/>
              <a:t>Ken_Birman</a:t>
            </a:r>
            <a:r>
              <a:rPr lang="en-US" dirty="0"/>
              <a:t>, ….}</a:t>
            </a:r>
          </a:p>
          <a:p>
            <a:pPr>
              <a:buFont typeface="Wingdings" panose="05000000000000000000" pitchFamily="2" charset="2"/>
              <a:buChar char="Ø"/>
            </a:pPr>
            <a:r>
              <a:rPr lang="en-US" dirty="0"/>
              <a:t>  Camera to function server: {</a:t>
            </a:r>
            <a:r>
              <a:rPr lang="en-US" dirty="0" err="1"/>
              <a:t>NewImage</a:t>
            </a:r>
            <a:r>
              <a:rPr lang="en-US" dirty="0"/>
              <a:t>,     }</a:t>
            </a:r>
          </a:p>
          <a:p>
            <a:pPr>
              <a:buFont typeface="Wingdings" panose="05000000000000000000" pitchFamily="2" charset="2"/>
              <a:buChar char="Ø"/>
            </a:pPr>
            <a:r>
              <a:rPr lang="en-US" dirty="0"/>
              <a:t>  Function server to audit-log: {Tuesday, 10:05am, </a:t>
            </a:r>
            <a:r>
              <a:rPr lang="en-US" dirty="0" err="1"/>
              <a:t>Ken_Birman</a:t>
            </a:r>
            <a:r>
              <a:rPr lang="en-US" dirty="0"/>
              <a:t>, …}</a:t>
            </a:r>
          </a:p>
          <a:p>
            <a:pPr>
              <a:buFont typeface="Wingdings" panose="05000000000000000000" pitchFamily="2" charset="2"/>
              <a:buChar char="Ø"/>
            </a:pPr>
            <a:r>
              <a:rPr lang="en-US" dirty="0"/>
              <a:t>  Function server to door-lock: {Say=“You are approved to enter”, Unlock}</a:t>
            </a: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44A75D53-CA50-4F88-B47C-F710F2491BC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17B360D-F2ED-4090-846B-4195BF3FA892}"/>
              </a:ext>
            </a:extLst>
          </p:cNvPr>
          <p:cNvSpPr>
            <a:spLocks noGrp="1"/>
          </p:cNvSpPr>
          <p:nvPr>
            <p:ph type="sldNum" sz="quarter" idx="12"/>
          </p:nvPr>
        </p:nvSpPr>
        <p:spPr/>
        <p:txBody>
          <a:bodyPr/>
          <a:lstStyle/>
          <a:p>
            <a:fld id="{3C974458-8A97-4835-BF79-1FB6D7856C21}" type="slidenum">
              <a:rPr lang="en-US" smtClean="0"/>
              <a:t>3</a:t>
            </a:fld>
            <a:endParaRPr lang="en-US"/>
          </a:p>
        </p:txBody>
      </p:sp>
      <p:pic>
        <p:nvPicPr>
          <p:cNvPr id="7" name="Picture 6">
            <a:extLst>
              <a:ext uri="{FF2B5EF4-FFF2-40B4-BE49-F238E27FC236}">
                <a16:creationId xmlns:a16="http://schemas.microsoft.com/office/drawing/2014/main" id="{4728AE90-A630-41F1-A986-E52B55FB72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3120" y="4626808"/>
            <a:ext cx="396240" cy="527804"/>
          </a:xfrm>
          <a:prstGeom prst="rect">
            <a:avLst/>
          </a:prstGeom>
        </p:spPr>
      </p:pic>
    </p:spTree>
    <p:extLst>
      <p:ext uri="{BB962C8B-B14F-4D97-AF65-F5344CB8AC3E}">
        <p14:creationId xmlns:p14="http://schemas.microsoft.com/office/powerpoint/2010/main" val="1060659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1167872" cy="1499616"/>
          </a:xfrm>
        </p:spPr>
        <p:txBody>
          <a:bodyPr>
            <a:normAutofit/>
          </a:bodyPr>
          <a:lstStyle/>
          <a:p>
            <a:r>
              <a:rPr lang="en-US" sz="4800" dirty="0"/>
              <a:t>This is a situation where Derecho can help</a:t>
            </a:r>
          </a:p>
        </p:txBody>
      </p:sp>
      <p:sp>
        <p:nvSpPr>
          <p:cNvPr id="3" name="Content Placeholder 2"/>
          <p:cNvSpPr>
            <a:spLocks noGrp="1"/>
          </p:cNvSpPr>
          <p:nvPr>
            <p:ph idx="1"/>
          </p:nvPr>
        </p:nvSpPr>
        <p:spPr>
          <a:xfrm>
            <a:off x="1024128" y="2286000"/>
            <a:ext cx="10873232" cy="4023360"/>
          </a:xfrm>
        </p:spPr>
        <p:txBody>
          <a:bodyPr/>
          <a:lstStyle/>
          <a:p>
            <a:r>
              <a:rPr lang="en-US" dirty="0"/>
              <a:t>Derecho is Cornell’s software library for assisting in </a:t>
            </a:r>
            <a:r>
              <a:rPr lang="en-US" dirty="0">
                <a:sym typeface="Symbol" panose="05050102010706020507" pitchFamily="18" charset="2"/>
              </a:rPr>
              <a:t>-service development</a:t>
            </a:r>
            <a:r>
              <a:rPr lang="en-US" dirty="0"/>
              <a:t>.  The design was created with “intelligent edge” use cases in mind.</a:t>
            </a:r>
          </a:p>
          <a:p>
            <a:endParaRPr lang="en-US" dirty="0"/>
          </a:p>
          <a:p>
            <a:r>
              <a:rPr lang="en-US" dirty="0"/>
              <a:t>The developer would attach event handlers in various places, and Derecho automates the remainder of the “life cycle”</a:t>
            </a:r>
          </a:p>
          <a:p>
            <a:endParaRPr lang="en-US" dirty="0"/>
          </a:p>
          <a:p>
            <a:r>
              <a:rPr lang="en-US" dirty="0"/>
              <a:t>This greatly simplifies the development challenge</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3639898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we tackle the cases mentioned earlier?</a:t>
            </a:r>
          </a:p>
        </p:txBody>
      </p:sp>
      <p:sp>
        <p:nvSpPr>
          <p:cNvPr id="3" name="Content Placeholder 2"/>
          <p:cNvSpPr>
            <a:spLocks noGrp="1"/>
          </p:cNvSpPr>
          <p:nvPr>
            <p:ph idx="1"/>
          </p:nvPr>
        </p:nvSpPr>
        <p:spPr/>
        <p:txBody>
          <a:bodyPr/>
          <a:lstStyle/>
          <a:p>
            <a:r>
              <a:rPr lang="en-US" dirty="0"/>
              <a:t>Consider one example: </a:t>
            </a:r>
          </a:p>
          <a:p>
            <a:pPr algn="ctr"/>
            <a:r>
              <a:rPr lang="en-US" i="1" dirty="0"/>
              <a:t>“Image analysis: “Are these plants healthy or diseased?”</a:t>
            </a:r>
          </a:p>
          <a:p>
            <a:pPr marL="0" indent="0">
              <a:buNone/>
            </a:pPr>
            <a:r>
              <a:rPr lang="en-US" dirty="0"/>
              <a:t> How might we solve such a problem using modern machine learning?</a:t>
            </a:r>
            <a:br>
              <a:rPr lang="en-US" dirty="0"/>
            </a:br>
            <a:r>
              <a:rPr lang="en-US" dirty="0"/>
              <a:t/>
            </a:r>
            <a:br>
              <a:rPr lang="en-US" dirty="0"/>
            </a:br>
            <a:r>
              <a:rPr lang="en-US" dirty="0"/>
              <a:t> How would we turn our solution into a </a:t>
            </a:r>
            <a:r>
              <a:rPr lang="en-US" dirty="0">
                <a:sym typeface="Symbol" panose="05050102010706020507" pitchFamily="18" charset="2"/>
              </a:rPr>
              <a:t>-service?</a:t>
            </a:r>
            <a:br>
              <a:rPr lang="en-US" dirty="0">
                <a:sym typeface="Symbol" panose="05050102010706020507" pitchFamily="18" charset="2"/>
              </a:rPr>
            </a:br>
            <a:r>
              <a:rPr lang="en-US" dirty="0">
                <a:sym typeface="Symbol" panose="05050102010706020507" pitchFamily="18" charset="2"/>
              </a:rPr>
              <a:t/>
            </a:r>
            <a:br>
              <a:rPr lang="en-US" dirty="0">
                <a:sym typeface="Symbol" panose="05050102010706020507" pitchFamily="18" charset="2"/>
              </a:rPr>
            </a:br>
            <a:r>
              <a:rPr lang="en-US" dirty="0">
                <a:sym typeface="Symbol" panose="05050102010706020507" pitchFamily="18" charset="2"/>
              </a:rPr>
              <a:t> How would a function in a function server interact </a:t>
            </a:r>
            <a:r>
              <a:rPr lang="en-US">
                <a:sym typeface="Symbol" panose="05050102010706020507" pitchFamily="18" charset="2"/>
              </a:rPr>
              <a:t>with it?</a:t>
            </a:r>
            <a:endParaRPr lang="en-US" dirty="0">
              <a:sym typeface="Symbol" panose="05050102010706020507" pitchFamily="18" charset="2"/>
            </a:endParaRP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732266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9F3C-A144-446E-8EDF-22FF2D470059}"/>
              </a:ext>
            </a:extLst>
          </p:cNvPr>
          <p:cNvSpPr>
            <a:spLocks noGrp="1"/>
          </p:cNvSpPr>
          <p:nvPr>
            <p:ph type="title"/>
          </p:nvPr>
        </p:nvSpPr>
        <p:spPr/>
        <p:txBody>
          <a:bodyPr/>
          <a:lstStyle/>
          <a:p>
            <a:r>
              <a:rPr lang="en-US" dirty="0"/>
              <a:t>Image knowledge base</a:t>
            </a:r>
          </a:p>
        </p:txBody>
      </p:sp>
      <p:sp>
        <p:nvSpPr>
          <p:cNvPr id="3" name="Content Placeholder 2">
            <a:extLst>
              <a:ext uri="{FF2B5EF4-FFF2-40B4-BE49-F238E27FC236}">
                <a16:creationId xmlns:a16="http://schemas.microsoft.com/office/drawing/2014/main" id="{B8E2629B-0627-4548-9A50-E3409384C2A5}"/>
              </a:ext>
            </a:extLst>
          </p:cNvPr>
          <p:cNvSpPr>
            <a:spLocks noGrp="1"/>
          </p:cNvSpPr>
          <p:nvPr>
            <p:ph idx="1"/>
          </p:nvPr>
        </p:nvSpPr>
        <p:spPr/>
        <p:txBody>
          <a:bodyPr/>
          <a:lstStyle/>
          <a:p>
            <a:r>
              <a:rPr lang="en-US" dirty="0"/>
              <a:t>We could start with labeled data: photos from drones that are hand-labeled to tag crop damage and identify possible causes.</a:t>
            </a:r>
          </a:p>
          <a:p>
            <a:endParaRPr lang="en-US" dirty="0"/>
          </a:p>
          <a:p>
            <a:r>
              <a:rPr lang="en-US" dirty="0"/>
              <a:t>Use this to train a computer-vision model (perhaps, a convolutional neural network – a CNN).</a:t>
            </a:r>
          </a:p>
          <a:p>
            <a:endParaRPr lang="en-US" dirty="0"/>
          </a:p>
          <a:p>
            <a:r>
              <a:rPr lang="en-US" dirty="0"/>
              <a:t>The resulting models will be large tensors.  Copy them to our </a:t>
            </a:r>
            <a:r>
              <a:rPr lang="en-US" dirty="0">
                <a:sym typeface="Symbol" panose="05050102010706020507" pitchFamily="18" charset="2"/>
              </a:rPr>
              <a:t>-service.</a:t>
            </a:r>
            <a:endParaRPr lang="en-US" dirty="0"/>
          </a:p>
        </p:txBody>
      </p:sp>
      <p:sp>
        <p:nvSpPr>
          <p:cNvPr id="4" name="Footer Placeholder 3">
            <a:extLst>
              <a:ext uri="{FF2B5EF4-FFF2-40B4-BE49-F238E27FC236}">
                <a16:creationId xmlns:a16="http://schemas.microsoft.com/office/drawing/2014/main" id="{5B38D9D7-8A22-4DD7-A0AC-8020A750BE37}"/>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3387E09-4C69-45C5-A7E4-B376C2B38703}"/>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1030649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6059-AD21-4C17-A8FC-1954509A906E}"/>
              </a:ext>
            </a:extLst>
          </p:cNvPr>
          <p:cNvSpPr>
            <a:spLocks noGrp="1"/>
          </p:cNvSpPr>
          <p:nvPr>
            <p:ph type="title"/>
          </p:nvPr>
        </p:nvSpPr>
        <p:spPr/>
        <p:txBody>
          <a:bodyPr/>
          <a:lstStyle/>
          <a:p>
            <a:r>
              <a:rPr lang="en-US" dirty="0"/>
              <a:t>Image knowledge</a:t>
            </a:r>
          </a:p>
        </p:txBody>
      </p:sp>
      <p:sp>
        <p:nvSpPr>
          <p:cNvPr id="3" name="Content Placeholder 2">
            <a:extLst>
              <a:ext uri="{FF2B5EF4-FFF2-40B4-BE49-F238E27FC236}">
                <a16:creationId xmlns:a16="http://schemas.microsoft.com/office/drawing/2014/main" id="{9FBC0CFD-47DA-4C70-89E7-88D079F9C349}"/>
              </a:ext>
            </a:extLst>
          </p:cNvPr>
          <p:cNvSpPr>
            <a:spLocks noGrp="1"/>
          </p:cNvSpPr>
          <p:nvPr>
            <p:ph idx="1"/>
          </p:nvPr>
        </p:nvSpPr>
        <p:spPr/>
        <p:txBody>
          <a:bodyPr/>
          <a:lstStyle/>
          <a:p>
            <a:r>
              <a:rPr lang="en-US" dirty="0"/>
              <a:t>We might have two cases: one for initial thumbnail images (small, low-resolution) and a second for follow-up detail imaging (ultra-high resolution)</a:t>
            </a:r>
          </a:p>
          <a:p>
            <a:endParaRPr lang="en-US" dirty="0"/>
          </a:p>
          <a:p>
            <a:r>
              <a:rPr lang="en-US" dirty="0"/>
              <a:t>Now our </a:t>
            </a:r>
            <a:r>
              <a:rPr lang="en-US" dirty="0">
                <a:sym typeface="Symbol" panose="05050102010706020507" pitchFamily="18" charset="2"/>
              </a:rPr>
              <a:t>-service could have an API with operations such as “classify new thumbnail”, “analyze follow-up imagery”.</a:t>
            </a:r>
          </a:p>
          <a:p>
            <a:endParaRPr lang="en-US" dirty="0">
              <a:sym typeface="Symbol" panose="05050102010706020507" pitchFamily="18" charset="2"/>
            </a:endParaRPr>
          </a:p>
          <a:p>
            <a:r>
              <a:rPr lang="en-US" dirty="0">
                <a:sym typeface="Symbol" panose="05050102010706020507" pitchFamily="18" charset="2"/>
              </a:rPr>
              <a:t>The function server would take a drone event and just turn around and make a call into the -service </a:t>
            </a:r>
            <a:endParaRPr lang="en-US" dirty="0"/>
          </a:p>
        </p:txBody>
      </p:sp>
      <p:sp>
        <p:nvSpPr>
          <p:cNvPr id="4" name="Footer Placeholder 3">
            <a:extLst>
              <a:ext uri="{FF2B5EF4-FFF2-40B4-BE49-F238E27FC236}">
                <a16:creationId xmlns:a16="http://schemas.microsoft.com/office/drawing/2014/main" id="{076CDCF6-75DF-4AFA-BA16-3BBE804EA4B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744BBFF-5B80-4375-9DC3-C204244A0DF1}"/>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972214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8A0B-954D-4663-825F-AF0A3AB1343F}"/>
              </a:ext>
            </a:extLst>
          </p:cNvPr>
          <p:cNvSpPr>
            <a:spLocks noGrp="1"/>
          </p:cNvSpPr>
          <p:nvPr>
            <p:ph type="title"/>
          </p:nvPr>
        </p:nvSpPr>
        <p:spPr/>
        <p:txBody>
          <a:bodyPr/>
          <a:lstStyle/>
          <a:p>
            <a:r>
              <a:rPr lang="en-US" dirty="0"/>
              <a:t>Secondary actions</a:t>
            </a:r>
          </a:p>
        </p:txBody>
      </p:sp>
      <p:sp>
        <p:nvSpPr>
          <p:cNvPr id="3" name="Content Placeholder 2">
            <a:extLst>
              <a:ext uri="{FF2B5EF4-FFF2-40B4-BE49-F238E27FC236}">
                <a16:creationId xmlns:a16="http://schemas.microsoft.com/office/drawing/2014/main" id="{64DE718D-7468-4FD3-B950-1500435F4541}"/>
              </a:ext>
            </a:extLst>
          </p:cNvPr>
          <p:cNvSpPr>
            <a:spLocks noGrp="1"/>
          </p:cNvSpPr>
          <p:nvPr>
            <p:ph idx="1"/>
          </p:nvPr>
        </p:nvSpPr>
        <p:spPr/>
        <p:txBody>
          <a:bodyPr>
            <a:normAutofit fontScale="92500" lnSpcReduction="10000"/>
          </a:bodyPr>
          <a:lstStyle/>
          <a:p>
            <a:r>
              <a:rPr lang="en-US" dirty="0"/>
              <a:t>The </a:t>
            </a:r>
            <a:r>
              <a:rPr lang="en-US" dirty="0">
                <a:sym typeface="Symbol" panose="05050102010706020507" pitchFamily="18" charset="2"/>
              </a:rPr>
              <a:t>-service would then be able to “tell” the function what action to take.  This avoids having to talk directly to the drones: the functions become specialists in drone operations, while the -service plays general roles.</a:t>
            </a:r>
          </a:p>
          <a:p>
            <a:endParaRPr lang="en-US" dirty="0">
              <a:sym typeface="Symbol" panose="05050102010706020507" pitchFamily="18" charset="2"/>
            </a:endParaRPr>
          </a:p>
          <a:p>
            <a:r>
              <a:rPr lang="en-US" dirty="0">
                <a:sym typeface="Symbol" panose="05050102010706020507" pitchFamily="18" charset="2"/>
              </a:rPr>
              <a:t>Similarly for requesting “follow-up detail”: the -service can request this in its reply to the function layer, and then the function would turn to the -service that plans detailed imaging studies for advice on camera angles and image settings to use.</a:t>
            </a:r>
          </a:p>
          <a:p>
            <a:endParaRPr lang="en-US" dirty="0">
              <a:sym typeface="Symbol" panose="05050102010706020507" pitchFamily="18" charset="2"/>
            </a:endParaRPr>
          </a:p>
          <a:p>
            <a:r>
              <a:rPr lang="en-US" dirty="0">
                <a:sym typeface="Symbol" panose="05050102010706020507" pitchFamily="18" charset="2"/>
              </a:rPr>
              <a:t>Functions aren’t doing much, but they glue the heavy lifters together.</a:t>
            </a:r>
          </a:p>
        </p:txBody>
      </p:sp>
      <p:sp>
        <p:nvSpPr>
          <p:cNvPr id="4" name="Footer Placeholder 3">
            <a:extLst>
              <a:ext uri="{FF2B5EF4-FFF2-40B4-BE49-F238E27FC236}">
                <a16:creationId xmlns:a16="http://schemas.microsoft.com/office/drawing/2014/main" id="{E80951A3-7815-4A9E-838E-B9501EEB3ED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2F764D1-F552-45D2-B63D-08B28EEC46D4}"/>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58576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96FB-BA39-4D7A-A587-055B00AADE8E}"/>
              </a:ext>
            </a:extLst>
          </p:cNvPr>
          <p:cNvSpPr>
            <a:spLocks noGrp="1"/>
          </p:cNvSpPr>
          <p:nvPr>
            <p:ph type="title"/>
          </p:nvPr>
        </p:nvSpPr>
        <p:spPr/>
        <p:txBody>
          <a:bodyPr/>
          <a:lstStyle/>
          <a:p>
            <a:r>
              <a:rPr lang="en-US" dirty="0"/>
              <a:t>Some observations</a:t>
            </a:r>
          </a:p>
        </p:txBody>
      </p:sp>
      <p:sp>
        <p:nvSpPr>
          <p:cNvPr id="3" name="Content Placeholder 2">
            <a:extLst>
              <a:ext uri="{FF2B5EF4-FFF2-40B4-BE49-F238E27FC236}">
                <a16:creationId xmlns:a16="http://schemas.microsoft.com/office/drawing/2014/main" id="{8A67ADBC-FA71-4B59-B261-3D098AF4646C}"/>
              </a:ext>
            </a:extLst>
          </p:cNvPr>
          <p:cNvSpPr>
            <a:spLocks noGrp="1"/>
          </p:cNvSpPr>
          <p:nvPr>
            <p:ph idx="1"/>
          </p:nvPr>
        </p:nvSpPr>
        <p:spPr/>
        <p:txBody>
          <a:bodyPr>
            <a:normAutofit fontScale="92500"/>
          </a:bodyPr>
          <a:lstStyle/>
          <a:p>
            <a:r>
              <a:rPr lang="en-US" dirty="0"/>
              <a:t>IoT is creating very complex challenges, that go beyond what machine learning has dealt with up to now.</a:t>
            </a:r>
          </a:p>
          <a:p>
            <a:endParaRPr lang="en-US" dirty="0"/>
          </a:p>
          <a:p>
            <a:r>
              <a:rPr lang="en-US" dirty="0"/>
              <a:t>Generally, machine learning systems are applied to a fairly narrow question, such as “who are the people in this photo?” or “given Google’s knowledge of Ken, how should search results for such-and-such a query be ranked?”</a:t>
            </a:r>
          </a:p>
          <a:p>
            <a:endParaRPr lang="en-US" dirty="0"/>
          </a:p>
          <a:p>
            <a:r>
              <a:rPr lang="en-US" dirty="0"/>
              <a:t>IoT is generating multiple questions, superimposed, and perhaps even in tension.</a:t>
            </a:r>
          </a:p>
        </p:txBody>
      </p:sp>
      <p:sp>
        <p:nvSpPr>
          <p:cNvPr id="4" name="Footer Placeholder 3">
            <a:extLst>
              <a:ext uri="{FF2B5EF4-FFF2-40B4-BE49-F238E27FC236}">
                <a16:creationId xmlns:a16="http://schemas.microsoft.com/office/drawing/2014/main" id="{A7A2FD48-18E3-42D5-9B7F-D771D7BB2EA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C757E79-63A3-4F5A-B2BA-A82BAFFCFF2A}"/>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3772389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4D31-D92B-4925-9AA4-60B8859F8E26}"/>
              </a:ext>
            </a:extLst>
          </p:cNvPr>
          <p:cNvSpPr>
            <a:spLocks noGrp="1"/>
          </p:cNvSpPr>
          <p:nvPr>
            <p:ph type="title"/>
          </p:nvPr>
        </p:nvSpPr>
        <p:spPr/>
        <p:txBody>
          <a:bodyPr/>
          <a:lstStyle/>
          <a:p>
            <a:r>
              <a:rPr lang="en-US" dirty="0"/>
              <a:t>A spectrum of challenges</a:t>
            </a:r>
          </a:p>
        </p:txBody>
      </p:sp>
      <p:sp>
        <p:nvSpPr>
          <p:cNvPr id="3" name="Content Placeholder 2">
            <a:extLst>
              <a:ext uri="{FF2B5EF4-FFF2-40B4-BE49-F238E27FC236}">
                <a16:creationId xmlns:a16="http://schemas.microsoft.com/office/drawing/2014/main" id="{53A89A6E-9C33-4497-B78C-45A18DAEF6FF}"/>
              </a:ext>
            </a:extLst>
          </p:cNvPr>
          <p:cNvSpPr>
            <a:spLocks noGrp="1"/>
          </p:cNvSpPr>
          <p:nvPr>
            <p:ph idx="1"/>
          </p:nvPr>
        </p:nvSpPr>
        <p:spPr/>
        <p:txBody>
          <a:bodyPr/>
          <a:lstStyle/>
          <a:p>
            <a:r>
              <a:rPr lang="en-US" dirty="0"/>
              <a:t>IoT really covers a </a:t>
            </a:r>
            <a:r>
              <a:rPr lang="en-US" i="1" dirty="0"/>
              <a:t>lot </a:t>
            </a:r>
            <a:r>
              <a:rPr lang="en-US" dirty="0"/>
              <a:t>of territory</a:t>
            </a:r>
          </a:p>
          <a:p>
            <a:pPr>
              <a:buFont typeface="Wingdings" panose="05000000000000000000" pitchFamily="2" charset="2"/>
              <a:buChar char="Ø"/>
            </a:pPr>
            <a:r>
              <a:rPr lang="en-US" dirty="0"/>
              <a:t>  Simple devices with simple roles, like</a:t>
            </a:r>
            <a:br>
              <a:rPr lang="en-US" dirty="0"/>
            </a:br>
            <a:r>
              <a:rPr lang="en-US" dirty="0"/>
              <a:t>    card swipes and door locks.</a:t>
            </a:r>
          </a:p>
          <a:p>
            <a:pPr>
              <a:buFont typeface="Wingdings" panose="05000000000000000000" pitchFamily="2" charset="2"/>
              <a:buChar char="Ø"/>
            </a:pPr>
            <a:r>
              <a:rPr lang="en-US" dirty="0"/>
              <a:t>  Computer vision, but used in easy ways,</a:t>
            </a:r>
            <a:br>
              <a:rPr lang="en-US" dirty="0"/>
            </a:br>
            <a:r>
              <a:rPr lang="en-US" dirty="0"/>
              <a:t>    like to read car license places or on a</a:t>
            </a:r>
            <a:br>
              <a:rPr lang="en-US" dirty="0"/>
            </a:br>
            <a:r>
              <a:rPr lang="en-US" dirty="0"/>
              <a:t>    factory assembly line.</a:t>
            </a:r>
          </a:p>
          <a:p>
            <a:pPr>
              <a:buFont typeface="Wingdings" panose="05000000000000000000" pitchFamily="2" charset="2"/>
              <a:buChar char="Ø"/>
            </a:pPr>
            <a:r>
              <a:rPr lang="en-US" dirty="0"/>
              <a:t>  Computer vision or speech with more </a:t>
            </a:r>
            <a:br>
              <a:rPr lang="en-US" dirty="0"/>
            </a:br>
            <a:r>
              <a:rPr lang="en-US" dirty="0"/>
              <a:t>    challenging inputs and roles…</a:t>
            </a:r>
          </a:p>
        </p:txBody>
      </p:sp>
      <p:sp>
        <p:nvSpPr>
          <p:cNvPr id="4" name="Footer Placeholder 3">
            <a:extLst>
              <a:ext uri="{FF2B5EF4-FFF2-40B4-BE49-F238E27FC236}">
                <a16:creationId xmlns:a16="http://schemas.microsoft.com/office/drawing/2014/main" id="{7569E1FD-842F-4EA3-B5E1-6CAB1BF2242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391EC82-015A-4006-B924-242DEB61F262}"/>
              </a:ext>
            </a:extLst>
          </p:cNvPr>
          <p:cNvSpPr>
            <a:spLocks noGrp="1"/>
          </p:cNvSpPr>
          <p:nvPr>
            <p:ph type="sldNum" sz="quarter" idx="12"/>
          </p:nvPr>
        </p:nvSpPr>
        <p:spPr/>
        <p:txBody>
          <a:bodyPr/>
          <a:lstStyle/>
          <a:p>
            <a:fld id="{3C974458-8A97-4835-BF79-1FB6D7856C21}" type="slidenum">
              <a:rPr lang="en-US" smtClean="0"/>
              <a:t>36</a:t>
            </a:fld>
            <a:endParaRPr lang="en-US"/>
          </a:p>
        </p:txBody>
      </p:sp>
      <p:sp>
        <p:nvSpPr>
          <p:cNvPr id="6" name="Arrow: Up-Down 5">
            <a:extLst>
              <a:ext uri="{FF2B5EF4-FFF2-40B4-BE49-F238E27FC236}">
                <a16:creationId xmlns:a16="http://schemas.microsoft.com/office/drawing/2014/main" id="{F5DE1C2D-8024-42A6-B788-562363BF1D3E}"/>
              </a:ext>
            </a:extLst>
          </p:cNvPr>
          <p:cNvSpPr/>
          <p:nvPr/>
        </p:nvSpPr>
        <p:spPr>
          <a:xfrm flipV="1">
            <a:off x="10925556" y="2030681"/>
            <a:ext cx="484632" cy="3666847"/>
          </a:xfrm>
          <a:prstGeom prst="upDownArrow">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8A7B51-AE7A-490A-97DE-F5156A81D1D2}"/>
              </a:ext>
            </a:extLst>
          </p:cNvPr>
          <p:cNvSpPr txBox="1"/>
          <p:nvPr/>
        </p:nvSpPr>
        <p:spPr>
          <a:xfrm>
            <a:off x="8263165" y="2084832"/>
            <a:ext cx="2574168" cy="646331"/>
          </a:xfrm>
          <a:prstGeom prst="rect">
            <a:avLst/>
          </a:prstGeom>
          <a:noFill/>
        </p:spPr>
        <p:txBody>
          <a:bodyPr wrap="square" rtlCol="0">
            <a:spAutoFit/>
          </a:bodyPr>
          <a:lstStyle/>
          <a:p>
            <a:pPr algn="r"/>
            <a:r>
              <a:rPr lang="en-US" dirty="0"/>
              <a:t>Easy today, doesn’t need machine learning/AI</a:t>
            </a:r>
          </a:p>
        </p:txBody>
      </p:sp>
      <p:sp>
        <p:nvSpPr>
          <p:cNvPr id="8" name="TextBox 7">
            <a:extLst>
              <a:ext uri="{FF2B5EF4-FFF2-40B4-BE49-F238E27FC236}">
                <a16:creationId xmlns:a16="http://schemas.microsoft.com/office/drawing/2014/main" id="{7EBC6A21-74F2-4BD4-9F2F-EDCEB112AE47}"/>
              </a:ext>
            </a:extLst>
          </p:cNvPr>
          <p:cNvSpPr txBox="1"/>
          <p:nvPr/>
        </p:nvSpPr>
        <p:spPr>
          <a:xfrm>
            <a:off x="7576457" y="5048751"/>
            <a:ext cx="3260876" cy="646331"/>
          </a:xfrm>
          <a:prstGeom prst="rect">
            <a:avLst/>
          </a:prstGeom>
          <a:noFill/>
        </p:spPr>
        <p:txBody>
          <a:bodyPr wrap="square" rtlCol="0">
            <a:spAutoFit/>
          </a:bodyPr>
          <a:lstStyle/>
          <a:p>
            <a:pPr algn="r"/>
            <a:r>
              <a:rPr lang="en-US" dirty="0"/>
              <a:t>Extremely hard, will depend on machine learning/AI</a:t>
            </a:r>
          </a:p>
        </p:txBody>
      </p:sp>
    </p:spTree>
    <p:extLst>
      <p:ext uri="{BB962C8B-B14F-4D97-AF65-F5344CB8AC3E}">
        <p14:creationId xmlns:p14="http://schemas.microsoft.com/office/powerpoint/2010/main" val="3737427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A139-093D-45D7-BA32-3CD0F0A43F89}"/>
              </a:ext>
            </a:extLst>
          </p:cNvPr>
          <p:cNvSpPr>
            <a:spLocks noGrp="1"/>
          </p:cNvSpPr>
          <p:nvPr>
            <p:ph type="title"/>
          </p:nvPr>
        </p:nvSpPr>
        <p:spPr/>
        <p:txBody>
          <a:bodyPr/>
          <a:lstStyle/>
          <a:p>
            <a:r>
              <a:rPr lang="en-US" dirty="0"/>
              <a:t>More observations</a:t>
            </a:r>
          </a:p>
        </p:txBody>
      </p:sp>
      <p:sp>
        <p:nvSpPr>
          <p:cNvPr id="3" name="Content Placeholder 2">
            <a:extLst>
              <a:ext uri="{FF2B5EF4-FFF2-40B4-BE49-F238E27FC236}">
                <a16:creationId xmlns:a16="http://schemas.microsoft.com/office/drawing/2014/main" id="{4E5D182C-2CED-4E2B-A488-60E55F1486D8}"/>
              </a:ext>
            </a:extLst>
          </p:cNvPr>
          <p:cNvSpPr>
            <a:spLocks noGrp="1"/>
          </p:cNvSpPr>
          <p:nvPr>
            <p:ph idx="1"/>
          </p:nvPr>
        </p:nvSpPr>
        <p:spPr/>
        <p:txBody>
          <a:bodyPr/>
          <a:lstStyle/>
          <a:p>
            <a:r>
              <a:rPr lang="en-US" dirty="0"/>
              <a:t>As such, these problems won’t be simple to solve!</a:t>
            </a:r>
          </a:p>
          <a:p>
            <a:endParaRPr lang="en-US" dirty="0"/>
          </a:p>
          <a:p>
            <a:r>
              <a:rPr lang="en-US" dirty="0"/>
              <a:t>Any single use case could involve writing large amounts of code – perhaps in the form of new </a:t>
            </a:r>
            <a:r>
              <a:rPr lang="en-US" dirty="0">
                <a:sym typeface="Symbol" panose="05050102010706020507" pitchFamily="18" charset="2"/>
              </a:rPr>
              <a:t>-services, perhaps new functions, perhaps even new hardware to create suitable sensors.</a:t>
            </a:r>
          </a:p>
          <a:p>
            <a:endParaRPr lang="en-US" dirty="0">
              <a:sym typeface="Symbol" panose="05050102010706020507" pitchFamily="18" charset="2"/>
            </a:endParaRPr>
          </a:p>
          <a:p>
            <a:r>
              <a:rPr lang="en-US" dirty="0">
                <a:sym typeface="Symbol" panose="05050102010706020507" pitchFamily="18" charset="2"/>
              </a:rPr>
              <a:t>But the emergence of new industries is never all that simple!</a:t>
            </a:r>
            <a:endParaRPr lang="en-US" dirty="0"/>
          </a:p>
        </p:txBody>
      </p:sp>
      <p:sp>
        <p:nvSpPr>
          <p:cNvPr id="4" name="Footer Placeholder 3">
            <a:extLst>
              <a:ext uri="{FF2B5EF4-FFF2-40B4-BE49-F238E27FC236}">
                <a16:creationId xmlns:a16="http://schemas.microsoft.com/office/drawing/2014/main" id="{BC4D7910-6660-4538-9832-F4BB87AFCD6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CE6B95E-10E9-498A-B0AA-568EAAEACA02}"/>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2322564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3D7D-17AC-4D37-B719-DC28FB1FB9E4}"/>
              </a:ext>
            </a:extLst>
          </p:cNvPr>
          <p:cNvSpPr>
            <a:spLocks noGrp="1"/>
          </p:cNvSpPr>
          <p:nvPr>
            <p:ph type="title"/>
          </p:nvPr>
        </p:nvSpPr>
        <p:spPr/>
        <p:txBody>
          <a:bodyPr/>
          <a:lstStyle/>
          <a:p>
            <a:r>
              <a:rPr lang="en-US" dirty="0"/>
              <a:t>Why bet on </a:t>
            </a:r>
            <a:r>
              <a:rPr lang="en-US" dirty="0" err="1"/>
              <a:t>I</a:t>
            </a:r>
            <a:r>
              <a:rPr lang="en-US" sz="4000" dirty="0" err="1"/>
              <a:t>o</a:t>
            </a:r>
            <a:r>
              <a:rPr lang="en-US" dirty="0" err="1"/>
              <a:t>T</a:t>
            </a:r>
            <a:r>
              <a:rPr lang="en-US" dirty="0"/>
              <a:t>, at all?</a:t>
            </a:r>
          </a:p>
        </p:txBody>
      </p:sp>
      <p:sp>
        <p:nvSpPr>
          <p:cNvPr id="3" name="Content Placeholder 2">
            <a:extLst>
              <a:ext uri="{FF2B5EF4-FFF2-40B4-BE49-F238E27FC236}">
                <a16:creationId xmlns:a16="http://schemas.microsoft.com/office/drawing/2014/main" id="{C2C6B437-2C4B-41BA-A625-980652D7BC4B}"/>
              </a:ext>
            </a:extLst>
          </p:cNvPr>
          <p:cNvSpPr>
            <a:spLocks noGrp="1"/>
          </p:cNvSpPr>
          <p:nvPr>
            <p:ph idx="1"/>
          </p:nvPr>
        </p:nvSpPr>
        <p:spPr/>
        <p:txBody>
          <a:bodyPr/>
          <a:lstStyle/>
          <a:p>
            <a:r>
              <a:rPr lang="en-US" dirty="0"/>
              <a:t>Our course does reflect a form of bet: that IoT will grow up and do much more than unlock the Gates Hall front door.</a:t>
            </a:r>
          </a:p>
          <a:p>
            <a:endParaRPr lang="en-US" dirty="0"/>
          </a:p>
          <a:p>
            <a:r>
              <a:rPr lang="en-US" dirty="0"/>
              <a:t>But if this will be so hard to create, why believe that it is going to happen?</a:t>
            </a:r>
          </a:p>
          <a:p>
            <a:endParaRPr lang="en-US" dirty="0"/>
          </a:p>
          <a:p>
            <a:r>
              <a:rPr lang="en-US" dirty="0"/>
              <a:t>Many great ideas go nowhere…</a:t>
            </a:r>
          </a:p>
        </p:txBody>
      </p:sp>
      <p:sp>
        <p:nvSpPr>
          <p:cNvPr id="4" name="Footer Placeholder 3">
            <a:extLst>
              <a:ext uri="{FF2B5EF4-FFF2-40B4-BE49-F238E27FC236}">
                <a16:creationId xmlns:a16="http://schemas.microsoft.com/office/drawing/2014/main" id="{2B511794-DA65-4677-8FC0-9967C264C66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8787A00-277F-46D6-9F81-F4C671D47E0C}"/>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887967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B68A-0CF5-4F2A-A366-2A931B839C51}"/>
              </a:ext>
            </a:extLst>
          </p:cNvPr>
          <p:cNvSpPr>
            <a:spLocks noGrp="1"/>
          </p:cNvSpPr>
          <p:nvPr>
            <p:ph type="title"/>
          </p:nvPr>
        </p:nvSpPr>
        <p:spPr/>
        <p:txBody>
          <a:bodyPr/>
          <a:lstStyle/>
          <a:p>
            <a:r>
              <a:rPr lang="en-US" dirty="0"/>
              <a:t>Crossing the Chasm</a:t>
            </a:r>
          </a:p>
        </p:txBody>
      </p:sp>
      <p:sp>
        <p:nvSpPr>
          <p:cNvPr id="9" name="Content Placeholder 8">
            <a:extLst>
              <a:ext uri="{FF2B5EF4-FFF2-40B4-BE49-F238E27FC236}">
                <a16:creationId xmlns:a16="http://schemas.microsoft.com/office/drawing/2014/main" id="{F7814E98-C6A5-43F9-A2B4-3334D30238C5}"/>
              </a:ext>
            </a:extLst>
          </p:cNvPr>
          <p:cNvSpPr>
            <a:spLocks noGrp="1"/>
          </p:cNvSpPr>
          <p:nvPr>
            <p:ph idx="1"/>
          </p:nvPr>
        </p:nvSpPr>
        <p:spPr/>
        <p:txBody>
          <a:bodyPr/>
          <a:lstStyle/>
          <a:p>
            <a:r>
              <a:rPr lang="en-US" dirty="0"/>
              <a:t>Key ideas:</a:t>
            </a:r>
          </a:p>
          <a:p>
            <a:pPr>
              <a:buFont typeface="Wingdings" panose="05000000000000000000" pitchFamily="2" charset="2"/>
              <a:buChar char="Ø"/>
            </a:pPr>
            <a:r>
              <a:rPr lang="en-US" dirty="0"/>
              <a:t>  Success comes slowly</a:t>
            </a:r>
          </a:p>
          <a:p>
            <a:pPr>
              <a:buFont typeface="Wingdings" panose="05000000000000000000" pitchFamily="2" charset="2"/>
              <a:buChar char="Ø"/>
            </a:pPr>
            <a:r>
              <a:rPr lang="en-US" dirty="0"/>
              <a:t>  Even major new markets</a:t>
            </a:r>
            <a:br>
              <a:rPr lang="en-US" dirty="0"/>
            </a:br>
            <a:r>
              <a:rPr lang="en-US" dirty="0"/>
              <a:t>    often are slow to mature.</a:t>
            </a:r>
          </a:p>
          <a:p>
            <a:pPr>
              <a:buFont typeface="Wingdings" panose="05000000000000000000" pitchFamily="2" charset="2"/>
              <a:buChar char="Ø"/>
            </a:pPr>
            <a:r>
              <a:rPr lang="en-US" dirty="0"/>
              <a:t>  Conservative adopters</a:t>
            </a:r>
            <a:br>
              <a:rPr lang="en-US" dirty="0"/>
            </a:br>
            <a:r>
              <a:rPr lang="en-US" dirty="0"/>
              <a:t>    are a reality, and often</a:t>
            </a:r>
            <a:br>
              <a:rPr lang="en-US" dirty="0"/>
            </a:br>
            <a:r>
              <a:rPr lang="en-US" dirty="0"/>
              <a:t>    even have a point!</a:t>
            </a:r>
          </a:p>
          <a:p>
            <a:pPr marL="0" indent="0">
              <a:buNone/>
            </a:pPr>
            <a:r>
              <a:rPr lang="en-US" b="1" dirty="0"/>
              <a:t>IoT is in that early market stage</a:t>
            </a:r>
          </a:p>
        </p:txBody>
      </p:sp>
      <p:sp>
        <p:nvSpPr>
          <p:cNvPr id="4" name="Footer Placeholder 3">
            <a:extLst>
              <a:ext uri="{FF2B5EF4-FFF2-40B4-BE49-F238E27FC236}">
                <a16:creationId xmlns:a16="http://schemas.microsoft.com/office/drawing/2014/main" id="{368AF183-5D1E-4AB6-B65B-1E04AE7F0B1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F49CB0A-5ED8-4445-8ABD-C2B34B3CC133}"/>
              </a:ext>
            </a:extLst>
          </p:cNvPr>
          <p:cNvSpPr>
            <a:spLocks noGrp="1"/>
          </p:cNvSpPr>
          <p:nvPr>
            <p:ph type="sldNum" sz="quarter" idx="12"/>
          </p:nvPr>
        </p:nvSpPr>
        <p:spPr/>
        <p:txBody>
          <a:bodyPr/>
          <a:lstStyle/>
          <a:p>
            <a:fld id="{3C974458-8A97-4835-BF79-1FB6D7856C21}" type="slidenum">
              <a:rPr lang="en-US" smtClean="0"/>
              <a:t>39</a:t>
            </a:fld>
            <a:endParaRPr lang="en-US"/>
          </a:p>
        </p:txBody>
      </p:sp>
      <p:pic>
        <p:nvPicPr>
          <p:cNvPr id="6" name="Picture 5">
            <a:extLst>
              <a:ext uri="{FF2B5EF4-FFF2-40B4-BE49-F238E27FC236}">
                <a16:creationId xmlns:a16="http://schemas.microsoft.com/office/drawing/2014/main" id="{6FF137BB-49D0-47CE-A46D-C0D2A9517A08}"/>
              </a:ext>
            </a:extLst>
          </p:cNvPr>
          <p:cNvPicPr>
            <a:picLocks noChangeAspect="1"/>
          </p:cNvPicPr>
          <p:nvPr/>
        </p:nvPicPr>
        <p:blipFill>
          <a:blip r:embed="rId2"/>
          <a:stretch>
            <a:fillRect/>
          </a:stretch>
        </p:blipFill>
        <p:spPr>
          <a:xfrm>
            <a:off x="6084378" y="2133753"/>
            <a:ext cx="5766859" cy="4319446"/>
          </a:xfrm>
          <a:prstGeom prst="rect">
            <a:avLst/>
          </a:prstGeom>
        </p:spPr>
      </p:pic>
      <p:pic>
        <p:nvPicPr>
          <p:cNvPr id="8" name="Picture 7">
            <a:extLst>
              <a:ext uri="{FF2B5EF4-FFF2-40B4-BE49-F238E27FC236}">
                <a16:creationId xmlns:a16="http://schemas.microsoft.com/office/drawing/2014/main" id="{38A054C8-733F-4083-982A-05769960068B}"/>
              </a:ext>
            </a:extLst>
          </p:cNvPr>
          <p:cNvPicPr>
            <a:picLocks noChangeAspect="1"/>
          </p:cNvPicPr>
          <p:nvPr/>
        </p:nvPicPr>
        <p:blipFill>
          <a:blip r:embed="rId3"/>
          <a:stretch>
            <a:fillRect/>
          </a:stretch>
        </p:blipFill>
        <p:spPr>
          <a:xfrm>
            <a:off x="10225060" y="112977"/>
            <a:ext cx="1626177" cy="2451548"/>
          </a:xfrm>
          <a:prstGeom prst="rect">
            <a:avLst/>
          </a:prstGeom>
        </p:spPr>
      </p:pic>
    </p:spTree>
    <p:extLst>
      <p:ext uri="{BB962C8B-B14F-4D97-AF65-F5344CB8AC3E}">
        <p14:creationId xmlns:p14="http://schemas.microsoft.com/office/powerpoint/2010/main" val="369053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versus </a:t>
            </a:r>
            <a:r>
              <a:rPr lang="en-US" dirty="0">
                <a:sym typeface="Symbol" panose="05050102010706020507" pitchFamily="18" charset="2"/>
              </a:rPr>
              <a:t>-services</a:t>
            </a:r>
            <a:endParaRPr lang="en-US" dirty="0"/>
          </a:p>
        </p:txBody>
      </p:sp>
      <p:sp>
        <p:nvSpPr>
          <p:cNvPr id="3" name="Content Placeholder 2"/>
          <p:cNvSpPr>
            <a:spLocks noGrp="1"/>
          </p:cNvSpPr>
          <p:nvPr>
            <p:ph idx="1"/>
          </p:nvPr>
        </p:nvSpPr>
        <p:spPr/>
        <p:txBody>
          <a:bodyPr>
            <a:normAutofit lnSpcReduction="10000"/>
          </a:bodyPr>
          <a:lstStyle/>
          <a:p>
            <a:r>
              <a:rPr lang="en-US" dirty="0"/>
              <a:t>Use functions for simple read-only actions (the function can still fetch the data from some set of </a:t>
            </a:r>
            <a:r>
              <a:rPr lang="en-US" dirty="0">
                <a:sym typeface="Symbol" panose="05050102010706020507" pitchFamily="18" charset="2"/>
              </a:rPr>
              <a:t>-services).  Pass updates to -services.</a:t>
            </a:r>
          </a:p>
          <a:p>
            <a:r>
              <a:rPr lang="en-US" dirty="0">
                <a:sym typeface="Symbol" panose="05050102010706020507" pitchFamily="18" charset="2"/>
              </a:rPr>
              <a:t>Limit multi-step functions to </a:t>
            </a:r>
            <a:r>
              <a:rPr lang="en-US">
                <a:sym typeface="Symbol" panose="05050102010706020507" pitchFamily="18" charset="2"/>
              </a:rPr>
              <a:t>simple state-machine </a:t>
            </a:r>
            <a:r>
              <a:rPr lang="en-US" dirty="0">
                <a:sym typeface="Symbol" panose="05050102010706020507" pitchFamily="18" charset="2"/>
              </a:rPr>
              <a:t>logic.</a:t>
            </a:r>
          </a:p>
          <a:p>
            <a:endParaRPr lang="en-US" dirty="0">
              <a:sym typeface="Symbol" panose="05050102010706020507" pitchFamily="18" charset="2"/>
            </a:endParaRPr>
          </a:p>
          <a:p>
            <a:r>
              <a:rPr lang="en-US" dirty="0">
                <a:sym typeface="Symbol" panose="05050102010706020507" pitchFamily="18" charset="2"/>
              </a:rPr>
              <a:t>Use -services for complex or </a:t>
            </a:r>
            <a:r>
              <a:rPr lang="en-US" dirty="0" err="1">
                <a:sym typeface="Symbol" panose="05050102010706020507" pitchFamily="18" charset="2"/>
              </a:rPr>
              <a:t>stateful</a:t>
            </a:r>
            <a:r>
              <a:rPr lang="en-US" dirty="0">
                <a:sym typeface="Symbol" panose="05050102010706020507" pitchFamily="18" charset="2"/>
              </a:rPr>
              <a:t> tasks.</a:t>
            </a:r>
          </a:p>
          <a:p>
            <a:pPr>
              <a:buFont typeface="Wingdings" panose="05000000000000000000" pitchFamily="2" charset="2"/>
              <a:buChar char="Ø"/>
            </a:pPr>
            <a:r>
              <a:rPr lang="en-US" dirty="0">
                <a:sym typeface="Symbol" panose="05050102010706020507" pitchFamily="18" charset="2"/>
              </a:rPr>
              <a:t>  Ideally, find some way to leverage existing -services.  They often have</a:t>
            </a:r>
            <a:br>
              <a:rPr lang="en-US" dirty="0">
                <a:sym typeface="Symbol" panose="05050102010706020507" pitchFamily="18" charset="2"/>
              </a:rPr>
            </a:br>
            <a:r>
              <a:rPr lang="en-US" dirty="0">
                <a:sym typeface="Symbol" panose="05050102010706020507" pitchFamily="18" charset="2"/>
              </a:rPr>
              <a:t>    magic superpowers, like access to hardware accelerators.</a:t>
            </a:r>
          </a:p>
          <a:p>
            <a:pPr>
              <a:buFont typeface="Wingdings" panose="05000000000000000000" pitchFamily="2" charset="2"/>
              <a:buChar char="Ø"/>
            </a:pPr>
            <a:r>
              <a:rPr lang="en-US" dirty="0">
                <a:sym typeface="Symbol" panose="05050102010706020507" pitchFamily="18" charset="2"/>
              </a:rPr>
              <a:t>  Build your own -services if there are no existing options that match.</a:t>
            </a:r>
            <a:endParaRPr lang="en-US" dirty="0"/>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704250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DF65-75F1-4A7F-BDCA-BCA26E6CE25F}"/>
              </a:ext>
            </a:extLst>
          </p:cNvPr>
          <p:cNvSpPr>
            <a:spLocks noGrp="1"/>
          </p:cNvSpPr>
          <p:nvPr>
            <p:ph type="title"/>
          </p:nvPr>
        </p:nvSpPr>
        <p:spPr/>
        <p:txBody>
          <a:bodyPr/>
          <a:lstStyle/>
          <a:p>
            <a:r>
              <a:rPr lang="en-US" dirty="0"/>
              <a:t>So… will it stumble?  </a:t>
            </a:r>
          </a:p>
        </p:txBody>
      </p:sp>
      <p:sp>
        <p:nvSpPr>
          <p:cNvPr id="3" name="Content Placeholder 2">
            <a:extLst>
              <a:ext uri="{FF2B5EF4-FFF2-40B4-BE49-F238E27FC236}">
                <a16:creationId xmlns:a16="http://schemas.microsoft.com/office/drawing/2014/main" id="{0ECEDD44-FDBB-4840-83E4-BA4D5F2C6ADC}"/>
              </a:ext>
            </a:extLst>
          </p:cNvPr>
          <p:cNvSpPr>
            <a:spLocks noGrp="1"/>
          </p:cNvSpPr>
          <p:nvPr>
            <p:ph idx="1"/>
          </p:nvPr>
        </p:nvSpPr>
        <p:spPr/>
        <p:txBody>
          <a:bodyPr/>
          <a:lstStyle/>
          <a:p>
            <a:r>
              <a:rPr lang="en-US" dirty="0"/>
              <a:t>Many people believe that we are in the chasm right now…  and even this view may be “optimistic”!</a:t>
            </a:r>
          </a:p>
          <a:p>
            <a:endParaRPr lang="en-US" dirty="0"/>
          </a:p>
          <a:p>
            <a:r>
              <a:rPr lang="en-US" dirty="0"/>
              <a:t>But the key thing is the money… money will eventually bring success, and there is already an immense amount of money on the table.</a:t>
            </a:r>
          </a:p>
          <a:p>
            <a:endParaRPr lang="en-US" dirty="0"/>
          </a:p>
          <a:p>
            <a:r>
              <a:rPr lang="en-US" dirty="0"/>
              <a:t>With enough money, problems that “only” involve a lot of coding will gradually yield.  And step by step, IoT will become a bigger deal.</a:t>
            </a:r>
          </a:p>
        </p:txBody>
      </p:sp>
      <p:sp>
        <p:nvSpPr>
          <p:cNvPr id="4" name="Footer Placeholder 3">
            <a:extLst>
              <a:ext uri="{FF2B5EF4-FFF2-40B4-BE49-F238E27FC236}">
                <a16:creationId xmlns:a16="http://schemas.microsoft.com/office/drawing/2014/main" id="{9AD48368-C9F9-401B-A83C-EFABEE7EB227}"/>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9A1FDFD-5F6B-4E29-A2BB-6E2F27022E16}"/>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473408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so many Cornell Cloud People become such stars?</a:t>
            </a:r>
          </a:p>
        </p:txBody>
      </p:sp>
      <p:sp>
        <p:nvSpPr>
          <p:cNvPr id="3" name="Content Placeholder 2"/>
          <p:cNvSpPr>
            <a:spLocks noGrp="1"/>
          </p:cNvSpPr>
          <p:nvPr>
            <p:ph idx="1"/>
          </p:nvPr>
        </p:nvSpPr>
        <p:spPr/>
        <p:txBody>
          <a:bodyPr>
            <a:normAutofit/>
          </a:bodyPr>
          <a:lstStyle/>
          <a:p>
            <a:r>
              <a:rPr lang="en-US" dirty="0"/>
              <a:t>The people you’ve heard about were people who believed that when something really big is happening, you can succeed by</a:t>
            </a:r>
          </a:p>
          <a:p>
            <a:pPr>
              <a:buFont typeface="Wingdings" panose="05000000000000000000" pitchFamily="2" charset="2"/>
              <a:buChar char="Ø"/>
            </a:pPr>
            <a:r>
              <a:rPr lang="en-US" dirty="0"/>
              <a:t>  Being really smart and creative.</a:t>
            </a:r>
          </a:p>
          <a:p>
            <a:pPr>
              <a:buFont typeface="Wingdings" panose="05000000000000000000" pitchFamily="2" charset="2"/>
              <a:buChar char="Ø"/>
            </a:pPr>
            <a:r>
              <a:rPr lang="en-US" dirty="0"/>
              <a:t>  Using those skills in that domain.</a:t>
            </a:r>
          </a:p>
          <a:p>
            <a:pPr>
              <a:buFont typeface="Wingdings" panose="05000000000000000000" pitchFamily="2" charset="2"/>
              <a:buChar char="Ø"/>
            </a:pPr>
            <a:endParaRPr lang="en-US" dirty="0"/>
          </a:p>
          <a:p>
            <a:pPr marL="0" indent="0">
              <a:buNone/>
            </a:pPr>
            <a:r>
              <a:rPr lang="en-US" dirty="0"/>
              <a:t>Success stories can be home runs.  But even a failure helps the field mature.  And the experience makes you more respected within your company as a person who speaks from hard-earned insights!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4138518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F557-CF2D-4E29-801B-FF693227FB0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BF0890A7-7E1D-4611-ACF8-A9796FE0F8B1}"/>
              </a:ext>
            </a:extLst>
          </p:cNvPr>
          <p:cNvSpPr>
            <a:spLocks noGrp="1"/>
          </p:cNvSpPr>
          <p:nvPr>
            <p:ph idx="1"/>
          </p:nvPr>
        </p:nvSpPr>
        <p:spPr/>
        <p:txBody>
          <a:bodyPr>
            <a:normAutofit lnSpcReduction="10000"/>
          </a:bodyPr>
          <a:lstStyle/>
          <a:p>
            <a:r>
              <a:rPr lang="en-US" dirty="0"/>
              <a:t>We can already see a path to using today’s cloud to solve some of these problems.  Start with those.</a:t>
            </a:r>
          </a:p>
          <a:p>
            <a:endParaRPr lang="en-US" dirty="0"/>
          </a:p>
          <a:p>
            <a:r>
              <a:rPr lang="en-US" dirty="0"/>
              <a:t>In your CS5412 project, we want you to aim for something challenging but feasible in a limited amount of time!</a:t>
            </a:r>
          </a:p>
          <a:p>
            <a:endParaRPr lang="en-US" dirty="0"/>
          </a:p>
          <a:p>
            <a:r>
              <a:rPr lang="en-US" dirty="0"/>
              <a:t>Over time, tools will emerge to simplify other tasks.  </a:t>
            </a:r>
            <a:r>
              <a:rPr lang="en-US"/>
              <a:t>These have </a:t>
            </a:r>
            <a:r>
              <a:rPr lang="en-US" dirty="0"/>
              <a:t>not yet matured.  Yet it would be wrong to bet against IoT just because it is immature.  The IoT “direction” is gaining momentum (and value)</a:t>
            </a:r>
          </a:p>
        </p:txBody>
      </p:sp>
      <p:sp>
        <p:nvSpPr>
          <p:cNvPr id="4" name="Footer Placeholder 3">
            <a:extLst>
              <a:ext uri="{FF2B5EF4-FFF2-40B4-BE49-F238E27FC236}">
                <a16:creationId xmlns:a16="http://schemas.microsoft.com/office/drawing/2014/main" id="{37F228FD-4E1F-40DC-9C36-DB84B90E8D3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76250FB-B1D3-4406-81C5-2FEE1411D68F}"/>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75985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3564-07D9-449D-8CF7-41AD86B1226D}"/>
              </a:ext>
            </a:extLst>
          </p:cNvPr>
          <p:cNvSpPr>
            <a:spLocks noGrp="1"/>
          </p:cNvSpPr>
          <p:nvPr>
            <p:ph type="title"/>
          </p:nvPr>
        </p:nvSpPr>
        <p:spPr/>
        <p:txBody>
          <a:bodyPr/>
          <a:lstStyle/>
          <a:p>
            <a:r>
              <a:rPr lang="en-US" dirty="0"/>
              <a:t>Solving this door example</a:t>
            </a:r>
          </a:p>
        </p:txBody>
      </p:sp>
      <p:sp>
        <p:nvSpPr>
          <p:cNvPr id="3" name="Content Placeholder 2">
            <a:extLst>
              <a:ext uri="{FF2B5EF4-FFF2-40B4-BE49-F238E27FC236}">
                <a16:creationId xmlns:a16="http://schemas.microsoft.com/office/drawing/2014/main" id="{14A30617-A4C2-47C5-A29C-5F83D6633531}"/>
              </a:ext>
            </a:extLst>
          </p:cNvPr>
          <p:cNvSpPr>
            <a:spLocks noGrp="1"/>
          </p:cNvSpPr>
          <p:nvPr>
            <p:ph idx="1"/>
          </p:nvPr>
        </p:nvSpPr>
        <p:spPr/>
        <p:txBody>
          <a:bodyPr>
            <a:normAutofit fontScale="92500"/>
          </a:bodyPr>
          <a:lstStyle/>
          <a:p>
            <a:r>
              <a:rPr lang="en-US" dirty="0"/>
              <a:t>We listed a series of simple events.  The state involved is simple too, such as “door is locked/unlocked”.  </a:t>
            </a:r>
            <a:r>
              <a:rPr lang="en-US" i="1" dirty="0"/>
              <a:t>So use functions as the “main” element.</a:t>
            </a:r>
            <a:endParaRPr lang="en-US" dirty="0"/>
          </a:p>
          <a:p>
            <a:endParaRPr lang="en-US" dirty="0"/>
          </a:p>
          <a:p>
            <a:r>
              <a:rPr lang="en-US" dirty="0"/>
              <a:t>These functions will consult with </a:t>
            </a:r>
            <a:r>
              <a:rPr lang="en-US" dirty="0">
                <a:sym typeface="Symbol" panose="05050102010706020507" pitchFamily="18" charset="2"/>
              </a:rPr>
              <a:t>-services.  All are standard ones:</a:t>
            </a:r>
          </a:p>
          <a:p>
            <a:pPr>
              <a:buFont typeface="Wingdings" panose="05000000000000000000" pitchFamily="2" charset="2"/>
              <a:buChar char="Ø"/>
            </a:pPr>
            <a:r>
              <a:rPr lang="en-US" dirty="0">
                <a:sym typeface="Symbol" panose="05050102010706020507" pitchFamily="18" charset="2"/>
              </a:rPr>
              <a:t>  A</a:t>
            </a:r>
            <a:r>
              <a:rPr lang="en-US" dirty="0"/>
              <a:t> database of access permissions.</a:t>
            </a:r>
          </a:p>
          <a:p>
            <a:pPr>
              <a:buFont typeface="Wingdings" panose="05000000000000000000" pitchFamily="2" charset="2"/>
              <a:buChar char="Ø"/>
            </a:pPr>
            <a:r>
              <a:rPr lang="en-US" dirty="0"/>
              <a:t>  A database of employee images with an image recognition capability. </a:t>
            </a:r>
          </a:p>
          <a:p>
            <a:pPr>
              <a:buFont typeface="Wingdings" panose="05000000000000000000" pitchFamily="2" charset="2"/>
              <a:buChar char="Ø"/>
            </a:pPr>
            <a:r>
              <a:rPr lang="en-US" dirty="0"/>
              <a:t>  Key-value storage holding other forms of previously captured information.</a:t>
            </a:r>
          </a:p>
          <a:p>
            <a:pPr>
              <a:buFont typeface="Wingdings" panose="05000000000000000000" pitchFamily="2" charset="2"/>
              <a:buChar char="Ø"/>
            </a:pPr>
            <a:r>
              <a:rPr lang="en-US" dirty="0"/>
              <a:t>  Audit log (</a:t>
            </a:r>
            <a:r>
              <a:rPr lang="en-US" dirty="0" err="1"/>
              <a:t>BlockChain</a:t>
            </a:r>
            <a:r>
              <a:rPr lang="en-US" dirty="0"/>
              <a:t>) that tracks who was allowed to enter the building.</a:t>
            </a:r>
          </a:p>
        </p:txBody>
      </p:sp>
      <p:sp>
        <p:nvSpPr>
          <p:cNvPr id="4" name="Footer Placeholder 3">
            <a:extLst>
              <a:ext uri="{FF2B5EF4-FFF2-40B4-BE49-F238E27FC236}">
                <a16:creationId xmlns:a16="http://schemas.microsoft.com/office/drawing/2014/main" id="{29DF218D-B73D-4D0D-904E-7FC7327F42B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D5ED483-2211-4E15-85ED-E74D18834B92}"/>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82911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D48A-4F47-4F1C-8064-E8D2A7915A74}"/>
              </a:ext>
            </a:extLst>
          </p:cNvPr>
          <p:cNvSpPr>
            <a:spLocks noGrp="1"/>
          </p:cNvSpPr>
          <p:nvPr>
            <p:ph type="title"/>
          </p:nvPr>
        </p:nvSpPr>
        <p:spPr>
          <a:xfrm>
            <a:off x="1024128" y="585216"/>
            <a:ext cx="10954512" cy="1499616"/>
          </a:xfrm>
        </p:spPr>
        <p:txBody>
          <a:bodyPr/>
          <a:lstStyle/>
          <a:p>
            <a:r>
              <a:rPr lang="en-US" dirty="0"/>
              <a:t>How easily does this extend to farming?</a:t>
            </a:r>
          </a:p>
        </p:txBody>
      </p:sp>
      <p:sp>
        <p:nvSpPr>
          <p:cNvPr id="3" name="Content Placeholder 2">
            <a:extLst>
              <a:ext uri="{FF2B5EF4-FFF2-40B4-BE49-F238E27FC236}">
                <a16:creationId xmlns:a16="http://schemas.microsoft.com/office/drawing/2014/main" id="{9E7D4620-D3D3-45DD-BB12-5D22C0403555}"/>
              </a:ext>
            </a:extLst>
          </p:cNvPr>
          <p:cNvSpPr>
            <a:spLocks noGrp="1"/>
          </p:cNvSpPr>
          <p:nvPr>
            <p:ph idx="1"/>
          </p:nvPr>
        </p:nvSpPr>
        <p:spPr/>
        <p:txBody>
          <a:bodyPr/>
          <a:lstStyle/>
          <a:p>
            <a:r>
              <a:rPr lang="en-US" dirty="0"/>
              <a:t>With a smart farm, the core concept is similar.</a:t>
            </a:r>
          </a:p>
          <a:p>
            <a:endParaRPr lang="en-US" dirty="0"/>
          </a:p>
          <a:p>
            <a:r>
              <a:rPr lang="en-US" dirty="0"/>
              <a:t>But suddenly we are controlling robotic devices (like drones, cameras that can swivel and zoom), tracking much more “dynamic” information, taking actions based on recent knowledge.</a:t>
            </a:r>
          </a:p>
          <a:p>
            <a:endParaRPr lang="en-US" dirty="0"/>
          </a:p>
          <a:p>
            <a:r>
              <a:rPr lang="en-US" dirty="0"/>
              <a:t>This is a common theme for many kinds of smart IoT use cases, like smart highways, smart homes.</a:t>
            </a:r>
          </a:p>
        </p:txBody>
      </p:sp>
      <p:sp>
        <p:nvSpPr>
          <p:cNvPr id="4" name="Footer Placeholder 3">
            <a:extLst>
              <a:ext uri="{FF2B5EF4-FFF2-40B4-BE49-F238E27FC236}">
                <a16:creationId xmlns:a16="http://schemas.microsoft.com/office/drawing/2014/main" id="{64DFF71A-6B98-4D83-940A-84CAA02BA907}"/>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D1B04B3-1672-4DC4-A681-CDC98FAA545C}"/>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94175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E7E3-F96B-4B88-B3EE-1ED3834721F0}"/>
              </a:ext>
            </a:extLst>
          </p:cNvPr>
          <p:cNvSpPr>
            <a:spLocks noGrp="1"/>
          </p:cNvSpPr>
          <p:nvPr>
            <p:ph type="title"/>
          </p:nvPr>
        </p:nvSpPr>
        <p:spPr/>
        <p:txBody>
          <a:bodyPr/>
          <a:lstStyle/>
          <a:p>
            <a:r>
              <a:rPr lang="en-US" dirty="0"/>
              <a:t>Microsoft </a:t>
            </a:r>
            <a:r>
              <a:rPr lang="en-US" dirty="0" err="1"/>
              <a:t>FarmBeats</a:t>
            </a:r>
            <a:endParaRPr lang="en-US" dirty="0"/>
          </a:p>
        </p:txBody>
      </p:sp>
      <p:sp>
        <p:nvSpPr>
          <p:cNvPr id="3" name="Content Placeholder 2">
            <a:extLst>
              <a:ext uri="{FF2B5EF4-FFF2-40B4-BE49-F238E27FC236}">
                <a16:creationId xmlns:a16="http://schemas.microsoft.com/office/drawing/2014/main" id="{FE56320A-A863-414A-AB22-253A83A99139}"/>
              </a:ext>
            </a:extLst>
          </p:cNvPr>
          <p:cNvSpPr>
            <a:spLocks noGrp="1"/>
          </p:cNvSpPr>
          <p:nvPr>
            <p:ph idx="1"/>
          </p:nvPr>
        </p:nvSpPr>
        <p:spPr/>
        <p:txBody>
          <a:bodyPr>
            <a:normAutofit lnSpcReduction="10000"/>
          </a:bodyPr>
          <a:lstStyle/>
          <a:p>
            <a:r>
              <a:rPr lang="en-US" dirty="0"/>
              <a:t>Quick reminder of some smart farming ideas:</a:t>
            </a:r>
          </a:p>
          <a:p>
            <a:pPr>
              <a:buFont typeface="Wingdings" panose="05000000000000000000" pitchFamily="2" charset="2"/>
              <a:buChar char="Ø"/>
            </a:pPr>
            <a:r>
              <a:rPr lang="en-US" dirty="0"/>
              <a:t>  Drones that would survey fields and help with intelligent decisions about</a:t>
            </a:r>
            <a:br>
              <a:rPr lang="en-US" dirty="0"/>
            </a:br>
            <a:r>
              <a:rPr lang="en-US" dirty="0"/>
              <a:t>    seed choices, irrigation, fertilizers, pesticide/fungicide use, etc.</a:t>
            </a:r>
          </a:p>
          <a:p>
            <a:pPr>
              <a:buFont typeface="Wingdings" panose="05000000000000000000" pitchFamily="2" charset="2"/>
              <a:buChar char="Ø"/>
            </a:pPr>
            <a:r>
              <a:rPr lang="en-US" dirty="0"/>
              <a:t>  </a:t>
            </a:r>
            <a:r>
              <a:rPr lang="en-US" dirty="0" err="1"/>
              <a:t>BlockChain</a:t>
            </a:r>
            <a:r>
              <a:rPr lang="en-US" dirty="0"/>
              <a:t> style audit trails of actions in dairy or similar situations</a:t>
            </a:r>
          </a:p>
          <a:p>
            <a:pPr>
              <a:buFont typeface="Wingdings" panose="05000000000000000000" pitchFamily="2" charset="2"/>
              <a:buChar char="Ø"/>
            </a:pPr>
            <a:r>
              <a:rPr lang="en-US" dirty="0"/>
              <a:t>  Real-time monitoring of animal health and related tasks, like milking</a:t>
            </a:r>
          </a:p>
          <a:p>
            <a:pPr>
              <a:buFont typeface="Wingdings" panose="05000000000000000000" pitchFamily="2" charset="2"/>
              <a:buChar char="Ø"/>
            </a:pPr>
            <a:r>
              <a:rPr lang="en-US" dirty="0"/>
              <a:t>  Systems to recycle farm waste into useful products like bio-oil</a:t>
            </a:r>
          </a:p>
          <a:p>
            <a:pPr>
              <a:buFont typeface="Wingdings" panose="05000000000000000000" pitchFamily="2" charset="2"/>
              <a:buChar char="Ø"/>
            </a:pPr>
            <a:r>
              <a:rPr lang="en-US" dirty="0"/>
              <a:t>  Maybe a “smart calendar” for the farmer’s wall, showing upcoming </a:t>
            </a:r>
            <a:br>
              <a:rPr lang="en-US" dirty="0"/>
            </a:br>
            <a:r>
              <a:rPr lang="en-US" dirty="0"/>
              <a:t>    tasks, explaining the reasoning, like an iPad but for the farm</a:t>
            </a:r>
          </a:p>
        </p:txBody>
      </p:sp>
      <p:sp>
        <p:nvSpPr>
          <p:cNvPr id="4" name="Footer Placeholder 3">
            <a:extLst>
              <a:ext uri="{FF2B5EF4-FFF2-40B4-BE49-F238E27FC236}">
                <a16:creationId xmlns:a16="http://schemas.microsoft.com/office/drawing/2014/main" id="{C7E1FA99-C298-4C19-91AC-B091951A564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78638C0-3DA0-4CC3-9D6F-49BDD116687E}"/>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622E3A76-350C-4F73-8A01-544AECE43C48}"/>
              </a:ext>
            </a:extLst>
          </p:cNvPr>
          <p:cNvPicPr>
            <a:picLocks noChangeAspect="1"/>
          </p:cNvPicPr>
          <p:nvPr/>
        </p:nvPicPr>
        <p:blipFill>
          <a:blip r:embed="rId3"/>
          <a:stretch>
            <a:fillRect/>
          </a:stretch>
        </p:blipFill>
        <p:spPr>
          <a:xfrm>
            <a:off x="8910735" y="112084"/>
            <a:ext cx="3106115" cy="2073332"/>
          </a:xfrm>
          <a:prstGeom prst="rect">
            <a:avLst/>
          </a:prstGeom>
        </p:spPr>
      </p:pic>
    </p:spTree>
    <p:extLst>
      <p:ext uri="{BB962C8B-B14F-4D97-AF65-F5344CB8AC3E}">
        <p14:creationId xmlns:p14="http://schemas.microsoft.com/office/powerpoint/2010/main" val="229544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9FC6-3530-452D-B77E-0FF896FC010D}"/>
              </a:ext>
            </a:extLst>
          </p:cNvPr>
          <p:cNvSpPr>
            <a:spLocks noGrp="1"/>
          </p:cNvSpPr>
          <p:nvPr>
            <p:ph type="title"/>
          </p:nvPr>
        </p:nvSpPr>
        <p:spPr/>
        <p:txBody>
          <a:bodyPr/>
          <a:lstStyle/>
          <a:p>
            <a:r>
              <a:rPr lang="en-US" dirty="0"/>
              <a:t>Intelligence roles</a:t>
            </a:r>
          </a:p>
        </p:txBody>
      </p:sp>
      <p:sp>
        <p:nvSpPr>
          <p:cNvPr id="3" name="Content Placeholder 2">
            <a:extLst>
              <a:ext uri="{FF2B5EF4-FFF2-40B4-BE49-F238E27FC236}">
                <a16:creationId xmlns:a16="http://schemas.microsoft.com/office/drawing/2014/main" id="{EE95966B-F3E0-4663-8F9A-FC7169262701}"/>
              </a:ext>
            </a:extLst>
          </p:cNvPr>
          <p:cNvSpPr>
            <a:spLocks noGrp="1"/>
          </p:cNvSpPr>
          <p:nvPr>
            <p:ph idx="1"/>
          </p:nvPr>
        </p:nvSpPr>
        <p:spPr/>
        <p:txBody>
          <a:bodyPr>
            <a:normAutofit/>
          </a:bodyPr>
          <a:lstStyle/>
          <a:p>
            <a:r>
              <a:rPr lang="en-US" dirty="0"/>
              <a:t>The intelligence takes many forms here, even just in the drones</a:t>
            </a:r>
          </a:p>
          <a:p>
            <a:pPr>
              <a:buFont typeface="Wingdings" panose="05000000000000000000" pitchFamily="2" charset="2"/>
              <a:buChar char="Ø"/>
            </a:pPr>
            <a:r>
              <a:rPr lang="en-US" dirty="0"/>
              <a:t>  How can program drones to employ optimal search patterns?</a:t>
            </a:r>
          </a:p>
          <a:p>
            <a:pPr>
              <a:buFont typeface="Wingdings" panose="05000000000000000000" pitchFamily="2" charset="2"/>
              <a:buChar char="Ø"/>
            </a:pPr>
            <a:r>
              <a:rPr lang="en-US" dirty="0"/>
              <a:t>  How should the drone’s battery power be managed?  Can we leverage</a:t>
            </a:r>
            <a:br>
              <a:rPr lang="en-US" dirty="0"/>
            </a:br>
            <a:r>
              <a:rPr lang="en-US" dirty="0"/>
              <a:t>    wind to “sail” and reduce consumption?</a:t>
            </a:r>
          </a:p>
          <a:p>
            <a:pPr>
              <a:buFont typeface="Wingdings" panose="05000000000000000000" pitchFamily="2" charset="2"/>
              <a:buChar char="Ø"/>
            </a:pPr>
            <a:r>
              <a:rPr lang="en-US" dirty="0"/>
              <a:t>  Which crops to photograph, and from what angle, and how close?</a:t>
            </a:r>
          </a:p>
          <a:p>
            <a:pPr>
              <a:buFont typeface="Wingdings" panose="05000000000000000000" pitchFamily="2" charset="2"/>
              <a:buChar char="Ø"/>
            </a:pPr>
            <a:r>
              <a:rPr lang="en-US" dirty="0"/>
              <a:t>  Are there signs of a problem?  Should we get more data?</a:t>
            </a:r>
          </a:p>
          <a:p>
            <a:pPr>
              <a:buFont typeface="Wingdings" panose="05000000000000000000" pitchFamily="2" charset="2"/>
              <a:buChar char="Ø"/>
            </a:pPr>
            <a:r>
              <a:rPr lang="en-US" dirty="0"/>
              <a:t>  Which photos to upload, and which to save, and which can be deleted?</a:t>
            </a:r>
          </a:p>
        </p:txBody>
      </p:sp>
      <p:sp>
        <p:nvSpPr>
          <p:cNvPr id="4" name="Footer Placeholder 3">
            <a:extLst>
              <a:ext uri="{FF2B5EF4-FFF2-40B4-BE49-F238E27FC236}">
                <a16:creationId xmlns:a16="http://schemas.microsoft.com/office/drawing/2014/main" id="{5EC7A768-F51F-457C-88D5-FCE8365F102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A309121-18B8-40C0-9213-B6D0836DDF83}"/>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6" name="Picture 5">
            <a:extLst>
              <a:ext uri="{FF2B5EF4-FFF2-40B4-BE49-F238E27FC236}">
                <a16:creationId xmlns:a16="http://schemas.microsoft.com/office/drawing/2014/main" id="{46A9E802-5639-4A19-9CD9-7CAB864B3C42}"/>
              </a:ext>
            </a:extLst>
          </p:cNvPr>
          <p:cNvPicPr>
            <a:picLocks noChangeAspect="1"/>
          </p:cNvPicPr>
          <p:nvPr/>
        </p:nvPicPr>
        <p:blipFill>
          <a:blip r:embed="rId3"/>
          <a:stretch>
            <a:fillRect/>
          </a:stretch>
        </p:blipFill>
        <p:spPr>
          <a:xfrm>
            <a:off x="9367935" y="233266"/>
            <a:ext cx="2376704" cy="1584073"/>
          </a:xfrm>
          <a:prstGeom prst="rect">
            <a:avLst/>
          </a:prstGeom>
        </p:spPr>
      </p:pic>
    </p:spTree>
    <p:extLst>
      <p:ext uri="{BB962C8B-B14F-4D97-AF65-F5344CB8AC3E}">
        <p14:creationId xmlns:p14="http://schemas.microsoft.com/office/powerpoint/2010/main" val="77794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4A27-4410-4443-A7AD-44C6CBB2D9E1}"/>
              </a:ext>
            </a:extLst>
          </p:cNvPr>
          <p:cNvSpPr>
            <a:spLocks noGrp="1"/>
          </p:cNvSpPr>
          <p:nvPr>
            <p:ph type="title"/>
          </p:nvPr>
        </p:nvSpPr>
        <p:spPr/>
        <p:txBody>
          <a:bodyPr/>
          <a:lstStyle/>
          <a:p>
            <a:r>
              <a:rPr lang="en-US" dirty="0"/>
              <a:t>How to make an </a:t>
            </a:r>
            <a:r>
              <a:rPr lang="en-US" u="sng" dirty="0"/>
              <a:t>intelligent</a:t>
            </a:r>
            <a:r>
              <a:rPr lang="en-US" dirty="0"/>
              <a:t> decision?</a:t>
            </a:r>
          </a:p>
        </p:txBody>
      </p:sp>
      <p:sp>
        <p:nvSpPr>
          <p:cNvPr id="3" name="Content Placeholder 2">
            <a:extLst>
              <a:ext uri="{FF2B5EF4-FFF2-40B4-BE49-F238E27FC236}">
                <a16:creationId xmlns:a16="http://schemas.microsoft.com/office/drawing/2014/main" id="{10A0D681-D256-44B1-B418-745097376191}"/>
              </a:ext>
            </a:extLst>
          </p:cNvPr>
          <p:cNvSpPr>
            <a:spLocks noGrp="1"/>
          </p:cNvSpPr>
          <p:nvPr>
            <p:ph idx="1"/>
          </p:nvPr>
        </p:nvSpPr>
        <p:spPr>
          <a:xfrm>
            <a:off x="1024128" y="2286000"/>
            <a:ext cx="11015472" cy="4023360"/>
          </a:xfrm>
        </p:spPr>
        <p:txBody>
          <a:bodyPr>
            <a:normAutofit/>
          </a:bodyPr>
          <a:lstStyle/>
          <a:p>
            <a:r>
              <a:rPr lang="en-US" dirty="0"/>
              <a:t>In our first example (Ken Birman wishes to enter Gates Hall late at night) the intelligence is very limited.</a:t>
            </a:r>
          </a:p>
          <a:p>
            <a:pPr>
              <a:buFont typeface="Wingdings" panose="05000000000000000000" pitchFamily="2" charset="2"/>
              <a:buChar char="Ø"/>
            </a:pPr>
            <a:r>
              <a:rPr lang="en-US" dirty="0"/>
              <a:t>  Basically, just a question of capturing a photo and recognizing the</a:t>
            </a:r>
            <a:br>
              <a:rPr lang="en-US" dirty="0"/>
            </a:br>
            <a:r>
              <a:rPr lang="en-US" dirty="0"/>
              <a:t>    person in it.</a:t>
            </a:r>
          </a:p>
          <a:p>
            <a:pPr>
              <a:buFont typeface="Wingdings" panose="05000000000000000000" pitchFamily="2" charset="2"/>
              <a:buChar char="Ø"/>
            </a:pPr>
            <a:r>
              <a:rPr lang="en-US" dirty="0"/>
              <a:t>  In fact this isn’t trivial, but with proper focus and good lighting a computer </a:t>
            </a:r>
            <a:br>
              <a:rPr lang="en-US" dirty="0"/>
            </a:br>
            <a:r>
              <a:rPr lang="en-US" dirty="0"/>
              <a:t>    system can definitely be trained to do it.</a:t>
            </a:r>
          </a:p>
          <a:p>
            <a:pPr marL="0" indent="0">
              <a:buNone/>
            </a:pPr>
            <a:r>
              <a:rPr lang="en-US" dirty="0"/>
              <a:t>The only “dynamic” aspect would be if, say, I was just authorized today and</a:t>
            </a:r>
            <a:br>
              <a:rPr lang="en-US" dirty="0"/>
            </a:br>
            <a:r>
              <a:rPr lang="en-US" dirty="0"/>
              <a:t>the database needed to be updated.</a:t>
            </a:r>
          </a:p>
        </p:txBody>
      </p:sp>
      <p:sp>
        <p:nvSpPr>
          <p:cNvPr id="4" name="Footer Placeholder 3">
            <a:extLst>
              <a:ext uri="{FF2B5EF4-FFF2-40B4-BE49-F238E27FC236}">
                <a16:creationId xmlns:a16="http://schemas.microsoft.com/office/drawing/2014/main" id="{AB9653A8-0288-4D13-9BE7-C826D2185A9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17A7945-833D-4762-A0DD-00EAE3E4FADF}"/>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765669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4205</TotalTime>
  <Words>3311</Words>
  <Application>Microsoft Office PowerPoint</Application>
  <PresentationFormat>Widescreen</PresentationFormat>
  <Paragraphs>378</Paragraphs>
  <Slides>42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Symbol</vt:lpstr>
      <vt:lpstr>Tw Cen MT</vt:lpstr>
      <vt:lpstr>Tw Cen MT Condensed</vt:lpstr>
      <vt:lpstr>Wingdings</vt:lpstr>
      <vt:lpstr>Wingdings 3</vt:lpstr>
      <vt:lpstr>Integral</vt:lpstr>
      <vt:lpstr>CS5412: Lecture 4 implementing a smart Farm</vt:lpstr>
      <vt:lpstr>Today’s lecture: Half Recap, half new</vt:lpstr>
      <vt:lpstr>What is IoT best at, today?</vt:lpstr>
      <vt:lpstr>Functions versus -services</vt:lpstr>
      <vt:lpstr>Solving this door example</vt:lpstr>
      <vt:lpstr>How easily does this extend to farming?</vt:lpstr>
      <vt:lpstr>Microsoft FarmBeats</vt:lpstr>
      <vt:lpstr>Intelligence roles</vt:lpstr>
      <vt:lpstr>How to make an intelligent decision?</vt:lpstr>
      <vt:lpstr>How to make an intelligent decision?</vt:lpstr>
      <vt:lpstr>Training a model</vt:lpstr>
      <vt:lpstr>There are a lot of technicalities!</vt:lpstr>
      <vt:lpstr>What does a trained model look like?</vt:lpstr>
      <vt:lpstr>But such a model will be “general”</vt:lpstr>
      <vt:lpstr>Where does training occur?</vt:lpstr>
      <vt:lpstr>Dynamic Updates</vt:lpstr>
      <vt:lpstr>Using Dynamic Updates to update plans</vt:lpstr>
      <vt:lpstr>… because we prefer not to see this!</vt:lpstr>
      <vt:lpstr>Functions?  Or -Services?</vt:lpstr>
      <vt:lpstr>Should everything be in -Services?</vt:lpstr>
      <vt:lpstr>Approach this leads towards</vt:lpstr>
      <vt:lpstr>Summary of the pros and cons</vt:lpstr>
      <vt:lpstr>How to create new functions</vt:lpstr>
      <vt:lpstr>How to create new -Services?</vt:lpstr>
      <vt:lpstr>How to create new -Services?</vt:lpstr>
      <vt:lpstr>Will this scale?</vt:lpstr>
      <vt:lpstr>So, back to our FarmBeats Drones</vt:lpstr>
      <vt:lpstr>Let’s peek inside a microservice</vt:lpstr>
      <vt:lpstr>A -Service might be hard to build!</vt:lpstr>
      <vt:lpstr>This is a situation where Derecho can help</vt:lpstr>
      <vt:lpstr>How might we tackle the cases mentioned earlier?</vt:lpstr>
      <vt:lpstr>Image knowledge base</vt:lpstr>
      <vt:lpstr>Image knowledge</vt:lpstr>
      <vt:lpstr>Secondary actions</vt:lpstr>
      <vt:lpstr>Some observations</vt:lpstr>
      <vt:lpstr>A spectrum of challenges</vt:lpstr>
      <vt:lpstr>More observations</vt:lpstr>
      <vt:lpstr>Why bet on IoT, at all?</vt:lpstr>
      <vt:lpstr>Crossing the Chasm</vt:lpstr>
      <vt:lpstr>So… will it stumble?  </vt:lpstr>
      <vt:lpstr>Why did so many Cornell Cloud People become such stars?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242</cp:revision>
  <dcterms:created xsi:type="dcterms:W3CDTF">2017-12-19T18:11:25Z</dcterms:created>
  <dcterms:modified xsi:type="dcterms:W3CDTF">2019-01-31T16:37:11Z</dcterms:modified>
</cp:coreProperties>
</file>