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268" r:id="rId5"/>
    <p:sldId id="269" r:id="rId6"/>
    <p:sldId id="339" r:id="rId7"/>
    <p:sldId id="270" r:id="rId8"/>
    <p:sldId id="271" r:id="rId9"/>
    <p:sldId id="275" r:id="rId10"/>
    <p:sldId id="276" r:id="rId11"/>
    <p:sldId id="338" r:id="rId12"/>
    <p:sldId id="277" r:id="rId13"/>
    <p:sldId id="273" r:id="rId14"/>
    <p:sldId id="278" r:id="rId15"/>
    <p:sldId id="274" r:id="rId16"/>
    <p:sldId id="308" r:id="rId17"/>
    <p:sldId id="326" r:id="rId18"/>
    <p:sldId id="327" r:id="rId19"/>
    <p:sldId id="279" r:id="rId20"/>
    <p:sldId id="281" r:id="rId21"/>
    <p:sldId id="282" r:id="rId22"/>
    <p:sldId id="328" r:id="rId23"/>
    <p:sldId id="329" r:id="rId24"/>
    <p:sldId id="330" r:id="rId25"/>
    <p:sldId id="332" r:id="rId26"/>
    <p:sldId id="280" r:id="rId27"/>
    <p:sldId id="283" r:id="rId28"/>
    <p:sldId id="336" r:id="rId29"/>
    <p:sldId id="337" r:id="rId30"/>
    <p:sldId id="284" r:id="rId31"/>
    <p:sldId id="342" r:id="rId32"/>
    <p:sldId id="285" r:id="rId33"/>
    <p:sldId id="314" r:id="rId34"/>
    <p:sldId id="315" r:id="rId35"/>
    <p:sldId id="331" r:id="rId36"/>
    <p:sldId id="288" r:id="rId37"/>
    <p:sldId id="301" r:id="rId38"/>
    <p:sldId id="333" r:id="rId39"/>
    <p:sldId id="334" r:id="rId40"/>
    <p:sldId id="292" r:id="rId41"/>
    <p:sldId id="340" r:id="rId42"/>
    <p:sldId id="293" r:id="rId43"/>
    <p:sldId id="294" r:id="rId44"/>
    <p:sldId id="320" r:id="rId45"/>
    <p:sldId id="321" r:id="rId46"/>
    <p:sldId id="322" r:id="rId47"/>
    <p:sldId id="324" r:id="rId48"/>
    <p:sldId id="318" r:id="rId49"/>
    <p:sldId id="323" r:id="rId50"/>
    <p:sldId id="341" r:id="rId51"/>
    <p:sldId id="313" r:id="rId52"/>
    <p:sldId id="325" r:id="rId53"/>
    <p:sldId id="299" r:id="rId54"/>
    <p:sldId id="309" r:id="rId55"/>
    <p:sldId id="31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CB25A2-76DD-475F-BEE7-F0B912951F11}">
          <p14:sldIdLst>
            <p14:sldId id="256"/>
            <p14:sldId id="257"/>
            <p14:sldId id="258"/>
            <p14:sldId id="268"/>
            <p14:sldId id="269"/>
            <p14:sldId id="339"/>
            <p14:sldId id="270"/>
            <p14:sldId id="271"/>
            <p14:sldId id="275"/>
            <p14:sldId id="276"/>
            <p14:sldId id="338"/>
            <p14:sldId id="277"/>
            <p14:sldId id="273"/>
            <p14:sldId id="278"/>
            <p14:sldId id="274"/>
            <p14:sldId id="308"/>
            <p14:sldId id="326"/>
            <p14:sldId id="327"/>
            <p14:sldId id="279"/>
            <p14:sldId id="281"/>
            <p14:sldId id="282"/>
            <p14:sldId id="328"/>
            <p14:sldId id="329"/>
            <p14:sldId id="330"/>
            <p14:sldId id="332"/>
            <p14:sldId id="280"/>
            <p14:sldId id="283"/>
            <p14:sldId id="336"/>
            <p14:sldId id="337"/>
            <p14:sldId id="284"/>
            <p14:sldId id="342"/>
            <p14:sldId id="285"/>
            <p14:sldId id="314"/>
            <p14:sldId id="315"/>
            <p14:sldId id="331"/>
            <p14:sldId id="288"/>
            <p14:sldId id="301"/>
            <p14:sldId id="333"/>
            <p14:sldId id="334"/>
            <p14:sldId id="292"/>
            <p14:sldId id="340"/>
            <p14:sldId id="293"/>
            <p14:sldId id="294"/>
            <p14:sldId id="320"/>
          </p14:sldIdLst>
        </p14:section>
        <p14:section name="Untitled Section" id="{1B6EB78B-DFE7-4DE8-9996-3FF7909FF1A8}">
          <p14:sldIdLst>
            <p14:sldId id="321"/>
            <p14:sldId id="322"/>
            <p14:sldId id="324"/>
            <p14:sldId id="318"/>
            <p14:sldId id="323"/>
            <p14:sldId id="341"/>
            <p14:sldId id="313"/>
            <p14:sldId id="325"/>
            <p14:sldId id="299"/>
            <p14:sldId id="309"/>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17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7" autoAdjust="0"/>
  </p:normalViewPr>
  <p:slideViewPr>
    <p:cSldViewPr snapToGrid="0">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276"/>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1352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95980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41343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will turn into the examples of events that are like GUI events, mentioned before.  We’ll use Azure functions (or AWS Lambda functions) to handle them.</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06744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57936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78514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54992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thing is HTTP based so you can pass data.  But it works best to only send small things, and then let the system fetch big objects like videos.  This saves battery power on the sensor and anyhow, the cloud often won’t want most of the data.</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34211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0380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these functions are actually full programs, but simple ones that normally wouldn’t run for hours or anything like that.  They run in containers.</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91910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see “stateless” and assume “oh,  like in functional programming.”  But that is totally incorrect!</a:t>
            </a:r>
          </a:p>
          <a:p>
            <a:endParaRPr lang="en-US" dirty="0"/>
          </a:p>
          <a:p>
            <a:r>
              <a:rPr lang="en-US" dirty="0"/>
              <a:t>The entire issue is just that the container VM will be discarded when the function finishes, and a clean version is used for each new function launch.  So there is no way to update the container while running in the container.  “Stateless” is a strange term for this, but this is what the term means.</a:t>
            </a:r>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8381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lecture 1 we reminded people about the way that people approach GUI programming, or work with a software design pattern.  In effect, the development environment (the “IDE”) creates a template and you fill it in.</a:t>
            </a:r>
            <a:br>
              <a:rPr lang="en-US" dirty="0"/>
            </a:br>
            <a:r>
              <a:rPr lang="en-US" dirty="0"/>
              <a:t/>
            </a:r>
            <a:br>
              <a:rPr lang="en-US" dirty="0"/>
            </a:br>
            <a:r>
              <a:rPr lang="en-US" dirty="0"/>
              <a:t>This is the intuition to try and work from in the cloud.  Amazon and Microsoft want to help you build a scalable solution that might run on 10,000 servers some day, and they want you to feel as if you are doing that same style of GUI programming.  If you stick to their template, the odds of really ending up with a scalable solution are far better, and if something fails, the odds of being able to debug it are better, too.</a:t>
            </a:r>
          </a:p>
          <a:p>
            <a:endParaRPr lang="en-US" dirty="0"/>
          </a:p>
          <a:p>
            <a:r>
              <a:rPr lang="en-US" dirty="0"/>
              <a:t>But cloud programming is different because in a single program on a single machine you have control over everything, in one address space.  In the cloud we have many programs on vast numbers of servers spread through a data center, and talking to other data centers over a WAN layer.  This is very different from programming in a single address space.</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311650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421675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they receive arguments via command line, just as if you were launching them on your desktop, or via a framework that turns that into a procedure call in Python or C# or some other programming language.</a:t>
            </a:r>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023613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549531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https://docs.microsoft.com/en-us/azure/azure-functions/functions-triggers-bindings</a:t>
            </a:r>
          </a:p>
        </p:txBody>
      </p:sp>
      <p:sp>
        <p:nvSpPr>
          <p:cNvPr id="4" name="Slide Number Placeholder 3"/>
          <p:cNvSpPr>
            <a:spLocks noGrp="1"/>
          </p:cNvSpPr>
          <p:nvPr>
            <p:ph type="sldNum" sz="quarter" idx="5"/>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765155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2937215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function is valuable as a way to shed load (like if the event can be handled</a:t>
            </a:r>
            <a:r>
              <a:rPr lang="en-US" baseline="0" dirty="0" smtClean="0"/>
              <a:t> quickly).</a:t>
            </a:r>
          </a:p>
          <a:p>
            <a:endParaRPr lang="en-US" baseline="0" dirty="0" smtClean="0"/>
          </a:p>
          <a:p>
            <a:r>
              <a:rPr lang="en-US" baseline="0" dirty="0" smtClean="0"/>
              <a:t>This definitely can involve pulling data from some set of </a:t>
            </a:r>
            <a:r>
              <a:rPr lang="en-US" baseline="0" dirty="0" err="1" smtClean="0"/>
              <a:t>microservices</a:t>
            </a:r>
            <a:r>
              <a:rPr lang="en-US" baseline="0" dirty="0" smtClean="0"/>
              <a:t>.  You “bind” the function to them, and then it can issue RPC requests.</a:t>
            </a:r>
          </a:p>
          <a:p>
            <a:endParaRPr lang="en-US" baseline="0" dirty="0" smtClean="0"/>
          </a:p>
          <a:p>
            <a:r>
              <a:rPr lang="en-US" baseline="0" dirty="0" smtClean="0"/>
              <a:t>We use a message bus for notifications: “If anyone is interested, IBM shares just spiked 10%”.   The publisher is basically not aware of who the subscribers are or even if there are any.  These often use some form of topics (like “sudden stock movements”).</a:t>
            </a:r>
          </a:p>
          <a:p>
            <a:endParaRPr lang="en-US" baseline="0" dirty="0" smtClean="0"/>
          </a:p>
          <a:p>
            <a:r>
              <a:rPr lang="en-US" baseline="0" dirty="0" smtClean="0"/>
              <a:t>We use a message queue for delayed, batched operations.  “When you get a chance, credit $100 to Ken’s meal card account.”  This is mostly used if the sender knows the target but it might be busy or not even running right </a:t>
            </a:r>
            <a:r>
              <a:rPr lang="en-US" baseline="0" smtClean="0"/>
              <a:t>this second.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24737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818024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oversimplified when I told you about Put when we first touched on the key-value concept.  A normal get/put solution wouldn’t easily be able to support this type of conditional update, at least not without locking.</a:t>
            </a:r>
          </a:p>
          <a:p>
            <a:endParaRPr lang="en-US" dirty="0"/>
          </a:p>
          <a:p>
            <a:r>
              <a:rPr lang="en-US" dirty="0"/>
              <a:t>But in fact there are versions of Get that track version numbers for the state they fetch.  And then Put makes sure to only overwrite the proper version.</a:t>
            </a:r>
          </a:p>
          <a:p>
            <a:endParaRPr lang="en-US" dirty="0"/>
          </a:p>
          <a:p>
            <a:r>
              <a:rPr lang="en-US" dirty="0"/>
              <a:t>This allows you to code a program that (1) reads the state, and at the same time, learns the current version number.  (2) updates the state “in place”.  (3) Conditionally rewrites the state.  The key-value server checks to see if the version you are writing is actually numbered correctly.  If so, the update goes through.</a:t>
            </a:r>
          </a:p>
          <a:p>
            <a:endParaRPr lang="en-US" dirty="0"/>
          </a:p>
          <a:p>
            <a:r>
              <a:rPr lang="en-US" dirty="0"/>
              <a:t>Now if two processes manage to end up in a race, one will succeed, but the other will fail: it will try to write “version 18” and yet there already is a version 18.  The key-value service would reject the update and the process can recompute the update (reread, recompute, retry the write but now with version number 19) and it works!</a:t>
            </a:r>
          </a:p>
          <a:p>
            <a:r>
              <a:rPr lang="en-US" dirty="0"/>
              <a:t/>
            </a:r>
            <a:br>
              <a:rPr lang="en-US" dirty="0"/>
            </a:br>
            <a:r>
              <a:rPr lang="en-US" dirty="0"/>
              <a:t>This avoids locks but still provides consistency.</a:t>
            </a:r>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681047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conditional put checked and found that the (</a:t>
            </a:r>
            <a:r>
              <a:rPr lang="en-US" dirty="0" err="1"/>
              <a:t>key,value</a:t>
            </a:r>
            <a:r>
              <a:rPr lang="en-US" dirty="0"/>
              <a:t>) version wasn’t 16 when the </a:t>
            </a:r>
            <a:r>
              <a:rPr lang="en-US" dirty="0" err="1"/>
              <a:t>CPut</a:t>
            </a:r>
            <a:r>
              <a:rPr lang="en-US" dirty="0"/>
              <a:t> was attempted.  The application will need to retry.</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426777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oversimplified when I told you about Put when we first touched on the key-value concept.  A normal get/put solution wouldn’t easily be able to support this type of conditional update, at least not without locking.</a:t>
            </a:r>
          </a:p>
          <a:p>
            <a:endParaRPr lang="en-US" dirty="0"/>
          </a:p>
          <a:p>
            <a:r>
              <a:rPr lang="en-US" dirty="0"/>
              <a:t>But in fact there are versions of Get that track version numbers for the state they fetch.  And then Put makes sure to only overwrite the proper version.</a:t>
            </a:r>
          </a:p>
          <a:p>
            <a:endParaRPr lang="en-US" dirty="0"/>
          </a:p>
          <a:p>
            <a:r>
              <a:rPr lang="en-US" dirty="0"/>
              <a:t>This allows you to code a program that (1) reads the state, and at the same time, learns the current version number.  (2) updates the state “in place”.  (3) Conditionally rewrites the state.  The key-value server checks to see if the version you are writing is actually numbered correctly.  If so, the update goes through.</a:t>
            </a:r>
          </a:p>
          <a:p>
            <a:endParaRPr lang="en-US" dirty="0"/>
          </a:p>
          <a:p>
            <a:r>
              <a:rPr lang="en-US" dirty="0"/>
              <a:t>Now if two processes manage to end up in a race, one will succeed, but the other will fail: it will try to write “version 18” and yet there already is a version 18.  The key-value service would reject the update and the process can recompute the update (reread, recompute, retry the write but now with version number 19) and it works!</a:t>
            </a:r>
          </a:p>
          <a:p>
            <a:r>
              <a:rPr lang="en-US" dirty="0"/>
              <a:t/>
            </a:r>
            <a:br>
              <a:rPr lang="en-US" dirty="0"/>
            </a:br>
            <a:r>
              <a:rPr lang="en-US" dirty="0"/>
              <a:t>This avoids locks but still provides consistency.</a:t>
            </a:r>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19173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wasn’t always this way!</a:t>
            </a:r>
          </a:p>
          <a:p>
            <a:endParaRPr lang="en-US" dirty="0"/>
          </a:p>
          <a:p>
            <a:r>
              <a:rPr lang="en-US" dirty="0"/>
              <a:t>In fact 15 years ago, people really did think of the cloud as just a place to rent a whole lot of Linux boxes, and they really did run normal programs on those boxes.</a:t>
            </a:r>
          </a:p>
          <a:p>
            <a:endParaRPr lang="en-US" dirty="0"/>
          </a:p>
          <a:p>
            <a:r>
              <a:rPr lang="en-US" dirty="0"/>
              <a:t>But it didn’t work well.</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903365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reminder, today’s cloud is a good distance from hitting a trillion dollars a year.  So this prediction is almost designed to get the attention of corporate CEOs.</a:t>
            </a:r>
          </a:p>
          <a:p>
            <a:endParaRPr lang="en-US" dirty="0"/>
          </a:p>
          <a:p>
            <a:r>
              <a:rPr lang="en-US" dirty="0"/>
              <a:t>Satya Nadella at Microsoft is a believer in </a:t>
            </a:r>
            <a:r>
              <a:rPr lang="en-US" dirty="0" err="1"/>
              <a:t>IoT</a:t>
            </a:r>
            <a:r>
              <a:rPr lang="en-US" dirty="0"/>
              <a:t>, and this is why Azure </a:t>
            </a:r>
            <a:r>
              <a:rPr lang="en-US" dirty="0" err="1"/>
              <a:t>IoT</a:t>
            </a:r>
            <a:r>
              <a:rPr lang="en-US" dirty="0"/>
              <a:t> is leading in the space today.</a:t>
            </a:r>
          </a:p>
        </p:txBody>
      </p:sp>
      <p:sp>
        <p:nvSpPr>
          <p:cNvPr id="4" name="Slide Number Placeholder 3"/>
          <p:cNvSpPr>
            <a:spLocks noGrp="1"/>
          </p:cNvSpPr>
          <p:nvPr>
            <p:ph type="sldNum" sz="quarter" idx="10"/>
          </p:nvPr>
        </p:nvSpPr>
        <p:spPr/>
        <p:txBody>
          <a:bodyPr/>
          <a:lstStyle/>
          <a:p>
            <a:fld id="{DACDC88A-CD66-4609-884B-39722DAC333B}" type="slidenum">
              <a:rPr lang="en-US" smtClean="0"/>
              <a:t>53</a:t>
            </a:fld>
            <a:endParaRPr lang="en-US"/>
          </a:p>
        </p:txBody>
      </p:sp>
    </p:spTree>
    <p:extLst>
      <p:ext uri="{BB962C8B-B14F-4D97-AF65-F5344CB8AC3E}">
        <p14:creationId xmlns:p14="http://schemas.microsoft.com/office/powerpoint/2010/main" val="1950684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54</a:t>
            </a:fld>
            <a:endParaRPr lang="en-US"/>
          </a:p>
        </p:txBody>
      </p:sp>
    </p:spTree>
    <p:extLst>
      <p:ext uri="{BB962C8B-B14F-4D97-AF65-F5344CB8AC3E}">
        <p14:creationId xmlns:p14="http://schemas.microsoft.com/office/powerpoint/2010/main" val="228002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97271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857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52898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gets back to my point about  </a:t>
            </a:r>
            <a:r>
              <a:rPr lang="en-US" dirty="0">
                <a:sym typeface="Symbol" panose="05050102010706020507" pitchFamily="18" charset="2"/>
              </a:rPr>
              <a:t>-service models having a lot of baked-in logic that you can’t easily replicate, but also having fairly narrow APIs that you can’t easily work around.  You sort of have to use them as intended, but the value of doing so is that you get way better performance and scalability.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74976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89185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62982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43D663C-4005-48DE-A641-84F567D52342}"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228F0-9744-4959-96DA-8D8F51638550}"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0A6AA-428B-40AE-B3D9-317E59A95CE8}"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C487BE-71CA-4469-A2FF-6CB0B06CA9E6}"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D78DD-C39C-4F19-88EF-8990C931D9D8}"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A7F84-264E-44E5-8490-B97B21923980}" type="datetime1">
              <a:rPr lang="en-US" smtClean="0"/>
              <a:t>1/31/2019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B8D6F-5BFE-4339-8D9C-D5962FEAC903}" type="datetime1">
              <a:rPr lang="en-US" smtClean="0"/>
              <a:t>1/31/2019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73E9BEC-56A5-4279-8DB0-B71F590AF3A7}" type="datetime1">
              <a:rPr lang="en-US" smtClean="0"/>
              <a:t>1/31/2019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7A5F0-AE2E-4548-991A-FE841E32D25D}" type="datetime1">
              <a:rPr lang="en-US" smtClean="0"/>
              <a:t>1/31/2019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889CF9-E5AB-4A73-A96B-FDF64759AA9E}" type="datetime1">
              <a:rPr lang="en-US" smtClean="0"/>
              <a:t>1/31/2019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1B98B2-BEC0-48E8-9724-E08EA6C87924}" type="datetime1">
              <a:rPr lang="en-US" smtClean="0"/>
              <a:t>1/31/2019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C732F6-C976-4F63-AEF0-AC550F587BDE}" type="datetime1">
              <a:rPr lang="en-US" smtClean="0"/>
              <a:t>1/31/2019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cs.microsoft.com/en-us/azure/azure-functions/functions-triggers-binding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s.cornell.edu/COURSES/CS5412/2019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s.cornell.edu/COURSES/CS5412/2019S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s.cornell.edu/COURSES/CS5412/2019S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fontScale="90000"/>
          </a:bodyPr>
          <a:lstStyle/>
          <a:p>
            <a:r>
              <a:rPr lang="en-US" dirty="0"/>
              <a:t>CS 5412/Lecture 3 </a:t>
            </a:r>
            <a:br>
              <a:rPr lang="en-US" dirty="0"/>
            </a:br>
            <a:r>
              <a:rPr lang="en-US" dirty="0"/>
              <a:t>Programming an </a:t>
            </a:r>
            <a:r>
              <a:rPr lang="en-US" dirty="0" err="1"/>
              <a:t>I</a:t>
            </a:r>
            <a:r>
              <a:rPr lang="en-US" sz="4400" dirty="0" err="1"/>
              <a:t>o</a:t>
            </a:r>
            <a:r>
              <a:rPr lang="en-US" dirty="0" err="1"/>
              <a:t>T</a:t>
            </a:r>
            <a:r>
              <a:rPr lang="en-US" dirty="0"/>
              <a:t> System</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20C8-F7F0-480C-88CD-798675B0B4D5}"/>
              </a:ext>
            </a:extLst>
          </p:cNvPr>
          <p:cNvSpPr>
            <a:spLocks noGrp="1"/>
          </p:cNvSpPr>
          <p:nvPr>
            <p:ph type="title"/>
          </p:nvPr>
        </p:nvSpPr>
        <p:spPr/>
        <p:txBody>
          <a:bodyPr/>
          <a:lstStyle/>
          <a:p>
            <a:r>
              <a:rPr lang="en-US" dirty="0"/>
              <a:t>Hybrid Cloud (Web Services Model)</a:t>
            </a:r>
          </a:p>
        </p:txBody>
      </p:sp>
      <p:sp>
        <p:nvSpPr>
          <p:cNvPr id="3" name="Content Placeholder 2">
            <a:extLst>
              <a:ext uri="{FF2B5EF4-FFF2-40B4-BE49-F238E27FC236}">
                <a16:creationId xmlns:a16="http://schemas.microsoft.com/office/drawing/2014/main" id="{CAFF4D10-E5A8-4816-941A-33DF4C1E9957}"/>
              </a:ext>
            </a:extLst>
          </p:cNvPr>
          <p:cNvSpPr>
            <a:spLocks noGrp="1"/>
          </p:cNvSpPr>
          <p:nvPr>
            <p:ph idx="1"/>
          </p:nvPr>
        </p:nvSpPr>
        <p:spPr/>
        <p:txBody>
          <a:bodyPr/>
          <a:lstStyle/>
          <a:p>
            <a:r>
              <a:rPr lang="en-US" dirty="0"/>
              <a:t>An early response to the limitations of working with pre-built </a:t>
            </a:r>
            <a:r>
              <a:rPr lang="en-US" dirty="0">
                <a:sym typeface="Symbol" panose="05050102010706020507" pitchFamily="18" charset="2"/>
              </a:rPr>
              <a:t>-services.</a:t>
            </a:r>
          </a:p>
          <a:p>
            <a:endParaRPr lang="en-US" dirty="0">
              <a:sym typeface="Symbol" panose="05050102010706020507" pitchFamily="18" charset="2"/>
            </a:endParaRPr>
          </a:p>
          <a:p>
            <a:r>
              <a:rPr lang="en-US" dirty="0">
                <a:sym typeface="Symbol" panose="05050102010706020507" pitchFamily="18" charset="2"/>
              </a:rPr>
              <a:t>Issue: Company B can use company A’s cloud offering, mostly, but that</a:t>
            </a:r>
            <a:br>
              <a:rPr lang="en-US" dirty="0">
                <a:sym typeface="Symbol" panose="05050102010706020507" pitchFamily="18" charset="2"/>
              </a:rPr>
            </a:br>
            <a:r>
              <a:rPr lang="en-US" dirty="0">
                <a:sym typeface="Symbol" panose="05050102010706020507" pitchFamily="18" charset="2"/>
              </a:rPr>
              <a:t>offering completely lacks some key subsystem on which B depends.</a:t>
            </a:r>
          </a:p>
          <a:p>
            <a:endParaRPr lang="en-US" dirty="0">
              <a:sym typeface="Symbol" panose="05050102010706020507" pitchFamily="18" charset="2"/>
            </a:endParaRPr>
          </a:p>
          <a:p>
            <a:r>
              <a:rPr lang="en-US" dirty="0">
                <a:sym typeface="Symbol" panose="05050102010706020507" pitchFamily="18" charset="2"/>
              </a:rPr>
              <a:t>B has a choice: migrate the subsystem into the cloud, or continue to run the legacy subsystem “in house” and integrate it to the cloud remotely.</a:t>
            </a:r>
            <a:endParaRPr lang="en-US" dirty="0"/>
          </a:p>
        </p:txBody>
      </p:sp>
      <p:sp>
        <p:nvSpPr>
          <p:cNvPr id="4" name="Footer Placeholder 3">
            <a:extLst>
              <a:ext uri="{FF2B5EF4-FFF2-40B4-BE49-F238E27FC236}">
                <a16:creationId xmlns:a16="http://schemas.microsoft.com/office/drawing/2014/main" id="{9C28AEB3-657F-41B8-9955-9BCAC428CA1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9A4ABF6-CE6E-4AA1-B319-2B81639ED4CD}"/>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02470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20C8-F7F0-480C-88CD-798675B0B4D5}"/>
              </a:ext>
            </a:extLst>
          </p:cNvPr>
          <p:cNvSpPr>
            <a:spLocks noGrp="1"/>
          </p:cNvSpPr>
          <p:nvPr>
            <p:ph type="title"/>
          </p:nvPr>
        </p:nvSpPr>
        <p:spPr/>
        <p:txBody>
          <a:bodyPr/>
          <a:lstStyle/>
          <a:p>
            <a:r>
              <a:rPr lang="en-US" dirty="0"/>
              <a:t>Hybrid Cloud (Web Services Model)</a:t>
            </a:r>
          </a:p>
        </p:txBody>
      </p:sp>
      <p:sp>
        <p:nvSpPr>
          <p:cNvPr id="3" name="Content Placeholder 2">
            <a:extLst>
              <a:ext uri="{FF2B5EF4-FFF2-40B4-BE49-F238E27FC236}">
                <a16:creationId xmlns:a16="http://schemas.microsoft.com/office/drawing/2014/main" id="{CAFF4D10-E5A8-4816-941A-33DF4C1E9957}"/>
              </a:ext>
            </a:extLst>
          </p:cNvPr>
          <p:cNvSpPr>
            <a:spLocks noGrp="1"/>
          </p:cNvSpPr>
          <p:nvPr>
            <p:ph idx="1"/>
          </p:nvPr>
        </p:nvSpPr>
        <p:spPr/>
        <p:txBody>
          <a:bodyPr>
            <a:normAutofit fontScale="92500"/>
          </a:bodyPr>
          <a:lstStyle/>
          <a:p>
            <a:r>
              <a:rPr lang="en-US" dirty="0"/>
              <a:t>Basically, the cloud vendor offers cloud-hosted services via APIs you can call via RPC from a networked application.  This runs on HTTPS.</a:t>
            </a:r>
          </a:p>
          <a:p>
            <a:endParaRPr lang="en-US" dirty="0"/>
          </a:p>
          <a:p>
            <a:r>
              <a:rPr lang="en-US" dirty="0"/>
              <a:t>With this, the application running inside your company can make requests to services up in the cloud, with good security. </a:t>
            </a:r>
            <a:r>
              <a:rPr lang="en-US" i="1" dirty="0"/>
              <a:t>But there can be obstacles on the cloud-to-company path, so this isn’t necessarily a bidirectional connection.</a:t>
            </a:r>
            <a:endParaRPr lang="en-US" dirty="0"/>
          </a:p>
          <a:p>
            <a:endParaRPr lang="en-US" dirty="0"/>
          </a:p>
          <a:p>
            <a:r>
              <a:rPr lang="en-US" dirty="0"/>
              <a:t>The hope is that all the applications in your company can now be cloud-enabled.  The reality is that hybrid solutions suffer from complexity and scalability issues.</a:t>
            </a:r>
          </a:p>
        </p:txBody>
      </p:sp>
      <p:sp>
        <p:nvSpPr>
          <p:cNvPr id="4" name="Footer Placeholder 3">
            <a:extLst>
              <a:ext uri="{FF2B5EF4-FFF2-40B4-BE49-F238E27FC236}">
                <a16:creationId xmlns:a16="http://schemas.microsoft.com/office/drawing/2014/main" id="{9C28AEB3-657F-41B8-9955-9BCAC428CA1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9A4ABF6-CE6E-4AA1-B319-2B81639ED4CD}"/>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27013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Internet of Things disrupts everything!</a:t>
            </a:r>
          </a:p>
        </p:txBody>
      </p:sp>
      <p:sp>
        <p:nvSpPr>
          <p:cNvPr id="3" name="Content Placeholder 2"/>
          <p:cNvSpPr>
            <a:spLocks noGrp="1"/>
          </p:cNvSpPr>
          <p:nvPr>
            <p:ph idx="1"/>
          </p:nvPr>
        </p:nvSpPr>
        <p:spPr/>
        <p:txBody>
          <a:bodyPr>
            <a:normAutofit lnSpcReduction="10000"/>
          </a:bodyPr>
          <a:lstStyle/>
          <a:p>
            <a:r>
              <a:rPr lang="en-US" dirty="0"/>
              <a:t>With IoT, we encounter a slew of new puzzles!</a:t>
            </a:r>
          </a:p>
          <a:p>
            <a:pPr>
              <a:buFont typeface="Wingdings" panose="05000000000000000000" pitchFamily="2" charset="2"/>
              <a:buChar char="Ø"/>
            </a:pPr>
            <a:r>
              <a:rPr lang="en-US" dirty="0"/>
              <a:t> Customers lack a high quality way to securely manage huge</a:t>
            </a:r>
            <a:br>
              <a:rPr lang="en-US" dirty="0"/>
            </a:br>
            <a:r>
              <a:rPr lang="en-US" dirty="0"/>
              <a:t>   numbers of IoT devices, which are often “dumb” sensors.</a:t>
            </a:r>
          </a:p>
          <a:p>
            <a:pPr>
              <a:buFont typeface="Wingdings" panose="05000000000000000000" pitchFamily="2" charset="2"/>
              <a:buChar char="Ø"/>
            </a:pPr>
            <a:r>
              <a:rPr lang="en-US" dirty="0"/>
              <a:t> These devices need to be actively managed, like to update their </a:t>
            </a:r>
            <a:br>
              <a:rPr lang="en-US" dirty="0"/>
            </a:br>
            <a:r>
              <a:rPr lang="en-US" dirty="0"/>
              <a:t>   firmware each time a patch is issued, to protect them against hackers, …</a:t>
            </a:r>
          </a:p>
          <a:p>
            <a:pPr>
              <a:buFont typeface="Wingdings" panose="05000000000000000000" pitchFamily="2" charset="2"/>
              <a:buChar char="Ø"/>
            </a:pPr>
            <a:r>
              <a:rPr lang="en-US" dirty="0"/>
              <a:t> There are thousands of devices and each has its own special,</a:t>
            </a:r>
            <a:br>
              <a:rPr lang="en-US" dirty="0"/>
            </a:br>
            <a:r>
              <a:rPr lang="en-US" dirty="0"/>
              <a:t>   vendor-defined options for remote control.</a:t>
            </a:r>
          </a:p>
          <a:p>
            <a:pPr>
              <a:buFont typeface="Wingdings" panose="05000000000000000000" pitchFamily="2" charset="2"/>
              <a:buChar char="Ø"/>
            </a:pPr>
            <a:r>
              <a:rPr lang="en-US" dirty="0"/>
              <a:t> They often need real-time responses, large machine-learned knowledge</a:t>
            </a:r>
            <a:br>
              <a:rPr lang="en-US" dirty="0"/>
            </a:br>
            <a:r>
              <a:rPr lang="en-US" dirty="0"/>
              <a:t>   bases that are frequently updated, fault-tolerance and consistency.</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62474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E57A-F824-402A-B3E3-83C50DF50306}"/>
              </a:ext>
            </a:extLst>
          </p:cNvPr>
          <p:cNvSpPr>
            <a:spLocks noGrp="1"/>
          </p:cNvSpPr>
          <p:nvPr>
            <p:ph type="title"/>
          </p:nvPr>
        </p:nvSpPr>
        <p:spPr/>
        <p:txBody>
          <a:bodyPr/>
          <a:lstStyle/>
          <a:p>
            <a:r>
              <a:rPr lang="en-US" dirty="0"/>
              <a:t>Canon EOS Rebel Camera…</a:t>
            </a:r>
          </a:p>
        </p:txBody>
      </p:sp>
      <p:sp>
        <p:nvSpPr>
          <p:cNvPr id="3" name="Content Placeholder 2">
            <a:extLst>
              <a:ext uri="{FF2B5EF4-FFF2-40B4-BE49-F238E27FC236}">
                <a16:creationId xmlns:a16="http://schemas.microsoft.com/office/drawing/2014/main" id="{2DD19D80-4773-4C61-B79F-916EFCDDDD10}"/>
              </a:ext>
            </a:extLst>
          </p:cNvPr>
          <p:cNvSpPr>
            <a:spLocks noGrp="1"/>
          </p:cNvSpPr>
          <p:nvPr>
            <p:ph idx="1"/>
          </p:nvPr>
        </p:nvSpPr>
        <p:spPr>
          <a:xfrm>
            <a:off x="1024128" y="2076726"/>
            <a:ext cx="10786872" cy="4023360"/>
          </a:xfrm>
        </p:spPr>
        <p:txBody>
          <a:bodyPr/>
          <a:lstStyle/>
          <a:p>
            <a:r>
              <a:rPr lang="en-US" dirty="0"/>
              <a:t>This is Ken’s SLR camera.  What “events” can it generate?</a:t>
            </a:r>
          </a:p>
          <a:p>
            <a:pPr>
              <a:buFont typeface="Wingdings" panose="05000000000000000000" pitchFamily="2" charset="2"/>
              <a:buChar char="Ø"/>
            </a:pPr>
            <a:r>
              <a:rPr lang="en-US" dirty="0"/>
              <a:t>  You don’t normally think of a camera as a device…. Now we want</a:t>
            </a:r>
            <a:br>
              <a:rPr lang="en-US" dirty="0"/>
            </a:br>
            <a:r>
              <a:rPr lang="en-US" dirty="0"/>
              <a:t>    to imagine that this camera is being used as a cloud </a:t>
            </a:r>
            <a:r>
              <a:rPr lang="en-US" dirty="0" err="1"/>
              <a:t>IoT</a:t>
            </a:r>
            <a:r>
              <a:rPr lang="en-US" dirty="0"/>
              <a:t> peripheral</a:t>
            </a:r>
            <a:br>
              <a:rPr lang="en-US" dirty="0"/>
            </a:br>
            <a:r>
              <a:rPr lang="en-US" dirty="0"/>
              <a:t>    with a stable source of power.  Some possible events:</a:t>
            </a:r>
          </a:p>
        </p:txBody>
      </p:sp>
      <p:sp>
        <p:nvSpPr>
          <p:cNvPr id="4" name="Footer Placeholder 3">
            <a:extLst>
              <a:ext uri="{FF2B5EF4-FFF2-40B4-BE49-F238E27FC236}">
                <a16:creationId xmlns:a16="http://schemas.microsoft.com/office/drawing/2014/main" id="{55FF16BC-767F-4B6F-BA56-1C233F893E6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41235AB-A545-4245-9517-04895969E550}"/>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8" name="Picture 7">
            <a:extLst>
              <a:ext uri="{FF2B5EF4-FFF2-40B4-BE49-F238E27FC236}">
                <a16:creationId xmlns:a16="http://schemas.microsoft.com/office/drawing/2014/main" id="{87E04009-94CC-4BEE-910A-465F4F97C1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63544" y="135959"/>
            <a:ext cx="1948873" cy="1948873"/>
          </a:xfrm>
          <a:prstGeom prst="rect">
            <a:avLst/>
          </a:prstGeom>
        </p:spPr>
      </p:pic>
      <p:graphicFrame>
        <p:nvGraphicFramePr>
          <p:cNvPr id="9" name="Table 8">
            <a:extLst>
              <a:ext uri="{FF2B5EF4-FFF2-40B4-BE49-F238E27FC236}">
                <a16:creationId xmlns:a16="http://schemas.microsoft.com/office/drawing/2014/main" id="{7F2271B1-8453-4713-88A2-1B4B50BA3CA5}"/>
              </a:ext>
            </a:extLst>
          </p:cNvPr>
          <p:cNvGraphicFramePr>
            <a:graphicFrameLocks noGrp="1"/>
          </p:cNvGraphicFramePr>
          <p:nvPr>
            <p:extLst>
              <p:ext uri="{D42A27DB-BD31-4B8C-83A1-F6EECF244321}">
                <p14:modId xmlns:p14="http://schemas.microsoft.com/office/powerpoint/2010/main" val="2168627040"/>
              </p:ext>
            </p:extLst>
          </p:nvPr>
        </p:nvGraphicFramePr>
        <p:xfrm>
          <a:off x="1072070" y="4239490"/>
          <a:ext cx="9672321" cy="1828800"/>
        </p:xfrm>
        <a:graphic>
          <a:graphicData uri="http://schemas.openxmlformats.org/drawingml/2006/table">
            <a:tbl>
              <a:tblPr firstRow="1" bandRow="1">
                <a:tableStyleId>{073A0DAA-6AF3-43AB-8588-CEC1D06C72B9}</a:tableStyleId>
              </a:tblPr>
              <a:tblGrid>
                <a:gridCol w="2563854">
                  <a:extLst>
                    <a:ext uri="{9D8B030D-6E8A-4147-A177-3AD203B41FA5}">
                      <a16:colId xmlns:a16="http://schemas.microsoft.com/office/drawing/2014/main" val="526206799"/>
                    </a:ext>
                  </a:extLst>
                </a:gridCol>
                <a:gridCol w="1963973">
                  <a:extLst>
                    <a:ext uri="{9D8B030D-6E8A-4147-A177-3AD203B41FA5}">
                      <a16:colId xmlns:a16="http://schemas.microsoft.com/office/drawing/2014/main" val="3573603125"/>
                    </a:ext>
                  </a:extLst>
                </a:gridCol>
                <a:gridCol w="5144494">
                  <a:extLst>
                    <a:ext uri="{9D8B030D-6E8A-4147-A177-3AD203B41FA5}">
                      <a16:colId xmlns:a16="http://schemas.microsoft.com/office/drawing/2014/main" val="3548558282"/>
                    </a:ext>
                  </a:extLst>
                </a:gridCol>
              </a:tblGrid>
              <a:tr h="340623">
                <a:tc>
                  <a:txBody>
                    <a:bodyPr/>
                    <a:lstStyle/>
                    <a:p>
                      <a:pPr algn="ctr"/>
                      <a:r>
                        <a:rPr lang="en-US" dirty="0"/>
                        <a:t>Event</a:t>
                      </a:r>
                    </a:p>
                  </a:txBody>
                  <a:tcPr/>
                </a:tc>
                <a:tc>
                  <a:txBody>
                    <a:bodyPr/>
                    <a:lstStyle/>
                    <a:p>
                      <a:pPr algn="ctr"/>
                      <a:r>
                        <a:rPr lang="en-US" dirty="0"/>
                        <a:t>Meaning</a:t>
                      </a:r>
                    </a:p>
                  </a:txBody>
                  <a:tcPr/>
                </a:tc>
                <a:tc>
                  <a:txBody>
                    <a:bodyPr/>
                    <a:lstStyle/>
                    <a:p>
                      <a:pPr algn="ctr"/>
                      <a:r>
                        <a:rPr lang="en-US" dirty="0"/>
                        <a:t>Issues</a:t>
                      </a:r>
                    </a:p>
                  </a:txBody>
                  <a:tcPr/>
                </a:tc>
                <a:extLst>
                  <a:ext uri="{0D108BD9-81ED-4DB2-BD59-A6C34878D82A}">
                    <a16:rowId xmlns:a16="http://schemas.microsoft.com/office/drawing/2014/main" val="3208107063"/>
                  </a:ext>
                </a:extLst>
              </a:tr>
              <a:tr h="340623">
                <a:tc>
                  <a:txBody>
                    <a:bodyPr/>
                    <a:lstStyle/>
                    <a:p>
                      <a:pPr algn="ctr"/>
                      <a:r>
                        <a:rPr lang="en-US" dirty="0"/>
                        <a:t>On/Off/Idle</a:t>
                      </a:r>
                    </a:p>
                  </a:txBody>
                  <a:tcPr/>
                </a:tc>
                <a:tc>
                  <a:txBody>
                    <a:bodyPr/>
                    <a:lstStyle/>
                    <a:p>
                      <a:pPr algn="ctr"/>
                      <a:r>
                        <a:rPr lang="en-US" dirty="0"/>
                        <a:t>Power mode</a:t>
                      </a:r>
                    </a:p>
                  </a:txBody>
                  <a:tcPr/>
                </a:tc>
                <a:tc>
                  <a:txBody>
                    <a:bodyPr/>
                    <a:lstStyle/>
                    <a:p>
                      <a:pPr algn="ctr"/>
                      <a:r>
                        <a:rPr lang="en-US" dirty="0"/>
                        <a:t>When turned on, must authenticate</a:t>
                      </a:r>
                    </a:p>
                  </a:txBody>
                  <a:tcPr/>
                </a:tc>
                <a:extLst>
                  <a:ext uri="{0D108BD9-81ED-4DB2-BD59-A6C34878D82A}">
                    <a16:rowId xmlns:a16="http://schemas.microsoft.com/office/drawing/2014/main" val="980020844"/>
                  </a:ext>
                </a:extLst>
              </a:tr>
              <a:tr h="340623">
                <a:tc>
                  <a:txBody>
                    <a:bodyPr/>
                    <a:lstStyle/>
                    <a:p>
                      <a:pPr algn="ctr"/>
                      <a:r>
                        <a:rPr lang="en-US" dirty="0" err="1"/>
                        <a:t>NewIMG</a:t>
                      </a:r>
                      <a:endParaRPr lang="en-US" dirty="0"/>
                    </a:p>
                  </a:txBody>
                  <a:tcPr/>
                </a:tc>
                <a:tc>
                  <a:txBody>
                    <a:bodyPr/>
                    <a:lstStyle/>
                    <a:p>
                      <a:pPr algn="ctr"/>
                      <a:r>
                        <a:rPr lang="en-US" dirty="0"/>
                        <a:t>Took a photo</a:t>
                      </a:r>
                    </a:p>
                  </a:txBody>
                  <a:tcPr/>
                </a:tc>
                <a:tc>
                  <a:txBody>
                    <a:bodyPr/>
                    <a:lstStyle/>
                    <a:p>
                      <a:pPr algn="ctr"/>
                      <a:r>
                        <a:rPr lang="en-US" dirty="0"/>
                        <a:t>Should we download it?  How fast is the link?</a:t>
                      </a:r>
                    </a:p>
                  </a:txBody>
                  <a:tcPr/>
                </a:tc>
                <a:extLst>
                  <a:ext uri="{0D108BD9-81ED-4DB2-BD59-A6C34878D82A}">
                    <a16:rowId xmlns:a16="http://schemas.microsoft.com/office/drawing/2014/main" val="1604569046"/>
                  </a:ext>
                </a:extLst>
              </a:tr>
              <a:tr h="340623">
                <a:tc>
                  <a:txBody>
                    <a:bodyPr/>
                    <a:lstStyle/>
                    <a:p>
                      <a:pPr algn="ctr"/>
                      <a:r>
                        <a:rPr lang="en-US" dirty="0" err="1"/>
                        <a:t>StorageWarning</a:t>
                      </a:r>
                      <a:endParaRPr lang="en-US" dirty="0"/>
                    </a:p>
                  </a:txBody>
                  <a:tcPr/>
                </a:tc>
                <a:tc>
                  <a:txBody>
                    <a:bodyPr/>
                    <a:lstStyle/>
                    <a:p>
                      <a:pPr algn="ctr"/>
                      <a:r>
                        <a:rPr lang="en-US" dirty="0"/>
                        <a:t>Low on space</a:t>
                      </a:r>
                    </a:p>
                  </a:txBody>
                  <a:tcPr/>
                </a:tc>
                <a:tc>
                  <a:txBody>
                    <a:bodyPr/>
                    <a:lstStyle/>
                    <a:p>
                      <a:pPr algn="ctr"/>
                      <a:r>
                        <a:rPr lang="en-US" dirty="0"/>
                        <a:t>Which images to delete</a:t>
                      </a:r>
                    </a:p>
                  </a:txBody>
                  <a:tcPr/>
                </a:tc>
                <a:extLst>
                  <a:ext uri="{0D108BD9-81ED-4DB2-BD59-A6C34878D82A}">
                    <a16:rowId xmlns:a16="http://schemas.microsoft.com/office/drawing/2014/main" val="331022419"/>
                  </a:ext>
                </a:extLst>
              </a:tr>
              <a:tr h="340623">
                <a:tc>
                  <a:txBody>
                    <a:bodyPr/>
                    <a:lstStyle/>
                    <a:p>
                      <a:pPr algn="ctr"/>
                      <a:r>
                        <a:rPr lang="en-US" dirty="0" err="1"/>
                        <a:t>FocusWarning</a:t>
                      </a:r>
                      <a:endParaRPr lang="en-US" dirty="0"/>
                    </a:p>
                  </a:txBody>
                  <a:tcPr/>
                </a:tc>
                <a:tc>
                  <a:txBody>
                    <a:bodyPr/>
                    <a:lstStyle/>
                    <a:p>
                      <a:pPr algn="ctr"/>
                      <a:r>
                        <a:rPr lang="en-US" dirty="0"/>
                        <a:t>Dirty sensor</a:t>
                      </a:r>
                    </a:p>
                  </a:txBody>
                  <a:tcPr/>
                </a:tc>
                <a:tc>
                  <a:txBody>
                    <a:bodyPr/>
                    <a:lstStyle/>
                    <a:p>
                      <a:pPr algn="ctr"/>
                      <a:r>
                        <a:rPr lang="en-US" dirty="0"/>
                        <a:t>Something is preventing auto-focus from working.</a:t>
                      </a:r>
                    </a:p>
                  </a:txBody>
                  <a:tcPr/>
                </a:tc>
                <a:extLst>
                  <a:ext uri="{0D108BD9-81ED-4DB2-BD59-A6C34878D82A}">
                    <a16:rowId xmlns:a16="http://schemas.microsoft.com/office/drawing/2014/main" val="2943625506"/>
                  </a:ext>
                </a:extLst>
              </a:tr>
            </a:tbl>
          </a:graphicData>
        </a:graphic>
      </p:graphicFrame>
    </p:spTree>
    <p:extLst>
      <p:ext uri="{BB962C8B-B14F-4D97-AF65-F5344CB8AC3E}">
        <p14:creationId xmlns:p14="http://schemas.microsoft.com/office/powerpoint/2010/main" val="72111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
            </a:r>
            <a:r>
              <a:rPr lang="en-US" dirty="0" err="1"/>
              <a:t>IoT</a:t>
            </a:r>
            <a:r>
              <a:rPr lang="en-US" dirty="0"/>
              <a:t> Event would…</a:t>
            </a:r>
          </a:p>
        </p:txBody>
      </p:sp>
      <p:sp>
        <p:nvSpPr>
          <p:cNvPr id="3" name="Content Placeholder 2"/>
          <p:cNvSpPr>
            <a:spLocks noGrp="1"/>
          </p:cNvSpPr>
          <p:nvPr>
            <p:ph idx="1"/>
          </p:nvPr>
        </p:nvSpPr>
        <p:spPr/>
        <p:txBody>
          <a:bodyPr/>
          <a:lstStyle/>
          <a:p>
            <a:r>
              <a:rPr lang="en-US" dirty="0"/>
              <a:t>Come from some specific device, securely attached to the cloud and with a clearly defined owner who bought it and services it.</a:t>
            </a:r>
          </a:p>
          <a:p>
            <a:r>
              <a:rPr lang="en-US" dirty="0"/>
              <a:t>Have a device type and an event type and “tags” defining event </a:t>
            </a:r>
            <a:r>
              <a:rPr lang="en-US" i="1" dirty="0"/>
              <a:t>meta-data</a:t>
            </a:r>
            <a:r>
              <a:rPr lang="en-US" dirty="0"/>
              <a:t>, which is a term that just means that the event might talk about data but not include the raw data.</a:t>
            </a:r>
          </a:p>
          <a:p>
            <a:r>
              <a:rPr lang="en-US" dirty="0"/>
              <a:t>Why not include the data in every event?</a:t>
            </a:r>
          </a:p>
          <a:p>
            <a:pPr>
              <a:buFont typeface="Wingdings" panose="05000000000000000000" pitchFamily="2" charset="2"/>
              <a:buChar char="Ø"/>
            </a:pPr>
            <a:r>
              <a:rPr lang="en-US" dirty="0"/>
              <a:t> Typical photo might be 3MB in size.  A video could be 1GB or more.</a:t>
            </a:r>
          </a:p>
          <a:p>
            <a:pPr>
              <a:buFont typeface="Wingdings" panose="05000000000000000000" pitchFamily="2" charset="2"/>
              <a:buChar char="Ø"/>
            </a:pPr>
            <a:r>
              <a:rPr lang="en-US" dirty="0"/>
              <a:t> But sensors rarely have ultra-fast connections.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50577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65EB-2F50-48F8-90E2-4CED5B27209A}"/>
              </a:ext>
            </a:extLst>
          </p:cNvPr>
          <p:cNvSpPr>
            <a:spLocks noGrp="1"/>
          </p:cNvSpPr>
          <p:nvPr>
            <p:ph type="title"/>
          </p:nvPr>
        </p:nvSpPr>
        <p:spPr/>
        <p:txBody>
          <a:bodyPr/>
          <a:lstStyle/>
          <a:p>
            <a:r>
              <a:rPr lang="en-US" dirty="0"/>
              <a:t>In an IoT world…</a:t>
            </a:r>
          </a:p>
        </p:txBody>
      </p:sp>
      <p:sp>
        <p:nvSpPr>
          <p:cNvPr id="3" name="Content Placeholder 2">
            <a:extLst>
              <a:ext uri="{FF2B5EF4-FFF2-40B4-BE49-F238E27FC236}">
                <a16:creationId xmlns:a16="http://schemas.microsoft.com/office/drawing/2014/main" id="{B7CE3B6E-696E-4284-B974-C9AC0F3E0B7B}"/>
              </a:ext>
            </a:extLst>
          </p:cNvPr>
          <p:cNvSpPr>
            <a:spLocks noGrp="1"/>
          </p:cNvSpPr>
          <p:nvPr>
            <p:ph idx="1"/>
          </p:nvPr>
        </p:nvSpPr>
        <p:spPr/>
        <p:txBody>
          <a:bodyPr>
            <a:normAutofit lnSpcReduction="10000"/>
          </a:bodyPr>
          <a:lstStyle/>
          <a:p>
            <a:r>
              <a:rPr lang="en-US" dirty="0"/>
              <a:t>A typical end-user application (think of a hospital, or a small city, or a smart highway, or a smart farm) might have thousands or tens of thousands of smart sensors, of many kinds</a:t>
            </a:r>
          </a:p>
          <a:p>
            <a:pPr>
              <a:buFont typeface="Wingdings" panose="05000000000000000000" pitchFamily="2" charset="2"/>
              <a:buChar char="Ø"/>
            </a:pPr>
            <a:r>
              <a:rPr lang="en-US" dirty="0"/>
              <a:t>  The devices would generally not be very smart, but each has its own </a:t>
            </a:r>
            <a:br>
              <a:rPr lang="en-US" dirty="0"/>
            </a:br>
            <a:r>
              <a:rPr lang="en-US" dirty="0"/>
              <a:t>    superpowers, like autofocus or on-camera compression and storage.</a:t>
            </a:r>
          </a:p>
          <a:p>
            <a:pPr>
              <a:buFont typeface="Wingdings" panose="05000000000000000000" pitchFamily="2" charset="2"/>
              <a:buChar char="Ø"/>
            </a:pPr>
            <a:r>
              <a:rPr lang="en-US" dirty="0"/>
              <a:t>  Different vendors/models: many “user manuals”</a:t>
            </a:r>
          </a:p>
          <a:p>
            <a:pPr>
              <a:buFont typeface="Wingdings" panose="05000000000000000000" pitchFamily="2" charset="2"/>
              <a:buChar char="Ø"/>
            </a:pPr>
            <a:r>
              <a:rPr lang="en-US" dirty="0"/>
              <a:t>  We have limited battery lifetimes and bandwidth to contend with, and </a:t>
            </a:r>
            <a:br>
              <a:rPr lang="en-US" dirty="0"/>
            </a:br>
            <a:r>
              <a:rPr lang="en-US" dirty="0"/>
              <a:t>    perhaps can’t download every image or video.</a:t>
            </a:r>
          </a:p>
          <a:p>
            <a:pPr>
              <a:buFont typeface="Wingdings" panose="05000000000000000000" pitchFamily="2" charset="2"/>
              <a:buChar char="Ø"/>
            </a:pPr>
            <a:r>
              <a:rPr lang="en-US" dirty="0"/>
              <a:t>  Some data may be more valuable than others.</a:t>
            </a:r>
          </a:p>
        </p:txBody>
      </p:sp>
      <p:sp>
        <p:nvSpPr>
          <p:cNvPr id="4" name="Footer Placeholder 3">
            <a:extLst>
              <a:ext uri="{FF2B5EF4-FFF2-40B4-BE49-F238E27FC236}">
                <a16:creationId xmlns:a16="http://schemas.microsoft.com/office/drawing/2014/main" id="{4FDF319E-EDED-45C6-84F5-7FE2603570D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E221A26-140A-41FE-B09C-A51B4DF7F573}"/>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68898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D94E-288A-4651-875C-E8FCC45A5AC0}"/>
              </a:ext>
            </a:extLst>
          </p:cNvPr>
          <p:cNvSpPr>
            <a:spLocks noGrp="1"/>
          </p:cNvSpPr>
          <p:nvPr>
            <p:ph type="title"/>
          </p:nvPr>
        </p:nvSpPr>
        <p:spPr/>
        <p:txBody>
          <a:bodyPr/>
          <a:lstStyle/>
          <a:p>
            <a:r>
              <a:rPr lang="en-US" dirty="0" err="1"/>
              <a:t>Programability</a:t>
            </a:r>
            <a:endParaRPr lang="en-US" dirty="0"/>
          </a:p>
        </p:txBody>
      </p:sp>
      <p:sp>
        <p:nvSpPr>
          <p:cNvPr id="3" name="Content Placeholder 2">
            <a:extLst>
              <a:ext uri="{FF2B5EF4-FFF2-40B4-BE49-F238E27FC236}">
                <a16:creationId xmlns:a16="http://schemas.microsoft.com/office/drawing/2014/main" id="{AD623FA0-CF00-4098-9964-BCD34FE9BDFA}"/>
              </a:ext>
            </a:extLst>
          </p:cNvPr>
          <p:cNvSpPr>
            <a:spLocks noGrp="1"/>
          </p:cNvSpPr>
          <p:nvPr>
            <p:ph idx="1"/>
          </p:nvPr>
        </p:nvSpPr>
        <p:spPr/>
        <p:txBody>
          <a:bodyPr/>
          <a:lstStyle/>
          <a:p>
            <a:r>
              <a:rPr lang="en-US" dirty="0"/>
              <a:t>You can’t run code right on the sensor itself: they aren’t very smart.</a:t>
            </a:r>
          </a:p>
          <a:p>
            <a:endParaRPr lang="en-US" dirty="0"/>
          </a:p>
          <a:p>
            <a:r>
              <a:rPr lang="en-US" dirty="0"/>
              <a:t>You could build a specialized solution for each class of sensor, but this</a:t>
            </a:r>
            <a:br>
              <a:rPr lang="en-US" dirty="0"/>
            </a:br>
            <a:r>
              <a:rPr lang="en-US" dirty="0"/>
              <a:t>wouldn’t be cost-effective</a:t>
            </a:r>
            <a:br>
              <a:rPr lang="en-US" dirty="0"/>
            </a:br>
            <a:r>
              <a:rPr lang="en-US" dirty="0"/>
              <a:t/>
            </a:r>
            <a:br>
              <a:rPr lang="en-US" dirty="0"/>
            </a:br>
            <a:r>
              <a:rPr lang="en-US" dirty="0"/>
              <a:t/>
            </a:r>
            <a:br>
              <a:rPr lang="en-US" dirty="0"/>
            </a:br>
            <a:r>
              <a:rPr lang="en-US" dirty="0"/>
              <a:t>So companies wanting to be big players in IoT have begun to invent a</a:t>
            </a:r>
            <a:br>
              <a:rPr lang="en-US" dirty="0"/>
            </a:br>
            <a:r>
              <a:rPr lang="en-US" dirty="0"/>
              <a:t>new IoT-oriented first tier.</a:t>
            </a:r>
          </a:p>
        </p:txBody>
      </p:sp>
      <p:sp>
        <p:nvSpPr>
          <p:cNvPr id="4" name="Footer Placeholder 3">
            <a:extLst>
              <a:ext uri="{FF2B5EF4-FFF2-40B4-BE49-F238E27FC236}">
                <a16:creationId xmlns:a16="http://schemas.microsoft.com/office/drawing/2014/main" id="{1A42AE37-396B-4038-A39A-011928B3A4E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DE51D78-58B6-492E-BCD3-32334027D10E}"/>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19072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C9B7-BA65-466B-8C0B-14663C5F7605}"/>
              </a:ext>
            </a:extLst>
          </p:cNvPr>
          <p:cNvSpPr>
            <a:spLocks noGrp="1"/>
          </p:cNvSpPr>
          <p:nvPr>
            <p:ph type="title"/>
          </p:nvPr>
        </p:nvSpPr>
        <p:spPr/>
        <p:txBody>
          <a:bodyPr/>
          <a:lstStyle/>
          <a:p>
            <a:r>
              <a:rPr lang="en-US" dirty="0"/>
              <a:t>Idea: A “device driver” for each Device</a:t>
            </a:r>
          </a:p>
        </p:txBody>
      </p:sp>
      <p:sp>
        <p:nvSpPr>
          <p:cNvPr id="3" name="Content Placeholder 2">
            <a:extLst>
              <a:ext uri="{FF2B5EF4-FFF2-40B4-BE49-F238E27FC236}">
                <a16:creationId xmlns:a16="http://schemas.microsoft.com/office/drawing/2014/main" id="{8E69C1E7-7170-4E31-923F-A892238AE572}"/>
              </a:ext>
            </a:extLst>
          </p:cNvPr>
          <p:cNvSpPr>
            <a:spLocks noGrp="1"/>
          </p:cNvSpPr>
          <p:nvPr>
            <p:ph idx="1"/>
          </p:nvPr>
        </p:nvSpPr>
        <p:spPr/>
        <p:txBody>
          <a:bodyPr/>
          <a:lstStyle/>
          <a:p>
            <a:r>
              <a:rPr lang="en-US" dirty="0"/>
              <a:t>Suppose we could write code to manage the Canon camera?</a:t>
            </a:r>
          </a:p>
          <a:p>
            <a:endParaRPr lang="en-US" dirty="0"/>
          </a:p>
          <a:p>
            <a:r>
              <a:rPr lang="en-US" dirty="0"/>
              <a:t>This would let us create a set of categories of devices (cameras, videos, microphones, drones…).</a:t>
            </a:r>
          </a:p>
          <a:p>
            <a:pPr>
              <a:buFont typeface="Wingdings" panose="05000000000000000000" pitchFamily="2" charset="2"/>
              <a:buChar char="Ø"/>
            </a:pPr>
            <a:r>
              <a:rPr lang="en-US" dirty="0"/>
              <a:t>  Vendors who create new devices could also create device management</a:t>
            </a:r>
            <a:br>
              <a:rPr lang="en-US" dirty="0"/>
            </a:br>
            <a:r>
              <a:rPr lang="en-US" dirty="0"/>
              <a:t>    logic to integrate them with the Azure IoT Cloud.</a:t>
            </a:r>
          </a:p>
          <a:p>
            <a:pPr>
              <a:buFont typeface="Wingdings" panose="05000000000000000000" pitchFamily="2" charset="2"/>
              <a:buChar char="Ø"/>
            </a:pPr>
            <a:r>
              <a:rPr lang="en-US" dirty="0"/>
              <a:t>  Probably they would need a different device manager for AWS, etc.</a:t>
            </a:r>
          </a:p>
        </p:txBody>
      </p:sp>
      <p:sp>
        <p:nvSpPr>
          <p:cNvPr id="4" name="Footer Placeholder 3">
            <a:extLst>
              <a:ext uri="{FF2B5EF4-FFF2-40B4-BE49-F238E27FC236}">
                <a16:creationId xmlns:a16="http://schemas.microsoft.com/office/drawing/2014/main" id="{652E2A07-EC69-4893-BFD6-5A2CE00DD65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E639BB5-E6B5-4798-B4CB-518C56219FFC}"/>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79308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AABC-670B-44D0-9060-47D161EF228F}"/>
              </a:ext>
            </a:extLst>
          </p:cNvPr>
          <p:cNvSpPr>
            <a:spLocks noGrp="1"/>
          </p:cNvSpPr>
          <p:nvPr>
            <p:ph type="title"/>
          </p:nvPr>
        </p:nvSpPr>
        <p:spPr/>
        <p:txBody>
          <a:bodyPr/>
          <a:lstStyle/>
          <a:p>
            <a:r>
              <a:rPr lang="en-US" dirty="0"/>
              <a:t>How would such a device driver work?</a:t>
            </a:r>
          </a:p>
        </p:txBody>
      </p:sp>
      <p:sp>
        <p:nvSpPr>
          <p:cNvPr id="3" name="Content Placeholder 2">
            <a:extLst>
              <a:ext uri="{FF2B5EF4-FFF2-40B4-BE49-F238E27FC236}">
                <a16:creationId xmlns:a16="http://schemas.microsoft.com/office/drawing/2014/main" id="{AFB7CBBD-82BC-43C0-93C5-F6F8F26BA1AB}"/>
              </a:ext>
            </a:extLst>
          </p:cNvPr>
          <p:cNvSpPr>
            <a:spLocks noGrp="1"/>
          </p:cNvSpPr>
          <p:nvPr>
            <p:ph idx="1"/>
          </p:nvPr>
        </p:nvSpPr>
        <p:spPr/>
        <p:txBody>
          <a:bodyPr/>
          <a:lstStyle/>
          <a:p>
            <a:r>
              <a:rPr lang="en-US" dirty="0"/>
              <a:t>In many ways this idea is similar to what operating systems do to manage devices we can plug in, like USB memory sticks or wireless mouse units.</a:t>
            </a:r>
          </a:p>
          <a:p>
            <a:endParaRPr lang="en-US" dirty="0"/>
          </a:p>
          <a:p>
            <a:r>
              <a:rPr lang="en-US" dirty="0"/>
              <a:t>But instead of plugging the device into your laptop, we are attaching it to a cloud system.</a:t>
            </a:r>
          </a:p>
          <a:p>
            <a:endParaRPr lang="en-US" dirty="0"/>
          </a:p>
          <a:p>
            <a:r>
              <a:rPr lang="en-US" dirty="0"/>
              <a:t>And instead of the driver running on some single computer, we would want to run it inside a cloud-based service.</a:t>
            </a:r>
          </a:p>
        </p:txBody>
      </p:sp>
      <p:sp>
        <p:nvSpPr>
          <p:cNvPr id="4" name="Footer Placeholder 3">
            <a:extLst>
              <a:ext uri="{FF2B5EF4-FFF2-40B4-BE49-F238E27FC236}">
                <a16:creationId xmlns:a16="http://schemas.microsoft.com/office/drawing/2014/main" id="{4563C0FC-D868-4F85-BE55-1895BC0495C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68FA87B-2EB5-4DD3-8406-CE2B2158E1D4}"/>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302015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Event-Driven IoT model</a:t>
            </a:r>
          </a:p>
        </p:txBody>
      </p:sp>
      <p:sp>
        <p:nvSpPr>
          <p:cNvPr id="3" name="Content Placeholder 2"/>
          <p:cNvSpPr>
            <a:spLocks noGrp="1"/>
          </p:cNvSpPr>
          <p:nvPr>
            <p:ph idx="1"/>
          </p:nvPr>
        </p:nvSpPr>
        <p:spPr>
          <a:xfrm>
            <a:off x="1024128" y="1884459"/>
            <a:ext cx="10786872" cy="4424901"/>
          </a:xfrm>
        </p:spPr>
        <p:txBody>
          <a:bodyPr>
            <a:normAutofit fontScale="92500" lnSpcReduction="10000"/>
          </a:bodyPr>
          <a:lstStyle/>
          <a:p>
            <a:r>
              <a:rPr lang="en-US" dirty="0"/>
              <a:t>So… we securely bind Ken’s camera to our cloud, and register it under Ken’s account (he’ll be billed for the resources used).  We use Azure IoT Hub.</a:t>
            </a:r>
          </a:p>
          <a:p>
            <a:endParaRPr lang="en-US" dirty="0"/>
          </a:p>
          <a:p>
            <a:r>
              <a:rPr lang="en-US" dirty="0"/>
              <a:t>Now the camera is accessible and we get events, and can send it events too:</a:t>
            </a:r>
          </a:p>
          <a:p>
            <a:pPr>
              <a:buFont typeface="Wingdings" panose="05000000000000000000" pitchFamily="2" charset="2"/>
              <a:buChar char="Ø"/>
            </a:pPr>
            <a:r>
              <a:rPr lang="en-US" dirty="0"/>
              <a:t> Cloud-to-camera: Turn on camera.  Take one photo per second.</a:t>
            </a:r>
          </a:p>
          <a:p>
            <a:pPr>
              <a:buFont typeface="Wingdings" panose="05000000000000000000" pitchFamily="2" charset="2"/>
              <a:buChar char="Ø"/>
            </a:pPr>
            <a:r>
              <a:rPr lang="en-US" dirty="0"/>
              <a:t> Camera-to-cloud: </a:t>
            </a:r>
            <a:r>
              <a:rPr lang="en-US" dirty="0" err="1"/>
              <a:t>PowerUp</a:t>
            </a:r>
            <a:r>
              <a:rPr lang="en-US" dirty="0"/>
              <a:t>.  {Status=success,13GB free space}</a:t>
            </a:r>
          </a:p>
          <a:p>
            <a:pPr>
              <a:buFont typeface="Wingdings" panose="05000000000000000000" pitchFamily="2" charset="2"/>
              <a:buChar char="Ø"/>
            </a:pPr>
            <a:r>
              <a:rPr lang="en-US" dirty="0"/>
              <a:t> Camera-to-cloud: Photo {UID=IMG-2546.jpg, GPS=42.44940,-76.48280,…}</a:t>
            </a:r>
          </a:p>
          <a:p>
            <a:pPr>
              <a:buFont typeface="Wingdings" panose="05000000000000000000" pitchFamily="2" charset="2"/>
              <a:buChar char="Ø"/>
            </a:pPr>
            <a:r>
              <a:rPr lang="en-US" dirty="0"/>
              <a:t> Cloud-to-camera: </a:t>
            </a:r>
            <a:r>
              <a:rPr lang="en-US" dirty="0" err="1"/>
              <a:t>DownloadPhoto</a:t>
            </a:r>
            <a:r>
              <a:rPr lang="en-US" dirty="0"/>
              <a:t> {UID=IMG-2546.jpg,Quality=</a:t>
            </a:r>
            <a:r>
              <a:rPr lang="en-US" dirty="0" err="1"/>
              <a:t>ThumbNail</a:t>
            </a:r>
            <a:r>
              <a:rPr lang="en-US" dirty="0"/>
              <a:t>}</a:t>
            </a:r>
          </a:p>
          <a:p>
            <a:pPr>
              <a:buFont typeface="Wingdings" panose="05000000000000000000" pitchFamily="2" charset="2"/>
              <a:buChar char="Ø"/>
            </a:pPr>
            <a:r>
              <a:rPr lang="en-US" dirty="0"/>
              <a:t> Cloud-to-camera: </a:t>
            </a:r>
            <a:r>
              <a:rPr lang="en-US" dirty="0" err="1"/>
              <a:t>DeletePhoto</a:t>
            </a:r>
            <a:r>
              <a:rPr lang="en-US" dirty="0"/>
              <a:t> {UID=IMG-2546.jpg}</a:t>
            </a:r>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34552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2F7F-F6FE-47FA-8BE6-6F9476C440C2}"/>
              </a:ext>
            </a:extLst>
          </p:cNvPr>
          <p:cNvSpPr>
            <a:spLocks noGrp="1"/>
          </p:cNvSpPr>
          <p:nvPr>
            <p:ph type="title"/>
          </p:nvPr>
        </p:nvSpPr>
        <p:spPr/>
        <p:txBody>
          <a:bodyPr/>
          <a:lstStyle/>
          <a:p>
            <a:r>
              <a:rPr lang="en-US" dirty="0"/>
              <a:t>How do we “Program” The I</a:t>
            </a:r>
            <a:r>
              <a:rPr lang="en-US" sz="4000" dirty="0"/>
              <a:t>o</a:t>
            </a:r>
            <a:r>
              <a:rPr lang="en-US" dirty="0"/>
              <a:t>T Cloud?</a:t>
            </a:r>
          </a:p>
        </p:txBody>
      </p:sp>
      <p:sp>
        <p:nvSpPr>
          <p:cNvPr id="3" name="Content Placeholder 2">
            <a:extLst>
              <a:ext uri="{FF2B5EF4-FFF2-40B4-BE49-F238E27FC236}">
                <a16:creationId xmlns:a16="http://schemas.microsoft.com/office/drawing/2014/main" id="{D275E8F2-C2EA-4371-8DEC-B42D436B0A29}"/>
              </a:ext>
            </a:extLst>
          </p:cNvPr>
          <p:cNvSpPr>
            <a:spLocks noGrp="1"/>
          </p:cNvSpPr>
          <p:nvPr>
            <p:ph idx="1"/>
          </p:nvPr>
        </p:nvSpPr>
        <p:spPr/>
        <p:txBody>
          <a:bodyPr/>
          <a:lstStyle/>
          <a:p>
            <a:r>
              <a:rPr lang="en-US" dirty="0"/>
              <a:t>This is a very rapidly evolving and exciting question!</a:t>
            </a:r>
          </a:p>
          <a:p>
            <a:endParaRPr lang="en-US" dirty="0"/>
          </a:p>
          <a:p>
            <a:r>
              <a:rPr lang="en-US" dirty="0"/>
              <a:t>To give some context, let’s start with the same question as of 2005, to understand the answer today, but also the underlying reasons.</a:t>
            </a:r>
          </a:p>
          <a:p>
            <a:endParaRPr lang="en-US" dirty="0"/>
          </a:p>
          <a:p>
            <a:r>
              <a:rPr lang="en-US" dirty="0"/>
              <a:t>But the quick summary is: a few things work well, but many don’t.  We need to stick to techniques that industry is prioritizing and supporting.</a:t>
            </a:r>
          </a:p>
        </p:txBody>
      </p:sp>
      <p:sp>
        <p:nvSpPr>
          <p:cNvPr id="4" name="Footer Placeholder 3">
            <a:extLst>
              <a:ext uri="{FF2B5EF4-FFF2-40B4-BE49-F238E27FC236}">
                <a16:creationId xmlns:a16="http://schemas.microsoft.com/office/drawing/2014/main" id="{13E16C71-EFF8-43F3-B4BB-EEEEEA7A317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BC024F0-B31A-4F88-89BE-C6404DFCEA32}"/>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69204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flipH="1">
            <a:off x="232116" y="2373152"/>
            <a:ext cx="1670412" cy="2224520"/>
          </a:xfrm>
          <a:prstGeom prst="rect">
            <a:avLst/>
          </a:prstGeom>
        </p:spPr>
      </p:pic>
      <p:sp>
        <p:nvSpPr>
          <p:cNvPr id="2" name="Title 1"/>
          <p:cNvSpPr>
            <a:spLocks noGrp="1"/>
          </p:cNvSpPr>
          <p:nvPr>
            <p:ph type="title"/>
          </p:nvPr>
        </p:nvSpPr>
        <p:spPr/>
        <p:txBody>
          <a:bodyPr/>
          <a:lstStyle/>
          <a:p>
            <a:r>
              <a:rPr lang="en-US" dirty="0"/>
              <a:t>Azure’s Event Model</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sp>
        <p:nvSpPr>
          <p:cNvPr id="19" name="Freeform 18"/>
          <p:cNvSpPr/>
          <p:nvPr/>
        </p:nvSpPr>
        <p:spPr>
          <a:xfrm>
            <a:off x="955964" y="2134265"/>
            <a:ext cx="2535381" cy="477774"/>
          </a:xfrm>
          <a:custGeom>
            <a:avLst/>
            <a:gdLst>
              <a:gd name="connsiteX0" fmla="*/ 0 w 1579418"/>
              <a:gd name="connsiteY0" fmla="*/ 334615 h 477774"/>
              <a:gd name="connsiteX1" fmla="*/ 515389 w 1579418"/>
              <a:gd name="connsiteY1" fmla="*/ 2106 h 477774"/>
              <a:gd name="connsiteX2" fmla="*/ 989215 w 1579418"/>
              <a:gd name="connsiteY2" fmla="*/ 475931 h 477774"/>
              <a:gd name="connsiteX3" fmla="*/ 1579418 w 1579418"/>
              <a:gd name="connsiteY3" fmla="*/ 135110 h 477774"/>
            </a:gdLst>
            <a:ahLst/>
            <a:cxnLst>
              <a:cxn ang="0">
                <a:pos x="connsiteX0" y="connsiteY0"/>
              </a:cxn>
              <a:cxn ang="0">
                <a:pos x="connsiteX1" y="connsiteY1"/>
              </a:cxn>
              <a:cxn ang="0">
                <a:pos x="connsiteX2" y="connsiteY2"/>
              </a:cxn>
              <a:cxn ang="0">
                <a:pos x="connsiteX3" y="connsiteY3"/>
              </a:cxn>
            </a:cxnLst>
            <a:rect l="l" t="t" r="r" b="b"/>
            <a:pathLst>
              <a:path w="1579418" h="477774">
                <a:moveTo>
                  <a:pt x="0" y="334615"/>
                </a:moveTo>
                <a:cubicBezTo>
                  <a:pt x="175260" y="156584"/>
                  <a:pt x="350520" y="-21447"/>
                  <a:pt x="515389" y="2106"/>
                </a:cubicBezTo>
                <a:cubicBezTo>
                  <a:pt x="680258" y="25659"/>
                  <a:pt x="811877" y="453764"/>
                  <a:pt x="989215" y="475931"/>
                </a:cubicBezTo>
                <a:cubicBezTo>
                  <a:pt x="1166553" y="498098"/>
                  <a:pt x="1372985" y="316604"/>
                  <a:pt x="1579418" y="135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07301" y="2505751"/>
            <a:ext cx="1064029" cy="369332"/>
          </a:xfrm>
          <a:prstGeom prst="rect">
            <a:avLst/>
          </a:prstGeom>
          <a:noFill/>
        </p:spPr>
        <p:txBody>
          <a:bodyPr wrap="square" rtlCol="0">
            <a:spAutoFit/>
          </a:bodyPr>
          <a:lstStyle/>
          <a:p>
            <a:r>
              <a:rPr lang="en-US" dirty="0" err="1"/>
              <a:t>WiFi</a:t>
            </a:r>
            <a:r>
              <a:rPr lang="en-US" dirty="0"/>
              <a:t> link</a:t>
            </a:r>
          </a:p>
        </p:txBody>
      </p:sp>
      <p:sp>
        <p:nvSpPr>
          <p:cNvPr id="21" name="Cube 20"/>
          <p:cNvSpPr/>
          <p:nvPr/>
        </p:nvSpPr>
        <p:spPr>
          <a:xfrm>
            <a:off x="3491344" y="1687216"/>
            <a:ext cx="2244437"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a:t>
            </a:r>
            <a:r>
              <a:rPr lang="en-US" dirty="0" err="1"/>
              <a:t>IoT</a:t>
            </a:r>
            <a:r>
              <a:rPr lang="en-US" dirty="0"/>
              <a:t> Edge “Point of Presence”</a:t>
            </a:r>
          </a:p>
        </p:txBody>
      </p:sp>
      <p:sp>
        <p:nvSpPr>
          <p:cNvPr id="23" name="Freeform 22"/>
          <p:cNvSpPr/>
          <p:nvPr/>
        </p:nvSpPr>
        <p:spPr>
          <a:xfrm>
            <a:off x="5702531" y="2051116"/>
            <a:ext cx="4201690" cy="3252404"/>
          </a:xfrm>
          <a:custGeom>
            <a:avLst/>
            <a:gdLst>
              <a:gd name="connsiteX0" fmla="*/ 0 w 4201690"/>
              <a:gd name="connsiteY0" fmla="*/ 101880 h 3252404"/>
              <a:gd name="connsiteX1" fmla="*/ 3183774 w 4201690"/>
              <a:gd name="connsiteY1" fmla="*/ 151757 h 3252404"/>
              <a:gd name="connsiteX2" fmla="*/ 2793076 w 4201690"/>
              <a:gd name="connsiteY2" fmla="*/ 1548295 h 3252404"/>
              <a:gd name="connsiteX3" fmla="*/ 4148051 w 4201690"/>
              <a:gd name="connsiteY3" fmla="*/ 2263189 h 3252404"/>
              <a:gd name="connsiteX4" fmla="*/ 640080 w 4201690"/>
              <a:gd name="connsiteY4" fmla="*/ 3252404 h 3252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1690" h="3252404">
                <a:moveTo>
                  <a:pt x="0" y="101880"/>
                </a:moveTo>
                <a:cubicBezTo>
                  <a:pt x="1359130" y="6284"/>
                  <a:pt x="2718261" y="-89312"/>
                  <a:pt x="3183774" y="151757"/>
                </a:cubicBezTo>
                <a:cubicBezTo>
                  <a:pt x="3649287" y="392826"/>
                  <a:pt x="2632363" y="1196390"/>
                  <a:pt x="2793076" y="1548295"/>
                </a:cubicBezTo>
                <a:cubicBezTo>
                  <a:pt x="2953789" y="1900200"/>
                  <a:pt x="4506884" y="1979171"/>
                  <a:pt x="4148051" y="2263189"/>
                </a:cubicBezTo>
                <a:cubicBezTo>
                  <a:pt x="3789218" y="2547207"/>
                  <a:pt x="2214649" y="2899805"/>
                  <a:pt x="640080" y="3252404"/>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15529" y="3198381"/>
            <a:ext cx="3551468" cy="646331"/>
          </a:xfrm>
          <a:prstGeom prst="rect">
            <a:avLst/>
          </a:prstGeom>
          <a:solidFill>
            <a:schemeClr val="accent1">
              <a:lumMod val="40000"/>
              <a:lumOff val="60000"/>
            </a:schemeClr>
          </a:solidFill>
        </p:spPr>
        <p:txBody>
          <a:bodyPr wrap="square" rtlCol="0">
            <a:spAutoFit/>
          </a:bodyPr>
          <a:lstStyle/>
          <a:p>
            <a:pPr algn="ctr"/>
            <a:r>
              <a:rPr lang="en-US" dirty="0"/>
              <a:t>High Speed Internet Link </a:t>
            </a:r>
            <a:br>
              <a:rPr lang="en-US" dirty="0"/>
            </a:br>
            <a:r>
              <a:rPr lang="en-US" dirty="0"/>
              <a:t>(but connectivity may be intermittent)</a:t>
            </a:r>
          </a:p>
        </p:txBody>
      </p:sp>
      <p:sp>
        <p:nvSpPr>
          <p:cNvPr id="26" name="Oval 25"/>
          <p:cNvSpPr/>
          <p:nvPr/>
        </p:nvSpPr>
        <p:spPr>
          <a:xfrm>
            <a:off x="2867891" y="4164676"/>
            <a:ext cx="2718262" cy="149629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27022" y="4023614"/>
            <a:ext cx="2718262" cy="149629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79422" y="4822013"/>
            <a:ext cx="2718262" cy="149629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22022" y="4726684"/>
            <a:ext cx="2718262" cy="149629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06329" y="5241490"/>
            <a:ext cx="2718262" cy="149629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10196" y="4317076"/>
            <a:ext cx="4021825" cy="20012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31435" y="4469241"/>
            <a:ext cx="3037550" cy="369332"/>
          </a:xfrm>
          <a:prstGeom prst="rect">
            <a:avLst/>
          </a:prstGeom>
          <a:noFill/>
        </p:spPr>
        <p:txBody>
          <a:bodyPr wrap="square" rtlCol="0">
            <a:spAutoFit/>
          </a:bodyPr>
          <a:lstStyle/>
          <a:p>
            <a:r>
              <a:rPr lang="en-US" b="1" dirty="0"/>
              <a:t>Azure Intelligent </a:t>
            </a:r>
            <a:r>
              <a:rPr lang="en-US" b="1" dirty="0" err="1"/>
              <a:t>IoT</a:t>
            </a:r>
            <a:r>
              <a:rPr lang="en-US" b="1" dirty="0"/>
              <a:t> Cloud</a:t>
            </a:r>
          </a:p>
        </p:txBody>
      </p:sp>
      <p:sp>
        <p:nvSpPr>
          <p:cNvPr id="22" name="TextBox 21"/>
          <p:cNvSpPr txBox="1"/>
          <p:nvPr/>
        </p:nvSpPr>
        <p:spPr>
          <a:xfrm>
            <a:off x="2453108" y="4859760"/>
            <a:ext cx="4463935" cy="646331"/>
          </a:xfrm>
          <a:prstGeom prst="rect">
            <a:avLst/>
          </a:prstGeom>
          <a:noFill/>
        </p:spPr>
        <p:txBody>
          <a:bodyPr wrap="square" rtlCol="0">
            <a:spAutoFit/>
          </a:bodyPr>
          <a:lstStyle/>
          <a:p>
            <a:pPr algn="ctr"/>
            <a:r>
              <a:rPr lang="en-US" dirty="0"/>
              <a:t>This is the normal Azure cloud, but extended to manage </a:t>
            </a:r>
            <a:r>
              <a:rPr lang="en-US" dirty="0" err="1"/>
              <a:t>IoT</a:t>
            </a:r>
            <a:r>
              <a:rPr lang="en-US" dirty="0"/>
              <a:t> devices in a smart way</a:t>
            </a:r>
          </a:p>
        </p:txBody>
      </p:sp>
      <p:sp>
        <p:nvSpPr>
          <p:cNvPr id="3" name="Flowchart: Magnetic Disk 2">
            <a:extLst>
              <a:ext uri="{FF2B5EF4-FFF2-40B4-BE49-F238E27FC236}">
                <a16:creationId xmlns:a16="http://schemas.microsoft.com/office/drawing/2014/main" id="{B224F6F9-4579-47B7-981E-FB3265AB9116}"/>
              </a:ext>
            </a:extLst>
          </p:cNvPr>
          <p:cNvSpPr/>
          <p:nvPr/>
        </p:nvSpPr>
        <p:spPr>
          <a:xfrm>
            <a:off x="3191162" y="5614473"/>
            <a:ext cx="2998237" cy="64352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Azure Function Server</a:t>
            </a:r>
          </a:p>
        </p:txBody>
      </p:sp>
      <p:sp>
        <p:nvSpPr>
          <p:cNvPr id="6" name="TextBox 5">
            <a:extLst>
              <a:ext uri="{FF2B5EF4-FFF2-40B4-BE49-F238E27FC236}">
                <a16:creationId xmlns:a16="http://schemas.microsoft.com/office/drawing/2014/main" id="{20F4C5F4-1D6C-4377-86D7-EBA2EF184233}"/>
              </a:ext>
            </a:extLst>
          </p:cNvPr>
          <p:cNvSpPr txBox="1"/>
          <p:nvPr/>
        </p:nvSpPr>
        <p:spPr>
          <a:xfrm>
            <a:off x="2909341" y="2901436"/>
            <a:ext cx="3551468" cy="646331"/>
          </a:xfrm>
          <a:prstGeom prst="rect">
            <a:avLst/>
          </a:prstGeom>
          <a:noFill/>
        </p:spPr>
        <p:txBody>
          <a:bodyPr wrap="square" rtlCol="0">
            <a:spAutoFit/>
          </a:bodyPr>
          <a:lstStyle/>
          <a:p>
            <a:pPr algn="ctr"/>
            <a:r>
              <a:rPr lang="en-US" dirty="0"/>
              <a:t>First stage of filtering might handle, discard or transform the event</a:t>
            </a:r>
          </a:p>
        </p:txBody>
      </p:sp>
      <p:sp>
        <p:nvSpPr>
          <p:cNvPr id="33" name="TextBox 32">
            <a:extLst>
              <a:ext uri="{FF2B5EF4-FFF2-40B4-BE49-F238E27FC236}">
                <a16:creationId xmlns:a16="http://schemas.microsoft.com/office/drawing/2014/main" id="{231E46A0-E678-41EB-9CCB-1820AAA5328E}"/>
              </a:ext>
            </a:extLst>
          </p:cNvPr>
          <p:cNvSpPr txBox="1"/>
          <p:nvPr/>
        </p:nvSpPr>
        <p:spPr>
          <a:xfrm>
            <a:off x="360010" y="1727950"/>
            <a:ext cx="1075531" cy="646331"/>
          </a:xfrm>
          <a:prstGeom prst="rect">
            <a:avLst/>
          </a:prstGeom>
          <a:solidFill>
            <a:srgbClr val="FFC000"/>
          </a:solidFill>
          <a:ln w="28575">
            <a:solidFill>
              <a:schemeClr val="accent2"/>
            </a:solidFill>
          </a:ln>
        </p:spPr>
        <p:txBody>
          <a:bodyPr wrap="square" rtlCol="0">
            <a:spAutoFit/>
          </a:bodyPr>
          <a:lstStyle/>
          <a:p>
            <a:pPr algn="ctr"/>
            <a:r>
              <a:rPr lang="en-US" dirty="0"/>
              <a:t>Camera</a:t>
            </a:r>
            <a:br>
              <a:rPr lang="en-US" dirty="0"/>
            </a:br>
            <a:r>
              <a:rPr lang="en-US" dirty="0"/>
              <a:t>event</a:t>
            </a:r>
          </a:p>
        </p:txBody>
      </p:sp>
      <p:sp>
        <p:nvSpPr>
          <p:cNvPr id="34" name="TextBox 33">
            <a:extLst>
              <a:ext uri="{FF2B5EF4-FFF2-40B4-BE49-F238E27FC236}">
                <a16:creationId xmlns:a16="http://schemas.microsoft.com/office/drawing/2014/main" id="{9DD98F5C-AD52-43A6-B9D8-A5EC270D0E8C}"/>
              </a:ext>
            </a:extLst>
          </p:cNvPr>
          <p:cNvSpPr txBox="1"/>
          <p:nvPr/>
        </p:nvSpPr>
        <p:spPr>
          <a:xfrm>
            <a:off x="5735781" y="1495945"/>
            <a:ext cx="1075531" cy="646331"/>
          </a:xfrm>
          <a:prstGeom prst="rect">
            <a:avLst/>
          </a:prstGeom>
          <a:solidFill>
            <a:srgbClr val="FFC000"/>
          </a:solidFill>
          <a:ln w="28575">
            <a:solidFill>
              <a:schemeClr val="accent2"/>
            </a:solidFill>
          </a:ln>
        </p:spPr>
        <p:txBody>
          <a:bodyPr wrap="square" rtlCol="0">
            <a:spAutoFit/>
          </a:bodyPr>
          <a:lstStyle/>
          <a:p>
            <a:pPr algn="ctr"/>
            <a:r>
              <a:rPr lang="en-US" dirty="0"/>
              <a:t>Camera</a:t>
            </a:r>
            <a:br>
              <a:rPr lang="en-US" dirty="0"/>
            </a:br>
            <a:r>
              <a:rPr lang="en-US" dirty="0"/>
              <a:t>event</a:t>
            </a:r>
          </a:p>
        </p:txBody>
      </p:sp>
    </p:spTree>
    <p:extLst>
      <p:ext uri="{BB962C8B-B14F-4D97-AF65-F5344CB8AC3E}">
        <p14:creationId xmlns:p14="http://schemas.microsoft.com/office/powerpoint/2010/main" val="3109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0.05273 0.00139 L 0.08177 -0.01481 L 0.11614 0.04074 L 0.14831 0.06274 L 0.21185 0.01088 " pathEditMode="relative" ptsTypes="AAAAA">
                                      <p:cBhvr>
                                        <p:cTn id="9" dur="2000" fill="hold"/>
                                        <p:tgtEl>
                                          <p:spTgt spid="33"/>
                                        </p:tgtEl>
                                        <p:attrNameLst>
                                          <p:attrName>ppt_x</p:attrName>
                                          <p:attrName>ppt_y</p:attrName>
                                        </p:attrNameLst>
                                      </p:cBhvr>
                                    </p:animMotion>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10"/>
                                        <p:tgtEl>
                                          <p:spTgt spid="6"/>
                                        </p:tgtEl>
                                      </p:cBhvr>
                                    </p:animEffect>
                                  </p:childTnLst>
                                </p:cTn>
                              </p:par>
                            </p:childTnLst>
                          </p:cTn>
                        </p:par>
                        <p:par>
                          <p:cTn id="14" fill="hold">
                            <p:stCondLst>
                              <p:cond delay="2010"/>
                            </p:stCondLst>
                            <p:childTnLst>
                              <p:par>
                                <p:cTn id="15" presetID="1" presetClass="exit" presetSubtype="0" fill="hold" grpId="1" nodeType="afterEffect">
                                  <p:stCondLst>
                                    <p:cond delay="3000"/>
                                  </p:stCondLst>
                                  <p:childTnLst>
                                    <p:set>
                                      <p:cBhvr>
                                        <p:cTn id="16" dur="1" fill="hold">
                                          <p:stCondLst>
                                            <p:cond delay="0"/>
                                          </p:stCondLst>
                                        </p:cTn>
                                        <p:tgtEl>
                                          <p:spTgt spid="33"/>
                                        </p:tgtEl>
                                        <p:attrNameLst>
                                          <p:attrName>style.visibility</p:attrName>
                                        </p:attrNameLst>
                                      </p:cBhvr>
                                      <p:to>
                                        <p:strVal val="hidden"/>
                                      </p:to>
                                    </p:set>
                                  </p:childTnLst>
                                </p:cTn>
                              </p:par>
                            </p:childTnLst>
                          </p:cTn>
                        </p:par>
                        <p:par>
                          <p:cTn id="17" fill="hold">
                            <p:stCondLst>
                              <p:cond delay="5010"/>
                            </p:stCondLst>
                            <p:childTnLst>
                              <p:par>
                                <p:cTn id="18" presetID="1" presetClass="entr" presetSubtype="0" fill="hold" grpId="1"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par>
                          <p:cTn id="20" fill="hold">
                            <p:stCondLst>
                              <p:cond delay="5010"/>
                            </p:stCondLst>
                            <p:childTnLst>
                              <p:par>
                                <p:cTn id="21" presetID="0" presetClass="path" presetSubtype="0" accel="50000" decel="50000" fill="hold" grpId="0" nodeType="afterEffect">
                                  <p:stCondLst>
                                    <p:cond delay="0"/>
                                  </p:stCondLst>
                                  <p:childTnLst>
                                    <p:animMotion origin="layout" path="M 0.03412 -0.00787 L 0.20782 0.00694 L 0.25443 0.07777 L 0.19558 0.23426 L 0.19714 0.26273 L 0.31042 0.33078 L 0.31042 0.37708 L -0.0125 0.59884 " pathEditMode="relative" ptsTypes="AAAAAAAA">
                                      <p:cBhvr>
                                        <p:cTn id="2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animBg="1"/>
      <p:bldP spid="33" grpId="1" animBg="1"/>
      <p:bldP spid="33" grpId="2" animBg="1"/>
      <p:bldP spid="34" grpId="0"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Function Servers</a:t>
            </a:r>
          </a:p>
        </p:txBody>
      </p:sp>
      <p:sp>
        <p:nvSpPr>
          <p:cNvPr id="6" name="Content Placeholder 5"/>
          <p:cNvSpPr>
            <a:spLocks noGrp="1"/>
          </p:cNvSpPr>
          <p:nvPr>
            <p:ph idx="1"/>
          </p:nvPr>
        </p:nvSpPr>
        <p:spPr/>
        <p:txBody>
          <a:bodyPr>
            <a:normAutofit lnSpcReduction="10000"/>
          </a:bodyPr>
          <a:lstStyle/>
          <a:p>
            <a:r>
              <a:rPr lang="en-US" dirty="0"/>
              <a:t>A very simplified way to create event-driven first-tier solutions.</a:t>
            </a:r>
          </a:p>
          <a:p>
            <a:pPr>
              <a:buFont typeface="Wingdings" panose="05000000000000000000" pitchFamily="2" charset="2"/>
              <a:buChar char="Ø"/>
            </a:pPr>
            <a:r>
              <a:rPr lang="en-US" dirty="0"/>
              <a:t>  In Amazon, called Amazon Lambda</a:t>
            </a:r>
          </a:p>
          <a:p>
            <a:pPr>
              <a:buFont typeface="Wingdings" panose="05000000000000000000" pitchFamily="2" charset="2"/>
              <a:buChar char="Ø"/>
            </a:pPr>
            <a:r>
              <a:rPr lang="en-US" dirty="0"/>
              <a:t>  Microsoft calls it the Azure Function Server</a:t>
            </a:r>
          </a:p>
          <a:p>
            <a:pPr marL="0" indent="0">
              <a:buNone/>
            </a:pPr>
            <a:endParaRPr lang="en-US" dirty="0"/>
          </a:p>
          <a:p>
            <a:pPr marL="0" indent="0">
              <a:buNone/>
            </a:pPr>
            <a:r>
              <a:rPr lang="en-US" dirty="0"/>
              <a:t>The server is an elastic set of machines that host very inexpensive containers running Linux or some other operating system of your choice.</a:t>
            </a:r>
          </a:p>
          <a:p>
            <a:pPr marL="0" indent="0">
              <a:buNone/>
            </a:pPr>
            <a:endParaRPr lang="en-US" dirty="0"/>
          </a:p>
          <a:p>
            <a:pPr marL="0" indent="0">
              <a:buNone/>
            </a:pPr>
            <a:r>
              <a:rPr lang="en-US" dirty="0"/>
              <a:t>You provide simple programs that get triggered by events.</a:t>
            </a:r>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12364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41E7-5E04-4C07-BFCC-9E4ACE917972}"/>
              </a:ext>
            </a:extLst>
          </p:cNvPr>
          <p:cNvSpPr>
            <a:spLocks noGrp="1"/>
          </p:cNvSpPr>
          <p:nvPr>
            <p:ph type="title"/>
          </p:nvPr>
        </p:nvSpPr>
        <p:spPr/>
        <p:txBody>
          <a:bodyPr/>
          <a:lstStyle/>
          <a:p>
            <a:r>
              <a:rPr lang="en-US" dirty="0"/>
              <a:t>Function Model</a:t>
            </a:r>
          </a:p>
        </p:txBody>
      </p:sp>
      <p:sp>
        <p:nvSpPr>
          <p:cNvPr id="3" name="Content Placeholder 2">
            <a:extLst>
              <a:ext uri="{FF2B5EF4-FFF2-40B4-BE49-F238E27FC236}">
                <a16:creationId xmlns:a16="http://schemas.microsoft.com/office/drawing/2014/main" id="{AA184BE1-7A53-4A4B-866A-DD927E8157AC}"/>
              </a:ext>
            </a:extLst>
          </p:cNvPr>
          <p:cNvSpPr>
            <a:spLocks noGrp="1"/>
          </p:cNvSpPr>
          <p:nvPr>
            <p:ph idx="1"/>
          </p:nvPr>
        </p:nvSpPr>
        <p:spPr/>
        <p:txBody>
          <a:bodyPr/>
          <a:lstStyle/>
          <a:p>
            <a:r>
              <a:rPr lang="en-US" dirty="0"/>
              <a:t>Each function is a small program that will be launched with arguments extracted from the event.</a:t>
            </a:r>
          </a:p>
          <a:p>
            <a:endParaRPr lang="en-US" dirty="0"/>
          </a:p>
          <a:p>
            <a:r>
              <a:rPr lang="en-US" dirty="0"/>
              <a:t>The function runs on some machine selected by the Function server, which has a pool of machines that it manages elastically.</a:t>
            </a:r>
          </a:p>
          <a:p>
            <a:endParaRPr lang="en-US" dirty="0"/>
          </a:p>
          <a:p>
            <a:r>
              <a:rPr lang="en-US" dirty="0"/>
              <a:t>To make things simple, the function and any files it needs are wrapped up into a container: a kind of virtual machine, very cheap to launch.</a:t>
            </a:r>
          </a:p>
        </p:txBody>
      </p:sp>
      <p:sp>
        <p:nvSpPr>
          <p:cNvPr id="4" name="Footer Placeholder 3">
            <a:extLst>
              <a:ext uri="{FF2B5EF4-FFF2-40B4-BE49-F238E27FC236}">
                <a16:creationId xmlns:a16="http://schemas.microsoft.com/office/drawing/2014/main" id="{B11A3D15-0E6E-4119-84B1-ACADE5EA39C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5336D64-4839-4748-9D50-8503E9BBEF4D}"/>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32740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2DC3-9B5B-463F-AD8E-56225D3810C9}"/>
              </a:ext>
            </a:extLst>
          </p:cNvPr>
          <p:cNvSpPr>
            <a:spLocks noGrp="1"/>
          </p:cNvSpPr>
          <p:nvPr>
            <p:ph type="title"/>
          </p:nvPr>
        </p:nvSpPr>
        <p:spPr/>
        <p:txBody>
          <a:bodyPr/>
          <a:lstStyle/>
          <a:p>
            <a:r>
              <a:rPr lang="en-US" dirty="0"/>
              <a:t>Functions are “stateless”</a:t>
            </a:r>
          </a:p>
        </p:txBody>
      </p:sp>
      <p:sp>
        <p:nvSpPr>
          <p:cNvPr id="3" name="Content Placeholder 2">
            <a:extLst>
              <a:ext uri="{FF2B5EF4-FFF2-40B4-BE49-F238E27FC236}">
                <a16:creationId xmlns:a16="http://schemas.microsoft.com/office/drawing/2014/main" id="{651AF788-DBA5-4B0F-A591-5073E791BCB4}"/>
              </a:ext>
            </a:extLst>
          </p:cNvPr>
          <p:cNvSpPr>
            <a:spLocks noGrp="1"/>
          </p:cNvSpPr>
          <p:nvPr>
            <p:ph idx="1"/>
          </p:nvPr>
        </p:nvSpPr>
        <p:spPr/>
        <p:txBody>
          <a:bodyPr>
            <a:normAutofit/>
          </a:bodyPr>
          <a:lstStyle/>
          <a:p>
            <a:r>
              <a:rPr lang="en-US" b="1" dirty="0"/>
              <a:t>This term is extremely confusing for many people.  </a:t>
            </a:r>
          </a:p>
          <a:p>
            <a:endParaRPr lang="en-US" dirty="0"/>
          </a:p>
          <a:p>
            <a:r>
              <a:rPr lang="en-US" dirty="0"/>
              <a:t>A stateless function is simply a program you can launch with arguments that will be shut down after the event.  Local files would be discarded.  </a:t>
            </a:r>
          </a:p>
          <a:p>
            <a:endParaRPr lang="en-US" dirty="0"/>
          </a:p>
          <a:p>
            <a:r>
              <a:rPr lang="en-US" dirty="0"/>
              <a:t>The kind of state we lack is “long term storage”.  But the program is just a normal, with variables.  It can even have files packaged with it – the only issue is that if it modifies those files, the changes are lost when it finishes.</a:t>
            </a:r>
          </a:p>
        </p:txBody>
      </p:sp>
      <p:sp>
        <p:nvSpPr>
          <p:cNvPr id="4" name="Footer Placeholder 3">
            <a:extLst>
              <a:ext uri="{FF2B5EF4-FFF2-40B4-BE49-F238E27FC236}">
                <a16:creationId xmlns:a16="http://schemas.microsoft.com/office/drawing/2014/main" id="{6E178B2A-B2BE-421D-B12A-FD63F0BB957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14683E8-70F9-4B18-A221-C35B9BB87ED1}"/>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379896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D086-1AFE-4486-8FA0-CF074AAF8479}"/>
              </a:ext>
            </a:extLst>
          </p:cNvPr>
          <p:cNvSpPr>
            <a:spLocks noGrp="1"/>
          </p:cNvSpPr>
          <p:nvPr>
            <p:ph type="title"/>
          </p:nvPr>
        </p:nvSpPr>
        <p:spPr/>
        <p:txBody>
          <a:bodyPr/>
          <a:lstStyle/>
          <a:p>
            <a:r>
              <a:rPr lang="en-US" dirty="0"/>
              <a:t>Why can’t the function hold state?</a:t>
            </a:r>
          </a:p>
        </p:txBody>
      </p:sp>
      <p:sp>
        <p:nvSpPr>
          <p:cNvPr id="3" name="Content Placeholder 2">
            <a:extLst>
              <a:ext uri="{FF2B5EF4-FFF2-40B4-BE49-F238E27FC236}">
                <a16:creationId xmlns:a16="http://schemas.microsoft.com/office/drawing/2014/main" id="{18ADFDAE-B35D-4D58-8787-0F6270CD05DB}"/>
              </a:ext>
            </a:extLst>
          </p:cNvPr>
          <p:cNvSpPr>
            <a:spLocks noGrp="1"/>
          </p:cNvSpPr>
          <p:nvPr>
            <p:ph idx="1"/>
          </p:nvPr>
        </p:nvSpPr>
        <p:spPr/>
        <p:txBody>
          <a:bodyPr>
            <a:normAutofit lnSpcReduction="10000"/>
          </a:bodyPr>
          <a:lstStyle/>
          <a:p>
            <a:r>
              <a:rPr lang="en-US" dirty="0"/>
              <a:t>Every time an event occurs, we launch a new instance of the function, always in the identical initial state, the one defined by the container.</a:t>
            </a:r>
          </a:p>
          <a:p>
            <a:endParaRPr lang="en-US" dirty="0"/>
          </a:p>
          <a:p>
            <a:r>
              <a:rPr lang="en-US" dirty="0"/>
              <a:t>So in effect, if two events occur, for the identical device, they will be handled by different programs, maybe on different machines, and those programs have no “knowledge” of one-another.</a:t>
            </a:r>
          </a:p>
          <a:p>
            <a:endParaRPr lang="en-US" dirty="0"/>
          </a:p>
          <a:p>
            <a:r>
              <a:rPr lang="en-US" dirty="0"/>
              <a:t>Any data they try to retain from the event is erased when the function finishes handling the event: the VM (the container) will be shut down.</a:t>
            </a:r>
          </a:p>
        </p:txBody>
      </p:sp>
      <p:sp>
        <p:nvSpPr>
          <p:cNvPr id="4" name="Footer Placeholder 3">
            <a:extLst>
              <a:ext uri="{FF2B5EF4-FFF2-40B4-BE49-F238E27FC236}">
                <a16:creationId xmlns:a16="http://schemas.microsoft.com/office/drawing/2014/main" id="{D0E370C1-028B-4BED-9D40-238D818CCFA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0EF1584-DEA6-4874-9F00-B67AE81BE20E}"/>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64064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99A1-38F1-4C0D-A8B6-398991ED6C11}"/>
              </a:ext>
            </a:extLst>
          </p:cNvPr>
          <p:cNvSpPr>
            <a:spLocks noGrp="1"/>
          </p:cNvSpPr>
          <p:nvPr>
            <p:ph type="title"/>
          </p:nvPr>
        </p:nvSpPr>
        <p:spPr/>
        <p:txBody>
          <a:bodyPr/>
          <a:lstStyle/>
          <a:p>
            <a:r>
              <a:rPr lang="en-US" dirty="0"/>
              <a:t>So how can functions store data?</a:t>
            </a:r>
          </a:p>
        </p:txBody>
      </p:sp>
      <p:sp>
        <p:nvSpPr>
          <p:cNvPr id="3" name="Content Placeholder 2">
            <a:extLst>
              <a:ext uri="{FF2B5EF4-FFF2-40B4-BE49-F238E27FC236}">
                <a16:creationId xmlns:a16="http://schemas.microsoft.com/office/drawing/2014/main" id="{D2F7F7D5-23EF-4804-83D9-40331F0C09A7}"/>
              </a:ext>
            </a:extLst>
          </p:cNvPr>
          <p:cNvSpPr>
            <a:spLocks noGrp="1"/>
          </p:cNvSpPr>
          <p:nvPr>
            <p:ph idx="1"/>
          </p:nvPr>
        </p:nvSpPr>
        <p:spPr/>
        <p:txBody>
          <a:bodyPr/>
          <a:lstStyle/>
          <a:p>
            <a:r>
              <a:rPr lang="en-US" dirty="0"/>
              <a:t>Many options!  You get to decide...</a:t>
            </a:r>
          </a:p>
          <a:p>
            <a:pPr>
              <a:buFont typeface="Wingdings" panose="05000000000000000000" pitchFamily="2" charset="2"/>
              <a:buChar char="Ø"/>
            </a:pPr>
            <a:r>
              <a:rPr lang="en-US" dirty="0"/>
              <a:t>  In cookies, on the sensor itself.  This is how web sites track their users.</a:t>
            </a:r>
          </a:p>
          <a:p>
            <a:pPr>
              <a:buFont typeface="Wingdings" panose="05000000000000000000" pitchFamily="2" charset="2"/>
              <a:buChar char="Ø"/>
            </a:pPr>
            <a:r>
              <a:rPr lang="en-US" dirty="0"/>
              <a:t>  In files, in the “global” file system.  Every cloud offers one.</a:t>
            </a:r>
          </a:p>
          <a:p>
            <a:pPr>
              <a:buFont typeface="Wingdings" panose="05000000000000000000" pitchFamily="2" charset="2"/>
              <a:buChar char="Ø"/>
            </a:pPr>
            <a:r>
              <a:rPr lang="en-US" dirty="0"/>
              <a:t>  In a database.  Every cloud offers many.  But remember Jim’s advice!</a:t>
            </a:r>
          </a:p>
          <a:p>
            <a:pPr>
              <a:buFont typeface="Wingdings" panose="05000000000000000000" pitchFamily="2" charset="2"/>
              <a:buChar char="Ø"/>
            </a:pPr>
            <a:r>
              <a:rPr lang="en-US" dirty="0"/>
              <a:t>  In a scalable (</a:t>
            </a:r>
            <a:r>
              <a:rPr lang="en-US" dirty="0" err="1"/>
              <a:t>key,value</a:t>
            </a:r>
            <a:r>
              <a:rPr lang="en-US" dirty="0"/>
              <a:t>) store.  </a:t>
            </a:r>
            <a:r>
              <a:rPr lang="en-US" b="1" dirty="0"/>
              <a:t>For simple state, the best choice.</a:t>
            </a:r>
          </a:p>
          <a:p>
            <a:pPr>
              <a:buFont typeface="Wingdings" panose="05000000000000000000" pitchFamily="2" charset="2"/>
              <a:buChar char="Ø"/>
            </a:pPr>
            <a:r>
              <a:rPr lang="en-US" b="1" dirty="0"/>
              <a:t>  </a:t>
            </a:r>
            <a:r>
              <a:rPr lang="en-US" dirty="0"/>
              <a:t>In a new stateful </a:t>
            </a:r>
            <a:r>
              <a:rPr lang="en-US" dirty="0">
                <a:sym typeface="Symbol" panose="05050102010706020507" pitchFamily="18" charset="2"/>
              </a:rPr>
              <a:t>-service that you create.  </a:t>
            </a:r>
            <a:r>
              <a:rPr lang="en-US" b="1" dirty="0">
                <a:sym typeface="Symbol" panose="05050102010706020507" pitchFamily="18" charset="2"/>
              </a:rPr>
              <a:t>In complex situations,</a:t>
            </a:r>
            <a:br>
              <a:rPr lang="en-US" b="1" dirty="0">
                <a:sym typeface="Symbol" panose="05050102010706020507" pitchFamily="18" charset="2"/>
              </a:rPr>
            </a:br>
            <a:r>
              <a:rPr lang="en-US" b="1" dirty="0">
                <a:sym typeface="Symbol" panose="05050102010706020507" pitchFamily="18" charset="2"/>
              </a:rPr>
              <a:t>    this is the only realistic choice.</a:t>
            </a:r>
            <a:endParaRPr lang="en-US" b="1" dirty="0"/>
          </a:p>
        </p:txBody>
      </p:sp>
      <p:sp>
        <p:nvSpPr>
          <p:cNvPr id="4" name="Footer Placeholder 3">
            <a:extLst>
              <a:ext uri="{FF2B5EF4-FFF2-40B4-BE49-F238E27FC236}">
                <a16:creationId xmlns:a16="http://schemas.microsoft.com/office/drawing/2014/main" id="{F4158B7A-6F84-40D2-B572-59CC675D8B3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6DE7D43-610F-4520-9AD7-8BBDE7F2568A}"/>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2922836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Model</a:t>
            </a:r>
          </a:p>
        </p:txBody>
      </p:sp>
      <p:sp>
        <p:nvSpPr>
          <p:cNvPr id="3" name="Content Placeholder 2"/>
          <p:cNvSpPr>
            <a:spLocks noGrp="1"/>
          </p:cNvSpPr>
          <p:nvPr>
            <p:ph idx="1"/>
          </p:nvPr>
        </p:nvSpPr>
        <p:spPr/>
        <p:txBody>
          <a:bodyPr/>
          <a:lstStyle/>
          <a:p>
            <a:r>
              <a:rPr lang="en-US" dirty="0"/>
              <a:t>The idea, then, is to write programs to handle device events, for “both sides” of the connection.</a:t>
            </a:r>
          </a:p>
          <a:p>
            <a:endParaRPr lang="en-US" dirty="0"/>
          </a:p>
          <a:p>
            <a:r>
              <a:rPr lang="en-US" dirty="0"/>
              <a:t>Since the device itself is probably quite specialized and “dumb”, one side behaves like a device driver that knows how to talk to this kind of device.</a:t>
            </a:r>
          </a:p>
          <a:p>
            <a:endParaRPr lang="en-US" dirty="0"/>
          </a:p>
          <a:p>
            <a:r>
              <a:rPr lang="en-US" dirty="0"/>
              <a:t>The device itself is the other side of the connection.</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711674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event is passed to the function</a:t>
            </a:r>
          </a:p>
        </p:txBody>
      </p:sp>
      <p:sp>
        <p:nvSpPr>
          <p:cNvPr id="3" name="Content Placeholder 2"/>
          <p:cNvSpPr>
            <a:spLocks noGrp="1"/>
          </p:cNvSpPr>
          <p:nvPr>
            <p:ph idx="1"/>
          </p:nvPr>
        </p:nvSpPr>
        <p:spPr/>
        <p:txBody>
          <a:bodyPr/>
          <a:lstStyle/>
          <a:p>
            <a:r>
              <a:rPr lang="en-US" dirty="0"/>
              <a:t>When an event occurs, a new instance of the event handling function you registered will be launched in a “clean” state.</a:t>
            </a:r>
          </a:p>
          <a:p>
            <a:endParaRPr lang="en-US" dirty="0"/>
          </a:p>
          <a:p>
            <a:r>
              <a:rPr lang="en-US" dirty="0"/>
              <a:t>The event itself is available either as program arguments, or via an API</a:t>
            </a:r>
          </a:p>
          <a:p>
            <a:endParaRPr lang="en-US" dirty="0"/>
          </a:p>
          <a:p>
            <a:r>
              <a:rPr lang="en-US" dirty="0"/>
              <a:t>You can also register a shell script if you wish.</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48890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8C14-AEEC-4FFA-8FB9-FBA570AA8F9B}"/>
              </a:ext>
            </a:extLst>
          </p:cNvPr>
          <p:cNvSpPr>
            <a:spLocks noGrp="1"/>
          </p:cNvSpPr>
          <p:nvPr>
            <p:ph type="title"/>
          </p:nvPr>
        </p:nvSpPr>
        <p:spPr>
          <a:xfrm>
            <a:off x="1024128" y="585216"/>
            <a:ext cx="11167872" cy="1499616"/>
          </a:xfrm>
        </p:spPr>
        <p:txBody>
          <a:bodyPr>
            <a:normAutofit/>
          </a:bodyPr>
          <a:lstStyle/>
          <a:p>
            <a:r>
              <a:rPr lang="en-US" sz="4000" dirty="0"/>
              <a:t>Example: Passing parameters to Azure Functions</a:t>
            </a:r>
            <a:br>
              <a:rPr lang="en-US" sz="4000" dirty="0"/>
            </a:br>
            <a:r>
              <a:rPr lang="en-US" sz="4000" dirty="0"/>
              <a:t>(AWS Lambda is quite similar)</a:t>
            </a:r>
          </a:p>
        </p:txBody>
      </p:sp>
      <p:sp>
        <p:nvSpPr>
          <p:cNvPr id="3" name="Content Placeholder 2">
            <a:extLst>
              <a:ext uri="{FF2B5EF4-FFF2-40B4-BE49-F238E27FC236}">
                <a16:creationId xmlns:a16="http://schemas.microsoft.com/office/drawing/2014/main" id="{B0026967-551C-4B98-B33B-C1C9DD100767}"/>
              </a:ext>
            </a:extLst>
          </p:cNvPr>
          <p:cNvSpPr>
            <a:spLocks noGrp="1"/>
          </p:cNvSpPr>
          <p:nvPr>
            <p:ph idx="1"/>
          </p:nvPr>
        </p:nvSpPr>
        <p:spPr/>
        <p:txBody>
          <a:bodyPr>
            <a:normAutofit/>
          </a:bodyPr>
          <a:lstStyle/>
          <a:p>
            <a:r>
              <a:rPr lang="en-US" dirty="0"/>
              <a:t>In Azure, a function </a:t>
            </a:r>
            <a:r>
              <a:rPr lang="en-US" i="1" dirty="0"/>
              <a:t>trigger</a:t>
            </a:r>
            <a:r>
              <a:rPr lang="en-US" dirty="0"/>
              <a:t> defines how a function is invoked. A function must have exactly one trigger. Triggers have associated data, which is usually the payload that triggered the function.</a:t>
            </a:r>
          </a:p>
          <a:p>
            <a:r>
              <a:rPr lang="en-US" dirty="0"/>
              <a:t>Input and output </a:t>
            </a:r>
            <a:r>
              <a:rPr lang="en-US" i="1" dirty="0"/>
              <a:t>bindings</a:t>
            </a:r>
            <a:r>
              <a:rPr lang="en-US" dirty="0"/>
              <a:t> provide a declarative way to connect to external data or </a:t>
            </a:r>
            <a:r>
              <a:rPr lang="en-US" dirty="0">
                <a:sym typeface="Symbol" panose="05050102010706020507" pitchFamily="18" charset="2"/>
              </a:rPr>
              <a:t>-</a:t>
            </a:r>
            <a:r>
              <a:rPr lang="en-US" dirty="0"/>
              <a:t>services from within your code. Bindings are optional and a function can have multiple input and output bindings. </a:t>
            </a:r>
          </a:p>
          <a:p>
            <a:r>
              <a:rPr lang="en-US" dirty="0"/>
              <a:t>Triggers and bindings let you avoid hardcoding many details that would involve complicated “boilerplate.”   You can arrange to receive data (for example, the content of a queue message) via parameters in the trigger.</a:t>
            </a:r>
          </a:p>
          <a:p>
            <a:endParaRPr lang="en-US" dirty="0"/>
          </a:p>
        </p:txBody>
      </p:sp>
      <p:sp>
        <p:nvSpPr>
          <p:cNvPr id="4" name="Footer Placeholder 3">
            <a:extLst>
              <a:ext uri="{FF2B5EF4-FFF2-40B4-BE49-F238E27FC236}">
                <a16:creationId xmlns:a16="http://schemas.microsoft.com/office/drawing/2014/main" id="{776CFDCA-5716-4325-89D4-0700F479588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7E8C2EC-7498-48E2-AACF-222BBBC70206}"/>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40347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AC28-1506-4791-A280-3F503C397F4F}"/>
              </a:ext>
            </a:extLst>
          </p:cNvPr>
          <p:cNvSpPr>
            <a:spLocks noGrp="1"/>
          </p:cNvSpPr>
          <p:nvPr>
            <p:ph type="title"/>
          </p:nvPr>
        </p:nvSpPr>
        <p:spPr/>
        <p:txBody>
          <a:bodyPr/>
          <a:lstStyle/>
          <a:p>
            <a:r>
              <a:rPr lang="en-US" dirty="0"/>
              <a:t>More details, please?</a:t>
            </a:r>
          </a:p>
        </p:txBody>
      </p:sp>
      <p:sp>
        <p:nvSpPr>
          <p:cNvPr id="3" name="Content Placeholder 2">
            <a:extLst>
              <a:ext uri="{FF2B5EF4-FFF2-40B4-BE49-F238E27FC236}">
                <a16:creationId xmlns:a16="http://schemas.microsoft.com/office/drawing/2014/main" id="{71276107-F1D8-4807-841F-8498BE68CC71}"/>
              </a:ext>
            </a:extLst>
          </p:cNvPr>
          <p:cNvSpPr>
            <a:spLocks noGrp="1"/>
          </p:cNvSpPr>
          <p:nvPr>
            <p:ph idx="1"/>
          </p:nvPr>
        </p:nvSpPr>
        <p:spPr/>
        <p:txBody>
          <a:bodyPr>
            <a:normAutofit/>
          </a:bodyPr>
          <a:lstStyle/>
          <a:p>
            <a:r>
              <a:rPr lang="en-US" dirty="0"/>
              <a:t>This becomes kind of complex, and in CS5412 we won’t dive into full details.  Configuring a trigger or binding involves editing a JSON file.</a:t>
            </a:r>
          </a:p>
          <a:p>
            <a:r>
              <a:rPr lang="en-US" dirty="0"/>
              <a:t/>
            </a:r>
            <a:br>
              <a:rPr lang="en-US" dirty="0"/>
            </a:br>
            <a:r>
              <a:rPr lang="en-US" dirty="0"/>
              <a:t>For the specific question of writing a function that uses triggers and bindings, read </a:t>
            </a:r>
            <a:r>
              <a:rPr lang="en-US" dirty="0">
                <a:hlinkClick r:id="rId3"/>
              </a:rPr>
              <a:t>this web page.</a:t>
            </a:r>
            <a:endParaRPr lang="en-US" dirty="0"/>
          </a:p>
          <a:p>
            <a:endParaRPr lang="en-US" dirty="0"/>
          </a:p>
          <a:p>
            <a:r>
              <a:rPr lang="en-US" dirty="0"/>
              <a:t>We are arranging for a Microsoft Azure training session early in February for those who would find it valuable.</a:t>
            </a:r>
          </a:p>
        </p:txBody>
      </p:sp>
      <p:sp>
        <p:nvSpPr>
          <p:cNvPr id="4" name="Footer Placeholder 3">
            <a:extLst>
              <a:ext uri="{FF2B5EF4-FFF2-40B4-BE49-F238E27FC236}">
                <a16:creationId xmlns:a16="http://schemas.microsoft.com/office/drawing/2014/main" id="{34852A22-4D6F-4BFB-9FF9-B269FAD3082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44FC8A2-9265-4A3E-B426-E7DE88B3C944}"/>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74176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F1D0-833C-4E7C-9BF4-C55D27EA035F}"/>
              </a:ext>
            </a:extLst>
          </p:cNvPr>
          <p:cNvSpPr>
            <a:spLocks noGrp="1"/>
          </p:cNvSpPr>
          <p:nvPr>
            <p:ph type="title"/>
          </p:nvPr>
        </p:nvSpPr>
        <p:spPr/>
        <p:txBody>
          <a:bodyPr/>
          <a:lstStyle/>
          <a:p>
            <a:r>
              <a:rPr lang="en-US" dirty="0"/>
              <a:t>Programming prior to 2005</a:t>
            </a:r>
          </a:p>
        </p:txBody>
      </p:sp>
      <p:sp>
        <p:nvSpPr>
          <p:cNvPr id="3" name="Content Placeholder 2">
            <a:extLst>
              <a:ext uri="{FF2B5EF4-FFF2-40B4-BE49-F238E27FC236}">
                <a16:creationId xmlns:a16="http://schemas.microsoft.com/office/drawing/2014/main" id="{ED1AB414-E5D3-4443-A00B-D6CE2A4F460D}"/>
              </a:ext>
            </a:extLst>
          </p:cNvPr>
          <p:cNvSpPr>
            <a:spLocks noGrp="1"/>
          </p:cNvSpPr>
          <p:nvPr>
            <p:ph idx="1"/>
          </p:nvPr>
        </p:nvSpPr>
        <p:spPr/>
        <p:txBody>
          <a:bodyPr/>
          <a:lstStyle/>
          <a:p>
            <a:r>
              <a:rPr lang="en-US" dirty="0"/>
              <a:t>In the early period of cloud computing, there was a (mistaken) tendency to view the cloud like a very big distributed computing system.</a:t>
            </a:r>
          </a:p>
          <a:p>
            <a:endParaRPr lang="en-US" dirty="0"/>
          </a:p>
          <a:p>
            <a:r>
              <a:rPr lang="en-US" dirty="0"/>
              <a:t>So people learned to program on smaller clusters, then joined companies like Amazon, Yahoo!, eBay, and so forth, and took this knowledge along.</a:t>
            </a:r>
          </a:p>
          <a:p>
            <a:endParaRPr lang="en-US" dirty="0"/>
          </a:p>
          <a:p>
            <a:r>
              <a:rPr lang="en-US" dirty="0"/>
              <a:t>But in fact at cloud scale, those smaller techniques don’t work well!</a:t>
            </a:r>
          </a:p>
        </p:txBody>
      </p:sp>
      <p:sp>
        <p:nvSpPr>
          <p:cNvPr id="4" name="Footer Placeholder 3">
            <a:extLst>
              <a:ext uri="{FF2B5EF4-FFF2-40B4-BE49-F238E27FC236}">
                <a16:creationId xmlns:a16="http://schemas.microsoft.com/office/drawing/2014/main" id="{CF46868C-056E-4B3B-924E-007E490E2A7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96FB1EF-7777-4BBE-88E0-872829B844E3}"/>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69156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451469" cy="1499616"/>
          </a:xfrm>
        </p:spPr>
        <p:txBody>
          <a:bodyPr>
            <a:normAutofit/>
          </a:bodyPr>
          <a:lstStyle/>
          <a:p>
            <a:r>
              <a:rPr lang="en-US" sz="4400" dirty="0"/>
              <a:t>What if a device can generate many kinds of events?</a:t>
            </a:r>
          </a:p>
        </p:txBody>
      </p:sp>
      <p:sp>
        <p:nvSpPr>
          <p:cNvPr id="3" name="Content Placeholder 2"/>
          <p:cNvSpPr>
            <a:spLocks noGrp="1"/>
          </p:cNvSpPr>
          <p:nvPr>
            <p:ph idx="1"/>
          </p:nvPr>
        </p:nvSpPr>
        <p:spPr/>
        <p:txBody>
          <a:bodyPr>
            <a:normAutofit/>
          </a:bodyPr>
          <a:lstStyle/>
          <a:p>
            <a:r>
              <a:rPr lang="en-US" dirty="0"/>
              <a:t>A single “function program” will handle all of them: </a:t>
            </a:r>
            <a:br>
              <a:rPr lang="en-US" dirty="0"/>
            </a:br>
            <a:r>
              <a:rPr lang="en-US" dirty="0"/>
              <a:t>                      </a:t>
            </a:r>
            <a:r>
              <a:rPr lang="en-US" i="1" dirty="0"/>
              <a:t>switch(event-type) { …. }</a:t>
            </a:r>
          </a:p>
          <a:p>
            <a:endParaRPr lang="en-US" dirty="0"/>
          </a:p>
          <a:p>
            <a:r>
              <a:rPr lang="en-US" dirty="0"/>
              <a:t>The event type would be passed as one of the event parameters.  This way there is still just one trigger for the function.</a:t>
            </a:r>
          </a:p>
          <a:p>
            <a:endParaRPr lang="en-US" dirty="0"/>
          </a:p>
          <a:p>
            <a:r>
              <a:rPr lang="en-US" dirty="0"/>
              <a:t>Your logic for dealing with a single event should be short and simple.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833267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functions talk to </a:t>
            </a:r>
            <a:r>
              <a:rPr lang="en-US" dirty="0" smtClean="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Three main options:</a:t>
            </a:r>
          </a:p>
          <a:p>
            <a:pPr>
              <a:buFont typeface="Wingdings" panose="05000000000000000000" pitchFamily="2" charset="2"/>
              <a:buChar char="Ø"/>
            </a:pPr>
            <a:r>
              <a:rPr lang="en-US" dirty="0"/>
              <a:t> </a:t>
            </a:r>
            <a:r>
              <a:rPr lang="en-US" dirty="0" smtClean="0"/>
              <a:t> Remote method invocation (for example over the RESTful RPC layer,</a:t>
            </a:r>
            <a:br>
              <a:rPr lang="en-US" dirty="0" smtClean="0"/>
            </a:br>
            <a:r>
              <a:rPr lang="en-US" dirty="0" smtClean="0"/>
              <a:t>    or JNI, or WCF).</a:t>
            </a:r>
          </a:p>
          <a:p>
            <a:pPr>
              <a:buFont typeface="Wingdings" panose="05000000000000000000" pitchFamily="2" charset="2"/>
              <a:buChar char="Ø"/>
            </a:pPr>
            <a:r>
              <a:rPr lang="en-US" dirty="0"/>
              <a:t> </a:t>
            </a:r>
            <a:r>
              <a:rPr lang="en-US" dirty="0" smtClean="0"/>
              <a:t> Via a message “bus”  (no storage: like a “broadcast”)</a:t>
            </a:r>
          </a:p>
          <a:p>
            <a:pPr>
              <a:buFont typeface="Wingdings" panose="05000000000000000000" pitchFamily="2" charset="2"/>
              <a:buChar char="Ø"/>
            </a:pPr>
            <a:r>
              <a:rPr lang="en-US" dirty="0"/>
              <a:t> </a:t>
            </a:r>
            <a:r>
              <a:rPr lang="en-US" dirty="0" smtClean="0"/>
              <a:t> Via a message “queue” (stores messages, like an email)</a:t>
            </a:r>
          </a:p>
          <a:p>
            <a:pPr marL="0" indent="0">
              <a:buNone/>
            </a:pPr>
            <a:endParaRPr lang="en-US" dirty="0"/>
          </a:p>
          <a:p>
            <a:pPr marL="0" indent="0">
              <a:buNone/>
            </a:pPr>
            <a:r>
              <a:rPr lang="en-US" dirty="0" smtClean="0"/>
              <a:t>Use the remote method approach for immediate actions with immediate responses.  The other two “decouple” the source and receiver.</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889502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logic?</a:t>
            </a:r>
          </a:p>
        </p:txBody>
      </p:sp>
      <p:sp>
        <p:nvSpPr>
          <p:cNvPr id="3" name="Content Placeholder 2"/>
          <p:cNvSpPr>
            <a:spLocks noGrp="1"/>
          </p:cNvSpPr>
          <p:nvPr>
            <p:ph idx="1"/>
          </p:nvPr>
        </p:nvSpPr>
        <p:spPr/>
        <p:txBody>
          <a:bodyPr/>
          <a:lstStyle/>
          <a:p>
            <a:r>
              <a:rPr lang="en-US" dirty="0"/>
              <a:t>Your function could be passed a thumbnail photo, then use a photo-analysis </a:t>
            </a:r>
            <a:r>
              <a:rPr lang="en-US" dirty="0">
                <a:sym typeface="Symbol" panose="05050102010706020507" pitchFamily="18" charset="2"/>
              </a:rPr>
              <a:t>-service to decide whether the photo</a:t>
            </a:r>
          </a:p>
          <a:p>
            <a:pPr>
              <a:buFont typeface="Wingdings" panose="05000000000000000000" pitchFamily="2" charset="2"/>
              <a:buChar char="Ø"/>
            </a:pPr>
            <a:r>
              <a:rPr lang="en-US" dirty="0">
                <a:sym typeface="Symbol" panose="05050102010706020507" pitchFamily="18" charset="2"/>
              </a:rPr>
              <a:t> Has any “content”.  A farm photo with no animals might not be useful.</a:t>
            </a:r>
          </a:p>
          <a:p>
            <a:pPr>
              <a:buFont typeface="Wingdings" panose="05000000000000000000" pitchFamily="2" charset="2"/>
              <a:buChar char="Ø"/>
            </a:pPr>
            <a:r>
              <a:rPr lang="en-US" dirty="0">
                <a:sym typeface="Symbol" panose="05050102010706020507" pitchFamily="18" charset="2"/>
              </a:rPr>
              <a:t> Is of “interest”.  Here, you could use a pre-trained machine learning</a:t>
            </a:r>
            <a:br>
              <a:rPr lang="en-US" dirty="0">
                <a:sym typeface="Symbol" panose="05050102010706020507" pitchFamily="18" charset="2"/>
              </a:rPr>
            </a:br>
            <a:r>
              <a:rPr lang="en-US" dirty="0">
                <a:sym typeface="Symbol" panose="05050102010706020507" pitchFamily="18" charset="2"/>
              </a:rPr>
              <a:t>   classifier that has learned which kinds of photos interest you.</a:t>
            </a:r>
          </a:p>
          <a:p>
            <a:pPr marL="0" indent="0">
              <a:buNone/>
            </a:pPr>
            <a:endParaRPr lang="en-US" dirty="0">
              <a:sym typeface="Symbol" panose="05050102010706020507" pitchFamily="18" charset="2"/>
            </a:endParaRPr>
          </a:p>
          <a:p>
            <a:pPr marL="0" indent="0">
              <a:buNone/>
            </a:pPr>
            <a:r>
              <a:rPr lang="en-US" dirty="0">
                <a:sym typeface="Symbol" panose="05050102010706020507" pitchFamily="18" charset="2"/>
              </a:rPr>
              <a:t>Then if the photo seems to be interesting, you could download the full version.  If not, you might still leave the dull ones on the camera just in case.</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341259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D89B-2E11-47BC-8986-FE58CA632C56}"/>
              </a:ext>
            </a:extLst>
          </p:cNvPr>
          <p:cNvSpPr>
            <a:spLocks noGrp="1"/>
          </p:cNvSpPr>
          <p:nvPr>
            <p:ph type="title"/>
          </p:nvPr>
        </p:nvSpPr>
        <p:spPr/>
        <p:txBody>
          <a:bodyPr/>
          <a:lstStyle/>
          <a:p>
            <a:r>
              <a:rPr lang="en-US" dirty="0"/>
              <a:t>Fancier Case: Point, Focus and Shoot</a:t>
            </a:r>
          </a:p>
        </p:txBody>
      </p:sp>
      <p:sp>
        <p:nvSpPr>
          <p:cNvPr id="3" name="Content Placeholder 2">
            <a:extLst>
              <a:ext uri="{FF2B5EF4-FFF2-40B4-BE49-F238E27FC236}">
                <a16:creationId xmlns:a16="http://schemas.microsoft.com/office/drawing/2014/main" id="{8D118AD4-CBAB-4133-B9CD-301B6C40F5E0}"/>
              </a:ext>
            </a:extLst>
          </p:cNvPr>
          <p:cNvSpPr>
            <a:spLocks noGrp="1"/>
          </p:cNvSpPr>
          <p:nvPr>
            <p:ph idx="1"/>
          </p:nvPr>
        </p:nvSpPr>
        <p:spPr/>
        <p:txBody>
          <a:bodyPr/>
          <a:lstStyle/>
          <a:p>
            <a:r>
              <a:rPr lang="en-US" dirty="0"/>
              <a:t>Suppose that some event occurs: “Animal motion detected”.</a:t>
            </a:r>
          </a:p>
          <a:p>
            <a:r>
              <a:rPr lang="en-US" dirty="0"/>
              <a:t>This will cause us to swivel the camera.</a:t>
            </a:r>
          </a:p>
          <a:p>
            <a:r>
              <a:rPr lang="en-US" dirty="0"/>
              <a:t>When the camera is pointed towards the location, we should focus.</a:t>
            </a:r>
          </a:p>
          <a:p>
            <a:r>
              <a:rPr lang="en-US" dirty="0"/>
              <a:t>When the focus converges, we shoot a photo.</a:t>
            </a:r>
          </a:p>
          <a:p>
            <a:r>
              <a:rPr lang="en-US" dirty="0"/>
              <a:t>Now the thumbnail is sent to the server.</a:t>
            </a:r>
          </a:p>
          <a:p>
            <a:r>
              <a:rPr lang="en-US" dirty="0"/>
              <a:t>If the photo is considered interesting, we’ll download it.</a:t>
            </a:r>
          </a:p>
        </p:txBody>
      </p:sp>
      <p:sp>
        <p:nvSpPr>
          <p:cNvPr id="4" name="Footer Placeholder 3">
            <a:extLst>
              <a:ext uri="{FF2B5EF4-FFF2-40B4-BE49-F238E27FC236}">
                <a16:creationId xmlns:a16="http://schemas.microsoft.com/office/drawing/2014/main" id="{6F091B33-A0FD-45FD-8020-AA52CD9005D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1D467CD-6692-412C-BA75-D250AE5C3B67}"/>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343777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CBF1-D342-47FF-B561-474F4A08AE6A}"/>
              </a:ext>
            </a:extLst>
          </p:cNvPr>
          <p:cNvSpPr>
            <a:spLocks noGrp="1"/>
          </p:cNvSpPr>
          <p:nvPr>
            <p:ph type="title"/>
          </p:nvPr>
        </p:nvSpPr>
        <p:spPr/>
        <p:txBody>
          <a:bodyPr/>
          <a:lstStyle/>
          <a:p>
            <a:r>
              <a:rPr lang="en-US" dirty="0"/>
              <a:t>This is a form of state machine!</a:t>
            </a:r>
          </a:p>
        </p:txBody>
      </p:sp>
      <p:sp>
        <p:nvSpPr>
          <p:cNvPr id="4" name="Footer Placeholder 3">
            <a:extLst>
              <a:ext uri="{FF2B5EF4-FFF2-40B4-BE49-F238E27FC236}">
                <a16:creationId xmlns:a16="http://schemas.microsoft.com/office/drawing/2014/main" id="{8B5D54A7-140D-4884-84D6-5EB3EF590EA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DEB070B-DEC6-459D-BEB5-A54E93A112B4}"/>
              </a:ext>
            </a:extLst>
          </p:cNvPr>
          <p:cNvSpPr>
            <a:spLocks noGrp="1"/>
          </p:cNvSpPr>
          <p:nvPr>
            <p:ph type="sldNum" sz="quarter" idx="12"/>
          </p:nvPr>
        </p:nvSpPr>
        <p:spPr/>
        <p:txBody>
          <a:bodyPr/>
          <a:lstStyle/>
          <a:p>
            <a:fld id="{3C974458-8A97-4835-BF79-1FB6D7856C21}" type="slidenum">
              <a:rPr lang="en-US" smtClean="0"/>
              <a:t>34</a:t>
            </a:fld>
            <a:endParaRPr lang="en-US"/>
          </a:p>
        </p:txBody>
      </p:sp>
      <p:sp>
        <p:nvSpPr>
          <p:cNvPr id="6" name="Oval 5">
            <a:extLst>
              <a:ext uri="{FF2B5EF4-FFF2-40B4-BE49-F238E27FC236}">
                <a16:creationId xmlns:a16="http://schemas.microsoft.com/office/drawing/2014/main" id="{4231D1C8-C459-4761-9934-1B91457161D5}"/>
              </a:ext>
            </a:extLst>
          </p:cNvPr>
          <p:cNvSpPr/>
          <p:nvPr/>
        </p:nvSpPr>
        <p:spPr>
          <a:xfrm>
            <a:off x="1447800" y="1861808"/>
            <a:ext cx="17061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Idle</a:t>
            </a:r>
          </a:p>
        </p:txBody>
      </p:sp>
      <p:sp>
        <p:nvSpPr>
          <p:cNvPr id="7" name="Oval 6">
            <a:extLst>
              <a:ext uri="{FF2B5EF4-FFF2-40B4-BE49-F238E27FC236}">
                <a16:creationId xmlns:a16="http://schemas.microsoft.com/office/drawing/2014/main" id="{9959C75B-0A55-43C3-B707-38D509719B9A}"/>
              </a:ext>
            </a:extLst>
          </p:cNvPr>
          <p:cNvSpPr/>
          <p:nvPr/>
        </p:nvSpPr>
        <p:spPr>
          <a:xfrm>
            <a:off x="1447800" y="2820367"/>
            <a:ext cx="17061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Swivel</a:t>
            </a:r>
          </a:p>
        </p:txBody>
      </p:sp>
      <p:sp>
        <p:nvSpPr>
          <p:cNvPr id="8" name="Oval 7">
            <a:extLst>
              <a:ext uri="{FF2B5EF4-FFF2-40B4-BE49-F238E27FC236}">
                <a16:creationId xmlns:a16="http://schemas.microsoft.com/office/drawing/2014/main" id="{8BCBE7D2-80A9-4948-A03B-243B838122F7}"/>
              </a:ext>
            </a:extLst>
          </p:cNvPr>
          <p:cNvSpPr/>
          <p:nvPr/>
        </p:nvSpPr>
        <p:spPr>
          <a:xfrm>
            <a:off x="1447800" y="3778926"/>
            <a:ext cx="17061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a:t>
            </a:r>
          </a:p>
        </p:txBody>
      </p:sp>
      <p:sp>
        <p:nvSpPr>
          <p:cNvPr id="9" name="Oval 8">
            <a:extLst>
              <a:ext uri="{FF2B5EF4-FFF2-40B4-BE49-F238E27FC236}">
                <a16:creationId xmlns:a16="http://schemas.microsoft.com/office/drawing/2014/main" id="{5F62C75F-D120-4956-8AB9-62EEA25708AC}"/>
              </a:ext>
            </a:extLst>
          </p:cNvPr>
          <p:cNvSpPr/>
          <p:nvPr/>
        </p:nvSpPr>
        <p:spPr>
          <a:xfrm>
            <a:off x="1447800" y="4737485"/>
            <a:ext cx="17061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Photo</a:t>
            </a:r>
          </a:p>
        </p:txBody>
      </p:sp>
      <p:sp>
        <p:nvSpPr>
          <p:cNvPr id="10" name="Freeform: Shape 9">
            <a:extLst>
              <a:ext uri="{FF2B5EF4-FFF2-40B4-BE49-F238E27FC236}">
                <a16:creationId xmlns:a16="http://schemas.microsoft.com/office/drawing/2014/main" id="{FC458C0D-96C8-43E5-A034-81F772E101B0}"/>
              </a:ext>
            </a:extLst>
          </p:cNvPr>
          <p:cNvSpPr/>
          <p:nvPr/>
        </p:nvSpPr>
        <p:spPr>
          <a:xfrm>
            <a:off x="3178098" y="1962289"/>
            <a:ext cx="657989" cy="639117"/>
          </a:xfrm>
          <a:custGeom>
            <a:avLst/>
            <a:gdLst>
              <a:gd name="connsiteX0" fmla="*/ 0 w 657989"/>
              <a:gd name="connsiteY0" fmla="*/ 234501 h 639117"/>
              <a:gd name="connsiteX1" fmla="*/ 401443 w 657989"/>
              <a:gd name="connsiteY1" fmla="*/ 326 h 639117"/>
              <a:gd name="connsiteX2" fmla="*/ 657922 w 657989"/>
              <a:gd name="connsiteY2" fmla="*/ 279106 h 639117"/>
              <a:gd name="connsiteX3" fmla="*/ 379141 w 657989"/>
              <a:gd name="connsiteY3" fmla="*/ 635945 h 639117"/>
              <a:gd name="connsiteX4" fmla="*/ 44604 w 657989"/>
              <a:gd name="connsiteY4" fmla="*/ 424072 h 63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989" h="639117">
                <a:moveTo>
                  <a:pt x="0" y="234501"/>
                </a:moveTo>
                <a:cubicBezTo>
                  <a:pt x="145894" y="113696"/>
                  <a:pt x="291789" y="-7108"/>
                  <a:pt x="401443" y="326"/>
                </a:cubicBezTo>
                <a:cubicBezTo>
                  <a:pt x="511097" y="7760"/>
                  <a:pt x="661639" y="173170"/>
                  <a:pt x="657922" y="279106"/>
                </a:cubicBezTo>
                <a:cubicBezTo>
                  <a:pt x="654205" y="385042"/>
                  <a:pt x="481361" y="611784"/>
                  <a:pt x="379141" y="635945"/>
                </a:cubicBezTo>
                <a:cubicBezTo>
                  <a:pt x="276921" y="660106"/>
                  <a:pt x="160762" y="542089"/>
                  <a:pt x="44604" y="424072"/>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136049-92AC-4F9D-8C35-B5CBFD4F7381}"/>
              </a:ext>
            </a:extLst>
          </p:cNvPr>
          <p:cNvSpPr txBox="1"/>
          <p:nvPr/>
        </p:nvSpPr>
        <p:spPr>
          <a:xfrm>
            <a:off x="3891775" y="2084832"/>
            <a:ext cx="3702205" cy="369332"/>
          </a:xfrm>
          <a:prstGeom prst="rect">
            <a:avLst/>
          </a:prstGeom>
          <a:noFill/>
        </p:spPr>
        <p:txBody>
          <a:bodyPr wrap="square" rtlCol="0">
            <a:spAutoFit/>
          </a:bodyPr>
          <a:lstStyle/>
          <a:p>
            <a:r>
              <a:rPr lang="en-US" dirty="0"/>
              <a:t>Handle various mundane events</a:t>
            </a:r>
          </a:p>
        </p:txBody>
      </p:sp>
      <p:sp>
        <p:nvSpPr>
          <p:cNvPr id="12" name="Freeform: Shape 11">
            <a:extLst>
              <a:ext uri="{FF2B5EF4-FFF2-40B4-BE49-F238E27FC236}">
                <a16:creationId xmlns:a16="http://schemas.microsoft.com/office/drawing/2014/main" id="{3A0E9566-F3FF-409B-88A6-18B9489AE023}"/>
              </a:ext>
            </a:extLst>
          </p:cNvPr>
          <p:cNvSpPr/>
          <p:nvPr/>
        </p:nvSpPr>
        <p:spPr>
          <a:xfrm>
            <a:off x="3033132" y="2553629"/>
            <a:ext cx="770705" cy="747132"/>
          </a:xfrm>
          <a:custGeom>
            <a:avLst/>
            <a:gdLst>
              <a:gd name="connsiteX0" fmla="*/ 0 w 770705"/>
              <a:gd name="connsiteY0" fmla="*/ 0 h 747132"/>
              <a:gd name="connsiteX1" fmla="*/ 769434 w 770705"/>
              <a:gd name="connsiteY1" fmla="*/ 401444 h 747132"/>
              <a:gd name="connsiteX2" fmla="*/ 144966 w 770705"/>
              <a:gd name="connsiteY2" fmla="*/ 747132 h 747132"/>
            </a:gdLst>
            <a:ahLst/>
            <a:cxnLst>
              <a:cxn ang="0">
                <a:pos x="connsiteX0" y="connsiteY0"/>
              </a:cxn>
              <a:cxn ang="0">
                <a:pos x="connsiteX1" y="connsiteY1"/>
              </a:cxn>
              <a:cxn ang="0">
                <a:pos x="connsiteX2" y="connsiteY2"/>
              </a:cxn>
            </a:cxnLst>
            <a:rect l="l" t="t" r="r" b="b"/>
            <a:pathLst>
              <a:path w="770705" h="747132">
                <a:moveTo>
                  <a:pt x="0" y="0"/>
                </a:moveTo>
                <a:cubicBezTo>
                  <a:pt x="372636" y="138461"/>
                  <a:pt x="745273" y="276922"/>
                  <a:pt x="769434" y="401444"/>
                </a:cubicBezTo>
                <a:cubicBezTo>
                  <a:pt x="793595" y="525966"/>
                  <a:pt x="469280" y="636549"/>
                  <a:pt x="144966" y="747132"/>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FA8540-EA1A-40A2-8F8E-8BFBFBA7554A}"/>
              </a:ext>
            </a:extLst>
          </p:cNvPr>
          <p:cNvSpPr txBox="1"/>
          <p:nvPr/>
        </p:nvSpPr>
        <p:spPr>
          <a:xfrm>
            <a:off x="3891775" y="2805499"/>
            <a:ext cx="3702205" cy="369332"/>
          </a:xfrm>
          <a:prstGeom prst="rect">
            <a:avLst/>
          </a:prstGeom>
          <a:noFill/>
        </p:spPr>
        <p:txBody>
          <a:bodyPr wrap="square" rtlCol="0">
            <a:spAutoFit/>
          </a:bodyPr>
          <a:lstStyle/>
          <a:p>
            <a:r>
              <a:rPr lang="en-US" dirty="0"/>
              <a:t>Movement sensed!  Point the camera</a:t>
            </a:r>
          </a:p>
        </p:txBody>
      </p:sp>
      <p:sp>
        <p:nvSpPr>
          <p:cNvPr id="14" name="TextBox 13">
            <a:extLst>
              <a:ext uri="{FF2B5EF4-FFF2-40B4-BE49-F238E27FC236}">
                <a16:creationId xmlns:a16="http://schemas.microsoft.com/office/drawing/2014/main" id="{A1BDCEA1-74B2-45CB-BD96-1E84363FA1EB}"/>
              </a:ext>
            </a:extLst>
          </p:cNvPr>
          <p:cNvSpPr txBox="1"/>
          <p:nvPr/>
        </p:nvSpPr>
        <p:spPr>
          <a:xfrm>
            <a:off x="7387682" y="2820367"/>
            <a:ext cx="4423318" cy="369332"/>
          </a:xfrm>
          <a:prstGeom prst="rect">
            <a:avLst/>
          </a:prstGeom>
          <a:solidFill>
            <a:srgbClr val="92D050"/>
          </a:solidFill>
          <a:ln w="19050">
            <a:solidFill>
              <a:schemeClr val="accent2"/>
            </a:solidFill>
          </a:ln>
        </p:spPr>
        <p:txBody>
          <a:bodyPr wrap="square" rtlCol="0">
            <a:spAutoFit/>
          </a:bodyPr>
          <a:lstStyle/>
          <a:p>
            <a:r>
              <a:rPr lang="en-US" dirty="0"/>
              <a:t>Send swivel command to Camera {</a:t>
            </a:r>
            <a:r>
              <a:rPr lang="en-US" dirty="0" err="1"/>
              <a:t>args</a:t>
            </a:r>
            <a:r>
              <a:rPr lang="en-US" dirty="0"/>
              <a:t>…}</a:t>
            </a:r>
          </a:p>
        </p:txBody>
      </p:sp>
      <p:sp>
        <p:nvSpPr>
          <p:cNvPr id="16" name="TextBox 15">
            <a:extLst>
              <a:ext uri="{FF2B5EF4-FFF2-40B4-BE49-F238E27FC236}">
                <a16:creationId xmlns:a16="http://schemas.microsoft.com/office/drawing/2014/main" id="{0A988D6C-F9E6-4070-8F04-07CA8DDF3F49}"/>
              </a:ext>
            </a:extLst>
          </p:cNvPr>
          <p:cNvSpPr txBox="1"/>
          <p:nvPr/>
        </p:nvSpPr>
        <p:spPr>
          <a:xfrm>
            <a:off x="3803837" y="2508580"/>
            <a:ext cx="2213448" cy="369332"/>
          </a:xfrm>
          <a:prstGeom prst="rect">
            <a:avLst/>
          </a:prstGeom>
          <a:solidFill>
            <a:srgbClr val="FFC000"/>
          </a:solidFill>
          <a:ln w="19050">
            <a:solidFill>
              <a:schemeClr val="accent2"/>
            </a:solidFill>
          </a:ln>
        </p:spPr>
        <p:txBody>
          <a:bodyPr wrap="square" rtlCol="0">
            <a:spAutoFit/>
          </a:bodyPr>
          <a:lstStyle/>
          <a:p>
            <a:r>
              <a:rPr lang="en-US" dirty="0"/>
              <a:t>Motion event {</a:t>
            </a:r>
            <a:r>
              <a:rPr lang="en-US" dirty="0" err="1"/>
              <a:t>args</a:t>
            </a:r>
            <a:r>
              <a:rPr lang="en-US" dirty="0"/>
              <a:t>…}</a:t>
            </a:r>
          </a:p>
        </p:txBody>
      </p:sp>
      <p:sp>
        <p:nvSpPr>
          <p:cNvPr id="17" name="Freeform: Shape 16">
            <a:extLst>
              <a:ext uri="{FF2B5EF4-FFF2-40B4-BE49-F238E27FC236}">
                <a16:creationId xmlns:a16="http://schemas.microsoft.com/office/drawing/2014/main" id="{4B122A70-C585-4267-B221-521E90D75A4C}"/>
              </a:ext>
            </a:extLst>
          </p:cNvPr>
          <p:cNvSpPr/>
          <p:nvPr/>
        </p:nvSpPr>
        <p:spPr>
          <a:xfrm>
            <a:off x="3153936" y="3454362"/>
            <a:ext cx="770705" cy="747132"/>
          </a:xfrm>
          <a:custGeom>
            <a:avLst/>
            <a:gdLst>
              <a:gd name="connsiteX0" fmla="*/ 0 w 770705"/>
              <a:gd name="connsiteY0" fmla="*/ 0 h 747132"/>
              <a:gd name="connsiteX1" fmla="*/ 769434 w 770705"/>
              <a:gd name="connsiteY1" fmla="*/ 401444 h 747132"/>
              <a:gd name="connsiteX2" fmla="*/ 144966 w 770705"/>
              <a:gd name="connsiteY2" fmla="*/ 747132 h 747132"/>
            </a:gdLst>
            <a:ahLst/>
            <a:cxnLst>
              <a:cxn ang="0">
                <a:pos x="connsiteX0" y="connsiteY0"/>
              </a:cxn>
              <a:cxn ang="0">
                <a:pos x="connsiteX1" y="connsiteY1"/>
              </a:cxn>
              <a:cxn ang="0">
                <a:pos x="connsiteX2" y="connsiteY2"/>
              </a:cxn>
            </a:cxnLst>
            <a:rect l="l" t="t" r="r" b="b"/>
            <a:pathLst>
              <a:path w="770705" h="747132">
                <a:moveTo>
                  <a:pt x="0" y="0"/>
                </a:moveTo>
                <a:cubicBezTo>
                  <a:pt x="372636" y="138461"/>
                  <a:pt x="745273" y="276922"/>
                  <a:pt x="769434" y="401444"/>
                </a:cubicBezTo>
                <a:cubicBezTo>
                  <a:pt x="793595" y="525966"/>
                  <a:pt x="469280" y="636549"/>
                  <a:pt x="144966" y="747132"/>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406A2FD-3459-4A25-A104-A2109936AFF4}"/>
              </a:ext>
            </a:extLst>
          </p:cNvPr>
          <p:cNvSpPr txBox="1"/>
          <p:nvPr/>
        </p:nvSpPr>
        <p:spPr>
          <a:xfrm>
            <a:off x="4012579" y="3706232"/>
            <a:ext cx="3702205" cy="369332"/>
          </a:xfrm>
          <a:prstGeom prst="rect">
            <a:avLst/>
          </a:prstGeom>
          <a:noFill/>
        </p:spPr>
        <p:txBody>
          <a:bodyPr wrap="square" rtlCol="0">
            <a:spAutoFit/>
          </a:bodyPr>
          <a:lstStyle/>
          <a:p>
            <a:r>
              <a:rPr lang="en-US" dirty="0"/>
              <a:t>Pointed!  Focus the camera</a:t>
            </a:r>
          </a:p>
        </p:txBody>
      </p:sp>
      <p:sp>
        <p:nvSpPr>
          <p:cNvPr id="19" name="TextBox 18">
            <a:extLst>
              <a:ext uri="{FF2B5EF4-FFF2-40B4-BE49-F238E27FC236}">
                <a16:creationId xmlns:a16="http://schemas.microsoft.com/office/drawing/2014/main" id="{72D82B06-4272-4547-B89E-DF5DF1B43801}"/>
              </a:ext>
            </a:extLst>
          </p:cNvPr>
          <p:cNvSpPr txBox="1"/>
          <p:nvPr/>
        </p:nvSpPr>
        <p:spPr>
          <a:xfrm>
            <a:off x="6660993" y="3734767"/>
            <a:ext cx="4423318" cy="369332"/>
          </a:xfrm>
          <a:prstGeom prst="rect">
            <a:avLst/>
          </a:prstGeom>
          <a:solidFill>
            <a:srgbClr val="92D050"/>
          </a:solidFill>
          <a:ln w="19050">
            <a:solidFill>
              <a:schemeClr val="accent2"/>
            </a:solidFill>
          </a:ln>
        </p:spPr>
        <p:txBody>
          <a:bodyPr wrap="square" rtlCol="0">
            <a:spAutoFit/>
          </a:bodyPr>
          <a:lstStyle/>
          <a:p>
            <a:r>
              <a:rPr lang="en-US" dirty="0"/>
              <a:t>Send focus command to Camera {</a:t>
            </a:r>
            <a:r>
              <a:rPr lang="en-US" dirty="0" err="1"/>
              <a:t>args</a:t>
            </a:r>
            <a:r>
              <a:rPr lang="en-US" dirty="0"/>
              <a:t>…}</a:t>
            </a:r>
          </a:p>
        </p:txBody>
      </p:sp>
      <p:sp>
        <p:nvSpPr>
          <p:cNvPr id="20" name="TextBox 19">
            <a:extLst>
              <a:ext uri="{FF2B5EF4-FFF2-40B4-BE49-F238E27FC236}">
                <a16:creationId xmlns:a16="http://schemas.microsoft.com/office/drawing/2014/main" id="{44BABC0E-7F31-4411-8C91-C26CC0B163E5}"/>
              </a:ext>
            </a:extLst>
          </p:cNvPr>
          <p:cNvSpPr txBox="1"/>
          <p:nvPr/>
        </p:nvSpPr>
        <p:spPr>
          <a:xfrm>
            <a:off x="3803837" y="3328432"/>
            <a:ext cx="3266036" cy="369332"/>
          </a:xfrm>
          <a:prstGeom prst="rect">
            <a:avLst/>
          </a:prstGeom>
          <a:solidFill>
            <a:srgbClr val="FFC000"/>
          </a:solidFill>
          <a:ln w="19050">
            <a:solidFill>
              <a:schemeClr val="accent2"/>
            </a:solidFill>
          </a:ln>
        </p:spPr>
        <p:txBody>
          <a:bodyPr wrap="square" rtlCol="0">
            <a:spAutoFit/>
          </a:bodyPr>
          <a:lstStyle/>
          <a:p>
            <a:r>
              <a:rPr lang="en-US" dirty="0"/>
              <a:t>Camera movement done {</a:t>
            </a:r>
            <a:r>
              <a:rPr lang="en-US" dirty="0" err="1"/>
              <a:t>args</a:t>
            </a:r>
            <a:r>
              <a:rPr lang="en-US" dirty="0"/>
              <a:t>…}</a:t>
            </a:r>
          </a:p>
        </p:txBody>
      </p:sp>
      <p:sp>
        <p:nvSpPr>
          <p:cNvPr id="21" name="Freeform: Shape 20">
            <a:extLst>
              <a:ext uri="{FF2B5EF4-FFF2-40B4-BE49-F238E27FC236}">
                <a16:creationId xmlns:a16="http://schemas.microsoft.com/office/drawing/2014/main" id="{A9891A57-C929-4431-A0CC-4E62AA3F9625}"/>
              </a:ext>
            </a:extLst>
          </p:cNvPr>
          <p:cNvSpPr/>
          <p:nvPr/>
        </p:nvSpPr>
        <p:spPr>
          <a:xfrm>
            <a:off x="3178098" y="4437622"/>
            <a:ext cx="770705" cy="747132"/>
          </a:xfrm>
          <a:custGeom>
            <a:avLst/>
            <a:gdLst>
              <a:gd name="connsiteX0" fmla="*/ 0 w 770705"/>
              <a:gd name="connsiteY0" fmla="*/ 0 h 747132"/>
              <a:gd name="connsiteX1" fmla="*/ 769434 w 770705"/>
              <a:gd name="connsiteY1" fmla="*/ 401444 h 747132"/>
              <a:gd name="connsiteX2" fmla="*/ 144966 w 770705"/>
              <a:gd name="connsiteY2" fmla="*/ 747132 h 747132"/>
            </a:gdLst>
            <a:ahLst/>
            <a:cxnLst>
              <a:cxn ang="0">
                <a:pos x="connsiteX0" y="connsiteY0"/>
              </a:cxn>
              <a:cxn ang="0">
                <a:pos x="connsiteX1" y="connsiteY1"/>
              </a:cxn>
              <a:cxn ang="0">
                <a:pos x="connsiteX2" y="connsiteY2"/>
              </a:cxn>
            </a:cxnLst>
            <a:rect l="l" t="t" r="r" b="b"/>
            <a:pathLst>
              <a:path w="770705" h="747132">
                <a:moveTo>
                  <a:pt x="0" y="0"/>
                </a:moveTo>
                <a:cubicBezTo>
                  <a:pt x="372636" y="138461"/>
                  <a:pt x="745273" y="276922"/>
                  <a:pt x="769434" y="401444"/>
                </a:cubicBezTo>
                <a:cubicBezTo>
                  <a:pt x="793595" y="525966"/>
                  <a:pt x="469280" y="636549"/>
                  <a:pt x="144966" y="747132"/>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76B8F6E-80ED-4E53-A7E1-F10D9DB65B75}"/>
              </a:ext>
            </a:extLst>
          </p:cNvPr>
          <p:cNvSpPr txBox="1"/>
          <p:nvPr/>
        </p:nvSpPr>
        <p:spPr>
          <a:xfrm>
            <a:off x="4036741" y="4689492"/>
            <a:ext cx="3702205" cy="369332"/>
          </a:xfrm>
          <a:prstGeom prst="rect">
            <a:avLst/>
          </a:prstGeom>
          <a:noFill/>
        </p:spPr>
        <p:txBody>
          <a:bodyPr wrap="square" rtlCol="0">
            <a:spAutoFit/>
          </a:bodyPr>
          <a:lstStyle/>
          <a:p>
            <a:r>
              <a:rPr lang="en-US" dirty="0"/>
              <a:t>Focused!  Take a photo</a:t>
            </a:r>
          </a:p>
        </p:txBody>
      </p:sp>
      <p:sp>
        <p:nvSpPr>
          <p:cNvPr id="23" name="TextBox 22">
            <a:extLst>
              <a:ext uri="{FF2B5EF4-FFF2-40B4-BE49-F238E27FC236}">
                <a16:creationId xmlns:a16="http://schemas.microsoft.com/office/drawing/2014/main" id="{ADC9E37C-6432-4152-B40A-C6AFAEB91881}"/>
              </a:ext>
            </a:extLst>
          </p:cNvPr>
          <p:cNvSpPr txBox="1"/>
          <p:nvPr/>
        </p:nvSpPr>
        <p:spPr>
          <a:xfrm>
            <a:off x="6685155" y="4718027"/>
            <a:ext cx="4423318" cy="369332"/>
          </a:xfrm>
          <a:prstGeom prst="rect">
            <a:avLst/>
          </a:prstGeom>
          <a:solidFill>
            <a:srgbClr val="92D050"/>
          </a:solidFill>
          <a:ln w="19050">
            <a:solidFill>
              <a:schemeClr val="accent2"/>
            </a:solidFill>
          </a:ln>
        </p:spPr>
        <p:txBody>
          <a:bodyPr wrap="square" rtlCol="0">
            <a:spAutoFit/>
          </a:bodyPr>
          <a:lstStyle/>
          <a:p>
            <a:r>
              <a:rPr lang="en-US" dirty="0"/>
              <a:t>Send photo command to Camera {</a:t>
            </a:r>
            <a:r>
              <a:rPr lang="en-US" dirty="0" err="1"/>
              <a:t>args</a:t>
            </a:r>
            <a:r>
              <a:rPr lang="en-US" dirty="0"/>
              <a:t>…}</a:t>
            </a:r>
          </a:p>
        </p:txBody>
      </p:sp>
      <p:sp>
        <p:nvSpPr>
          <p:cNvPr id="24" name="TextBox 23">
            <a:extLst>
              <a:ext uri="{FF2B5EF4-FFF2-40B4-BE49-F238E27FC236}">
                <a16:creationId xmlns:a16="http://schemas.microsoft.com/office/drawing/2014/main" id="{A77A42C4-B9D6-4FEF-99E9-47F242F59313}"/>
              </a:ext>
            </a:extLst>
          </p:cNvPr>
          <p:cNvSpPr txBox="1"/>
          <p:nvPr/>
        </p:nvSpPr>
        <p:spPr>
          <a:xfrm>
            <a:off x="3827999" y="4311692"/>
            <a:ext cx="3266036" cy="369332"/>
          </a:xfrm>
          <a:prstGeom prst="rect">
            <a:avLst/>
          </a:prstGeom>
          <a:solidFill>
            <a:srgbClr val="FFC000"/>
          </a:solidFill>
          <a:ln w="19050">
            <a:solidFill>
              <a:schemeClr val="accent2"/>
            </a:solidFill>
          </a:ln>
        </p:spPr>
        <p:txBody>
          <a:bodyPr wrap="square" rtlCol="0">
            <a:spAutoFit/>
          </a:bodyPr>
          <a:lstStyle/>
          <a:p>
            <a:r>
              <a:rPr lang="en-US" dirty="0"/>
              <a:t>Focus operation done {</a:t>
            </a:r>
            <a:r>
              <a:rPr lang="en-US" dirty="0" err="1"/>
              <a:t>args</a:t>
            </a:r>
            <a:r>
              <a:rPr lang="en-US" dirty="0"/>
              <a:t>…}</a:t>
            </a:r>
          </a:p>
        </p:txBody>
      </p:sp>
      <p:sp>
        <p:nvSpPr>
          <p:cNvPr id="25" name="Freeform: Shape 24">
            <a:extLst>
              <a:ext uri="{FF2B5EF4-FFF2-40B4-BE49-F238E27FC236}">
                <a16:creationId xmlns:a16="http://schemas.microsoft.com/office/drawing/2014/main" id="{ABA88CBF-A31E-4BFF-87C2-45BC3275BF72}"/>
              </a:ext>
            </a:extLst>
          </p:cNvPr>
          <p:cNvSpPr/>
          <p:nvPr/>
        </p:nvSpPr>
        <p:spPr>
          <a:xfrm>
            <a:off x="3266036" y="5327721"/>
            <a:ext cx="770705" cy="747132"/>
          </a:xfrm>
          <a:custGeom>
            <a:avLst/>
            <a:gdLst>
              <a:gd name="connsiteX0" fmla="*/ 0 w 770705"/>
              <a:gd name="connsiteY0" fmla="*/ 0 h 747132"/>
              <a:gd name="connsiteX1" fmla="*/ 769434 w 770705"/>
              <a:gd name="connsiteY1" fmla="*/ 401444 h 747132"/>
              <a:gd name="connsiteX2" fmla="*/ 144966 w 770705"/>
              <a:gd name="connsiteY2" fmla="*/ 747132 h 747132"/>
            </a:gdLst>
            <a:ahLst/>
            <a:cxnLst>
              <a:cxn ang="0">
                <a:pos x="connsiteX0" y="connsiteY0"/>
              </a:cxn>
              <a:cxn ang="0">
                <a:pos x="connsiteX1" y="connsiteY1"/>
              </a:cxn>
              <a:cxn ang="0">
                <a:pos x="connsiteX2" y="connsiteY2"/>
              </a:cxn>
            </a:cxnLst>
            <a:rect l="l" t="t" r="r" b="b"/>
            <a:pathLst>
              <a:path w="770705" h="747132">
                <a:moveTo>
                  <a:pt x="0" y="0"/>
                </a:moveTo>
                <a:cubicBezTo>
                  <a:pt x="372636" y="138461"/>
                  <a:pt x="745273" y="276922"/>
                  <a:pt x="769434" y="401444"/>
                </a:cubicBezTo>
                <a:cubicBezTo>
                  <a:pt x="793595" y="525966"/>
                  <a:pt x="469280" y="636549"/>
                  <a:pt x="144966" y="747132"/>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8AFF63-878E-440A-A9FE-B4CE0DD9ADCC}"/>
              </a:ext>
            </a:extLst>
          </p:cNvPr>
          <p:cNvSpPr txBox="1"/>
          <p:nvPr/>
        </p:nvSpPr>
        <p:spPr>
          <a:xfrm>
            <a:off x="3915937" y="5201791"/>
            <a:ext cx="3266036" cy="369332"/>
          </a:xfrm>
          <a:prstGeom prst="rect">
            <a:avLst/>
          </a:prstGeom>
          <a:solidFill>
            <a:srgbClr val="FFC000"/>
          </a:solidFill>
          <a:ln w="19050">
            <a:solidFill>
              <a:schemeClr val="accent2"/>
            </a:solidFill>
          </a:ln>
        </p:spPr>
        <p:txBody>
          <a:bodyPr wrap="square" rtlCol="0">
            <a:spAutoFit/>
          </a:bodyPr>
          <a:lstStyle/>
          <a:p>
            <a:r>
              <a:rPr lang="en-US" dirty="0"/>
              <a:t>Captured photo {info,           }</a:t>
            </a:r>
          </a:p>
        </p:txBody>
      </p:sp>
      <p:pic>
        <p:nvPicPr>
          <p:cNvPr id="27" name="Picture 26">
            <a:extLst>
              <a:ext uri="{FF2B5EF4-FFF2-40B4-BE49-F238E27FC236}">
                <a16:creationId xmlns:a16="http://schemas.microsoft.com/office/drawing/2014/main" id="{ECF5E810-A1DF-4044-85E6-251CA3BAE4C2}"/>
              </a:ext>
            </a:extLst>
          </p:cNvPr>
          <p:cNvPicPr>
            <a:picLocks noChangeAspect="1"/>
          </p:cNvPicPr>
          <p:nvPr/>
        </p:nvPicPr>
        <p:blipFill>
          <a:blip r:embed="rId2"/>
          <a:stretch>
            <a:fillRect/>
          </a:stretch>
        </p:blipFill>
        <p:spPr>
          <a:xfrm flipH="1">
            <a:off x="6096000" y="5225796"/>
            <a:ext cx="516319" cy="387296"/>
          </a:xfrm>
          <a:prstGeom prst="rect">
            <a:avLst/>
          </a:prstGeom>
        </p:spPr>
      </p:pic>
      <p:sp>
        <p:nvSpPr>
          <p:cNvPr id="28" name="TextBox 27">
            <a:extLst>
              <a:ext uri="{FF2B5EF4-FFF2-40B4-BE49-F238E27FC236}">
                <a16:creationId xmlns:a16="http://schemas.microsoft.com/office/drawing/2014/main" id="{FA6C60AD-31F7-4CDE-A59D-B853F198171B}"/>
              </a:ext>
            </a:extLst>
          </p:cNvPr>
          <p:cNvSpPr txBox="1"/>
          <p:nvPr/>
        </p:nvSpPr>
        <p:spPr>
          <a:xfrm>
            <a:off x="599720" y="6238532"/>
            <a:ext cx="3715802" cy="369332"/>
          </a:xfrm>
          <a:prstGeom prst="rect">
            <a:avLst/>
          </a:prstGeom>
          <a:solidFill>
            <a:srgbClr val="FFC000"/>
          </a:solidFill>
          <a:ln w="19050">
            <a:solidFill>
              <a:schemeClr val="accent2"/>
            </a:solidFill>
          </a:ln>
        </p:spPr>
        <p:txBody>
          <a:bodyPr wrap="square" rtlCol="0">
            <a:spAutoFit/>
          </a:bodyPr>
          <a:lstStyle/>
          <a:p>
            <a:r>
              <a:rPr lang="en-US" dirty="0"/>
              <a:t>Orange: “camera to Azure IoT”</a:t>
            </a:r>
          </a:p>
        </p:txBody>
      </p:sp>
      <p:sp>
        <p:nvSpPr>
          <p:cNvPr id="29" name="TextBox 28">
            <a:extLst>
              <a:ext uri="{FF2B5EF4-FFF2-40B4-BE49-F238E27FC236}">
                <a16:creationId xmlns:a16="http://schemas.microsoft.com/office/drawing/2014/main" id="{723ECBE9-6BEA-40D0-B50D-5D296A5BEE89}"/>
              </a:ext>
            </a:extLst>
          </p:cNvPr>
          <p:cNvSpPr txBox="1"/>
          <p:nvPr/>
        </p:nvSpPr>
        <p:spPr>
          <a:xfrm>
            <a:off x="4629614" y="6238532"/>
            <a:ext cx="4423318" cy="369332"/>
          </a:xfrm>
          <a:prstGeom prst="rect">
            <a:avLst/>
          </a:prstGeom>
          <a:solidFill>
            <a:srgbClr val="92D050"/>
          </a:solidFill>
          <a:ln w="19050">
            <a:solidFill>
              <a:schemeClr val="accent2"/>
            </a:solidFill>
          </a:ln>
        </p:spPr>
        <p:txBody>
          <a:bodyPr wrap="square" rtlCol="0">
            <a:spAutoFit/>
          </a:bodyPr>
          <a:lstStyle/>
          <a:p>
            <a:r>
              <a:rPr lang="en-US" dirty="0"/>
              <a:t>Green: “Azure IoT to camera”</a:t>
            </a:r>
          </a:p>
        </p:txBody>
      </p:sp>
    </p:spTree>
    <p:extLst>
      <p:ext uri="{BB962C8B-B14F-4D97-AF65-F5344CB8AC3E}">
        <p14:creationId xmlns:p14="http://schemas.microsoft.com/office/powerpoint/2010/main" val="2242921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D70711-6894-4A93-ACA7-3873D5F0D0FF}"/>
              </a:ext>
            </a:extLst>
          </p:cNvPr>
          <p:cNvSpPr>
            <a:spLocks noGrp="1"/>
          </p:cNvSpPr>
          <p:nvPr>
            <p:ph type="title"/>
          </p:nvPr>
        </p:nvSpPr>
        <p:spPr/>
        <p:txBody>
          <a:bodyPr/>
          <a:lstStyle/>
          <a:p>
            <a:r>
              <a:rPr lang="en-US" dirty="0"/>
              <a:t>Definition: State Machine</a:t>
            </a:r>
          </a:p>
        </p:txBody>
      </p:sp>
      <p:sp>
        <p:nvSpPr>
          <p:cNvPr id="6" name="Content Placeholder 5">
            <a:extLst>
              <a:ext uri="{FF2B5EF4-FFF2-40B4-BE49-F238E27FC236}">
                <a16:creationId xmlns:a16="http://schemas.microsoft.com/office/drawing/2014/main" id="{632B55FE-B1EF-4478-A433-955F2F45845E}"/>
              </a:ext>
            </a:extLst>
          </p:cNvPr>
          <p:cNvSpPr>
            <a:spLocks noGrp="1"/>
          </p:cNvSpPr>
          <p:nvPr>
            <p:ph idx="1"/>
          </p:nvPr>
        </p:nvSpPr>
        <p:spPr/>
        <p:txBody>
          <a:bodyPr>
            <a:normAutofit/>
          </a:bodyPr>
          <a:lstStyle/>
          <a:p>
            <a:r>
              <a:rPr lang="en-US" dirty="0"/>
              <a:t>A state machine is a program that is in some “state”, corresponding to the nodes in the figure.  The states form a directed graph.</a:t>
            </a:r>
          </a:p>
          <a:p>
            <a:endParaRPr lang="en-US" dirty="0"/>
          </a:p>
          <a:p>
            <a:r>
              <a:rPr lang="en-US" dirty="0"/>
              <a:t>Events cause some action (label on the arrow) and also a transition to the same state (loop back) or some other state.</a:t>
            </a:r>
          </a:p>
          <a:p>
            <a:endParaRPr lang="en-US" dirty="0"/>
          </a:p>
          <a:p>
            <a:r>
              <a:rPr lang="en-US" dirty="0"/>
              <a:t>In an IoT setting, we favor </a:t>
            </a:r>
            <a:r>
              <a:rPr lang="en-US" i="1" dirty="0"/>
              <a:t>deterministic</a:t>
            </a:r>
            <a:r>
              <a:rPr lang="en-US" dirty="0"/>
              <a:t> state machines:</a:t>
            </a:r>
            <a:r>
              <a:rPr lang="en-US" i="1" dirty="0"/>
              <a:t>  </a:t>
            </a:r>
            <a:r>
              <a:rPr lang="en-US" dirty="0"/>
              <a:t>The same events, handed to the state machine in the same state, produce the same effect.</a:t>
            </a:r>
          </a:p>
        </p:txBody>
      </p:sp>
      <p:sp>
        <p:nvSpPr>
          <p:cNvPr id="3" name="Footer Placeholder 2">
            <a:extLst>
              <a:ext uri="{FF2B5EF4-FFF2-40B4-BE49-F238E27FC236}">
                <a16:creationId xmlns:a16="http://schemas.microsoft.com/office/drawing/2014/main" id="{D82B0AF9-5115-4712-B121-29380F3AB54E}"/>
              </a:ext>
            </a:extLst>
          </p:cNvPr>
          <p:cNvSpPr>
            <a:spLocks noGrp="1"/>
          </p:cNvSpPr>
          <p:nvPr>
            <p:ph type="ftr" sz="quarter" idx="11"/>
          </p:nvPr>
        </p:nvSpPr>
        <p:spPr/>
        <p:txBody>
          <a:bodyPr/>
          <a:lstStyle/>
          <a:p>
            <a:r>
              <a:rPr lang="en-US"/>
              <a:t>http://www.cs.cornell.edu/courses/cs5412/2019sp</a:t>
            </a:r>
          </a:p>
        </p:txBody>
      </p:sp>
      <p:sp>
        <p:nvSpPr>
          <p:cNvPr id="4" name="Slide Number Placeholder 3">
            <a:extLst>
              <a:ext uri="{FF2B5EF4-FFF2-40B4-BE49-F238E27FC236}">
                <a16:creationId xmlns:a16="http://schemas.microsoft.com/office/drawing/2014/main" id="{C6A46172-ABF7-4CEA-BDD6-DE41ED47E234}"/>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244528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867" y="839215"/>
            <a:ext cx="10845800" cy="788035"/>
          </a:xfrm>
          <a:prstGeom prst="rect">
            <a:avLst/>
          </a:prstGeom>
        </p:spPr>
        <p:txBody>
          <a:bodyPr vert="horz" wrap="square" lIns="0" tIns="13335" rIns="0" bIns="0" rtlCol="0">
            <a:spAutoFit/>
          </a:bodyPr>
          <a:lstStyle/>
          <a:p>
            <a:pPr marL="12700">
              <a:lnSpc>
                <a:spcPct val="100000"/>
              </a:lnSpc>
              <a:spcBef>
                <a:spcPts val="105"/>
              </a:spcBef>
            </a:pPr>
            <a:r>
              <a:rPr dirty="0"/>
              <a:t>… </a:t>
            </a:r>
            <a:r>
              <a:rPr spc="10" dirty="0"/>
              <a:t>THAT </a:t>
            </a:r>
            <a:r>
              <a:rPr dirty="0"/>
              <a:t>STATE </a:t>
            </a:r>
            <a:r>
              <a:rPr spc="45" dirty="0"/>
              <a:t>IS </a:t>
            </a:r>
            <a:r>
              <a:rPr spc="70" dirty="0"/>
              <a:t>HELD </a:t>
            </a:r>
            <a:r>
              <a:rPr spc="45" dirty="0"/>
              <a:t>IN </a:t>
            </a:r>
            <a:r>
              <a:rPr dirty="0"/>
              <a:t>A </a:t>
            </a:r>
            <a:r>
              <a:rPr spc="20" dirty="0"/>
              <a:t>KEY-VALUE</a:t>
            </a:r>
            <a:r>
              <a:rPr spc="315" dirty="0"/>
              <a:t> </a:t>
            </a:r>
            <a:r>
              <a:rPr spc="75" dirty="0"/>
              <a:t>STORE</a:t>
            </a:r>
          </a:p>
        </p:txBody>
      </p:sp>
      <p:sp>
        <p:nvSpPr>
          <p:cNvPr id="4" name="object 4"/>
          <p:cNvSpPr txBox="1"/>
          <p:nvPr/>
        </p:nvSpPr>
        <p:spPr>
          <a:xfrm>
            <a:off x="8548791" y="6531685"/>
            <a:ext cx="2115820" cy="141064"/>
          </a:xfrm>
          <a:prstGeom prst="rect">
            <a:avLst/>
          </a:prstGeom>
        </p:spPr>
        <p:txBody>
          <a:bodyPr vert="horz" wrap="square" lIns="0" tIns="0" rIns="0" bIns="0" rtlCol="0">
            <a:spAutoFit/>
          </a:bodyPr>
          <a:lstStyle/>
          <a:p>
            <a:pPr marL="12700">
              <a:lnSpc>
                <a:spcPts val="1125"/>
              </a:lnSpc>
            </a:pPr>
            <a:r>
              <a:rPr sz="1000" spc="-5" dirty="0">
                <a:solidFill>
                  <a:srgbClr val="050505"/>
                </a:solidFill>
                <a:latin typeface="Tw Cen MT Condensed"/>
                <a:cs typeface="Tw Cen MT Condensed"/>
              </a:rPr>
              <a:t>HTTP://WWW.CS.CORNELL.EDU/COURSES/CS5412/2019SP</a:t>
            </a:r>
            <a:endParaRPr sz="1000" dirty="0">
              <a:latin typeface="Tw Cen MT Condensed"/>
              <a:cs typeface="Tw Cen MT Condensed"/>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125"/>
              </a:lnSpc>
            </a:pPr>
            <a:fld id="{81D60167-4931-47E6-BA6A-407CBD079E47}" type="slidenum">
              <a:rPr spc="-5" dirty="0"/>
              <a:t>36</a:t>
            </a:fld>
            <a:endParaRPr spc="-5" dirty="0"/>
          </a:p>
        </p:txBody>
      </p:sp>
      <p:sp>
        <p:nvSpPr>
          <p:cNvPr id="3" name="object 3"/>
          <p:cNvSpPr txBox="1"/>
          <p:nvPr/>
        </p:nvSpPr>
        <p:spPr>
          <a:xfrm>
            <a:off x="1148552" y="2475609"/>
            <a:ext cx="10341610" cy="3495675"/>
          </a:xfrm>
          <a:prstGeom prst="rect">
            <a:avLst/>
          </a:prstGeom>
        </p:spPr>
        <p:txBody>
          <a:bodyPr vert="horz" wrap="square" lIns="0" tIns="12065" rIns="0" bIns="0" rtlCol="0">
            <a:spAutoFit/>
          </a:bodyPr>
          <a:lstStyle/>
          <a:p>
            <a:pPr marL="20320">
              <a:lnSpc>
                <a:spcPct val="100000"/>
              </a:lnSpc>
              <a:spcBef>
                <a:spcPts val="95"/>
              </a:spcBef>
            </a:pPr>
            <a:r>
              <a:rPr sz="2800" dirty="0">
                <a:latin typeface="Tw Cen MT"/>
                <a:cs typeface="Tw Cen MT"/>
              </a:rPr>
              <a:t>The function </a:t>
            </a:r>
            <a:r>
              <a:rPr sz="2800" spc="-5" dirty="0">
                <a:latin typeface="Tw Cen MT"/>
                <a:cs typeface="Tw Cen MT"/>
              </a:rPr>
              <a:t>loads it, </a:t>
            </a:r>
            <a:r>
              <a:rPr sz="2800" dirty="0">
                <a:latin typeface="Tw Cen MT"/>
                <a:cs typeface="Tw Cen MT"/>
              </a:rPr>
              <a:t>mutates </a:t>
            </a:r>
            <a:r>
              <a:rPr sz="2800" spc="-5" dirty="0">
                <a:latin typeface="Tw Cen MT"/>
                <a:cs typeface="Tw Cen MT"/>
              </a:rPr>
              <a:t>it, </a:t>
            </a:r>
            <a:r>
              <a:rPr sz="2800" dirty="0">
                <a:latin typeface="Tw Cen MT"/>
                <a:cs typeface="Tw Cen MT"/>
              </a:rPr>
              <a:t>then stores </a:t>
            </a:r>
            <a:r>
              <a:rPr sz="2800" spc="-5" dirty="0">
                <a:latin typeface="Tw Cen MT"/>
                <a:cs typeface="Tw Cen MT"/>
              </a:rPr>
              <a:t>it</a:t>
            </a:r>
            <a:r>
              <a:rPr sz="2800" spc="110" dirty="0">
                <a:latin typeface="Tw Cen MT"/>
                <a:cs typeface="Tw Cen MT"/>
              </a:rPr>
              <a:t> </a:t>
            </a:r>
            <a:r>
              <a:rPr sz="2800" dirty="0">
                <a:latin typeface="Tw Cen MT"/>
                <a:cs typeface="Tw Cen MT"/>
              </a:rPr>
              <a:t>back.</a:t>
            </a:r>
            <a:endParaRPr sz="2800">
              <a:latin typeface="Tw Cen MT"/>
              <a:cs typeface="Tw Cen MT"/>
            </a:endParaRPr>
          </a:p>
          <a:p>
            <a:pPr>
              <a:lnSpc>
                <a:spcPct val="100000"/>
              </a:lnSpc>
              <a:spcBef>
                <a:spcPts val="15"/>
              </a:spcBef>
            </a:pPr>
            <a:endParaRPr sz="2650">
              <a:latin typeface="Times New Roman"/>
              <a:cs typeface="Times New Roman"/>
            </a:endParaRPr>
          </a:p>
          <a:p>
            <a:pPr marL="12700" marR="5080">
              <a:lnSpc>
                <a:spcPts val="3030"/>
              </a:lnSpc>
            </a:pPr>
            <a:r>
              <a:rPr sz="2800" spc="-5" dirty="0">
                <a:latin typeface="Tw Cen MT"/>
                <a:cs typeface="Tw Cen MT"/>
              </a:rPr>
              <a:t>An atomicity issue </a:t>
            </a:r>
            <a:r>
              <a:rPr sz="2800" dirty="0">
                <a:latin typeface="Tw Cen MT"/>
                <a:cs typeface="Tw Cen MT"/>
              </a:rPr>
              <a:t>arises </a:t>
            </a:r>
            <a:r>
              <a:rPr sz="2800" spc="-5" dirty="0">
                <a:latin typeface="Tw Cen MT"/>
                <a:cs typeface="Tw Cen MT"/>
              </a:rPr>
              <a:t>if concurrent </a:t>
            </a:r>
            <a:r>
              <a:rPr sz="2800" spc="-15" dirty="0">
                <a:latin typeface="Tw Cen MT"/>
                <a:cs typeface="Tw Cen MT"/>
              </a:rPr>
              <a:t>events </a:t>
            </a:r>
            <a:r>
              <a:rPr sz="2800" spc="-10" dirty="0">
                <a:latin typeface="Tw Cen MT"/>
                <a:cs typeface="Tw Cen MT"/>
              </a:rPr>
              <a:t>trigger </a:t>
            </a:r>
            <a:r>
              <a:rPr sz="2800" spc="-30" dirty="0">
                <a:latin typeface="Tw Cen MT"/>
                <a:cs typeface="Tw Cen MT"/>
              </a:rPr>
              <a:t>two </a:t>
            </a:r>
            <a:r>
              <a:rPr sz="2800" spc="-5" dirty="0">
                <a:latin typeface="Tw Cen MT"/>
                <a:cs typeface="Tw Cen MT"/>
              </a:rPr>
              <a:t>functions that </a:t>
            </a:r>
            <a:r>
              <a:rPr sz="2800" dirty="0">
                <a:latin typeface="Tw Cen MT"/>
                <a:cs typeface="Tw Cen MT"/>
              </a:rPr>
              <a:t>try  </a:t>
            </a:r>
            <a:r>
              <a:rPr sz="2800" spc="-5" dirty="0">
                <a:latin typeface="Tw Cen MT"/>
                <a:cs typeface="Tw Cen MT"/>
              </a:rPr>
              <a:t>to </a:t>
            </a:r>
            <a:r>
              <a:rPr sz="2800" spc="-20" dirty="0">
                <a:latin typeface="Tw Cen MT"/>
                <a:cs typeface="Tw Cen MT"/>
              </a:rPr>
              <a:t>make </a:t>
            </a:r>
            <a:r>
              <a:rPr sz="2800" spc="-5" dirty="0">
                <a:latin typeface="Tw Cen MT"/>
                <a:cs typeface="Tw Cen MT"/>
              </a:rPr>
              <a:t>conflicting updates to the state </a:t>
            </a:r>
            <a:r>
              <a:rPr sz="2800" spc="10" dirty="0">
                <a:latin typeface="Tw Cen MT"/>
                <a:cs typeface="Tw Cen MT"/>
              </a:rPr>
              <a:t>machine</a:t>
            </a:r>
            <a:r>
              <a:rPr sz="2800" spc="130" dirty="0">
                <a:latin typeface="Tw Cen MT"/>
                <a:cs typeface="Tw Cen MT"/>
              </a:rPr>
              <a:t> </a:t>
            </a:r>
            <a:r>
              <a:rPr sz="2800" spc="-5" dirty="0">
                <a:latin typeface="Tw Cen MT"/>
                <a:cs typeface="Tw Cen MT"/>
              </a:rPr>
              <a:t>state.</a:t>
            </a:r>
            <a:endParaRPr sz="2800">
              <a:latin typeface="Tw Cen MT"/>
              <a:cs typeface="Tw Cen MT"/>
            </a:endParaRPr>
          </a:p>
          <a:p>
            <a:pPr>
              <a:lnSpc>
                <a:spcPct val="100000"/>
              </a:lnSpc>
            </a:pPr>
            <a:endParaRPr sz="3000">
              <a:latin typeface="Times New Roman"/>
              <a:cs typeface="Times New Roman"/>
            </a:endParaRPr>
          </a:p>
          <a:p>
            <a:pPr marL="12700" marR="459740" indent="7620">
              <a:lnSpc>
                <a:spcPts val="3030"/>
              </a:lnSpc>
              <a:spcBef>
                <a:spcPts val="2360"/>
              </a:spcBef>
              <a:tabLst>
                <a:tab pos="4092575" algn="l"/>
              </a:tabLst>
            </a:pPr>
            <a:r>
              <a:rPr sz="2800" spc="-5" dirty="0">
                <a:latin typeface="Tw Cen MT"/>
                <a:cs typeface="Tw Cen MT"/>
              </a:rPr>
              <a:t>If </a:t>
            </a:r>
            <a:r>
              <a:rPr sz="2800" dirty="0">
                <a:latin typeface="Tw Cen MT"/>
                <a:cs typeface="Tw Cen MT"/>
              </a:rPr>
              <a:t>we solve this by adding </a:t>
            </a:r>
            <a:r>
              <a:rPr sz="2800" spc="-5" dirty="0">
                <a:latin typeface="Tw Cen MT"/>
                <a:cs typeface="Tw Cen MT"/>
              </a:rPr>
              <a:t>locks </a:t>
            </a:r>
            <a:r>
              <a:rPr sz="2800" dirty="0">
                <a:latin typeface="Tw Cen MT"/>
                <a:cs typeface="Tw Cen MT"/>
              </a:rPr>
              <a:t>to the </a:t>
            </a:r>
            <a:r>
              <a:rPr sz="2800" spc="-55" dirty="0">
                <a:latin typeface="Tw Cen MT"/>
                <a:cs typeface="Tw Cen MT"/>
              </a:rPr>
              <a:t>key-value </a:t>
            </a:r>
            <a:r>
              <a:rPr sz="2800" spc="-20" dirty="0">
                <a:latin typeface="Tw Cen MT"/>
                <a:cs typeface="Tw Cen MT"/>
              </a:rPr>
              <a:t>store, </a:t>
            </a:r>
            <a:r>
              <a:rPr sz="2800" spc="-5" dirty="0">
                <a:latin typeface="Tw Cen MT"/>
                <a:cs typeface="Tw Cen MT"/>
              </a:rPr>
              <a:t>Jim </a:t>
            </a:r>
            <a:r>
              <a:rPr sz="2800" spc="-25" dirty="0">
                <a:latin typeface="Tw Cen MT"/>
                <a:cs typeface="Tw Cen MT"/>
              </a:rPr>
              <a:t>Gray’s  </a:t>
            </a:r>
            <a:r>
              <a:rPr sz="2800" spc="-5" dirty="0">
                <a:latin typeface="Tw Cen MT"/>
                <a:cs typeface="Tw Cen MT"/>
              </a:rPr>
              <a:t>scalability</a:t>
            </a:r>
            <a:r>
              <a:rPr sz="2800" spc="30" dirty="0">
                <a:latin typeface="Tw Cen MT"/>
                <a:cs typeface="Tw Cen MT"/>
              </a:rPr>
              <a:t> </a:t>
            </a:r>
            <a:r>
              <a:rPr sz="2800" spc="-15" dirty="0">
                <a:latin typeface="Tw Cen MT"/>
                <a:cs typeface="Tw Cen MT"/>
              </a:rPr>
              <a:t>warning</a:t>
            </a:r>
            <a:r>
              <a:rPr sz="2800" spc="30" dirty="0">
                <a:latin typeface="Tw Cen MT"/>
                <a:cs typeface="Tw Cen MT"/>
              </a:rPr>
              <a:t> </a:t>
            </a:r>
            <a:r>
              <a:rPr sz="2800" dirty="0">
                <a:latin typeface="Tw Cen MT"/>
                <a:cs typeface="Tw Cen MT"/>
              </a:rPr>
              <a:t>applies!	</a:t>
            </a:r>
            <a:r>
              <a:rPr sz="2800" spc="-120" dirty="0">
                <a:latin typeface="Tw Cen MT"/>
                <a:cs typeface="Tw Cen MT"/>
              </a:rPr>
              <a:t>To </a:t>
            </a:r>
            <a:r>
              <a:rPr sz="2800" spc="-15" dirty="0">
                <a:latin typeface="Tw Cen MT"/>
                <a:cs typeface="Tw Cen MT"/>
              </a:rPr>
              <a:t>avoid </a:t>
            </a:r>
            <a:r>
              <a:rPr sz="2800" spc="-5" dirty="0">
                <a:latin typeface="Tw Cen MT"/>
                <a:cs typeface="Tw Cen MT"/>
              </a:rPr>
              <a:t>locks, </a:t>
            </a:r>
            <a:r>
              <a:rPr sz="2800" spc="-35" dirty="0">
                <a:latin typeface="Tw Cen MT"/>
                <a:cs typeface="Tw Cen MT"/>
              </a:rPr>
              <a:t>we </a:t>
            </a:r>
            <a:r>
              <a:rPr sz="2800" spc="-5" dirty="0">
                <a:latin typeface="Tw Cen MT"/>
                <a:cs typeface="Tw Cen MT"/>
              </a:rPr>
              <a:t>use a </a:t>
            </a:r>
            <a:r>
              <a:rPr sz="2800" spc="-10" dirty="0">
                <a:latin typeface="Tw Cen MT"/>
                <a:cs typeface="Tw Cen MT"/>
              </a:rPr>
              <a:t>kind </a:t>
            </a:r>
            <a:r>
              <a:rPr sz="2800" dirty="0">
                <a:latin typeface="Tw Cen MT"/>
                <a:cs typeface="Tw Cen MT"/>
              </a:rPr>
              <a:t>of </a:t>
            </a:r>
            <a:r>
              <a:rPr sz="2800" spc="-5" dirty="0">
                <a:latin typeface="Tw Cen MT"/>
                <a:cs typeface="Tw Cen MT"/>
              </a:rPr>
              <a:t>“atomic”  </a:t>
            </a:r>
            <a:r>
              <a:rPr sz="2800" i="1" spc="-5" dirty="0">
                <a:latin typeface="Tw Cen MT"/>
                <a:cs typeface="Tw Cen MT"/>
              </a:rPr>
              <a:t>conditional </a:t>
            </a:r>
            <a:r>
              <a:rPr sz="2800" i="1" spc="-15" dirty="0">
                <a:latin typeface="Tw Cen MT"/>
                <a:cs typeface="Tw Cen MT"/>
              </a:rPr>
              <a:t>key-value</a:t>
            </a:r>
            <a:r>
              <a:rPr sz="2800" i="1" spc="-10" dirty="0">
                <a:latin typeface="Tw Cen MT"/>
                <a:cs typeface="Tw Cen MT"/>
              </a:rPr>
              <a:t> </a:t>
            </a:r>
            <a:r>
              <a:rPr sz="2800" i="1" spc="-5" dirty="0">
                <a:latin typeface="Tw Cen MT"/>
                <a:cs typeface="Tw Cen MT"/>
              </a:rPr>
              <a:t>put</a:t>
            </a:r>
            <a:r>
              <a:rPr sz="2800" spc="-5" dirty="0">
                <a:latin typeface="Tw Cen MT"/>
                <a:cs typeface="Tw Cen MT"/>
              </a:rPr>
              <a:t>.</a:t>
            </a:r>
            <a:endParaRPr sz="2800">
              <a:latin typeface="Tw Cen MT"/>
              <a:cs typeface="Tw Cen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Stateful behavior with a function</a:t>
            </a:r>
            <a:br>
              <a:rPr lang="en-US" dirty="0"/>
            </a:br>
            <a:r>
              <a:rPr lang="en-US" dirty="0"/>
              <a:t>                   Normal Case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
        <p:nvSpPr>
          <p:cNvPr id="6" name="Oval 5"/>
          <p:cNvSpPr/>
          <p:nvPr/>
        </p:nvSpPr>
        <p:spPr>
          <a:xfrm>
            <a:off x="1413163" y="3584448"/>
            <a:ext cx="3599411" cy="256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Current State: Data in the (</a:t>
            </a:r>
            <a:r>
              <a:rPr lang="en-US" sz="2000" b="1" dirty="0" err="1"/>
              <a:t>key,value</a:t>
            </a:r>
            <a:r>
              <a:rPr lang="en-US" sz="2000" b="1" dirty="0"/>
              <a:t>) store can hold any information you like</a:t>
            </a:r>
          </a:p>
          <a:p>
            <a:pPr algn="ctr"/>
            <a:endParaRPr lang="en-US" sz="2000" b="1" dirty="0"/>
          </a:p>
          <a:p>
            <a:pPr algn="ctr"/>
            <a:r>
              <a:rPr lang="en-US" sz="2000" b="1" dirty="0"/>
              <a:t>Version=17</a:t>
            </a:r>
          </a:p>
        </p:txBody>
      </p:sp>
      <p:cxnSp>
        <p:nvCxnSpPr>
          <p:cNvPr id="8" name="Straight Arrow Connector 7"/>
          <p:cNvCxnSpPr/>
          <p:nvPr/>
        </p:nvCxnSpPr>
        <p:spPr>
          <a:xfrm>
            <a:off x="1687484" y="2335876"/>
            <a:ext cx="3155448" cy="12485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40" y="2084832"/>
            <a:ext cx="1514767" cy="369332"/>
          </a:xfrm>
          <a:prstGeom prst="rect">
            <a:avLst/>
          </a:prstGeom>
          <a:noFill/>
        </p:spPr>
        <p:txBody>
          <a:bodyPr wrap="square" rtlCol="0">
            <a:spAutoFit/>
          </a:bodyPr>
          <a:lstStyle/>
          <a:p>
            <a:r>
              <a:rPr lang="en-US" dirty="0"/>
              <a:t>New Event</a:t>
            </a:r>
          </a:p>
        </p:txBody>
      </p:sp>
      <p:sp>
        <p:nvSpPr>
          <p:cNvPr id="11" name="Freeform 10"/>
          <p:cNvSpPr/>
          <p:nvPr/>
        </p:nvSpPr>
        <p:spPr>
          <a:xfrm>
            <a:off x="6159731" y="3674842"/>
            <a:ext cx="374073" cy="1197033"/>
          </a:xfrm>
          <a:custGeom>
            <a:avLst/>
            <a:gdLst>
              <a:gd name="connsiteX0" fmla="*/ 0 w 374073"/>
              <a:gd name="connsiteY0" fmla="*/ 0 h 1197033"/>
              <a:gd name="connsiteX1" fmla="*/ 332509 w 374073"/>
              <a:gd name="connsiteY1" fmla="*/ 349135 h 1197033"/>
              <a:gd name="connsiteX2" fmla="*/ 49877 w 374073"/>
              <a:gd name="connsiteY2" fmla="*/ 756458 h 1197033"/>
              <a:gd name="connsiteX3" fmla="*/ 374073 w 374073"/>
              <a:gd name="connsiteY3" fmla="*/ 1197033 h 1197033"/>
            </a:gdLst>
            <a:ahLst/>
            <a:cxnLst>
              <a:cxn ang="0">
                <a:pos x="connsiteX0" y="connsiteY0"/>
              </a:cxn>
              <a:cxn ang="0">
                <a:pos x="connsiteX1" y="connsiteY1"/>
              </a:cxn>
              <a:cxn ang="0">
                <a:pos x="connsiteX2" y="connsiteY2"/>
              </a:cxn>
              <a:cxn ang="0">
                <a:pos x="connsiteX3" y="connsiteY3"/>
              </a:cxn>
            </a:cxnLst>
            <a:rect l="l" t="t" r="r" b="b"/>
            <a:pathLst>
              <a:path w="374073" h="1197033">
                <a:moveTo>
                  <a:pt x="0" y="0"/>
                </a:moveTo>
                <a:cubicBezTo>
                  <a:pt x="162098" y="111529"/>
                  <a:pt x="324196" y="223059"/>
                  <a:pt x="332509" y="349135"/>
                </a:cubicBezTo>
                <a:cubicBezTo>
                  <a:pt x="340822" y="475211"/>
                  <a:pt x="42950" y="615142"/>
                  <a:pt x="49877" y="756458"/>
                </a:cubicBezTo>
                <a:cubicBezTo>
                  <a:pt x="56804" y="897774"/>
                  <a:pt x="215438" y="1047403"/>
                  <a:pt x="374073" y="119703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53030" y="3358847"/>
            <a:ext cx="1514767" cy="923330"/>
          </a:xfrm>
          <a:prstGeom prst="rect">
            <a:avLst/>
          </a:prstGeom>
          <a:noFill/>
        </p:spPr>
        <p:txBody>
          <a:bodyPr wrap="square" rtlCol="0">
            <a:spAutoFit/>
          </a:bodyPr>
          <a:lstStyle/>
          <a:p>
            <a:pPr algn="ctr"/>
            <a:r>
              <a:rPr lang="en-US" dirty="0"/>
              <a:t>Function launched to handle it</a:t>
            </a:r>
          </a:p>
        </p:txBody>
      </p:sp>
      <p:cxnSp>
        <p:nvCxnSpPr>
          <p:cNvPr id="14" name="Straight Arrow Connector 13"/>
          <p:cNvCxnSpPr>
            <a:cxnSpLocks/>
          </p:cNvCxnSpPr>
          <p:nvPr/>
        </p:nvCxnSpPr>
        <p:spPr>
          <a:xfrm>
            <a:off x="6680480" y="3986228"/>
            <a:ext cx="3005850" cy="5918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61465" y="4701793"/>
            <a:ext cx="3549535" cy="646331"/>
          </a:xfrm>
          <a:prstGeom prst="rect">
            <a:avLst/>
          </a:prstGeom>
          <a:noFill/>
        </p:spPr>
        <p:txBody>
          <a:bodyPr wrap="square" rtlCol="0">
            <a:spAutoFit/>
          </a:bodyPr>
          <a:lstStyle/>
          <a:p>
            <a:pPr algn="ctr"/>
            <a:r>
              <a:rPr lang="en-US" dirty="0"/>
              <a:t>Triggered action</a:t>
            </a:r>
          </a:p>
          <a:p>
            <a:r>
              <a:rPr lang="en-US" dirty="0"/>
              <a:t>(issued after successful state update)</a:t>
            </a:r>
          </a:p>
        </p:txBody>
      </p:sp>
      <p:cxnSp>
        <p:nvCxnSpPr>
          <p:cNvPr id="18" name="Straight Arrow Connector 17"/>
          <p:cNvCxnSpPr>
            <a:cxnSpLocks/>
          </p:cNvCxnSpPr>
          <p:nvPr/>
        </p:nvCxnSpPr>
        <p:spPr>
          <a:xfrm flipV="1">
            <a:off x="6686204" y="3033346"/>
            <a:ext cx="1391916" cy="703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261465" y="1554481"/>
            <a:ext cx="3599411" cy="256031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Updated state replaces prior state (“Replace state version 17 with state version 18”)</a:t>
            </a:r>
          </a:p>
        </p:txBody>
      </p:sp>
      <p:pic>
        <p:nvPicPr>
          <p:cNvPr id="3" name="Picture 2">
            <a:extLst>
              <a:ext uri="{FF2B5EF4-FFF2-40B4-BE49-F238E27FC236}">
                <a16:creationId xmlns:a16="http://schemas.microsoft.com/office/drawing/2014/main" id="{33AB77F8-359B-4D73-9154-9327851B23DA}"/>
              </a:ext>
            </a:extLst>
          </p:cNvPr>
          <p:cNvPicPr>
            <a:picLocks noChangeAspect="1"/>
          </p:cNvPicPr>
          <p:nvPr/>
        </p:nvPicPr>
        <p:blipFill>
          <a:blip r:embed="rId3"/>
          <a:stretch>
            <a:fillRect/>
          </a:stretch>
        </p:blipFill>
        <p:spPr>
          <a:xfrm>
            <a:off x="362712" y="2475530"/>
            <a:ext cx="1248572" cy="1248572"/>
          </a:xfrm>
          <a:prstGeom prst="rect">
            <a:avLst/>
          </a:prstGeom>
        </p:spPr>
      </p:pic>
      <p:sp>
        <p:nvSpPr>
          <p:cNvPr id="7" name="Freeform: Shape 6">
            <a:extLst>
              <a:ext uri="{FF2B5EF4-FFF2-40B4-BE49-F238E27FC236}">
                <a16:creationId xmlns:a16="http://schemas.microsoft.com/office/drawing/2014/main" id="{7044724E-66E5-4D35-AC1E-FBB88DA7CD9B}"/>
              </a:ext>
            </a:extLst>
          </p:cNvPr>
          <p:cNvSpPr/>
          <p:nvPr/>
        </p:nvSpPr>
        <p:spPr>
          <a:xfrm>
            <a:off x="5010411" y="4634630"/>
            <a:ext cx="977030" cy="440598"/>
          </a:xfrm>
          <a:custGeom>
            <a:avLst/>
            <a:gdLst>
              <a:gd name="connsiteX0" fmla="*/ 0 w 977030"/>
              <a:gd name="connsiteY0" fmla="*/ 137786 h 440598"/>
              <a:gd name="connsiteX1" fmla="*/ 425885 w 977030"/>
              <a:gd name="connsiteY1" fmla="*/ 438411 h 440598"/>
              <a:gd name="connsiteX2" fmla="*/ 977030 w 977030"/>
              <a:gd name="connsiteY2" fmla="*/ 0 h 440598"/>
            </a:gdLst>
            <a:ahLst/>
            <a:cxnLst>
              <a:cxn ang="0">
                <a:pos x="connsiteX0" y="connsiteY0"/>
              </a:cxn>
              <a:cxn ang="0">
                <a:pos x="connsiteX1" y="connsiteY1"/>
              </a:cxn>
              <a:cxn ang="0">
                <a:pos x="connsiteX2" y="connsiteY2"/>
              </a:cxn>
            </a:cxnLst>
            <a:rect l="l" t="t" r="r" b="b"/>
            <a:pathLst>
              <a:path w="977030" h="440598">
                <a:moveTo>
                  <a:pt x="0" y="137786"/>
                </a:moveTo>
                <a:cubicBezTo>
                  <a:pt x="131523" y="299580"/>
                  <a:pt x="263047" y="461375"/>
                  <a:pt x="425885" y="438411"/>
                </a:cubicBezTo>
                <a:cubicBezTo>
                  <a:pt x="588723" y="415447"/>
                  <a:pt x="782876" y="207723"/>
                  <a:pt x="97703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ptagon 9">
            <a:extLst>
              <a:ext uri="{FF2B5EF4-FFF2-40B4-BE49-F238E27FC236}">
                <a16:creationId xmlns:a16="http://schemas.microsoft.com/office/drawing/2014/main" id="{D85DB704-EE8A-4D25-A8A5-34A9C6A31CFF}"/>
              </a:ext>
            </a:extLst>
          </p:cNvPr>
          <p:cNvSpPr/>
          <p:nvPr/>
        </p:nvSpPr>
        <p:spPr>
          <a:xfrm>
            <a:off x="2996961" y="2757772"/>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a:t>
            </a:r>
          </a:p>
        </p:txBody>
      </p:sp>
      <p:sp>
        <p:nvSpPr>
          <p:cNvPr id="19" name="Heptagon 18">
            <a:extLst>
              <a:ext uri="{FF2B5EF4-FFF2-40B4-BE49-F238E27FC236}">
                <a16:creationId xmlns:a16="http://schemas.microsoft.com/office/drawing/2014/main" id="{D95B4C11-1CBD-4AE5-9ED5-23D6B39ED9EC}"/>
              </a:ext>
            </a:extLst>
          </p:cNvPr>
          <p:cNvSpPr/>
          <p:nvPr/>
        </p:nvSpPr>
        <p:spPr>
          <a:xfrm>
            <a:off x="5316596" y="4182829"/>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2</a:t>
            </a:r>
          </a:p>
        </p:txBody>
      </p:sp>
      <p:sp>
        <p:nvSpPr>
          <p:cNvPr id="21" name="Heptagon 20">
            <a:extLst>
              <a:ext uri="{FF2B5EF4-FFF2-40B4-BE49-F238E27FC236}">
                <a16:creationId xmlns:a16="http://schemas.microsoft.com/office/drawing/2014/main" id="{4B5FF80A-A590-4F90-AD33-739D6BC2AA03}"/>
              </a:ext>
            </a:extLst>
          </p:cNvPr>
          <p:cNvSpPr/>
          <p:nvPr/>
        </p:nvSpPr>
        <p:spPr>
          <a:xfrm>
            <a:off x="5262563" y="5113668"/>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3</a:t>
            </a:r>
          </a:p>
        </p:txBody>
      </p:sp>
      <p:sp>
        <p:nvSpPr>
          <p:cNvPr id="22" name="Heptagon 21">
            <a:extLst>
              <a:ext uri="{FF2B5EF4-FFF2-40B4-BE49-F238E27FC236}">
                <a16:creationId xmlns:a16="http://schemas.microsoft.com/office/drawing/2014/main" id="{EFE10823-1FA8-42AC-8B8E-7956BE27654E}"/>
              </a:ext>
            </a:extLst>
          </p:cNvPr>
          <p:cNvSpPr/>
          <p:nvPr/>
        </p:nvSpPr>
        <p:spPr>
          <a:xfrm>
            <a:off x="7147383" y="3287151"/>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4</a:t>
            </a:r>
          </a:p>
        </p:txBody>
      </p:sp>
      <p:sp>
        <p:nvSpPr>
          <p:cNvPr id="23" name="Heptagon 22">
            <a:extLst>
              <a:ext uri="{FF2B5EF4-FFF2-40B4-BE49-F238E27FC236}">
                <a16:creationId xmlns:a16="http://schemas.microsoft.com/office/drawing/2014/main" id="{1033651B-02D4-41F2-915D-89C44B70C808}"/>
              </a:ext>
            </a:extLst>
          </p:cNvPr>
          <p:cNvSpPr/>
          <p:nvPr/>
        </p:nvSpPr>
        <p:spPr>
          <a:xfrm>
            <a:off x="7820402" y="4135571"/>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5</a:t>
            </a:r>
          </a:p>
        </p:txBody>
      </p:sp>
    </p:spTree>
    <p:extLst>
      <p:ext uri="{BB962C8B-B14F-4D97-AF65-F5344CB8AC3E}">
        <p14:creationId xmlns:p14="http://schemas.microsoft.com/office/powerpoint/2010/main" val="21445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2" grpId="0"/>
      <p:bldP spid="17" grpId="0"/>
      <p:bldP spid="20" grpId="0" animBg="1"/>
      <p:bldP spid="7" grpId="0" animBg="1"/>
      <p:bldP spid="10" grpId="0" animBg="1"/>
      <p:bldP spid="19"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Stateful behavior with a function</a:t>
            </a:r>
            <a:br>
              <a:rPr lang="en-US" dirty="0"/>
            </a:br>
            <a:r>
              <a:rPr lang="en-US" dirty="0"/>
              <a:t>             Concurrency conflict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
        <p:nvSpPr>
          <p:cNvPr id="6" name="Oval 5"/>
          <p:cNvSpPr/>
          <p:nvPr/>
        </p:nvSpPr>
        <p:spPr>
          <a:xfrm>
            <a:off x="1413163" y="3584448"/>
            <a:ext cx="3599411" cy="256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Current State: Data in the (</a:t>
            </a:r>
            <a:r>
              <a:rPr lang="en-US" sz="2000" b="1" dirty="0" err="1"/>
              <a:t>key,value</a:t>
            </a:r>
            <a:r>
              <a:rPr lang="en-US" sz="2000" b="1" dirty="0"/>
              <a:t>) store can hold any information you like</a:t>
            </a:r>
          </a:p>
          <a:p>
            <a:pPr algn="ctr"/>
            <a:endParaRPr lang="en-US" sz="2000" b="1" dirty="0"/>
          </a:p>
          <a:p>
            <a:pPr algn="ctr"/>
            <a:r>
              <a:rPr lang="en-US" sz="2000" b="1" dirty="0"/>
              <a:t>Version=17</a:t>
            </a:r>
          </a:p>
        </p:txBody>
      </p:sp>
      <p:cxnSp>
        <p:nvCxnSpPr>
          <p:cNvPr id="8" name="Straight Arrow Connector 7"/>
          <p:cNvCxnSpPr/>
          <p:nvPr/>
        </p:nvCxnSpPr>
        <p:spPr>
          <a:xfrm>
            <a:off x="1687484" y="2335876"/>
            <a:ext cx="3155448" cy="12485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40" y="2084832"/>
            <a:ext cx="1514767" cy="369332"/>
          </a:xfrm>
          <a:prstGeom prst="rect">
            <a:avLst/>
          </a:prstGeom>
          <a:noFill/>
        </p:spPr>
        <p:txBody>
          <a:bodyPr wrap="square" rtlCol="0">
            <a:spAutoFit/>
          </a:bodyPr>
          <a:lstStyle/>
          <a:p>
            <a:r>
              <a:rPr lang="en-US" dirty="0"/>
              <a:t>New Event</a:t>
            </a:r>
          </a:p>
        </p:txBody>
      </p:sp>
      <p:sp>
        <p:nvSpPr>
          <p:cNvPr id="11" name="Freeform 10"/>
          <p:cNvSpPr/>
          <p:nvPr/>
        </p:nvSpPr>
        <p:spPr>
          <a:xfrm>
            <a:off x="6159731" y="3674842"/>
            <a:ext cx="374073" cy="1197033"/>
          </a:xfrm>
          <a:custGeom>
            <a:avLst/>
            <a:gdLst>
              <a:gd name="connsiteX0" fmla="*/ 0 w 374073"/>
              <a:gd name="connsiteY0" fmla="*/ 0 h 1197033"/>
              <a:gd name="connsiteX1" fmla="*/ 332509 w 374073"/>
              <a:gd name="connsiteY1" fmla="*/ 349135 h 1197033"/>
              <a:gd name="connsiteX2" fmla="*/ 49877 w 374073"/>
              <a:gd name="connsiteY2" fmla="*/ 756458 h 1197033"/>
              <a:gd name="connsiteX3" fmla="*/ 374073 w 374073"/>
              <a:gd name="connsiteY3" fmla="*/ 1197033 h 1197033"/>
            </a:gdLst>
            <a:ahLst/>
            <a:cxnLst>
              <a:cxn ang="0">
                <a:pos x="connsiteX0" y="connsiteY0"/>
              </a:cxn>
              <a:cxn ang="0">
                <a:pos x="connsiteX1" y="connsiteY1"/>
              </a:cxn>
              <a:cxn ang="0">
                <a:pos x="connsiteX2" y="connsiteY2"/>
              </a:cxn>
              <a:cxn ang="0">
                <a:pos x="connsiteX3" y="connsiteY3"/>
              </a:cxn>
            </a:cxnLst>
            <a:rect l="l" t="t" r="r" b="b"/>
            <a:pathLst>
              <a:path w="374073" h="1197033">
                <a:moveTo>
                  <a:pt x="0" y="0"/>
                </a:moveTo>
                <a:cubicBezTo>
                  <a:pt x="162098" y="111529"/>
                  <a:pt x="324196" y="223059"/>
                  <a:pt x="332509" y="349135"/>
                </a:cubicBezTo>
                <a:cubicBezTo>
                  <a:pt x="340822" y="475211"/>
                  <a:pt x="42950" y="615142"/>
                  <a:pt x="49877" y="756458"/>
                </a:cubicBezTo>
                <a:cubicBezTo>
                  <a:pt x="56804" y="897774"/>
                  <a:pt x="215438" y="1047403"/>
                  <a:pt x="374073" y="119703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53030" y="3358847"/>
            <a:ext cx="1514767" cy="923330"/>
          </a:xfrm>
          <a:prstGeom prst="rect">
            <a:avLst/>
          </a:prstGeom>
          <a:noFill/>
        </p:spPr>
        <p:txBody>
          <a:bodyPr wrap="square" rtlCol="0">
            <a:spAutoFit/>
          </a:bodyPr>
          <a:lstStyle/>
          <a:p>
            <a:pPr algn="ctr"/>
            <a:r>
              <a:rPr lang="en-US" dirty="0"/>
              <a:t>Function launched to handle it</a:t>
            </a:r>
          </a:p>
        </p:txBody>
      </p:sp>
      <p:sp>
        <p:nvSpPr>
          <p:cNvPr id="17" name="TextBox 16"/>
          <p:cNvSpPr txBox="1"/>
          <p:nvPr/>
        </p:nvSpPr>
        <p:spPr>
          <a:xfrm>
            <a:off x="6715048" y="5309669"/>
            <a:ext cx="3549535" cy="369332"/>
          </a:xfrm>
          <a:prstGeom prst="rect">
            <a:avLst/>
          </a:prstGeom>
          <a:noFill/>
        </p:spPr>
        <p:txBody>
          <a:bodyPr wrap="square" rtlCol="0">
            <a:spAutoFit/>
          </a:bodyPr>
          <a:lstStyle/>
          <a:p>
            <a:pPr algn="ctr"/>
            <a:r>
              <a:rPr lang="en-US" dirty="0"/>
              <a:t>Must retry!</a:t>
            </a:r>
          </a:p>
        </p:txBody>
      </p:sp>
      <p:cxnSp>
        <p:nvCxnSpPr>
          <p:cNvPr id="18" name="Straight Arrow Connector 17"/>
          <p:cNvCxnSpPr>
            <a:cxnSpLocks/>
          </p:cNvCxnSpPr>
          <p:nvPr/>
        </p:nvCxnSpPr>
        <p:spPr>
          <a:xfrm flipV="1">
            <a:off x="6686204" y="3033346"/>
            <a:ext cx="1391916" cy="703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261465" y="1554481"/>
            <a:ext cx="3599411" cy="25603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Tries to update version 16, but version has changed to 17…</a:t>
            </a:r>
          </a:p>
        </p:txBody>
      </p:sp>
      <p:pic>
        <p:nvPicPr>
          <p:cNvPr id="3" name="Picture 2">
            <a:extLst>
              <a:ext uri="{FF2B5EF4-FFF2-40B4-BE49-F238E27FC236}">
                <a16:creationId xmlns:a16="http://schemas.microsoft.com/office/drawing/2014/main" id="{33AB77F8-359B-4D73-9154-9327851B23DA}"/>
              </a:ext>
            </a:extLst>
          </p:cNvPr>
          <p:cNvPicPr>
            <a:picLocks noChangeAspect="1"/>
          </p:cNvPicPr>
          <p:nvPr/>
        </p:nvPicPr>
        <p:blipFill>
          <a:blip r:embed="rId3"/>
          <a:stretch>
            <a:fillRect/>
          </a:stretch>
        </p:blipFill>
        <p:spPr>
          <a:xfrm>
            <a:off x="362712" y="2475530"/>
            <a:ext cx="1248572" cy="1248572"/>
          </a:xfrm>
          <a:prstGeom prst="rect">
            <a:avLst/>
          </a:prstGeom>
        </p:spPr>
      </p:pic>
      <p:sp>
        <p:nvSpPr>
          <p:cNvPr id="7" name="Freeform: Shape 6">
            <a:extLst>
              <a:ext uri="{FF2B5EF4-FFF2-40B4-BE49-F238E27FC236}">
                <a16:creationId xmlns:a16="http://schemas.microsoft.com/office/drawing/2014/main" id="{7044724E-66E5-4D35-AC1E-FBB88DA7CD9B}"/>
              </a:ext>
            </a:extLst>
          </p:cNvPr>
          <p:cNvSpPr/>
          <p:nvPr/>
        </p:nvSpPr>
        <p:spPr>
          <a:xfrm>
            <a:off x="5010411" y="4634630"/>
            <a:ext cx="977030" cy="440598"/>
          </a:xfrm>
          <a:custGeom>
            <a:avLst/>
            <a:gdLst>
              <a:gd name="connsiteX0" fmla="*/ 0 w 977030"/>
              <a:gd name="connsiteY0" fmla="*/ 137786 h 440598"/>
              <a:gd name="connsiteX1" fmla="*/ 425885 w 977030"/>
              <a:gd name="connsiteY1" fmla="*/ 438411 h 440598"/>
              <a:gd name="connsiteX2" fmla="*/ 977030 w 977030"/>
              <a:gd name="connsiteY2" fmla="*/ 0 h 440598"/>
            </a:gdLst>
            <a:ahLst/>
            <a:cxnLst>
              <a:cxn ang="0">
                <a:pos x="connsiteX0" y="connsiteY0"/>
              </a:cxn>
              <a:cxn ang="0">
                <a:pos x="connsiteX1" y="connsiteY1"/>
              </a:cxn>
              <a:cxn ang="0">
                <a:pos x="connsiteX2" y="connsiteY2"/>
              </a:cxn>
            </a:cxnLst>
            <a:rect l="l" t="t" r="r" b="b"/>
            <a:pathLst>
              <a:path w="977030" h="440598">
                <a:moveTo>
                  <a:pt x="0" y="137786"/>
                </a:moveTo>
                <a:cubicBezTo>
                  <a:pt x="131523" y="299580"/>
                  <a:pt x="263047" y="461375"/>
                  <a:pt x="425885" y="438411"/>
                </a:cubicBezTo>
                <a:cubicBezTo>
                  <a:pt x="588723" y="415447"/>
                  <a:pt x="782876" y="207723"/>
                  <a:pt x="97703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ptagon 9">
            <a:extLst>
              <a:ext uri="{FF2B5EF4-FFF2-40B4-BE49-F238E27FC236}">
                <a16:creationId xmlns:a16="http://schemas.microsoft.com/office/drawing/2014/main" id="{D85DB704-EE8A-4D25-A8A5-34A9C6A31CFF}"/>
              </a:ext>
            </a:extLst>
          </p:cNvPr>
          <p:cNvSpPr/>
          <p:nvPr/>
        </p:nvSpPr>
        <p:spPr>
          <a:xfrm>
            <a:off x="2996961" y="2757772"/>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a:t>
            </a:r>
          </a:p>
        </p:txBody>
      </p:sp>
      <p:sp>
        <p:nvSpPr>
          <p:cNvPr id="19" name="Heptagon 18">
            <a:extLst>
              <a:ext uri="{FF2B5EF4-FFF2-40B4-BE49-F238E27FC236}">
                <a16:creationId xmlns:a16="http://schemas.microsoft.com/office/drawing/2014/main" id="{D95B4C11-1CBD-4AE5-9ED5-23D6B39ED9EC}"/>
              </a:ext>
            </a:extLst>
          </p:cNvPr>
          <p:cNvSpPr/>
          <p:nvPr/>
        </p:nvSpPr>
        <p:spPr>
          <a:xfrm>
            <a:off x="5316596" y="4182829"/>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2</a:t>
            </a:r>
          </a:p>
        </p:txBody>
      </p:sp>
      <p:sp>
        <p:nvSpPr>
          <p:cNvPr id="21" name="Heptagon 20">
            <a:extLst>
              <a:ext uri="{FF2B5EF4-FFF2-40B4-BE49-F238E27FC236}">
                <a16:creationId xmlns:a16="http://schemas.microsoft.com/office/drawing/2014/main" id="{4B5FF80A-A590-4F90-AD33-739D6BC2AA03}"/>
              </a:ext>
            </a:extLst>
          </p:cNvPr>
          <p:cNvSpPr/>
          <p:nvPr/>
        </p:nvSpPr>
        <p:spPr>
          <a:xfrm>
            <a:off x="5262563" y="5113668"/>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3</a:t>
            </a:r>
          </a:p>
        </p:txBody>
      </p:sp>
      <p:sp>
        <p:nvSpPr>
          <p:cNvPr id="22" name="Heptagon 21">
            <a:extLst>
              <a:ext uri="{FF2B5EF4-FFF2-40B4-BE49-F238E27FC236}">
                <a16:creationId xmlns:a16="http://schemas.microsoft.com/office/drawing/2014/main" id="{EFE10823-1FA8-42AC-8B8E-7956BE27654E}"/>
              </a:ext>
            </a:extLst>
          </p:cNvPr>
          <p:cNvSpPr/>
          <p:nvPr/>
        </p:nvSpPr>
        <p:spPr>
          <a:xfrm>
            <a:off x="7147383" y="3287151"/>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4</a:t>
            </a:r>
          </a:p>
        </p:txBody>
      </p:sp>
      <p:sp>
        <p:nvSpPr>
          <p:cNvPr id="23" name="Heptagon 22">
            <a:extLst>
              <a:ext uri="{FF2B5EF4-FFF2-40B4-BE49-F238E27FC236}">
                <a16:creationId xmlns:a16="http://schemas.microsoft.com/office/drawing/2014/main" id="{1033651B-02D4-41F2-915D-89C44B70C808}"/>
              </a:ext>
            </a:extLst>
          </p:cNvPr>
          <p:cNvSpPr/>
          <p:nvPr/>
        </p:nvSpPr>
        <p:spPr>
          <a:xfrm>
            <a:off x="8154233" y="4517966"/>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5</a:t>
            </a:r>
          </a:p>
        </p:txBody>
      </p:sp>
      <p:sp>
        <p:nvSpPr>
          <p:cNvPr id="13" name="Freeform: Shape 12">
            <a:extLst>
              <a:ext uri="{FF2B5EF4-FFF2-40B4-BE49-F238E27FC236}">
                <a16:creationId xmlns:a16="http://schemas.microsoft.com/office/drawing/2014/main" id="{04F74B89-BD85-441F-940B-B99888368FD8}"/>
              </a:ext>
            </a:extLst>
          </p:cNvPr>
          <p:cNvSpPr/>
          <p:nvPr/>
        </p:nvSpPr>
        <p:spPr>
          <a:xfrm>
            <a:off x="4224197" y="3682652"/>
            <a:ext cx="4015630" cy="2464202"/>
          </a:xfrm>
          <a:custGeom>
            <a:avLst/>
            <a:gdLst>
              <a:gd name="connsiteX0" fmla="*/ 2389545 w 4015630"/>
              <a:gd name="connsiteY0" fmla="*/ 338203 h 2464202"/>
              <a:gd name="connsiteX1" fmla="*/ 3992877 w 4015630"/>
              <a:gd name="connsiteY1" fmla="*/ 1139869 h 2464202"/>
              <a:gd name="connsiteX2" fmla="*/ 3241315 w 4015630"/>
              <a:gd name="connsiteY2" fmla="*/ 2116899 h 2464202"/>
              <a:gd name="connsiteX3" fmla="*/ 1963661 w 4015630"/>
              <a:gd name="connsiteY3" fmla="*/ 2392471 h 2464202"/>
              <a:gd name="connsiteX4" fmla="*/ 47178 w 4015630"/>
              <a:gd name="connsiteY4" fmla="*/ 901874 h 2464202"/>
              <a:gd name="connsiteX5" fmla="*/ 773688 w 4015630"/>
              <a:gd name="connsiteY5" fmla="*/ 0 h 246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5630" h="2464202">
                <a:moveTo>
                  <a:pt x="2389545" y="338203"/>
                </a:moveTo>
                <a:cubicBezTo>
                  <a:pt x="3120230" y="590811"/>
                  <a:pt x="3850915" y="843420"/>
                  <a:pt x="3992877" y="1139869"/>
                </a:cubicBezTo>
                <a:cubicBezTo>
                  <a:pt x="4134839" y="1436318"/>
                  <a:pt x="3579518" y="1908132"/>
                  <a:pt x="3241315" y="2116899"/>
                </a:cubicBezTo>
                <a:cubicBezTo>
                  <a:pt x="2903112" y="2325666"/>
                  <a:pt x="2496017" y="2594975"/>
                  <a:pt x="1963661" y="2392471"/>
                </a:cubicBezTo>
                <a:cubicBezTo>
                  <a:pt x="1431305" y="2189967"/>
                  <a:pt x="245507" y="1300619"/>
                  <a:pt x="47178" y="901874"/>
                </a:cubicBezTo>
                <a:cubicBezTo>
                  <a:pt x="-151151" y="503129"/>
                  <a:pt x="311268" y="251564"/>
                  <a:pt x="773688"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7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2" grpId="0" animBg="1"/>
      <p:bldP spid="23"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Stateful behavior with a function</a:t>
            </a:r>
            <a:br>
              <a:rPr lang="en-US" dirty="0"/>
            </a:br>
            <a:r>
              <a:rPr lang="en-US" dirty="0"/>
              <a:t>                   Retry Case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
        <p:nvSpPr>
          <p:cNvPr id="6" name="Oval 5"/>
          <p:cNvSpPr/>
          <p:nvPr/>
        </p:nvSpPr>
        <p:spPr>
          <a:xfrm>
            <a:off x="1413163" y="3584448"/>
            <a:ext cx="3599411" cy="256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Current State: Data in the (</a:t>
            </a:r>
            <a:r>
              <a:rPr lang="en-US" sz="2000" b="1" dirty="0" err="1"/>
              <a:t>key,value</a:t>
            </a:r>
            <a:r>
              <a:rPr lang="en-US" sz="2000" b="1" dirty="0"/>
              <a:t>) store can hold any information you like</a:t>
            </a:r>
          </a:p>
          <a:p>
            <a:pPr algn="ctr"/>
            <a:endParaRPr lang="en-US" sz="2000" b="1" dirty="0"/>
          </a:p>
          <a:p>
            <a:pPr algn="ctr"/>
            <a:r>
              <a:rPr lang="en-US" sz="2000" b="1" dirty="0"/>
              <a:t>Version=</a:t>
            </a:r>
            <a:r>
              <a:rPr lang="en-US" sz="3600" b="1" dirty="0">
                <a:solidFill>
                  <a:srgbClr val="FFFF00"/>
                </a:solidFill>
              </a:rPr>
              <a:t>18</a:t>
            </a:r>
            <a:endParaRPr lang="en-US" sz="2000" b="1" dirty="0">
              <a:solidFill>
                <a:srgbClr val="FFFF00"/>
              </a:solidFill>
            </a:endParaRPr>
          </a:p>
        </p:txBody>
      </p:sp>
      <p:cxnSp>
        <p:nvCxnSpPr>
          <p:cNvPr id="8" name="Straight Arrow Connector 7"/>
          <p:cNvCxnSpPr/>
          <p:nvPr/>
        </p:nvCxnSpPr>
        <p:spPr>
          <a:xfrm>
            <a:off x="1687484" y="2335876"/>
            <a:ext cx="3155448" cy="12485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40" y="2084832"/>
            <a:ext cx="1514767" cy="369332"/>
          </a:xfrm>
          <a:prstGeom prst="rect">
            <a:avLst/>
          </a:prstGeom>
          <a:noFill/>
        </p:spPr>
        <p:txBody>
          <a:bodyPr wrap="square" rtlCol="0">
            <a:spAutoFit/>
          </a:bodyPr>
          <a:lstStyle/>
          <a:p>
            <a:r>
              <a:rPr lang="en-US" dirty="0"/>
              <a:t>New Event</a:t>
            </a:r>
          </a:p>
        </p:txBody>
      </p:sp>
      <p:sp>
        <p:nvSpPr>
          <p:cNvPr id="11" name="Freeform 10"/>
          <p:cNvSpPr/>
          <p:nvPr/>
        </p:nvSpPr>
        <p:spPr>
          <a:xfrm>
            <a:off x="6159731" y="3674842"/>
            <a:ext cx="374073" cy="1197033"/>
          </a:xfrm>
          <a:custGeom>
            <a:avLst/>
            <a:gdLst>
              <a:gd name="connsiteX0" fmla="*/ 0 w 374073"/>
              <a:gd name="connsiteY0" fmla="*/ 0 h 1197033"/>
              <a:gd name="connsiteX1" fmla="*/ 332509 w 374073"/>
              <a:gd name="connsiteY1" fmla="*/ 349135 h 1197033"/>
              <a:gd name="connsiteX2" fmla="*/ 49877 w 374073"/>
              <a:gd name="connsiteY2" fmla="*/ 756458 h 1197033"/>
              <a:gd name="connsiteX3" fmla="*/ 374073 w 374073"/>
              <a:gd name="connsiteY3" fmla="*/ 1197033 h 1197033"/>
            </a:gdLst>
            <a:ahLst/>
            <a:cxnLst>
              <a:cxn ang="0">
                <a:pos x="connsiteX0" y="connsiteY0"/>
              </a:cxn>
              <a:cxn ang="0">
                <a:pos x="connsiteX1" y="connsiteY1"/>
              </a:cxn>
              <a:cxn ang="0">
                <a:pos x="connsiteX2" y="connsiteY2"/>
              </a:cxn>
              <a:cxn ang="0">
                <a:pos x="connsiteX3" y="connsiteY3"/>
              </a:cxn>
            </a:cxnLst>
            <a:rect l="l" t="t" r="r" b="b"/>
            <a:pathLst>
              <a:path w="374073" h="1197033">
                <a:moveTo>
                  <a:pt x="0" y="0"/>
                </a:moveTo>
                <a:cubicBezTo>
                  <a:pt x="162098" y="111529"/>
                  <a:pt x="324196" y="223059"/>
                  <a:pt x="332509" y="349135"/>
                </a:cubicBezTo>
                <a:cubicBezTo>
                  <a:pt x="340822" y="475211"/>
                  <a:pt x="42950" y="615142"/>
                  <a:pt x="49877" y="756458"/>
                </a:cubicBezTo>
                <a:cubicBezTo>
                  <a:pt x="56804" y="897774"/>
                  <a:pt x="215438" y="1047403"/>
                  <a:pt x="374073" y="119703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53030" y="3358847"/>
            <a:ext cx="1514767" cy="923330"/>
          </a:xfrm>
          <a:prstGeom prst="rect">
            <a:avLst/>
          </a:prstGeom>
          <a:noFill/>
        </p:spPr>
        <p:txBody>
          <a:bodyPr wrap="square" rtlCol="0">
            <a:spAutoFit/>
          </a:bodyPr>
          <a:lstStyle/>
          <a:p>
            <a:pPr algn="ctr"/>
            <a:r>
              <a:rPr lang="en-US" dirty="0"/>
              <a:t>Function launched to handle it</a:t>
            </a:r>
          </a:p>
        </p:txBody>
      </p:sp>
      <p:cxnSp>
        <p:nvCxnSpPr>
          <p:cNvPr id="14" name="Straight Arrow Connector 13"/>
          <p:cNvCxnSpPr>
            <a:cxnSpLocks/>
          </p:cNvCxnSpPr>
          <p:nvPr/>
        </p:nvCxnSpPr>
        <p:spPr>
          <a:xfrm>
            <a:off x="6680480" y="3986228"/>
            <a:ext cx="3005850" cy="5918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61465" y="4701793"/>
            <a:ext cx="3549535" cy="646331"/>
          </a:xfrm>
          <a:prstGeom prst="rect">
            <a:avLst/>
          </a:prstGeom>
          <a:noFill/>
        </p:spPr>
        <p:txBody>
          <a:bodyPr wrap="square" rtlCol="0">
            <a:spAutoFit/>
          </a:bodyPr>
          <a:lstStyle/>
          <a:p>
            <a:pPr algn="ctr"/>
            <a:r>
              <a:rPr lang="en-US" dirty="0"/>
              <a:t>Triggered action</a:t>
            </a:r>
          </a:p>
          <a:p>
            <a:r>
              <a:rPr lang="en-US" dirty="0"/>
              <a:t>(issued after successful state update)</a:t>
            </a:r>
          </a:p>
        </p:txBody>
      </p:sp>
      <p:cxnSp>
        <p:nvCxnSpPr>
          <p:cNvPr id="18" name="Straight Arrow Connector 17"/>
          <p:cNvCxnSpPr>
            <a:cxnSpLocks/>
          </p:cNvCxnSpPr>
          <p:nvPr/>
        </p:nvCxnSpPr>
        <p:spPr>
          <a:xfrm flipV="1">
            <a:off x="6686204" y="3033346"/>
            <a:ext cx="1391916" cy="703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261465" y="1554481"/>
            <a:ext cx="3599411" cy="256031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Updated state replaces prior state (“Replace state version 18 with state version 19”)</a:t>
            </a:r>
          </a:p>
        </p:txBody>
      </p:sp>
      <p:pic>
        <p:nvPicPr>
          <p:cNvPr id="3" name="Picture 2">
            <a:extLst>
              <a:ext uri="{FF2B5EF4-FFF2-40B4-BE49-F238E27FC236}">
                <a16:creationId xmlns:a16="http://schemas.microsoft.com/office/drawing/2014/main" id="{33AB77F8-359B-4D73-9154-9327851B23DA}"/>
              </a:ext>
            </a:extLst>
          </p:cNvPr>
          <p:cNvPicPr>
            <a:picLocks noChangeAspect="1"/>
          </p:cNvPicPr>
          <p:nvPr/>
        </p:nvPicPr>
        <p:blipFill>
          <a:blip r:embed="rId3"/>
          <a:stretch>
            <a:fillRect/>
          </a:stretch>
        </p:blipFill>
        <p:spPr>
          <a:xfrm>
            <a:off x="362712" y="2475530"/>
            <a:ext cx="1248572" cy="1248572"/>
          </a:xfrm>
          <a:prstGeom prst="rect">
            <a:avLst/>
          </a:prstGeom>
        </p:spPr>
      </p:pic>
      <p:sp>
        <p:nvSpPr>
          <p:cNvPr id="7" name="Freeform: Shape 6">
            <a:extLst>
              <a:ext uri="{FF2B5EF4-FFF2-40B4-BE49-F238E27FC236}">
                <a16:creationId xmlns:a16="http://schemas.microsoft.com/office/drawing/2014/main" id="{7044724E-66E5-4D35-AC1E-FBB88DA7CD9B}"/>
              </a:ext>
            </a:extLst>
          </p:cNvPr>
          <p:cNvSpPr/>
          <p:nvPr/>
        </p:nvSpPr>
        <p:spPr>
          <a:xfrm>
            <a:off x="5010411" y="4634630"/>
            <a:ext cx="977030" cy="440598"/>
          </a:xfrm>
          <a:custGeom>
            <a:avLst/>
            <a:gdLst>
              <a:gd name="connsiteX0" fmla="*/ 0 w 977030"/>
              <a:gd name="connsiteY0" fmla="*/ 137786 h 440598"/>
              <a:gd name="connsiteX1" fmla="*/ 425885 w 977030"/>
              <a:gd name="connsiteY1" fmla="*/ 438411 h 440598"/>
              <a:gd name="connsiteX2" fmla="*/ 977030 w 977030"/>
              <a:gd name="connsiteY2" fmla="*/ 0 h 440598"/>
            </a:gdLst>
            <a:ahLst/>
            <a:cxnLst>
              <a:cxn ang="0">
                <a:pos x="connsiteX0" y="connsiteY0"/>
              </a:cxn>
              <a:cxn ang="0">
                <a:pos x="connsiteX1" y="connsiteY1"/>
              </a:cxn>
              <a:cxn ang="0">
                <a:pos x="connsiteX2" y="connsiteY2"/>
              </a:cxn>
            </a:cxnLst>
            <a:rect l="l" t="t" r="r" b="b"/>
            <a:pathLst>
              <a:path w="977030" h="440598">
                <a:moveTo>
                  <a:pt x="0" y="137786"/>
                </a:moveTo>
                <a:cubicBezTo>
                  <a:pt x="131523" y="299580"/>
                  <a:pt x="263047" y="461375"/>
                  <a:pt x="425885" y="438411"/>
                </a:cubicBezTo>
                <a:cubicBezTo>
                  <a:pt x="588723" y="415447"/>
                  <a:pt x="782876" y="207723"/>
                  <a:pt x="97703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ptagon 9">
            <a:extLst>
              <a:ext uri="{FF2B5EF4-FFF2-40B4-BE49-F238E27FC236}">
                <a16:creationId xmlns:a16="http://schemas.microsoft.com/office/drawing/2014/main" id="{D85DB704-EE8A-4D25-A8A5-34A9C6A31CFF}"/>
              </a:ext>
            </a:extLst>
          </p:cNvPr>
          <p:cNvSpPr/>
          <p:nvPr/>
        </p:nvSpPr>
        <p:spPr>
          <a:xfrm>
            <a:off x="2996961" y="2757772"/>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a:t>
            </a:r>
          </a:p>
        </p:txBody>
      </p:sp>
      <p:sp>
        <p:nvSpPr>
          <p:cNvPr id="19" name="Heptagon 18">
            <a:extLst>
              <a:ext uri="{FF2B5EF4-FFF2-40B4-BE49-F238E27FC236}">
                <a16:creationId xmlns:a16="http://schemas.microsoft.com/office/drawing/2014/main" id="{D95B4C11-1CBD-4AE5-9ED5-23D6B39ED9EC}"/>
              </a:ext>
            </a:extLst>
          </p:cNvPr>
          <p:cNvSpPr/>
          <p:nvPr/>
        </p:nvSpPr>
        <p:spPr>
          <a:xfrm>
            <a:off x="5316596" y="4182829"/>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6</a:t>
            </a:r>
          </a:p>
        </p:txBody>
      </p:sp>
      <p:sp>
        <p:nvSpPr>
          <p:cNvPr id="21" name="Heptagon 20">
            <a:extLst>
              <a:ext uri="{FF2B5EF4-FFF2-40B4-BE49-F238E27FC236}">
                <a16:creationId xmlns:a16="http://schemas.microsoft.com/office/drawing/2014/main" id="{4B5FF80A-A590-4F90-AD33-739D6BC2AA03}"/>
              </a:ext>
            </a:extLst>
          </p:cNvPr>
          <p:cNvSpPr/>
          <p:nvPr/>
        </p:nvSpPr>
        <p:spPr>
          <a:xfrm>
            <a:off x="5262563" y="5113668"/>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7</a:t>
            </a:r>
          </a:p>
        </p:txBody>
      </p:sp>
      <p:sp>
        <p:nvSpPr>
          <p:cNvPr id="22" name="Heptagon 21">
            <a:extLst>
              <a:ext uri="{FF2B5EF4-FFF2-40B4-BE49-F238E27FC236}">
                <a16:creationId xmlns:a16="http://schemas.microsoft.com/office/drawing/2014/main" id="{EFE10823-1FA8-42AC-8B8E-7956BE27654E}"/>
              </a:ext>
            </a:extLst>
          </p:cNvPr>
          <p:cNvSpPr/>
          <p:nvPr/>
        </p:nvSpPr>
        <p:spPr>
          <a:xfrm>
            <a:off x="7147383" y="3287151"/>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8</a:t>
            </a:r>
          </a:p>
        </p:txBody>
      </p:sp>
      <p:sp>
        <p:nvSpPr>
          <p:cNvPr id="23" name="Heptagon 22">
            <a:extLst>
              <a:ext uri="{FF2B5EF4-FFF2-40B4-BE49-F238E27FC236}">
                <a16:creationId xmlns:a16="http://schemas.microsoft.com/office/drawing/2014/main" id="{1033651B-02D4-41F2-915D-89C44B70C808}"/>
              </a:ext>
            </a:extLst>
          </p:cNvPr>
          <p:cNvSpPr/>
          <p:nvPr/>
        </p:nvSpPr>
        <p:spPr>
          <a:xfrm>
            <a:off x="7820402" y="4135571"/>
            <a:ext cx="323589" cy="275574"/>
          </a:xfrm>
          <a:prstGeom prst="hep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9</a:t>
            </a:r>
          </a:p>
        </p:txBody>
      </p:sp>
    </p:spTree>
    <p:extLst>
      <p:ext uri="{BB962C8B-B14F-4D97-AF65-F5344CB8AC3E}">
        <p14:creationId xmlns:p14="http://schemas.microsoft.com/office/powerpoint/2010/main" val="15831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20" grpId="0" animBg="1"/>
      <p:bldP spid="7"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6912-1A63-4F91-BD7A-A0697163BEB6}"/>
              </a:ext>
            </a:extLst>
          </p:cNvPr>
          <p:cNvSpPr>
            <a:spLocks noGrp="1"/>
          </p:cNvSpPr>
          <p:nvPr>
            <p:ph type="title"/>
          </p:nvPr>
        </p:nvSpPr>
        <p:spPr/>
        <p:txBody>
          <a:bodyPr/>
          <a:lstStyle/>
          <a:p>
            <a:r>
              <a:rPr lang="en-US" dirty="0"/>
              <a:t>big web companies around 2005</a:t>
            </a:r>
          </a:p>
        </p:txBody>
      </p:sp>
      <p:sp>
        <p:nvSpPr>
          <p:cNvPr id="3" name="Content Placeholder 2">
            <a:extLst>
              <a:ext uri="{FF2B5EF4-FFF2-40B4-BE49-F238E27FC236}">
                <a16:creationId xmlns:a16="http://schemas.microsoft.com/office/drawing/2014/main" id="{9A858953-F004-477D-9916-65376F4FAC7B}"/>
              </a:ext>
            </a:extLst>
          </p:cNvPr>
          <p:cNvSpPr>
            <a:spLocks noGrp="1"/>
          </p:cNvSpPr>
          <p:nvPr>
            <p:ph idx="1"/>
          </p:nvPr>
        </p:nvSpPr>
        <p:spPr>
          <a:xfrm>
            <a:off x="763325" y="2286000"/>
            <a:ext cx="11047675" cy="3403600"/>
          </a:xfrm>
        </p:spPr>
        <p:txBody>
          <a:bodyPr>
            <a:normAutofit fontScale="92500" lnSpcReduction="10000"/>
          </a:bodyPr>
          <a:lstStyle/>
          <a:p>
            <a:r>
              <a:rPr lang="en-US" dirty="0"/>
              <a:t>To maximize concurrency, they started by spreading the work of building web responses over a set of side-by-side tier-one services.</a:t>
            </a:r>
          </a:p>
          <a:p>
            <a:endParaRPr lang="en-US" dirty="0"/>
          </a:p>
          <a:p>
            <a:r>
              <a:rPr lang="en-US" dirty="0"/>
              <a:t>The next challenge was to optimize the </a:t>
            </a:r>
            <a:r>
              <a:rPr lang="en-US" dirty="0">
                <a:sym typeface="Symbol" panose="05050102010706020507" pitchFamily="18" charset="2"/>
              </a:rPr>
              <a:t>-services.  Remember Jim Gray’s paper!</a:t>
            </a:r>
          </a:p>
          <a:p>
            <a:pPr>
              <a:buFont typeface="Wingdings" panose="05000000000000000000" pitchFamily="2" charset="2"/>
              <a:buChar char="Ø"/>
            </a:pPr>
            <a:r>
              <a:rPr lang="en-US" dirty="0">
                <a:sym typeface="Symbol" panose="05050102010706020507" pitchFamily="18" charset="2"/>
              </a:rPr>
              <a:t>  Some -services can adopt CAP, because for them, “weak consistency is safe”.</a:t>
            </a:r>
          </a:p>
          <a:p>
            <a:pPr>
              <a:buFont typeface="Wingdings" panose="05000000000000000000" pitchFamily="2" charset="2"/>
              <a:buChar char="Ø"/>
            </a:pPr>
            <a:r>
              <a:rPr lang="en-US" dirty="0">
                <a:sym typeface="Symbol" panose="05050102010706020507" pitchFamily="18" charset="2"/>
              </a:rPr>
              <a:t>  Some can use </a:t>
            </a:r>
            <a:r>
              <a:rPr lang="en-US" dirty="0" err="1">
                <a:sym typeface="Symbol" panose="05050102010706020507" pitchFamily="18" charset="2"/>
              </a:rPr>
              <a:t>Paxos</a:t>
            </a:r>
            <a:r>
              <a:rPr lang="en-US" dirty="0">
                <a:sym typeface="Symbol" panose="05050102010706020507" pitchFamily="18" charset="2"/>
              </a:rPr>
              <a:t>/SMR, like “one-shot transactions on a single shard.”</a:t>
            </a:r>
          </a:p>
          <a:p>
            <a:pPr>
              <a:buFont typeface="Wingdings" panose="05000000000000000000" pitchFamily="2" charset="2"/>
              <a:buChar char="Ø"/>
            </a:pPr>
            <a:r>
              <a:rPr lang="en-US" dirty="0">
                <a:sym typeface="Symbol" panose="05050102010706020507" pitchFamily="18" charset="2"/>
              </a:rPr>
              <a:t>  Some use transactional database solutions, but on </a:t>
            </a:r>
            <a:r>
              <a:rPr lang="en-US" dirty="0" err="1">
                <a:sym typeface="Symbol" panose="05050102010706020507" pitchFamily="18" charset="2"/>
              </a:rPr>
              <a:t>sharded</a:t>
            </a:r>
            <a:r>
              <a:rPr lang="en-US" dirty="0">
                <a:sym typeface="Symbol" panose="05050102010706020507" pitchFamily="18" charset="2"/>
              </a:rPr>
              <a:t> data.</a:t>
            </a:r>
            <a:endParaRPr lang="en-US" dirty="0"/>
          </a:p>
        </p:txBody>
      </p:sp>
      <p:sp>
        <p:nvSpPr>
          <p:cNvPr id="4" name="Footer Placeholder 3">
            <a:extLst>
              <a:ext uri="{FF2B5EF4-FFF2-40B4-BE49-F238E27FC236}">
                <a16:creationId xmlns:a16="http://schemas.microsoft.com/office/drawing/2014/main" id="{54F36AE4-9947-44C4-B838-F731A2864219}"/>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D8071CA-9897-43A7-B672-B71D9FD2B58D}"/>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566929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867" y="534415"/>
            <a:ext cx="8843010" cy="1397635"/>
          </a:xfrm>
          <a:prstGeom prst="rect">
            <a:avLst/>
          </a:prstGeom>
        </p:spPr>
        <p:txBody>
          <a:bodyPr vert="horz" wrap="square" lIns="0" tIns="165735" rIns="0" bIns="0" rtlCol="0">
            <a:spAutoFit/>
          </a:bodyPr>
          <a:lstStyle/>
          <a:p>
            <a:pPr marL="12700" marR="5080">
              <a:lnSpc>
                <a:spcPct val="80000"/>
              </a:lnSpc>
              <a:spcBef>
                <a:spcPts val="1305"/>
              </a:spcBef>
              <a:tabLst>
                <a:tab pos="7211695" algn="l"/>
                <a:tab pos="8368030" algn="l"/>
              </a:tabLst>
            </a:pPr>
            <a:r>
              <a:rPr spc="95" dirty="0"/>
              <a:t>T</a:t>
            </a:r>
            <a:r>
              <a:rPr spc="100" dirty="0"/>
              <a:t>H</a:t>
            </a:r>
            <a:r>
              <a:rPr spc="95" dirty="0"/>
              <a:t>I</a:t>
            </a:r>
            <a:r>
              <a:rPr dirty="0"/>
              <a:t>S</a:t>
            </a:r>
            <a:r>
              <a:rPr spc="204" dirty="0"/>
              <a:t> </a:t>
            </a:r>
            <a:r>
              <a:rPr spc="95" dirty="0"/>
              <a:t>I</a:t>
            </a:r>
            <a:r>
              <a:rPr dirty="0"/>
              <a:t>S</a:t>
            </a:r>
            <a:r>
              <a:rPr spc="190" dirty="0"/>
              <a:t> </a:t>
            </a:r>
            <a:r>
              <a:rPr spc="95" dirty="0"/>
              <a:t>E</a:t>
            </a:r>
            <a:r>
              <a:rPr spc="100" dirty="0"/>
              <a:t>A</a:t>
            </a:r>
            <a:r>
              <a:rPr spc="90" dirty="0"/>
              <a:t>S</a:t>
            </a:r>
            <a:r>
              <a:rPr spc="-405" dirty="0"/>
              <a:t>Y</a:t>
            </a:r>
            <a:r>
              <a:rPr dirty="0"/>
              <a:t>,</a:t>
            </a:r>
            <a:r>
              <a:rPr spc="215" dirty="0"/>
              <a:t> </a:t>
            </a:r>
            <a:r>
              <a:rPr spc="95" dirty="0"/>
              <a:t>I</a:t>
            </a:r>
            <a:r>
              <a:rPr dirty="0"/>
              <a:t>N</a:t>
            </a:r>
            <a:r>
              <a:rPr spc="195" dirty="0"/>
              <a:t> </a:t>
            </a:r>
            <a:r>
              <a:rPr spc="90" dirty="0"/>
              <a:t>S</a:t>
            </a:r>
            <a:r>
              <a:rPr spc="95" dirty="0"/>
              <a:t>O</a:t>
            </a:r>
            <a:r>
              <a:rPr spc="90" dirty="0"/>
              <a:t>M</a:t>
            </a:r>
            <a:r>
              <a:rPr dirty="0"/>
              <a:t>E</a:t>
            </a:r>
            <a:r>
              <a:rPr spc="210" dirty="0"/>
              <a:t> </a:t>
            </a:r>
            <a:r>
              <a:rPr spc="90" dirty="0"/>
              <a:t>S</a:t>
            </a:r>
            <a:r>
              <a:rPr spc="95" dirty="0"/>
              <a:t>EN</a:t>
            </a:r>
            <a:r>
              <a:rPr spc="85" dirty="0"/>
              <a:t>S</a:t>
            </a:r>
            <a:r>
              <a:rPr spc="95" dirty="0"/>
              <a:t>E</a:t>
            </a:r>
            <a:r>
              <a:rPr dirty="0"/>
              <a:t>.	</a:t>
            </a:r>
            <a:r>
              <a:rPr spc="95" dirty="0"/>
              <a:t>YE</a:t>
            </a:r>
            <a:r>
              <a:rPr dirty="0"/>
              <a:t>T	</a:t>
            </a:r>
            <a:r>
              <a:rPr spc="95" dirty="0"/>
              <a:t>IT  </a:t>
            </a:r>
            <a:r>
              <a:rPr spc="80" dirty="0"/>
              <a:t>BREAKS </a:t>
            </a:r>
            <a:r>
              <a:rPr spc="50" dirty="0"/>
              <a:t>UP </a:t>
            </a:r>
            <a:r>
              <a:rPr spc="65" dirty="0"/>
              <a:t>THE </a:t>
            </a:r>
            <a:r>
              <a:rPr spc="45" dirty="0"/>
              <a:t>FLOW OF</a:t>
            </a:r>
            <a:r>
              <a:rPr spc="745" dirty="0"/>
              <a:t> </a:t>
            </a:r>
            <a:r>
              <a:rPr spc="75" dirty="0"/>
              <a:t>LOGIC</a:t>
            </a:r>
          </a:p>
        </p:txBody>
      </p:sp>
      <p:sp>
        <p:nvSpPr>
          <p:cNvPr id="4" name="object 4"/>
          <p:cNvSpPr txBox="1"/>
          <p:nvPr/>
        </p:nvSpPr>
        <p:spPr>
          <a:xfrm>
            <a:off x="8548791" y="6531685"/>
            <a:ext cx="2115820" cy="160655"/>
          </a:xfrm>
          <a:prstGeom prst="rect">
            <a:avLst/>
          </a:prstGeom>
        </p:spPr>
        <p:txBody>
          <a:bodyPr vert="horz" wrap="square" lIns="0" tIns="0" rIns="0" bIns="0" rtlCol="0">
            <a:spAutoFit/>
          </a:bodyPr>
          <a:lstStyle/>
          <a:p>
            <a:pPr marL="12700">
              <a:lnSpc>
                <a:spcPts val="1125"/>
              </a:lnSpc>
            </a:pPr>
            <a:r>
              <a:rPr sz="1000" spc="-5" dirty="0">
                <a:solidFill>
                  <a:srgbClr val="050505"/>
                </a:solidFill>
                <a:latin typeface="Tw Cen MT Condensed"/>
                <a:cs typeface="Tw Cen MT Condensed"/>
                <a:hlinkClick r:id="rId2"/>
              </a:rPr>
              <a:t>HTTP://WWW.CS.CORNELL.EDU/COURSES/CS5412/2019SP</a:t>
            </a:r>
            <a:endParaRPr sz="1000">
              <a:latin typeface="Tw Cen MT Condensed"/>
              <a:cs typeface="Tw Cen MT Condensed"/>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125"/>
              </a:lnSpc>
            </a:pPr>
            <a:fld id="{81D60167-4931-47E6-BA6A-407CBD079E47}" type="slidenum">
              <a:rPr spc="-5" dirty="0"/>
              <a:t>40</a:t>
            </a:fld>
            <a:endParaRPr spc="-5" dirty="0"/>
          </a:p>
        </p:txBody>
      </p:sp>
      <p:sp>
        <p:nvSpPr>
          <p:cNvPr id="3" name="object 3"/>
          <p:cNvSpPr txBox="1"/>
          <p:nvPr/>
        </p:nvSpPr>
        <p:spPr>
          <a:xfrm>
            <a:off x="1148588" y="2256536"/>
            <a:ext cx="10380345" cy="3086735"/>
          </a:xfrm>
          <a:prstGeom prst="rect">
            <a:avLst/>
          </a:prstGeom>
        </p:spPr>
        <p:txBody>
          <a:bodyPr vert="horz" wrap="square" lIns="0" tIns="12065" rIns="0" bIns="0" rtlCol="0">
            <a:spAutoFit/>
          </a:bodyPr>
          <a:lstStyle/>
          <a:p>
            <a:pPr marL="20320">
              <a:lnSpc>
                <a:spcPct val="100000"/>
              </a:lnSpc>
              <a:spcBef>
                <a:spcPts val="95"/>
              </a:spcBef>
            </a:pPr>
            <a:r>
              <a:rPr sz="2800" dirty="0">
                <a:latin typeface="Tw Cen MT"/>
                <a:cs typeface="Tw Cen MT"/>
              </a:rPr>
              <a:t>You wouldn’t encode </a:t>
            </a:r>
            <a:r>
              <a:rPr sz="2800" spc="-5" dirty="0">
                <a:latin typeface="Tw Cen MT"/>
                <a:cs typeface="Tw Cen MT"/>
              </a:rPr>
              <a:t>long </a:t>
            </a:r>
            <a:r>
              <a:rPr sz="2800" dirty="0">
                <a:latin typeface="Tw Cen MT"/>
                <a:cs typeface="Tw Cen MT"/>
              </a:rPr>
              <a:t>sequences of complex </a:t>
            </a:r>
            <a:r>
              <a:rPr sz="2800" spc="-5" dirty="0">
                <a:latin typeface="Tw Cen MT"/>
                <a:cs typeface="Tw Cen MT"/>
              </a:rPr>
              <a:t>logic </a:t>
            </a:r>
            <a:r>
              <a:rPr sz="2800" dirty="0">
                <a:latin typeface="Tw Cen MT"/>
                <a:cs typeface="Tw Cen MT"/>
              </a:rPr>
              <a:t>this</a:t>
            </a:r>
            <a:r>
              <a:rPr sz="2800" spc="20" dirty="0">
                <a:latin typeface="Tw Cen MT"/>
                <a:cs typeface="Tw Cen MT"/>
              </a:rPr>
              <a:t> </a:t>
            </a:r>
            <a:r>
              <a:rPr sz="2800" dirty="0">
                <a:latin typeface="Tw Cen MT"/>
                <a:cs typeface="Tw Cen MT"/>
              </a:rPr>
              <a:t>way.</a:t>
            </a:r>
            <a:endParaRPr sz="2800">
              <a:latin typeface="Tw Cen MT"/>
              <a:cs typeface="Tw Cen MT"/>
            </a:endParaRPr>
          </a:p>
          <a:p>
            <a:pPr>
              <a:lnSpc>
                <a:spcPct val="100000"/>
              </a:lnSpc>
            </a:pPr>
            <a:endParaRPr sz="3000">
              <a:latin typeface="Times New Roman"/>
              <a:cs typeface="Times New Roman"/>
            </a:endParaRPr>
          </a:p>
          <a:p>
            <a:pPr marL="12700" marR="5080" indent="7620">
              <a:lnSpc>
                <a:spcPts val="3020"/>
              </a:lnSpc>
              <a:spcBef>
                <a:spcPts val="2420"/>
              </a:spcBef>
            </a:pPr>
            <a:r>
              <a:rPr sz="2800" dirty="0">
                <a:latin typeface="Tw Cen MT"/>
                <a:cs typeface="Tw Cen MT"/>
              </a:rPr>
              <a:t>So </a:t>
            </a:r>
            <a:r>
              <a:rPr sz="2800" spc="-5" dirty="0">
                <a:latin typeface="Tw Cen MT"/>
                <a:cs typeface="Tw Cen MT"/>
              </a:rPr>
              <a:t>a </a:t>
            </a:r>
            <a:r>
              <a:rPr sz="2800" dirty="0">
                <a:latin typeface="Tw Cen MT"/>
                <a:cs typeface="Tw Cen MT"/>
              </a:rPr>
              <a:t>function service has handlers </a:t>
            </a:r>
            <a:r>
              <a:rPr sz="2800" spc="-5" dirty="0">
                <a:latin typeface="Tw Cen MT"/>
                <a:cs typeface="Tw Cen MT"/>
              </a:rPr>
              <a:t>limited </a:t>
            </a:r>
            <a:r>
              <a:rPr sz="2800" dirty="0">
                <a:latin typeface="Tw Cen MT"/>
                <a:cs typeface="Tw Cen MT"/>
              </a:rPr>
              <a:t>to very simple direct actions, or  </a:t>
            </a:r>
            <a:r>
              <a:rPr sz="2800" spc="-20" dirty="0">
                <a:latin typeface="Tw Cen MT"/>
                <a:cs typeface="Tw Cen MT"/>
              </a:rPr>
              <a:t>very </a:t>
            </a:r>
            <a:r>
              <a:rPr sz="2800" spc="-5" dirty="0">
                <a:latin typeface="Tw Cen MT"/>
                <a:cs typeface="Tw Cen MT"/>
              </a:rPr>
              <a:t>simple</a:t>
            </a:r>
            <a:r>
              <a:rPr sz="2800" spc="25" dirty="0">
                <a:latin typeface="Tw Cen MT"/>
                <a:cs typeface="Tw Cen MT"/>
              </a:rPr>
              <a:t> </a:t>
            </a:r>
            <a:r>
              <a:rPr sz="2800" spc="-5" dirty="0">
                <a:latin typeface="Tw Cen MT"/>
                <a:cs typeface="Tw Cen MT"/>
              </a:rPr>
              <a:t>sequences.</a:t>
            </a:r>
            <a:endParaRPr sz="2800">
              <a:latin typeface="Tw Cen MT"/>
              <a:cs typeface="Tw Cen MT"/>
            </a:endParaRPr>
          </a:p>
          <a:p>
            <a:pPr>
              <a:lnSpc>
                <a:spcPct val="100000"/>
              </a:lnSpc>
            </a:pPr>
            <a:endParaRPr sz="3000">
              <a:latin typeface="Times New Roman"/>
              <a:cs typeface="Times New Roman"/>
            </a:endParaRPr>
          </a:p>
          <a:p>
            <a:pPr marL="20320">
              <a:lnSpc>
                <a:spcPct val="100000"/>
              </a:lnSpc>
              <a:spcBef>
                <a:spcPts val="2030"/>
              </a:spcBef>
            </a:pPr>
            <a:r>
              <a:rPr sz="2800" dirty="0">
                <a:latin typeface="Tw Cen MT"/>
                <a:cs typeface="Tw Cen MT"/>
              </a:rPr>
              <a:t>Anything more complex needs to be </a:t>
            </a:r>
            <a:r>
              <a:rPr sz="2800" spc="-5" dirty="0">
                <a:latin typeface="Tw Cen MT"/>
                <a:cs typeface="Tw Cen MT"/>
              </a:rPr>
              <a:t>implemented in a</a:t>
            </a:r>
            <a:r>
              <a:rPr sz="2800" spc="-220" dirty="0">
                <a:latin typeface="Tw Cen MT"/>
                <a:cs typeface="Tw Cen MT"/>
              </a:rPr>
              <a:t> </a:t>
            </a:r>
            <a:r>
              <a:rPr sz="2800" spc="5" dirty="0">
                <a:latin typeface="Symbol"/>
                <a:cs typeface="Symbol"/>
              </a:rPr>
              <a:t></a:t>
            </a:r>
            <a:r>
              <a:rPr sz="2800" spc="5" dirty="0">
                <a:latin typeface="Tw Cen MT"/>
                <a:cs typeface="Tw Cen MT"/>
              </a:rPr>
              <a:t>-service</a:t>
            </a:r>
            <a:endParaRPr sz="2800">
              <a:latin typeface="Tw Cen MT"/>
              <a:cs typeface="Tw Cen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3696-E38D-4D91-A1D5-11D4DAEBAAB7}"/>
              </a:ext>
            </a:extLst>
          </p:cNvPr>
          <p:cNvSpPr>
            <a:spLocks noGrp="1"/>
          </p:cNvSpPr>
          <p:nvPr>
            <p:ph type="title"/>
          </p:nvPr>
        </p:nvSpPr>
        <p:spPr/>
        <p:txBody>
          <a:bodyPr/>
          <a:lstStyle/>
          <a:p>
            <a:r>
              <a:rPr lang="en-US" dirty="0"/>
              <a:t>Great matches for Function model</a:t>
            </a:r>
          </a:p>
        </p:txBody>
      </p:sp>
      <p:sp>
        <p:nvSpPr>
          <p:cNvPr id="3" name="Content Placeholder 2">
            <a:extLst>
              <a:ext uri="{FF2B5EF4-FFF2-40B4-BE49-F238E27FC236}">
                <a16:creationId xmlns:a16="http://schemas.microsoft.com/office/drawing/2014/main" id="{2273A9E5-940B-406B-94BC-C2B3EC0E4343}"/>
              </a:ext>
            </a:extLst>
          </p:cNvPr>
          <p:cNvSpPr>
            <a:spLocks noGrp="1"/>
          </p:cNvSpPr>
          <p:nvPr>
            <p:ph idx="1"/>
          </p:nvPr>
        </p:nvSpPr>
        <p:spPr>
          <a:xfrm>
            <a:off x="821094" y="2286000"/>
            <a:ext cx="11370906" cy="4023360"/>
          </a:xfrm>
        </p:spPr>
        <p:txBody>
          <a:bodyPr>
            <a:normAutofit/>
          </a:bodyPr>
          <a:lstStyle/>
          <a:p>
            <a:r>
              <a:rPr lang="en-US" dirty="0"/>
              <a:t>When someone swipes their card, check to see if they are authorized and if </a:t>
            </a:r>
            <a:br>
              <a:rPr lang="en-US" dirty="0"/>
            </a:br>
            <a:r>
              <a:rPr lang="en-US" dirty="0"/>
              <a:t>so, unlock the door.  </a:t>
            </a:r>
            <a:r>
              <a:rPr lang="en-US" i="1" dirty="0"/>
              <a:t>Use a </a:t>
            </a:r>
            <a:r>
              <a:rPr lang="en-US" i="1" dirty="0">
                <a:sym typeface="Symbol" panose="05050102010706020507" pitchFamily="18" charset="2"/>
              </a:rPr>
              <a:t>-service to store authorization records.</a:t>
            </a:r>
            <a:endParaRPr lang="en-US" i="1" dirty="0"/>
          </a:p>
          <a:p>
            <a:endParaRPr lang="en-US" dirty="0"/>
          </a:p>
          <a:p>
            <a:r>
              <a:rPr lang="en-US" dirty="0"/>
              <a:t>When the drone reaches the end of the field, send it instructions for its next sweep.  </a:t>
            </a:r>
            <a:r>
              <a:rPr lang="en-US" i="1" dirty="0"/>
              <a:t>Use a separate </a:t>
            </a:r>
            <a:r>
              <a:rPr lang="en-US" i="1" dirty="0">
                <a:sym typeface="Symbol" panose="05050102010706020507" pitchFamily="18" charset="2"/>
              </a:rPr>
              <a:t>-service to compute the overall flight path.</a:t>
            </a:r>
            <a:endParaRPr lang="en-US" i="1" dirty="0"/>
          </a:p>
          <a:p>
            <a:endParaRPr lang="en-US" dirty="0"/>
          </a:p>
          <a:p>
            <a:r>
              <a:rPr lang="en-US" dirty="0"/>
              <a:t>When the camera captures a photo, examine the thumbnail. </a:t>
            </a:r>
            <a:r>
              <a:rPr lang="en-US" i="1" dirty="0"/>
              <a:t>Ask the “photo is interesting” </a:t>
            </a:r>
            <a:r>
              <a:rPr lang="en-US" i="1" dirty="0">
                <a:sym typeface="Symbol" panose="05050102010706020507" pitchFamily="18" charset="2"/>
              </a:rPr>
              <a:t>-service if we should pull it down.  If so, send a “download” req.</a:t>
            </a:r>
            <a:endParaRPr lang="en-US" i="1" dirty="0"/>
          </a:p>
        </p:txBody>
      </p:sp>
      <p:sp>
        <p:nvSpPr>
          <p:cNvPr id="4" name="Footer Placeholder 3">
            <a:extLst>
              <a:ext uri="{FF2B5EF4-FFF2-40B4-BE49-F238E27FC236}">
                <a16:creationId xmlns:a16="http://schemas.microsoft.com/office/drawing/2014/main" id="{ADC5061C-C0EF-4F73-A0BD-640A99CFA54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9583705-F173-4B80-9BDE-656BA9986BDD}"/>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267257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867" y="839215"/>
            <a:ext cx="10493375" cy="788035"/>
          </a:xfrm>
          <a:prstGeom prst="rect">
            <a:avLst/>
          </a:prstGeom>
        </p:spPr>
        <p:txBody>
          <a:bodyPr vert="horz" wrap="square" lIns="0" tIns="13335" rIns="0" bIns="0" rtlCol="0">
            <a:spAutoFit/>
          </a:bodyPr>
          <a:lstStyle/>
          <a:p>
            <a:pPr marL="12700">
              <a:lnSpc>
                <a:spcPct val="100000"/>
              </a:lnSpc>
              <a:spcBef>
                <a:spcPts val="105"/>
              </a:spcBef>
            </a:pPr>
            <a:r>
              <a:rPr spc="85" dirty="0"/>
              <a:t>FUNCTIONS </a:t>
            </a:r>
            <a:r>
              <a:rPr u="sng" spc="75" dirty="0"/>
              <a:t>OFTEN</a:t>
            </a:r>
            <a:r>
              <a:rPr spc="75" dirty="0"/>
              <a:t> </a:t>
            </a:r>
            <a:r>
              <a:rPr spc="65" dirty="0"/>
              <a:t>USE </a:t>
            </a:r>
            <a:r>
              <a:rPr spc="80" dirty="0"/>
              <a:t>EXISTING</a:t>
            </a:r>
            <a:r>
              <a:rPr spc="600" dirty="0"/>
              <a:t> </a:t>
            </a:r>
            <a:r>
              <a:rPr spc="85" dirty="0">
                <a:latin typeface="Symbol"/>
                <a:cs typeface="Symbol"/>
              </a:rPr>
              <a:t></a:t>
            </a:r>
            <a:r>
              <a:rPr spc="85" dirty="0"/>
              <a:t>-SERVICES</a:t>
            </a:r>
          </a:p>
        </p:txBody>
      </p:sp>
      <p:sp>
        <p:nvSpPr>
          <p:cNvPr id="4" name="object 4"/>
          <p:cNvSpPr txBox="1"/>
          <p:nvPr/>
        </p:nvSpPr>
        <p:spPr>
          <a:xfrm>
            <a:off x="8548791" y="6531685"/>
            <a:ext cx="2115820" cy="160655"/>
          </a:xfrm>
          <a:prstGeom prst="rect">
            <a:avLst/>
          </a:prstGeom>
        </p:spPr>
        <p:txBody>
          <a:bodyPr vert="horz" wrap="square" lIns="0" tIns="0" rIns="0" bIns="0" rtlCol="0">
            <a:spAutoFit/>
          </a:bodyPr>
          <a:lstStyle/>
          <a:p>
            <a:pPr marL="12700">
              <a:lnSpc>
                <a:spcPts val="1125"/>
              </a:lnSpc>
            </a:pPr>
            <a:r>
              <a:rPr sz="1000" spc="-5" dirty="0">
                <a:solidFill>
                  <a:srgbClr val="050505"/>
                </a:solidFill>
                <a:latin typeface="Tw Cen MT Condensed"/>
                <a:cs typeface="Tw Cen MT Condensed"/>
                <a:hlinkClick r:id="rId2"/>
              </a:rPr>
              <a:t>HTTP://WWW.CS.CORNELL.EDU/COURSES/CS5412/2019SP</a:t>
            </a:r>
            <a:endParaRPr sz="1000">
              <a:latin typeface="Tw Cen MT Condensed"/>
              <a:cs typeface="Tw Cen MT Condensed"/>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125"/>
              </a:lnSpc>
            </a:pPr>
            <a:fld id="{81D60167-4931-47E6-BA6A-407CBD079E47}" type="slidenum">
              <a:rPr spc="-5" dirty="0"/>
              <a:t>42</a:t>
            </a:fld>
            <a:endParaRPr spc="-5" dirty="0"/>
          </a:p>
        </p:txBody>
      </p:sp>
      <p:sp>
        <p:nvSpPr>
          <p:cNvPr id="3" name="object 3"/>
          <p:cNvSpPr txBox="1"/>
          <p:nvPr/>
        </p:nvSpPr>
        <p:spPr>
          <a:xfrm>
            <a:off x="1148588" y="2121509"/>
            <a:ext cx="10142220" cy="3947160"/>
          </a:xfrm>
          <a:prstGeom prst="rect">
            <a:avLst/>
          </a:prstGeom>
        </p:spPr>
        <p:txBody>
          <a:bodyPr vert="horz" wrap="square" lIns="0" tIns="151130" rIns="0" bIns="0" rtlCol="0">
            <a:spAutoFit/>
          </a:bodyPr>
          <a:lstStyle/>
          <a:p>
            <a:pPr marL="12700">
              <a:lnSpc>
                <a:spcPct val="100000"/>
              </a:lnSpc>
              <a:spcBef>
                <a:spcPts val="1190"/>
              </a:spcBef>
            </a:pPr>
            <a:r>
              <a:rPr sz="2600" spc="-20" dirty="0">
                <a:latin typeface="Tw Cen MT"/>
                <a:cs typeface="Tw Cen MT"/>
              </a:rPr>
              <a:t>Key-value </a:t>
            </a:r>
            <a:r>
              <a:rPr sz="2600" spc="-10" dirty="0">
                <a:latin typeface="Tw Cen MT"/>
                <a:cs typeface="Tw Cen MT"/>
              </a:rPr>
              <a:t>storage </a:t>
            </a:r>
            <a:r>
              <a:rPr sz="2600" dirty="0">
                <a:latin typeface="Tw Cen MT"/>
                <a:cs typeface="Tw Cen MT"/>
              </a:rPr>
              <a:t>(with conditional</a:t>
            </a:r>
            <a:r>
              <a:rPr sz="2600" spc="-110" dirty="0">
                <a:latin typeface="Tw Cen MT"/>
                <a:cs typeface="Tw Cen MT"/>
              </a:rPr>
              <a:t> </a:t>
            </a:r>
            <a:r>
              <a:rPr sz="2600" dirty="0">
                <a:latin typeface="Tw Cen MT"/>
                <a:cs typeface="Tw Cen MT"/>
              </a:rPr>
              <a:t>updates!)</a:t>
            </a:r>
            <a:endParaRPr sz="2600">
              <a:latin typeface="Tw Cen MT"/>
              <a:cs typeface="Tw Cen MT"/>
            </a:endParaRPr>
          </a:p>
          <a:p>
            <a:pPr marL="12700">
              <a:lnSpc>
                <a:spcPct val="100000"/>
              </a:lnSpc>
              <a:spcBef>
                <a:spcPts val="1090"/>
              </a:spcBef>
            </a:pPr>
            <a:r>
              <a:rPr sz="2600" spc="-5" dirty="0">
                <a:latin typeface="Tw Cen MT"/>
                <a:cs typeface="Tw Cen MT"/>
              </a:rPr>
              <a:t>Message </a:t>
            </a:r>
            <a:r>
              <a:rPr sz="2600" dirty="0">
                <a:latin typeface="Tw Cen MT"/>
                <a:cs typeface="Tw Cen MT"/>
              </a:rPr>
              <a:t>bus </a:t>
            </a:r>
            <a:r>
              <a:rPr sz="2600" spc="-5" dirty="0">
                <a:latin typeface="Tw Cen MT"/>
                <a:cs typeface="Tw Cen MT"/>
              </a:rPr>
              <a:t>(pure </a:t>
            </a:r>
            <a:r>
              <a:rPr sz="2600" dirty="0">
                <a:latin typeface="Tw Cen MT"/>
                <a:cs typeface="Tw Cen MT"/>
              </a:rPr>
              <a:t>notification) and queues (stored until</a:t>
            </a:r>
            <a:r>
              <a:rPr sz="2600" spc="-245" dirty="0">
                <a:latin typeface="Tw Cen MT"/>
                <a:cs typeface="Tw Cen MT"/>
              </a:rPr>
              <a:t> </a:t>
            </a:r>
            <a:r>
              <a:rPr sz="2600" dirty="0">
                <a:latin typeface="Tw Cen MT"/>
                <a:cs typeface="Tw Cen MT"/>
              </a:rPr>
              <a:t>deleted)</a:t>
            </a:r>
            <a:endParaRPr sz="2600">
              <a:latin typeface="Tw Cen MT"/>
              <a:cs typeface="Tw Cen MT"/>
            </a:endParaRPr>
          </a:p>
          <a:p>
            <a:pPr marL="12700" marR="384810" indent="-635">
              <a:lnSpc>
                <a:spcPts val="2810"/>
              </a:lnSpc>
              <a:spcBef>
                <a:spcPts val="1445"/>
              </a:spcBef>
            </a:pPr>
            <a:r>
              <a:rPr sz="2600" spc="5" dirty="0">
                <a:latin typeface="Tw Cen MT"/>
                <a:cs typeface="Tw Cen MT"/>
              </a:rPr>
              <a:t>File systems, </a:t>
            </a:r>
            <a:r>
              <a:rPr sz="2600" spc="20" dirty="0">
                <a:latin typeface="Tw Cen MT"/>
                <a:cs typeface="Tw Cen MT"/>
              </a:rPr>
              <a:t>which </a:t>
            </a:r>
            <a:r>
              <a:rPr sz="2600" spc="-15" dirty="0">
                <a:latin typeface="Tw Cen MT"/>
                <a:cs typeface="Tw Cen MT"/>
              </a:rPr>
              <a:t>may </a:t>
            </a:r>
            <a:r>
              <a:rPr sz="2600" spc="-5" dirty="0">
                <a:latin typeface="Tw Cen MT"/>
                <a:cs typeface="Tw Cen MT"/>
              </a:rPr>
              <a:t>include </a:t>
            </a:r>
            <a:r>
              <a:rPr sz="2600" spc="10" dirty="0">
                <a:latin typeface="Tw Cen MT"/>
                <a:cs typeface="Tw Cen MT"/>
              </a:rPr>
              <a:t>services </a:t>
            </a:r>
            <a:r>
              <a:rPr sz="2600" spc="-20" dirty="0">
                <a:latin typeface="Tw Cen MT"/>
                <a:cs typeface="Tw Cen MT"/>
              </a:rPr>
              <a:t>for </a:t>
            </a:r>
            <a:r>
              <a:rPr sz="2600" spc="-5" dirty="0">
                <a:latin typeface="Tw Cen MT"/>
                <a:cs typeface="Tw Cen MT"/>
              </a:rPr>
              <a:t>compressing </a:t>
            </a:r>
            <a:r>
              <a:rPr sz="2600" dirty="0">
                <a:latin typeface="Tw Cen MT"/>
                <a:cs typeface="Tw Cen MT"/>
              </a:rPr>
              <a:t>big </a:t>
            </a:r>
            <a:r>
              <a:rPr sz="2600" spc="-10" dirty="0">
                <a:latin typeface="Tw Cen MT"/>
                <a:cs typeface="Tw Cen MT"/>
              </a:rPr>
              <a:t>objects,</a:t>
            </a:r>
            <a:r>
              <a:rPr sz="2600" spc="-220" dirty="0">
                <a:latin typeface="Tw Cen MT"/>
                <a:cs typeface="Tw Cen MT"/>
              </a:rPr>
              <a:t> </a:t>
            </a:r>
            <a:r>
              <a:rPr sz="2600" dirty="0">
                <a:latin typeface="Tw Cen MT"/>
                <a:cs typeface="Tw Cen MT"/>
              </a:rPr>
              <a:t>photo  segmentation &amp;</a:t>
            </a:r>
            <a:r>
              <a:rPr sz="2600" spc="-60" dirty="0">
                <a:latin typeface="Tw Cen MT"/>
                <a:cs typeface="Tw Cen MT"/>
              </a:rPr>
              <a:t> </a:t>
            </a:r>
            <a:r>
              <a:rPr sz="2600" dirty="0">
                <a:latin typeface="Tw Cen MT"/>
                <a:cs typeface="Tw Cen MT"/>
              </a:rPr>
              <a:t>tagging</a:t>
            </a:r>
            <a:endParaRPr sz="2600">
              <a:latin typeface="Tw Cen MT"/>
              <a:cs typeface="Tw Cen MT"/>
            </a:endParaRPr>
          </a:p>
          <a:p>
            <a:pPr marL="12700" marR="1174750">
              <a:lnSpc>
                <a:spcPts val="4210"/>
              </a:lnSpc>
              <a:spcBef>
                <a:spcPts val="270"/>
              </a:spcBef>
            </a:pPr>
            <a:r>
              <a:rPr sz="2600" spc="5" dirty="0">
                <a:latin typeface="Tw Cen MT"/>
                <a:cs typeface="Tw Cen MT"/>
              </a:rPr>
              <a:t>Deduplication services </a:t>
            </a:r>
            <a:r>
              <a:rPr sz="2600" spc="-5" dirty="0">
                <a:latin typeface="Tw Cen MT"/>
                <a:cs typeface="Tw Cen MT"/>
              </a:rPr>
              <a:t>(“Only </a:t>
            </a:r>
            <a:r>
              <a:rPr sz="2600" dirty="0">
                <a:latin typeface="Tw Cen MT"/>
                <a:cs typeface="Tw Cen MT"/>
              </a:rPr>
              <a:t>store this if it </a:t>
            </a:r>
            <a:r>
              <a:rPr sz="2600" spc="-5" dirty="0">
                <a:latin typeface="Tw Cen MT"/>
                <a:cs typeface="Tw Cen MT"/>
              </a:rPr>
              <a:t>includes </a:t>
            </a:r>
            <a:r>
              <a:rPr sz="2600" dirty="0">
                <a:latin typeface="Tw Cen MT"/>
                <a:cs typeface="Tw Cen MT"/>
              </a:rPr>
              <a:t>something </a:t>
            </a:r>
            <a:r>
              <a:rPr sz="2600" spc="-15" dirty="0">
                <a:latin typeface="Tw Cen MT"/>
                <a:cs typeface="Tw Cen MT"/>
              </a:rPr>
              <a:t>new”)  </a:t>
            </a:r>
            <a:r>
              <a:rPr sz="2600" spc="5" dirty="0">
                <a:latin typeface="Tw Cen MT"/>
                <a:cs typeface="Tw Cen MT"/>
              </a:rPr>
              <a:t>Blockchains </a:t>
            </a:r>
            <a:r>
              <a:rPr sz="2600" dirty="0">
                <a:latin typeface="Tw Cen MT"/>
                <a:cs typeface="Tw Cen MT"/>
              </a:rPr>
              <a:t>(used </a:t>
            </a:r>
            <a:r>
              <a:rPr sz="2600" spc="-20" dirty="0">
                <a:latin typeface="Tw Cen MT"/>
                <a:cs typeface="Tw Cen MT"/>
              </a:rPr>
              <a:t>for </a:t>
            </a:r>
            <a:r>
              <a:rPr sz="2600" dirty="0">
                <a:latin typeface="Tw Cen MT"/>
                <a:cs typeface="Tw Cen MT"/>
              </a:rPr>
              <a:t>a </a:t>
            </a:r>
            <a:r>
              <a:rPr sz="2600" spc="-10" dirty="0">
                <a:latin typeface="Tw Cen MT"/>
                <a:cs typeface="Tw Cen MT"/>
              </a:rPr>
              <a:t>tamper-proof </a:t>
            </a:r>
            <a:r>
              <a:rPr sz="2600" dirty="0">
                <a:latin typeface="Tw Cen MT"/>
                <a:cs typeface="Tw Cen MT"/>
              </a:rPr>
              <a:t>audit </a:t>
            </a:r>
            <a:r>
              <a:rPr sz="2600" spc="-5" dirty="0">
                <a:latin typeface="Tw Cen MT"/>
                <a:cs typeface="Tw Cen MT"/>
              </a:rPr>
              <a:t>trail,</a:t>
            </a:r>
            <a:r>
              <a:rPr sz="2600" spc="10" dirty="0">
                <a:latin typeface="Tw Cen MT"/>
                <a:cs typeface="Tw Cen MT"/>
              </a:rPr>
              <a:t> </a:t>
            </a:r>
            <a:r>
              <a:rPr sz="2600" dirty="0">
                <a:latin typeface="Tw Cen MT"/>
                <a:cs typeface="Tw Cen MT"/>
              </a:rPr>
              <a:t>append-only)</a:t>
            </a:r>
            <a:endParaRPr sz="2600">
              <a:latin typeface="Tw Cen MT"/>
              <a:cs typeface="Tw Cen MT"/>
            </a:endParaRPr>
          </a:p>
          <a:p>
            <a:pPr marL="12700" marR="5080" indent="-635">
              <a:lnSpc>
                <a:spcPts val="2810"/>
              </a:lnSpc>
              <a:spcBef>
                <a:spcPts val="1125"/>
              </a:spcBef>
              <a:tabLst>
                <a:tab pos="5634355" algn="l"/>
              </a:tabLst>
            </a:pPr>
            <a:r>
              <a:rPr sz="2600" dirty="0">
                <a:latin typeface="Tw Cen MT"/>
                <a:cs typeface="Tw Cen MT"/>
              </a:rPr>
              <a:t>…. Easy to dream up more of them specialized for particular needs, but</a:t>
            </a:r>
            <a:r>
              <a:rPr sz="2600" spc="-260" dirty="0">
                <a:latin typeface="Tw Cen MT"/>
                <a:cs typeface="Tw Cen MT"/>
              </a:rPr>
              <a:t> </a:t>
            </a:r>
            <a:r>
              <a:rPr sz="2600" dirty="0">
                <a:latin typeface="Tw Cen MT"/>
                <a:cs typeface="Tw Cen MT"/>
              </a:rPr>
              <a:t>then  </a:t>
            </a:r>
            <a:r>
              <a:rPr sz="2600" spc="-20" dirty="0">
                <a:latin typeface="Tw Cen MT"/>
                <a:cs typeface="Tw Cen MT"/>
              </a:rPr>
              <a:t>you </a:t>
            </a:r>
            <a:r>
              <a:rPr sz="2600" dirty="0">
                <a:latin typeface="Tw Cen MT"/>
                <a:cs typeface="Tw Cen MT"/>
              </a:rPr>
              <a:t>need to implement them on</a:t>
            </a:r>
            <a:r>
              <a:rPr sz="2600" spc="-80" dirty="0">
                <a:latin typeface="Tw Cen MT"/>
                <a:cs typeface="Tw Cen MT"/>
              </a:rPr>
              <a:t> </a:t>
            </a:r>
            <a:r>
              <a:rPr sz="2600" spc="-20" dirty="0">
                <a:latin typeface="Tw Cen MT"/>
                <a:cs typeface="Tw Cen MT"/>
              </a:rPr>
              <a:t>your</a:t>
            </a:r>
            <a:r>
              <a:rPr sz="2600" spc="-30" dirty="0">
                <a:latin typeface="Tw Cen MT"/>
                <a:cs typeface="Tw Cen MT"/>
              </a:rPr>
              <a:t> </a:t>
            </a:r>
            <a:r>
              <a:rPr sz="2600" spc="-20" dirty="0">
                <a:latin typeface="Tw Cen MT"/>
                <a:cs typeface="Tw Cen MT"/>
              </a:rPr>
              <a:t>own.	</a:t>
            </a:r>
            <a:r>
              <a:rPr sz="2600" b="1" spc="-5" dirty="0">
                <a:latin typeface="Tw Cen MT"/>
                <a:cs typeface="Tw Cen MT"/>
              </a:rPr>
              <a:t>This will be </a:t>
            </a:r>
            <a:r>
              <a:rPr sz="2600" b="1" dirty="0">
                <a:latin typeface="Tw Cen MT"/>
                <a:cs typeface="Tw Cen MT"/>
              </a:rPr>
              <a:t>common </a:t>
            </a:r>
            <a:r>
              <a:rPr sz="2600" b="1" spc="-5" dirty="0">
                <a:latin typeface="Tw Cen MT"/>
                <a:cs typeface="Tw Cen MT"/>
              </a:rPr>
              <a:t>in</a:t>
            </a:r>
            <a:r>
              <a:rPr sz="2600" b="1" spc="-85" dirty="0">
                <a:latin typeface="Tw Cen MT"/>
                <a:cs typeface="Tw Cen MT"/>
              </a:rPr>
              <a:t> </a:t>
            </a:r>
            <a:r>
              <a:rPr sz="2600" b="1" spc="-50" dirty="0">
                <a:latin typeface="Tw Cen MT"/>
                <a:cs typeface="Tw Cen MT"/>
              </a:rPr>
              <a:t>IoT.</a:t>
            </a:r>
            <a:endParaRPr sz="2600">
              <a:latin typeface="Tw Cen MT"/>
              <a:cs typeface="Tw Cen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867" y="839215"/>
            <a:ext cx="7634605" cy="788035"/>
          </a:xfrm>
          <a:prstGeom prst="rect">
            <a:avLst/>
          </a:prstGeom>
        </p:spPr>
        <p:txBody>
          <a:bodyPr vert="horz" wrap="square" lIns="0" tIns="13335" rIns="0" bIns="0" rtlCol="0">
            <a:spAutoFit/>
          </a:bodyPr>
          <a:lstStyle/>
          <a:p>
            <a:pPr marL="12700">
              <a:lnSpc>
                <a:spcPct val="100000"/>
              </a:lnSpc>
              <a:spcBef>
                <a:spcPts val="105"/>
              </a:spcBef>
            </a:pPr>
            <a:r>
              <a:rPr spc="80" dirty="0"/>
              <a:t>EXAMPLES </a:t>
            </a:r>
            <a:r>
              <a:rPr spc="45" dirty="0"/>
              <a:t>OF </a:t>
            </a:r>
            <a:r>
              <a:rPr spc="85" dirty="0"/>
              <a:t>SPECIALIZED</a:t>
            </a:r>
            <a:r>
              <a:rPr spc="445" dirty="0"/>
              <a:t> </a:t>
            </a:r>
            <a:r>
              <a:rPr spc="95" dirty="0"/>
              <a:t>ONES</a:t>
            </a:r>
          </a:p>
        </p:txBody>
      </p:sp>
      <p:sp>
        <p:nvSpPr>
          <p:cNvPr id="4" name="object 4"/>
          <p:cNvSpPr txBox="1"/>
          <p:nvPr/>
        </p:nvSpPr>
        <p:spPr>
          <a:xfrm>
            <a:off x="8548791" y="6531685"/>
            <a:ext cx="2115820" cy="160655"/>
          </a:xfrm>
          <a:prstGeom prst="rect">
            <a:avLst/>
          </a:prstGeom>
        </p:spPr>
        <p:txBody>
          <a:bodyPr vert="horz" wrap="square" lIns="0" tIns="0" rIns="0" bIns="0" rtlCol="0">
            <a:spAutoFit/>
          </a:bodyPr>
          <a:lstStyle/>
          <a:p>
            <a:pPr marL="12700">
              <a:lnSpc>
                <a:spcPts val="1125"/>
              </a:lnSpc>
            </a:pPr>
            <a:r>
              <a:rPr sz="1000" spc="-5" dirty="0">
                <a:solidFill>
                  <a:srgbClr val="050505"/>
                </a:solidFill>
                <a:latin typeface="Tw Cen MT Condensed"/>
                <a:cs typeface="Tw Cen MT Condensed"/>
                <a:hlinkClick r:id="rId2"/>
              </a:rPr>
              <a:t>HTTP://WWW.CS.CORNELL.EDU/COURSES/CS5412/2019SP</a:t>
            </a:r>
            <a:endParaRPr sz="1000">
              <a:latin typeface="Tw Cen MT Condensed"/>
              <a:cs typeface="Tw Cen MT Condensed"/>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125"/>
              </a:lnSpc>
            </a:pPr>
            <a:fld id="{81D60167-4931-47E6-BA6A-407CBD079E47}" type="slidenum">
              <a:rPr spc="-5" dirty="0"/>
              <a:t>43</a:t>
            </a:fld>
            <a:endParaRPr spc="-5" dirty="0"/>
          </a:p>
        </p:txBody>
      </p:sp>
      <p:sp>
        <p:nvSpPr>
          <p:cNvPr id="3" name="object 3"/>
          <p:cNvSpPr txBox="1"/>
          <p:nvPr/>
        </p:nvSpPr>
        <p:spPr>
          <a:xfrm>
            <a:off x="1057147" y="2120180"/>
            <a:ext cx="10170795" cy="3959225"/>
          </a:xfrm>
          <a:prstGeom prst="rect">
            <a:avLst/>
          </a:prstGeom>
        </p:spPr>
        <p:txBody>
          <a:bodyPr vert="horz" wrap="square" lIns="0" tIns="12700" rIns="0" bIns="0" rtlCol="0">
            <a:spAutoFit/>
          </a:bodyPr>
          <a:lstStyle/>
          <a:p>
            <a:pPr marL="111760" marR="1147445">
              <a:lnSpc>
                <a:spcPct val="131800"/>
              </a:lnSpc>
              <a:spcBef>
                <a:spcPts val="100"/>
              </a:spcBef>
            </a:pPr>
            <a:r>
              <a:rPr sz="2800" dirty="0">
                <a:latin typeface="Tw Cen MT"/>
                <a:cs typeface="Tw Cen MT"/>
              </a:rPr>
              <a:t>Recognize farm animals by coloration, or RFID, or other means.  Compute trajectory for </a:t>
            </a:r>
            <a:r>
              <a:rPr sz="2800" spc="-5" dirty="0">
                <a:latin typeface="Tw Cen MT"/>
                <a:cs typeface="Tw Cen MT"/>
              </a:rPr>
              <a:t>a</a:t>
            </a:r>
            <a:r>
              <a:rPr sz="2800" spc="35" dirty="0">
                <a:latin typeface="Tw Cen MT"/>
                <a:cs typeface="Tw Cen MT"/>
              </a:rPr>
              <a:t> </a:t>
            </a:r>
            <a:r>
              <a:rPr sz="2800" dirty="0">
                <a:latin typeface="Tw Cen MT"/>
                <a:cs typeface="Tw Cen MT"/>
              </a:rPr>
              <a:t>drone</a:t>
            </a:r>
            <a:endParaRPr sz="2800">
              <a:latin typeface="Tw Cen MT"/>
              <a:cs typeface="Tw Cen MT"/>
            </a:endParaRPr>
          </a:p>
          <a:p>
            <a:pPr marL="111760">
              <a:lnSpc>
                <a:spcPct val="100000"/>
              </a:lnSpc>
              <a:spcBef>
                <a:spcPts val="1055"/>
              </a:spcBef>
            </a:pPr>
            <a:r>
              <a:rPr sz="2800" dirty="0">
                <a:latin typeface="Tw Cen MT"/>
                <a:cs typeface="Tw Cen MT"/>
              </a:rPr>
              <a:t>Compute the direction of the</a:t>
            </a:r>
            <a:r>
              <a:rPr sz="2800" spc="45" dirty="0">
                <a:latin typeface="Tw Cen MT"/>
                <a:cs typeface="Tw Cen MT"/>
              </a:rPr>
              <a:t> </a:t>
            </a:r>
            <a:r>
              <a:rPr sz="2800" dirty="0">
                <a:latin typeface="Tw Cen MT"/>
                <a:cs typeface="Tw Cen MT"/>
              </a:rPr>
              <a:t>wind</a:t>
            </a:r>
            <a:endParaRPr sz="2800">
              <a:latin typeface="Tw Cen MT"/>
              <a:cs typeface="Tw Cen MT"/>
            </a:endParaRPr>
          </a:p>
          <a:p>
            <a:pPr marL="111760">
              <a:lnSpc>
                <a:spcPct val="100000"/>
              </a:lnSpc>
              <a:spcBef>
                <a:spcPts val="1070"/>
              </a:spcBef>
            </a:pPr>
            <a:r>
              <a:rPr sz="2800" dirty="0">
                <a:latin typeface="Tw Cen MT"/>
                <a:cs typeface="Tw Cen MT"/>
              </a:rPr>
              <a:t>Decide what seeds to plant </a:t>
            </a:r>
            <a:r>
              <a:rPr sz="2800" spc="-5" dirty="0">
                <a:latin typeface="Tw Cen MT"/>
                <a:cs typeface="Tw Cen MT"/>
              </a:rPr>
              <a:t>in a </a:t>
            </a:r>
            <a:r>
              <a:rPr sz="2800" dirty="0">
                <a:latin typeface="Tw Cen MT"/>
                <a:cs typeface="Tw Cen MT"/>
              </a:rPr>
              <a:t>particular</a:t>
            </a:r>
            <a:r>
              <a:rPr sz="2800" spc="90" dirty="0">
                <a:latin typeface="Tw Cen MT"/>
                <a:cs typeface="Tw Cen MT"/>
              </a:rPr>
              <a:t> </a:t>
            </a:r>
            <a:r>
              <a:rPr sz="2800" dirty="0">
                <a:latin typeface="Tw Cen MT"/>
                <a:cs typeface="Tw Cen MT"/>
              </a:rPr>
              <a:t>parcel</a:t>
            </a:r>
            <a:endParaRPr sz="2800">
              <a:latin typeface="Tw Cen MT"/>
              <a:cs typeface="Tw Cen MT"/>
            </a:endParaRPr>
          </a:p>
          <a:p>
            <a:pPr marL="111760">
              <a:lnSpc>
                <a:spcPct val="100000"/>
              </a:lnSpc>
              <a:spcBef>
                <a:spcPts val="1065"/>
              </a:spcBef>
            </a:pPr>
            <a:r>
              <a:rPr sz="2800" dirty="0">
                <a:latin typeface="Tw Cen MT"/>
                <a:cs typeface="Tw Cen MT"/>
              </a:rPr>
              <a:t>Study </a:t>
            </a:r>
            <a:r>
              <a:rPr sz="2800" spc="-5" dirty="0">
                <a:latin typeface="Tw Cen MT"/>
                <a:cs typeface="Tw Cen MT"/>
              </a:rPr>
              <a:t>a </a:t>
            </a:r>
            <a:r>
              <a:rPr sz="2800" dirty="0">
                <a:latin typeface="Tw Cen MT"/>
                <a:cs typeface="Tw Cen MT"/>
              </a:rPr>
              <a:t>photo to decide </a:t>
            </a:r>
            <a:r>
              <a:rPr sz="2800" spc="-5" dirty="0">
                <a:latin typeface="Tw Cen MT"/>
                <a:cs typeface="Tw Cen MT"/>
              </a:rPr>
              <a:t>if a </a:t>
            </a:r>
            <a:r>
              <a:rPr sz="2800" dirty="0">
                <a:latin typeface="Tw Cen MT"/>
                <a:cs typeface="Tw Cen MT"/>
              </a:rPr>
              <a:t>wilted </a:t>
            </a:r>
            <a:r>
              <a:rPr sz="2800" spc="-5" dirty="0">
                <a:latin typeface="Tw Cen MT"/>
                <a:cs typeface="Tw Cen MT"/>
              </a:rPr>
              <a:t>leaf </a:t>
            </a:r>
            <a:r>
              <a:rPr sz="2800" dirty="0">
                <a:latin typeface="Tw Cen MT"/>
                <a:cs typeface="Tw Cen MT"/>
              </a:rPr>
              <a:t>suggests new </a:t>
            </a:r>
            <a:r>
              <a:rPr sz="2800" spc="-5" dirty="0">
                <a:latin typeface="Tw Cen MT"/>
                <a:cs typeface="Tw Cen MT"/>
              </a:rPr>
              <a:t>insect</a:t>
            </a:r>
            <a:r>
              <a:rPr sz="2800" spc="200" dirty="0">
                <a:latin typeface="Tw Cen MT"/>
                <a:cs typeface="Tw Cen MT"/>
              </a:rPr>
              <a:t> </a:t>
            </a:r>
            <a:r>
              <a:rPr sz="2800" spc="-5" dirty="0">
                <a:latin typeface="Tw Cen MT"/>
                <a:cs typeface="Tw Cen MT"/>
              </a:rPr>
              <a:t>infestation</a:t>
            </a:r>
            <a:endParaRPr sz="2800">
              <a:latin typeface="Tw Cen MT"/>
              <a:cs typeface="Tw Cen MT"/>
            </a:endParaRPr>
          </a:p>
          <a:p>
            <a:pPr>
              <a:lnSpc>
                <a:spcPct val="100000"/>
              </a:lnSpc>
            </a:pPr>
            <a:endParaRPr sz="3000">
              <a:latin typeface="Times New Roman"/>
              <a:cs typeface="Times New Roman"/>
            </a:endParaRPr>
          </a:p>
          <a:p>
            <a:pPr marL="12700">
              <a:lnSpc>
                <a:spcPct val="100000"/>
              </a:lnSpc>
              <a:spcBef>
                <a:spcPts val="2035"/>
              </a:spcBef>
            </a:pPr>
            <a:r>
              <a:rPr sz="2800" spc="-5" dirty="0">
                <a:latin typeface="Tw Cen MT"/>
                <a:cs typeface="Tw Cen MT"/>
              </a:rPr>
              <a:t>… </a:t>
            </a:r>
            <a:r>
              <a:rPr sz="2800" dirty="0">
                <a:latin typeface="Tw Cen MT"/>
                <a:cs typeface="Tw Cen MT"/>
              </a:rPr>
              <a:t>all of </a:t>
            </a:r>
            <a:r>
              <a:rPr sz="2800" spc="-5" dirty="0">
                <a:latin typeface="Tw Cen MT"/>
                <a:cs typeface="Tw Cen MT"/>
              </a:rPr>
              <a:t>these might </a:t>
            </a:r>
            <a:r>
              <a:rPr sz="2800" spc="-20" dirty="0">
                <a:latin typeface="Tw Cen MT"/>
                <a:cs typeface="Tw Cen MT"/>
              </a:rPr>
              <a:t>keep </a:t>
            </a:r>
            <a:r>
              <a:rPr sz="2800" spc="-5" dirty="0">
                <a:latin typeface="Tw Cen MT"/>
                <a:cs typeface="Tw Cen MT"/>
              </a:rPr>
              <a:t>their </a:t>
            </a:r>
            <a:r>
              <a:rPr sz="2800" spc="-35" dirty="0">
                <a:latin typeface="Tw Cen MT"/>
                <a:cs typeface="Tw Cen MT"/>
              </a:rPr>
              <a:t>own </a:t>
            </a:r>
            <a:r>
              <a:rPr sz="2800" spc="-5" dirty="0">
                <a:latin typeface="Tw Cen MT"/>
                <a:cs typeface="Tw Cen MT"/>
              </a:rPr>
              <a:t>long </a:t>
            </a:r>
            <a:r>
              <a:rPr sz="2800" spc="10" dirty="0">
                <a:latin typeface="Tw Cen MT"/>
                <a:cs typeface="Tw Cen MT"/>
              </a:rPr>
              <a:t>term </a:t>
            </a:r>
            <a:r>
              <a:rPr sz="2800" spc="-15" dirty="0">
                <a:latin typeface="Tw Cen MT"/>
                <a:cs typeface="Tw Cen MT"/>
              </a:rPr>
              <a:t>storage</a:t>
            </a:r>
            <a:r>
              <a:rPr sz="2800" spc="229" dirty="0">
                <a:latin typeface="Tw Cen MT"/>
                <a:cs typeface="Tw Cen MT"/>
              </a:rPr>
              <a:t> </a:t>
            </a:r>
            <a:r>
              <a:rPr sz="2800" spc="-5" dirty="0">
                <a:latin typeface="Tw Cen MT"/>
                <a:cs typeface="Tw Cen MT"/>
              </a:rPr>
              <a:t>(state)</a:t>
            </a:r>
            <a:endParaRPr sz="2800">
              <a:latin typeface="Tw Cen MT"/>
              <a:cs typeface="Tw Cen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6DB3-5622-41F5-A38E-D817976A426A}"/>
              </a:ext>
            </a:extLst>
          </p:cNvPr>
          <p:cNvSpPr>
            <a:spLocks noGrp="1"/>
          </p:cNvSpPr>
          <p:nvPr>
            <p:ph type="title"/>
          </p:nvPr>
        </p:nvSpPr>
        <p:spPr/>
        <p:txBody>
          <a:bodyPr>
            <a:normAutofit/>
          </a:bodyPr>
          <a:lstStyle/>
          <a:p>
            <a:r>
              <a:rPr lang="en-US" sz="4400" dirty="0"/>
              <a:t>How will you know which to use?</a:t>
            </a:r>
          </a:p>
        </p:txBody>
      </p:sp>
      <p:sp>
        <p:nvSpPr>
          <p:cNvPr id="3" name="Content Placeholder 2">
            <a:extLst>
              <a:ext uri="{FF2B5EF4-FFF2-40B4-BE49-F238E27FC236}">
                <a16:creationId xmlns:a16="http://schemas.microsoft.com/office/drawing/2014/main" id="{A1AF4260-8A7C-49CA-B12F-F86177D387AE}"/>
              </a:ext>
            </a:extLst>
          </p:cNvPr>
          <p:cNvSpPr>
            <a:spLocks noGrp="1"/>
          </p:cNvSpPr>
          <p:nvPr>
            <p:ph idx="1"/>
          </p:nvPr>
        </p:nvSpPr>
        <p:spPr/>
        <p:txBody>
          <a:bodyPr/>
          <a:lstStyle/>
          <a:p>
            <a:r>
              <a:rPr lang="en-US" dirty="0"/>
              <a:t>Draw a diagram of the state machine you’ll need.</a:t>
            </a:r>
          </a:p>
          <a:p>
            <a:endParaRPr lang="en-US" dirty="0"/>
          </a:p>
          <a:p>
            <a:r>
              <a:rPr lang="en-US" dirty="0"/>
              <a:t>If it only has a very small sequences of simple steps, implementing them purely with functions and saving state in a </a:t>
            </a:r>
            <a:r>
              <a:rPr lang="en-US" dirty="0">
                <a:sym typeface="Symbol" panose="05050102010706020507" pitchFamily="18" charset="2"/>
              </a:rPr>
              <a:t>-service will be fine.</a:t>
            </a:r>
          </a:p>
          <a:p>
            <a:endParaRPr lang="en-US" dirty="0">
              <a:sym typeface="Symbol" panose="05050102010706020507" pitchFamily="18" charset="2"/>
            </a:endParaRPr>
          </a:p>
          <a:p>
            <a:r>
              <a:rPr lang="en-US" dirty="0">
                <a:sym typeface="Symbol" panose="05050102010706020507" pitchFamily="18" charset="2"/>
              </a:rPr>
              <a:t>But if the state machine seems at all complex, you’ll probably need to either build your own -service, or build a new -service that leverages existing ones but still “holds” the longer-term stateful interactions.</a:t>
            </a:r>
            <a:endParaRPr lang="en-US" dirty="0"/>
          </a:p>
        </p:txBody>
      </p:sp>
      <p:sp>
        <p:nvSpPr>
          <p:cNvPr id="4" name="Footer Placeholder 3">
            <a:extLst>
              <a:ext uri="{FF2B5EF4-FFF2-40B4-BE49-F238E27FC236}">
                <a16:creationId xmlns:a16="http://schemas.microsoft.com/office/drawing/2014/main" id="{F38F86E7-EC18-4A03-B5E4-50D09BB836B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1113B12-0950-447D-A9AE-C37EA806FF9C}"/>
              </a:ext>
            </a:extLst>
          </p:cNvPr>
          <p:cNvSpPr>
            <a:spLocks noGrp="1"/>
          </p:cNvSpPr>
          <p:nvPr>
            <p:ph type="sldNum" sz="quarter" idx="12"/>
          </p:nvPr>
        </p:nvSpPr>
        <p:spPr/>
        <p:txBody>
          <a:bodyPr/>
          <a:lstStyle/>
          <a:p>
            <a:fld id="{3C974458-8A97-4835-BF79-1FB6D7856C21}" type="slidenum">
              <a:rPr lang="en-US" smtClean="0"/>
              <a:t>44</a:t>
            </a:fld>
            <a:endParaRPr lang="en-US"/>
          </a:p>
        </p:txBody>
      </p:sp>
      <p:pic>
        <p:nvPicPr>
          <p:cNvPr id="6" name="Picture 5">
            <a:extLst>
              <a:ext uri="{FF2B5EF4-FFF2-40B4-BE49-F238E27FC236}">
                <a16:creationId xmlns:a16="http://schemas.microsoft.com/office/drawing/2014/main" id="{50C4BDFB-8E90-47E1-853B-A95EFA0F6B67}"/>
              </a:ext>
            </a:extLst>
          </p:cNvPr>
          <p:cNvPicPr>
            <a:picLocks noChangeAspect="1"/>
          </p:cNvPicPr>
          <p:nvPr/>
        </p:nvPicPr>
        <p:blipFill>
          <a:blip r:embed="rId2"/>
          <a:stretch>
            <a:fillRect/>
          </a:stretch>
        </p:blipFill>
        <p:spPr>
          <a:xfrm>
            <a:off x="9617226" y="155547"/>
            <a:ext cx="2440214" cy="1366521"/>
          </a:xfrm>
          <a:prstGeom prst="rect">
            <a:avLst/>
          </a:prstGeom>
        </p:spPr>
      </p:pic>
      <p:pic>
        <p:nvPicPr>
          <p:cNvPr id="7" name="Picture 6">
            <a:extLst>
              <a:ext uri="{FF2B5EF4-FFF2-40B4-BE49-F238E27FC236}">
                <a16:creationId xmlns:a16="http://schemas.microsoft.com/office/drawing/2014/main" id="{6E39B230-7BFA-4941-B0CF-C0865CD97A2D}"/>
              </a:ext>
            </a:extLst>
          </p:cNvPr>
          <p:cNvPicPr>
            <a:picLocks noChangeAspect="1"/>
          </p:cNvPicPr>
          <p:nvPr/>
        </p:nvPicPr>
        <p:blipFill>
          <a:blip r:embed="rId3"/>
          <a:stretch>
            <a:fillRect/>
          </a:stretch>
        </p:blipFill>
        <p:spPr>
          <a:xfrm>
            <a:off x="8854240" y="1814984"/>
            <a:ext cx="2677888" cy="1499617"/>
          </a:xfrm>
          <a:prstGeom prst="rect">
            <a:avLst/>
          </a:prstGeom>
        </p:spPr>
      </p:pic>
    </p:spTree>
    <p:extLst>
      <p:ext uri="{BB962C8B-B14F-4D97-AF65-F5344CB8AC3E}">
        <p14:creationId xmlns:p14="http://schemas.microsoft.com/office/powerpoint/2010/main" val="2544934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open puzzle: How to add new ones</a:t>
            </a:r>
          </a:p>
        </p:txBody>
      </p:sp>
      <p:sp>
        <p:nvSpPr>
          <p:cNvPr id="3" name="Content Placeholder 2"/>
          <p:cNvSpPr>
            <a:spLocks noGrp="1"/>
          </p:cNvSpPr>
          <p:nvPr>
            <p:ph idx="1"/>
          </p:nvPr>
        </p:nvSpPr>
        <p:spPr/>
        <p:txBody>
          <a:bodyPr>
            <a:normAutofit lnSpcReduction="10000"/>
          </a:bodyPr>
          <a:lstStyle/>
          <a:p>
            <a:r>
              <a:rPr lang="en-US" dirty="0"/>
              <a:t>Many applications would seem to need specialized new </a:t>
            </a:r>
            <a:r>
              <a:rPr lang="en-US" dirty="0">
                <a:sym typeface="Symbol" panose="05050102010706020507" pitchFamily="18" charset="2"/>
              </a:rPr>
              <a:t>-services.</a:t>
            </a:r>
          </a:p>
          <a:p>
            <a:endParaRPr lang="en-US" dirty="0">
              <a:sym typeface="Symbol" panose="05050102010706020507" pitchFamily="18" charset="2"/>
            </a:endParaRPr>
          </a:p>
          <a:p>
            <a:r>
              <a:rPr lang="en-US" dirty="0">
                <a:sym typeface="Symbol" panose="05050102010706020507" pitchFamily="18" charset="2"/>
              </a:rPr>
              <a:t>But those would be hard to implement without significant distributed computing skills.  They:</a:t>
            </a:r>
          </a:p>
          <a:p>
            <a:pPr>
              <a:buFont typeface="Wingdings" panose="05000000000000000000" pitchFamily="2" charset="2"/>
              <a:buChar char="Ø"/>
            </a:pPr>
            <a:r>
              <a:rPr lang="en-US" dirty="0">
                <a:sym typeface="Symbol" panose="05050102010706020507" pitchFamily="18" charset="2"/>
              </a:rPr>
              <a:t>  Certainly must scale to handle load, and might need “elasticity” options.</a:t>
            </a:r>
          </a:p>
          <a:p>
            <a:pPr>
              <a:buFont typeface="Wingdings" panose="05000000000000000000" pitchFamily="2" charset="2"/>
              <a:buChar char="Ø"/>
            </a:pPr>
            <a:r>
              <a:rPr lang="en-US" dirty="0">
                <a:sym typeface="Symbol" panose="05050102010706020507" pitchFamily="18" charset="2"/>
              </a:rPr>
              <a:t>  Probably need fault-tolerance, hence replication features</a:t>
            </a:r>
          </a:p>
          <a:p>
            <a:pPr>
              <a:buFont typeface="Wingdings" panose="05000000000000000000" pitchFamily="2" charset="2"/>
              <a:buChar char="Ø"/>
            </a:pPr>
            <a:r>
              <a:rPr lang="en-US" dirty="0">
                <a:sym typeface="Symbol" panose="05050102010706020507" pitchFamily="18" charset="2"/>
              </a:rPr>
              <a:t>  Will often be built by people with expertise primarily in other domains,</a:t>
            </a:r>
            <a:br>
              <a:rPr lang="en-US" dirty="0">
                <a:sym typeface="Symbol" panose="05050102010706020507" pitchFamily="18" charset="2"/>
              </a:rPr>
            </a:br>
            <a:r>
              <a:rPr lang="en-US" dirty="0">
                <a:sym typeface="Symbol" panose="05050102010706020507" pitchFamily="18" charset="2"/>
              </a:rPr>
              <a:t>    like machine learning / artificial intelligence.</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3346184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ymbol" panose="05050102010706020507" pitchFamily="18" charset="2"/>
              </a:rPr>
              <a:t>-Service “Developer tools”</a:t>
            </a:r>
            <a:endParaRPr lang="en-US" dirty="0"/>
          </a:p>
        </p:txBody>
      </p:sp>
      <p:sp>
        <p:nvSpPr>
          <p:cNvPr id="3" name="Content Placeholder 2"/>
          <p:cNvSpPr>
            <a:spLocks noGrp="1"/>
          </p:cNvSpPr>
          <p:nvPr>
            <p:ph idx="1"/>
          </p:nvPr>
        </p:nvSpPr>
        <p:spPr/>
        <p:txBody>
          <a:bodyPr/>
          <a:lstStyle/>
          <a:p>
            <a:r>
              <a:rPr lang="en-US" dirty="0"/>
              <a:t>Over time these are likely to become common, but today they are mostly lacking.</a:t>
            </a:r>
          </a:p>
          <a:p>
            <a:endParaRPr lang="en-US" dirty="0"/>
          </a:p>
          <a:p>
            <a:r>
              <a:rPr lang="en-US" dirty="0"/>
              <a:t>Cornell’s Derecho system is aimed at this use case, and is an option for skilled developers to consider.</a:t>
            </a:r>
          </a:p>
          <a:p>
            <a:endParaRPr lang="en-US" dirty="0"/>
          </a:p>
          <a:p>
            <a:r>
              <a:rPr lang="en-US" dirty="0"/>
              <a:t>A tool or framework would implement a basic set of template features and then be customizable in some way using developer logic.</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819282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Easiest option today?</a:t>
            </a:r>
          </a:p>
        </p:txBody>
      </p:sp>
      <p:sp>
        <p:nvSpPr>
          <p:cNvPr id="3" name="Content Placeholder 2"/>
          <p:cNvSpPr>
            <a:spLocks noGrp="1"/>
          </p:cNvSpPr>
          <p:nvPr>
            <p:ph idx="1"/>
          </p:nvPr>
        </p:nvSpPr>
        <p:spPr/>
        <p:txBody>
          <a:bodyPr/>
          <a:lstStyle/>
          <a:p>
            <a:r>
              <a:rPr lang="en-US" dirty="0"/>
              <a:t>Most people seem to be trying to shoehorn application-specific logic into some form of key-value store.</a:t>
            </a:r>
          </a:p>
          <a:p>
            <a:endParaRPr lang="en-US" dirty="0"/>
          </a:p>
          <a:p>
            <a:r>
              <a:rPr lang="en-US" dirty="0"/>
              <a:t>So in effect we end up with two “services”: a deployed key-value store, and then a second service that talks to the key-value store but is implemented separately.  The customized logic would be in the second one.</a:t>
            </a:r>
          </a:p>
          <a:p>
            <a:endParaRPr lang="en-US" dirty="0"/>
          </a:p>
          <a:p>
            <a:r>
              <a:rPr lang="en-US" dirty="0"/>
              <a:t>But this is (obviously) clumsy and could also be quite inefficient.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123378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5C78-B0D2-447A-8D92-4A0E946EC20C}"/>
              </a:ext>
            </a:extLst>
          </p:cNvPr>
          <p:cNvSpPr>
            <a:spLocks noGrp="1"/>
          </p:cNvSpPr>
          <p:nvPr>
            <p:ph type="title"/>
          </p:nvPr>
        </p:nvSpPr>
        <p:spPr/>
        <p:txBody>
          <a:bodyPr/>
          <a:lstStyle/>
          <a:p>
            <a:r>
              <a:rPr lang="en-US" dirty="0"/>
              <a:t>Building new </a:t>
            </a:r>
            <a:r>
              <a:rPr lang="en-US" dirty="0">
                <a:sym typeface="Symbol" panose="05050102010706020507" pitchFamily="18" charset="2"/>
              </a:rPr>
              <a:t>-Services </a:t>
            </a:r>
            <a:endParaRPr lang="en-US" dirty="0"/>
          </a:p>
        </p:txBody>
      </p:sp>
      <p:sp>
        <p:nvSpPr>
          <p:cNvPr id="3" name="Content Placeholder 2">
            <a:extLst>
              <a:ext uri="{FF2B5EF4-FFF2-40B4-BE49-F238E27FC236}">
                <a16:creationId xmlns:a16="http://schemas.microsoft.com/office/drawing/2014/main" id="{0B80EF26-C8F7-494B-8217-7D5462342F1A}"/>
              </a:ext>
            </a:extLst>
          </p:cNvPr>
          <p:cNvSpPr>
            <a:spLocks noGrp="1"/>
          </p:cNvSpPr>
          <p:nvPr>
            <p:ph idx="1"/>
          </p:nvPr>
        </p:nvSpPr>
        <p:spPr/>
        <p:txBody>
          <a:bodyPr/>
          <a:lstStyle/>
          <a:p>
            <a:r>
              <a:rPr lang="en-US" dirty="0"/>
              <a:t>You could also use a tool like Cornell’s Derecho software library.</a:t>
            </a:r>
          </a:p>
          <a:p>
            <a:endParaRPr lang="en-US" dirty="0"/>
          </a:p>
          <a:p>
            <a:r>
              <a:rPr lang="en-US" dirty="0"/>
              <a:t>Derecho is a powerful infrastructure and we will learn much more about it soon.  It lets you build complex self-managed services to run for long periods of time and self-heal if failures or other disruptions occur.</a:t>
            </a:r>
          </a:p>
          <a:p>
            <a:endParaRPr lang="en-US" dirty="0"/>
          </a:p>
          <a:p>
            <a:r>
              <a:rPr lang="en-US" dirty="0"/>
              <a:t>Many companies will probably </a:t>
            </a:r>
            <a:r>
              <a:rPr lang="en-US" dirty="0">
                <a:sym typeface="Symbol" panose="05050102010706020507" pitchFamily="18" charset="2"/>
              </a:rPr>
              <a:t>-Service development kits over time</a:t>
            </a:r>
            <a:endParaRPr lang="en-US" dirty="0"/>
          </a:p>
        </p:txBody>
      </p:sp>
      <p:sp>
        <p:nvSpPr>
          <p:cNvPr id="4" name="Footer Placeholder 3">
            <a:extLst>
              <a:ext uri="{FF2B5EF4-FFF2-40B4-BE49-F238E27FC236}">
                <a16:creationId xmlns:a16="http://schemas.microsoft.com/office/drawing/2014/main" id="{7BEE01BB-4C3D-469F-8D85-0767560222B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A3E1716-004E-42A0-A6E3-A16EC5CF5E1D}"/>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2158614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 the road: Tensor Flow and Julia?</a:t>
            </a:r>
          </a:p>
        </p:txBody>
      </p:sp>
      <p:sp>
        <p:nvSpPr>
          <p:cNvPr id="3" name="Content Placeholder 2"/>
          <p:cNvSpPr>
            <a:spLocks noGrp="1"/>
          </p:cNvSpPr>
          <p:nvPr>
            <p:ph idx="1"/>
          </p:nvPr>
        </p:nvSpPr>
        <p:spPr/>
        <p:txBody>
          <a:bodyPr>
            <a:normAutofit lnSpcReduction="10000"/>
          </a:bodyPr>
          <a:lstStyle/>
          <a:p>
            <a:r>
              <a:rPr lang="en-US" dirty="0"/>
              <a:t>Within the machine learning community, many machine learning tasks are currently coded in a version of Python extended with features for big-data matrix and tensor computing: Tensor Flow.</a:t>
            </a:r>
          </a:p>
          <a:p>
            <a:endParaRPr lang="en-US" dirty="0"/>
          </a:p>
          <a:p>
            <a:r>
              <a:rPr lang="en-US" dirty="0"/>
              <a:t>Julia is a machine learning language from MIT with similar options but also supporting graphical data structures like Bayesian belief networks.</a:t>
            </a:r>
          </a:p>
          <a:p>
            <a:endParaRPr lang="en-US" dirty="0"/>
          </a:p>
          <a:p>
            <a:r>
              <a:rPr lang="en-US" dirty="0"/>
              <a:t>Neither is used in the cloud edge today, but perhaps someone will find a way to move them to the edge in the future.</a:t>
            </a:r>
            <a:endParaRPr lang="en-US" b="1"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371805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D350-0667-43A2-87B7-F8CC9660A682}"/>
              </a:ext>
            </a:extLst>
          </p:cNvPr>
          <p:cNvSpPr>
            <a:spLocks noGrp="1"/>
          </p:cNvSpPr>
          <p:nvPr>
            <p:ph type="title"/>
          </p:nvPr>
        </p:nvSpPr>
        <p:spPr>
          <a:xfrm>
            <a:off x="1024127" y="585216"/>
            <a:ext cx="11077757" cy="1499616"/>
          </a:xfrm>
        </p:spPr>
        <p:txBody>
          <a:bodyPr/>
          <a:lstStyle/>
          <a:p>
            <a:r>
              <a:rPr lang="en-US" dirty="0"/>
              <a:t>What happens when they</a:t>
            </a:r>
            <a:br>
              <a:rPr lang="en-US" dirty="0"/>
            </a:br>
            <a:r>
              <a:rPr lang="en-US" dirty="0" err="1"/>
              <a:t>gEt</a:t>
            </a:r>
            <a:r>
              <a:rPr lang="en-US" dirty="0"/>
              <a:t> it wrong?</a:t>
            </a:r>
          </a:p>
        </p:txBody>
      </p:sp>
      <p:sp>
        <p:nvSpPr>
          <p:cNvPr id="3" name="Content Placeholder 2">
            <a:extLst>
              <a:ext uri="{FF2B5EF4-FFF2-40B4-BE49-F238E27FC236}">
                <a16:creationId xmlns:a16="http://schemas.microsoft.com/office/drawing/2014/main" id="{67033067-0D4D-4C26-AE4E-7D1E952ED49B}"/>
              </a:ext>
            </a:extLst>
          </p:cNvPr>
          <p:cNvSpPr>
            <a:spLocks noGrp="1"/>
          </p:cNvSpPr>
          <p:nvPr>
            <p:ph idx="1"/>
          </p:nvPr>
        </p:nvSpPr>
        <p:spPr/>
        <p:txBody>
          <a:bodyPr>
            <a:normAutofit/>
          </a:bodyPr>
          <a:lstStyle/>
          <a:p>
            <a:r>
              <a:rPr lang="en-US" b="1" dirty="0"/>
              <a:t>Convoy effect</a:t>
            </a:r>
            <a:r>
              <a:rPr lang="en-US" dirty="0"/>
              <a:t>: If some service runs slow, often a large amount of concurrent work “queues up” waiting for it and we lose all concurrency.</a:t>
            </a:r>
          </a:p>
          <a:p>
            <a:endParaRPr lang="en-US" dirty="0"/>
          </a:p>
          <a:p>
            <a:r>
              <a:rPr lang="en-US" b="1" dirty="0"/>
              <a:t>Reboot storms</a:t>
            </a:r>
            <a:r>
              <a:rPr lang="en-US" dirty="0"/>
              <a:t>: When such a big overload arises that everything times out, crashes, and restarts.</a:t>
            </a:r>
          </a:p>
          <a:p>
            <a:endParaRPr lang="en-US" dirty="0"/>
          </a:p>
          <a:p>
            <a:r>
              <a:rPr lang="en-US" b="1" dirty="0"/>
              <a:t>Inconsistency storms</a:t>
            </a:r>
            <a:r>
              <a:rPr lang="en-US" dirty="0"/>
              <a:t>: When a system that “normally” runs with good cached data suddenly finds that all cached data is extremely stale.</a:t>
            </a:r>
          </a:p>
        </p:txBody>
      </p:sp>
      <p:sp>
        <p:nvSpPr>
          <p:cNvPr id="4" name="Footer Placeholder 3">
            <a:extLst>
              <a:ext uri="{FF2B5EF4-FFF2-40B4-BE49-F238E27FC236}">
                <a16:creationId xmlns:a16="http://schemas.microsoft.com/office/drawing/2014/main" id="{402D9CDD-DA4E-4CB6-996F-9CC98AE421A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0BAD80D-0F7D-42B5-A54C-F71BA81A05FE}"/>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3"/>
          <a:stretch>
            <a:fillRect/>
          </a:stretch>
        </p:blipFill>
        <p:spPr>
          <a:xfrm>
            <a:off x="8605689" y="145235"/>
            <a:ext cx="3115255" cy="2021800"/>
          </a:xfrm>
          <a:prstGeom prst="rect">
            <a:avLst/>
          </a:prstGeom>
        </p:spPr>
      </p:pic>
    </p:spTree>
    <p:extLst>
      <p:ext uri="{BB962C8B-B14F-4D97-AF65-F5344CB8AC3E}">
        <p14:creationId xmlns:p14="http://schemas.microsoft.com/office/powerpoint/2010/main" val="585249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A059-9FED-4399-9499-8A9A4B729B9A}"/>
              </a:ext>
            </a:extLst>
          </p:cNvPr>
          <p:cNvSpPr>
            <a:spLocks noGrp="1"/>
          </p:cNvSpPr>
          <p:nvPr>
            <p:ph type="title"/>
          </p:nvPr>
        </p:nvSpPr>
        <p:spPr/>
        <p:txBody>
          <a:bodyPr/>
          <a:lstStyle/>
          <a:p>
            <a:r>
              <a:rPr lang="en-US" dirty="0"/>
              <a:t>Why these languages?</a:t>
            </a:r>
          </a:p>
        </p:txBody>
      </p:sp>
      <p:sp>
        <p:nvSpPr>
          <p:cNvPr id="3" name="Content Placeholder 2">
            <a:extLst>
              <a:ext uri="{FF2B5EF4-FFF2-40B4-BE49-F238E27FC236}">
                <a16:creationId xmlns:a16="http://schemas.microsoft.com/office/drawing/2014/main" id="{E7F2161F-E38C-4C25-8BF8-E55253054DAF}"/>
              </a:ext>
            </a:extLst>
          </p:cNvPr>
          <p:cNvSpPr>
            <a:spLocks noGrp="1"/>
          </p:cNvSpPr>
          <p:nvPr>
            <p:ph idx="1"/>
          </p:nvPr>
        </p:nvSpPr>
        <p:spPr/>
        <p:txBody>
          <a:bodyPr/>
          <a:lstStyle/>
          <a:p>
            <a:r>
              <a:rPr lang="en-US" dirty="0"/>
              <a:t>They are very good for expressing machine learning algorithms, A.I. data structures, and image processing tasks.</a:t>
            </a:r>
          </a:p>
          <a:p>
            <a:endParaRPr lang="en-US" dirty="0"/>
          </a:p>
          <a:p>
            <a:r>
              <a:rPr lang="en-US" dirty="0"/>
              <a:t>In our examples, many required some form of “machine intelligence”.</a:t>
            </a:r>
          </a:p>
          <a:p>
            <a:endParaRPr lang="en-US" dirty="0"/>
          </a:p>
          <a:p>
            <a:r>
              <a:rPr lang="en-US" dirty="0"/>
              <a:t>But today, we really don’t often see either used in an IoT edge setting.  Perhaps, never at all!  So this is a future opportunity.</a:t>
            </a:r>
          </a:p>
        </p:txBody>
      </p:sp>
      <p:sp>
        <p:nvSpPr>
          <p:cNvPr id="4" name="Footer Placeholder 3">
            <a:extLst>
              <a:ext uri="{FF2B5EF4-FFF2-40B4-BE49-F238E27FC236}">
                <a16:creationId xmlns:a16="http://schemas.microsoft.com/office/drawing/2014/main" id="{272EBE35-8E8E-470C-B07F-3BFD81250BC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BDE9586-3E77-4ACD-BDCE-68FF64535329}"/>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3650238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flexible is this paradigm?</a:t>
            </a:r>
          </a:p>
        </p:txBody>
      </p:sp>
      <p:sp>
        <p:nvSpPr>
          <p:cNvPr id="3" name="Content Placeholder 2"/>
          <p:cNvSpPr>
            <a:spLocks noGrp="1"/>
          </p:cNvSpPr>
          <p:nvPr>
            <p:ph idx="1"/>
          </p:nvPr>
        </p:nvSpPr>
        <p:spPr/>
        <p:txBody>
          <a:bodyPr/>
          <a:lstStyle/>
          <a:p>
            <a:r>
              <a:rPr lang="en-US" dirty="0"/>
              <a:t>The claim is that it can cover a vast range of use cases!</a:t>
            </a:r>
          </a:p>
          <a:p>
            <a:endParaRPr lang="en-US" dirty="0"/>
          </a:p>
          <a:p>
            <a:r>
              <a:rPr lang="en-US" dirty="0"/>
              <a:t>One puzzle is to decide what belongs in a </a:t>
            </a:r>
            <a:r>
              <a:rPr lang="en-US" dirty="0">
                <a:sym typeface="Symbol" panose="05050102010706020507" pitchFamily="18" charset="2"/>
              </a:rPr>
              <a:t>-service and what belongs in a function, since this “trick” of saving state allows the functions themselves to do fairly elaborate things.</a:t>
            </a:r>
          </a:p>
          <a:p>
            <a:endParaRPr lang="en-US" dirty="0">
              <a:sym typeface="Symbol" panose="05050102010706020507" pitchFamily="18" charset="2"/>
            </a:endParaRPr>
          </a:p>
          <a:p>
            <a:r>
              <a:rPr lang="en-US" dirty="0">
                <a:sym typeface="Symbol" panose="05050102010706020507" pitchFamily="18" charset="2"/>
              </a:rPr>
              <a:t>The general model is to keep functions very simple and fast and put complex logic into the -service layer (adding new ones, if needed)</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2273522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can we be confident these problems will be solved?</a:t>
            </a:r>
          </a:p>
        </p:txBody>
      </p:sp>
      <p:sp>
        <p:nvSpPr>
          <p:cNvPr id="3" name="Content Placeholder 2"/>
          <p:cNvSpPr>
            <a:spLocks noGrp="1"/>
          </p:cNvSpPr>
          <p:nvPr>
            <p:ph idx="1"/>
          </p:nvPr>
        </p:nvSpPr>
        <p:spPr/>
        <p:txBody>
          <a:bodyPr/>
          <a:lstStyle/>
          <a:p>
            <a:r>
              <a:rPr lang="en-US" dirty="0"/>
              <a:t>The key thing is to follow the money.</a:t>
            </a:r>
          </a:p>
          <a:p>
            <a:endParaRPr lang="en-US" dirty="0"/>
          </a:p>
          <a:p>
            <a:r>
              <a:rPr lang="en-US" dirty="0"/>
              <a:t>When there is a really big business opportunity, technology companies always jump in and contribute their own solutions.</a:t>
            </a:r>
          </a:p>
          <a:p>
            <a:endParaRPr lang="en-US" dirty="0"/>
          </a:p>
          <a:p>
            <a:r>
              <a:rPr lang="en-US" dirty="0"/>
              <a:t>So there will be many prebuilt services, and this will include tools for people who want to create new ones… eventually.</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52</a:t>
            </a:fld>
            <a:endParaRPr lang="en-US"/>
          </a:p>
        </p:txBody>
      </p:sp>
      <p:pic>
        <p:nvPicPr>
          <p:cNvPr id="6" name="Picture 5"/>
          <p:cNvPicPr>
            <a:picLocks noChangeAspect="1"/>
          </p:cNvPicPr>
          <p:nvPr/>
        </p:nvPicPr>
        <p:blipFill>
          <a:blip r:embed="rId2"/>
          <a:stretch>
            <a:fillRect/>
          </a:stretch>
        </p:blipFill>
        <p:spPr>
          <a:xfrm flipH="1">
            <a:off x="8580966" y="1452562"/>
            <a:ext cx="2743200" cy="1666875"/>
          </a:xfrm>
          <a:prstGeom prst="rect">
            <a:avLst/>
          </a:prstGeom>
        </p:spPr>
      </p:pic>
    </p:spTree>
    <p:extLst>
      <p:ext uri="{BB962C8B-B14F-4D97-AF65-F5344CB8AC3E}">
        <p14:creationId xmlns:p14="http://schemas.microsoft.com/office/powerpoint/2010/main" val="3052949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53</a:t>
            </a:fld>
            <a:endParaRPr lang="en-US"/>
          </a:p>
        </p:txBody>
      </p:sp>
      <p:sp>
        <p:nvSpPr>
          <p:cNvPr id="6" name="Rectangle 5"/>
          <p:cNvSpPr/>
          <p:nvPr/>
        </p:nvSpPr>
        <p:spPr>
          <a:xfrm>
            <a:off x="1153033" y="1699355"/>
            <a:ext cx="10171133" cy="3539430"/>
          </a:xfrm>
          <a:prstGeom prst="rect">
            <a:avLst/>
          </a:prstGeom>
        </p:spPr>
        <p:txBody>
          <a:bodyPr wrap="square">
            <a:spAutoFit/>
          </a:bodyPr>
          <a:lstStyle/>
          <a:p>
            <a:r>
              <a:rPr lang="en-US" sz="3200" dirty="0"/>
              <a:t>“The Internet of Things is transforming the everyday physical objects that surround us into an ecosystem of information that will enrich our lives. From refrigerators to parking spaces to houses, the Internet of Things is bringing more and more things into the digital fold every day, which will likely make the Internet of Things a </a:t>
            </a:r>
            <a:r>
              <a:rPr lang="en-US" sz="3200" b="1" dirty="0"/>
              <a:t>multi-trillion dollar industry </a:t>
            </a:r>
            <a:r>
              <a:rPr lang="en-US" sz="3200" dirty="0"/>
              <a:t>in the near future.” — Price-Waterhouse-Cooper report</a:t>
            </a:r>
          </a:p>
        </p:txBody>
      </p:sp>
    </p:spTree>
    <p:extLst>
      <p:ext uri="{BB962C8B-B14F-4D97-AF65-F5344CB8AC3E}">
        <p14:creationId xmlns:p14="http://schemas.microsoft.com/office/powerpoint/2010/main" val="3069879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dirty="0"/>
              <a:t>  Smart food delivery “pipeline” from farm to table.</a:t>
            </a:r>
          </a:p>
          <a:p>
            <a:pPr>
              <a:buFont typeface="Wingdings" panose="05000000000000000000" pitchFamily="2" charset="2"/>
              <a:buChar char="Ø"/>
            </a:pPr>
            <a:r>
              <a:rPr lang="en-US" dirty="0"/>
              <a:t>  Smart homes, and cities.  Smart highways and traffic light patterns.</a:t>
            </a:r>
          </a:p>
          <a:p>
            <a:pPr>
              <a:buFont typeface="Wingdings" panose="05000000000000000000" pitchFamily="2" charset="2"/>
              <a:buChar char="Ø"/>
            </a:pPr>
            <a:r>
              <a:rPr lang="en-US" dirty="0"/>
              <a:t>  Smart “apps” for this smart world (like Elder Care, or Healthy Living)</a:t>
            </a:r>
          </a:p>
          <a:p>
            <a:pPr>
              <a:buFont typeface="Wingdings" panose="05000000000000000000" pitchFamily="2" charset="2"/>
              <a:buChar char="Ø"/>
            </a:pPr>
            <a:r>
              <a:rPr lang="en-US" dirty="0"/>
              <a:t>  Smart power grid.</a:t>
            </a:r>
          </a:p>
          <a:p>
            <a:pPr>
              <a:buFont typeface="Wingdings" panose="05000000000000000000" pitchFamily="2" charset="2"/>
              <a:buChar char="Ø"/>
            </a:pPr>
            <a:r>
              <a:rPr lang="en-US" dirty="0"/>
              <a:t>  Smart corporate campuses that adapt heating, lighting, humidity</a:t>
            </a:r>
          </a:p>
          <a:p>
            <a:pPr>
              <a:buFont typeface="Wingdings" panose="05000000000000000000" pitchFamily="2" charset="2"/>
              <a:buChar char="Ø"/>
            </a:pPr>
            <a:r>
              <a:rPr lang="en-US" dirty="0"/>
              <a:t>  Smart protective systems to crack down on theft and other crimes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sp>
        <p:nvSpPr>
          <p:cNvPr id="7" name="Title 6">
            <a:extLst>
              <a:ext uri="{FF2B5EF4-FFF2-40B4-BE49-F238E27FC236}">
                <a16:creationId xmlns:a16="http://schemas.microsoft.com/office/drawing/2014/main" id="{451BBF6D-8624-4858-80E7-84BEAD2BA964}"/>
              </a:ext>
            </a:extLst>
          </p:cNvPr>
          <p:cNvSpPr>
            <a:spLocks noGrp="1"/>
          </p:cNvSpPr>
          <p:nvPr>
            <p:ph type="title"/>
          </p:nvPr>
        </p:nvSpPr>
        <p:spPr/>
        <p:txBody>
          <a:bodyPr>
            <a:noAutofit/>
          </a:bodyPr>
          <a:lstStyle/>
          <a:p>
            <a:r>
              <a:rPr lang="en-US" dirty="0"/>
              <a:t>Farming is just one of many “markets”</a:t>
            </a:r>
          </a:p>
        </p:txBody>
      </p:sp>
    </p:spTree>
    <p:extLst>
      <p:ext uri="{BB962C8B-B14F-4D97-AF65-F5344CB8AC3E}">
        <p14:creationId xmlns:p14="http://schemas.microsoft.com/office/powerpoint/2010/main" val="2171391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40DA-0BA9-4342-9037-17B02FFF3AF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CC86739-993A-429C-9E4E-B15F4828D260}"/>
              </a:ext>
            </a:extLst>
          </p:cNvPr>
          <p:cNvSpPr>
            <a:spLocks noGrp="1"/>
          </p:cNvSpPr>
          <p:nvPr>
            <p:ph idx="1"/>
          </p:nvPr>
        </p:nvSpPr>
        <p:spPr/>
        <p:txBody>
          <a:bodyPr/>
          <a:lstStyle/>
          <a:p>
            <a:r>
              <a:rPr lang="en-US" dirty="0"/>
              <a:t>Azure IoT is a powerful infrastructure but to tackle these smart applications, you still need to do a fair amount of coding.</a:t>
            </a:r>
          </a:p>
          <a:p>
            <a:endParaRPr lang="en-US" dirty="0"/>
          </a:p>
          <a:p>
            <a:r>
              <a:rPr lang="en-US" dirty="0"/>
              <a:t>Function servers offer a great way to handle high volume but simple events, and they can even be somewhat stateful.</a:t>
            </a:r>
          </a:p>
          <a:p>
            <a:endParaRPr lang="en-US" dirty="0"/>
          </a:p>
          <a:p>
            <a:r>
              <a:rPr lang="en-US" dirty="0"/>
              <a:t>But fancier functionality probably needs to occur either in an existing </a:t>
            </a:r>
            <a:r>
              <a:rPr lang="en-US" dirty="0">
                <a:sym typeface="Symbol" panose="05050102010706020507" pitchFamily="18" charset="2"/>
              </a:rPr>
              <a:t>-service or in a new -service you would design </a:t>
            </a:r>
            <a:r>
              <a:rPr lang="en-US">
                <a:sym typeface="Symbol" panose="05050102010706020507" pitchFamily="18" charset="2"/>
              </a:rPr>
              <a:t>and implement.</a:t>
            </a:r>
            <a:endParaRPr lang="en-US"/>
          </a:p>
        </p:txBody>
      </p:sp>
      <p:sp>
        <p:nvSpPr>
          <p:cNvPr id="4" name="Footer Placeholder 3">
            <a:extLst>
              <a:ext uri="{FF2B5EF4-FFF2-40B4-BE49-F238E27FC236}">
                <a16:creationId xmlns:a16="http://schemas.microsoft.com/office/drawing/2014/main" id="{7C23C3E1-C851-4320-A814-5E10ABF15FB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47D72C7-E191-49B7-A8BE-4EB3493E1D44}"/>
              </a:ext>
            </a:extLst>
          </p:cNvPr>
          <p:cNvSpPr>
            <a:spLocks noGrp="1"/>
          </p:cNvSpPr>
          <p:nvPr>
            <p:ph type="sldNum" sz="quarter" idx="12"/>
          </p:nvPr>
        </p:nvSpPr>
        <p:spPr/>
        <p:txBody>
          <a:bodyPr/>
          <a:lstStyle/>
          <a:p>
            <a:fld id="{3C974458-8A97-4835-BF79-1FB6D7856C21}" type="slidenum">
              <a:rPr lang="en-US" smtClean="0"/>
              <a:t>55</a:t>
            </a:fld>
            <a:endParaRPr lang="en-US"/>
          </a:p>
        </p:txBody>
      </p:sp>
    </p:spTree>
    <p:extLst>
      <p:ext uri="{BB962C8B-B14F-4D97-AF65-F5344CB8AC3E}">
        <p14:creationId xmlns:p14="http://schemas.microsoft.com/office/powerpoint/2010/main" val="269946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79B5-1EF4-463C-9573-DAF4D0FF1D2A}"/>
              </a:ext>
            </a:extLst>
          </p:cNvPr>
          <p:cNvSpPr>
            <a:spLocks noGrp="1"/>
          </p:cNvSpPr>
          <p:nvPr>
            <p:ph type="title"/>
          </p:nvPr>
        </p:nvSpPr>
        <p:spPr/>
        <p:txBody>
          <a:bodyPr/>
          <a:lstStyle/>
          <a:p>
            <a:r>
              <a:rPr lang="en-US" dirty="0"/>
              <a:t>Does this matter?</a:t>
            </a:r>
          </a:p>
        </p:txBody>
      </p:sp>
      <p:sp>
        <p:nvSpPr>
          <p:cNvPr id="3" name="Content Placeholder 2">
            <a:extLst>
              <a:ext uri="{FF2B5EF4-FFF2-40B4-BE49-F238E27FC236}">
                <a16:creationId xmlns:a16="http://schemas.microsoft.com/office/drawing/2014/main" id="{7FF4786D-AA20-405D-ADDA-064227A9B53C}"/>
              </a:ext>
            </a:extLst>
          </p:cNvPr>
          <p:cNvSpPr>
            <a:spLocks noGrp="1"/>
          </p:cNvSpPr>
          <p:nvPr>
            <p:ph idx="1"/>
          </p:nvPr>
        </p:nvSpPr>
        <p:spPr/>
        <p:txBody>
          <a:bodyPr>
            <a:normAutofit/>
          </a:bodyPr>
          <a:lstStyle/>
          <a:p>
            <a:r>
              <a:rPr lang="en-US" dirty="0"/>
              <a:t>Yes, it can be </a:t>
            </a:r>
            <a:r>
              <a:rPr lang="en-US" i="1" dirty="0"/>
              <a:t>extremely </a:t>
            </a:r>
            <a:r>
              <a:rPr lang="en-US" dirty="0"/>
              <a:t>disruptive!  One client might cause the issue, yet the whole cloud becomes nearly useless.</a:t>
            </a:r>
          </a:p>
          <a:p>
            <a:endParaRPr lang="en-US" dirty="0"/>
          </a:p>
          <a:p>
            <a:r>
              <a:rPr lang="en-US" dirty="0"/>
              <a:t>Instabilities of these kinds are among the </a:t>
            </a:r>
            <a:br>
              <a:rPr lang="en-US" dirty="0"/>
            </a:br>
            <a:r>
              <a:rPr lang="en-US" dirty="0"/>
              <a:t>worst nightmares imaginable for cloud operators.</a:t>
            </a:r>
            <a:br>
              <a:rPr lang="en-US" dirty="0"/>
            </a:br>
            <a:endParaRPr lang="en-US" dirty="0"/>
          </a:p>
          <a:p>
            <a:r>
              <a:rPr lang="en-US" dirty="0"/>
              <a:t>So stability and scalability are paramount requirements in the cloud!</a:t>
            </a:r>
          </a:p>
        </p:txBody>
      </p:sp>
      <p:sp>
        <p:nvSpPr>
          <p:cNvPr id="4" name="Footer Placeholder 3">
            <a:extLst>
              <a:ext uri="{FF2B5EF4-FFF2-40B4-BE49-F238E27FC236}">
                <a16:creationId xmlns:a16="http://schemas.microsoft.com/office/drawing/2014/main" id="{FA5A2783-D5B0-4F72-8AEC-7505DDF35EC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5423BEB-8160-4454-9616-1A963C12BCF0}"/>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1B13EB7F-33F2-4F8B-A382-AFF56627C4E4}"/>
              </a:ext>
            </a:extLst>
          </p:cNvPr>
          <p:cNvPicPr>
            <a:picLocks noChangeAspect="1"/>
          </p:cNvPicPr>
          <p:nvPr/>
        </p:nvPicPr>
        <p:blipFill>
          <a:blip r:embed="rId2"/>
          <a:stretch>
            <a:fillRect/>
          </a:stretch>
        </p:blipFill>
        <p:spPr>
          <a:xfrm>
            <a:off x="8584995" y="3298371"/>
            <a:ext cx="3226005" cy="1344169"/>
          </a:xfrm>
          <a:prstGeom prst="rect">
            <a:avLst/>
          </a:prstGeom>
        </p:spPr>
      </p:pic>
    </p:spTree>
    <p:extLst>
      <p:ext uri="{BB962C8B-B14F-4D97-AF65-F5344CB8AC3E}">
        <p14:creationId xmlns:p14="http://schemas.microsoft.com/office/powerpoint/2010/main" val="131725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5C35-ADF5-4709-9E75-8F49A7A37A55}"/>
              </a:ext>
            </a:extLst>
          </p:cNvPr>
          <p:cNvSpPr>
            <a:spLocks noGrp="1"/>
          </p:cNvSpPr>
          <p:nvPr>
            <p:ph type="title"/>
          </p:nvPr>
        </p:nvSpPr>
        <p:spPr>
          <a:xfrm>
            <a:off x="1024128" y="585216"/>
            <a:ext cx="11167872" cy="1499616"/>
          </a:xfrm>
        </p:spPr>
        <p:txBody>
          <a:bodyPr>
            <a:normAutofit/>
          </a:bodyPr>
          <a:lstStyle/>
          <a:p>
            <a:r>
              <a:rPr lang="en-US" sz="4800" dirty="0"/>
              <a:t>the need to avoid instabilities reshaped the cloud!</a:t>
            </a:r>
          </a:p>
        </p:txBody>
      </p:sp>
      <p:sp>
        <p:nvSpPr>
          <p:cNvPr id="3" name="Content Placeholder 2">
            <a:extLst>
              <a:ext uri="{FF2B5EF4-FFF2-40B4-BE49-F238E27FC236}">
                <a16:creationId xmlns:a16="http://schemas.microsoft.com/office/drawing/2014/main" id="{4F3E4081-5914-44F9-AA2E-06C192021F2C}"/>
              </a:ext>
            </a:extLst>
          </p:cNvPr>
          <p:cNvSpPr>
            <a:spLocks noGrp="1"/>
          </p:cNvSpPr>
          <p:nvPr>
            <p:ph idx="1"/>
          </p:nvPr>
        </p:nvSpPr>
        <p:spPr/>
        <p:txBody>
          <a:bodyPr>
            <a:normAutofit lnSpcReduction="10000"/>
          </a:bodyPr>
          <a:lstStyle/>
          <a:p>
            <a:r>
              <a:rPr lang="en-US" dirty="0"/>
              <a:t>In lecture 1 we saw how companies like Amazon invented the </a:t>
            </a:r>
            <a:r>
              <a:rPr lang="en-US" dirty="0">
                <a:sym typeface="Symbol" panose="05050102010706020507" pitchFamily="18" charset="2"/>
              </a:rPr>
              <a:t>-service </a:t>
            </a:r>
            <a:r>
              <a:rPr lang="en-US" i="1" dirty="0">
                <a:sym typeface="Symbol" panose="05050102010706020507" pitchFamily="18" charset="2"/>
              </a:rPr>
              <a:t>model</a:t>
            </a:r>
            <a:r>
              <a:rPr lang="en-US" dirty="0">
                <a:sym typeface="Symbol" panose="05050102010706020507" pitchFamily="18" charset="2"/>
              </a:rPr>
              <a:t>.  Now we can see that they had to go much further.  They needed new families of -services, ones that work really well at scale, and ways to teach people to build them.</a:t>
            </a:r>
          </a:p>
          <a:p>
            <a:endParaRPr lang="en-US" dirty="0">
              <a:sym typeface="Symbol" panose="05050102010706020507" pitchFamily="18" charset="2"/>
            </a:endParaRPr>
          </a:p>
          <a:p>
            <a:r>
              <a:rPr lang="en-US" dirty="0">
                <a:sym typeface="Symbol" panose="05050102010706020507" pitchFamily="18" charset="2"/>
              </a:rPr>
              <a:t>Even with this, those -services can become hot-spots.  They used special hardware accelerators and design tools to program the new hardware.</a:t>
            </a:r>
          </a:p>
          <a:p>
            <a:endParaRPr lang="en-US" dirty="0">
              <a:sym typeface="Symbol" panose="05050102010706020507" pitchFamily="18" charset="2"/>
            </a:endParaRPr>
          </a:p>
          <a:p>
            <a:r>
              <a:rPr lang="en-US" dirty="0">
                <a:sym typeface="Symbol" panose="05050102010706020507" pitchFamily="18" charset="2"/>
              </a:rPr>
              <a:t>This work wasn’t easy and required unusual expertise and luck.</a:t>
            </a:r>
            <a:endParaRPr lang="en-US" dirty="0"/>
          </a:p>
        </p:txBody>
      </p:sp>
      <p:sp>
        <p:nvSpPr>
          <p:cNvPr id="4" name="Footer Placeholder 3">
            <a:extLst>
              <a:ext uri="{FF2B5EF4-FFF2-40B4-BE49-F238E27FC236}">
                <a16:creationId xmlns:a16="http://schemas.microsoft.com/office/drawing/2014/main" id="{A76264CF-9E1A-47F3-BC97-B92CD6A15F5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1484358-219F-4E2C-9C6A-CFFA9B4FF7B9}"/>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74377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BA01-3F3B-4D77-BDD2-96C01626C8AE}"/>
              </a:ext>
            </a:extLst>
          </p:cNvPr>
          <p:cNvSpPr>
            <a:spLocks noGrp="1"/>
          </p:cNvSpPr>
          <p:nvPr>
            <p:ph type="title"/>
          </p:nvPr>
        </p:nvSpPr>
        <p:spPr/>
        <p:txBody>
          <a:bodyPr/>
          <a:lstStyle/>
          <a:p>
            <a:r>
              <a:rPr lang="en-US" dirty="0"/>
              <a:t>The issue?</a:t>
            </a:r>
          </a:p>
        </p:txBody>
      </p:sp>
      <p:sp>
        <p:nvSpPr>
          <p:cNvPr id="3" name="Content Placeholder 2">
            <a:extLst>
              <a:ext uri="{FF2B5EF4-FFF2-40B4-BE49-F238E27FC236}">
                <a16:creationId xmlns:a16="http://schemas.microsoft.com/office/drawing/2014/main" id="{011D5F7C-6DF2-46C2-B5A1-1DED1D40383A}"/>
              </a:ext>
            </a:extLst>
          </p:cNvPr>
          <p:cNvSpPr>
            <a:spLocks noGrp="1"/>
          </p:cNvSpPr>
          <p:nvPr>
            <p:ph idx="1"/>
          </p:nvPr>
        </p:nvSpPr>
        <p:spPr/>
        <p:txBody>
          <a:bodyPr/>
          <a:lstStyle/>
          <a:p>
            <a:r>
              <a:rPr lang="en-US" dirty="0"/>
              <a:t>Today’s cloud-scale solutions work well!</a:t>
            </a:r>
          </a:p>
          <a:p>
            <a:endParaRPr lang="en-US" dirty="0"/>
          </a:p>
          <a:p>
            <a:r>
              <a:rPr lang="en-US" dirty="0"/>
              <a:t>But you </a:t>
            </a:r>
            <a:r>
              <a:rPr lang="en-US" u="sng" dirty="0"/>
              <a:t>need to use them in the way the vendor anticipated</a:t>
            </a:r>
            <a:r>
              <a:rPr lang="en-US" dirty="0"/>
              <a:t>.  You generally download a “story book” that describes some end-user need and how the company helped solve it, and comes with sample code.</a:t>
            </a:r>
          </a:p>
          <a:p>
            <a:endParaRPr lang="en-US" dirty="0"/>
          </a:p>
          <a:p>
            <a:r>
              <a:rPr lang="en-US" dirty="0"/>
              <a:t>The code mostly glues together existing services.  Then you download that code and customize it to transform it into your own solution, for your case.</a:t>
            </a:r>
          </a:p>
        </p:txBody>
      </p:sp>
      <p:sp>
        <p:nvSpPr>
          <p:cNvPr id="4" name="Footer Placeholder 3">
            <a:extLst>
              <a:ext uri="{FF2B5EF4-FFF2-40B4-BE49-F238E27FC236}">
                <a16:creationId xmlns:a16="http://schemas.microsoft.com/office/drawing/2014/main" id="{1E71185E-2A61-427B-97D3-03873C1EAF8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AF5477A-E3FD-41B8-AAC1-9926573AA50D}"/>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58" name="Picture 57">
            <a:extLst>
              <a:ext uri="{FF2B5EF4-FFF2-40B4-BE49-F238E27FC236}">
                <a16:creationId xmlns:a16="http://schemas.microsoft.com/office/drawing/2014/main" id="{08B48ED3-A20A-45D0-BBEE-D1C5AE1F95FE}"/>
              </a:ext>
            </a:extLst>
          </p:cNvPr>
          <p:cNvPicPr>
            <a:picLocks noChangeAspect="1"/>
          </p:cNvPicPr>
          <p:nvPr/>
        </p:nvPicPr>
        <p:blipFill>
          <a:blip r:embed="rId3"/>
          <a:stretch>
            <a:fillRect/>
          </a:stretch>
        </p:blipFill>
        <p:spPr>
          <a:xfrm>
            <a:off x="8702274" y="457860"/>
            <a:ext cx="2992347" cy="2751778"/>
          </a:xfrm>
          <a:prstGeom prst="rect">
            <a:avLst/>
          </a:prstGeom>
        </p:spPr>
      </p:pic>
    </p:spTree>
    <p:extLst>
      <p:ext uri="{BB962C8B-B14F-4D97-AF65-F5344CB8AC3E}">
        <p14:creationId xmlns:p14="http://schemas.microsoft.com/office/powerpoint/2010/main" val="245595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865B-1517-45E1-8299-2520A5A9333E}"/>
              </a:ext>
            </a:extLst>
          </p:cNvPr>
          <p:cNvSpPr>
            <a:spLocks noGrp="1"/>
          </p:cNvSpPr>
          <p:nvPr>
            <p:ph type="title"/>
          </p:nvPr>
        </p:nvSpPr>
        <p:spPr>
          <a:xfrm>
            <a:off x="1024128" y="585216"/>
            <a:ext cx="11417254" cy="1499616"/>
          </a:xfrm>
        </p:spPr>
        <p:txBody>
          <a:bodyPr/>
          <a:lstStyle/>
          <a:p>
            <a:r>
              <a:rPr lang="en-US" dirty="0"/>
              <a:t>Can you fully customize the first tier?</a:t>
            </a:r>
          </a:p>
        </p:txBody>
      </p:sp>
      <p:sp>
        <p:nvSpPr>
          <p:cNvPr id="3" name="Content Placeholder 2">
            <a:extLst>
              <a:ext uri="{FF2B5EF4-FFF2-40B4-BE49-F238E27FC236}">
                <a16:creationId xmlns:a16="http://schemas.microsoft.com/office/drawing/2014/main" id="{8D581925-4A86-4A36-8CB7-7D5075FF14B5}"/>
              </a:ext>
            </a:extLst>
          </p:cNvPr>
          <p:cNvSpPr>
            <a:spLocks noGrp="1"/>
          </p:cNvSpPr>
          <p:nvPr>
            <p:ph idx="1"/>
          </p:nvPr>
        </p:nvSpPr>
        <p:spPr/>
        <p:txBody>
          <a:bodyPr>
            <a:normAutofit/>
          </a:bodyPr>
          <a:lstStyle/>
          <a:p>
            <a:r>
              <a:rPr lang="en-US" dirty="0"/>
              <a:t>In the 2006-2015 period or so, we saw increasingly sophisticated products emerge to help automate the creation of web pages.</a:t>
            </a:r>
          </a:p>
          <a:p>
            <a:endParaRPr lang="en-US" dirty="0"/>
          </a:p>
          <a:p>
            <a:r>
              <a:rPr lang="en-US" dirty="0"/>
              <a:t>So often, the first tier is just one of these vendor-supplied solutions and you use some form of special design tool to tell it what you are hoping to do.</a:t>
            </a:r>
          </a:p>
          <a:p>
            <a:pPr marL="0" indent="0">
              <a:buNone/>
            </a:pPr>
            <a:endParaRPr lang="en-US" dirty="0"/>
          </a:p>
        </p:txBody>
      </p:sp>
      <p:sp>
        <p:nvSpPr>
          <p:cNvPr id="4" name="Footer Placeholder 3">
            <a:extLst>
              <a:ext uri="{FF2B5EF4-FFF2-40B4-BE49-F238E27FC236}">
                <a16:creationId xmlns:a16="http://schemas.microsoft.com/office/drawing/2014/main" id="{D93AB5D9-7C89-442C-B43A-DC03E835CAF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09540BF-BF2B-433C-B9EF-B60B99E4D24B}"/>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428434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3522</TotalTime>
  <Words>5035</Words>
  <Application>Microsoft Office PowerPoint</Application>
  <PresentationFormat>Widescreen</PresentationFormat>
  <Paragraphs>562</Paragraphs>
  <Slides>55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Calibri</vt:lpstr>
      <vt:lpstr>Symbol</vt:lpstr>
      <vt:lpstr>Times New Roman</vt:lpstr>
      <vt:lpstr>Tw Cen MT</vt:lpstr>
      <vt:lpstr>Tw Cen MT Condensed</vt:lpstr>
      <vt:lpstr>Wingdings</vt:lpstr>
      <vt:lpstr>Wingdings 3</vt:lpstr>
      <vt:lpstr>Integral</vt:lpstr>
      <vt:lpstr>CS 5412/Lecture 3  Programming an IoT System</vt:lpstr>
      <vt:lpstr>How do we “Program” The IoT Cloud?</vt:lpstr>
      <vt:lpstr>Programming prior to 2005</vt:lpstr>
      <vt:lpstr>big web companies around 2005</vt:lpstr>
      <vt:lpstr>What happens when they gEt it wrong?</vt:lpstr>
      <vt:lpstr>Does this matter?</vt:lpstr>
      <vt:lpstr>the need to avoid instabilities reshaped the cloud!</vt:lpstr>
      <vt:lpstr>The issue?</vt:lpstr>
      <vt:lpstr>Can you fully customize the first tier?</vt:lpstr>
      <vt:lpstr>Hybrid Cloud (Web Services Model)</vt:lpstr>
      <vt:lpstr>Hybrid Cloud (Web Services Model)</vt:lpstr>
      <vt:lpstr>Internet of Things disrupts everything!</vt:lpstr>
      <vt:lpstr>Canon EOS Rebel Camera…</vt:lpstr>
      <vt:lpstr>An IoT Event would…</vt:lpstr>
      <vt:lpstr>In an IoT world…</vt:lpstr>
      <vt:lpstr>Programability</vt:lpstr>
      <vt:lpstr>Idea: A “device driver” for each Device</vt:lpstr>
      <vt:lpstr>How would such a device driver work?</vt:lpstr>
      <vt:lpstr>Event-Driven IoT model</vt:lpstr>
      <vt:lpstr>Azure’s Event Model</vt:lpstr>
      <vt:lpstr>Function Servers</vt:lpstr>
      <vt:lpstr>Function Model</vt:lpstr>
      <vt:lpstr>Functions are “stateless”</vt:lpstr>
      <vt:lpstr>Why can’t the function hold state?</vt:lpstr>
      <vt:lpstr>So how can functions store data?</vt:lpstr>
      <vt:lpstr>Function Model</vt:lpstr>
      <vt:lpstr>How the event is passed to the function</vt:lpstr>
      <vt:lpstr>Example: Passing parameters to Azure Functions (AWS Lambda is quite similar)</vt:lpstr>
      <vt:lpstr>More details, please?</vt:lpstr>
      <vt:lpstr>What if a device can generate many kinds of events?</vt:lpstr>
      <vt:lpstr>How do functions talk to -Services</vt:lpstr>
      <vt:lpstr>Example logic?</vt:lpstr>
      <vt:lpstr>Fancier Case: Point, Focus and Shoot</vt:lpstr>
      <vt:lpstr>This is a form of state machine!</vt:lpstr>
      <vt:lpstr>Definition: State Machine</vt:lpstr>
      <vt:lpstr>… THAT STATE IS HELD IN A KEY-VALUE STORE</vt:lpstr>
      <vt:lpstr>Stateful behavior with a function                    Normal Case</vt:lpstr>
      <vt:lpstr>Stateful behavior with a function              Concurrency conflict</vt:lpstr>
      <vt:lpstr>Stateful behavior with a function                    Retry Case</vt:lpstr>
      <vt:lpstr>THIS IS EASY, IN SOME SENSE. YET IT  BREAKS UP THE FLOW OF LOGIC</vt:lpstr>
      <vt:lpstr>Great matches for Function model</vt:lpstr>
      <vt:lpstr>FUNCTIONS OFTEN USE EXISTING -SERVICES</vt:lpstr>
      <vt:lpstr>EXAMPLES OF SPECIALIZED ONES</vt:lpstr>
      <vt:lpstr>How will you know which to use?</vt:lpstr>
      <vt:lpstr>Big open puzzle: How to add new ones</vt:lpstr>
      <vt:lpstr>-Service “Developer tools”</vt:lpstr>
      <vt:lpstr>Easiest option today?</vt:lpstr>
      <vt:lpstr>Building new -Services </vt:lpstr>
      <vt:lpstr>Down the road: Tensor Flow and Julia?</vt:lpstr>
      <vt:lpstr>Why these languages?</vt:lpstr>
      <vt:lpstr>How flexible is this paradigm?</vt:lpstr>
      <vt:lpstr>Why can we be confident these problems will be solved?</vt:lpstr>
      <vt:lpstr>PowerPoint Presentation</vt:lpstr>
      <vt:lpstr>Farming is just one of many “markets”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153</cp:revision>
  <dcterms:created xsi:type="dcterms:W3CDTF">2017-12-19T18:11:25Z</dcterms:created>
  <dcterms:modified xsi:type="dcterms:W3CDTF">2019-01-31T17:13:45Z</dcterms:modified>
</cp:coreProperties>
</file>