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92" r:id="rId5"/>
    <p:sldId id="293" r:id="rId6"/>
    <p:sldId id="259" r:id="rId7"/>
    <p:sldId id="294" r:id="rId8"/>
    <p:sldId id="260" r:id="rId9"/>
    <p:sldId id="295" r:id="rId10"/>
    <p:sldId id="296" r:id="rId11"/>
    <p:sldId id="261" r:id="rId12"/>
    <p:sldId id="262" r:id="rId13"/>
    <p:sldId id="263" r:id="rId14"/>
    <p:sldId id="264" r:id="rId15"/>
    <p:sldId id="265" r:id="rId16"/>
    <p:sldId id="266" r:id="rId17"/>
    <p:sldId id="297" r:id="rId18"/>
    <p:sldId id="267" r:id="rId19"/>
    <p:sldId id="268" r:id="rId20"/>
    <p:sldId id="269" r:id="rId21"/>
    <p:sldId id="270" r:id="rId22"/>
    <p:sldId id="275" r:id="rId23"/>
    <p:sldId id="276" r:id="rId24"/>
    <p:sldId id="277" r:id="rId25"/>
    <p:sldId id="271" r:id="rId26"/>
    <p:sldId id="272" r:id="rId27"/>
    <p:sldId id="290" r:id="rId28"/>
    <p:sldId id="291" r:id="rId29"/>
    <p:sldId id="273" r:id="rId30"/>
    <p:sldId id="274" r:id="rId31"/>
    <p:sldId id="278" r:id="rId32"/>
    <p:sldId id="279" r:id="rId33"/>
    <p:sldId id="280" r:id="rId34"/>
    <p:sldId id="281" r:id="rId35"/>
    <p:sldId id="282" r:id="rId36"/>
    <p:sldId id="298" r:id="rId37"/>
    <p:sldId id="283" r:id="rId38"/>
    <p:sldId id="285" r:id="rId39"/>
    <p:sldId id="286" r:id="rId40"/>
    <p:sldId id="287" r:id="rId41"/>
    <p:sldId id="288" r:id="rId42"/>
    <p:sldId id="289" r:id="rId43"/>
    <p:sldId id="2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92"/>
            <p14:sldId id="293"/>
            <p14:sldId id="259"/>
            <p14:sldId id="294"/>
            <p14:sldId id="260"/>
            <p14:sldId id="295"/>
            <p14:sldId id="296"/>
            <p14:sldId id="261"/>
            <p14:sldId id="262"/>
            <p14:sldId id="263"/>
            <p14:sldId id="264"/>
            <p14:sldId id="265"/>
            <p14:sldId id="266"/>
            <p14:sldId id="297"/>
            <p14:sldId id="267"/>
            <p14:sldId id="268"/>
            <p14:sldId id="269"/>
            <p14:sldId id="270"/>
            <p14:sldId id="275"/>
            <p14:sldId id="276"/>
            <p14:sldId id="277"/>
            <p14:sldId id="271"/>
            <p14:sldId id="272"/>
            <p14:sldId id="290"/>
            <p14:sldId id="291"/>
            <p14:sldId id="273"/>
            <p14:sldId id="274"/>
            <p14:sldId id="278"/>
            <p14:sldId id="279"/>
            <p14:sldId id="280"/>
            <p14:sldId id="281"/>
            <p14:sldId id="282"/>
            <p14:sldId id="298"/>
            <p14:sldId id="283"/>
            <p14:sldId id="285"/>
            <p14:sldId id="286"/>
            <p14:sldId id="287"/>
            <p14:sldId id="288"/>
            <p14:sldId id="289"/>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B13F6E-2A68-4867-9D3B-7D19F059BE09}" type="datetime1">
              <a:rPr lang="en-US" smtClean="0"/>
              <a:t>5/6/2019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46C77-2094-4B1F-92AE-4740FF722E6E}" type="datetime1">
              <a:rPr lang="en-US" smtClean="0"/>
              <a:t>5/6/2019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19540-2DD1-448F-AB4D-6385D7406921}" type="datetime1">
              <a:rPr lang="en-US" smtClean="0"/>
              <a:t>5/6/2019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D133A-DBC8-4C67-9341-12DF2E150DB6}" type="datetime1">
              <a:rPr lang="en-US" smtClean="0"/>
              <a:t>5/6/2019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7E46C-75BE-4F68-A878-D048D6B611D8}" type="datetime1">
              <a:rPr lang="en-US" smtClean="0"/>
              <a:t>5/6/2019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8C07-F231-4404-BE28-DAA61C4FB0BB}" type="datetime1">
              <a:rPr lang="en-US" smtClean="0"/>
              <a:t>5/6/2019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7536F-9AB0-467D-A42D-C174D46E3067}" type="datetime1">
              <a:rPr lang="en-US" smtClean="0"/>
              <a:t>5/6/2019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17670EA-E111-427C-B235-BBD69E5311E1}" type="datetime1">
              <a:rPr lang="en-US" smtClean="0"/>
              <a:t>5/6/2019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8784-7968-4007-A3FD-19F3C3DCD786}" type="datetime1">
              <a:rPr lang="en-US" smtClean="0"/>
              <a:t>5/6/2019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966C9E-6A51-4AD4-81C3-7384EF70D9A3}" type="datetime1">
              <a:rPr lang="en-US" smtClean="0"/>
              <a:t>5/6/2019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0A9F65-EEE8-48EF-A9E7-37D652A537C9}" type="datetime1">
              <a:rPr lang="en-US" smtClean="0"/>
              <a:t>5/6/2019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939DFA-B2B0-44F8-B760-2AE5BA09081D}" type="datetime1">
              <a:rPr lang="en-US" smtClean="0"/>
              <a:t>5/6/2019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a:t>
            </a:r>
            <a:r>
              <a:rPr lang="en-US" dirty="0" smtClean="0"/>
              <a:t>28</a:t>
            </a:r>
            <a:r>
              <a:rPr lang="en-US" dirty="0"/>
              <a:t/>
            </a:r>
            <a:br>
              <a:rPr lang="en-US" dirty="0"/>
            </a:br>
            <a:r>
              <a:rPr lang="en-US" dirty="0" smtClean="0"/>
              <a:t>The Future Cloud</a:t>
            </a:r>
            <a:endParaRPr lang="en-US" dirty="0"/>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2019</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AAS were used in other settings…</a:t>
            </a:r>
            <a:endParaRPr lang="en-US" dirty="0"/>
          </a:p>
        </p:txBody>
      </p:sp>
      <p:sp>
        <p:nvSpPr>
          <p:cNvPr id="3" name="Content Placeholder 2"/>
          <p:cNvSpPr>
            <a:spLocks noGrp="1"/>
          </p:cNvSpPr>
          <p:nvPr>
            <p:ph idx="1"/>
          </p:nvPr>
        </p:nvSpPr>
        <p:spPr/>
        <p:txBody>
          <a:bodyPr/>
          <a:lstStyle/>
          <a:p>
            <a:r>
              <a:rPr lang="en-US" dirty="0" smtClean="0"/>
              <a:t>Uber/Lyft do “transportation as a service.”</a:t>
            </a:r>
          </a:p>
          <a:p>
            <a:endParaRPr lang="en-US" dirty="0"/>
          </a:p>
          <a:p>
            <a:r>
              <a:rPr lang="en-US" dirty="0" err="1" smtClean="0"/>
              <a:t>AirBnB</a:t>
            </a:r>
            <a:r>
              <a:rPr lang="en-US" dirty="0" smtClean="0"/>
              <a:t> does “accommodations as a service.”</a:t>
            </a:r>
          </a:p>
          <a:p>
            <a:endParaRPr lang="en-US" dirty="0"/>
          </a:p>
          <a:p>
            <a:r>
              <a:rPr lang="en-US" dirty="0" smtClean="0"/>
              <a:t>Cornell does “knowledge as a service.”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41448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smtClean="0"/>
              <a:t>Back to that business analysis…</a:t>
            </a:r>
            <a:endParaRPr lang="en-US" dirty="0"/>
          </a:p>
        </p:txBody>
      </p:sp>
      <p:sp>
        <p:nvSpPr>
          <p:cNvPr id="8" name="Content Placeholder 7"/>
          <p:cNvSpPr>
            <a:spLocks noGrp="1"/>
          </p:cNvSpPr>
          <p:nvPr>
            <p:ph idx="1"/>
          </p:nvPr>
        </p:nvSpPr>
        <p:spPr/>
        <p:txBody>
          <a:bodyPr/>
          <a:lstStyle/>
          <a:p>
            <a:r>
              <a:rPr lang="en-US" dirty="0" smtClean="0"/>
              <a:t>This firm sees a shift from</a:t>
            </a:r>
            <a:br>
              <a:rPr lang="en-US" dirty="0" smtClean="0"/>
            </a:br>
            <a:r>
              <a:rPr lang="en-US" dirty="0" smtClean="0"/>
              <a:t>PaaS to IaaS to SaaS.</a:t>
            </a:r>
            <a:endParaRPr lang="en-US" dirty="0"/>
          </a:p>
          <a:p>
            <a:r>
              <a:rPr lang="en-US" dirty="0" smtClean="0">
                <a:solidFill>
                  <a:srgbClr val="00B050"/>
                </a:solidFill>
              </a:rPr>
              <a:t>PaaS: Cloud as a “platform”</a:t>
            </a:r>
          </a:p>
          <a:p>
            <a:endParaRPr lang="en-US" dirty="0"/>
          </a:p>
          <a:p>
            <a:r>
              <a:rPr lang="en-US" b="1" dirty="0" smtClean="0"/>
              <a:t>IaaS: “Rent bare metal”, </a:t>
            </a:r>
            <a:r>
              <a:rPr lang="en-US" dirty="0" smtClean="0"/>
              <a:t>use</a:t>
            </a:r>
            <a:br>
              <a:rPr lang="en-US" dirty="0" smtClean="0"/>
            </a:br>
            <a:r>
              <a:rPr lang="en-US" dirty="0" smtClean="0"/>
              <a:t>it to create hybrid solutions.</a:t>
            </a:r>
            <a:br>
              <a:rPr lang="en-US" dirty="0" smtClean="0"/>
            </a:b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235066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smtClean="0"/>
              <a:t>What do business analysts say?</a:t>
            </a:r>
            <a:endParaRPr lang="en-US" dirty="0"/>
          </a:p>
        </p:txBody>
      </p:sp>
      <p:sp>
        <p:nvSpPr>
          <p:cNvPr id="8" name="Content Placeholder 7"/>
          <p:cNvSpPr>
            <a:spLocks noGrp="1"/>
          </p:cNvSpPr>
          <p:nvPr>
            <p:ph idx="1"/>
          </p:nvPr>
        </p:nvSpPr>
        <p:spPr/>
        <p:txBody>
          <a:bodyPr/>
          <a:lstStyle/>
          <a:p>
            <a:r>
              <a:rPr lang="en-US" dirty="0" smtClean="0"/>
              <a:t>This firm sees a shift from</a:t>
            </a:r>
            <a:br>
              <a:rPr lang="en-US" dirty="0" smtClean="0"/>
            </a:br>
            <a:r>
              <a:rPr lang="en-US" dirty="0" smtClean="0"/>
              <a:t>PaaS to IaaS to SaaS.</a:t>
            </a:r>
            <a:endParaRPr lang="en-US" dirty="0"/>
          </a:p>
          <a:p>
            <a:r>
              <a:rPr lang="en-US" dirty="0" smtClean="0">
                <a:solidFill>
                  <a:srgbClr val="00B050"/>
                </a:solidFill>
              </a:rPr>
              <a:t>PaaS: Cloud as a “platform”</a:t>
            </a:r>
          </a:p>
          <a:p>
            <a:r>
              <a:rPr lang="en-US" dirty="0" smtClean="0">
                <a:solidFill>
                  <a:srgbClr val="00B050"/>
                </a:solidFill>
              </a:rPr>
              <a:t>IaaS: “Rent bare metal”</a:t>
            </a:r>
          </a:p>
          <a:p>
            <a:endParaRPr lang="en-US" dirty="0"/>
          </a:p>
          <a:p>
            <a:r>
              <a:rPr lang="en-US" b="1" dirty="0" smtClean="0"/>
              <a:t>SaaS: Cloud hosts “solutions”</a:t>
            </a:r>
            <a:r>
              <a:rPr lang="en-US" dirty="0" smtClean="0"/>
              <a:t/>
            </a:r>
            <a:br>
              <a:rPr lang="en-US" dirty="0" smtClean="0"/>
            </a:br>
            <a:r>
              <a:rPr lang="en-US" dirty="0" smtClean="0"/>
              <a:t>like Office 365, Azure </a:t>
            </a:r>
            <a:r>
              <a:rPr lang="en-US" dirty="0" err="1" smtClean="0"/>
              <a:t>IoT</a:t>
            </a:r>
            <a:r>
              <a:rPr lang="en-US" dirty="0" smtClean="0"/>
              <a:t/>
            </a:r>
            <a:br>
              <a:rPr lang="en-US" dirty="0" smtClean="0"/>
            </a:b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14388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smtClean="0"/>
              <a:t>What do business analysts say?</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This firm sees a shift from</a:t>
            </a:r>
            <a:br>
              <a:rPr lang="en-US" dirty="0" smtClean="0"/>
            </a:br>
            <a:r>
              <a:rPr lang="en-US" dirty="0" smtClean="0"/>
              <a:t>PaaS to IaaS to SaaS.</a:t>
            </a:r>
            <a:endParaRPr lang="en-US" dirty="0"/>
          </a:p>
          <a:p>
            <a:r>
              <a:rPr lang="en-US" dirty="0" smtClean="0">
                <a:solidFill>
                  <a:srgbClr val="00B050"/>
                </a:solidFill>
              </a:rPr>
              <a:t>PaaS: Cloud as a “platform”</a:t>
            </a:r>
          </a:p>
          <a:p>
            <a:r>
              <a:rPr lang="en-US" dirty="0" smtClean="0">
                <a:solidFill>
                  <a:srgbClr val="00B050"/>
                </a:solidFill>
              </a:rPr>
              <a:t>IaaS: “Rent bare metal”</a:t>
            </a:r>
          </a:p>
          <a:p>
            <a:r>
              <a:rPr lang="en-US" dirty="0" smtClean="0">
                <a:solidFill>
                  <a:srgbClr val="00B050"/>
                </a:solidFill>
              </a:rPr>
              <a:t>SaaS: Cloud hosts “solutions</a:t>
            </a:r>
            <a:r>
              <a:rPr lang="en-US" dirty="0" smtClean="0">
                <a:solidFill>
                  <a:srgbClr val="00B050"/>
                </a:solidFill>
              </a:rPr>
              <a:t>” </a:t>
            </a:r>
            <a:br>
              <a:rPr lang="en-US" dirty="0" smtClean="0">
                <a:solidFill>
                  <a:srgbClr val="00B050"/>
                </a:solidFill>
              </a:rPr>
            </a:br>
            <a:r>
              <a:rPr lang="en-US" dirty="0" smtClean="0">
                <a:solidFill>
                  <a:srgbClr val="00B050"/>
                </a:solidFill>
              </a:rPr>
              <a:t>(als</a:t>
            </a:r>
            <a:r>
              <a:rPr lang="en-US" dirty="0" smtClean="0">
                <a:solidFill>
                  <a:srgbClr val="00B050"/>
                </a:solidFill>
              </a:rPr>
              <a:t>o known as “systems”)</a:t>
            </a:r>
            <a:endParaRPr lang="en-US" dirty="0"/>
          </a:p>
          <a:p>
            <a:r>
              <a:rPr lang="en-US" dirty="0" smtClean="0"/>
              <a:t>As </a:t>
            </a:r>
            <a:r>
              <a:rPr lang="en-US" dirty="0" smtClean="0"/>
              <a:t>we transition towards SaaS</a:t>
            </a:r>
            <a:br>
              <a:rPr lang="en-US" dirty="0" smtClean="0"/>
            </a:br>
            <a:r>
              <a:rPr lang="en-US" dirty="0" smtClean="0"/>
              <a:t>the cloud hosts Apps.</a:t>
            </a:r>
            <a:br>
              <a:rPr lang="en-US" dirty="0" smtClean="0"/>
            </a:b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00063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talk about an “APP Model”.  But What </a:t>
            </a:r>
            <a:r>
              <a:rPr lang="en-US" dirty="0" smtClean="0"/>
              <a:t>makes an “app”?</a:t>
            </a:r>
            <a:endParaRPr lang="en-US" dirty="0"/>
          </a:p>
        </p:txBody>
      </p:sp>
      <p:sp>
        <p:nvSpPr>
          <p:cNvPr id="3" name="Content Placeholder 2"/>
          <p:cNvSpPr>
            <a:spLocks noGrp="1"/>
          </p:cNvSpPr>
          <p:nvPr>
            <p:ph idx="1"/>
          </p:nvPr>
        </p:nvSpPr>
        <p:spPr/>
        <p:txBody>
          <a:bodyPr/>
          <a:lstStyle/>
          <a:p>
            <a:r>
              <a:rPr lang="en-US" dirty="0" smtClean="0"/>
              <a:t>The term is a reference to our iPhones and iPads, or Androids: solutions to end-user problems that heavily reuse vendor-provided software tools and infrastructure.</a:t>
            </a:r>
          </a:p>
          <a:p>
            <a:endParaRPr lang="en-US" dirty="0"/>
          </a:p>
          <a:p>
            <a:r>
              <a:rPr lang="en-US" dirty="0" smtClean="0"/>
              <a:t>Think about Microsoft </a:t>
            </a:r>
            <a:r>
              <a:rPr lang="en-US" dirty="0" err="1" smtClean="0"/>
              <a:t>Farmbeats</a:t>
            </a:r>
            <a:r>
              <a:rPr lang="en-US" dirty="0" smtClean="0"/>
              <a:t>: the 2019 version was “home built” and has an IaaS feel.  But within a year or two, </a:t>
            </a:r>
            <a:r>
              <a:rPr lang="en-US" dirty="0" err="1" smtClean="0"/>
              <a:t>Farmbeats</a:t>
            </a:r>
            <a:r>
              <a:rPr lang="en-US" dirty="0" smtClean="0"/>
              <a:t>++ could easily shift towards being more like a collection of Digital Agriculture Apps that share a common Azure </a:t>
            </a:r>
            <a:r>
              <a:rPr lang="en-US" dirty="0" err="1" smtClean="0"/>
              <a:t>IoT</a:t>
            </a:r>
            <a:r>
              <a:rPr lang="en-US" dirty="0" smtClean="0"/>
              <a:t> Infrastructure.  This author is predicting such a shift. </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198544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impact our </a:t>
            </a:r>
            <a:r>
              <a:rPr lang="en-US" dirty="0" smtClean="0"/>
              <a:t>topic?</a:t>
            </a:r>
            <a:endParaRPr lang="en-US" dirty="0"/>
          </a:p>
        </p:txBody>
      </p:sp>
      <p:sp>
        <p:nvSpPr>
          <p:cNvPr id="3" name="Content Placeholder 2"/>
          <p:cNvSpPr>
            <a:spLocks noGrp="1"/>
          </p:cNvSpPr>
          <p:nvPr>
            <p:ph idx="1"/>
          </p:nvPr>
        </p:nvSpPr>
        <p:spPr/>
        <p:txBody>
          <a:bodyPr>
            <a:normAutofit lnSpcReduction="10000"/>
          </a:bodyPr>
          <a:lstStyle/>
          <a:p>
            <a:r>
              <a:rPr lang="en-US" dirty="0" smtClean="0"/>
              <a:t>In CS5412 we sometimes look at components and how one uses them.</a:t>
            </a:r>
          </a:p>
          <a:p>
            <a:endParaRPr lang="en-US" dirty="0"/>
          </a:p>
          <a:p>
            <a:r>
              <a:rPr lang="en-US" dirty="0" smtClean="0"/>
              <a:t>But we also look deeper and even think about how we could build versions on our own that would work differently and bring new functionality.</a:t>
            </a:r>
          </a:p>
          <a:p>
            <a:endParaRPr lang="en-US" dirty="0"/>
          </a:p>
          <a:p>
            <a:r>
              <a:rPr lang="en-US" dirty="0" smtClean="0"/>
              <a:t>An App perspective suggest that “we’ll just use standard components.”</a:t>
            </a:r>
          </a:p>
          <a:p>
            <a:endParaRPr lang="en-US" dirty="0"/>
          </a:p>
          <a:p>
            <a:r>
              <a:rPr lang="en-US" i="1" dirty="0" smtClean="0"/>
              <a:t>What technology gap does this expose?</a:t>
            </a:r>
            <a:endParaRPr lang="en-US" i="1"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6651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we’ll need better </a:t>
            </a:r>
            <a:r>
              <a:rPr lang="en-US" sz="4000" dirty="0" smtClean="0">
                <a:sym typeface="Symbol" panose="05050102010706020507" pitchFamily="18" charset="2"/>
              </a:rPr>
              <a:t>-Service creation </a:t>
            </a:r>
            <a:r>
              <a:rPr lang="en-US" sz="4000" dirty="0" smtClean="0">
                <a:sym typeface="Symbol" panose="05050102010706020507" pitchFamily="18" charset="2"/>
              </a:rPr>
              <a:t>tools</a:t>
            </a:r>
            <a:br>
              <a:rPr lang="en-US" sz="4000" dirty="0" smtClean="0">
                <a:sym typeface="Symbol" panose="05050102010706020507" pitchFamily="18" charset="2"/>
              </a:rPr>
            </a:br>
            <a:r>
              <a:rPr lang="en-US" sz="4000" dirty="0" smtClean="0">
                <a:sym typeface="Symbol" panose="05050102010706020507" pitchFamily="18" charset="2"/>
              </a:rPr>
              <a:t>(Maybe, Lik</a:t>
            </a:r>
            <a:r>
              <a:rPr lang="en-US" sz="4000" dirty="0" smtClean="0">
                <a:sym typeface="Symbol" panose="05050102010706020507" pitchFamily="18" charset="2"/>
              </a:rPr>
              <a:t>e Derecho!)</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tool set for building new </a:t>
            </a:r>
            <a:r>
              <a:rPr lang="en-US" dirty="0" smtClean="0">
                <a:sym typeface="Symbol" panose="05050102010706020507" pitchFamily="18" charset="2"/>
              </a:rPr>
              <a:t>-services is pretty basic today, like early client-server, where the lack of tools became a major stumbling block</a:t>
            </a:r>
            <a:r>
              <a:rPr lang="en-US" dirty="0" smtClean="0">
                <a:sym typeface="Symbol" panose="05050102010706020507" pitchFamily="18" charset="2"/>
              </a:rPr>
              <a:t>.</a:t>
            </a:r>
          </a:p>
          <a:p>
            <a:endParaRPr lang="en-US" dirty="0">
              <a:sym typeface="Symbol" panose="05050102010706020507" pitchFamily="18" charset="2"/>
            </a:endParaRPr>
          </a:p>
          <a:p>
            <a:r>
              <a:rPr lang="en-US" dirty="0" smtClean="0">
                <a:sym typeface="Symbol" panose="05050102010706020507" pitchFamily="18" charset="2"/>
              </a:rPr>
              <a:t>Azure App Service and the AWS tool for app hosting were both created for web page builders </a:t>
            </a:r>
            <a:r>
              <a:rPr lang="en-US" dirty="0">
                <a:sym typeface="Symbol" panose="05050102010706020507" pitchFamily="18" charset="2"/>
              </a:rPr>
              <a:t>using -</a:t>
            </a:r>
            <a:r>
              <a:rPr lang="en-US" dirty="0" smtClean="0">
                <a:sym typeface="Symbol" panose="05050102010706020507" pitchFamily="18" charset="2"/>
              </a:rPr>
              <a:t>service models.  Those situations have different real-time, consistency and fault models.  </a:t>
            </a:r>
            <a:endParaRPr lang="en-US" dirty="0" smtClean="0">
              <a:sym typeface="Symbol" panose="05050102010706020507" pitchFamily="18" charset="2"/>
            </a:endParaRPr>
          </a:p>
          <a:p>
            <a:endParaRPr lang="en-US" dirty="0">
              <a:sym typeface="Symbol" panose="05050102010706020507" pitchFamily="18" charset="2"/>
            </a:endParaRPr>
          </a:p>
          <a:p>
            <a:r>
              <a:rPr lang="en-US" dirty="0" smtClean="0">
                <a:sym typeface="Symbol" panose="05050102010706020507" pitchFamily="18" charset="2"/>
              </a:rPr>
              <a:t>An </a:t>
            </a:r>
            <a:r>
              <a:rPr lang="en-US" dirty="0" smtClean="0">
                <a:sym typeface="Symbol" panose="05050102010706020507" pitchFamily="18" charset="2"/>
              </a:rPr>
              <a:t>App perspective only makes sense </a:t>
            </a:r>
            <a:r>
              <a:rPr lang="en-US" dirty="0" smtClean="0">
                <a:sym typeface="Symbol" panose="05050102010706020507" pitchFamily="18" charset="2"/>
              </a:rPr>
              <a:t>with customized </a:t>
            </a:r>
            <a:r>
              <a:rPr lang="en-US" dirty="0" smtClean="0">
                <a:sym typeface="Symbol" panose="05050102010706020507" pitchFamily="18" charset="2"/>
              </a:rPr>
              <a:t>knowledge servers that </a:t>
            </a:r>
            <a:r>
              <a:rPr lang="en-US" dirty="0" smtClean="0">
                <a:sym typeface="Symbol" panose="05050102010706020507" pitchFamily="18" charset="2"/>
              </a:rPr>
              <a:t>would need to be supported by an </a:t>
            </a:r>
            <a:r>
              <a:rPr lang="en-US" dirty="0" err="1" smtClean="0">
                <a:sym typeface="Symbol" panose="05050102010706020507" pitchFamily="18" charset="2"/>
              </a:rPr>
              <a:t>IoT</a:t>
            </a:r>
            <a:r>
              <a:rPr lang="en-US" dirty="0" smtClean="0">
                <a:sym typeface="Symbol" panose="05050102010706020507" pitchFamily="18" charset="2"/>
              </a:rPr>
              <a:t> version of the App Service.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86652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this lack of tools worry us?</a:t>
            </a:r>
            <a:endParaRPr lang="en-US" dirty="0"/>
          </a:p>
        </p:txBody>
      </p:sp>
      <p:sp>
        <p:nvSpPr>
          <p:cNvPr id="3" name="Content Placeholder 2"/>
          <p:cNvSpPr>
            <a:spLocks noGrp="1"/>
          </p:cNvSpPr>
          <p:nvPr>
            <p:ph idx="1"/>
          </p:nvPr>
        </p:nvSpPr>
        <p:spPr/>
        <p:txBody>
          <a:bodyPr/>
          <a:lstStyle/>
          <a:p>
            <a:r>
              <a:rPr lang="en-US" dirty="0" smtClean="0"/>
              <a:t>Yes and no!</a:t>
            </a:r>
          </a:p>
          <a:p>
            <a:endParaRPr lang="en-US" dirty="0"/>
          </a:p>
          <a:p>
            <a:r>
              <a:rPr lang="en-US" dirty="0" smtClean="0"/>
              <a:t>Yes, because we can think back to early client-server computing days, or the early cloud, when inadequate tools caused the whole industry to stumble and forced major system-wide rebuilds, again and again.</a:t>
            </a:r>
          </a:p>
          <a:p>
            <a:endParaRPr lang="en-US" dirty="0"/>
          </a:p>
          <a:p>
            <a:r>
              <a:rPr lang="en-US" dirty="0" smtClean="0"/>
              <a:t>No, because if there is an exciting market, a real one, the money will flow and tools will follow!</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01017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market evolving?</a:t>
            </a:r>
            <a:endParaRPr lang="en-US" dirty="0"/>
          </a:p>
        </p:txBody>
      </p:sp>
      <p:sp>
        <p:nvSpPr>
          <p:cNvPr id="3" name="Content Placeholder 2"/>
          <p:cNvSpPr>
            <a:spLocks noGrp="1"/>
          </p:cNvSpPr>
          <p:nvPr>
            <p:ph idx="1"/>
          </p:nvPr>
        </p:nvSpPr>
        <p:spPr/>
        <p:txBody>
          <a:bodyPr>
            <a:normAutofit/>
          </a:bodyPr>
          <a:lstStyle/>
          <a:p>
            <a:r>
              <a:rPr lang="en-US" dirty="0" smtClean="0"/>
              <a:t>In this analysis, for the first</a:t>
            </a:r>
            <a:br>
              <a:rPr lang="en-US" dirty="0" smtClean="0"/>
            </a:br>
            <a:r>
              <a:rPr lang="en-US" dirty="0" smtClean="0"/>
              <a:t>time Amazon is less dominant</a:t>
            </a:r>
            <a:br>
              <a:rPr lang="en-US" dirty="0" smtClean="0"/>
            </a:br>
            <a:r>
              <a:rPr lang="en-US" dirty="0" smtClean="0"/>
              <a:t>than Microsoft.</a:t>
            </a:r>
          </a:p>
          <a:p>
            <a:endParaRPr lang="en-US" dirty="0"/>
          </a:p>
          <a:p>
            <a:r>
              <a:rPr lang="en-US" dirty="0" smtClean="0"/>
              <a:t>The reason is that this chart</a:t>
            </a:r>
            <a:br>
              <a:rPr lang="en-US" dirty="0" smtClean="0"/>
            </a:br>
            <a:r>
              <a:rPr lang="en-US" dirty="0" smtClean="0"/>
              <a:t>focuses on just PaaS, IaaS, </a:t>
            </a:r>
            <a:br>
              <a:rPr lang="en-US" dirty="0" smtClean="0"/>
            </a:br>
            <a:r>
              <a:rPr lang="en-US" dirty="0" smtClean="0"/>
              <a:t>and SaaS, plus looks at </a:t>
            </a:r>
            <a:br>
              <a:rPr lang="en-US" dirty="0" smtClean="0"/>
            </a:br>
            <a:r>
              <a:rPr lang="en-US" dirty="0" smtClean="0"/>
              <a:t>the subset of cloud revenue</a:t>
            </a:r>
            <a:br>
              <a:rPr lang="en-US" dirty="0" smtClean="0"/>
            </a:br>
            <a:r>
              <a:rPr lang="en-US" dirty="0" smtClean="0"/>
              <a:t>expected to “recur” annually</a:t>
            </a:r>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p:cNvPicPr>
            <a:picLocks noChangeAspect="1"/>
          </p:cNvPicPr>
          <p:nvPr/>
        </p:nvPicPr>
        <p:blipFill>
          <a:blip r:embed="rId2"/>
          <a:stretch>
            <a:fillRect/>
          </a:stretch>
        </p:blipFill>
        <p:spPr>
          <a:xfrm>
            <a:off x="5365268" y="2191664"/>
            <a:ext cx="6697058" cy="3845457"/>
          </a:xfrm>
          <a:prstGeom prst="rect">
            <a:avLst/>
          </a:prstGeom>
        </p:spPr>
      </p:pic>
      <p:sp>
        <p:nvSpPr>
          <p:cNvPr id="7" name="Rectangle 6"/>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613571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in…	</a:t>
            </a:r>
            <a:endParaRPr lang="en-US" dirty="0"/>
          </a:p>
        </p:txBody>
      </p:sp>
      <p:sp>
        <p:nvSpPr>
          <p:cNvPr id="3" name="Content Placeholder 2"/>
          <p:cNvSpPr>
            <a:spLocks noGrp="1"/>
          </p:cNvSpPr>
          <p:nvPr>
            <p:ph idx="1"/>
          </p:nvPr>
        </p:nvSpPr>
        <p:spPr/>
        <p:txBody>
          <a:bodyPr/>
          <a:lstStyle/>
          <a:p>
            <a:r>
              <a:rPr lang="en-US" dirty="0" smtClean="0"/>
              <a:t>The article actually breaks down the revenue they used to build the chart, which is somewhat unusual for articles of this kind (many pull charts from thin air, and this is why I liked this one).</a:t>
            </a:r>
          </a:p>
          <a:p>
            <a:endParaRPr lang="en-US" dirty="0"/>
          </a:p>
          <a:p>
            <a:r>
              <a:rPr lang="en-US" dirty="0" smtClean="0"/>
              <a:t>What it reveals is that the Microsoft acquisition of LinkedIn, combined with very strong growth for Office 365, has fueled a very strong growth in Microsoft market share, which was quite a bit smaller as recently as 2015</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416027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last lecture!</a:t>
            </a:r>
            <a:endParaRPr lang="en-US" dirty="0"/>
          </a:p>
        </p:txBody>
      </p:sp>
      <p:sp>
        <p:nvSpPr>
          <p:cNvPr id="3" name="Content Placeholder 2"/>
          <p:cNvSpPr>
            <a:spLocks noGrp="1"/>
          </p:cNvSpPr>
          <p:nvPr>
            <p:ph idx="1"/>
          </p:nvPr>
        </p:nvSpPr>
        <p:spPr/>
        <p:txBody>
          <a:bodyPr/>
          <a:lstStyle/>
          <a:p>
            <a:r>
              <a:rPr lang="en-US" dirty="0" smtClean="0"/>
              <a:t>Today, we’ll peer into a crystal ball (using lots of web search)</a:t>
            </a:r>
          </a:p>
          <a:p>
            <a:endParaRPr lang="en-US" dirty="0"/>
          </a:p>
          <a:p>
            <a:r>
              <a:rPr lang="en-US" dirty="0" smtClean="0"/>
              <a:t>Look at business articles about the future of the cloud, drawing on white papers published in various sources (listed on the syllabus page and in the notes).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9234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Share Trend analysis</a:t>
            </a:r>
            <a:endParaRPr lang="en-US" dirty="0"/>
          </a:p>
        </p:txBody>
      </p:sp>
      <p:sp>
        <p:nvSpPr>
          <p:cNvPr id="3" name="Content Placeholder 2"/>
          <p:cNvSpPr>
            <a:spLocks noGrp="1"/>
          </p:cNvSpPr>
          <p:nvPr>
            <p:ph idx="1"/>
          </p:nvPr>
        </p:nvSpPr>
        <p:spPr/>
        <p:txBody>
          <a:bodyPr/>
          <a:lstStyle/>
          <a:p>
            <a:r>
              <a:rPr lang="en-US" dirty="0" smtClean="0"/>
              <a:t>This chart from IDC shows that</a:t>
            </a:r>
            <a:br>
              <a:rPr lang="en-US" dirty="0" smtClean="0"/>
            </a:br>
            <a:r>
              <a:rPr lang="en-US" dirty="0" smtClean="0"/>
              <a:t>there is a noticeable shift from</a:t>
            </a:r>
            <a:br>
              <a:rPr lang="en-US" dirty="0" smtClean="0"/>
            </a:br>
            <a:r>
              <a:rPr lang="en-US" dirty="0" smtClean="0"/>
              <a:t>traditional owned data centers </a:t>
            </a:r>
            <a:br>
              <a:rPr lang="en-US" dirty="0" smtClean="0"/>
            </a:br>
            <a:r>
              <a:rPr lang="en-US" dirty="0" smtClean="0"/>
              <a:t>towards public clouds (AWS, Azure)</a:t>
            </a:r>
          </a:p>
          <a:p>
            <a:endParaRPr lang="en-US" dirty="0"/>
          </a:p>
          <a:p>
            <a:r>
              <a:rPr lang="en-US" dirty="0" smtClean="0"/>
              <a:t>With Office 365, one explanation is</a:t>
            </a:r>
            <a:br>
              <a:rPr lang="en-US" dirty="0" smtClean="0"/>
            </a:br>
            <a:r>
              <a:rPr lang="en-US" dirty="0" smtClean="0"/>
              <a:t>that companies are shifting their</a:t>
            </a:r>
            <a:br>
              <a:rPr lang="en-US" dirty="0" smtClean="0"/>
            </a:br>
            <a:r>
              <a:rPr lang="en-US" dirty="0" smtClean="0"/>
              <a:t>in-house business tasks into cloud SaaS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p:cNvPicPr>
            <a:picLocks noChangeAspect="1"/>
          </p:cNvPicPr>
          <p:nvPr/>
        </p:nvPicPr>
        <p:blipFill>
          <a:blip r:embed="rId2"/>
          <a:stretch>
            <a:fillRect/>
          </a:stretch>
        </p:blipFill>
        <p:spPr>
          <a:xfrm>
            <a:off x="7038975" y="2494524"/>
            <a:ext cx="4772025" cy="3219450"/>
          </a:xfrm>
          <a:prstGeom prst="rect">
            <a:avLst/>
          </a:prstGeom>
        </p:spPr>
      </p:pic>
    </p:spTree>
    <p:extLst>
      <p:ext uri="{BB962C8B-B14F-4D97-AF65-F5344CB8AC3E}">
        <p14:creationId xmlns:p14="http://schemas.microsoft.com/office/powerpoint/2010/main" val="2119717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Sliced in different ways, you can reach very different conclusions</a:t>
            </a:r>
            <a:endParaRPr lang="en-US" dirty="0"/>
          </a:p>
        </p:txBody>
      </p:sp>
      <p:sp>
        <p:nvSpPr>
          <p:cNvPr id="3" name="Content Placeholder 2"/>
          <p:cNvSpPr>
            <a:spLocks noGrp="1"/>
          </p:cNvSpPr>
          <p:nvPr>
            <p:ph idx="1"/>
          </p:nvPr>
        </p:nvSpPr>
        <p:spPr/>
        <p:txBody>
          <a:bodyPr/>
          <a:lstStyle/>
          <a:p>
            <a:r>
              <a:rPr lang="en-US" dirty="0" smtClean="0"/>
              <a:t>This Q3 2018 data from awsinsider.com</a:t>
            </a:r>
            <a:br>
              <a:rPr lang="en-US" dirty="0" smtClean="0"/>
            </a:br>
            <a:r>
              <a:rPr lang="en-US" dirty="0" smtClean="0"/>
              <a:t>(a company with an obvious reason to</a:t>
            </a:r>
            <a:br>
              <a:rPr lang="en-US" dirty="0" smtClean="0"/>
            </a:br>
            <a:r>
              <a:rPr lang="en-US" dirty="0" smtClean="0"/>
              <a:t>favor AWS) shows AWS strongly ahead</a:t>
            </a:r>
            <a:br>
              <a:rPr lang="en-US" dirty="0" smtClean="0"/>
            </a:br>
            <a:r>
              <a:rPr lang="en-US" dirty="0" smtClean="0"/>
              <a:t>of Microsoft and every other vendor.</a:t>
            </a:r>
          </a:p>
          <a:p>
            <a:endParaRPr lang="en-US" dirty="0"/>
          </a:p>
          <a:p>
            <a:r>
              <a:rPr lang="en-US" dirty="0" smtClean="0"/>
              <a:t>But notice that it doesn’t include SaaS,</a:t>
            </a:r>
            <a:br>
              <a:rPr lang="en-US" dirty="0" smtClean="0"/>
            </a:br>
            <a:r>
              <a:rPr lang="en-US" dirty="0" smtClean="0"/>
              <a:t>and instead uses a category called</a:t>
            </a:r>
            <a:br>
              <a:rPr lang="en-US" dirty="0" smtClean="0"/>
            </a:br>
            <a:r>
              <a:rPr lang="en-US" dirty="0" smtClean="0"/>
              <a:t>“hosted private cloud”.  What is that?</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p:cNvPicPr>
            <a:picLocks noChangeAspect="1"/>
          </p:cNvPicPr>
          <p:nvPr/>
        </p:nvPicPr>
        <p:blipFill>
          <a:blip r:embed="rId2"/>
          <a:stretch>
            <a:fillRect/>
          </a:stretch>
        </p:blipFill>
        <p:spPr>
          <a:xfrm>
            <a:off x="7161335" y="2739170"/>
            <a:ext cx="4762500" cy="2962275"/>
          </a:xfrm>
          <a:prstGeom prst="rect">
            <a:avLst/>
          </a:prstGeom>
        </p:spPr>
      </p:pic>
    </p:spTree>
    <p:extLst>
      <p:ext uri="{BB962C8B-B14F-4D97-AF65-F5344CB8AC3E}">
        <p14:creationId xmlns:p14="http://schemas.microsoft.com/office/powerpoint/2010/main" val="1275159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“enterprises” are exploring shifts towards the cloud</a:t>
            </a:r>
            <a:endParaRPr lang="en-US" dirty="0"/>
          </a:p>
        </p:txBody>
      </p:sp>
      <p:sp>
        <p:nvSpPr>
          <p:cNvPr id="3" name="Content Placeholder 2"/>
          <p:cNvSpPr>
            <a:spLocks noGrp="1"/>
          </p:cNvSpPr>
          <p:nvPr>
            <p:ph idx="1"/>
          </p:nvPr>
        </p:nvSpPr>
        <p:spPr/>
        <p:txBody>
          <a:bodyPr>
            <a:normAutofit/>
          </a:bodyPr>
          <a:lstStyle/>
          <a:p>
            <a:r>
              <a:rPr lang="en-US" dirty="0" smtClean="0"/>
              <a:t>This is a market research</a:t>
            </a:r>
            <a:br>
              <a:rPr lang="en-US" dirty="0" smtClean="0"/>
            </a:br>
            <a:r>
              <a:rPr lang="en-US" dirty="0" smtClean="0"/>
              <a:t>report from zdnet.com</a:t>
            </a:r>
          </a:p>
          <a:p>
            <a:endParaRPr lang="en-US" dirty="0"/>
          </a:p>
          <a:p>
            <a:r>
              <a:rPr lang="en-US" dirty="0" smtClean="0"/>
              <a:t>It shows that Azure and</a:t>
            </a:r>
            <a:br>
              <a:rPr lang="en-US" dirty="0" smtClean="0"/>
            </a:br>
            <a:r>
              <a:rPr lang="en-US" dirty="0" smtClean="0"/>
              <a:t>AWS have similar use</a:t>
            </a:r>
            <a:br>
              <a:rPr lang="en-US" dirty="0" smtClean="0"/>
            </a:br>
            <a:r>
              <a:rPr lang="en-US" dirty="0" smtClean="0"/>
              <a:t>patterns, but with more</a:t>
            </a:r>
            <a:br>
              <a:rPr lang="en-US" dirty="0" smtClean="0"/>
            </a:br>
            <a:r>
              <a:rPr lang="en-US" dirty="0" smtClean="0"/>
              <a:t>experimenting or planning</a:t>
            </a:r>
            <a:br>
              <a:rPr lang="en-US" dirty="0" smtClean="0"/>
            </a:br>
            <a:r>
              <a:rPr lang="en-US" dirty="0" smtClean="0"/>
              <a:t>to adopt Azure than AWS.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2"/>
          <a:stretch>
            <a:fillRect/>
          </a:stretch>
        </p:blipFill>
        <p:spPr>
          <a:xfrm>
            <a:off x="4842932" y="2286000"/>
            <a:ext cx="7334250" cy="3524250"/>
          </a:xfrm>
          <a:prstGeom prst="rect">
            <a:avLst/>
          </a:prstGeom>
        </p:spPr>
      </p:pic>
    </p:spTree>
    <p:extLst>
      <p:ext uri="{BB962C8B-B14F-4D97-AF65-F5344CB8AC3E}">
        <p14:creationId xmlns:p14="http://schemas.microsoft.com/office/powerpoint/2010/main" val="1561365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use is more oriented towards IaaS</a:t>
            </a:r>
            <a:endParaRPr lang="en-US" dirty="0"/>
          </a:p>
        </p:txBody>
      </p:sp>
      <p:sp>
        <p:nvSpPr>
          <p:cNvPr id="3" name="Content Placeholder 2"/>
          <p:cNvSpPr>
            <a:spLocks noGrp="1"/>
          </p:cNvSpPr>
          <p:nvPr>
            <p:ph idx="1"/>
          </p:nvPr>
        </p:nvSpPr>
        <p:spPr/>
        <p:txBody>
          <a:bodyPr>
            <a:normAutofit/>
          </a:bodyPr>
          <a:lstStyle/>
          <a:p>
            <a:r>
              <a:rPr lang="en-US" dirty="0" smtClean="0"/>
              <a:t>This is a market research</a:t>
            </a:r>
            <a:br>
              <a:rPr lang="en-US" dirty="0" smtClean="0"/>
            </a:br>
            <a:r>
              <a:rPr lang="en-US" dirty="0" smtClean="0"/>
              <a:t>report from zdnet.com</a:t>
            </a:r>
          </a:p>
          <a:p>
            <a:endParaRPr lang="en-US" dirty="0"/>
          </a:p>
          <a:p>
            <a:r>
              <a:rPr lang="en-US" dirty="0" smtClean="0"/>
              <a:t>It shows that Azure and</a:t>
            </a:r>
            <a:br>
              <a:rPr lang="en-US" dirty="0" smtClean="0"/>
            </a:br>
            <a:r>
              <a:rPr lang="en-US" dirty="0" smtClean="0"/>
              <a:t>AWS have similar use</a:t>
            </a:r>
            <a:br>
              <a:rPr lang="en-US" dirty="0" smtClean="0"/>
            </a:br>
            <a:r>
              <a:rPr lang="en-US" dirty="0" smtClean="0"/>
              <a:t>patterns, but with more</a:t>
            </a:r>
            <a:br>
              <a:rPr lang="en-US" dirty="0" smtClean="0"/>
            </a:br>
            <a:r>
              <a:rPr lang="en-US" dirty="0" smtClean="0"/>
              <a:t>experimenting or planning</a:t>
            </a:r>
            <a:br>
              <a:rPr lang="en-US" dirty="0" smtClean="0"/>
            </a:br>
            <a:r>
              <a:rPr lang="en-US" dirty="0" smtClean="0"/>
              <a:t>to adopt Azure than AWS.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pic>
        <p:nvPicPr>
          <p:cNvPr id="7" name="Picture 6"/>
          <p:cNvPicPr>
            <a:picLocks noChangeAspect="1"/>
          </p:cNvPicPr>
          <p:nvPr/>
        </p:nvPicPr>
        <p:blipFill>
          <a:blip r:embed="rId2"/>
          <a:stretch>
            <a:fillRect/>
          </a:stretch>
        </p:blipFill>
        <p:spPr>
          <a:xfrm>
            <a:off x="4952268" y="2124656"/>
            <a:ext cx="7334250" cy="3524250"/>
          </a:xfrm>
          <a:prstGeom prst="rect">
            <a:avLst/>
          </a:prstGeom>
        </p:spPr>
      </p:pic>
    </p:spTree>
    <p:extLst>
      <p:ext uri="{BB962C8B-B14F-4D97-AF65-F5344CB8AC3E}">
        <p14:creationId xmlns:p14="http://schemas.microsoft.com/office/powerpoint/2010/main" val="379130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958"/>
          <a:stretch/>
        </p:blipFill>
        <p:spPr>
          <a:xfrm>
            <a:off x="4856726" y="2124656"/>
            <a:ext cx="7335274" cy="3502421"/>
          </a:xfrm>
          <a:prstGeom prst="rect">
            <a:avLst/>
          </a:prstGeom>
        </p:spPr>
      </p:pic>
      <p:sp>
        <p:nvSpPr>
          <p:cNvPr id="2" name="Title 1"/>
          <p:cNvSpPr>
            <a:spLocks noGrp="1"/>
          </p:cNvSpPr>
          <p:nvPr>
            <p:ph type="title"/>
          </p:nvPr>
        </p:nvSpPr>
        <p:spPr/>
        <p:txBody>
          <a:bodyPr/>
          <a:lstStyle/>
          <a:p>
            <a:r>
              <a:rPr lang="en-US" dirty="0" smtClean="0"/>
              <a:t>Most “enterprises” are exploring shifts towards the cloud</a:t>
            </a:r>
            <a:endParaRPr lang="en-US" dirty="0"/>
          </a:p>
        </p:txBody>
      </p:sp>
      <p:sp>
        <p:nvSpPr>
          <p:cNvPr id="3" name="Content Placeholder 2"/>
          <p:cNvSpPr>
            <a:spLocks noGrp="1"/>
          </p:cNvSpPr>
          <p:nvPr>
            <p:ph idx="1"/>
          </p:nvPr>
        </p:nvSpPr>
        <p:spPr/>
        <p:txBody>
          <a:bodyPr>
            <a:normAutofit/>
          </a:bodyPr>
          <a:lstStyle/>
          <a:p>
            <a:r>
              <a:rPr lang="en-US" dirty="0" smtClean="0"/>
              <a:t>If we look just at VMs</a:t>
            </a:r>
            <a:br>
              <a:rPr lang="en-US" dirty="0" smtClean="0"/>
            </a:br>
            <a:r>
              <a:rPr lang="en-US" dirty="0" smtClean="0"/>
              <a:t>we are focusing on</a:t>
            </a:r>
            <a:br>
              <a:rPr lang="en-US" dirty="0" smtClean="0"/>
            </a:br>
            <a:r>
              <a:rPr lang="en-US" dirty="0" smtClean="0"/>
              <a:t>IaaS rather than SaaS</a:t>
            </a:r>
          </a:p>
          <a:p>
            <a:endParaRPr lang="en-US" dirty="0"/>
          </a:p>
          <a:p>
            <a:r>
              <a:rPr lang="en-US" dirty="0" smtClean="0"/>
              <a:t>Here AWS is the clear</a:t>
            </a:r>
            <a:br>
              <a:rPr lang="en-US" dirty="0" smtClean="0"/>
            </a:br>
            <a:r>
              <a:rPr lang="en-US" dirty="0" smtClean="0"/>
              <a:t>winner.  And more</a:t>
            </a:r>
            <a:br>
              <a:rPr lang="en-US" dirty="0" smtClean="0"/>
            </a:br>
            <a:r>
              <a:rPr lang="en-US" dirty="0" smtClean="0"/>
              <a:t>companies are</a:t>
            </a:r>
            <a:br>
              <a:rPr lang="en-US" dirty="0" smtClean="0"/>
            </a:br>
            <a:r>
              <a:rPr lang="en-US" dirty="0" smtClean="0"/>
              <a:t>experimenting with AWS too. </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999542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government cloud</a:t>
            </a:r>
            <a:endParaRPr lang="en-US" dirty="0"/>
          </a:p>
        </p:txBody>
      </p:sp>
      <p:sp>
        <p:nvSpPr>
          <p:cNvPr id="3" name="Content Placeholder 2"/>
          <p:cNvSpPr>
            <a:spLocks noGrp="1"/>
          </p:cNvSpPr>
          <p:nvPr>
            <p:ph idx="1"/>
          </p:nvPr>
        </p:nvSpPr>
        <p:spPr/>
        <p:txBody>
          <a:bodyPr>
            <a:normAutofit/>
          </a:bodyPr>
          <a:lstStyle/>
          <a:p>
            <a:r>
              <a:rPr lang="en-US" dirty="0" smtClean="0"/>
              <a:t>Hosted Private Cloud means “using AWS infrastructure but not a shared public cloud.”  The biggest such example is “government cloud”</a:t>
            </a:r>
          </a:p>
          <a:p>
            <a:endParaRPr lang="en-US" dirty="0"/>
          </a:p>
          <a:p>
            <a:r>
              <a:rPr lang="en-US" dirty="0" smtClean="0"/>
              <a:t>This is a line of business in which Amazon builds and operates clouds specifically for the US government and military, securely.</a:t>
            </a:r>
          </a:p>
          <a:p>
            <a:endParaRPr lang="en-US" dirty="0"/>
          </a:p>
          <a:p>
            <a:r>
              <a:rPr lang="en-US" dirty="0" smtClean="0"/>
              <a:t>That particular line of revenue greatly increases the AWS revenue for cloud as a whole, but in a distinct category.</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1038769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dirty="0" err="1" smtClean="0"/>
              <a:t>I</a:t>
            </a:r>
            <a:r>
              <a:rPr lang="en-US" sz="4400" dirty="0" err="1" smtClean="0"/>
              <a:t>o</a:t>
            </a:r>
            <a:r>
              <a:rPr lang="en-US" dirty="0" err="1" smtClean="0"/>
              <a:t>T</a:t>
            </a:r>
            <a:r>
              <a:rPr lang="en-US" dirty="0" smtClean="0"/>
              <a:t> as a market?</a:t>
            </a:r>
            <a:endParaRPr lang="en-US" dirty="0"/>
          </a:p>
        </p:txBody>
      </p:sp>
      <p:sp>
        <p:nvSpPr>
          <p:cNvPr id="3" name="Content Placeholder 2"/>
          <p:cNvSpPr>
            <a:spLocks noGrp="1"/>
          </p:cNvSpPr>
          <p:nvPr>
            <p:ph idx="1"/>
          </p:nvPr>
        </p:nvSpPr>
        <p:spPr/>
        <p:txBody>
          <a:bodyPr/>
          <a:lstStyle/>
          <a:p>
            <a:r>
              <a:rPr lang="en-US" dirty="0" smtClean="0"/>
              <a:t>This chart from “</a:t>
            </a:r>
            <a:r>
              <a:rPr lang="en-US" dirty="0" err="1" smtClean="0"/>
              <a:t>statistica</a:t>
            </a:r>
            <a:r>
              <a:rPr lang="en-US" dirty="0" smtClean="0"/>
              <a:t>”</a:t>
            </a:r>
            <a:br>
              <a:rPr lang="en-US" dirty="0" smtClean="0"/>
            </a:br>
            <a:r>
              <a:rPr lang="en-US" dirty="0" smtClean="0"/>
              <a:t>looks at how many smart </a:t>
            </a:r>
            <a:br>
              <a:rPr lang="en-US" dirty="0" smtClean="0"/>
            </a:br>
            <a:r>
              <a:rPr lang="en-US" dirty="0" smtClean="0"/>
              <a:t>devices are out there world-wide</a:t>
            </a:r>
          </a:p>
          <a:p>
            <a:endParaRPr lang="en-US" dirty="0"/>
          </a:p>
          <a:p>
            <a:r>
              <a:rPr lang="en-US" dirty="0" smtClean="0"/>
              <a:t>It includes everything from </a:t>
            </a:r>
            <a:br>
              <a:rPr lang="en-US" dirty="0" smtClean="0"/>
            </a:br>
            <a:r>
              <a:rPr lang="en-US" dirty="0" smtClean="0"/>
              <a:t>routers and smart TVs to home</a:t>
            </a:r>
            <a:br>
              <a:rPr lang="en-US" dirty="0" smtClean="0"/>
            </a:br>
            <a:r>
              <a:rPr lang="en-US" dirty="0" smtClean="0"/>
              <a:t>thermostats that do smart sector</a:t>
            </a:r>
            <a:br>
              <a:rPr lang="en-US" dirty="0" smtClean="0"/>
            </a:br>
            <a:r>
              <a:rPr lang="en-US" dirty="0" smtClean="0"/>
              <a:t>control and heat different rooms</a:t>
            </a:r>
            <a:br>
              <a:rPr lang="en-US" dirty="0" smtClean="0"/>
            </a:br>
            <a:r>
              <a:rPr lang="en-US" dirty="0" smtClean="0"/>
              <a:t>in different patterns.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p:cNvPicPr>
            <a:picLocks noChangeAspect="1"/>
          </p:cNvPicPr>
          <p:nvPr/>
        </p:nvPicPr>
        <p:blipFill>
          <a:blip r:embed="rId2"/>
          <a:stretch>
            <a:fillRect/>
          </a:stretch>
        </p:blipFill>
        <p:spPr>
          <a:xfrm>
            <a:off x="5838093" y="1772377"/>
            <a:ext cx="6218725" cy="4698327"/>
          </a:xfrm>
          <a:prstGeom prst="rect">
            <a:avLst/>
          </a:prstGeom>
        </p:spPr>
      </p:pic>
    </p:spTree>
    <p:extLst>
      <p:ext uri="{BB962C8B-B14F-4D97-AF65-F5344CB8AC3E}">
        <p14:creationId xmlns:p14="http://schemas.microsoft.com/office/powerpoint/2010/main" val="63898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Market: Smart Grid</a:t>
            </a:r>
            <a:endParaRPr lang="en-US" dirty="0"/>
          </a:p>
        </p:txBody>
      </p:sp>
      <p:sp>
        <p:nvSpPr>
          <p:cNvPr id="7" name="Content Placeholder 6"/>
          <p:cNvSpPr>
            <a:spLocks noGrp="1"/>
          </p:cNvSpPr>
          <p:nvPr>
            <p:ph idx="1"/>
          </p:nvPr>
        </p:nvSpPr>
        <p:spPr/>
        <p:txBody>
          <a:bodyPr>
            <a:normAutofit/>
          </a:bodyPr>
          <a:lstStyle/>
          <a:p>
            <a:r>
              <a:rPr lang="en-US" dirty="0" smtClean="0"/>
              <a:t>If the power grid of the future will be</a:t>
            </a:r>
            <a:br>
              <a:rPr lang="en-US" dirty="0" smtClean="0"/>
            </a:br>
            <a:r>
              <a:rPr lang="en-US" dirty="0" smtClean="0"/>
              <a:t>smart, what will make it smart?</a:t>
            </a:r>
          </a:p>
          <a:p>
            <a:r>
              <a:rPr lang="en-US" dirty="0" smtClean="0"/>
              <a:t>Part of the answer is “it will need to be, to</a:t>
            </a:r>
            <a:br>
              <a:rPr lang="en-US" dirty="0" smtClean="0"/>
            </a:br>
            <a:r>
              <a:rPr lang="en-US" dirty="0" smtClean="0"/>
              <a:t>handle distributed energy resources.”</a:t>
            </a:r>
          </a:p>
          <a:p>
            <a:r>
              <a:rPr lang="en-US" dirty="0" smtClean="0"/>
              <a:t>Then they point to various specifics that</a:t>
            </a:r>
            <a:br>
              <a:rPr lang="en-US" dirty="0" smtClean="0"/>
            </a:br>
            <a:r>
              <a:rPr lang="en-US" dirty="0" smtClean="0"/>
              <a:t>are mostly </a:t>
            </a:r>
            <a:r>
              <a:rPr lang="en-US" dirty="0" err="1" smtClean="0"/>
              <a:t>IoT</a:t>
            </a:r>
            <a:r>
              <a:rPr lang="en-US" dirty="0" smtClean="0"/>
              <a:t> and cloud, like ML/AI, </a:t>
            </a:r>
            <a:br>
              <a:rPr lang="en-US" dirty="0" smtClean="0"/>
            </a:br>
            <a:r>
              <a:rPr lang="en-US" dirty="0" smtClean="0"/>
              <a:t>mobility, cloud computing, data analytics,</a:t>
            </a:r>
            <a:br>
              <a:rPr lang="en-US" dirty="0" smtClean="0"/>
            </a:br>
            <a:r>
              <a:rPr lang="en-US" dirty="0" err="1" smtClean="0"/>
              <a:t>blockchain</a:t>
            </a:r>
            <a:r>
              <a:rPr lang="en-US" dirty="0"/>
              <a:t>!</a:t>
            </a:r>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pic>
        <p:nvPicPr>
          <p:cNvPr id="6" name="Picture 5"/>
          <p:cNvPicPr>
            <a:picLocks noChangeAspect="1"/>
          </p:cNvPicPr>
          <p:nvPr/>
        </p:nvPicPr>
        <p:blipFill>
          <a:blip r:embed="rId2"/>
          <a:stretch>
            <a:fillRect/>
          </a:stretch>
        </p:blipFill>
        <p:spPr>
          <a:xfrm>
            <a:off x="7614139" y="1039443"/>
            <a:ext cx="4317024" cy="5293574"/>
          </a:xfrm>
          <a:prstGeom prst="rect">
            <a:avLst/>
          </a:prstGeom>
        </p:spPr>
      </p:pic>
    </p:spTree>
    <p:extLst>
      <p:ext uri="{BB962C8B-B14F-4D97-AF65-F5344CB8AC3E}">
        <p14:creationId xmlns:p14="http://schemas.microsoft.com/office/powerpoint/2010/main" val="349194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area has similar stories!</a:t>
            </a:r>
            <a:endParaRPr lang="en-US" dirty="0"/>
          </a:p>
        </p:txBody>
      </p:sp>
      <p:sp>
        <p:nvSpPr>
          <p:cNvPr id="3" name="Content Placeholder 2"/>
          <p:cNvSpPr>
            <a:spLocks noGrp="1"/>
          </p:cNvSpPr>
          <p:nvPr>
            <p:ph idx="1"/>
          </p:nvPr>
        </p:nvSpPr>
        <p:spPr/>
        <p:txBody>
          <a:bodyPr/>
          <a:lstStyle/>
          <a:p>
            <a:r>
              <a:rPr lang="en-US" dirty="0" smtClean="0"/>
              <a:t>I happen to work in smart grid, but smart farming is clearly such a story too, and there are smart manufacturing ones, smart cities…</a:t>
            </a:r>
          </a:p>
          <a:p>
            <a:endParaRPr lang="en-US" dirty="0"/>
          </a:p>
          <a:p>
            <a:r>
              <a:rPr lang="en-US" dirty="0" smtClean="0"/>
              <a:t>All such stories seem to center on the cloud.  </a:t>
            </a:r>
            <a:r>
              <a:rPr lang="en-US" dirty="0" err="1" smtClean="0"/>
              <a:t>IoT</a:t>
            </a:r>
            <a:r>
              <a:rPr lang="en-US" dirty="0" smtClean="0"/>
              <a:t> is a unifying element because these clouds need to sense the external world and react to new events, or even control things in that external world.</a:t>
            </a:r>
          </a:p>
          <a:p>
            <a:endParaRPr lang="en-US" dirty="0"/>
          </a:p>
          <a:p>
            <a:r>
              <a:rPr lang="en-US" dirty="0" smtClean="0"/>
              <a:t>In some ways, </a:t>
            </a:r>
            <a:r>
              <a:rPr lang="en-US" dirty="0" err="1" smtClean="0"/>
              <a:t>IoT</a:t>
            </a:r>
            <a:r>
              <a:rPr lang="en-US" dirty="0" smtClean="0"/>
              <a:t> is so basic and so obvious that it even goes unstated!</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23254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dirty="0" err="1" smtClean="0"/>
              <a:t>I</a:t>
            </a:r>
            <a:r>
              <a:rPr lang="en-US" sz="4400" dirty="0" err="1" smtClean="0"/>
              <a:t>o</a:t>
            </a:r>
            <a:r>
              <a:rPr lang="en-US" dirty="0" err="1" smtClean="0"/>
              <a:t>T</a:t>
            </a:r>
            <a:r>
              <a:rPr lang="en-US" dirty="0" smtClean="0"/>
              <a:t> Dollar value estimates (composite)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pic>
        <p:nvPicPr>
          <p:cNvPr id="6" name="Picture 5"/>
          <p:cNvPicPr>
            <a:picLocks noChangeAspect="1"/>
          </p:cNvPicPr>
          <p:nvPr/>
        </p:nvPicPr>
        <p:blipFill>
          <a:blip r:embed="rId2"/>
          <a:stretch>
            <a:fillRect/>
          </a:stretch>
        </p:blipFill>
        <p:spPr>
          <a:xfrm>
            <a:off x="1731739" y="1941765"/>
            <a:ext cx="9759763" cy="4672006"/>
          </a:xfrm>
          <a:prstGeom prst="rect">
            <a:avLst/>
          </a:prstGeom>
        </p:spPr>
      </p:pic>
      <p:sp>
        <p:nvSpPr>
          <p:cNvPr id="7" name="TextBox 6"/>
          <p:cNvSpPr txBox="1"/>
          <p:nvPr/>
        </p:nvSpPr>
        <p:spPr>
          <a:xfrm>
            <a:off x="264844" y="6543386"/>
            <a:ext cx="2294793" cy="307777"/>
          </a:xfrm>
          <a:prstGeom prst="rect">
            <a:avLst/>
          </a:prstGeom>
          <a:noFill/>
        </p:spPr>
        <p:txBody>
          <a:bodyPr wrap="square" rtlCol="0">
            <a:spAutoFit/>
          </a:bodyPr>
          <a:lstStyle/>
          <a:p>
            <a:r>
              <a:rPr lang="en-US" sz="1400" dirty="0" smtClean="0"/>
              <a:t>Source: IoT-Analytics.com</a:t>
            </a:r>
            <a:endParaRPr lang="en-US" sz="1400" dirty="0"/>
          </a:p>
        </p:txBody>
      </p:sp>
    </p:spTree>
    <p:extLst>
      <p:ext uri="{BB962C8B-B14F-4D97-AF65-F5344CB8AC3E}">
        <p14:creationId xmlns:p14="http://schemas.microsoft.com/office/powerpoint/2010/main" val="216547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the cloud as a market  shapes the cloud as a technology base</a:t>
            </a:r>
            <a:endParaRPr lang="en-US" dirty="0"/>
          </a:p>
        </p:txBody>
      </p:sp>
      <p:sp>
        <p:nvSpPr>
          <p:cNvPr id="3" name="Content Placeholder 2"/>
          <p:cNvSpPr>
            <a:spLocks noGrp="1"/>
          </p:cNvSpPr>
          <p:nvPr>
            <p:ph idx="1"/>
          </p:nvPr>
        </p:nvSpPr>
        <p:spPr/>
        <p:txBody>
          <a:bodyPr>
            <a:normAutofit/>
          </a:bodyPr>
          <a:lstStyle/>
          <a:p>
            <a:r>
              <a:rPr lang="en-US" dirty="0" smtClean="0"/>
              <a:t>To understand where the cloud will go in five or ten years, we should try to understand how cloud use and demand will change (or not change).</a:t>
            </a:r>
          </a:p>
          <a:p>
            <a:endParaRPr lang="en-US" dirty="0"/>
          </a:p>
          <a:p>
            <a:r>
              <a:rPr lang="en-US" dirty="0" smtClean="0"/>
              <a:t>Investments in new technology concepts and development align with cloud use patterns that scale poorly, and opportunities to increase efficiency.</a:t>
            </a:r>
          </a:p>
          <a:p>
            <a:endParaRPr lang="en-US" dirty="0"/>
          </a:p>
          <a:p>
            <a:r>
              <a:rPr lang="en-US" dirty="0" smtClean="0"/>
              <a:t>In contrast, things we do well now and will continue to do more of in the future evolve towards greater cost-effectiveness, not new technology.</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22934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Share of </a:t>
            </a:r>
            <a:r>
              <a:rPr lang="en-US" dirty="0" err="1" smtClean="0"/>
              <a:t>I</a:t>
            </a:r>
            <a:r>
              <a:rPr lang="en-US" sz="4400" dirty="0" err="1" smtClean="0"/>
              <a:t>o</a:t>
            </a:r>
            <a:r>
              <a:rPr lang="en-US" dirty="0" err="1" smtClean="0"/>
              <a:t>T</a:t>
            </a:r>
            <a:r>
              <a:rPr lang="en-US" dirty="0" smtClean="0"/>
              <a:t> Market?</a:t>
            </a:r>
            <a:endParaRPr lang="en-US" dirty="0"/>
          </a:p>
        </p:txBody>
      </p:sp>
      <p:sp>
        <p:nvSpPr>
          <p:cNvPr id="6" name="Content Placeholder 5"/>
          <p:cNvSpPr>
            <a:spLocks noGrp="1"/>
          </p:cNvSpPr>
          <p:nvPr>
            <p:ph idx="1"/>
          </p:nvPr>
        </p:nvSpPr>
        <p:spPr/>
        <p:txBody>
          <a:bodyPr/>
          <a:lstStyle/>
          <a:p>
            <a:r>
              <a:rPr lang="en-US" dirty="0" smtClean="0"/>
              <a:t>This estimate, by </a:t>
            </a:r>
            <a:r>
              <a:rPr lang="en-US" dirty="0" err="1" smtClean="0"/>
              <a:t>Machina</a:t>
            </a:r>
            <a:r>
              <a:rPr lang="en-US" dirty="0" smtClean="0"/>
              <a:t/>
            </a:r>
            <a:br>
              <a:rPr lang="en-US" dirty="0" smtClean="0"/>
            </a:br>
            <a:r>
              <a:rPr lang="en-US" dirty="0" smtClean="0"/>
              <a:t>Research Inc, suggests that</a:t>
            </a:r>
            <a:br>
              <a:rPr lang="en-US" dirty="0" smtClean="0"/>
            </a:br>
            <a:r>
              <a:rPr lang="en-US" dirty="0" smtClean="0"/>
              <a:t>the device dollar value will</a:t>
            </a:r>
            <a:br>
              <a:rPr lang="en-US" dirty="0" smtClean="0"/>
            </a:br>
            <a:r>
              <a:rPr lang="en-US" dirty="0" smtClean="0"/>
              <a:t>soon be much smaller than the</a:t>
            </a:r>
            <a:br>
              <a:rPr lang="en-US" dirty="0" smtClean="0"/>
            </a:br>
            <a:r>
              <a:rPr lang="en-US" dirty="0" smtClean="0"/>
              <a:t>platform and app value</a:t>
            </a:r>
            <a:br>
              <a:rPr lang="en-US" dirty="0" smtClean="0"/>
            </a:br>
            <a:r>
              <a:rPr lang="en-US" dirty="0" smtClean="0"/>
              <a:t/>
            </a:r>
            <a:br>
              <a:rPr lang="en-US" dirty="0" smtClean="0"/>
            </a:br>
            <a:r>
              <a:rPr lang="en-US" dirty="0" smtClean="0"/>
              <a:t>So this supports the view that</a:t>
            </a:r>
            <a:br>
              <a:rPr lang="en-US" dirty="0" smtClean="0"/>
            </a:br>
            <a:r>
              <a:rPr lang="en-US" dirty="0" smtClean="0"/>
              <a:t>Apps could become a very big</a:t>
            </a:r>
            <a:br>
              <a:rPr lang="en-US" dirty="0" smtClean="0"/>
            </a:br>
            <a:r>
              <a:rPr lang="en-US" dirty="0" smtClean="0"/>
              <a:t>market for the cloud fairly quickly</a:t>
            </a:r>
            <a:endParaRPr lang="en-US" dirty="0"/>
          </a:p>
        </p:txBody>
      </p:sp>
      <p:sp>
        <p:nvSpPr>
          <p:cNvPr id="3" name="Footer Placeholder 2"/>
          <p:cNvSpPr>
            <a:spLocks noGrp="1"/>
          </p:cNvSpPr>
          <p:nvPr>
            <p:ph type="ftr" sz="quarter" idx="11"/>
          </p:nvPr>
        </p:nvSpPr>
        <p:spPr/>
        <p:txBody>
          <a:bodyPr/>
          <a:lstStyle/>
          <a:p>
            <a:r>
              <a:rPr lang="en-US" smtClean="0"/>
              <a:t>http://www.cs.cornell.edu/courses/cs5412/2019sp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30</a:t>
            </a:fld>
            <a:endParaRPr lang="en-US"/>
          </a:p>
        </p:txBody>
      </p:sp>
      <p:pic>
        <p:nvPicPr>
          <p:cNvPr id="5" name="Picture 4"/>
          <p:cNvPicPr>
            <a:picLocks noChangeAspect="1"/>
          </p:cNvPicPr>
          <p:nvPr/>
        </p:nvPicPr>
        <p:blipFill>
          <a:blip r:embed="rId2"/>
          <a:stretch>
            <a:fillRect/>
          </a:stretch>
        </p:blipFill>
        <p:spPr>
          <a:xfrm>
            <a:off x="6105525" y="2246176"/>
            <a:ext cx="5705475" cy="3667125"/>
          </a:xfrm>
          <a:prstGeom prst="rect">
            <a:avLst/>
          </a:prstGeom>
        </p:spPr>
      </p:pic>
    </p:spTree>
    <p:extLst>
      <p:ext uri="{BB962C8B-B14F-4D97-AF65-F5344CB8AC3E}">
        <p14:creationId xmlns:p14="http://schemas.microsoft.com/office/powerpoint/2010/main" val="3059273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933"/>
          <a:stretch/>
        </p:blipFill>
        <p:spPr>
          <a:xfrm>
            <a:off x="5785339" y="1886895"/>
            <a:ext cx="6248400" cy="4461151"/>
          </a:xfrm>
          <a:prstGeom prst="rect">
            <a:avLst/>
          </a:prstGeom>
        </p:spPr>
      </p:pic>
      <p:sp>
        <p:nvSpPr>
          <p:cNvPr id="2" name="Title 1"/>
          <p:cNvSpPr>
            <a:spLocks noGrp="1"/>
          </p:cNvSpPr>
          <p:nvPr>
            <p:ph type="title"/>
          </p:nvPr>
        </p:nvSpPr>
        <p:spPr/>
        <p:txBody>
          <a:bodyPr/>
          <a:lstStyle/>
          <a:p>
            <a:r>
              <a:rPr lang="en-US" dirty="0" smtClean="0"/>
              <a:t>Which industries are dominant?</a:t>
            </a:r>
            <a:endParaRPr lang="en-US" dirty="0"/>
          </a:p>
        </p:txBody>
      </p:sp>
      <p:sp>
        <p:nvSpPr>
          <p:cNvPr id="3" name="Content Placeholder 2"/>
          <p:cNvSpPr>
            <a:spLocks noGrp="1"/>
          </p:cNvSpPr>
          <p:nvPr>
            <p:ph idx="1"/>
          </p:nvPr>
        </p:nvSpPr>
        <p:spPr/>
        <p:txBody>
          <a:bodyPr/>
          <a:lstStyle/>
          <a:p>
            <a:r>
              <a:rPr lang="en-US" dirty="0" smtClean="0"/>
              <a:t>Again, by </a:t>
            </a:r>
            <a:r>
              <a:rPr lang="en-US" dirty="0" err="1" smtClean="0"/>
              <a:t>Statistica</a:t>
            </a:r>
            <a:r>
              <a:rPr lang="en-US" dirty="0" smtClean="0"/>
              <a:t>.</a:t>
            </a:r>
          </a:p>
          <a:p>
            <a:endParaRPr lang="en-US" dirty="0"/>
          </a:p>
          <a:p>
            <a:r>
              <a:rPr lang="en-US" dirty="0" smtClean="0"/>
              <a:t>Strong growth across the board</a:t>
            </a:r>
            <a:br>
              <a:rPr lang="en-US" dirty="0" smtClean="0"/>
            </a:br>
            <a:r>
              <a:rPr lang="en-US" dirty="0" smtClean="0"/>
              <a:t>but especially in “non” consumer</a:t>
            </a:r>
            <a:br>
              <a:rPr lang="en-US" dirty="0" smtClean="0"/>
            </a:br>
            <a:r>
              <a:rPr lang="en-US" dirty="0" smtClean="0"/>
              <a:t>electronic categories, like </a:t>
            </a:r>
            <a:br>
              <a:rPr lang="en-US" dirty="0" smtClean="0"/>
            </a:br>
            <a:r>
              <a:rPr lang="en-US" dirty="0" smtClean="0"/>
              <a:t>automation of retail stores and</a:t>
            </a:r>
            <a:br>
              <a:rPr lang="en-US" dirty="0" smtClean="0"/>
            </a:br>
            <a:r>
              <a:rPr lang="en-US" dirty="0" smtClean="0"/>
              <a:t>smart energy systems.</a:t>
            </a:r>
            <a:br>
              <a:rPr lang="en-US" dirty="0" smtClean="0"/>
            </a:br>
            <a:r>
              <a:rPr lang="en-US" dirty="0" smtClean="0"/>
              <a:t/>
            </a:r>
            <a:br>
              <a:rPr lang="en-US" dirty="0" smtClean="0"/>
            </a:br>
            <a:r>
              <a:rPr lang="en-US" dirty="0" smtClean="0"/>
              <a:t>Smart agriculture isn’t included here.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29603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4477"/>
          <a:stretch/>
        </p:blipFill>
        <p:spPr>
          <a:xfrm>
            <a:off x="4548194" y="1722858"/>
            <a:ext cx="7629152" cy="4379004"/>
          </a:xfrm>
          <a:prstGeom prst="rect">
            <a:avLst/>
          </a:prstGeom>
        </p:spPr>
      </p:pic>
      <p:sp>
        <p:nvSpPr>
          <p:cNvPr id="2" name="Title 1"/>
          <p:cNvSpPr>
            <a:spLocks noGrp="1"/>
          </p:cNvSpPr>
          <p:nvPr>
            <p:ph type="title"/>
          </p:nvPr>
        </p:nvSpPr>
        <p:spPr/>
        <p:txBody>
          <a:bodyPr/>
          <a:lstStyle/>
          <a:p>
            <a:r>
              <a:rPr lang="en-US" dirty="0" smtClean="0"/>
              <a:t>What about smart farming?</a:t>
            </a:r>
            <a:endParaRPr lang="en-US" dirty="0"/>
          </a:p>
        </p:txBody>
      </p:sp>
      <p:sp>
        <p:nvSpPr>
          <p:cNvPr id="3" name="Content Placeholder 2"/>
          <p:cNvSpPr>
            <a:spLocks noGrp="1"/>
          </p:cNvSpPr>
          <p:nvPr>
            <p:ph idx="1"/>
          </p:nvPr>
        </p:nvSpPr>
        <p:spPr/>
        <p:txBody>
          <a:bodyPr>
            <a:normAutofit/>
          </a:bodyPr>
          <a:lstStyle/>
          <a:p>
            <a:r>
              <a:rPr lang="en-US" dirty="0" smtClean="0"/>
              <a:t>This estimate is by</a:t>
            </a:r>
            <a:br>
              <a:rPr lang="en-US" dirty="0" smtClean="0"/>
            </a:br>
            <a:r>
              <a:rPr lang="en-US" dirty="0" smtClean="0"/>
              <a:t>a consultancy called</a:t>
            </a:r>
            <a:br>
              <a:rPr lang="en-US" dirty="0" smtClean="0"/>
            </a:br>
            <a:r>
              <a:rPr lang="en-US" dirty="0" smtClean="0"/>
              <a:t>Roland Berger that</a:t>
            </a:r>
            <a:br>
              <a:rPr lang="en-US" dirty="0" smtClean="0"/>
            </a:br>
            <a:r>
              <a:rPr lang="en-US" dirty="0" smtClean="0"/>
              <a:t>specializes in farm</a:t>
            </a:r>
            <a:br>
              <a:rPr lang="en-US" dirty="0" smtClean="0"/>
            </a:br>
            <a:r>
              <a:rPr lang="en-US" dirty="0" smtClean="0"/>
              <a:t>automation trends.</a:t>
            </a:r>
          </a:p>
          <a:p>
            <a:endParaRPr lang="en-US" dirty="0"/>
          </a:p>
          <a:p>
            <a:r>
              <a:rPr lang="en-US" dirty="0" smtClean="0"/>
              <a:t>It supports a view that</a:t>
            </a:r>
            <a:br>
              <a:rPr lang="en-US" dirty="0" smtClean="0"/>
            </a:br>
            <a:r>
              <a:rPr lang="en-US" dirty="0" smtClean="0"/>
              <a:t>global growth is strong </a:t>
            </a:r>
            <a:br>
              <a:rPr lang="en-US" dirty="0" smtClean="0"/>
            </a:br>
            <a:r>
              <a:rPr lang="en-US" dirty="0" smtClean="0"/>
              <a:t>while US growth is slow.</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490444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conclude?</a:t>
            </a:r>
            <a:endParaRPr lang="en-US" dirty="0"/>
          </a:p>
        </p:txBody>
      </p:sp>
      <p:sp>
        <p:nvSpPr>
          <p:cNvPr id="3" name="Content Placeholder 2"/>
          <p:cNvSpPr>
            <a:spLocks noGrp="1"/>
          </p:cNvSpPr>
          <p:nvPr>
            <p:ph idx="1"/>
          </p:nvPr>
        </p:nvSpPr>
        <p:spPr/>
        <p:txBody>
          <a:bodyPr>
            <a:normAutofit lnSpcReduction="10000"/>
          </a:bodyPr>
          <a:lstStyle/>
          <a:p>
            <a:r>
              <a:rPr lang="en-US" dirty="0" smtClean="0"/>
              <a:t>This data generally backs the view that the cloud will become a major player in markets related to </a:t>
            </a:r>
            <a:r>
              <a:rPr lang="en-US" dirty="0" err="1" smtClean="0"/>
              <a:t>IoT</a:t>
            </a:r>
            <a:r>
              <a:rPr lang="en-US" dirty="0" smtClean="0"/>
              <a:t> during the next five to ten years.</a:t>
            </a:r>
          </a:p>
          <a:p>
            <a:endParaRPr lang="en-US" dirty="0"/>
          </a:p>
          <a:p>
            <a:r>
              <a:rPr lang="en-US" dirty="0" smtClean="0"/>
              <a:t>It also supports the view that integrated solutions (SaaS) are growing more rapidly than cloud as a “bare metal hosting VMs” but that there is still huge growth ahead in the IaaS sector.</a:t>
            </a:r>
          </a:p>
          <a:p>
            <a:endParaRPr lang="en-US" dirty="0"/>
          </a:p>
          <a:p>
            <a:r>
              <a:rPr lang="en-US" dirty="0" smtClean="0"/>
              <a:t>And it suggests that the main </a:t>
            </a:r>
            <a:r>
              <a:rPr lang="en-US" i="1" dirty="0" smtClean="0"/>
              <a:t>uses </a:t>
            </a:r>
            <a:r>
              <a:rPr lang="en-US" dirty="0" smtClean="0"/>
              <a:t>of </a:t>
            </a:r>
            <a:r>
              <a:rPr lang="en-US" dirty="0" err="1" smtClean="0"/>
              <a:t>IoT</a:t>
            </a:r>
            <a:r>
              <a:rPr lang="en-US" dirty="0" smtClean="0"/>
              <a:t> are in managed enterprises, not random situations where sensors are just dumped into the environment.</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349438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can we leverage this insight?	</a:t>
            </a:r>
            <a:endParaRPr lang="en-US" dirty="0"/>
          </a:p>
        </p:txBody>
      </p:sp>
      <p:sp>
        <p:nvSpPr>
          <p:cNvPr id="3" name="Content Placeholder 2"/>
          <p:cNvSpPr>
            <a:spLocks noGrp="1"/>
          </p:cNvSpPr>
          <p:nvPr>
            <p:ph idx="1"/>
          </p:nvPr>
        </p:nvSpPr>
        <p:spPr/>
        <p:txBody>
          <a:bodyPr>
            <a:normAutofit/>
          </a:bodyPr>
          <a:lstStyle/>
          <a:p>
            <a:r>
              <a:rPr lang="en-US" dirty="0" smtClean="0"/>
              <a:t>Back to our focus on actual cloud infrastructure.</a:t>
            </a:r>
          </a:p>
          <a:p>
            <a:endParaRPr lang="en-US" dirty="0"/>
          </a:p>
          <a:p>
            <a:r>
              <a:rPr lang="en-US" dirty="0" smtClean="0"/>
              <a:t>It seems to be telling us that the big need isn’t going to center on cloud scalability for things the cloud is already doing perfectly well.</a:t>
            </a:r>
          </a:p>
          <a:p>
            <a:pPr>
              <a:buFont typeface="Wingdings" panose="05000000000000000000" pitchFamily="2" charset="2"/>
              <a:buChar char="Ø"/>
            </a:pPr>
            <a:r>
              <a:rPr lang="en-US" dirty="0"/>
              <a:t> </a:t>
            </a:r>
            <a:r>
              <a:rPr lang="en-US" dirty="0" smtClean="0"/>
              <a:t> On the other hand the sheer scale of the use causes it to be a very high</a:t>
            </a:r>
            <a:br>
              <a:rPr lang="en-US" dirty="0" smtClean="0"/>
            </a:br>
            <a:r>
              <a:rPr lang="en-US" dirty="0" smtClean="0"/>
              <a:t>    value market, where products that </a:t>
            </a:r>
            <a:r>
              <a:rPr lang="en-US" u="sng" dirty="0" smtClean="0"/>
              <a:t>improve efficiency </a:t>
            </a:r>
            <a:r>
              <a:rPr lang="en-US" dirty="0" smtClean="0"/>
              <a:t>could find uptake.</a:t>
            </a:r>
          </a:p>
          <a:p>
            <a:pPr>
              <a:buFont typeface="Wingdings" panose="05000000000000000000" pitchFamily="2" charset="2"/>
              <a:buChar char="Ø"/>
            </a:pPr>
            <a:r>
              <a:rPr lang="en-US" dirty="0"/>
              <a:t> </a:t>
            </a:r>
            <a:r>
              <a:rPr lang="en-US" dirty="0" smtClean="0"/>
              <a:t> So on this more mature side of the cloud, expect the emphasis to be on</a:t>
            </a:r>
            <a:br>
              <a:rPr lang="en-US" dirty="0" smtClean="0"/>
            </a:br>
            <a:r>
              <a:rPr lang="en-US" dirty="0" smtClean="0"/>
              <a:t>    </a:t>
            </a:r>
            <a:r>
              <a:rPr lang="en-US" dirty="0" err="1" smtClean="0"/>
              <a:t>sqeezing</a:t>
            </a:r>
            <a:r>
              <a:rPr lang="en-US" dirty="0" smtClean="0"/>
              <a:t> more work out of the infrastructure using less money / energy.</a:t>
            </a:r>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98805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Meanwhile…</a:t>
            </a:r>
            <a:endParaRPr lang="en-US" dirty="0"/>
          </a:p>
        </p:txBody>
      </p:sp>
      <p:sp>
        <p:nvSpPr>
          <p:cNvPr id="3" name="Content Placeholder 2"/>
          <p:cNvSpPr>
            <a:spLocks noGrp="1"/>
          </p:cNvSpPr>
          <p:nvPr>
            <p:ph idx="1"/>
          </p:nvPr>
        </p:nvSpPr>
        <p:spPr/>
        <p:txBody>
          <a:bodyPr>
            <a:normAutofit/>
          </a:bodyPr>
          <a:lstStyle/>
          <a:p>
            <a:r>
              <a:rPr lang="en-US" dirty="0" smtClean="0"/>
              <a:t>On the </a:t>
            </a:r>
            <a:r>
              <a:rPr lang="en-US" dirty="0" err="1" smtClean="0"/>
              <a:t>IoT</a:t>
            </a:r>
            <a:r>
              <a:rPr lang="en-US" dirty="0" smtClean="0"/>
              <a:t> side, we’ve spent a semester seeing that the technology base today is just now taking baby steps, but that the opportunity is real.</a:t>
            </a:r>
          </a:p>
          <a:p>
            <a:endParaRPr lang="en-US" dirty="0"/>
          </a:p>
          <a:p>
            <a:r>
              <a:rPr lang="en-US" dirty="0"/>
              <a:t>T</a:t>
            </a:r>
            <a:r>
              <a:rPr lang="en-US" dirty="0" smtClean="0"/>
              <a:t>hese predictions suggest that the market may look more like an App market (like Office 365) than like an IaaS market (VMs and hybrid cloud)</a:t>
            </a:r>
          </a:p>
          <a:p>
            <a:endParaRPr lang="en-US" dirty="0"/>
          </a:p>
          <a:p>
            <a:r>
              <a:rPr lang="en-US" dirty="0" smtClean="0"/>
              <a:t>So companies that build Apps, or enable people to build Apps, will find strong demand for their solutions (if the solutions are good ones).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2311767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 for the smart Farm</a:t>
            </a:r>
            <a:endParaRPr lang="en-US" dirty="0"/>
          </a:p>
        </p:txBody>
      </p:sp>
      <p:sp>
        <p:nvSpPr>
          <p:cNvPr id="3" name="Content Placeholder 2"/>
          <p:cNvSpPr>
            <a:spLocks noGrp="1"/>
          </p:cNvSpPr>
          <p:nvPr>
            <p:ph idx="1"/>
          </p:nvPr>
        </p:nvSpPr>
        <p:spPr/>
        <p:txBody>
          <a:bodyPr>
            <a:normAutofit/>
          </a:bodyPr>
          <a:lstStyle/>
          <a:p>
            <a:r>
              <a:rPr lang="en-US" dirty="0" smtClean="0"/>
              <a:t>As a case in point, think about </a:t>
            </a:r>
            <a:r>
              <a:rPr lang="en-US" dirty="0" err="1" smtClean="0"/>
              <a:t>FarmBeats</a:t>
            </a:r>
            <a:endParaRPr lang="en-US" dirty="0" smtClean="0"/>
          </a:p>
          <a:p>
            <a:endParaRPr lang="en-US" dirty="0"/>
          </a:p>
          <a:p>
            <a:r>
              <a:rPr lang="en-US" dirty="0" smtClean="0"/>
              <a:t>As we saw in </a:t>
            </a:r>
            <a:r>
              <a:rPr lang="en-US" dirty="0" err="1" smtClean="0"/>
              <a:t>Ranveer’s</a:t>
            </a:r>
            <a:r>
              <a:rPr lang="en-US" dirty="0" smtClean="0"/>
              <a:t> talk, </a:t>
            </a:r>
            <a:r>
              <a:rPr lang="en-US" dirty="0" err="1" smtClean="0"/>
              <a:t>FarmBeats</a:t>
            </a:r>
            <a:r>
              <a:rPr lang="en-US" dirty="0" smtClean="0"/>
              <a:t> makes a lot of use of Azure </a:t>
            </a:r>
            <a:r>
              <a:rPr lang="en-US" dirty="0" err="1" smtClean="0"/>
              <a:t>IoT</a:t>
            </a:r>
            <a:r>
              <a:rPr lang="en-US" dirty="0" smtClean="0"/>
              <a:t>, but many elements seem to be actively evolving.  </a:t>
            </a:r>
          </a:p>
          <a:p>
            <a:endParaRPr lang="en-US" dirty="0"/>
          </a:p>
          <a:p>
            <a:r>
              <a:rPr lang="en-US" dirty="0" err="1" smtClean="0"/>
              <a:t>FarmBeats</a:t>
            </a:r>
            <a:r>
              <a:rPr lang="en-US" dirty="0" smtClean="0"/>
              <a:t> is not yet an “</a:t>
            </a:r>
            <a:r>
              <a:rPr lang="en-US" dirty="0" err="1" smtClean="0"/>
              <a:t>IoT</a:t>
            </a:r>
            <a:r>
              <a:rPr lang="en-US" dirty="0" smtClean="0"/>
              <a:t> App” or even an “App ecosystem”. Someday it would need to be an App, if the App concept is to be a success.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pic>
        <p:nvPicPr>
          <p:cNvPr id="6" name="Picture 5"/>
          <p:cNvPicPr>
            <a:picLocks noChangeAspect="1"/>
          </p:cNvPicPr>
          <p:nvPr/>
        </p:nvPicPr>
        <p:blipFill>
          <a:blip r:embed="rId2"/>
          <a:stretch>
            <a:fillRect/>
          </a:stretch>
        </p:blipFill>
        <p:spPr>
          <a:xfrm>
            <a:off x="9205545" y="117741"/>
            <a:ext cx="2455985" cy="2087587"/>
          </a:xfrm>
          <a:prstGeom prst="rect">
            <a:avLst/>
          </a:prstGeom>
        </p:spPr>
      </p:pic>
      <p:sp>
        <p:nvSpPr>
          <p:cNvPr id="7" name="Rectangle 6"/>
          <p:cNvSpPr/>
          <p:nvPr/>
        </p:nvSpPr>
        <p:spPr>
          <a:xfrm>
            <a:off x="8854162" y="2165504"/>
            <a:ext cx="3158750" cy="369332"/>
          </a:xfrm>
          <a:prstGeom prst="rect">
            <a:avLst/>
          </a:prstGeom>
        </p:spPr>
        <p:txBody>
          <a:bodyPr wrap="none">
            <a:spAutoFit/>
          </a:bodyPr>
          <a:lstStyle/>
          <a:p>
            <a:r>
              <a:rPr lang="en-US" b="1" dirty="0"/>
              <a:t>https://www.cowmanager.com</a:t>
            </a:r>
          </a:p>
        </p:txBody>
      </p:sp>
    </p:spTree>
    <p:extLst>
      <p:ext uri="{BB962C8B-B14F-4D97-AF65-F5344CB8AC3E}">
        <p14:creationId xmlns:p14="http://schemas.microsoft.com/office/powerpoint/2010/main" val="126594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open question?</a:t>
            </a:r>
            <a:endParaRPr lang="en-US" dirty="0"/>
          </a:p>
        </p:txBody>
      </p:sp>
      <p:sp>
        <p:nvSpPr>
          <p:cNvPr id="3" name="Content Placeholder 2"/>
          <p:cNvSpPr>
            <a:spLocks noGrp="1"/>
          </p:cNvSpPr>
          <p:nvPr>
            <p:ph idx="1"/>
          </p:nvPr>
        </p:nvSpPr>
        <p:spPr/>
        <p:txBody>
          <a:bodyPr>
            <a:normAutofit fontScale="92500"/>
          </a:bodyPr>
          <a:lstStyle/>
          <a:p>
            <a:r>
              <a:rPr lang="en-US" dirty="0" smtClean="0"/>
              <a:t>To me, it centers on customized hand-built </a:t>
            </a:r>
            <a:r>
              <a:rPr lang="en-US" dirty="0" smtClean="0">
                <a:sym typeface="Symbol" panose="05050102010706020507" pitchFamily="18" charset="2"/>
              </a:rPr>
              <a:t>-services,</a:t>
            </a:r>
            <a:r>
              <a:rPr lang="en-US" i="1" dirty="0" smtClean="0">
                <a:sym typeface="Symbol" panose="05050102010706020507" pitchFamily="18" charset="2"/>
              </a:rPr>
              <a:t> </a:t>
            </a:r>
            <a:r>
              <a:rPr lang="en-US" dirty="0" smtClean="0">
                <a:sym typeface="Symbol" panose="05050102010706020507" pitchFamily="18" charset="2"/>
              </a:rPr>
              <a:t>for individual apps (in which case the need for IDEs and other developer tools is the biggest need)</a:t>
            </a:r>
          </a:p>
          <a:p>
            <a:endParaRPr lang="en-US" dirty="0">
              <a:sym typeface="Symbol" panose="05050102010706020507" pitchFamily="18" charset="2"/>
            </a:endParaRPr>
          </a:p>
          <a:p>
            <a:r>
              <a:rPr lang="en-US" dirty="0" smtClean="0">
                <a:sym typeface="Symbol" panose="05050102010706020507" pitchFamily="18" charset="2"/>
              </a:rPr>
              <a:t>… versus some kind of general purpose “ML as a service” solution, where a </a:t>
            </a:r>
            <a:r>
              <a:rPr lang="en-US" dirty="0" err="1" smtClean="0">
                <a:sym typeface="Symbol" panose="05050102010706020507" pitchFamily="18" charset="2"/>
              </a:rPr>
              <a:t>precreated</a:t>
            </a:r>
            <a:r>
              <a:rPr lang="en-US" dirty="0" smtClean="0">
                <a:sym typeface="Symbol" panose="05050102010706020507" pitchFamily="18" charset="2"/>
              </a:rPr>
              <a:t> vendor-supplied service somehow magically covers all the needed intelligent behaviors.</a:t>
            </a:r>
          </a:p>
          <a:p>
            <a:pPr>
              <a:buFont typeface="Wingdings" panose="05000000000000000000" pitchFamily="2" charset="2"/>
              <a:buChar char="Ø"/>
            </a:pPr>
            <a:r>
              <a:rPr lang="en-US" dirty="0">
                <a:sym typeface="Symbol" panose="05050102010706020507" pitchFamily="18" charset="2"/>
              </a:rPr>
              <a:t> </a:t>
            </a:r>
            <a:r>
              <a:rPr lang="en-US" dirty="0" smtClean="0">
                <a:sym typeface="Symbol" panose="05050102010706020507" pitchFamily="18" charset="2"/>
              </a:rPr>
              <a:t> Such a service could definitely leverage hardware accelerators, a big win</a:t>
            </a:r>
          </a:p>
          <a:p>
            <a:pPr>
              <a:buFont typeface="Wingdings" panose="05000000000000000000" pitchFamily="2" charset="2"/>
              <a:buChar char="Ø"/>
            </a:pPr>
            <a:r>
              <a:rPr lang="en-US" dirty="0">
                <a:sym typeface="Symbol" panose="05050102010706020507" pitchFamily="18" charset="2"/>
              </a:rPr>
              <a:t> </a:t>
            </a:r>
            <a:r>
              <a:rPr lang="en-US" dirty="0" smtClean="0">
                <a:sym typeface="Symbol" panose="05050102010706020507" pitchFamily="18" charset="2"/>
              </a:rPr>
              <a:t> But that same hardware could also be made accessible to custom -services </a:t>
            </a:r>
            <a:br>
              <a:rPr lang="en-US" dirty="0" smtClean="0">
                <a:sym typeface="Symbol" panose="05050102010706020507" pitchFamily="18" charset="2"/>
              </a:rPr>
            </a:br>
            <a:r>
              <a:rPr lang="en-US" dirty="0" smtClean="0">
                <a:sym typeface="Symbol" panose="05050102010706020507" pitchFamily="18" charset="2"/>
              </a:rPr>
              <a:t>    through a suitable library, so this isn’t a decisive advantage</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247000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today?</a:t>
            </a:r>
            <a:endParaRPr lang="en-US" dirty="0"/>
          </a:p>
        </p:txBody>
      </p:sp>
      <p:sp>
        <p:nvSpPr>
          <p:cNvPr id="3" name="Content Placeholder 2"/>
          <p:cNvSpPr>
            <a:spLocks noGrp="1"/>
          </p:cNvSpPr>
          <p:nvPr>
            <p:ph idx="1"/>
          </p:nvPr>
        </p:nvSpPr>
        <p:spPr/>
        <p:txBody>
          <a:bodyPr/>
          <a:lstStyle/>
          <a:p>
            <a:r>
              <a:rPr lang="en-US" dirty="0" smtClean="0"/>
              <a:t>You need to build your </a:t>
            </a:r>
            <a:r>
              <a:rPr lang="en-US" dirty="0" smtClean="0">
                <a:sym typeface="Symbol" panose="05050102010706020507" pitchFamily="18" charset="2"/>
              </a:rPr>
              <a:t>-service (and it probably is a group of processes, so you need to manage membership, state, handle failures…).  Derecho can help on those tasks, if you don’t mind coding in C++.</a:t>
            </a:r>
          </a:p>
          <a:p>
            <a:r>
              <a:rPr lang="en-US" dirty="0" smtClean="0">
                <a:sym typeface="Symbol" panose="05050102010706020507" pitchFamily="18" charset="2"/>
              </a:rPr>
              <a:t>You’ll need to register it with Azure or AWS (using JSON files) and then build triggered functions that can talk to it (more JSON files).  Some steps are not very intuitive and will require “research” (hours wasted!)</a:t>
            </a:r>
          </a:p>
          <a:p>
            <a:r>
              <a:rPr lang="en-US" dirty="0" smtClean="0">
                <a:sym typeface="Symbol" panose="05050102010706020507" pitchFamily="18" charset="2"/>
              </a:rPr>
              <a:t>You need to improvise your own debugging and performance analysis tools, and are on your own for long-term “life cycle” aspects.</a:t>
            </a:r>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619198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Aspects a professional solution would need</a:t>
            </a:r>
            <a:endParaRPr lang="en-US" sz="4400" dirty="0"/>
          </a:p>
        </p:txBody>
      </p:sp>
      <p:sp>
        <p:nvSpPr>
          <p:cNvPr id="3" name="Content Placeholder 2"/>
          <p:cNvSpPr>
            <a:spLocks noGrp="1"/>
          </p:cNvSpPr>
          <p:nvPr>
            <p:ph idx="1"/>
          </p:nvPr>
        </p:nvSpPr>
        <p:spPr/>
        <p:txBody>
          <a:bodyPr/>
          <a:lstStyle/>
          <a:p>
            <a:r>
              <a:rPr lang="en-US" dirty="0" smtClean="0"/>
              <a:t>Clearly,  automated help creating those configuration and “task control” JSON files, integrated with AWS Cloud9 or Azure Visual Studio/</a:t>
            </a:r>
            <a:r>
              <a:rPr lang="en-US" dirty="0" err="1" smtClean="0"/>
              <a:t>VSCode</a:t>
            </a:r>
            <a:r>
              <a:rPr lang="en-US" dirty="0" smtClean="0"/>
              <a:t>.</a:t>
            </a:r>
          </a:p>
          <a:p>
            <a:r>
              <a:rPr lang="en-US" dirty="0" smtClean="0"/>
              <a:t>For the APIs offered to the functions, automation of the API “declarations” and the logic to import them and call them from the function side.</a:t>
            </a:r>
          </a:p>
          <a:p>
            <a:r>
              <a:rPr lang="en-US" dirty="0" smtClean="0"/>
              <a:t>Careful tuning (by the vendor) of the resulting paths.  We want our functions running within 1ms or less of an event, and won’t have time to launch the container at the last moment, or bind to the service.  So those have to be done ahead of time, anticipating the need.</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70625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Curve shapes</a:t>
            </a:r>
            <a:endParaRPr lang="en-US" dirty="0"/>
          </a:p>
        </p:txBody>
      </p:sp>
      <p:sp>
        <p:nvSpPr>
          <p:cNvPr id="3" name="Content Placeholder 2"/>
          <p:cNvSpPr>
            <a:spLocks noGrp="1"/>
          </p:cNvSpPr>
          <p:nvPr>
            <p:ph idx="1"/>
          </p:nvPr>
        </p:nvSpPr>
        <p:spPr/>
        <p:txBody>
          <a:bodyPr/>
          <a:lstStyle/>
          <a:p>
            <a:r>
              <a:rPr lang="en-US" dirty="0" smtClean="0"/>
              <a:t>We’ve previously discussed how rapidly-expanding markets are often close to saturating just as they seem to be growing exponentially quickly.</a:t>
            </a:r>
          </a:p>
          <a:p>
            <a:endParaRPr lang="en-US" dirty="0"/>
          </a:p>
          <a:p>
            <a:r>
              <a:rPr lang="en-US" dirty="0" smtClean="0"/>
              <a:t>We also discussed the “two peak” </a:t>
            </a:r>
            <a:br>
              <a:rPr lang="en-US" dirty="0" smtClean="0"/>
            </a:br>
            <a:r>
              <a:rPr lang="en-US" dirty="0" smtClean="0"/>
              <a:t>adoption curve from Crossing the Chasm</a:t>
            </a:r>
          </a:p>
          <a:p>
            <a:endParaRPr lang="en-US" dirty="0"/>
          </a:p>
          <a:p>
            <a:r>
              <a:rPr lang="en-US" dirty="0" smtClean="0"/>
              <a:t>Keep these curves in mind because</a:t>
            </a:r>
            <a:br>
              <a:rPr lang="en-US" dirty="0" smtClean="0"/>
            </a:br>
            <a:r>
              <a:rPr lang="en-US" dirty="0" smtClean="0"/>
              <a:t> as we look to the future, both are relevant!</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pic>
        <p:nvPicPr>
          <p:cNvPr id="6" name="Picture 5"/>
          <p:cNvPicPr>
            <a:picLocks noChangeAspect="1"/>
          </p:cNvPicPr>
          <p:nvPr/>
        </p:nvPicPr>
        <p:blipFill>
          <a:blip r:embed="rId2"/>
          <a:stretch>
            <a:fillRect/>
          </a:stretch>
        </p:blipFill>
        <p:spPr>
          <a:xfrm>
            <a:off x="7543392" y="3292689"/>
            <a:ext cx="4448311" cy="3178015"/>
          </a:xfrm>
          <a:prstGeom prst="rect">
            <a:avLst/>
          </a:prstGeom>
        </p:spPr>
      </p:pic>
    </p:spTree>
    <p:extLst>
      <p:ext uri="{BB962C8B-B14F-4D97-AF65-F5344CB8AC3E}">
        <p14:creationId xmlns:p14="http://schemas.microsoft.com/office/powerpoint/2010/main" val="3116890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b="1" dirty="0" smtClean="0">
                <a:solidFill>
                  <a:srgbClr val="C00000"/>
                </a:solidFill>
              </a:rPr>
              <a:t>More professional tools we will want</a:t>
            </a:r>
            <a:endParaRPr lang="en-US" b="1" dirty="0">
              <a:solidFill>
                <a:srgbClr val="C00000"/>
              </a:solidFill>
            </a:endParaRPr>
          </a:p>
        </p:txBody>
      </p:sp>
      <p:sp>
        <p:nvSpPr>
          <p:cNvPr id="6" name="Content Placeholder 5"/>
          <p:cNvSpPr>
            <a:spLocks noGrp="1"/>
          </p:cNvSpPr>
          <p:nvPr>
            <p:ph sz="half" idx="1"/>
          </p:nvPr>
        </p:nvSpPr>
        <p:spPr/>
        <p:txBody>
          <a:bodyPr>
            <a:normAutofit/>
          </a:bodyPr>
          <a:lstStyle/>
          <a:p>
            <a:r>
              <a:rPr lang="en-US" dirty="0"/>
              <a:t>Launch service</a:t>
            </a:r>
          </a:p>
          <a:p>
            <a:r>
              <a:rPr lang="en-US" dirty="0"/>
              <a:t>Authenticate if needed</a:t>
            </a:r>
          </a:p>
          <a:p>
            <a:r>
              <a:rPr lang="en-US" dirty="0"/>
              <a:t>Register micro/service to accept RPCs</a:t>
            </a:r>
          </a:p>
          <a:p>
            <a:r>
              <a:rPr lang="en-US" dirty="0"/>
              <a:t>There should be an easy way to create functions able to call the service, using those RPC APIs</a:t>
            </a:r>
          </a:p>
          <a:p>
            <a:r>
              <a:rPr lang="en-US" dirty="0"/>
              <a:t>We need an efficient upload path for image </a:t>
            </a:r>
            <a:r>
              <a:rPr lang="en-US" dirty="0" smtClean="0"/>
              <a:t>objects</a:t>
            </a:r>
            <a:endParaRPr lang="en-US" dirty="0"/>
          </a:p>
        </p:txBody>
      </p:sp>
      <p:sp>
        <p:nvSpPr>
          <p:cNvPr id="7" name="Content Placeholder 6"/>
          <p:cNvSpPr>
            <a:spLocks noGrp="1"/>
          </p:cNvSpPr>
          <p:nvPr>
            <p:ph sz="half" idx="2"/>
          </p:nvPr>
        </p:nvSpPr>
        <p:spPr/>
        <p:txBody>
          <a:bodyPr>
            <a:normAutofit/>
          </a:bodyPr>
          <a:lstStyle/>
          <a:p>
            <a:r>
              <a:rPr lang="en-US" dirty="0" smtClean="0"/>
              <a:t>There </a:t>
            </a:r>
            <a:r>
              <a:rPr lang="en-US" dirty="0"/>
              <a:t>will need to be tools for garbage collection (and tools to track space use)</a:t>
            </a:r>
          </a:p>
          <a:p>
            <a:r>
              <a:rPr lang="en-US" dirty="0"/>
              <a:t>… and tools for managing the collection of configuration parameter files and settings for an entire application</a:t>
            </a:r>
          </a:p>
          <a:p>
            <a:r>
              <a:rPr lang="en-US" dirty="0"/>
              <a:t>.… and lifecycle tools, for pushing patches and configuration changes in a clean way.</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269777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Plus, some larger challenges</a:t>
            </a:r>
            <a:endParaRPr lang="en-US" dirty="0"/>
          </a:p>
        </p:txBody>
      </p:sp>
      <p:sp>
        <p:nvSpPr>
          <p:cNvPr id="8" name="Content Placeholder 7"/>
          <p:cNvSpPr>
            <a:spLocks noGrp="1"/>
          </p:cNvSpPr>
          <p:nvPr>
            <p:ph idx="1"/>
          </p:nvPr>
        </p:nvSpPr>
        <p:spPr/>
        <p:txBody>
          <a:bodyPr>
            <a:normAutofit fontScale="92500" lnSpcReduction="10000"/>
          </a:bodyPr>
          <a:lstStyle/>
          <a:p>
            <a:r>
              <a:rPr lang="en-US" dirty="0"/>
              <a:t>Code debugging support for issues missed in development and then arising at runtime</a:t>
            </a:r>
          </a:p>
          <a:p>
            <a:r>
              <a:rPr lang="en-US" dirty="0"/>
              <a:t>Performance monitoring, hotspot visualization and performance optimization (or even, performance debugging) tools</a:t>
            </a:r>
          </a:p>
          <a:p>
            <a:r>
              <a:rPr lang="en-US" dirty="0"/>
              <a:t>Ways to enable a trusted micro-service to make use of hardware accelerators like RDMA or FGPA </a:t>
            </a:r>
            <a:r>
              <a:rPr lang="en-US" dirty="0" smtClean="0"/>
              <a:t>(even </a:t>
            </a:r>
            <a:r>
              <a:rPr lang="en-US" dirty="0"/>
              <a:t>if the end user might not be trusted to safely to </a:t>
            </a:r>
            <a:r>
              <a:rPr lang="en-US" dirty="0" smtClean="0"/>
              <a:t>so)</a:t>
            </a:r>
          </a:p>
          <a:p>
            <a:pPr>
              <a:buFont typeface="Wingdings" panose="05000000000000000000" pitchFamily="2" charset="2"/>
              <a:buChar char="Ø"/>
            </a:pPr>
            <a:r>
              <a:rPr lang="en-US" dirty="0" smtClean="0"/>
              <a:t>  Many </a:t>
            </a:r>
            <a:r>
              <a:rPr lang="en-US" dirty="0"/>
              <a:t>accelerators save money and improve performance but are just not </a:t>
            </a:r>
            <a:r>
              <a:rPr lang="en-US" dirty="0" smtClean="0"/>
              <a:t/>
            </a:r>
            <a:br>
              <a:rPr lang="en-US" dirty="0" smtClean="0"/>
            </a:br>
            <a:r>
              <a:rPr lang="en-US" dirty="0" smtClean="0"/>
              <a:t>    suitable </a:t>
            </a:r>
            <a:r>
              <a:rPr lang="en-US" dirty="0"/>
              <a:t>for direct access by hordes of developers with limited skill sets.  </a:t>
            </a:r>
            <a:endParaRPr lang="en-US" dirty="0" smtClean="0"/>
          </a:p>
          <a:p>
            <a:pPr>
              <a:buFont typeface="Wingdings" panose="05000000000000000000" pitchFamily="2" charset="2"/>
              <a:buChar char="Ø"/>
            </a:pPr>
            <a:r>
              <a:rPr lang="en-US" dirty="0"/>
              <a:t> </a:t>
            </a:r>
            <a:r>
              <a:rPr lang="en-US" dirty="0" smtClean="0"/>
              <a:t> Some </a:t>
            </a:r>
            <a:r>
              <a:rPr lang="en-US" dirty="0"/>
              <a:t>could destabilize the data center or crash nodes, and some might have </a:t>
            </a:r>
            <a:r>
              <a:rPr lang="en-US" dirty="0" smtClean="0"/>
              <a:t/>
            </a:r>
            <a:br>
              <a:rPr lang="en-US" dirty="0" smtClean="0"/>
            </a:br>
            <a:r>
              <a:rPr lang="en-US" dirty="0" smtClean="0"/>
              <a:t>    security </a:t>
            </a:r>
            <a:r>
              <a:rPr lang="en-US" dirty="0"/>
              <a:t>vulnerabilities.</a:t>
            </a:r>
          </a:p>
          <a:p>
            <a:endParaRPr lang="en-US" dirty="0"/>
          </a:p>
        </p:txBody>
      </p:sp>
      <p:sp>
        <p:nvSpPr>
          <p:cNvPr id="5" name="Footer Placeholder 4"/>
          <p:cNvSpPr>
            <a:spLocks noGrp="1"/>
          </p:cNvSpPr>
          <p:nvPr>
            <p:ph type="ftr" sz="quarter" idx="11"/>
          </p:nvPr>
        </p:nvSpPr>
        <p:spPr/>
        <p:txBody>
          <a:bodyPr/>
          <a:lstStyle/>
          <a:p>
            <a:r>
              <a:rPr lang="en-US" smtClean="0"/>
              <a:t>http://www.cs.cornell.edu/courses/cs5412/2019sp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40552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it be done?</a:t>
            </a:r>
            <a:endParaRPr lang="en-US" sz="5400" dirty="0"/>
          </a:p>
        </p:txBody>
      </p:sp>
      <p:sp>
        <p:nvSpPr>
          <p:cNvPr id="3" name="Content Placeholder 2"/>
          <p:cNvSpPr>
            <a:spLocks noGrp="1"/>
          </p:cNvSpPr>
          <p:nvPr>
            <p:ph idx="1"/>
          </p:nvPr>
        </p:nvSpPr>
        <p:spPr>
          <a:xfrm>
            <a:off x="1024128" y="2328291"/>
            <a:ext cx="10786872" cy="4023360"/>
          </a:xfrm>
        </p:spPr>
        <p:txBody>
          <a:bodyPr/>
          <a:lstStyle/>
          <a:p>
            <a:r>
              <a:rPr lang="en-US" dirty="0" smtClean="0"/>
              <a:t>Actually, no problem!</a:t>
            </a:r>
            <a:br>
              <a:rPr lang="en-US" dirty="0" smtClean="0"/>
            </a:br>
            <a:r>
              <a:rPr lang="en-US" dirty="0" smtClean="0"/>
              <a:t/>
            </a:r>
            <a:br>
              <a:rPr lang="en-US" dirty="0" smtClean="0"/>
            </a:br>
            <a:r>
              <a:rPr lang="en-US" dirty="0" smtClean="0"/>
              <a:t>This is not such a terribly long or frightening list.</a:t>
            </a:r>
          </a:p>
          <a:p>
            <a:endParaRPr lang="en-US" dirty="0"/>
          </a:p>
          <a:p>
            <a:r>
              <a:rPr lang="en-US" dirty="0" smtClean="0"/>
              <a:t>The big vendors, like Microsoft and Amazon, can definitely build this sort of technology, and they will do an incredibly good job on it, too.</a:t>
            </a:r>
          </a:p>
          <a:p>
            <a:pPr>
              <a:buFont typeface="Wingdings" panose="05000000000000000000" pitchFamily="2" charset="2"/>
              <a:buChar char="Ø"/>
            </a:pPr>
            <a:r>
              <a:rPr lang="en-US" dirty="0" smtClean="0"/>
              <a:t>  And they will, if the market is as promising as it looks.</a:t>
            </a:r>
          </a:p>
          <a:p>
            <a:pPr>
              <a:buFont typeface="Wingdings" panose="05000000000000000000" pitchFamily="2" charset="2"/>
              <a:buChar char="Ø"/>
            </a:pPr>
            <a:r>
              <a:rPr lang="en-US" dirty="0"/>
              <a:t> </a:t>
            </a:r>
            <a:r>
              <a:rPr lang="en-US" dirty="0" smtClean="0"/>
              <a:t> Flow of revenue leads to investment in profitable businesses.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p:cNvPicPr>
            <a:picLocks noChangeAspect="1"/>
          </p:cNvPicPr>
          <p:nvPr/>
        </p:nvPicPr>
        <p:blipFill>
          <a:blip r:embed="rId2"/>
          <a:stretch>
            <a:fillRect/>
          </a:stretch>
        </p:blipFill>
        <p:spPr>
          <a:xfrm>
            <a:off x="8766337" y="0"/>
            <a:ext cx="2619375" cy="1743075"/>
          </a:xfrm>
          <a:prstGeom prst="rect">
            <a:avLst/>
          </a:prstGeom>
        </p:spPr>
      </p:pic>
      <p:sp>
        <p:nvSpPr>
          <p:cNvPr id="7" name="TextBox 6"/>
          <p:cNvSpPr txBox="1"/>
          <p:nvPr/>
        </p:nvSpPr>
        <p:spPr>
          <a:xfrm>
            <a:off x="8458200" y="1759577"/>
            <a:ext cx="3733800" cy="646331"/>
          </a:xfrm>
          <a:prstGeom prst="rect">
            <a:avLst/>
          </a:prstGeom>
          <a:noFill/>
        </p:spPr>
        <p:txBody>
          <a:bodyPr wrap="square" rtlCol="0">
            <a:spAutoFit/>
          </a:bodyPr>
          <a:lstStyle/>
          <a:p>
            <a:r>
              <a:rPr lang="en-US" dirty="0" smtClean="0"/>
              <a:t>I’m doomed!  My boss wants me to lead the </a:t>
            </a:r>
            <a:r>
              <a:rPr lang="en-US" dirty="0" smtClean="0">
                <a:sym typeface="Symbol" panose="05050102010706020507" pitchFamily="18" charset="2"/>
              </a:rPr>
              <a:t>-service development group!</a:t>
            </a:r>
            <a:endParaRPr lang="en-US" dirty="0"/>
          </a:p>
        </p:txBody>
      </p:sp>
      <p:pic>
        <p:nvPicPr>
          <p:cNvPr id="8" name="Picture 7"/>
          <p:cNvPicPr>
            <a:picLocks noChangeAspect="1"/>
          </p:cNvPicPr>
          <p:nvPr/>
        </p:nvPicPr>
        <p:blipFill>
          <a:blip r:embed="rId3"/>
          <a:stretch>
            <a:fillRect/>
          </a:stretch>
        </p:blipFill>
        <p:spPr>
          <a:xfrm>
            <a:off x="10498015" y="4923812"/>
            <a:ext cx="1521883" cy="1003561"/>
          </a:xfrm>
          <a:prstGeom prst="rect">
            <a:avLst/>
          </a:prstGeom>
        </p:spPr>
      </p:pic>
      <p:sp>
        <p:nvSpPr>
          <p:cNvPr id="9" name="TextBox 8"/>
          <p:cNvSpPr txBox="1"/>
          <p:nvPr/>
        </p:nvSpPr>
        <p:spPr>
          <a:xfrm>
            <a:off x="10452262" y="5948779"/>
            <a:ext cx="1739738" cy="646331"/>
          </a:xfrm>
          <a:prstGeom prst="rect">
            <a:avLst/>
          </a:prstGeom>
          <a:noFill/>
        </p:spPr>
        <p:txBody>
          <a:bodyPr wrap="square" rtlCol="0">
            <a:spAutoFit/>
          </a:bodyPr>
          <a:lstStyle/>
          <a:p>
            <a:r>
              <a:rPr lang="en-US" sz="1200" dirty="0" smtClean="0"/>
              <a:t>Amazing!  My boss wants me to lead the </a:t>
            </a:r>
            <a:r>
              <a:rPr lang="en-US" sz="1200" dirty="0" smtClean="0">
                <a:sym typeface="Symbol" panose="05050102010706020507" pitchFamily="18" charset="2"/>
              </a:rPr>
              <a:t>-service development group!</a:t>
            </a:r>
            <a:endParaRPr lang="en-US" sz="1200" dirty="0"/>
          </a:p>
        </p:txBody>
      </p:sp>
    </p:spTree>
    <p:extLst>
      <p:ext uri="{BB962C8B-B14F-4D97-AF65-F5344CB8AC3E}">
        <p14:creationId xmlns:p14="http://schemas.microsoft.com/office/powerpoint/2010/main" val="3477523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024128" y="2286000"/>
            <a:ext cx="11047710" cy="4023360"/>
          </a:xfrm>
        </p:spPr>
        <p:txBody>
          <a:bodyPr>
            <a:normAutofit fontScale="92500" lnSpcReduction="10000"/>
          </a:bodyPr>
          <a:lstStyle/>
          <a:p>
            <a:r>
              <a:rPr lang="en-US" dirty="0" smtClean="0"/>
              <a:t>The cloud infrastructure is an expanding opportunity area!</a:t>
            </a:r>
          </a:p>
          <a:p>
            <a:pPr>
              <a:buFont typeface="Wingdings" panose="05000000000000000000" pitchFamily="2" charset="2"/>
              <a:buChar char="Ø"/>
            </a:pPr>
            <a:r>
              <a:rPr lang="en-US" dirty="0"/>
              <a:t> </a:t>
            </a:r>
            <a:r>
              <a:rPr lang="en-US" dirty="0" smtClean="0"/>
              <a:t> Using it to create new Apps will fuel many small and big companies</a:t>
            </a:r>
          </a:p>
          <a:p>
            <a:pPr>
              <a:buFont typeface="Wingdings" panose="05000000000000000000" pitchFamily="2" charset="2"/>
              <a:buChar char="Ø"/>
            </a:pPr>
            <a:r>
              <a:rPr lang="en-US" dirty="0"/>
              <a:t> </a:t>
            </a:r>
            <a:r>
              <a:rPr lang="en-US" dirty="0" smtClean="0"/>
              <a:t> Leveraging the power of the cloud to learn from examples (big data) is an</a:t>
            </a:r>
            <a:br>
              <a:rPr lang="en-US" dirty="0" smtClean="0"/>
            </a:br>
            <a:r>
              <a:rPr lang="en-US" dirty="0" smtClean="0"/>
              <a:t>    incredible enabler to do things that were impossible with stand-alone code.</a:t>
            </a:r>
          </a:p>
          <a:p>
            <a:pPr>
              <a:buFont typeface="Wingdings" panose="05000000000000000000" pitchFamily="2" charset="2"/>
              <a:buChar char="Ø"/>
            </a:pPr>
            <a:endParaRPr lang="en-US" dirty="0"/>
          </a:p>
          <a:p>
            <a:pPr marL="0" indent="0">
              <a:buNone/>
            </a:pPr>
            <a:r>
              <a:rPr lang="en-US" smtClean="0"/>
              <a:t>Cloud IoT</a:t>
            </a:r>
            <a:r>
              <a:rPr lang="en-US" dirty="0" smtClean="0"/>
              <a:t> is more of a speculative bet, but looks like a good one.</a:t>
            </a:r>
          </a:p>
          <a:p>
            <a:pPr>
              <a:buFont typeface="Wingdings" panose="05000000000000000000" pitchFamily="2" charset="2"/>
              <a:buChar char="Ø"/>
            </a:pPr>
            <a:r>
              <a:rPr lang="en-US" dirty="0"/>
              <a:t> </a:t>
            </a:r>
            <a:r>
              <a:rPr lang="en-US" dirty="0" smtClean="0"/>
              <a:t> Even if the cloud just securely manages </a:t>
            </a:r>
            <a:r>
              <a:rPr lang="en-US" dirty="0" err="1" smtClean="0"/>
              <a:t>IoT</a:t>
            </a:r>
            <a:r>
              <a:rPr lang="en-US" dirty="0" smtClean="0"/>
              <a:t>, this already brings value!</a:t>
            </a:r>
          </a:p>
          <a:p>
            <a:pPr>
              <a:buFont typeface="Wingdings" panose="05000000000000000000" pitchFamily="2" charset="2"/>
              <a:buChar char="Ø"/>
            </a:pPr>
            <a:r>
              <a:rPr lang="en-US" dirty="0"/>
              <a:t> </a:t>
            </a:r>
            <a:r>
              <a:rPr lang="en-US" dirty="0" smtClean="0"/>
              <a:t> Apps for the </a:t>
            </a:r>
            <a:r>
              <a:rPr lang="en-US" dirty="0" err="1" smtClean="0"/>
              <a:t>IoT</a:t>
            </a:r>
            <a:r>
              <a:rPr lang="en-US" dirty="0" smtClean="0"/>
              <a:t> edge: maybe a case where 1+1 is way more than 2?</a:t>
            </a:r>
            <a:br>
              <a:rPr lang="en-US" dirty="0" smtClean="0"/>
            </a:br>
            <a:r>
              <a:rPr lang="en-US" dirty="0" smtClean="0"/>
              <a:t>    E.g., could secured </a:t>
            </a:r>
            <a:r>
              <a:rPr lang="en-US" dirty="0" err="1" smtClean="0"/>
              <a:t>IoT</a:t>
            </a:r>
            <a:r>
              <a:rPr lang="en-US" dirty="0" smtClean="0"/>
              <a:t> devices plus apps that leverage them take off?</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pic>
        <p:nvPicPr>
          <p:cNvPr id="7" name="Picture 6"/>
          <p:cNvPicPr>
            <a:picLocks noChangeAspect="1"/>
          </p:cNvPicPr>
          <p:nvPr/>
        </p:nvPicPr>
        <p:blipFill>
          <a:blip r:embed="rId2"/>
          <a:stretch>
            <a:fillRect/>
          </a:stretch>
        </p:blipFill>
        <p:spPr>
          <a:xfrm>
            <a:off x="9573787" y="135181"/>
            <a:ext cx="2341208" cy="2265119"/>
          </a:xfrm>
          <a:prstGeom prst="rect">
            <a:avLst/>
          </a:prstGeom>
        </p:spPr>
      </p:pic>
    </p:spTree>
    <p:extLst>
      <p:ext uri="{BB962C8B-B14F-4D97-AF65-F5344CB8AC3E}">
        <p14:creationId xmlns:p14="http://schemas.microsoft.com/office/powerpoint/2010/main" val="185928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486957" y="3149227"/>
            <a:ext cx="4607902" cy="3458637"/>
          </a:xfrm>
          <a:prstGeom prst="rect">
            <a:avLst/>
          </a:prstGeom>
        </p:spPr>
      </p:pic>
      <p:sp>
        <p:nvSpPr>
          <p:cNvPr id="2" name="Title 1"/>
          <p:cNvSpPr>
            <a:spLocks noGrp="1"/>
          </p:cNvSpPr>
          <p:nvPr>
            <p:ph type="title"/>
          </p:nvPr>
        </p:nvSpPr>
        <p:spPr/>
        <p:txBody>
          <a:bodyPr/>
          <a:lstStyle/>
          <a:p>
            <a:r>
              <a:rPr lang="en-US" dirty="0" smtClean="0"/>
              <a:t>Reminder: Curve shapes</a:t>
            </a:r>
            <a:endParaRPr lang="en-US" dirty="0"/>
          </a:p>
        </p:txBody>
      </p:sp>
      <p:sp>
        <p:nvSpPr>
          <p:cNvPr id="3" name="Content Placeholder 2"/>
          <p:cNvSpPr>
            <a:spLocks noGrp="1"/>
          </p:cNvSpPr>
          <p:nvPr>
            <p:ph idx="1"/>
          </p:nvPr>
        </p:nvSpPr>
        <p:spPr/>
        <p:txBody>
          <a:bodyPr/>
          <a:lstStyle/>
          <a:p>
            <a:r>
              <a:rPr lang="en-US" dirty="0" smtClean="0"/>
              <a:t>We’ve previously discussed how rapidly-expanding markets are often close to saturating just as they seem to be growing exponentially quickly.</a:t>
            </a:r>
          </a:p>
          <a:p>
            <a:endParaRPr lang="en-US" dirty="0"/>
          </a:p>
          <a:p>
            <a:r>
              <a:rPr lang="en-US" dirty="0" smtClean="0"/>
              <a:t>We also discussed the “two peak” </a:t>
            </a:r>
            <a:br>
              <a:rPr lang="en-US" dirty="0" smtClean="0"/>
            </a:br>
            <a:r>
              <a:rPr lang="en-US" dirty="0" smtClean="0"/>
              <a:t>adoption curve from Crossing the Chasm</a:t>
            </a:r>
          </a:p>
          <a:p>
            <a:endParaRPr lang="en-US" dirty="0"/>
          </a:p>
          <a:p>
            <a:r>
              <a:rPr lang="en-US" dirty="0" smtClean="0"/>
              <a:t>Keep these curves in mind because</a:t>
            </a:r>
            <a:br>
              <a:rPr lang="en-US" dirty="0" smtClean="0"/>
            </a:br>
            <a:r>
              <a:rPr lang="en-US" dirty="0" smtClean="0"/>
              <a:t> as we look to the future, both are relevant!</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3"/>
          <a:stretch>
            <a:fillRect/>
          </a:stretch>
        </p:blipFill>
        <p:spPr>
          <a:xfrm>
            <a:off x="9080398" y="296705"/>
            <a:ext cx="2558608" cy="1827951"/>
          </a:xfrm>
          <a:prstGeom prst="rect">
            <a:avLst/>
          </a:prstGeom>
        </p:spPr>
      </p:pic>
    </p:spTree>
    <p:extLst>
      <p:ext uri="{BB962C8B-B14F-4D97-AF65-F5344CB8AC3E}">
        <p14:creationId xmlns:p14="http://schemas.microsoft.com/office/powerpoint/2010/main" val="19519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smtClean="0"/>
              <a:t>we </a:t>
            </a:r>
            <a:r>
              <a:rPr lang="en-US" dirty="0" smtClean="0"/>
              <a:t>really predict </a:t>
            </a:r>
            <a:r>
              <a:rPr lang="en-US" dirty="0" smtClean="0"/>
              <a:t>future </a:t>
            </a:r>
            <a:r>
              <a:rPr lang="en-US" dirty="0" smtClean="0"/>
              <a:t>growth?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One idea is to split the question into two sub-questions</a:t>
            </a:r>
          </a:p>
          <a:p>
            <a:pPr marL="0" indent="0">
              <a:buNone/>
            </a:pPr>
            <a:r>
              <a:rPr lang="en-US" dirty="0" smtClean="0"/>
              <a:t>For things the cloud does now, what trends are revealed by market</a:t>
            </a:r>
            <a:br>
              <a:rPr lang="en-US" dirty="0" smtClean="0"/>
            </a:br>
            <a:r>
              <a:rPr lang="en-US" dirty="0" smtClean="0"/>
              <a:t>research focused on expenditures?  </a:t>
            </a:r>
          </a:p>
          <a:p>
            <a:pPr>
              <a:buFont typeface="Wingdings" panose="05000000000000000000" pitchFamily="2" charset="2"/>
              <a:buChar char="Ø"/>
            </a:pPr>
            <a:r>
              <a:rPr lang="en-US" dirty="0"/>
              <a:t> </a:t>
            </a:r>
            <a:r>
              <a:rPr lang="en-US" dirty="0" smtClean="0"/>
              <a:t> Money is our metric of growth.</a:t>
            </a:r>
          </a:p>
          <a:p>
            <a:pPr>
              <a:buFont typeface="Wingdings" panose="05000000000000000000" pitchFamily="2" charset="2"/>
              <a:buChar char="Ø"/>
            </a:pPr>
            <a:r>
              <a:rPr lang="en-US" dirty="0"/>
              <a:t> </a:t>
            </a:r>
            <a:r>
              <a:rPr lang="en-US" dirty="0" smtClean="0"/>
              <a:t> This assumes that that what is happening now would more or less</a:t>
            </a:r>
            <a:br>
              <a:rPr lang="en-US" dirty="0" smtClean="0"/>
            </a:br>
            <a:r>
              <a:rPr lang="en-US" dirty="0" smtClean="0"/>
              <a:t>    continue to happen for a while longer – “probably, no big shakeups”.</a:t>
            </a:r>
            <a:br>
              <a:rPr lang="en-US" dirty="0" smtClean="0"/>
            </a:br>
            <a:r>
              <a:rPr lang="en-US" dirty="0" smtClean="0"/>
              <a:t/>
            </a:r>
            <a:br>
              <a:rPr lang="en-US" dirty="0" smtClean="0"/>
            </a:br>
            <a:r>
              <a:rPr lang="en-US" dirty="0" smtClean="0"/>
              <a:t>Things the cloud isn’t doing now are different: here we are speculating </a:t>
            </a:r>
            <a:br>
              <a:rPr lang="en-US" dirty="0" smtClean="0"/>
            </a:br>
            <a:r>
              <a:rPr lang="en-US" dirty="0" smtClean="0"/>
              <a:t>about new markets, perhaps based on unsatisfied demand.</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769018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companies do predictions?</a:t>
            </a:r>
            <a:endParaRPr lang="en-US" dirty="0"/>
          </a:p>
        </p:txBody>
      </p:sp>
      <p:sp>
        <p:nvSpPr>
          <p:cNvPr id="3" name="Content Placeholder 2"/>
          <p:cNvSpPr>
            <a:spLocks noGrp="1"/>
          </p:cNvSpPr>
          <p:nvPr>
            <p:ph idx="1"/>
          </p:nvPr>
        </p:nvSpPr>
        <p:spPr/>
        <p:txBody>
          <a:bodyPr/>
          <a:lstStyle/>
          <a:p>
            <a:r>
              <a:rPr lang="en-US" dirty="0" smtClean="0"/>
              <a:t>They basically do data mining, or pay someone to do it.</a:t>
            </a:r>
          </a:p>
          <a:p>
            <a:endParaRPr lang="en-US" dirty="0"/>
          </a:p>
          <a:p>
            <a:r>
              <a:rPr lang="en-US" dirty="0" smtClean="0"/>
              <a:t>The usual process is to pose a bunch of questions (assumptions) about the market they are excited about.  Lots of questions.</a:t>
            </a:r>
          </a:p>
          <a:p>
            <a:endParaRPr lang="en-US" dirty="0"/>
          </a:p>
          <a:p>
            <a:r>
              <a:rPr lang="en-US" dirty="0" smtClean="0"/>
              <a:t>Then through interviews with leaders at the top potential clients, they try to learn about the broader trends without limiting themselves to only their favorite clients or their investors.  This gives some sense of the picture.</a:t>
            </a:r>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56042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smtClean="0"/>
              <a:t>Example: Public reporting by a </a:t>
            </a:r>
            <a:br>
              <a:rPr lang="en-US" dirty="0" smtClean="0"/>
            </a:br>
            <a:r>
              <a:rPr lang="en-US" dirty="0" smtClean="0"/>
              <a:t>business Analysis firm</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The report is public because</a:t>
            </a:r>
            <a:br>
              <a:rPr lang="en-US" dirty="0" smtClean="0"/>
            </a:br>
            <a:r>
              <a:rPr lang="en-US" dirty="0" smtClean="0"/>
              <a:t>they are hoping to drum up</a:t>
            </a:r>
            <a:br>
              <a:rPr lang="en-US" dirty="0" smtClean="0"/>
            </a:br>
            <a:r>
              <a:rPr lang="en-US" dirty="0" smtClean="0"/>
              <a:t>business from readers.</a:t>
            </a:r>
          </a:p>
          <a:p>
            <a:endParaRPr lang="en-US" dirty="0"/>
          </a:p>
          <a:p>
            <a:r>
              <a:rPr lang="en-US" dirty="0" smtClean="0"/>
              <a:t>They see a </a:t>
            </a:r>
            <a:r>
              <a:rPr lang="en-US" dirty="0" smtClean="0"/>
              <a:t>shift from</a:t>
            </a:r>
            <a:br>
              <a:rPr lang="en-US" dirty="0" smtClean="0"/>
            </a:br>
            <a:r>
              <a:rPr lang="en-US" dirty="0" smtClean="0"/>
              <a:t>PaaS to IaaS to SaaS.</a:t>
            </a:r>
          </a:p>
          <a:p>
            <a:pPr marL="0" indent="0">
              <a:buNone/>
            </a:pPr>
            <a:endParaRPr lang="en-US" dirty="0" smtClean="0"/>
          </a:p>
          <a:p>
            <a:r>
              <a:rPr lang="en-US" b="1" dirty="0" smtClean="0"/>
              <a:t>PaaS: Cloud as a “platform”</a:t>
            </a:r>
            <a:r>
              <a:rPr lang="en-US" dirty="0" smtClean="0"/>
              <a:t/>
            </a:r>
            <a:br>
              <a:rPr lang="en-US" dirty="0" smtClean="0"/>
            </a:br>
            <a:r>
              <a:rPr lang="en-US" dirty="0" smtClean="0"/>
              <a:t>for tasks like direct sales or</a:t>
            </a:r>
            <a:br>
              <a:rPr lang="en-US" dirty="0" smtClean="0"/>
            </a:br>
            <a:r>
              <a:rPr lang="en-US" dirty="0" smtClean="0"/>
              <a:t>company web sites.</a:t>
            </a:r>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54437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what’s with the AAS thing?</a:t>
            </a:r>
            <a:endParaRPr lang="en-US" dirty="0"/>
          </a:p>
        </p:txBody>
      </p:sp>
      <p:sp>
        <p:nvSpPr>
          <p:cNvPr id="3" name="Content Placeholder 2"/>
          <p:cNvSpPr>
            <a:spLocks noGrp="1"/>
          </p:cNvSpPr>
          <p:nvPr>
            <p:ph idx="1"/>
          </p:nvPr>
        </p:nvSpPr>
        <p:spPr/>
        <p:txBody>
          <a:bodyPr>
            <a:normAutofit/>
          </a:bodyPr>
          <a:lstStyle/>
          <a:p>
            <a:r>
              <a:rPr lang="en-US" dirty="0" smtClean="0"/>
              <a:t>There are incredibly many “as a service” concepts tied to the cloud.</a:t>
            </a:r>
          </a:p>
          <a:p>
            <a:endParaRPr lang="en-US" dirty="0"/>
          </a:p>
          <a:p>
            <a:r>
              <a:rPr lang="en-US" dirty="0" smtClean="0"/>
              <a:t>Examples: IaaS, SaaS, PaaS, plus some you need to write out in words (for example, SaaS means “system as a service” but “storage as a service” is a big deal too).</a:t>
            </a:r>
          </a:p>
          <a:p>
            <a:endParaRPr lang="en-US" dirty="0"/>
          </a:p>
          <a:p>
            <a:r>
              <a:rPr lang="en-US" dirty="0" smtClean="0"/>
              <a:t>In general, “as a service” means “Available for rent on demand.  A vendor offers this technology or capability to a large (usually public) </a:t>
            </a:r>
            <a:r>
              <a:rPr lang="en-US" dirty="0" err="1" smtClean="0"/>
              <a:t>clientel</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666541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3038</TotalTime>
  <Words>2300</Words>
  <Application>Microsoft Office PowerPoint</Application>
  <PresentationFormat>Widescreen</PresentationFormat>
  <Paragraphs>317</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Symbol</vt:lpstr>
      <vt:lpstr>Tw Cen MT</vt:lpstr>
      <vt:lpstr>Tw Cen MT Condensed</vt:lpstr>
      <vt:lpstr>Wingdings</vt:lpstr>
      <vt:lpstr>Wingdings 3</vt:lpstr>
      <vt:lpstr>Integral</vt:lpstr>
      <vt:lpstr>CS5412/Lecture 28 The Future Cloud</vt:lpstr>
      <vt:lpstr>Our last lecture!</vt:lpstr>
      <vt:lpstr>The evolution of the cloud as a market  shapes the cloud as a technology base</vt:lpstr>
      <vt:lpstr>Reminder: Curve shapes</vt:lpstr>
      <vt:lpstr>Reminder: Curve shapes</vt:lpstr>
      <vt:lpstr>can we really predict future growth?</vt:lpstr>
      <vt:lpstr>How do companies do predictions?</vt:lpstr>
      <vt:lpstr>Example: Public reporting by a  business Analysis firm</vt:lpstr>
      <vt:lpstr>Wait, what’s with the AAS thing?</vt:lpstr>
      <vt:lpstr>If AAS were used in other settings…</vt:lpstr>
      <vt:lpstr>Back to that business analysis…</vt:lpstr>
      <vt:lpstr>What do business analysts say?</vt:lpstr>
      <vt:lpstr>What do business analysts say?</vt:lpstr>
      <vt:lpstr>They talk about an “APP Model”.  But What makes an “app”?</vt:lpstr>
      <vt:lpstr>How does this impact our topic?</vt:lpstr>
      <vt:lpstr>… we’ll need better -Service creation tools (Maybe, Like Derecho!)</vt:lpstr>
      <vt:lpstr>Should this lack of tools worry us?</vt:lpstr>
      <vt:lpstr>How is the market evolving?</vt:lpstr>
      <vt:lpstr>Diving in… </vt:lpstr>
      <vt:lpstr>Market Share Trend analysis</vt:lpstr>
      <vt:lpstr>Sliced in different ways, you can reach very different conclusions</vt:lpstr>
      <vt:lpstr>Most “enterprises” are exploring shifts towards the cloud</vt:lpstr>
      <vt:lpstr>AWS use is more oriented towards IaaS</vt:lpstr>
      <vt:lpstr>Most “enterprises” are exploring shifts towards the cloud</vt:lpstr>
      <vt:lpstr>AWS government cloud</vt:lpstr>
      <vt:lpstr>What about IoT as a market?</vt:lpstr>
      <vt:lpstr>IoT Market: Smart Grid</vt:lpstr>
      <vt:lpstr>Every area has similar stories!</vt:lpstr>
      <vt:lpstr>IoT Dollar value estimates (composite)</vt:lpstr>
      <vt:lpstr>Cloud Share of IoT Market?</vt:lpstr>
      <vt:lpstr>Which industries are dominant?</vt:lpstr>
      <vt:lpstr>What about smart farming?</vt:lpstr>
      <vt:lpstr>What can we conclude?</vt:lpstr>
      <vt:lpstr>So how can we leverage this insight? </vt:lpstr>
      <vt:lpstr>Meanwhile…</vt:lpstr>
      <vt:lpstr>Apps for the smart Farm</vt:lpstr>
      <vt:lpstr>Biggest open question?</vt:lpstr>
      <vt:lpstr>How does it work today?</vt:lpstr>
      <vt:lpstr>Aspects a professional solution would need</vt:lpstr>
      <vt:lpstr>More professional tools we will want</vt:lpstr>
      <vt:lpstr>Plus, some larger challenges</vt:lpstr>
      <vt:lpstr>Can it be done?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227</cp:revision>
  <dcterms:created xsi:type="dcterms:W3CDTF">2017-12-19T18:11:25Z</dcterms:created>
  <dcterms:modified xsi:type="dcterms:W3CDTF">2019-05-06T19:04:44Z</dcterms:modified>
</cp:coreProperties>
</file>