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1"/>
  </p:notesMasterIdLst>
  <p:sldIdLst>
    <p:sldId id="256" r:id="rId2"/>
    <p:sldId id="257" r:id="rId3"/>
    <p:sldId id="258" r:id="rId4"/>
    <p:sldId id="259" r:id="rId5"/>
    <p:sldId id="261" r:id="rId6"/>
    <p:sldId id="262" r:id="rId7"/>
    <p:sldId id="263" r:id="rId8"/>
    <p:sldId id="322" r:id="rId9"/>
    <p:sldId id="323" r:id="rId10"/>
    <p:sldId id="270" r:id="rId11"/>
    <p:sldId id="271" r:id="rId12"/>
    <p:sldId id="272" r:id="rId13"/>
    <p:sldId id="273" r:id="rId14"/>
    <p:sldId id="274" r:id="rId15"/>
    <p:sldId id="275" r:id="rId16"/>
    <p:sldId id="277" r:id="rId17"/>
    <p:sldId id="276" r:id="rId18"/>
    <p:sldId id="278"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24" r:id="rId40"/>
    <p:sldId id="300" r:id="rId41"/>
    <p:sldId id="301" r:id="rId42"/>
    <p:sldId id="302" r:id="rId43"/>
    <p:sldId id="303" r:id="rId44"/>
    <p:sldId id="304" r:id="rId45"/>
    <p:sldId id="305"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1" r:id="rId60"/>
  </p:sldIdLst>
  <p:sldSz cx="12192000" cy="6858000"/>
  <p:notesSz cx="6858000" cy="9144000"/>
  <p:embeddedFontLst>
    <p:embeddedFont>
      <p:font typeface="Questrial" panose="020B0604020202020204" charset="0"/>
      <p:regular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37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22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Scala is a functional programming language that runs in a JVM</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2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5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04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14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33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97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Cluster manager --  </a:t>
            </a:r>
            <a:r>
              <a:rPr lang="en-US" dirty="0" err="1"/>
              <a:t>mesos</a:t>
            </a:r>
            <a:r>
              <a:rPr lang="en-US" dirty="0"/>
              <a:t>, yarn, spark core standalone manager</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4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Uses a directed acyclic graph of RDDs </a:t>
            </a:r>
            <a:r>
              <a:rPr lang="en-US" dirty="0">
                <a:sym typeface="Wingdings" panose="05000000000000000000" pitchFamily="2" charset="2"/>
              </a:rPr>
              <a:t> create a schedule of spark tasks ..with the help of cluster manager assigns those tasks to worker nodes</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66290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40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Created by starting with a file in </a:t>
            </a:r>
            <a:r>
              <a:rPr lang="en-US" sz="1100" b="0" i="1" u="none" strike="noStrike" cap="none" baseline="0" dirty="0">
                <a:solidFill>
                  <a:srgbClr val="000000"/>
                </a:solidFill>
                <a:latin typeface="Arial"/>
                <a:ea typeface="Arial"/>
                <a:cs typeface="Arial"/>
                <a:sym typeface="Arial"/>
              </a:rPr>
              <a:t>Hadoop Distributed File System </a:t>
            </a:r>
            <a:r>
              <a:rPr lang="en-US" sz="1100" b="0" i="0" u="none" strike="noStrike" cap="none" baseline="0" dirty="0">
                <a:solidFill>
                  <a:srgbClr val="000000"/>
                </a:solidFill>
                <a:latin typeface="Arial"/>
                <a:ea typeface="Arial"/>
                <a:cs typeface="Arial"/>
                <a:sym typeface="Arial"/>
              </a:rPr>
              <a:t>(HDFS) or an </a:t>
            </a:r>
            <a:r>
              <a:rPr lang="en-US" sz="1100" b="0" i="1" u="none" strike="noStrike" cap="none" baseline="0" dirty="0">
                <a:solidFill>
                  <a:srgbClr val="000000"/>
                </a:solidFill>
                <a:latin typeface="Arial"/>
                <a:ea typeface="Arial"/>
                <a:cs typeface="Arial"/>
                <a:sym typeface="Arial"/>
              </a:rPr>
              <a:t>existing collection </a:t>
            </a:r>
            <a:r>
              <a:rPr lang="en-US" sz="1100" b="0" i="0" u="none" strike="noStrike" cap="none" baseline="0" dirty="0">
                <a:solidFill>
                  <a:srgbClr val="000000"/>
                </a:solidFill>
                <a:latin typeface="Arial"/>
                <a:ea typeface="Arial"/>
                <a:cs typeface="Arial"/>
                <a:sym typeface="Arial"/>
              </a:rPr>
              <a:t>in the driver program</a:t>
            </a:r>
          </a:p>
          <a:p>
            <a:endParaRPr lang="en-US" dirty="0"/>
          </a:p>
          <a:p>
            <a:pPr marL="0" lvl="0" indent="0" rtl="0">
              <a:spcBef>
                <a:spcPts val="0"/>
              </a:spcBef>
              <a:spcAft>
                <a:spcPts val="0"/>
              </a:spcAft>
              <a:buNone/>
            </a:pPr>
            <a:r>
              <a:rPr lang="en-US" dirty="0"/>
              <a:t>Similar to map or reduce… Map is similar to map reduce map..   Group-by is kind of reduce function..  There are other functions</a:t>
            </a:r>
          </a:p>
          <a:p>
            <a:pPr marL="0" lvl="0" indent="0" rtl="0">
              <a:spcBef>
                <a:spcPts val="0"/>
              </a:spcBef>
              <a:spcAft>
                <a:spcPts val="0"/>
              </a:spcAft>
              <a:buNone/>
            </a:pPr>
            <a:endParaRPr lang="en-US" dirty="0"/>
          </a:p>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May be </a:t>
            </a:r>
            <a:r>
              <a:rPr lang="en-US" sz="1100" b="0" i="1" u="none" strike="noStrike" cap="none" baseline="0" dirty="0">
                <a:solidFill>
                  <a:srgbClr val="000000"/>
                </a:solidFill>
                <a:latin typeface="Arial"/>
                <a:ea typeface="Arial"/>
                <a:cs typeface="Arial"/>
                <a:sym typeface="Arial"/>
              </a:rPr>
              <a:t>persisted </a:t>
            </a:r>
            <a:r>
              <a:rPr lang="en-US" sz="1100" b="0" i="0" u="none" strike="noStrike" cap="none" baseline="0" dirty="0">
                <a:solidFill>
                  <a:srgbClr val="000000"/>
                </a:solidFill>
                <a:latin typeface="Arial"/>
                <a:ea typeface="Arial"/>
                <a:cs typeface="Arial"/>
                <a:sym typeface="Arial"/>
              </a:rPr>
              <a:t>in memory for </a:t>
            </a:r>
            <a:r>
              <a:rPr lang="en-US" sz="1100" b="0" i="1" u="none" strike="noStrike" cap="none" baseline="0" dirty="0">
                <a:solidFill>
                  <a:srgbClr val="000000"/>
                </a:solidFill>
                <a:latin typeface="Arial"/>
                <a:ea typeface="Arial"/>
                <a:cs typeface="Arial"/>
                <a:sym typeface="Arial"/>
              </a:rPr>
              <a:t>efficient reuse </a:t>
            </a:r>
            <a:r>
              <a:rPr lang="en-US" sz="1100" b="0" i="0" u="none" strike="noStrike" cap="none" baseline="0" dirty="0">
                <a:solidFill>
                  <a:srgbClr val="000000"/>
                </a:solidFill>
                <a:latin typeface="Arial"/>
                <a:ea typeface="Arial"/>
                <a:cs typeface="Arial"/>
                <a:sym typeface="Arial"/>
              </a:rPr>
              <a:t>across parallel operations (caching)</a:t>
            </a:r>
          </a:p>
          <a:p>
            <a:pPr marL="0" lvl="0" indent="0" rtl="0">
              <a:spcBef>
                <a:spcPts val="0"/>
              </a:spcBef>
              <a:spcAft>
                <a:spcPts val="0"/>
              </a:spcAft>
              <a:buNone/>
            </a:pPr>
            <a:endParaRPr lang="en-US" sz="1100" b="0" i="0" u="none" strike="noStrike" cap="none" baseline="0" dirty="0">
              <a:solidFill>
                <a:srgbClr val="000000"/>
              </a:solidFill>
              <a:latin typeface="Arial"/>
              <a:cs typeface="Arial"/>
              <a:sym typeface="Arial"/>
            </a:endParaRP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144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err="1">
                <a:solidFill>
                  <a:srgbClr val="000000"/>
                </a:solidFill>
                <a:latin typeface="Arial"/>
                <a:cs typeface="Arial"/>
                <a:sym typeface="Arial"/>
              </a:rPr>
              <a:t>mydata</a:t>
            </a:r>
            <a:r>
              <a:rPr lang="en-US" sz="1100" b="0" i="0" u="none" strike="noStrike" cap="none" baseline="0" dirty="0">
                <a:solidFill>
                  <a:srgbClr val="000000"/>
                </a:solidFill>
                <a:latin typeface="Arial"/>
                <a:cs typeface="Arial"/>
                <a:sym typeface="Arial"/>
              </a:rPr>
              <a:t> is a RDD…     </a:t>
            </a:r>
            <a:r>
              <a:rPr lang="en-US" sz="1100" b="0" i="0" u="none" strike="noStrike" cap="none" baseline="0" dirty="0" err="1">
                <a:solidFill>
                  <a:srgbClr val="000000"/>
                </a:solidFill>
                <a:latin typeface="Arial"/>
                <a:cs typeface="Arial"/>
                <a:sym typeface="Arial"/>
              </a:rPr>
              <a:t>sc</a:t>
            </a:r>
            <a:r>
              <a:rPr lang="en-US" sz="1100" b="0" i="0" u="none" strike="noStrike" cap="none" baseline="0" dirty="0">
                <a:solidFill>
                  <a:srgbClr val="000000"/>
                </a:solidFill>
                <a:latin typeface="Arial"/>
                <a:cs typeface="Arial"/>
                <a:sym typeface="Arial"/>
              </a:rPr>
              <a:t>– the context..  Count is an action…</a:t>
            </a: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226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0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72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Talk about lineage here</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31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708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2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69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866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94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78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5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22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49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8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8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570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80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7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6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669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58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57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58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8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974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67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30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40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24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5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2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65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Questrial"/>
                <a:ea typeface="Questrial"/>
                <a:cs typeface="Questrial"/>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16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7C22-5CFB-4B75-9A61-1396D04FD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2BD59-611D-4B11-AF43-DBBB375B7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DD968-F1AF-44F2-982B-EF9F761F2B36}"/>
              </a:ext>
            </a:extLst>
          </p:cNvPr>
          <p:cNvSpPr>
            <a:spLocks noGrp="1"/>
          </p:cNvSpPr>
          <p:nvPr>
            <p:ph type="dt" sz="half" idx="10"/>
          </p:nvPr>
        </p:nvSpPr>
        <p:spPr/>
        <p:txBody>
          <a:bodyPr/>
          <a:lstStyle/>
          <a:p>
            <a:fld id="{FD8F492B-2FFF-4960-A060-2AC98BC0AE9E}" type="datetime1">
              <a:rPr lang="en-US" smtClean="0"/>
              <a:t>4/25/2019</a:t>
            </a:fld>
            <a:endParaRPr lang="en-US"/>
          </a:p>
        </p:txBody>
      </p:sp>
      <p:sp>
        <p:nvSpPr>
          <p:cNvPr id="5" name="Footer Placeholder 4">
            <a:extLst>
              <a:ext uri="{FF2B5EF4-FFF2-40B4-BE49-F238E27FC236}">
                <a16:creationId xmlns:a16="http://schemas.microsoft.com/office/drawing/2014/main" id="{3CD0CF56-6D1D-4FB5-8002-2B3BC1270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BC99B-9111-4486-8307-F2B75AAEA9C2}"/>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5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Arial"/>
                <a:ea typeface="Arial"/>
                <a:cs typeface="Arial"/>
                <a:sym typeface="Arial"/>
              </a:rPr>
              <a:t>CS5412 / Lecture </a:t>
            </a:r>
            <a:r>
              <a:rPr lang="en-US" sz="4000" dirty="0" smtClean="0">
                <a:latin typeface="Arial"/>
                <a:ea typeface="Arial"/>
                <a:cs typeface="Arial"/>
                <a:sym typeface="Arial"/>
              </a:rPr>
              <a:t>25</a:t>
            </a:r>
            <a:r>
              <a:rPr lang="en-US" sz="4000" dirty="0">
                <a:latin typeface="Arial"/>
                <a:ea typeface="Arial"/>
                <a:cs typeface="Arial"/>
                <a:sym typeface="Arial"/>
              </a:rPr>
              <a:t/>
            </a:r>
            <a:br>
              <a:rPr lang="en-US" sz="4000" dirty="0">
                <a:latin typeface="Arial"/>
                <a:ea typeface="Arial"/>
                <a:cs typeface="Arial"/>
                <a:sym typeface="Arial"/>
              </a:rPr>
            </a:br>
            <a:r>
              <a:rPr lang="en-US" sz="4000" dirty="0">
                <a:latin typeface="Arial"/>
                <a:ea typeface="Arial"/>
                <a:cs typeface="Arial"/>
                <a:sym typeface="Arial"/>
              </a:rPr>
              <a:t>Apache Spark and RDDs</a:t>
            </a:r>
            <a:endParaRPr dirty="0">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Arial"/>
                <a:ea typeface="Arial"/>
                <a:cs typeface="Arial"/>
                <a:sym typeface="Arial"/>
              </a:rPr>
              <a:t>Kishore Pusuku</a:t>
            </a:r>
            <a:r>
              <a:rPr lang="en-US" dirty="0">
                <a:latin typeface="Arial"/>
                <a:ea typeface="Arial"/>
                <a:cs typeface="Arial"/>
                <a:sym typeface="Arial"/>
              </a:rPr>
              <a:t>ri, </a:t>
            </a:r>
            <a:r>
              <a:rPr lang="en-US" sz="2400" i="0" u="none" strike="noStrike" cap="none">
                <a:solidFill>
                  <a:srgbClr val="C00000"/>
                </a:solidFill>
                <a:latin typeface="Arial"/>
                <a:ea typeface="Arial"/>
                <a:cs typeface="Arial"/>
                <a:sym typeface="Arial"/>
              </a:rPr>
              <a:t>Spring 2019</a:t>
            </a:r>
            <a:endParaRPr dirty="0">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HTTP://WWW.CS.CORNELL.EDU/COURSES/CS5412/2018SP</a:t>
            </a:r>
            <a:endParaRPr>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72564" y="269519"/>
            <a:ext cx="10786800" cy="687272"/>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(1)</a:t>
            </a:r>
            <a:endParaRPr sz="4500" dirty="0">
              <a:solidFill>
                <a:srgbClr val="C00000"/>
              </a:solidFill>
              <a:ea typeface="Arial"/>
              <a:cs typeface="Arial"/>
              <a:sym typeface="Arial"/>
            </a:endParaRPr>
          </a:p>
        </p:txBody>
      </p:sp>
      <p:sp>
        <p:nvSpPr>
          <p:cNvPr id="183" name="Shape 18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10</a:t>
            </a:fld>
            <a:endParaRPr/>
          </a:p>
        </p:txBody>
      </p:sp>
      <p:sp>
        <p:nvSpPr>
          <p:cNvPr id="184" name="Shape 184"/>
          <p:cNvSpPr txBox="1">
            <a:spLocks noGrp="1"/>
          </p:cNvSpPr>
          <p:nvPr>
            <p:ph type="body" idx="1"/>
          </p:nvPr>
        </p:nvSpPr>
        <p:spPr>
          <a:xfrm>
            <a:off x="772564" y="1348471"/>
            <a:ext cx="10356711" cy="450069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MapReduce</a:t>
            </a:r>
            <a:r>
              <a:rPr lang="en-US" sz="3200" dirty="0">
                <a:ea typeface="Arial"/>
                <a:cs typeface="Arial"/>
                <a:sym typeface="Arial"/>
              </a:rPr>
              <a:t>: The original scalable, general, processing engine of the Hadoop ecosystem</a:t>
            </a:r>
          </a:p>
          <a:p>
            <a:pPr lvl="1">
              <a:lnSpc>
                <a:spcPct val="100000"/>
              </a:lnSpc>
              <a:spcBef>
                <a:spcPts val="467"/>
              </a:spcBef>
              <a:spcAft>
                <a:spcPts val="467"/>
              </a:spcAft>
            </a:pPr>
            <a:r>
              <a:rPr lang="en-US" sz="2800" dirty="0">
                <a:solidFill>
                  <a:srgbClr val="FF0000"/>
                </a:solidFill>
                <a:ea typeface="Arial"/>
                <a:cs typeface="Arial"/>
                <a:sym typeface="Arial"/>
              </a:rPr>
              <a:t>Disk-based data processing framework</a:t>
            </a:r>
            <a:r>
              <a:rPr lang="en-US" sz="2800" dirty="0">
                <a:ea typeface="Arial"/>
                <a:cs typeface="Arial"/>
                <a:sym typeface="Arial"/>
              </a:rPr>
              <a:t> (HDFS files)</a:t>
            </a:r>
          </a:p>
          <a:p>
            <a:pPr lvl="1">
              <a:lnSpc>
                <a:spcPct val="100000"/>
              </a:lnSpc>
              <a:spcBef>
                <a:spcPts val="467"/>
              </a:spcBef>
              <a:spcAft>
                <a:spcPts val="467"/>
              </a:spcAft>
            </a:pPr>
            <a:r>
              <a:rPr lang="en-US" sz="2800" dirty="0">
                <a:ea typeface="Arial"/>
                <a:cs typeface="Arial"/>
                <a:sym typeface="Arial"/>
              </a:rPr>
              <a:t>Persists intermediate results to disk	 </a:t>
            </a:r>
          </a:p>
          <a:p>
            <a:pPr lvl="1">
              <a:lnSpc>
                <a:spcPct val="100000"/>
              </a:lnSpc>
              <a:spcBef>
                <a:spcPts val="467"/>
              </a:spcBef>
              <a:spcAft>
                <a:spcPts val="467"/>
              </a:spcAft>
            </a:pPr>
            <a:r>
              <a:rPr lang="en-US" sz="2800" dirty="0">
                <a:ea typeface="Arial"/>
                <a:cs typeface="Arial"/>
                <a:sym typeface="Arial"/>
              </a:rPr>
              <a:t>Data is reloaded from disk with every query →</a:t>
            </a:r>
            <a:r>
              <a:rPr lang="en-US" sz="2800" dirty="0">
                <a:solidFill>
                  <a:srgbClr val="000000"/>
                </a:solidFill>
                <a:ea typeface="Arial"/>
                <a:cs typeface="Arial"/>
                <a:sym typeface="Arial"/>
              </a:rPr>
              <a:t> Costly I/O </a:t>
            </a:r>
            <a:r>
              <a:rPr lang="en-US" sz="2800" dirty="0">
                <a:ea typeface="Arial"/>
                <a:cs typeface="Arial"/>
                <a:sym typeface="Arial"/>
              </a:rPr>
              <a:t>	</a:t>
            </a:r>
          </a:p>
          <a:p>
            <a:pPr lvl="1">
              <a:lnSpc>
                <a:spcPct val="100000"/>
              </a:lnSpc>
              <a:spcBef>
                <a:spcPts val="467"/>
              </a:spcBef>
              <a:spcAft>
                <a:spcPts val="467"/>
              </a:spcAft>
            </a:pPr>
            <a:r>
              <a:rPr lang="en-US" sz="2800" dirty="0">
                <a:ea typeface="Arial"/>
                <a:cs typeface="Arial"/>
                <a:sym typeface="Arial"/>
              </a:rPr>
              <a:t>Best for ETL like workloads (batch processing)</a:t>
            </a:r>
          </a:p>
          <a:p>
            <a:pPr lvl="1">
              <a:lnSpc>
                <a:spcPct val="100000"/>
              </a:lnSpc>
              <a:spcBef>
                <a:spcPts val="467"/>
              </a:spcBef>
              <a:spcAft>
                <a:spcPts val="467"/>
              </a:spcAft>
            </a:pPr>
            <a:r>
              <a:rPr lang="en-US" sz="2800" dirty="0">
                <a:solidFill>
                  <a:srgbClr val="FF0000"/>
                </a:solidFill>
                <a:ea typeface="Arial"/>
                <a:cs typeface="Arial"/>
                <a:sym typeface="Arial"/>
              </a:rPr>
              <a:t>Costly I/O → Not appropriate for iterative or stream processing workloads</a:t>
            </a:r>
            <a:endParaRPr sz="2800" dirty="0">
              <a:solidFill>
                <a:srgbClr val="FF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FB12F884-78C6-4D2E-95AF-8A317AB995B6}"/>
              </a:ext>
            </a:extLst>
          </p:cNvPr>
          <p:cNvSpPr/>
          <p:nvPr/>
        </p:nvSpPr>
        <p:spPr>
          <a:xfrm>
            <a:off x="772564" y="1126608"/>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09769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98" y="254672"/>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(2)</a:t>
            </a:r>
            <a:endParaRPr dirty="0">
              <a:ea typeface="Arial"/>
              <a:cs typeface="Arial"/>
              <a:sym typeface="Arial"/>
            </a:endParaRPr>
          </a:p>
        </p:txBody>
      </p:sp>
      <p:sp>
        <p:nvSpPr>
          <p:cNvPr id="191" name="Shape 191"/>
          <p:cNvSpPr txBox="1">
            <a:spLocks noGrp="1"/>
          </p:cNvSpPr>
          <p:nvPr>
            <p:ph type="sldNum" idx="12"/>
          </p:nvPr>
        </p:nvSpPr>
        <p:spPr>
          <a:xfrm>
            <a:off x="11218200" y="6431515"/>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11</a:t>
            </a:fld>
            <a:endParaRPr/>
          </a:p>
        </p:txBody>
      </p:sp>
      <p:sp>
        <p:nvSpPr>
          <p:cNvPr id="192" name="Shape 192"/>
          <p:cNvSpPr txBox="1">
            <a:spLocks noGrp="1"/>
          </p:cNvSpPr>
          <p:nvPr>
            <p:ph type="body" idx="1"/>
          </p:nvPr>
        </p:nvSpPr>
        <p:spPr>
          <a:xfrm>
            <a:off x="975218" y="1152147"/>
            <a:ext cx="10464960" cy="495343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Spark</a:t>
            </a:r>
            <a:r>
              <a:rPr lang="en-US" sz="3200" dirty="0">
                <a:ea typeface="Arial"/>
                <a:cs typeface="Arial"/>
                <a:sym typeface="Arial"/>
              </a:rPr>
              <a:t>: General purpose computational framework that substantially improves performance of MapReduce, but retains the basic model</a:t>
            </a:r>
          </a:p>
          <a:p>
            <a:pPr lvl="1">
              <a:lnSpc>
                <a:spcPct val="100000"/>
              </a:lnSpc>
              <a:spcBef>
                <a:spcPts val="467"/>
              </a:spcBef>
              <a:spcAft>
                <a:spcPts val="467"/>
              </a:spcAft>
            </a:pPr>
            <a:r>
              <a:rPr lang="en-US" sz="2800" dirty="0">
                <a:solidFill>
                  <a:srgbClr val="FF0000"/>
                </a:solidFill>
                <a:ea typeface="Arial"/>
                <a:cs typeface="Arial"/>
                <a:sym typeface="Arial"/>
              </a:rPr>
              <a:t>Memory based data processing framework </a:t>
            </a:r>
            <a:r>
              <a:rPr lang="en-US" sz="2800" dirty="0">
                <a:solidFill>
                  <a:srgbClr val="000000"/>
                </a:solidFill>
                <a:ea typeface="Arial"/>
                <a:cs typeface="Arial"/>
                <a:sym typeface="Arial"/>
              </a:rPr>
              <a:t>→ avoids costly I/O by keeping intermediate results in memory</a:t>
            </a:r>
          </a:p>
          <a:p>
            <a:pPr lvl="1">
              <a:lnSpc>
                <a:spcPct val="100000"/>
              </a:lnSpc>
              <a:spcBef>
                <a:spcPts val="467"/>
              </a:spcBef>
              <a:spcAft>
                <a:spcPts val="467"/>
              </a:spcAft>
            </a:pPr>
            <a:r>
              <a:rPr lang="en-US" sz="2800" dirty="0">
                <a:solidFill>
                  <a:srgbClr val="000000"/>
                </a:solidFill>
                <a:ea typeface="Arial"/>
                <a:cs typeface="Arial"/>
                <a:sym typeface="Arial"/>
              </a:rPr>
              <a:t>Leverages distributed memory </a:t>
            </a:r>
          </a:p>
          <a:p>
            <a:pPr lvl="1">
              <a:lnSpc>
                <a:spcPct val="100000"/>
              </a:lnSpc>
              <a:spcBef>
                <a:spcPts val="467"/>
              </a:spcBef>
              <a:spcAft>
                <a:spcPts val="467"/>
              </a:spcAft>
            </a:pPr>
            <a:r>
              <a:rPr lang="en-US" sz="2800" dirty="0">
                <a:solidFill>
                  <a:srgbClr val="000000"/>
                </a:solidFill>
                <a:ea typeface="Arial"/>
                <a:cs typeface="Arial"/>
                <a:sym typeface="Arial"/>
              </a:rPr>
              <a:t>Remembers operations applied to dataset</a:t>
            </a:r>
          </a:p>
          <a:p>
            <a:pPr lvl="1">
              <a:lnSpc>
                <a:spcPct val="100000"/>
              </a:lnSpc>
              <a:spcBef>
                <a:spcPts val="467"/>
              </a:spcBef>
              <a:spcAft>
                <a:spcPts val="467"/>
              </a:spcAft>
            </a:pPr>
            <a:r>
              <a:rPr lang="en-US" sz="2800" dirty="0">
                <a:solidFill>
                  <a:srgbClr val="000000"/>
                </a:solidFill>
                <a:ea typeface="Arial"/>
                <a:cs typeface="Arial"/>
                <a:sym typeface="Arial"/>
              </a:rPr>
              <a:t>Data locality based computation → High Performance</a:t>
            </a:r>
          </a:p>
          <a:p>
            <a:pPr lvl="1">
              <a:lnSpc>
                <a:spcPct val="100000"/>
              </a:lnSpc>
              <a:spcBef>
                <a:spcPts val="467"/>
              </a:spcBef>
              <a:spcAft>
                <a:spcPts val="467"/>
              </a:spcAft>
            </a:pPr>
            <a:r>
              <a:rPr lang="en-US" sz="2800" dirty="0">
                <a:solidFill>
                  <a:srgbClr val="000000"/>
                </a:solidFill>
                <a:ea typeface="Arial"/>
                <a:cs typeface="Arial"/>
                <a:sym typeface="Arial"/>
              </a:rPr>
              <a:t>Best for both iterative (or stream processing) and batch workloads</a:t>
            </a:r>
            <a:endParaRPr sz="2800"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9525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20313" y="156761"/>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 Summary</a:t>
            </a:r>
            <a:endParaRPr dirty="0">
              <a:ea typeface="Arial"/>
              <a:cs typeface="Arial"/>
              <a:sym typeface="Arial"/>
            </a:endParaRPr>
          </a:p>
        </p:txBody>
      </p:sp>
      <p:sp>
        <p:nvSpPr>
          <p:cNvPr id="191" name="Shape 19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12</a:t>
            </a:fld>
            <a:endParaRPr/>
          </a:p>
        </p:txBody>
      </p:sp>
      <p:sp>
        <p:nvSpPr>
          <p:cNvPr id="192" name="Shape 192"/>
          <p:cNvSpPr txBox="1">
            <a:spLocks noGrp="1"/>
          </p:cNvSpPr>
          <p:nvPr>
            <p:ph type="body" idx="1"/>
          </p:nvPr>
        </p:nvSpPr>
        <p:spPr>
          <a:xfrm>
            <a:off x="816328" y="1304431"/>
            <a:ext cx="10242983" cy="555356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267"/>
              </a:spcBef>
              <a:spcAft>
                <a:spcPts val="267"/>
              </a:spcAft>
            </a:pPr>
            <a:r>
              <a:rPr lang="en-US" dirty="0">
                <a:ea typeface="Arial"/>
                <a:cs typeface="Arial"/>
                <a:sym typeface="Arial"/>
              </a:rPr>
              <a:t>Software engineering point of view</a:t>
            </a:r>
          </a:p>
          <a:p>
            <a:pPr lvl="1">
              <a:lnSpc>
                <a:spcPct val="100000"/>
              </a:lnSpc>
              <a:spcBef>
                <a:spcPts val="267"/>
              </a:spcBef>
              <a:spcAft>
                <a:spcPts val="267"/>
              </a:spcAft>
              <a:buSzPct val="60000"/>
              <a:buFont typeface="Wingdings" panose="05000000000000000000" pitchFamily="2" charset="2"/>
              <a:buChar char="Ø"/>
            </a:pPr>
            <a:r>
              <a:rPr lang="en-US" dirty="0"/>
              <a:t>Hadoop code base is huge</a:t>
            </a:r>
          </a:p>
          <a:p>
            <a:pPr lvl="1">
              <a:lnSpc>
                <a:spcPct val="100000"/>
              </a:lnSpc>
              <a:spcBef>
                <a:spcPts val="267"/>
              </a:spcBef>
              <a:spcAft>
                <a:spcPts val="267"/>
              </a:spcAft>
              <a:buSzPct val="60000"/>
              <a:buFont typeface="Wingdings" panose="05000000000000000000" pitchFamily="2" charset="2"/>
              <a:buChar char="Ø"/>
            </a:pPr>
            <a:r>
              <a:rPr lang="en-US" dirty="0"/>
              <a:t>Contributions/Extensions to Hadoop are cumbersome</a:t>
            </a:r>
          </a:p>
          <a:p>
            <a:pPr lvl="1">
              <a:lnSpc>
                <a:spcPct val="100000"/>
              </a:lnSpc>
              <a:spcBef>
                <a:spcPts val="267"/>
              </a:spcBef>
              <a:spcAft>
                <a:spcPts val="267"/>
              </a:spcAft>
              <a:buSzPct val="60000"/>
              <a:buFont typeface="Wingdings" panose="05000000000000000000" pitchFamily="2" charset="2"/>
              <a:buChar char="Ø"/>
            </a:pPr>
            <a:r>
              <a:rPr lang="en-US" dirty="0"/>
              <a:t>Java-only hinders wide adoption, but Java support is fundamental</a:t>
            </a:r>
            <a:endParaRPr lang="en-US" dirty="0">
              <a:ea typeface="Arial"/>
              <a:cs typeface="Arial"/>
              <a:sym typeface="Arial"/>
            </a:endParaRPr>
          </a:p>
          <a:p>
            <a:pPr>
              <a:lnSpc>
                <a:spcPct val="100000"/>
              </a:lnSpc>
              <a:spcBef>
                <a:spcPts val="267"/>
              </a:spcBef>
              <a:spcAft>
                <a:spcPts val="267"/>
              </a:spcAft>
            </a:pPr>
            <a:r>
              <a:rPr lang="en-US" dirty="0">
                <a:ea typeface="Arial"/>
                <a:cs typeface="Arial"/>
                <a:sym typeface="Arial"/>
              </a:rPr>
              <a:t>System/Framework point of view</a:t>
            </a:r>
          </a:p>
          <a:p>
            <a:pPr lvl="1">
              <a:lnSpc>
                <a:spcPct val="100000"/>
              </a:lnSpc>
              <a:spcBef>
                <a:spcPts val="267"/>
              </a:spcBef>
              <a:spcAft>
                <a:spcPts val="267"/>
              </a:spcAft>
              <a:buSzPct val="60000"/>
              <a:buFont typeface="Wingdings" panose="05000000000000000000" pitchFamily="2" charset="2"/>
              <a:buChar char="Ø"/>
            </a:pPr>
            <a:r>
              <a:rPr lang="en-US" dirty="0"/>
              <a:t>Unified pipeline</a:t>
            </a:r>
          </a:p>
          <a:p>
            <a:pPr lvl="1">
              <a:lnSpc>
                <a:spcPct val="100000"/>
              </a:lnSpc>
              <a:spcBef>
                <a:spcPts val="267"/>
              </a:spcBef>
              <a:spcAft>
                <a:spcPts val="267"/>
              </a:spcAft>
              <a:buSzPct val="60000"/>
              <a:buFont typeface="Wingdings" panose="05000000000000000000" pitchFamily="2" charset="2"/>
              <a:buChar char="Ø"/>
            </a:pPr>
            <a:r>
              <a:rPr lang="en-US" dirty="0"/>
              <a:t>Simplified data flow</a:t>
            </a:r>
          </a:p>
          <a:p>
            <a:pPr lvl="1">
              <a:lnSpc>
                <a:spcPct val="100000"/>
              </a:lnSpc>
              <a:spcBef>
                <a:spcPts val="267"/>
              </a:spcBef>
              <a:spcAft>
                <a:spcPts val="267"/>
              </a:spcAft>
              <a:buSzPct val="60000"/>
              <a:buFont typeface="Wingdings" panose="05000000000000000000" pitchFamily="2" charset="2"/>
              <a:buChar char="Ø"/>
            </a:pPr>
            <a:r>
              <a:rPr lang="en-US" dirty="0"/>
              <a:t>Faster processing speed</a:t>
            </a:r>
            <a:endParaRPr lang="en-US" dirty="0">
              <a:ea typeface="Arial"/>
              <a:cs typeface="Arial"/>
              <a:sym typeface="Arial"/>
            </a:endParaRPr>
          </a:p>
          <a:p>
            <a:pPr>
              <a:lnSpc>
                <a:spcPct val="100000"/>
              </a:lnSpc>
              <a:spcBef>
                <a:spcPts val="267"/>
              </a:spcBef>
              <a:spcAft>
                <a:spcPts val="267"/>
              </a:spcAft>
            </a:pPr>
            <a:r>
              <a:rPr lang="en-US" dirty="0">
                <a:solidFill>
                  <a:srgbClr val="000000"/>
                </a:solidFill>
                <a:ea typeface="Arial"/>
                <a:cs typeface="Arial"/>
                <a:sym typeface="Arial"/>
              </a:rPr>
              <a:t>Data abstraction point of view</a:t>
            </a:r>
          </a:p>
          <a:p>
            <a:pPr lvl="1">
              <a:lnSpc>
                <a:spcPct val="100000"/>
              </a:lnSpc>
              <a:spcBef>
                <a:spcPts val="267"/>
              </a:spcBef>
              <a:spcAft>
                <a:spcPts val="267"/>
              </a:spcAft>
              <a:buSzPct val="60000"/>
              <a:buFont typeface="Wingdings" panose="05000000000000000000" pitchFamily="2" charset="2"/>
              <a:buChar char="Ø"/>
            </a:pPr>
            <a:r>
              <a:rPr lang="en-US" dirty="0"/>
              <a:t>New fundamental abstraction RDD</a:t>
            </a:r>
          </a:p>
          <a:p>
            <a:pPr lvl="1">
              <a:lnSpc>
                <a:spcPct val="100000"/>
              </a:lnSpc>
              <a:spcBef>
                <a:spcPts val="267"/>
              </a:spcBef>
              <a:spcAft>
                <a:spcPts val="267"/>
              </a:spcAft>
              <a:buSzPct val="60000"/>
              <a:buFont typeface="Wingdings" panose="05000000000000000000" pitchFamily="2" charset="2"/>
              <a:buChar char="Ø"/>
            </a:pPr>
            <a:r>
              <a:rPr lang="en-US" dirty="0"/>
              <a:t>Easy to extend with new operators</a:t>
            </a:r>
          </a:p>
          <a:p>
            <a:pPr lvl="1">
              <a:lnSpc>
                <a:spcPct val="100000"/>
              </a:lnSpc>
              <a:spcBef>
                <a:spcPts val="267"/>
              </a:spcBef>
              <a:spcAft>
                <a:spcPts val="267"/>
              </a:spcAft>
              <a:buSzPct val="60000"/>
              <a:buFont typeface="Wingdings" panose="05000000000000000000" pitchFamily="2" charset="2"/>
              <a:buChar char="Ø"/>
            </a:pPr>
            <a:r>
              <a:rPr lang="en-US" dirty="0"/>
              <a:t>More descriptive computing model</a:t>
            </a:r>
            <a:endParaRPr lang="en-US"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426830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53211" y="614325"/>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13</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65000"/>
                  </a:schemeClr>
                </a:solidFill>
              </a:rPr>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solidFill>
                  <a:schemeClr val="bg1">
                    <a:lumMod val="50000"/>
                  </a:schemeClr>
                </a:solidFill>
              </a:rPr>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173001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Basics(1)</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14</a:t>
            </a:fld>
            <a:endParaRPr/>
          </a:p>
        </p:txBody>
      </p:sp>
      <p:sp>
        <p:nvSpPr>
          <p:cNvPr id="200" name="Shape 200"/>
          <p:cNvSpPr txBox="1">
            <a:spLocks noGrp="1"/>
          </p:cNvSpPr>
          <p:nvPr>
            <p:ph type="body" idx="1"/>
          </p:nvPr>
        </p:nvSpPr>
        <p:spPr>
          <a:xfrm>
            <a:off x="983059" y="1235866"/>
            <a:ext cx="10400248" cy="513689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Spark: </a:t>
            </a:r>
            <a:r>
              <a:rPr lang="en-US" dirty="0">
                <a:ea typeface="Arial"/>
                <a:cs typeface="Arial"/>
                <a:sym typeface="Arial"/>
              </a:rPr>
              <a:t>Flexible, in-memory data processing framework written in Scala</a:t>
            </a:r>
          </a:p>
          <a:p>
            <a:pPr marL="0" indent="0">
              <a:lnSpc>
                <a:spcPct val="100000"/>
              </a:lnSpc>
              <a:spcBef>
                <a:spcPts val="533"/>
              </a:spcBef>
              <a:spcAft>
                <a:spcPts val="533"/>
              </a:spcAft>
              <a:buNone/>
            </a:pPr>
            <a:r>
              <a:rPr lang="en-US" sz="3200" dirty="0">
                <a:solidFill>
                  <a:srgbClr val="0070C0"/>
                </a:solidFill>
                <a:ea typeface="Arial"/>
                <a:cs typeface="Arial"/>
                <a:sym typeface="Arial"/>
              </a:rPr>
              <a:t>Goals</a:t>
            </a:r>
            <a:r>
              <a:rPr lang="en-US" sz="3200" dirty="0">
                <a:ea typeface="Arial"/>
                <a:cs typeface="Arial"/>
                <a:sym typeface="Arial"/>
              </a:rPr>
              <a:t>:</a:t>
            </a:r>
          </a:p>
          <a:p>
            <a:pPr lvl="1">
              <a:lnSpc>
                <a:spcPct val="100000"/>
              </a:lnSpc>
              <a:spcBef>
                <a:spcPts val="533"/>
              </a:spcBef>
              <a:spcAft>
                <a:spcPts val="533"/>
              </a:spcAft>
            </a:pPr>
            <a:r>
              <a:rPr lang="en-US" sz="2800" dirty="0">
                <a:solidFill>
                  <a:srgbClr val="000000"/>
                </a:solidFill>
                <a:ea typeface="Arial"/>
                <a:cs typeface="Arial"/>
                <a:sym typeface="Arial"/>
              </a:rPr>
              <a:t>Simplicity (Easier to use):</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Rich APIs for Scala, Java, and Python</a:t>
            </a:r>
          </a:p>
          <a:p>
            <a:pPr lvl="1">
              <a:lnSpc>
                <a:spcPct val="100000"/>
              </a:lnSpc>
              <a:spcBef>
                <a:spcPts val="533"/>
              </a:spcBef>
              <a:spcAft>
                <a:spcPts val="533"/>
              </a:spcAft>
            </a:pPr>
            <a:r>
              <a:rPr lang="en-US" sz="2800" dirty="0">
                <a:solidFill>
                  <a:srgbClr val="000000"/>
                </a:solidFill>
                <a:ea typeface="Arial"/>
                <a:cs typeface="Arial"/>
                <a:sym typeface="Arial"/>
              </a:rPr>
              <a:t>Generality: APIs for different types of workloads</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Batch, Streaming, Machine Learning, Graph</a:t>
            </a:r>
          </a:p>
          <a:p>
            <a:pPr lvl="1">
              <a:lnSpc>
                <a:spcPct val="100000"/>
              </a:lnSpc>
              <a:spcBef>
                <a:spcPts val="533"/>
              </a:spcBef>
              <a:spcAft>
                <a:spcPts val="533"/>
              </a:spcAft>
            </a:pPr>
            <a:r>
              <a:rPr lang="en-US" sz="2800" dirty="0">
                <a:solidFill>
                  <a:srgbClr val="000000"/>
                </a:solidFill>
                <a:ea typeface="Arial"/>
                <a:cs typeface="Arial"/>
                <a:sym typeface="Arial"/>
              </a:rPr>
              <a:t>Low Latency (Performance) : In-memory processing and caching</a:t>
            </a:r>
          </a:p>
          <a:p>
            <a:pPr lvl="1">
              <a:lnSpc>
                <a:spcPct val="100000"/>
              </a:lnSpc>
              <a:spcBef>
                <a:spcPts val="533"/>
              </a:spcBef>
              <a:spcAft>
                <a:spcPts val="533"/>
              </a:spcAft>
            </a:pPr>
            <a:r>
              <a:rPr lang="en-US" sz="2800" dirty="0">
                <a:solidFill>
                  <a:srgbClr val="000000"/>
                </a:solidFill>
                <a:ea typeface="Arial"/>
                <a:cs typeface="Arial"/>
                <a:sym typeface="Arial"/>
              </a:rPr>
              <a:t>Fault-tolerance: Faults shouldn’t be special case</a:t>
            </a:r>
            <a:endParaRPr sz="28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37888" y="1137920"/>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79770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Basics(2)</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15</a:t>
            </a:fld>
            <a:endParaRPr/>
          </a:p>
        </p:txBody>
      </p:sp>
      <p:sp>
        <p:nvSpPr>
          <p:cNvPr id="200" name="Shape 200"/>
          <p:cNvSpPr txBox="1">
            <a:spLocks noGrp="1"/>
          </p:cNvSpPr>
          <p:nvPr>
            <p:ph type="body" idx="1"/>
          </p:nvPr>
        </p:nvSpPr>
        <p:spPr>
          <a:xfrm>
            <a:off x="944348" y="1365795"/>
            <a:ext cx="10400248" cy="4159171"/>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ea typeface="Arial"/>
                <a:cs typeface="Arial"/>
                <a:sym typeface="Arial"/>
              </a:rPr>
              <a:t>There are two ways to manipulate data in Spark</a:t>
            </a:r>
          </a:p>
          <a:p>
            <a:pPr lvl="1">
              <a:lnSpc>
                <a:spcPct val="100000"/>
              </a:lnSpc>
              <a:spcBef>
                <a:spcPts val="467"/>
              </a:spcBef>
              <a:spcAft>
                <a:spcPts val="467"/>
              </a:spcAft>
            </a:pPr>
            <a:r>
              <a:rPr lang="en-US" sz="2800" dirty="0">
                <a:ea typeface="Arial"/>
                <a:cs typeface="Arial"/>
                <a:sym typeface="Arial"/>
              </a:rPr>
              <a:t>Spark Shell</a:t>
            </a:r>
            <a:r>
              <a:rPr lang="en-US" sz="2800" dirty="0">
                <a:solidFill>
                  <a:srgbClr val="000000"/>
                </a:solidFill>
                <a:ea typeface="Arial"/>
                <a:cs typeface="Arial"/>
                <a:sym typeface="Arial"/>
              </a:rPr>
              <a:t>:</a:t>
            </a:r>
          </a:p>
          <a:p>
            <a:pPr lvl="2">
              <a:lnSpc>
                <a:spcPct val="100000"/>
              </a:lnSpc>
              <a:spcBef>
                <a:spcPts val="467"/>
              </a:spcBef>
              <a:spcAft>
                <a:spcPts val="467"/>
              </a:spcAft>
              <a:buSzPct val="60000"/>
              <a:buFont typeface="Wingdings" panose="05000000000000000000" pitchFamily="2" charset="2"/>
              <a:buChar char="Ø"/>
            </a:pPr>
            <a:r>
              <a:rPr lang="en-US" sz="2400" dirty="0"/>
              <a:t>Interactive – for learning or data exploration</a:t>
            </a:r>
          </a:p>
          <a:p>
            <a:pPr lvl="2">
              <a:lnSpc>
                <a:spcPct val="100000"/>
              </a:lnSpc>
              <a:spcBef>
                <a:spcPts val="467"/>
              </a:spcBef>
              <a:spcAft>
                <a:spcPts val="467"/>
              </a:spcAft>
              <a:buSzPct val="60000"/>
              <a:buFont typeface="Wingdings" panose="05000000000000000000" pitchFamily="2" charset="2"/>
              <a:buChar char="Ø"/>
            </a:pPr>
            <a:r>
              <a:rPr lang="en-US" sz="2400" dirty="0"/>
              <a:t>Python or Scala</a:t>
            </a:r>
          </a:p>
          <a:p>
            <a:pPr lvl="1">
              <a:lnSpc>
                <a:spcPct val="100000"/>
              </a:lnSpc>
              <a:spcBef>
                <a:spcPts val="467"/>
              </a:spcBef>
              <a:spcAft>
                <a:spcPts val="467"/>
              </a:spcAft>
            </a:pPr>
            <a:r>
              <a:rPr lang="en-US" sz="2800" dirty="0">
                <a:solidFill>
                  <a:srgbClr val="000000"/>
                </a:solidFill>
                <a:ea typeface="Arial"/>
                <a:cs typeface="Arial"/>
                <a:sym typeface="Arial"/>
              </a:rPr>
              <a:t>Spark Applications</a:t>
            </a:r>
          </a:p>
          <a:p>
            <a:pPr lvl="2">
              <a:lnSpc>
                <a:spcPct val="100000"/>
              </a:lnSpc>
              <a:spcBef>
                <a:spcPts val="467"/>
              </a:spcBef>
              <a:spcAft>
                <a:spcPts val="467"/>
              </a:spcAft>
              <a:buSzPct val="60000"/>
              <a:buFont typeface="Wingdings" panose="05000000000000000000" pitchFamily="2" charset="2"/>
              <a:buChar char="Ø"/>
            </a:pPr>
            <a:r>
              <a:rPr lang="en-US" sz="2400" dirty="0"/>
              <a:t>For large scale data processing</a:t>
            </a:r>
          </a:p>
          <a:p>
            <a:pPr lvl="2">
              <a:lnSpc>
                <a:spcPct val="100000"/>
              </a:lnSpc>
              <a:spcBef>
                <a:spcPts val="467"/>
              </a:spcBef>
              <a:spcAft>
                <a:spcPts val="467"/>
              </a:spcAft>
              <a:buSzPct val="60000"/>
              <a:buFont typeface="Wingdings" panose="05000000000000000000" pitchFamily="2" charset="2"/>
              <a:buChar char="Ø"/>
            </a:pPr>
            <a:r>
              <a:rPr lang="en-US" sz="2400" dirty="0"/>
              <a:t>Python, Scala, or Java</a:t>
            </a:r>
            <a:endParaRPr lang="en-US" sz="24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86292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Core: Code Base (2012)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4" name="Picture 3">
            <a:extLst>
              <a:ext uri="{FF2B5EF4-FFF2-40B4-BE49-F238E27FC236}">
                <a16:creationId xmlns:a16="http://schemas.microsoft.com/office/drawing/2014/main" id="{08334FC0-851C-42D8-BEE4-18CE4C369B66}"/>
              </a:ext>
            </a:extLst>
          </p:cNvPr>
          <p:cNvPicPr>
            <a:picLocks noChangeAspect="1"/>
          </p:cNvPicPr>
          <p:nvPr/>
        </p:nvPicPr>
        <p:blipFill>
          <a:blip r:embed="rId3"/>
          <a:stretch>
            <a:fillRect/>
          </a:stretch>
        </p:blipFill>
        <p:spPr>
          <a:xfrm>
            <a:off x="2233011" y="1547250"/>
            <a:ext cx="8185813" cy="4186601"/>
          </a:xfrm>
          <a:prstGeom prst="rect">
            <a:avLst/>
          </a:prstGeom>
        </p:spPr>
      </p:pic>
    </p:spTree>
    <p:extLst>
      <p:ext uri="{BB962C8B-B14F-4D97-AF65-F5344CB8AC3E}">
        <p14:creationId xmlns:p14="http://schemas.microsoft.com/office/powerpoint/2010/main" val="16366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Shell</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17</a:t>
            </a:fld>
            <a:endParaRPr/>
          </a:p>
        </p:txBody>
      </p:sp>
      <p:sp>
        <p:nvSpPr>
          <p:cNvPr id="200" name="Shape 200"/>
          <p:cNvSpPr txBox="1">
            <a:spLocks noGrp="1"/>
          </p:cNvSpPr>
          <p:nvPr>
            <p:ph type="body" idx="1"/>
          </p:nvPr>
        </p:nvSpPr>
        <p:spPr>
          <a:xfrm>
            <a:off x="699632" y="1300482"/>
            <a:ext cx="10400248" cy="72764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t>The Spark Shell provides interactive data exploration (REPL)</a:t>
            </a:r>
            <a:endParaRPr lang="en-US" sz="32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AF2F7209-0132-4CA9-866C-939CE38F9FAC}"/>
              </a:ext>
            </a:extLst>
          </p:cNvPr>
          <p:cNvPicPr>
            <a:picLocks noChangeAspect="1"/>
          </p:cNvPicPr>
          <p:nvPr/>
        </p:nvPicPr>
        <p:blipFill>
          <a:blip r:embed="rId3"/>
          <a:stretch>
            <a:fillRect/>
          </a:stretch>
        </p:blipFill>
        <p:spPr>
          <a:xfrm>
            <a:off x="816542" y="2419653"/>
            <a:ext cx="4019591" cy="3051007"/>
          </a:xfrm>
          <a:prstGeom prst="rect">
            <a:avLst/>
          </a:prstGeom>
        </p:spPr>
      </p:pic>
      <p:pic>
        <p:nvPicPr>
          <p:cNvPr id="3" name="Picture 2">
            <a:extLst>
              <a:ext uri="{FF2B5EF4-FFF2-40B4-BE49-F238E27FC236}">
                <a16:creationId xmlns:a16="http://schemas.microsoft.com/office/drawing/2014/main" id="{A6B68F4B-6CA1-43C7-A00D-DF50B260CC6F}"/>
              </a:ext>
            </a:extLst>
          </p:cNvPr>
          <p:cNvPicPr>
            <a:picLocks noChangeAspect="1"/>
          </p:cNvPicPr>
          <p:nvPr/>
        </p:nvPicPr>
        <p:blipFill>
          <a:blip r:embed="rId4"/>
          <a:stretch>
            <a:fillRect/>
          </a:stretch>
        </p:blipFill>
        <p:spPr>
          <a:xfrm>
            <a:off x="5760623" y="2343634"/>
            <a:ext cx="3575444" cy="3127025"/>
          </a:xfrm>
          <a:prstGeom prst="rect">
            <a:avLst/>
          </a:prstGeom>
        </p:spPr>
      </p:pic>
      <p:sp>
        <p:nvSpPr>
          <p:cNvPr id="4" name="TextBox 3">
            <a:extLst>
              <a:ext uri="{FF2B5EF4-FFF2-40B4-BE49-F238E27FC236}">
                <a16:creationId xmlns:a16="http://schemas.microsoft.com/office/drawing/2014/main" id="{46D4F3E6-A901-4C65-9AB9-65997A5F95CE}"/>
              </a:ext>
            </a:extLst>
          </p:cNvPr>
          <p:cNvSpPr txBox="1"/>
          <p:nvPr/>
        </p:nvSpPr>
        <p:spPr>
          <a:xfrm>
            <a:off x="816542" y="5862181"/>
            <a:ext cx="5730396" cy="379656"/>
          </a:xfrm>
          <a:prstGeom prst="rect">
            <a:avLst/>
          </a:prstGeom>
          <a:noFill/>
        </p:spPr>
        <p:txBody>
          <a:bodyPr wrap="square" rtlCol="0">
            <a:spAutoFit/>
          </a:bodyPr>
          <a:lstStyle/>
          <a:p>
            <a:r>
              <a:rPr lang="en-US" sz="1867" dirty="0"/>
              <a:t>REPL: Repeat/Evaluate/Print Loop</a:t>
            </a:r>
          </a:p>
        </p:txBody>
      </p:sp>
    </p:spTree>
    <p:extLst>
      <p:ext uri="{BB962C8B-B14F-4D97-AF65-F5344CB8AC3E}">
        <p14:creationId xmlns:p14="http://schemas.microsoft.com/office/powerpoint/2010/main" val="56681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791072" y="2590600"/>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b="1" dirty="0">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4553685"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147587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(1)</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1" y="1295666"/>
            <a:ext cx="11111501" cy="161843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3067" dirty="0">
                <a:ea typeface="Arial"/>
                <a:cs typeface="Arial"/>
              </a:rPr>
              <a:t>Every Spark application requires a </a:t>
            </a:r>
            <a:r>
              <a:rPr lang="en-US" sz="3067" i="1" dirty="0">
                <a:ea typeface="Arial"/>
                <a:cs typeface="Arial"/>
              </a:rPr>
              <a:t>spark context</a:t>
            </a:r>
            <a:r>
              <a:rPr lang="en-US" sz="3067" dirty="0">
                <a:ea typeface="Arial"/>
                <a:cs typeface="Arial"/>
              </a:rPr>
              <a:t>: the main entry point to the Spark API</a:t>
            </a:r>
          </a:p>
          <a:p>
            <a:pPr>
              <a:lnSpc>
                <a:spcPct val="100000"/>
              </a:lnSpc>
              <a:spcBef>
                <a:spcPts val="400"/>
              </a:spcBef>
              <a:spcAft>
                <a:spcPts val="400"/>
              </a:spcAft>
            </a:pPr>
            <a:r>
              <a:rPr lang="en-US" sz="3067" dirty="0"/>
              <a:t>Spark Shell provides a preconfigured Spark Context called “</a:t>
            </a:r>
            <a:r>
              <a:rPr lang="en-US" sz="3067" dirty="0" err="1"/>
              <a:t>sc</a:t>
            </a:r>
            <a:r>
              <a:rPr lang="en-US" sz="3067" dirty="0"/>
              <a:t>”</a:t>
            </a:r>
            <a:endParaRPr lang="en-US" sz="3067" dirty="0">
              <a:ea typeface="Arial"/>
              <a:cs typeface="Arial"/>
            </a:endParaRPr>
          </a:p>
        </p:txBody>
      </p:sp>
      <p:pic>
        <p:nvPicPr>
          <p:cNvPr id="7" name="Picture 6">
            <a:extLst>
              <a:ext uri="{FF2B5EF4-FFF2-40B4-BE49-F238E27FC236}">
                <a16:creationId xmlns:a16="http://schemas.microsoft.com/office/drawing/2014/main" id="{532963F3-52C7-4371-B13F-7C4252E04E74}"/>
              </a:ext>
            </a:extLst>
          </p:cNvPr>
          <p:cNvPicPr>
            <a:picLocks noChangeAspect="1"/>
          </p:cNvPicPr>
          <p:nvPr/>
        </p:nvPicPr>
        <p:blipFill>
          <a:blip r:embed="rId3"/>
          <a:stretch>
            <a:fillRect/>
          </a:stretch>
        </p:blipFill>
        <p:spPr>
          <a:xfrm>
            <a:off x="2230285" y="3217175"/>
            <a:ext cx="7731431" cy="3337415"/>
          </a:xfrm>
          <a:prstGeom prst="rect">
            <a:avLst/>
          </a:prstGeom>
        </p:spPr>
      </p:pic>
    </p:spTree>
    <p:extLst>
      <p:ext uri="{BB962C8B-B14F-4D97-AF65-F5344CB8AC3E}">
        <p14:creationId xmlns:p14="http://schemas.microsoft.com/office/powerpoint/2010/main" val="12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83771" y="379785"/>
            <a:ext cx="11012396" cy="763600"/>
          </a:xfrm>
          <a:prstGeom prst="rect">
            <a:avLst/>
          </a:prstGeom>
        </p:spPr>
        <p:txBody>
          <a:bodyPr spcFirstLastPara="1" wrap="square" lIns="121900" tIns="121900" rIns="121900" bIns="121900" anchor="t" anchorCtr="0">
            <a:noAutofit/>
          </a:bodyPr>
          <a:lstStyle/>
          <a:p>
            <a:r>
              <a:rPr lang="en-US" sz="4533" dirty="0"/>
              <a:t>Recap</a:t>
            </a:r>
            <a:endParaRPr sz="4533" dirty="0"/>
          </a:p>
        </p:txBody>
      </p:sp>
      <p:sp>
        <p:nvSpPr>
          <p:cNvPr id="2" name="Slide Number Placeholder 1">
            <a:extLst>
              <a:ext uri="{FF2B5EF4-FFF2-40B4-BE49-F238E27FC236}">
                <a16:creationId xmlns:a16="http://schemas.microsoft.com/office/drawing/2014/main" id="{81A4775C-731C-4EAD-BAFE-57491B8946A0}"/>
              </a:ext>
            </a:extLst>
          </p:cNvPr>
          <p:cNvSpPr>
            <a:spLocks noGrp="1"/>
          </p:cNvSpPr>
          <p:nvPr>
            <p:ph type="sldNum" idx="12"/>
          </p:nvPr>
        </p:nvSpPr>
        <p:spPr/>
        <p:txBody>
          <a:bodyPr/>
          <a:lstStyle/>
          <a:p>
            <a:fld id="{00000000-1234-1234-1234-123412341234}" type="slidenum">
              <a:rPr lang="en" smtClean="0"/>
              <a:pPr/>
              <a:t>2</a:t>
            </a:fld>
            <a:endParaRPr lang="en"/>
          </a:p>
        </p:txBody>
      </p:sp>
      <p:sp>
        <p:nvSpPr>
          <p:cNvPr id="8" name="Line 2">
            <a:extLst>
              <a:ext uri="{FF2B5EF4-FFF2-40B4-BE49-F238E27FC236}">
                <a16:creationId xmlns:a16="http://schemas.microsoft.com/office/drawing/2014/main" id="{09C9E6A2-D814-44AC-A4C5-50C4FAF5B528}"/>
              </a:ext>
            </a:extLst>
          </p:cNvPr>
          <p:cNvSpPr/>
          <p:nvPr/>
        </p:nvSpPr>
        <p:spPr>
          <a:xfrm>
            <a:off x="546227" y="11782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64">
            <a:extLst>
              <a:ext uri="{FF2B5EF4-FFF2-40B4-BE49-F238E27FC236}">
                <a16:creationId xmlns:a16="http://schemas.microsoft.com/office/drawing/2014/main" id="{CEA43584-C7F1-4E72-81FA-1431B6C28B05}"/>
              </a:ext>
            </a:extLst>
          </p:cNvPr>
          <p:cNvSpPr txBox="1"/>
          <p:nvPr/>
        </p:nvSpPr>
        <p:spPr>
          <a:xfrm>
            <a:off x="451155" y="1250800"/>
            <a:ext cx="10845456" cy="251052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ts val="2400"/>
            </a:pPr>
            <a:r>
              <a:rPr lang="en-US" sz="2933" b="1" dirty="0"/>
              <a:t>MapReduce</a:t>
            </a:r>
          </a:p>
          <a:p>
            <a:pPr marL="731502" lvl="1" indent="-457189">
              <a:spcBef>
                <a:spcPts val="400"/>
              </a:spcBef>
              <a:spcAft>
                <a:spcPts val="400"/>
              </a:spcAft>
              <a:buSzPct val="100000"/>
              <a:buFont typeface="Arial" panose="020B0604020202020204" pitchFamily="34" charset="0"/>
              <a:buChar char="•"/>
            </a:pPr>
            <a:r>
              <a:rPr lang="en-US" sz="2667" dirty="0"/>
              <a:t>For easily writing applications to process vast amounts of data in-parallel on large clusters in a reliable, fault-tolerant manner</a:t>
            </a:r>
          </a:p>
          <a:p>
            <a:pPr marL="731502" lvl="1" indent="-457189">
              <a:spcBef>
                <a:spcPts val="400"/>
              </a:spcBef>
              <a:spcAft>
                <a:spcPts val="400"/>
              </a:spcAft>
              <a:buSzPct val="100000"/>
              <a:buFont typeface="Arial" panose="020B0604020202020204" pitchFamily="34" charset="0"/>
              <a:buChar char="•"/>
            </a:pPr>
            <a:r>
              <a:rPr lang="en-US" sz="2667" dirty="0"/>
              <a:t>Takes care of scheduling tasks, monitoring them and re-executes the failed tasks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13" name="Shape 64">
            <a:extLst>
              <a:ext uri="{FF2B5EF4-FFF2-40B4-BE49-F238E27FC236}">
                <a16:creationId xmlns:a16="http://schemas.microsoft.com/office/drawing/2014/main" id="{80786422-A2C7-4C31-9CC5-3403C8F2A886}"/>
              </a:ext>
            </a:extLst>
          </p:cNvPr>
          <p:cNvSpPr txBox="1"/>
          <p:nvPr/>
        </p:nvSpPr>
        <p:spPr>
          <a:xfrm>
            <a:off x="546279" y="3761325"/>
            <a:ext cx="10655208" cy="1708571"/>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HDFS &amp; MapReduce</a:t>
            </a:r>
            <a:r>
              <a:rPr lang="en-US" sz="2933" dirty="0"/>
              <a:t>: Running on the same set of nodes </a:t>
            </a:r>
            <a:r>
              <a:rPr lang="en-US" sz="2933" dirty="0">
                <a:sym typeface="Wingdings" panose="05000000000000000000" pitchFamily="2" charset="2"/>
              </a:rPr>
              <a:t> compute nodes and storage nodes same (keeping data close to the computation)  very high throughput</a:t>
            </a:r>
            <a:endParaRPr lang="en-US" sz="2933" dirty="0"/>
          </a:p>
          <a:p>
            <a:pPr>
              <a:spcBef>
                <a:spcPts val="533"/>
              </a:spcBef>
              <a:spcAft>
                <a:spcPts val="533"/>
              </a:spcAft>
              <a:buSzPts val="2400"/>
            </a:pPr>
            <a:endParaRPr lang="en-US" sz="2667" dirty="0"/>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9" name="Shape 64">
            <a:extLst>
              <a:ext uri="{FF2B5EF4-FFF2-40B4-BE49-F238E27FC236}">
                <a16:creationId xmlns:a16="http://schemas.microsoft.com/office/drawing/2014/main" id="{F970A7EA-EDE6-455C-9B08-6DFA5963F3D6}"/>
              </a:ext>
            </a:extLst>
          </p:cNvPr>
          <p:cNvSpPr txBox="1"/>
          <p:nvPr/>
        </p:nvSpPr>
        <p:spPr>
          <a:xfrm>
            <a:off x="546227" y="5307950"/>
            <a:ext cx="10655208" cy="117026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YARN &amp; MapReduce</a:t>
            </a:r>
            <a:r>
              <a:rPr lang="en-US" sz="2933" dirty="0"/>
              <a:t>: A single master resource manager, one slave node manager per node, and </a:t>
            </a:r>
            <a:r>
              <a:rPr lang="en-US" sz="2933" dirty="0" err="1"/>
              <a:t>AppMaster</a:t>
            </a:r>
            <a:r>
              <a:rPr lang="en-US" sz="2933" dirty="0"/>
              <a:t> per application</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Tree>
    <p:extLst>
      <p:ext uri="{BB962C8B-B14F-4D97-AF65-F5344CB8AC3E}">
        <p14:creationId xmlns:p14="http://schemas.microsoft.com/office/powerpoint/2010/main" val="79385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340585"/>
            <a:ext cx="10321936" cy="111066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2800" dirty="0">
                <a:ea typeface="Arial"/>
                <a:cs typeface="Arial"/>
              </a:rPr>
              <a:t>Standalone applications </a:t>
            </a:r>
            <a:r>
              <a:rPr lang="en-US" sz="2800" dirty="0">
                <a:ea typeface="Arial"/>
                <a:cs typeface="Arial"/>
                <a:sym typeface="Wingdings" panose="05000000000000000000" pitchFamily="2" charset="2"/>
              </a:rPr>
              <a:t> Driver code  Spark Context</a:t>
            </a:r>
            <a:endParaRPr lang="en-US" sz="2800" dirty="0">
              <a:ea typeface="Arial"/>
              <a:cs typeface="Arial"/>
            </a:endParaRPr>
          </a:p>
          <a:p>
            <a:pPr>
              <a:lnSpc>
                <a:spcPct val="100000"/>
              </a:lnSpc>
              <a:spcBef>
                <a:spcPts val="400"/>
              </a:spcBef>
              <a:spcAft>
                <a:spcPts val="400"/>
              </a:spcAft>
            </a:pPr>
            <a:r>
              <a:rPr lang="en-US" sz="2800" dirty="0">
                <a:ea typeface="Arial"/>
                <a:cs typeface="Arial"/>
              </a:rPr>
              <a:t>Spark Context </a:t>
            </a:r>
            <a:r>
              <a:rPr lang="en-US" sz="2800" dirty="0" smtClean="0">
                <a:ea typeface="Arial"/>
                <a:cs typeface="Arial"/>
              </a:rPr>
              <a:t>holds configuration information and represents </a:t>
            </a:r>
            <a:r>
              <a:rPr lang="en-US" sz="2800" dirty="0">
                <a:ea typeface="Arial"/>
                <a:cs typeface="Arial"/>
              </a:rPr>
              <a:t>connection to a Spark cluster</a:t>
            </a:r>
          </a:p>
        </p:txBody>
      </p:sp>
      <p:pic>
        <p:nvPicPr>
          <p:cNvPr id="5" name="Picture 4">
            <a:extLst>
              <a:ext uri="{FF2B5EF4-FFF2-40B4-BE49-F238E27FC236}">
                <a16:creationId xmlns:a16="http://schemas.microsoft.com/office/drawing/2014/main" id="{B0BE53E9-B4EA-47D5-8E8E-522397A75CE1}"/>
              </a:ext>
            </a:extLst>
          </p:cNvPr>
          <p:cNvPicPr>
            <a:picLocks noChangeAspect="1"/>
          </p:cNvPicPr>
          <p:nvPr/>
        </p:nvPicPr>
        <p:blipFill>
          <a:blip r:embed="rId3"/>
          <a:stretch>
            <a:fillRect/>
          </a:stretch>
        </p:blipFill>
        <p:spPr>
          <a:xfrm>
            <a:off x="1845065" y="3110516"/>
            <a:ext cx="7621677" cy="3470261"/>
          </a:xfrm>
          <a:prstGeom prst="rect">
            <a:avLst/>
          </a:prstGeom>
        </p:spPr>
      </p:pic>
      <p:sp>
        <p:nvSpPr>
          <p:cNvPr id="2" name="TextBox 1">
            <a:extLst>
              <a:ext uri="{FF2B5EF4-FFF2-40B4-BE49-F238E27FC236}">
                <a16:creationId xmlns:a16="http://schemas.microsoft.com/office/drawing/2014/main" id="{63725939-EC39-4ED0-834E-7723F3738069}"/>
              </a:ext>
            </a:extLst>
          </p:cNvPr>
          <p:cNvSpPr txBox="1"/>
          <p:nvPr/>
        </p:nvSpPr>
        <p:spPr>
          <a:xfrm>
            <a:off x="1323529" y="3286479"/>
            <a:ext cx="3336483" cy="666977"/>
          </a:xfrm>
          <a:prstGeom prst="rect">
            <a:avLst/>
          </a:prstGeom>
          <a:noFill/>
        </p:spPr>
        <p:txBody>
          <a:bodyPr wrap="square" rtlCol="0">
            <a:spAutoFit/>
          </a:bodyPr>
          <a:lstStyle/>
          <a:p>
            <a:pPr algn="ctr"/>
            <a:r>
              <a:rPr lang="en-US" sz="1867" dirty="0"/>
              <a:t>Standalone Application (</a:t>
            </a:r>
            <a:r>
              <a:rPr lang="en-US" sz="1867" dirty="0" smtClean="0"/>
              <a:t>Drives Computation)</a:t>
            </a:r>
            <a:endParaRPr lang="en-US" sz="1867" dirty="0"/>
          </a:p>
        </p:txBody>
      </p:sp>
    </p:spTree>
    <p:extLst>
      <p:ext uri="{BB962C8B-B14F-4D97-AF65-F5344CB8AC3E}">
        <p14:creationId xmlns:p14="http://schemas.microsoft.com/office/powerpoint/2010/main" val="296569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(3)</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21</a:t>
            </a:fld>
            <a:endParaRPr/>
          </a:p>
        </p:txBody>
      </p:sp>
      <p:sp>
        <p:nvSpPr>
          <p:cNvPr id="208" name="Shape 208"/>
          <p:cNvSpPr txBox="1">
            <a:spLocks noGrp="1"/>
          </p:cNvSpPr>
          <p:nvPr>
            <p:ph type="body" idx="1"/>
          </p:nvPr>
        </p:nvSpPr>
        <p:spPr>
          <a:xfrm>
            <a:off x="699632" y="1210107"/>
            <a:ext cx="10321936" cy="106297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400"/>
              </a:spcBef>
              <a:spcAft>
                <a:spcPts val="400"/>
              </a:spcAft>
            </a:pPr>
            <a:r>
              <a:rPr lang="en-US" dirty="0">
                <a:ea typeface="Arial"/>
                <a:cs typeface="Arial"/>
                <a:sym typeface="Arial"/>
              </a:rPr>
              <a:t>Spark context works as a client and represents connection to a Spark cluster</a:t>
            </a:r>
            <a:endParaRPr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317291CB-C203-438B-9B35-3A74BE47288C}"/>
              </a:ext>
            </a:extLst>
          </p:cNvPr>
          <p:cNvPicPr>
            <a:picLocks noChangeAspect="1"/>
          </p:cNvPicPr>
          <p:nvPr/>
        </p:nvPicPr>
        <p:blipFill>
          <a:blip r:embed="rId3"/>
          <a:stretch>
            <a:fillRect/>
          </a:stretch>
        </p:blipFill>
        <p:spPr>
          <a:xfrm>
            <a:off x="2039776" y="2285006"/>
            <a:ext cx="7641648" cy="3857505"/>
          </a:xfrm>
          <a:prstGeom prst="rect">
            <a:avLst/>
          </a:prstGeom>
        </p:spPr>
      </p:pic>
    </p:spTree>
    <p:extLst>
      <p:ext uri="{BB962C8B-B14F-4D97-AF65-F5344CB8AC3E}">
        <p14:creationId xmlns:p14="http://schemas.microsoft.com/office/powerpoint/2010/main" val="130444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dirty="0">
                <a:ea typeface="Arial"/>
                <a:cs typeface="Arial"/>
              </a:rPr>
              <a:t>Transformations</a:t>
            </a:r>
          </a:p>
          <a:p>
            <a:pPr>
              <a:lnSpc>
                <a:spcPct val="115000"/>
              </a:lnSpc>
              <a:spcBef>
                <a:spcPts val="1400"/>
              </a:spcBef>
            </a:pPr>
            <a:r>
              <a:rPr lang="en-US" sz="2800"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639576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143175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Resilient Distributed Dataset</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23</a:t>
            </a:fld>
            <a:endParaRPr/>
          </a:p>
        </p:txBody>
      </p:sp>
      <p:sp>
        <p:nvSpPr>
          <p:cNvPr id="208" name="Shape 208"/>
          <p:cNvSpPr txBox="1">
            <a:spLocks noGrp="1"/>
          </p:cNvSpPr>
          <p:nvPr>
            <p:ph type="body" idx="1"/>
          </p:nvPr>
        </p:nvSpPr>
        <p:spPr>
          <a:xfrm>
            <a:off x="1080499" y="1409327"/>
            <a:ext cx="11111501" cy="5198477"/>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b="1" dirty="0"/>
              <a:t>RDD</a:t>
            </a:r>
            <a:r>
              <a:rPr lang="en-US" dirty="0"/>
              <a:t> (Resilient Distributed Dataset) is the fundamental unit of data in Spark</a:t>
            </a:r>
            <a:r>
              <a:rPr lang="en-US" b="1" dirty="0"/>
              <a:t>: </a:t>
            </a:r>
            <a:r>
              <a:rPr lang="en-US" dirty="0"/>
              <a:t>An </a:t>
            </a:r>
            <a:r>
              <a:rPr lang="en-US" i="1" dirty="0"/>
              <a:t>Immutable </a:t>
            </a:r>
            <a:r>
              <a:rPr lang="en-US" dirty="0"/>
              <a:t>collection of objects (or records, or elements) that can be operated on “in parallel” (</a:t>
            </a:r>
            <a:r>
              <a:rPr lang="en-US" dirty="0">
                <a:solidFill>
                  <a:srgbClr val="000000"/>
                </a:solidFill>
                <a:ea typeface="Arial"/>
                <a:cs typeface="Arial"/>
                <a:sym typeface="Arial"/>
              </a:rPr>
              <a:t>spread across a cluster)</a:t>
            </a:r>
            <a:endParaRPr lang="en-US" b="1" dirty="0"/>
          </a:p>
          <a:p>
            <a:pPr marL="0" indent="0">
              <a:lnSpc>
                <a:spcPct val="100000"/>
              </a:lnSpc>
              <a:spcBef>
                <a:spcPts val="400"/>
              </a:spcBef>
              <a:spcAft>
                <a:spcPts val="400"/>
              </a:spcAft>
              <a:buNone/>
            </a:pPr>
            <a:r>
              <a:rPr lang="en-US" b="1" dirty="0"/>
              <a:t>Resilient</a:t>
            </a:r>
            <a:r>
              <a:rPr lang="en-US" dirty="0"/>
              <a:t> -- if data in memory is lost, it can be recreated</a:t>
            </a:r>
          </a:p>
          <a:p>
            <a:pPr lvl="1">
              <a:lnSpc>
                <a:spcPct val="100000"/>
              </a:lnSpc>
              <a:spcBef>
                <a:spcPts val="400"/>
              </a:spcBef>
              <a:spcAft>
                <a:spcPts val="400"/>
              </a:spcAft>
            </a:pPr>
            <a:r>
              <a:rPr lang="en-US" sz="2533" dirty="0"/>
              <a:t>Recover from node failures</a:t>
            </a:r>
          </a:p>
          <a:p>
            <a:pPr lvl="1">
              <a:lnSpc>
                <a:spcPct val="100000"/>
              </a:lnSpc>
              <a:spcBef>
                <a:spcPts val="400"/>
              </a:spcBef>
              <a:spcAft>
                <a:spcPts val="400"/>
              </a:spcAft>
            </a:pPr>
            <a:r>
              <a:rPr lang="en-US" sz="2533" dirty="0">
                <a:solidFill>
                  <a:srgbClr val="FF0000"/>
                </a:solidFill>
              </a:rPr>
              <a:t>An RDD keeps its lineage information </a:t>
            </a:r>
            <a:r>
              <a:rPr lang="en-US" sz="2533" dirty="0">
                <a:solidFill>
                  <a:srgbClr val="FF0000"/>
                </a:solidFill>
                <a:sym typeface="Wingdings" panose="05000000000000000000" pitchFamily="2" charset="2"/>
              </a:rPr>
              <a:t></a:t>
            </a:r>
            <a:r>
              <a:rPr lang="en-US" sz="2533" dirty="0">
                <a:solidFill>
                  <a:srgbClr val="FF0000"/>
                </a:solidFill>
              </a:rPr>
              <a:t> it can be recreated from parent RDDs</a:t>
            </a:r>
          </a:p>
          <a:p>
            <a:pPr marL="0" indent="0">
              <a:lnSpc>
                <a:spcPct val="100000"/>
              </a:lnSpc>
              <a:spcBef>
                <a:spcPts val="400"/>
              </a:spcBef>
              <a:spcAft>
                <a:spcPts val="400"/>
              </a:spcAft>
              <a:buNone/>
            </a:pPr>
            <a:r>
              <a:rPr lang="en-US" b="1" dirty="0"/>
              <a:t>Distributed</a:t>
            </a:r>
            <a:r>
              <a:rPr lang="en-US" dirty="0"/>
              <a:t> -- processed across the cluster</a:t>
            </a:r>
          </a:p>
          <a:p>
            <a:pPr lvl="1">
              <a:lnSpc>
                <a:spcPct val="100000"/>
              </a:lnSpc>
              <a:spcBef>
                <a:spcPts val="400"/>
              </a:spcBef>
              <a:spcAft>
                <a:spcPts val="400"/>
              </a:spcAft>
            </a:pPr>
            <a:r>
              <a:rPr lang="en-US" sz="2533" dirty="0"/>
              <a:t>Each RDD is composed of one or more partitions </a:t>
            </a:r>
            <a:r>
              <a:rPr lang="en-US" sz="2533" dirty="0">
                <a:sym typeface="Wingdings" panose="05000000000000000000" pitchFamily="2" charset="2"/>
              </a:rPr>
              <a:t> (more partitions – more parallelism)</a:t>
            </a:r>
            <a:r>
              <a:rPr lang="en-US" sz="2533" dirty="0"/>
              <a:t> </a:t>
            </a:r>
          </a:p>
          <a:p>
            <a:pPr marL="0" indent="0">
              <a:lnSpc>
                <a:spcPct val="100000"/>
              </a:lnSpc>
              <a:spcBef>
                <a:spcPts val="400"/>
              </a:spcBef>
              <a:spcAft>
                <a:spcPts val="400"/>
              </a:spcAft>
              <a:buNone/>
            </a:pPr>
            <a:r>
              <a:rPr lang="en-US" b="1" dirty="0"/>
              <a:t>Dataset</a:t>
            </a:r>
            <a:r>
              <a:rPr lang="en-US" dirty="0"/>
              <a:t> -- initial data can come from a file or be created</a:t>
            </a:r>
          </a:p>
          <a:p>
            <a:endParaRPr lang="en-US" b="1"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5848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24</a:t>
            </a:fld>
            <a:endParaRPr/>
          </a:p>
        </p:txBody>
      </p:sp>
      <p:sp>
        <p:nvSpPr>
          <p:cNvPr id="208" name="Shape 208"/>
          <p:cNvSpPr txBox="1">
            <a:spLocks noGrp="1"/>
          </p:cNvSpPr>
          <p:nvPr>
            <p:ph type="body" idx="1"/>
          </p:nvPr>
        </p:nvSpPr>
        <p:spPr>
          <a:xfrm>
            <a:off x="1065392" y="1198187"/>
            <a:ext cx="10613827" cy="503131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b="1" dirty="0">
                <a:ea typeface="Arial"/>
                <a:cs typeface="Arial"/>
                <a:sym typeface="Arial"/>
              </a:rPr>
              <a:t>Key Idea</a:t>
            </a:r>
            <a:r>
              <a:rPr lang="en-US" sz="3200" dirty="0">
                <a:ea typeface="Arial"/>
                <a:cs typeface="Arial"/>
                <a:sym typeface="Arial"/>
              </a:rPr>
              <a:t>: Write applications in terms of transformations on distributed </a:t>
            </a:r>
            <a:r>
              <a:rPr lang="en-US" sz="3200" dirty="0" smtClean="0">
                <a:ea typeface="Arial"/>
                <a:cs typeface="Arial"/>
                <a:sym typeface="Arial"/>
              </a:rPr>
              <a:t>datasets.  One RDD per transformation.</a:t>
            </a:r>
            <a:endParaRPr sz="3200" dirty="0">
              <a:ea typeface="Arial"/>
              <a:cs typeface="Arial"/>
              <a:sym typeface="Arial"/>
            </a:endParaRPr>
          </a:p>
          <a:p>
            <a:pPr lvl="1">
              <a:lnSpc>
                <a:spcPct val="100000"/>
              </a:lnSpc>
              <a:spcBef>
                <a:spcPts val="533"/>
              </a:spcBef>
              <a:spcAft>
                <a:spcPts val="533"/>
              </a:spcAft>
            </a:pPr>
            <a:r>
              <a:rPr lang="en-US" sz="2800" dirty="0" smtClean="0">
                <a:solidFill>
                  <a:srgbClr val="000000"/>
                </a:solidFill>
                <a:ea typeface="Arial"/>
                <a:cs typeface="Arial"/>
                <a:sym typeface="Arial"/>
              </a:rPr>
              <a:t>Organize the RDDs into a DAG showing how data flows.</a:t>
            </a:r>
            <a:endParaRPr lang="en-US" sz="2800" dirty="0">
              <a:ea typeface="Arial"/>
              <a:cs typeface="Arial"/>
              <a:sym typeface="Arial"/>
            </a:endParaRPr>
          </a:p>
          <a:p>
            <a:pPr lvl="1">
              <a:lnSpc>
                <a:spcPct val="100000"/>
              </a:lnSpc>
              <a:spcBef>
                <a:spcPts val="533"/>
              </a:spcBef>
              <a:spcAft>
                <a:spcPts val="533"/>
              </a:spcAft>
            </a:pPr>
            <a:r>
              <a:rPr lang="en-US" sz="2800" dirty="0" smtClean="0">
                <a:ea typeface="Arial"/>
                <a:cs typeface="Arial"/>
                <a:sym typeface="Arial"/>
              </a:rPr>
              <a:t>RDD can be saved and reused or recomputed.  Spark can save it to </a:t>
            </a:r>
            <a:r>
              <a:rPr lang="en-US" sz="2800" dirty="0" smtClean="0">
                <a:ea typeface="Arial"/>
                <a:cs typeface="Arial"/>
                <a:sym typeface="Arial"/>
              </a:rPr>
              <a:t>disk if the </a:t>
            </a:r>
            <a:r>
              <a:rPr lang="en-US" sz="2800" dirty="0">
                <a:ea typeface="Arial"/>
                <a:cs typeface="Arial"/>
                <a:sym typeface="Arial"/>
              </a:rPr>
              <a:t>dataset does not fit in memory</a:t>
            </a:r>
          </a:p>
          <a:p>
            <a:pPr lvl="1">
              <a:lnSpc>
                <a:spcPct val="100000"/>
              </a:lnSpc>
              <a:spcBef>
                <a:spcPts val="533"/>
              </a:spcBef>
              <a:spcAft>
                <a:spcPts val="533"/>
              </a:spcAft>
            </a:pPr>
            <a:r>
              <a:rPr lang="en-US" sz="2800" dirty="0">
                <a:solidFill>
                  <a:srgbClr val="000000"/>
                </a:solidFill>
                <a:ea typeface="Arial"/>
                <a:cs typeface="Arial"/>
                <a:sym typeface="Arial"/>
              </a:rPr>
              <a:t>Built through parallel transformations (map, filter, </a:t>
            </a:r>
            <a:r>
              <a:rPr lang="en-US" sz="2800" dirty="0">
                <a:ea typeface="Arial"/>
                <a:cs typeface="Arial"/>
                <a:sym typeface="Arial"/>
              </a:rPr>
              <a:t>group-by, join, </a:t>
            </a:r>
            <a:r>
              <a:rPr lang="en-US" sz="2800" dirty="0" err="1">
                <a:solidFill>
                  <a:srgbClr val="000000"/>
                </a:solidFill>
                <a:ea typeface="Arial"/>
                <a:cs typeface="Arial"/>
                <a:sym typeface="Arial"/>
              </a:rPr>
              <a:t>etc</a:t>
            </a:r>
            <a:r>
              <a:rPr lang="en-US" sz="2800" dirty="0" smtClean="0">
                <a:solidFill>
                  <a:srgbClr val="000000"/>
                </a:solidFill>
                <a:ea typeface="Arial"/>
                <a:cs typeface="Arial"/>
                <a:sym typeface="Arial"/>
              </a:rPr>
              <a:t>).  Automatically </a:t>
            </a:r>
            <a:r>
              <a:rPr lang="en-US" sz="2800" dirty="0">
                <a:solidFill>
                  <a:srgbClr val="000000"/>
                </a:solidFill>
                <a:ea typeface="Arial"/>
                <a:cs typeface="Arial"/>
                <a:sym typeface="Arial"/>
              </a:rPr>
              <a:t>rebuilt on failure</a:t>
            </a:r>
          </a:p>
          <a:p>
            <a:pPr lvl="1">
              <a:lnSpc>
                <a:spcPct val="100000"/>
              </a:lnSpc>
              <a:spcBef>
                <a:spcPts val="533"/>
              </a:spcBef>
              <a:spcAft>
                <a:spcPts val="533"/>
              </a:spcAft>
            </a:pPr>
            <a:r>
              <a:rPr lang="en-US" sz="2800" dirty="0">
                <a:solidFill>
                  <a:srgbClr val="000000"/>
                </a:solidFill>
                <a:ea typeface="Arial"/>
                <a:cs typeface="Arial"/>
                <a:sym typeface="Arial"/>
              </a:rPr>
              <a:t>Controllable persistence (e.g. caching in RAM)</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0193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1" y="303411"/>
            <a:ext cx="11111501"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a:t>
            </a:r>
            <a:r>
              <a:rPr lang="en-US" dirty="0" smtClean="0">
                <a:ea typeface="Arial"/>
                <a:cs typeface="Arial"/>
                <a:sym typeface="Arial"/>
              </a:rPr>
              <a:t>are designed to be “immutable”</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25</a:t>
            </a:fld>
            <a:endParaRPr/>
          </a:p>
        </p:txBody>
      </p:sp>
      <p:sp>
        <p:nvSpPr>
          <p:cNvPr id="208" name="Shape 208"/>
          <p:cNvSpPr txBox="1">
            <a:spLocks noGrp="1"/>
          </p:cNvSpPr>
          <p:nvPr>
            <p:ph type="body" idx="1"/>
          </p:nvPr>
        </p:nvSpPr>
        <p:spPr>
          <a:xfrm>
            <a:off x="699631" y="1398061"/>
            <a:ext cx="11292071" cy="4335791"/>
          </a:xfrm>
          <a:prstGeom prst="rect">
            <a:avLst/>
          </a:prstGeom>
          <a:noFill/>
          <a:ln>
            <a:noFill/>
          </a:ln>
        </p:spPr>
        <p:txBody>
          <a:bodyPr spcFirstLastPara="1" vert="horz" wrap="square" lIns="45700" tIns="45700" rIns="45700" bIns="45700" rtlCol="0" anchor="t" anchorCtr="0">
            <a:noAutofit/>
          </a:bodyPr>
          <a:lstStyle/>
          <a:p>
            <a:pPr marL="457189" lvl="1" indent="-457189">
              <a:lnSpc>
                <a:spcPct val="100000"/>
              </a:lnSpc>
              <a:spcBef>
                <a:spcPts val="533"/>
              </a:spcBef>
              <a:spcAft>
                <a:spcPts val="533"/>
              </a:spcAft>
            </a:pPr>
            <a:r>
              <a:rPr lang="en-US" sz="3200" dirty="0" smtClean="0">
                <a:solidFill>
                  <a:srgbClr val="000000"/>
                </a:solidFill>
                <a:ea typeface="Arial"/>
                <a:cs typeface="Arial"/>
                <a:sym typeface="Arial"/>
              </a:rPr>
              <a:t>Create once, then reuse without changes.  Spark knows lineage </a:t>
            </a:r>
            <a:r>
              <a:rPr lang="en-US" sz="3200" dirty="0" smtClean="0">
                <a:solidFill>
                  <a:srgbClr val="000000"/>
                </a:solidFill>
                <a:ea typeface="Arial"/>
                <a:cs typeface="Arial"/>
                <a:sym typeface="Wingdings" panose="05000000000000000000" pitchFamily="2" charset="2"/>
              </a:rPr>
              <a:t> </a:t>
            </a:r>
            <a:r>
              <a:rPr lang="en-US" sz="3200" dirty="0">
                <a:solidFill>
                  <a:srgbClr val="000000"/>
                </a:solidFill>
                <a:ea typeface="Arial"/>
                <a:cs typeface="Arial"/>
                <a:sym typeface="Wingdings" panose="05000000000000000000" pitchFamily="2" charset="2"/>
              </a:rPr>
              <a:t>can be recreated at any time  Fault-tolerance</a:t>
            </a:r>
            <a:endParaRPr lang="en-US" sz="3200" dirty="0">
              <a:ea typeface="Arial"/>
              <a:cs typeface="Arial"/>
              <a:sym typeface="Arial"/>
            </a:endParaRPr>
          </a:p>
          <a:p>
            <a:pPr marL="457189" lvl="1" indent="-457189">
              <a:lnSpc>
                <a:spcPct val="100000"/>
              </a:lnSpc>
              <a:spcBef>
                <a:spcPts val="533"/>
              </a:spcBef>
              <a:spcAft>
                <a:spcPts val="533"/>
              </a:spcAft>
            </a:pPr>
            <a:r>
              <a:rPr lang="en-US" sz="3200" dirty="0">
                <a:ea typeface="Arial"/>
                <a:cs typeface="Arial"/>
                <a:sym typeface="Arial"/>
              </a:rPr>
              <a:t>Avoids data inconsistency problems </a:t>
            </a:r>
            <a:r>
              <a:rPr lang="en-US" sz="3200" dirty="0">
                <a:ea typeface="Arial"/>
                <a:cs typeface="Arial"/>
                <a:sym typeface="Wingdings" panose="05000000000000000000" pitchFamily="2" charset="2"/>
              </a:rPr>
              <a:t> </a:t>
            </a:r>
            <a:r>
              <a:rPr lang="en-US" sz="3200" dirty="0" smtClean="0">
                <a:ea typeface="Arial"/>
                <a:cs typeface="Arial"/>
                <a:sym typeface="Wingdings" panose="05000000000000000000" pitchFamily="2" charset="2"/>
              </a:rPr>
              <a:t>(</a:t>
            </a:r>
            <a:r>
              <a:rPr lang="en-US" sz="3200" dirty="0" smtClean="0">
                <a:ea typeface="Arial"/>
                <a:cs typeface="Arial"/>
                <a:sym typeface="Wingdings" panose="05000000000000000000" pitchFamily="2" charset="2"/>
              </a:rPr>
              <a:t>no </a:t>
            </a:r>
            <a:r>
              <a:rPr lang="en-US" sz="3200" dirty="0">
                <a:ea typeface="Arial"/>
                <a:cs typeface="Arial"/>
                <a:sym typeface="Wingdings" panose="05000000000000000000" pitchFamily="2" charset="2"/>
              </a:rPr>
              <a:t>simultaneous </a:t>
            </a:r>
            <a:r>
              <a:rPr lang="en-US" sz="3200" dirty="0" smtClean="0">
                <a:ea typeface="Arial"/>
                <a:cs typeface="Arial"/>
                <a:sym typeface="Wingdings" panose="05000000000000000000" pitchFamily="2" charset="2"/>
              </a:rPr>
              <a:t>updates) </a:t>
            </a:r>
            <a:r>
              <a:rPr lang="en-US" sz="3200" dirty="0">
                <a:ea typeface="Arial"/>
                <a:cs typeface="Arial"/>
                <a:sym typeface="Wingdings" panose="05000000000000000000" pitchFamily="2" charset="2"/>
              </a:rPr>
              <a:t> Correctness</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Easily live in memory as on disk  Caching  Safe to share across processes/tasks  Improves performance</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Tradeoff: </a:t>
            </a:r>
            <a:r>
              <a:rPr lang="en-US" sz="2800" dirty="0">
                <a:ea typeface="Arial"/>
                <a:cs typeface="Arial"/>
                <a:sym typeface="Wingdings" panose="05000000000000000000" pitchFamily="2" charset="2"/>
              </a:rPr>
              <a:t>(</a:t>
            </a:r>
            <a:r>
              <a:rPr lang="en-US" sz="2800" b="1" dirty="0">
                <a:solidFill>
                  <a:srgbClr val="00B050"/>
                </a:solidFill>
                <a:ea typeface="Arial"/>
                <a:cs typeface="Arial"/>
                <a:sym typeface="Wingdings" panose="05000000000000000000" pitchFamily="2" charset="2"/>
              </a:rPr>
              <a:t>Fault-tolerance &amp; Correctness</a:t>
            </a:r>
            <a:r>
              <a:rPr lang="en-US" sz="2800" dirty="0">
                <a:ea typeface="Arial"/>
                <a:cs typeface="Arial"/>
                <a:sym typeface="Wingdings" panose="05000000000000000000" pitchFamily="2" charset="2"/>
              </a:rPr>
              <a:t>)  vs (</a:t>
            </a:r>
            <a:r>
              <a:rPr lang="en-US" sz="2800" b="1" dirty="0">
                <a:solidFill>
                  <a:srgbClr val="FF0000"/>
                </a:solidFill>
                <a:ea typeface="Arial"/>
                <a:cs typeface="Arial"/>
                <a:sym typeface="Wingdings" panose="05000000000000000000" pitchFamily="2" charset="2"/>
              </a:rPr>
              <a:t>Disk Memory &amp; CPU</a:t>
            </a:r>
            <a:r>
              <a:rPr lang="en-US" sz="2800" dirty="0">
                <a:ea typeface="Arial"/>
                <a:cs typeface="Arial"/>
                <a:sym typeface="Wingdings" panose="05000000000000000000" pitchFamily="2" charset="2"/>
              </a:rPr>
              <a:t>)</a:t>
            </a:r>
          </a:p>
          <a:p>
            <a:pPr marL="0" lvl="1" indent="0">
              <a:lnSpc>
                <a:spcPct val="100000"/>
              </a:lnSpc>
              <a:spcBef>
                <a:spcPts val="533"/>
              </a:spcBef>
              <a:spcAft>
                <a:spcPts val="533"/>
              </a:spcAft>
              <a:buNone/>
            </a:pPr>
            <a:endParaRPr lang="en-US"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94895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Creating a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26</a:t>
            </a:fld>
            <a:endParaRPr/>
          </a:p>
        </p:txBody>
      </p:sp>
      <p:sp>
        <p:nvSpPr>
          <p:cNvPr id="208" name="Shape 208"/>
          <p:cNvSpPr txBox="1">
            <a:spLocks noGrp="1"/>
          </p:cNvSpPr>
          <p:nvPr>
            <p:ph type="body" idx="1"/>
          </p:nvPr>
        </p:nvSpPr>
        <p:spPr>
          <a:xfrm>
            <a:off x="1026891" y="1365222"/>
            <a:ext cx="10137701" cy="246922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Three ways to create a RDD</a:t>
            </a:r>
            <a:endParaRPr sz="3200" dirty="0">
              <a:ea typeface="Arial"/>
              <a:cs typeface="Arial"/>
              <a:sym typeface="Arial"/>
            </a:endParaRPr>
          </a:p>
          <a:p>
            <a:pPr lvl="1">
              <a:lnSpc>
                <a:spcPct val="100000"/>
              </a:lnSpc>
              <a:spcBef>
                <a:spcPts val="533"/>
              </a:spcBef>
              <a:spcAft>
                <a:spcPts val="533"/>
              </a:spcAft>
            </a:pPr>
            <a:r>
              <a:rPr lang="en-US" sz="2800" dirty="0"/>
              <a:t>From a file or set of files</a:t>
            </a:r>
          </a:p>
          <a:p>
            <a:pPr lvl="1">
              <a:lnSpc>
                <a:spcPct val="100000"/>
              </a:lnSpc>
              <a:spcBef>
                <a:spcPts val="533"/>
              </a:spcBef>
              <a:spcAft>
                <a:spcPts val="533"/>
              </a:spcAft>
            </a:pPr>
            <a:r>
              <a:rPr lang="en-US" sz="2800" dirty="0"/>
              <a:t>From data in memory</a:t>
            </a:r>
          </a:p>
          <a:p>
            <a:pPr lvl="1">
              <a:lnSpc>
                <a:spcPct val="100000"/>
              </a:lnSpc>
              <a:spcBef>
                <a:spcPts val="533"/>
              </a:spcBef>
              <a:spcAft>
                <a:spcPts val="533"/>
              </a:spcAft>
            </a:pPr>
            <a:r>
              <a:rPr lang="en-US" sz="2800" dirty="0"/>
              <a:t>From another RDD</a:t>
            </a:r>
            <a:endParaRPr sz="3333"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005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 File-based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29A81812-6182-4FE5-8129-A1B15B5516B8}"/>
              </a:ext>
            </a:extLst>
          </p:cNvPr>
          <p:cNvPicPr>
            <a:picLocks noChangeAspect="1"/>
          </p:cNvPicPr>
          <p:nvPr/>
        </p:nvPicPr>
        <p:blipFill>
          <a:blip r:embed="rId3"/>
          <a:stretch>
            <a:fillRect/>
          </a:stretch>
        </p:blipFill>
        <p:spPr>
          <a:xfrm>
            <a:off x="1032389" y="1566617"/>
            <a:ext cx="10132204" cy="4535656"/>
          </a:xfrm>
          <a:prstGeom prst="rect">
            <a:avLst/>
          </a:prstGeom>
        </p:spPr>
      </p:pic>
    </p:spTree>
    <p:extLst>
      <p:ext uri="{BB962C8B-B14F-4D97-AF65-F5344CB8AC3E}">
        <p14:creationId xmlns:p14="http://schemas.microsoft.com/office/powerpoint/2010/main" val="80919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solidFill>
                  <a:schemeClr val="bg1">
                    <a:lumMod val="65000"/>
                  </a:schemeClr>
                </a:solidFill>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768823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56182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Operations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B023B0D-07B8-403D-9E03-2E72D427CFFB}"/>
              </a:ext>
            </a:extLst>
          </p:cNvPr>
          <p:cNvSpPr txBox="1">
            <a:spLocks/>
          </p:cNvSpPr>
          <p:nvPr/>
        </p:nvSpPr>
        <p:spPr>
          <a:xfrm>
            <a:off x="699632" y="1456710"/>
            <a:ext cx="5644341" cy="265550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33"/>
              </a:spcBef>
              <a:spcAft>
                <a:spcPts val="533"/>
              </a:spcAft>
              <a:buNone/>
            </a:pPr>
            <a:r>
              <a:rPr lang="en-US" sz="3200" dirty="0">
                <a:ea typeface="Arial"/>
                <a:cs typeface="Arial"/>
              </a:rPr>
              <a:t>Two types of operations</a:t>
            </a:r>
          </a:p>
          <a:p>
            <a:pPr marL="0" indent="0">
              <a:lnSpc>
                <a:spcPct val="100000"/>
              </a:lnSpc>
              <a:spcBef>
                <a:spcPts val="533"/>
              </a:spcBef>
              <a:spcAft>
                <a:spcPts val="533"/>
              </a:spcAft>
              <a:buNone/>
            </a:pPr>
            <a:r>
              <a:rPr lang="en-US" sz="3200" b="1" dirty="0">
                <a:ea typeface="Arial"/>
                <a:cs typeface="Arial"/>
              </a:rPr>
              <a:t>Transformations</a:t>
            </a:r>
            <a:r>
              <a:rPr lang="en-US" sz="3200" dirty="0">
                <a:ea typeface="Arial"/>
                <a:cs typeface="Arial"/>
              </a:rPr>
              <a:t>: Define a new RDD based on current RDD(s)</a:t>
            </a:r>
          </a:p>
          <a:p>
            <a:pPr marL="0" indent="0">
              <a:lnSpc>
                <a:spcPct val="100000"/>
              </a:lnSpc>
              <a:spcBef>
                <a:spcPts val="533"/>
              </a:spcBef>
              <a:spcAft>
                <a:spcPts val="533"/>
              </a:spcAft>
              <a:buNone/>
            </a:pPr>
            <a:r>
              <a:rPr lang="en-US" sz="3200" b="1" dirty="0">
                <a:ea typeface="Arial"/>
                <a:cs typeface="Arial"/>
              </a:rPr>
              <a:t>Actions</a:t>
            </a:r>
            <a:r>
              <a:rPr lang="en-US" sz="3200" dirty="0">
                <a:ea typeface="Arial"/>
                <a:cs typeface="Arial"/>
              </a:rPr>
              <a:t>: return values</a:t>
            </a:r>
          </a:p>
        </p:txBody>
      </p:sp>
      <p:pic>
        <p:nvPicPr>
          <p:cNvPr id="3" name="Picture 2">
            <a:extLst>
              <a:ext uri="{FF2B5EF4-FFF2-40B4-BE49-F238E27FC236}">
                <a16:creationId xmlns:a16="http://schemas.microsoft.com/office/drawing/2014/main" id="{421CF4FF-3587-44ED-A8F7-FD90C86CD2C1}"/>
              </a:ext>
            </a:extLst>
          </p:cNvPr>
          <p:cNvPicPr>
            <a:picLocks noChangeAspect="1"/>
          </p:cNvPicPr>
          <p:nvPr/>
        </p:nvPicPr>
        <p:blipFill>
          <a:blip r:embed="rId3"/>
          <a:stretch>
            <a:fillRect/>
          </a:stretch>
        </p:blipFill>
        <p:spPr>
          <a:xfrm>
            <a:off x="6986893" y="1456709"/>
            <a:ext cx="3773136" cy="1309172"/>
          </a:xfrm>
          <a:prstGeom prst="rect">
            <a:avLst/>
          </a:prstGeom>
        </p:spPr>
      </p:pic>
      <p:pic>
        <p:nvPicPr>
          <p:cNvPr id="4" name="Picture 3">
            <a:extLst>
              <a:ext uri="{FF2B5EF4-FFF2-40B4-BE49-F238E27FC236}">
                <a16:creationId xmlns:a16="http://schemas.microsoft.com/office/drawing/2014/main" id="{913691FA-EB41-496E-87DC-55677BE10E0C}"/>
              </a:ext>
            </a:extLst>
          </p:cNvPr>
          <p:cNvPicPr>
            <a:picLocks noChangeAspect="1"/>
          </p:cNvPicPr>
          <p:nvPr/>
        </p:nvPicPr>
        <p:blipFill>
          <a:blip r:embed="rId4"/>
          <a:stretch>
            <a:fillRect/>
          </a:stretch>
        </p:blipFill>
        <p:spPr>
          <a:xfrm>
            <a:off x="7131545" y="2970351"/>
            <a:ext cx="3083084" cy="1309172"/>
          </a:xfrm>
          <a:prstGeom prst="rect">
            <a:avLst/>
          </a:prstGeom>
        </p:spPr>
      </p:pic>
      <p:pic>
        <p:nvPicPr>
          <p:cNvPr id="10" name="Picture 9">
            <a:extLst>
              <a:ext uri="{FF2B5EF4-FFF2-40B4-BE49-F238E27FC236}">
                <a16:creationId xmlns:a16="http://schemas.microsoft.com/office/drawing/2014/main" id="{3E08546E-55DD-44A0-868C-22F2E2874E81}"/>
              </a:ext>
            </a:extLst>
          </p:cNvPr>
          <p:cNvPicPr>
            <a:picLocks noChangeAspect="1"/>
          </p:cNvPicPr>
          <p:nvPr/>
        </p:nvPicPr>
        <p:blipFill>
          <a:blip r:embed="rId5"/>
          <a:stretch>
            <a:fillRect/>
          </a:stretch>
        </p:blipFill>
        <p:spPr>
          <a:xfrm>
            <a:off x="2922533" y="4471979"/>
            <a:ext cx="4891473" cy="1858624"/>
          </a:xfrm>
          <a:prstGeom prst="rect">
            <a:avLst/>
          </a:prstGeom>
        </p:spPr>
      </p:pic>
    </p:spTree>
    <p:extLst>
      <p:ext uri="{BB962C8B-B14F-4D97-AF65-F5344CB8AC3E}">
        <p14:creationId xmlns:p14="http://schemas.microsoft.com/office/powerpoint/2010/main" val="303131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62217" y="771511"/>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165524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4270"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Transformations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461992" cy="460731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Set of operations on a RDD that define how they should be transformed</a:t>
            </a:r>
          </a:p>
          <a:p>
            <a:pPr>
              <a:lnSpc>
                <a:spcPct val="100000"/>
              </a:lnSpc>
              <a:spcBef>
                <a:spcPts val="533"/>
              </a:spcBef>
              <a:spcAft>
                <a:spcPts val="533"/>
              </a:spcAft>
            </a:pPr>
            <a:r>
              <a:rPr lang="en-US" sz="3200" dirty="0"/>
              <a:t>As in relational algebra, the application of a transformation to an RDD yields a new RDD (because RDD are immutable)</a:t>
            </a:r>
          </a:p>
          <a:p>
            <a:pPr>
              <a:lnSpc>
                <a:spcPct val="100000"/>
              </a:lnSpc>
              <a:spcBef>
                <a:spcPts val="533"/>
              </a:spcBef>
              <a:spcAft>
                <a:spcPts val="533"/>
              </a:spcAft>
            </a:pPr>
            <a:r>
              <a:rPr lang="en-US" sz="3200" dirty="0"/>
              <a:t>Transformations are lazily evaluated, which allow for optimizations to take place before execution</a:t>
            </a:r>
            <a:endParaRPr lang="en-US" sz="3200" dirty="0">
              <a:ea typeface="Arial"/>
              <a:cs typeface="Arial"/>
            </a:endParaRPr>
          </a:p>
          <a:p>
            <a:pPr>
              <a:lnSpc>
                <a:spcPct val="100000"/>
              </a:lnSpc>
              <a:spcBef>
                <a:spcPts val="533"/>
              </a:spcBef>
              <a:spcAft>
                <a:spcPts val="533"/>
              </a:spcAft>
            </a:pPr>
            <a:r>
              <a:rPr lang="en-US" sz="3200" dirty="0">
                <a:ea typeface="Arial"/>
                <a:cs typeface="Arial"/>
              </a:rPr>
              <a:t>Examples: </a:t>
            </a:r>
            <a:r>
              <a:rPr lang="en-US" sz="3200" dirty="0"/>
              <a:t>map(), filter(), </a:t>
            </a:r>
            <a:r>
              <a:rPr lang="en-US" sz="3200" dirty="0" err="1"/>
              <a:t>groupByKey</a:t>
            </a:r>
            <a:r>
              <a:rPr lang="en-US" sz="3200" dirty="0"/>
              <a:t>(), </a:t>
            </a:r>
            <a:r>
              <a:rPr lang="en-US" sz="3200" dirty="0" err="1"/>
              <a:t>sortByKey</a:t>
            </a:r>
            <a:r>
              <a:rPr lang="en-US" sz="3200" dirty="0"/>
              <a:t>(), etc.</a:t>
            </a:r>
          </a:p>
        </p:txBody>
      </p:sp>
    </p:spTree>
    <p:extLst>
      <p:ext uri="{BB962C8B-B14F-4D97-AF65-F5344CB8AC3E}">
        <p14:creationId xmlns:p14="http://schemas.microsoft.com/office/powerpoint/2010/main" val="94484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4" y="229373"/>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Example: map and filter Transformations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0AF3DCCD-7638-42BA-96A0-AE314EDCF616}"/>
              </a:ext>
            </a:extLst>
          </p:cNvPr>
          <p:cNvPicPr>
            <a:picLocks noChangeAspect="1"/>
          </p:cNvPicPr>
          <p:nvPr/>
        </p:nvPicPr>
        <p:blipFill>
          <a:blip r:embed="rId3"/>
          <a:stretch>
            <a:fillRect/>
          </a:stretch>
        </p:blipFill>
        <p:spPr>
          <a:xfrm>
            <a:off x="1742215" y="1401092"/>
            <a:ext cx="8236832" cy="4901553"/>
          </a:xfrm>
          <a:prstGeom prst="rect">
            <a:avLst/>
          </a:prstGeom>
        </p:spPr>
      </p:pic>
    </p:spTree>
    <p:extLst>
      <p:ext uri="{BB962C8B-B14F-4D97-AF65-F5344CB8AC3E}">
        <p14:creationId xmlns:p14="http://schemas.microsoft.com/office/powerpoint/2010/main" val="145411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0309"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Actions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786800" cy="513207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Apply transformation chains on RDDs, eventually performing some additional operations (e.g., counting)</a:t>
            </a:r>
          </a:p>
          <a:p>
            <a:r>
              <a:rPr lang="en-US" sz="2933" dirty="0"/>
              <a:t>Some actions only store data to an external data source (e.g. HDFS), others fetch data from the RDD (and its transformation chain) upon which the action is applied, and convey it to the driver</a:t>
            </a:r>
          </a:p>
          <a:p>
            <a:r>
              <a:rPr lang="en-US" sz="2933" dirty="0">
                <a:ea typeface="Arial"/>
                <a:cs typeface="Arial"/>
              </a:rPr>
              <a:t>Some common actions</a:t>
            </a:r>
          </a:p>
          <a:p>
            <a:pPr lvl="1">
              <a:buSzPct val="60000"/>
              <a:buFont typeface="Wingdings" panose="05000000000000000000" pitchFamily="2" charset="2"/>
              <a:buChar char="Ø"/>
            </a:pPr>
            <a:r>
              <a:rPr lang="en-US" sz="2800" dirty="0"/>
              <a:t>count() – return the number of elements</a:t>
            </a:r>
          </a:p>
          <a:p>
            <a:pPr lvl="1">
              <a:buSzPct val="60000"/>
              <a:buFont typeface="Wingdings" panose="05000000000000000000" pitchFamily="2" charset="2"/>
              <a:buChar char="Ø"/>
            </a:pPr>
            <a:r>
              <a:rPr lang="en-US" sz="2800" dirty="0"/>
              <a:t>take(</a:t>
            </a:r>
            <a:r>
              <a:rPr lang="en-US" sz="2800" i="1" dirty="0"/>
              <a:t>n</a:t>
            </a:r>
            <a:r>
              <a:rPr lang="en-US" sz="2800" dirty="0"/>
              <a:t>) – return an array of the first </a:t>
            </a:r>
            <a:r>
              <a:rPr lang="en-US" sz="2800" i="1" dirty="0"/>
              <a:t>n </a:t>
            </a:r>
            <a:r>
              <a:rPr lang="en-US" sz="2800" dirty="0"/>
              <a:t>elements</a:t>
            </a:r>
          </a:p>
          <a:p>
            <a:pPr lvl="1">
              <a:buSzPct val="60000"/>
              <a:buFont typeface="Wingdings" panose="05000000000000000000" pitchFamily="2" charset="2"/>
              <a:buChar char="Ø"/>
            </a:pPr>
            <a:r>
              <a:rPr lang="en-US" sz="2800" dirty="0"/>
              <a:t>collect()– return an array of all elements</a:t>
            </a:r>
          </a:p>
          <a:p>
            <a:pPr lvl="1">
              <a:buSzPct val="60000"/>
              <a:buFont typeface="Wingdings" panose="05000000000000000000" pitchFamily="2" charset="2"/>
              <a:buChar char="Ø"/>
            </a:pPr>
            <a:r>
              <a:rPr lang="en-US" sz="2800" dirty="0" err="1"/>
              <a:t>saveAsTextFile</a:t>
            </a:r>
            <a:r>
              <a:rPr lang="en-US" sz="2800" dirty="0"/>
              <a:t>(</a:t>
            </a:r>
            <a:r>
              <a:rPr lang="en-US" sz="2800" i="1" dirty="0"/>
              <a:t>file</a:t>
            </a:r>
            <a:r>
              <a:rPr lang="en-US" sz="2800" dirty="0"/>
              <a:t>) – save to text file(s)</a:t>
            </a:r>
            <a:endParaRPr lang="en-US" sz="2800" dirty="0">
              <a:ea typeface="Arial"/>
              <a:cs typeface="Arial"/>
            </a:endParaRPr>
          </a:p>
          <a:p>
            <a:endParaRPr lang="en-US" sz="2933" dirty="0">
              <a:ea typeface="Arial"/>
              <a:cs typeface="Arial"/>
            </a:endParaRPr>
          </a:p>
        </p:txBody>
      </p:sp>
    </p:spTree>
    <p:extLst>
      <p:ext uri="{BB962C8B-B14F-4D97-AF65-F5344CB8AC3E}">
        <p14:creationId xmlns:p14="http://schemas.microsoft.com/office/powerpoint/2010/main" val="2240170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79322" y="34288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(1)</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BA221E2E-2D3E-4BA0-9565-F9281C8BB92B}"/>
              </a:ext>
            </a:extLst>
          </p:cNvPr>
          <p:cNvPicPr>
            <a:picLocks noChangeAspect="1"/>
          </p:cNvPicPr>
          <p:nvPr/>
        </p:nvPicPr>
        <p:blipFill>
          <a:blip r:embed="rId3"/>
          <a:stretch>
            <a:fillRect/>
          </a:stretch>
        </p:blipFill>
        <p:spPr>
          <a:xfrm>
            <a:off x="7749111" y="1562244"/>
            <a:ext cx="3250164" cy="1356528"/>
          </a:xfrm>
          <a:prstGeom prst="rect">
            <a:avLst/>
          </a:prstGeom>
        </p:spPr>
      </p:pic>
      <p:pic>
        <p:nvPicPr>
          <p:cNvPr id="4" name="Picture 3">
            <a:extLst>
              <a:ext uri="{FF2B5EF4-FFF2-40B4-BE49-F238E27FC236}">
                <a16:creationId xmlns:a16="http://schemas.microsoft.com/office/drawing/2014/main" id="{BA9B083B-062C-4F4A-8E2F-269218824AFF}"/>
              </a:ext>
            </a:extLst>
          </p:cNvPr>
          <p:cNvPicPr>
            <a:picLocks noChangeAspect="1"/>
          </p:cNvPicPr>
          <p:nvPr/>
        </p:nvPicPr>
        <p:blipFill>
          <a:blip r:embed="rId4"/>
          <a:stretch>
            <a:fillRect/>
          </a:stretch>
        </p:blipFill>
        <p:spPr>
          <a:xfrm>
            <a:off x="779322" y="2918773"/>
            <a:ext cx="4594225" cy="2349751"/>
          </a:xfrm>
          <a:prstGeom prst="rect">
            <a:avLst/>
          </a:prstGeom>
        </p:spPr>
      </p:pic>
    </p:spTree>
    <p:extLst>
      <p:ext uri="{BB962C8B-B14F-4D97-AF65-F5344CB8AC3E}">
        <p14:creationId xmlns:p14="http://schemas.microsoft.com/office/powerpoint/2010/main" val="51196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87555" y="346698"/>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(2)</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5" name="Picture 4">
            <a:extLst>
              <a:ext uri="{FF2B5EF4-FFF2-40B4-BE49-F238E27FC236}">
                <a16:creationId xmlns:a16="http://schemas.microsoft.com/office/drawing/2014/main" id="{497BA67D-779B-438E-B47F-5E90515AE213}"/>
              </a:ext>
            </a:extLst>
          </p:cNvPr>
          <p:cNvPicPr>
            <a:picLocks noChangeAspect="1"/>
          </p:cNvPicPr>
          <p:nvPr/>
        </p:nvPicPr>
        <p:blipFill>
          <a:blip r:embed="rId3"/>
          <a:stretch>
            <a:fillRect/>
          </a:stretch>
        </p:blipFill>
        <p:spPr>
          <a:xfrm>
            <a:off x="8267682" y="1934976"/>
            <a:ext cx="2569652" cy="2057251"/>
          </a:xfrm>
          <a:prstGeom prst="rect">
            <a:avLst/>
          </a:prstGeom>
        </p:spPr>
      </p:pic>
      <p:pic>
        <p:nvPicPr>
          <p:cNvPr id="8" name="Picture 7">
            <a:extLst>
              <a:ext uri="{FF2B5EF4-FFF2-40B4-BE49-F238E27FC236}">
                <a16:creationId xmlns:a16="http://schemas.microsoft.com/office/drawing/2014/main" id="{588FD881-1AD7-4047-AE0A-625655847374}"/>
              </a:ext>
            </a:extLst>
          </p:cNvPr>
          <p:cNvPicPr>
            <a:picLocks noChangeAspect="1"/>
          </p:cNvPicPr>
          <p:nvPr/>
        </p:nvPicPr>
        <p:blipFill>
          <a:blip r:embed="rId4"/>
          <a:stretch>
            <a:fillRect/>
          </a:stretch>
        </p:blipFill>
        <p:spPr>
          <a:xfrm>
            <a:off x="680395" y="2963601"/>
            <a:ext cx="4516357" cy="2213251"/>
          </a:xfrm>
          <a:prstGeom prst="rect">
            <a:avLst/>
          </a:prstGeom>
        </p:spPr>
      </p:pic>
    </p:spTree>
    <p:extLst>
      <p:ext uri="{BB962C8B-B14F-4D97-AF65-F5344CB8AC3E}">
        <p14:creationId xmlns:p14="http://schemas.microsoft.com/office/powerpoint/2010/main" val="47801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0745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(3)</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16F4647B-C739-42CC-8349-1DBFA8E67529}"/>
              </a:ext>
            </a:extLst>
          </p:cNvPr>
          <p:cNvPicPr>
            <a:picLocks noChangeAspect="1"/>
          </p:cNvPicPr>
          <p:nvPr/>
        </p:nvPicPr>
        <p:blipFill>
          <a:blip r:embed="rId3"/>
          <a:stretch>
            <a:fillRect/>
          </a:stretch>
        </p:blipFill>
        <p:spPr>
          <a:xfrm>
            <a:off x="8306616" y="1633105"/>
            <a:ext cx="2530717" cy="3178500"/>
          </a:xfrm>
          <a:prstGeom prst="rect">
            <a:avLst/>
          </a:prstGeom>
        </p:spPr>
      </p:pic>
      <p:pic>
        <p:nvPicPr>
          <p:cNvPr id="3" name="Picture 2">
            <a:extLst>
              <a:ext uri="{FF2B5EF4-FFF2-40B4-BE49-F238E27FC236}">
                <a16:creationId xmlns:a16="http://schemas.microsoft.com/office/drawing/2014/main" id="{E63D7E5F-7729-4916-8318-4FB885168CA1}"/>
              </a:ext>
            </a:extLst>
          </p:cNvPr>
          <p:cNvPicPr>
            <a:picLocks noChangeAspect="1"/>
          </p:cNvPicPr>
          <p:nvPr/>
        </p:nvPicPr>
        <p:blipFill>
          <a:blip r:embed="rId4"/>
          <a:stretch>
            <a:fillRect/>
          </a:stretch>
        </p:blipFill>
        <p:spPr>
          <a:xfrm>
            <a:off x="699633" y="2748367"/>
            <a:ext cx="4817764" cy="2381757"/>
          </a:xfrm>
          <a:prstGeom prst="rect">
            <a:avLst/>
          </a:prstGeom>
        </p:spPr>
      </p:pic>
    </p:spTree>
    <p:extLst>
      <p:ext uri="{BB962C8B-B14F-4D97-AF65-F5344CB8AC3E}">
        <p14:creationId xmlns:p14="http://schemas.microsoft.com/office/powerpoint/2010/main" val="225392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(4)</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4" name="Picture 3">
            <a:extLst>
              <a:ext uri="{FF2B5EF4-FFF2-40B4-BE49-F238E27FC236}">
                <a16:creationId xmlns:a16="http://schemas.microsoft.com/office/drawing/2014/main" id="{4914CBAA-71B1-47D1-A024-4C3B78A285FB}"/>
              </a:ext>
            </a:extLst>
          </p:cNvPr>
          <p:cNvPicPr>
            <a:picLocks noChangeAspect="1"/>
          </p:cNvPicPr>
          <p:nvPr/>
        </p:nvPicPr>
        <p:blipFill>
          <a:blip r:embed="rId3"/>
          <a:stretch>
            <a:fillRect/>
          </a:stretch>
        </p:blipFill>
        <p:spPr>
          <a:xfrm>
            <a:off x="8034821" y="1649497"/>
            <a:ext cx="2569652" cy="4163251"/>
          </a:xfrm>
          <a:prstGeom prst="rect">
            <a:avLst/>
          </a:prstGeom>
        </p:spPr>
      </p:pic>
      <p:pic>
        <p:nvPicPr>
          <p:cNvPr id="5" name="Picture 4">
            <a:extLst>
              <a:ext uri="{FF2B5EF4-FFF2-40B4-BE49-F238E27FC236}">
                <a16:creationId xmlns:a16="http://schemas.microsoft.com/office/drawing/2014/main" id="{78A607F3-429E-47CA-AC03-617029732C26}"/>
              </a:ext>
            </a:extLst>
          </p:cNvPr>
          <p:cNvPicPr>
            <a:picLocks noChangeAspect="1"/>
          </p:cNvPicPr>
          <p:nvPr/>
        </p:nvPicPr>
        <p:blipFill>
          <a:blip r:embed="rId4"/>
          <a:stretch>
            <a:fillRect/>
          </a:stretch>
        </p:blipFill>
        <p:spPr>
          <a:xfrm>
            <a:off x="699633" y="2955442"/>
            <a:ext cx="4594225" cy="2242500"/>
          </a:xfrm>
          <a:prstGeom prst="rect">
            <a:avLst/>
          </a:prstGeom>
        </p:spPr>
      </p:pic>
    </p:spTree>
    <p:extLst>
      <p:ext uri="{BB962C8B-B14F-4D97-AF65-F5344CB8AC3E}">
        <p14:creationId xmlns:p14="http://schemas.microsoft.com/office/powerpoint/2010/main" val="366232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6348" y="407442"/>
            <a:ext cx="10786800" cy="65550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(5)</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79F29171-9BCF-41CF-BC4A-55FAA750B225}"/>
              </a:ext>
            </a:extLst>
          </p:cNvPr>
          <p:cNvPicPr>
            <a:picLocks noChangeAspect="1"/>
          </p:cNvPicPr>
          <p:nvPr/>
        </p:nvPicPr>
        <p:blipFill>
          <a:blip r:embed="rId3"/>
          <a:stretch>
            <a:fillRect/>
          </a:stretch>
        </p:blipFill>
        <p:spPr>
          <a:xfrm>
            <a:off x="8267682" y="1591945"/>
            <a:ext cx="2569652" cy="4485000"/>
          </a:xfrm>
          <a:prstGeom prst="rect">
            <a:avLst/>
          </a:prstGeom>
        </p:spPr>
      </p:pic>
      <p:pic>
        <p:nvPicPr>
          <p:cNvPr id="3" name="Picture 2">
            <a:extLst>
              <a:ext uri="{FF2B5EF4-FFF2-40B4-BE49-F238E27FC236}">
                <a16:creationId xmlns:a16="http://schemas.microsoft.com/office/drawing/2014/main" id="{935C86D8-FFFE-47BB-B185-61FAFF425D61}"/>
              </a:ext>
            </a:extLst>
          </p:cNvPr>
          <p:cNvPicPr>
            <a:picLocks noChangeAspect="1"/>
          </p:cNvPicPr>
          <p:nvPr/>
        </p:nvPicPr>
        <p:blipFill>
          <a:blip r:embed="rId4"/>
          <a:stretch>
            <a:fillRect/>
          </a:stretch>
        </p:blipFill>
        <p:spPr>
          <a:xfrm>
            <a:off x="707562" y="2748365"/>
            <a:ext cx="4555292" cy="2213251"/>
          </a:xfrm>
          <a:prstGeom prst="rect">
            <a:avLst/>
          </a:prstGeom>
        </p:spPr>
      </p:pic>
      <p:sp>
        <p:nvSpPr>
          <p:cNvPr id="4" name="TextBox 3"/>
          <p:cNvSpPr txBox="1"/>
          <p:nvPr/>
        </p:nvSpPr>
        <p:spPr>
          <a:xfrm>
            <a:off x="7550332" y="6076945"/>
            <a:ext cx="4863737" cy="307777"/>
          </a:xfrm>
          <a:prstGeom prst="rect">
            <a:avLst/>
          </a:prstGeom>
          <a:noFill/>
        </p:spPr>
        <p:txBody>
          <a:bodyPr wrap="square" rtlCol="0">
            <a:spAutoFit/>
          </a:bodyPr>
          <a:lstStyle/>
          <a:p>
            <a:r>
              <a:rPr lang="en-US" b="1" i="1" dirty="0" smtClean="0">
                <a:solidFill>
                  <a:srgbClr val="FF0000"/>
                </a:solidFill>
              </a:rPr>
              <a:t>Output Action “triggers” computation, pull model</a:t>
            </a:r>
            <a:endParaRPr lang="en-US" b="1" i="1" dirty="0">
              <a:solidFill>
                <a:srgbClr val="FF0000"/>
              </a:solidFill>
            </a:endParaRPr>
          </a:p>
        </p:txBody>
      </p:sp>
    </p:spTree>
    <p:extLst>
      <p:ext uri="{BB962C8B-B14F-4D97-AF65-F5344CB8AC3E}">
        <p14:creationId xmlns:p14="http://schemas.microsoft.com/office/powerpoint/2010/main" val="87462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1274" y="390684"/>
            <a:ext cx="10786800" cy="69513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t>
            </a:r>
            <a:r>
              <a:rPr lang="en-US" dirty="0" smtClean="0">
                <a:ea typeface="Arial"/>
                <a:cs typeface="Arial"/>
                <a:sym typeface="Arial"/>
              </a:rPr>
              <a:t>Mine error logs</a:t>
            </a:r>
            <a:endParaRPr dirty="0">
              <a:solidFill>
                <a:srgbClr val="C00000"/>
              </a:solidFill>
              <a:ea typeface="Arial"/>
              <a:cs typeface="Arial"/>
              <a:sym typeface="Arial"/>
            </a:endParaRPr>
          </a:p>
        </p:txBody>
      </p:sp>
      <p:sp>
        <p:nvSpPr>
          <p:cNvPr id="231" name="Shape 23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38</a:t>
            </a:fld>
            <a:endParaRPr/>
          </a:p>
        </p:txBody>
      </p:sp>
      <p:sp>
        <p:nvSpPr>
          <p:cNvPr id="232" name="Shape 232"/>
          <p:cNvSpPr txBox="1">
            <a:spLocks noGrp="1"/>
          </p:cNvSpPr>
          <p:nvPr>
            <p:ph type="body" idx="1"/>
          </p:nvPr>
        </p:nvSpPr>
        <p:spPr>
          <a:xfrm>
            <a:off x="742933" y="1297313"/>
            <a:ext cx="11068200" cy="4750408"/>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3067" dirty="0">
                <a:ea typeface="Arial"/>
                <a:cs typeface="Arial"/>
                <a:sym typeface="Arial"/>
              </a:rPr>
              <a:t>Load error messages from a log into memory, then interactively search for various patterns:</a:t>
            </a:r>
          </a:p>
          <a:p>
            <a:pPr marL="0" indent="0">
              <a:lnSpc>
                <a:spcPct val="100000"/>
              </a:lnSpc>
              <a:spcBef>
                <a:spcPts val="400"/>
              </a:spcBef>
              <a:spcAft>
                <a:spcPts val="400"/>
              </a:spcAft>
              <a:buNone/>
            </a:pPr>
            <a:endParaRPr dirty="0">
              <a:ea typeface="Arial"/>
              <a:cs typeface="Arial"/>
              <a:sym typeface="Arial"/>
            </a:endParaRPr>
          </a:p>
          <a:p>
            <a:pPr marL="0" indent="0">
              <a:lnSpc>
                <a:spcPct val="100000"/>
              </a:lnSpc>
              <a:spcBef>
                <a:spcPts val="400"/>
              </a:spcBef>
              <a:spcAft>
                <a:spcPts val="400"/>
              </a:spcAft>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lines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spark.textFile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  </a:t>
            </a:r>
            <a:r>
              <a:rPr lang="en-US" sz="2133" dirty="0">
                <a:solidFill>
                  <a:srgbClr val="000000"/>
                </a:solidFill>
                <a:latin typeface="Courier New" panose="02070309020205020404" pitchFamily="49" charset="0"/>
                <a:ea typeface="Courier New"/>
                <a:cs typeface="Courier New" panose="02070309020205020404" pitchFamily="49" charset="0"/>
                <a:sym typeface="Wingdings" panose="05000000000000000000" pitchFamily="2" charset="2"/>
              </a:rPr>
              <a:t>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HadoopRDD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lines.filter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s.startswith</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FilteredRDD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messages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errors.map</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s.split</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(“\t”)[2])</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messages.cache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“foo” in s).count()</a:t>
            </a:r>
          </a:p>
          <a:p>
            <a:pPr marL="0" indent="0">
              <a:lnSpc>
                <a:spcPct val="100000"/>
              </a:lnSpc>
              <a:spcBef>
                <a:spcPts val="400"/>
              </a:spcBef>
              <a:spcAft>
                <a:spcPts val="400"/>
              </a:spcAft>
              <a:buNone/>
            </a:pP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400" dirty="0">
                <a:solidFill>
                  <a:srgbClr val="FF0000"/>
                </a:solidFill>
                <a:ea typeface="Arial"/>
                <a:cs typeface="Arial"/>
                <a:sym typeface="Arial"/>
              </a:rPr>
              <a:t>Result: </a:t>
            </a:r>
            <a:r>
              <a:rPr lang="en-US" sz="2400" dirty="0">
                <a:solidFill>
                  <a:srgbClr val="000000"/>
                </a:solidFill>
                <a:ea typeface="Arial"/>
                <a:cs typeface="Arial"/>
                <a:sym typeface="Arial"/>
              </a:rPr>
              <a:t>full-text search of Wikipedia in 0.5 sec (vs 20 sec for on-disk data)</a:t>
            </a:r>
            <a:endParaRPr sz="2400" dirty="0">
              <a:ea typeface="Arial"/>
              <a:cs typeface="Arial"/>
              <a:sym typeface="Arial"/>
            </a:endParaRPr>
          </a:p>
        </p:txBody>
      </p:sp>
      <p:sp>
        <p:nvSpPr>
          <p:cNvPr id="6" name="Line 2">
            <a:extLst>
              <a:ext uri="{FF2B5EF4-FFF2-40B4-BE49-F238E27FC236}">
                <a16:creationId xmlns:a16="http://schemas.microsoft.com/office/drawing/2014/main" id="{C99ACABB-6D8B-4AC2-8FEC-4609FDF3E43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84679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Elastic parallelism	</a:t>
            </a:r>
            <a:endParaRPr lang="en-US" dirty="0"/>
          </a:p>
        </p:txBody>
      </p:sp>
      <p:sp>
        <p:nvSpPr>
          <p:cNvPr id="3" name="Content Placeholder 2"/>
          <p:cNvSpPr>
            <a:spLocks noGrp="1"/>
          </p:cNvSpPr>
          <p:nvPr>
            <p:ph idx="1"/>
          </p:nvPr>
        </p:nvSpPr>
        <p:spPr>
          <a:xfrm>
            <a:off x="1024128" y="2286000"/>
            <a:ext cx="10786872" cy="4023360"/>
          </a:xfrm>
        </p:spPr>
        <p:txBody>
          <a:bodyPr/>
          <a:lstStyle/>
          <a:p>
            <a:r>
              <a:rPr lang="en-US" dirty="0" smtClean="0"/>
              <a:t>RDDs operations are designed to offer embarrassing parallelism.</a:t>
            </a:r>
          </a:p>
          <a:p>
            <a:endParaRPr lang="en-US" dirty="0"/>
          </a:p>
          <a:p>
            <a:r>
              <a:rPr lang="en-US" dirty="0" smtClean="0"/>
              <a:t>Spark will spread the task over the nodes where data resides, offers a highly concurrent execution that minimizes delays.  Term: “partitioned computation” .</a:t>
            </a:r>
          </a:p>
          <a:p>
            <a:endParaRPr lang="en-US" dirty="0"/>
          </a:p>
          <a:p>
            <a:r>
              <a:rPr lang="en-US" dirty="0" smtClean="0"/>
              <a:t>If some component crashes or even is just slow, Spark simply kills that task and launches a substitute.</a:t>
            </a:r>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39</a:t>
            </a:fld>
            <a:endParaRPr lang="en"/>
          </a:p>
        </p:txBody>
      </p:sp>
    </p:spTree>
    <p:extLst>
      <p:ext uri="{BB962C8B-B14F-4D97-AF65-F5344CB8AC3E}">
        <p14:creationId xmlns:p14="http://schemas.microsoft.com/office/powerpoint/2010/main" val="7774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55608" y="324296"/>
            <a:ext cx="10786800" cy="79552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History of Hadoop and Spark</a:t>
            </a:r>
            <a:endParaRPr dirty="0">
              <a:solidFill>
                <a:srgbClr val="C00000"/>
              </a:solidFill>
              <a:ea typeface="Arial"/>
              <a:cs typeface="Arial"/>
              <a:sym typeface="Arial"/>
            </a:endParaRPr>
          </a:p>
        </p:txBody>
      </p:sp>
      <p:sp>
        <p:nvSpPr>
          <p:cNvPr id="115" name="Shape 1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a:t>
            </a:fld>
            <a:endParaRPr/>
          </a:p>
        </p:txBody>
      </p:sp>
      <p:sp>
        <p:nvSpPr>
          <p:cNvPr id="46" name="Line 2">
            <a:extLst>
              <a:ext uri="{FF2B5EF4-FFF2-40B4-BE49-F238E27FC236}">
                <a16:creationId xmlns:a16="http://schemas.microsoft.com/office/drawing/2014/main" id="{B21B9ACE-3206-4D32-A621-EB1C055E02B2}"/>
              </a:ext>
            </a:extLst>
          </p:cNvPr>
          <p:cNvSpPr/>
          <p:nvPr/>
        </p:nvSpPr>
        <p:spPr>
          <a:xfrm>
            <a:off x="600041" y="1119824"/>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11" name="Picture 10">
            <a:extLst>
              <a:ext uri="{FF2B5EF4-FFF2-40B4-BE49-F238E27FC236}">
                <a16:creationId xmlns:a16="http://schemas.microsoft.com/office/drawing/2014/main" id="{9F522C6E-10CD-4E51-AC5F-BEFF5FC644F3}"/>
              </a:ext>
            </a:extLst>
          </p:cNvPr>
          <p:cNvPicPr>
            <a:picLocks noChangeAspect="1"/>
          </p:cNvPicPr>
          <p:nvPr/>
        </p:nvPicPr>
        <p:blipFill>
          <a:blip r:embed="rId3"/>
          <a:stretch>
            <a:fillRect/>
          </a:stretch>
        </p:blipFill>
        <p:spPr>
          <a:xfrm>
            <a:off x="1353321" y="1762640"/>
            <a:ext cx="9485359" cy="3829232"/>
          </a:xfrm>
          <a:prstGeom prst="rect">
            <a:avLst/>
          </a:prstGeom>
        </p:spPr>
      </p:pic>
    </p:spTree>
    <p:extLst>
      <p:ext uri="{BB962C8B-B14F-4D97-AF65-F5344CB8AC3E}">
        <p14:creationId xmlns:p14="http://schemas.microsoft.com/office/powerpoint/2010/main" val="93983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3623" y="303411"/>
            <a:ext cx="11121954"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and Partitions </a:t>
            </a:r>
            <a:r>
              <a:rPr lang="en-US" sz="4400" dirty="0" smtClean="0">
                <a:ea typeface="Arial"/>
                <a:cs typeface="Arial"/>
                <a:sym typeface="Arial"/>
              </a:rPr>
              <a:t>(Parallelism example)</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C670C8DC-F492-46A2-BA69-C1FDEFB09893}"/>
              </a:ext>
            </a:extLst>
          </p:cNvPr>
          <p:cNvPicPr>
            <a:picLocks noChangeAspect="1"/>
          </p:cNvPicPr>
          <p:nvPr/>
        </p:nvPicPr>
        <p:blipFill>
          <a:blip r:embed="rId3"/>
          <a:stretch>
            <a:fillRect/>
          </a:stretch>
        </p:blipFill>
        <p:spPr>
          <a:xfrm>
            <a:off x="1309453" y="1608145"/>
            <a:ext cx="9855140" cy="4452601"/>
          </a:xfrm>
          <a:prstGeom prst="rect">
            <a:avLst/>
          </a:prstGeom>
        </p:spPr>
      </p:pic>
    </p:spTree>
    <p:extLst>
      <p:ext uri="{BB962C8B-B14F-4D97-AF65-F5344CB8AC3E}">
        <p14:creationId xmlns:p14="http://schemas.microsoft.com/office/powerpoint/2010/main" val="3647948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2513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Graph: Data Set vs Partition Views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CFDF00BD-5C4A-4408-A4CA-3FB092637369}"/>
              </a:ext>
            </a:extLst>
          </p:cNvPr>
          <p:cNvPicPr>
            <a:picLocks noChangeAspect="1"/>
          </p:cNvPicPr>
          <p:nvPr/>
        </p:nvPicPr>
        <p:blipFill>
          <a:blip r:embed="rId3"/>
          <a:stretch>
            <a:fillRect/>
          </a:stretch>
        </p:blipFill>
        <p:spPr>
          <a:xfrm>
            <a:off x="5092992" y="2372337"/>
            <a:ext cx="6718141" cy="3659908"/>
          </a:xfrm>
          <a:prstGeom prst="rect">
            <a:avLst/>
          </a:prstGeom>
        </p:spPr>
      </p:pic>
      <p:sp>
        <p:nvSpPr>
          <p:cNvPr id="7" name="Shape 208">
            <a:extLst>
              <a:ext uri="{FF2B5EF4-FFF2-40B4-BE49-F238E27FC236}">
                <a16:creationId xmlns:a16="http://schemas.microsoft.com/office/drawing/2014/main" id="{8EB8EC6E-80CC-4E0C-B12E-37A1D293F993}"/>
              </a:ext>
            </a:extLst>
          </p:cNvPr>
          <p:cNvSpPr txBox="1">
            <a:spLocks/>
          </p:cNvSpPr>
          <p:nvPr/>
        </p:nvSpPr>
        <p:spPr>
          <a:xfrm>
            <a:off x="699632" y="1198188"/>
            <a:ext cx="10137701" cy="894776"/>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Much like in Hadoop MapReduce, each RDD is associated to (input) partitions</a:t>
            </a:r>
            <a:endParaRPr lang="en-US" sz="2800" dirty="0">
              <a:ea typeface="Arial"/>
              <a:cs typeface="Arial"/>
            </a:endParaRPr>
          </a:p>
        </p:txBody>
      </p:sp>
      <p:pic>
        <p:nvPicPr>
          <p:cNvPr id="8" name="Picture 7">
            <a:extLst>
              <a:ext uri="{FF2B5EF4-FFF2-40B4-BE49-F238E27FC236}">
                <a16:creationId xmlns:a16="http://schemas.microsoft.com/office/drawing/2014/main" id="{3A4A7852-71ED-4D01-AB52-9A527AF1B0BA}"/>
              </a:ext>
            </a:extLst>
          </p:cNvPr>
          <p:cNvPicPr>
            <a:picLocks noChangeAspect="1"/>
          </p:cNvPicPr>
          <p:nvPr/>
        </p:nvPicPr>
        <p:blipFill>
          <a:blip r:embed="rId4"/>
          <a:stretch>
            <a:fillRect/>
          </a:stretch>
        </p:blipFill>
        <p:spPr>
          <a:xfrm>
            <a:off x="380867" y="3429001"/>
            <a:ext cx="4070252" cy="1546583"/>
          </a:xfrm>
          <a:prstGeom prst="rect">
            <a:avLst/>
          </a:prstGeom>
        </p:spPr>
      </p:pic>
    </p:spTree>
    <p:extLst>
      <p:ext uri="{BB962C8B-B14F-4D97-AF65-F5344CB8AC3E}">
        <p14:creationId xmlns:p14="http://schemas.microsoft.com/office/powerpoint/2010/main" val="1221893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9101" y="301220"/>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Data Locality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8B3898A7-0B0C-4136-9EA6-F805677806C4}"/>
              </a:ext>
            </a:extLst>
          </p:cNvPr>
          <p:cNvSpPr txBox="1">
            <a:spLocks/>
          </p:cNvSpPr>
          <p:nvPr/>
        </p:nvSpPr>
        <p:spPr>
          <a:xfrm>
            <a:off x="1034971" y="1430528"/>
            <a:ext cx="10415059" cy="480564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533"/>
              </a:spcBef>
              <a:spcAft>
                <a:spcPts val="533"/>
              </a:spcAft>
            </a:pPr>
            <a:r>
              <a:rPr lang="en-US" sz="3200" dirty="0">
                <a:ea typeface="Arial"/>
                <a:cs typeface="Arial"/>
              </a:rPr>
              <a:t>Data Locality Principle</a:t>
            </a:r>
          </a:p>
          <a:p>
            <a:pPr lvl="1" indent="-457189">
              <a:lnSpc>
                <a:spcPct val="100000"/>
              </a:lnSpc>
              <a:spcBef>
                <a:spcPts val="533"/>
              </a:spcBef>
              <a:spcAft>
                <a:spcPts val="533"/>
              </a:spcAft>
              <a:buSzPct val="60000"/>
              <a:buFont typeface="Wingdings" panose="05000000000000000000" pitchFamily="2" charset="2"/>
              <a:buChar char="Ø"/>
            </a:pPr>
            <a:r>
              <a:rPr lang="en-US" sz="2800" dirty="0" smtClean="0"/>
              <a:t>Keep high-value RDDs precomputed, in cache or SDD</a:t>
            </a:r>
          </a:p>
          <a:p>
            <a:pPr lvl="1" indent="-457189">
              <a:lnSpc>
                <a:spcPct val="100000"/>
              </a:lnSpc>
              <a:spcBef>
                <a:spcPts val="533"/>
              </a:spcBef>
              <a:spcAft>
                <a:spcPts val="533"/>
              </a:spcAft>
              <a:buSzPct val="60000"/>
              <a:buFont typeface="Wingdings" panose="05000000000000000000" pitchFamily="2" charset="2"/>
              <a:buChar char="Ø"/>
            </a:pPr>
            <a:r>
              <a:rPr lang="en-US" sz="2800" dirty="0" smtClean="0">
                <a:ea typeface="Arial"/>
                <a:cs typeface="Arial"/>
              </a:rPr>
              <a:t>Run tasks that need the specific RDD with those same inputs </a:t>
            </a:r>
            <a:br>
              <a:rPr lang="en-US" sz="2800" dirty="0" smtClean="0">
                <a:ea typeface="Arial"/>
                <a:cs typeface="Arial"/>
              </a:rPr>
            </a:br>
            <a:r>
              <a:rPr lang="en-US" sz="2800" dirty="0" smtClean="0">
                <a:ea typeface="Arial"/>
                <a:cs typeface="Arial"/>
              </a:rPr>
              <a:t>on the node where the cached copy resides.</a:t>
            </a:r>
          </a:p>
          <a:p>
            <a:pPr lvl="1" indent="-457189">
              <a:lnSpc>
                <a:spcPct val="100000"/>
              </a:lnSpc>
              <a:spcBef>
                <a:spcPts val="533"/>
              </a:spcBef>
              <a:spcAft>
                <a:spcPts val="533"/>
              </a:spcAft>
              <a:buSzPct val="60000"/>
              <a:buFont typeface="Wingdings" panose="05000000000000000000" pitchFamily="2" charset="2"/>
              <a:buChar char="Ø"/>
            </a:pPr>
            <a:r>
              <a:rPr lang="en-US" sz="2800" dirty="0" smtClean="0">
                <a:ea typeface="Arial"/>
                <a:cs typeface="Arial"/>
              </a:rPr>
              <a:t>This can maximize in-memory computational performance.</a:t>
            </a:r>
          </a:p>
          <a:p>
            <a:pPr marL="57161" lvl="1" indent="0">
              <a:lnSpc>
                <a:spcPct val="100000"/>
              </a:lnSpc>
              <a:spcBef>
                <a:spcPts val="533"/>
              </a:spcBef>
              <a:spcAft>
                <a:spcPts val="533"/>
              </a:spcAft>
              <a:buSzPct val="60000"/>
              <a:buNone/>
            </a:pPr>
            <a:endParaRPr lang="en-US" sz="2800" dirty="0">
              <a:ea typeface="Arial"/>
              <a:cs typeface="Arial"/>
            </a:endParaRPr>
          </a:p>
          <a:p>
            <a:pPr marL="57161" lvl="1" indent="0">
              <a:lnSpc>
                <a:spcPct val="100000"/>
              </a:lnSpc>
              <a:spcBef>
                <a:spcPts val="533"/>
              </a:spcBef>
              <a:spcAft>
                <a:spcPts val="533"/>
              </a:spcAft>
              <a:buSzPct val="60000"/>
              <a:buNone/>
            </a:pPr>
            <a:r>
              <a:rPr lang="en-US" sz="2800" dirty="0" smtClean="0">
                <a:ea typeface="Arial"/>
                <a:cs typeface="Arial"/>
              </a:rPr>
              <a:t>Requires cooperation between your hints to Spark when you build the RDD, Spark runtime and optimization planner, and the underlying YARN resource manager.</a:t>
            </a:r>
            <a:endParaRPr lang="en-US" sz="2800" dirty="0">
              <a:ea typeface="Arial"/>
              <a:cs typeface="Arial"/>
            </a:endParaRPr>
          </a:p>
        </p:txBody>
      </p:sp>
    </p:spTree>
    <p:extLst>
      <p:ext uri="{BB962C8B-B14F-4D97-AF65-F5344CB8AC3E}">
        <p14:creationId xmlns:p14="http://schemas.microsoft.com/office/powerpoint/2010/main" val="3626520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Summary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43</a:t>
            </a:fld>
            <a:endParaRPr/>
          </a:p>
        </p:txBody>
      </p:sp>
      <p:sp>
        <p:nvSpPr>
          <p:cNvPr id="208" name="Shape 208"/>
          <p:cNvSpPr txBox="1">
            <a:spLocks noGrp="1"/>
          </p:cNvSpPr>
          <p:nvPr>
            <p:ph type="body" idx="1"/>
          </p:nvPr>
        </p:nvSpPr>
        <p:spPr>
          <a:xfrm>
            <a:off x="699633" y="1318788"/>
            <a:ext cx="10464959" cy="5031315"/>
          </a:xfrm>
          <a:prstGeom prst="rect">
            <a:avLst/>
          </a:prstGeom>
          <a:noFill/>
          <a:ln>
            <a:noFill/>
          </a:ln>
        </p:spPr>
        <p:txBody>
          <a:bodyPr spcFirstLastPara="1" vert="horz" wrap="square" lIns="45700" tIns="45700" rIns="45700" bIns="45700" rtlCol="0" anchor="t" anchorCtr="0">
            <a:noAutofit/>
          </a:bodyPr>
          <a:lstStyle/>
          <a:p>
            <a:r>
              <a:rPr lang="en-US" sz="3200" dirty="0"/>
              <a:t>RDD are partitioned, locality aware, distributed collections</a:t>
            </a:r>
          </a:p>
          <a:p>
            <a:pPr lvl="1">
              <a:buSzPct val="60000"/>
              <a:buFont typeface="Wingdings" panose="05000000000000000000" pitchFamily="2" charset="2"/>
              <a:buChar char="Ø"/>
            </a:pPr>
            <a:r>
              <a:rPr lang="en-US" sz="2800" dirty="0"/>
              <a:t>RDD are immutable</a:t>
            </a:r>
          </a:p>
          <a:p>
            <a:r>
              <a:rPr lang="en-US" sz="3200" dirty="0"/>
              <a:t>RDD are data structures that:</a:t>
            </a:r>
          </a:p>
          <a:p>
            <a:pPr lvl="1">
              <a:buSzPct val="60000"/>
              <a:buFont typeface="Wingdings" panose="05000000000000000000" pitchFamily="2" charset="2"/>
              <a:buChar char="Ø"/>
            </a:pPr>
            <a:r>
              <a:rPr lang="en-US" sz="2800" dirty="0"/>
              <a:t>Either point to a direct data source (e.g. HDFS)</a:t>
            </a:r>
          </a:p>
          <a:p>
            <a:pPr lvl="1">
              <a:buSzPct val="60000"/>
              <a:buFont typeface="Wingdings" panose="05000000000000000000" pitchFamily="2" charset="2"/>
              <a:buChar char="Ø"/>
            </a:pPr>
            <a:r>
              <a:rPr lang="en-US" sz="2800" dirty="0"/>
              <a:t>Apply some transformations to its parent RDD(s) to generate new data elements</a:t>
            </a:r>
          </a:p>
          <a:p>
            <a:r>
              <a:rPr lang="en-US" sz="3200" dirty="0"/>
              <a:t>Computations on RDDs</a:t>
            </a:r>
          </a:p>
          <a:p>
            <a:pPr lvl="1">
              <a:buSzPct val="60000"/>
              <a:buFont typeface="Wingdings" panose="05000000000000000000" pitchFamily="2" charset="2"/>
              <a:buChar char="Ø"/>
            </a:pPr>
            <a:r>
              <a:rPr lang="en-US" sz="2800" dirty="0"/>
              <a:t>Represented by lazily evaluated lineage DAGs composed by chained RDDs</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4048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2" y="326113"/>
            <a:ext cx="10786800" cy="79803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Lifetime of a Job in Spark</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E410CD0-9FA6-4585-A31D-12362D525721}"/>
              </a:ext>
            </a:extLst>
          </p:cNvPr>
          <p:cNvPicPr>
            <a:picLocks noChangeAspect="1"/>
          </p:cNvPicPr>
          <p:nvPr/>
        </p:nvPicPr>
        <p:blipFill>
          <a:blip r:embed="rId3"/>
          <a:stretch>
            <a:fillRect/>
          </a:stretch>
        </p:blipFill>
        <p:spPr>
          <a:xfrm>
            <a:off x="1454688" y="1462682"/>
            <a:ext cx="9382645" cy="4791204"/>
          </a:xfrm>
          <a:prstGeom prst="rect">
            <a:avLst/>
          </a:prstGeom>
        </p:spPr>
      </p:pic>
    </p:spTree>
    <p:extLst>
      <p:ext uri="{BB962C8B-B14F-4D97-AF65-F5344CB8AC3E}">
        <p14:creationId xmlns:p14="http://schemas.microsoft.com/office/powerpoint/2010/main" val="3254023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9514" y="304375"/>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Anatomy of a Spark Application</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F6C8A737-2558-4FE9-8458-216FAFC19E8B}"/>
              </a:ext>
            </a:extLst>
          </p:cNvPr>
          <p:cNvPicPr>
            <a:picLocks noChangeAspect="1"/>
          </p:cNvPicPr>
          <p:nvPr/>
        </p:nvPicPr>
        <p:blipFill>
          <a:blip r:embed="rId3"/>
          <a:stretch>
            <a:fillRect/>
          </a:stretch>
        </p:blipFill>
        <p:spPr>
          <a:xfrm>
            <a:off x="1251786" y="1458632"/>
            <a:ext cx="7840553" cy="4751563"/>
          </a:xfrm>
          <a:prstGeom prst="rect">
            <a:avLst/>
          </a:prstGeom>
        </p:spPr>
      </p:pic>
      <p:sp>
        <p:nvSpPr>
          <p:cNvPr id="3" name="TextBox 2">
            <a:extLst>
              <a:ext uri="{FF2B5EF4-FFF2-40B4-BE49-F238E27FC236}">
                <a16:creationId xmlns:a16="http://schemas.microsoft.com/office/drawing/2014/main" id="{23BE50F8-2D46-45FC-82AD-003C29B7AB66}"/>
              </a:ext>
            </a:extLst>
          </p:cNvPr>
          <p:cNvSpPr txBox="1"/>
          <p:nvPr/>
        </p:nvSpPr>
        <p:spPr>
          <a:xfrm>
            <a:off x="9183382" y="3018632"/>
            <a:ext cx="2402932" cy="707886"/>
          </a:xfrm>
          <a:prstGeom prst="rect">
            <a:avLst/>
          </a:prstGeom>
          <a:noFill/>
        </p:spPr>
        <p:txBody>
          <a:bodyPr wrap="square" rtlCol="0">
            <a:spAutoFit/>
          </a:bodyPr>
          <a:lstStyle/>
          <a:p>
            <a:r>
              <a:rPr lang="en-US" sz="1867" dirty="0">
                <a:solidFill>
                  <a:srgbClr val="FF0000"/>
                </a:solidFill>
              </a:rPr>
              <a:t>Cluster Manager </a:t>
            </a:r>
            <a:r>
              <a:rPr lang="en-US" sz="2133" dirty="0"/>
              <a:t>(YARN/Mesos)</a:t>
            </a:r>
          </a:p>
        </p:txBody>
      </p:sp>
    </p:spTree>
    <p:extLst>
      <p:ext uri="{BB962C8B-B14F-4D97-AF65-F5344CB8AC3E}">
        <p14:creationId xmlns:p14="http://schemas.microsoft.com/office/powerpoint/2010/main" val="1305372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4C90-319D-4D48-AB20-85EC4C928D41}"/>
              </a:ext>
            </a:extLst>
          </p:cNvPr>
          <p:cNvSpPr>
            <a:spLocks noGrp="1"/>
          </p:cNvSpPr>
          <p:nvPr>
            <p:ph type="title"/>
          </p:nvPr>
        </p:nvSpPr>
        <p:spPr>
          <a:xfrm>
            <a:off x="808566" y="324870"/>
            <a:ext cx="10515600" cy="799279"/>
          </a:xfrm>
        </p:spPr>
        <p:txBody>
          <a:bodyPr/>
          <a:lstStyle/>
          <a:p>
            <a:r>
              <a:rPr lang="en-US" dirty="0"/>
              <a:t>Typical RDD pattern of use</a:t>
            </a:r>
          </a:p>
        </p:txBody>
      </p:sp>
      <p:sp>
        <p:nvSpPr>
          <p:cNvPr id="3" name="Text Placeholder 2">
            <a:extLst>
              <a:ext uri="{FF2B5EF4-FFF2-40B4-BE49-F238E27FC236}">
                <a16:creationId xmlns:a16="http://schemas.microsoft.com/office/drawing/2014/main" id="{CC7C570C-1F01-453D-AD92-CF98F6A72F3A}"/>
              </a:ext>
            </a:extLst>
          </p:cNvPr>
          <p:cNvSpPr>
            <a:spLocks noGrp="1"/>
          </p:cNvSpPr>
          <p:nvPr>
            <p:ph type="body" idx="1"/>
          </p:nvPr>
        </p:nvSpPr>
        <p:spPr>
          <a:xfrm>
            <a:off x="699632" y="1382513"/>
            <a:ext cx="11111368" cy="4001143"/>
          </a:xfrm>
        </p:spPr>
        <p:txBody>
          <a:bodyPr>
            <a:normAutofit fontScale="92500" lnSpcReduction="10000"/>
          </a:bodyPr>
          <a:lstStyle/>
          <a:p>
            <a:pPr>
              <a:lnSpc>
                <a:spcPct val="100000"/>
              </a:lnSpc>
              <a:spcBef>
                <a:spcPts val="533"/>
              </a:spcBef>
              <a:spcAft>
                <a:spcPts val="533"/>
              </a:spcAft>
            </a:pPr>
            <a:r>
              <a:rPr lang="en-US" sz="3200" dirty="0" smtClean="0"/>
              <a:t>Instead of doing a lot of work in each RDD, developers split tasks into lots of small RDDs</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smtClean="0"/>
              <a:t>These are then organized into a DAG.</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smtClean="0"/>
              <a:t>Developer anticipates which will be costly to </a:t>
            </a:r>
            <a:r>
              <a:rPr lang="en-US" sz="3200" dirty="0" err="1" smtClean="0"/>
              <a:t>recompute</a:t>
            </a:r>
            <a:r>
              <a:rPr lang="en-US" sz="3200" dirty="0" smtClean="0"/>
              <a:t> and hints to Spark that it should cache those.</a:t>
            </a:r>
            <a:endParaRPr lang="en-US" sz="3200" dirty="0"/>
          </a:p>
        </p:txBody>
      </p:sp>
      <p:sp>
        <p:nvSpPr>
          <p:cNvPr id="4" name="Slide Number Placeholder 3">
            <a:extLst>
              <a:ext uri="{FF2B5EF4-FFF2-40B4-BE49-F238E27FC236}">
                <a16:creationId xmlns:a16="http://schemas.microsoft.com/office/drawing/2014/main" id="{B295E18E-9117-46C1-A976-9B2576A8CE8B}"/>
              </a:ext>
            </a:extLst>
          </p:cNvPr>
          <p:cNvSpPr>
            <a:spLocks noGrp="1"/>
          </p:cNvSpPr>
          <p:nvPr>
            <p:ph type="sldNum" idx="12"/>
          </p:nvPr>
        </p:nvSpPr>
        <p:spPr/>
        <p:txBody>
          <a:bodyPr/>
          <a:lstStyle/>
          <a:p>
            <a:fld id="{00000000-1234-1234-1234-123412341234}" type="slidenum">
              <a:rPr lang="en-US" smtClean="0"/>
              <a:pPr/>
              <a:t>46</a:t>
            </a:fld>
            <a:endParaRPr lang="en-US"/>
          </a:p>
        </p:txBody>
      </p:sp>
      <p:sp>
        <p:nvSpPr>
          <p:cNvPr id="5" name="Line 2">
            <a:extLst>
              <a:ext uri="{FF2B5EF4-FFF2-40B4-BE49-F238E27FC236}">
                <a16:creationId xmlns:a16="http://schemas.microsoft.com/office/drawing/2014/main" id="{8FD12912-1835-4486-963D-C3617D6F32E7}"/>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40084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DE6-0556-484F-B472-CFE8B9F254F8}"/>
              </a:ext>
            </a:extLst>
          </p:cNvPr>
          <p:cNvSpPr>
            <a:spLocks noGrp="1"/>
          </p:cNvSpPr>
          <p:nvPr>
            <p:ph type="title"/>
          </p:nvPr>
        </p:nvSpPr>
        <p:spPr>
          <a:xfrm>
            <a:off x="808566" y="337032"/>
            <a:ext cx="10515600" cy="787117"/>
          </a:xfrm>
        </p:spPr>
        <p:txBody>
          <a:bodyPr/>
          <a:lstStyle/>
          <a:p>
            <a:r>
              <a:rPr lang="en-US" dirty="0"/>
              <a:t>Why is this a good strategy?</a:t>
            </a:r>
          </a:p>
        </p:txBody>
      </p:sp>
      <p:sp>
        <p:nvSpPr>
          <p:cNvPr id="3" name="Text Placeholder 2">
            <a:extLst>
              <a:ext uri="{FF2B5EF4-FFF2-40B4-BE49-F238E27FC236}">
                <a16:creationId xmlns:a16="http://schemas.microsoft.com/office/drawing/2014/main" id="{42B41CD3-B169-4664-8220-9FA7768115D0}"/>
              </a:ext>
            </a:extLst>
          </p:cNvPr>
          <p:cNvSpPr>
            <a:spLocks noGrp="1"/>
          </p:cNvSpPr>
          <p:nvPr>
            <p:ph type="body" idx="1"/>
          </p:nvPr>
        </p:nvSpPr>
        <p:spPr>
          <a:xfrm>
            <a:off x="912426" y="1911266"/>
            <a:ext cx="10898574" cy="3502994"/>
          </a:xfrm>
        </p:spPr>
        <p:txBody>
          <a:bodyPr/>
          <a:lstStyle/>
          <a:p>
            <a:pPr>
              <a:lnSpc>
                <a:spcPct val="100000"/>
              </a:lnSpc>
              <a:spcBef>
                <a:spcPts val="533"/>
              </a:spcBef>
              <a:spcAft>
                <a:spcPts val="533"/>
              </a:spcAft>
            </a:pPr>
            <a:r>
              <a:rPr lang="en-US" dirty="0" smtClean="0"/>
              <a:t>Spark tries to run tasks that will need the same intermediary data on the same nodes.</a:t>
            </a:r>
          </a:p>
          <a:p>
            <a:pPr>
              <a:lnSpc>
                <a:spcPct val="100000"/>
              </a:lnSpc>
              <a:spcBef>
                <a:spcPts val="533"/>
              </a:spcBef>
              <a:spcAft>
                <a:spcPts val="533"/>
              </a:spcAft>
            </a:pPr>
            <a:r>
              <a:rPr lang="en-US" dirty="0" smtClean="0"/>
              <a:t>If </a:t>
            </a:r>
            <a:r>
              <a:rPr lang="en-US" dirty="0"/>
              <a:t>MapReduce jobs were arbitrary programs, this wouldn’t </a:t>
            </a:r>
            <a:r>
              <a:rPr lang="en-US" dirty="0" smtClean="0"/>
              <a:t>help because reuse would be very rare.</a:t>
            </a:r>
            <a:endParaRPr lang="en-US" dirty="0"/>
          </a:p>
          <a:p>
            <a:pPr>
              <a:lnSpc>
                <a:spcPct val="100000"/>
              </a:lnSpc>
              <a:spcBef>
                <a:spcPts val="533"/>
              </a:spcBef>
              <a:spcAft>
                <a:spcPts val="533"/>
              </a:spcAft>
            </a:pPr>
            <a:r>
              <a:rPr lang="en-US" dirty="0"/>
              <a:t>But in fact the MapReduce model is </a:t>
            </a:r>
            <a:r>
              <a:rPr lang="en-US" dirty="0" smtClean="0"/>
              <a:t>very repetitious and iterative, and often </a:t>
            </a:r>
            <a:r>
              <a:rPr lang="en-US" dirty="0"/>
              <a:t>applies the same transformations again and again </a:t>
            </a:r>
            <a:r>
              <a:rPr lang="en-US" dirty="0" smtClean="0"/>
              <a:t>to the same </a:t>
            </a:r>
            <a:r>
              <a:rPr lang="en-US" dirty="0"/>
              <a:t>input files</a:t>
            </a:r>
            <a:r>
              <a:rPr lang="en-US" dirty="0" smtClean="0"/>
              <a:t>.</a:t>
            </a:r>
          </a:p>
          <a:p>
            <a:pPr>
              <a:lnSpc>
                <a:spcPct val="100000"/>
              </a:lnSpc>
              <a:spcBef>
                <a:spcPts val="533"/>
              </a:spcBef>
              <a:spcAft>
                <a:spcPts val="533"/>
              </a:spcAft>
              <a:buFont typeface="Wingdings" panose="05000000000000000000" pitchFamily="2" charset="2"/>
              <a:buChar char="Ø"/>
            </a:pPr>
            <a:r>
              <a:rPr lang="en-US" dirty="0"/>
              <a:t> </a:t>
            </a:r>
            <a:r>
              <a:rPr lang="en-US" dirty="0" smtClean="0"/>
              <a:t> Those particular RDDs become great candidates for caching.</a:t>
            </a:r>
          </a:p>
          <a:p>
            <a:pPr>
              <a:lnSpc>
                <a:spcPct val="100000"/>
              </a:lnSpc>
              <a:spcBef>
                <a:spcPts val="533"/>
              </a:spcBef>
              <a:spcAft>
                <a:spcPts val="533"/>
              </a:spcAft>
              <a:buFont typeface="Wingdings" panose="05000000000000000000" pitchFamily="2" charset="2"/>
              <a:buChar char="Ø"/>
            </a:pPr>
            <a:r>
              <a:rPr lang="en-US" dirty="0"/>
              <a:t> </a:t>
            </a:r>
            <a:r>
              <a:rPr lang="en-US" dirty="0" err="1" smtClean="0"/>
              <a:t>MapReduce</a:t>
            </a:r>
            <a:r>
              <a:rPr lang="en-US" dirty="0" smtClean="0"/>
              <a:t> programmer may not know how many iterations will occur, but </a:t>
            </a:r>
            <a:br>
              <a:rPr lang="en-US" dirty="0" smtClean="0"/>
            </a:br>
            <a:r>
              <a:rPr lang="en-US" dirty="0" smtClean="0"/>
              <a:t> Spark itself is smart enough to evict RDDs if they don’t actually get reused.</a:t>
            </a:r>
            <a:endParaRPr lang="en-US" dirty="0"/>
          </a:p>
        </p:txBody>
      </p:sp>
      <p:sp>
        <p:nvSpPr>
          <p:cNvPr id="4" name="Slide Number Placeholder 3">
            <a:extLst>
              <a:ext uri="{FF2B5EF4-FFF2-40B4-BE49-F238E27FC236}">
                <a16:creationId xmlns:a16="http://schemas.microsoft.com/office/drawing/2014/main" id="{4CEEB650-5DFA-42B4-9441-EEE23232624A}"/>
              </a:ext>
            </a:extLst>
          </p:cNvPr>
          <p:cNvSpPr>
            <a:spLocks noGrp="1"/>
          </p:cNvSpPr>
          <p:nvPr>
            <p:ph type="sldNum" idx="12"/>
          </p:nvPr>
        </p:nvSpPr>
        <p:spPr/>
        <p:txBody>
          <a:bodyPr/>
          <a:lstStyle/>
          <a:p>
            <a:fld id="{00000000-1234-1234-1234-123412341234}" type="slidenum">
              <a:rPr lang="en-US" smtClean="0"/>
              <a:pPr/>
              <a:t>47</a:t>
            </a:fld>
            <a:endParaRPr lang="en-US"/>
          </a:p>
        </p:txBody>
      </p:sp>
      <p:sp>
        <p:nvSpPr>
          <p:cNvPr id="5" name="Line 2">
            <a:extLst>
              <a:ext uri="{FF2B5EF4-FFF2-40B4-BE49-F238E27FC236}">
                <a16:creationId xmlns:a16="http://schemas.microsoft.com/office/drawing/2014/main" id="{980FF33A-7BF0-4CF5-9FB4-353619157A4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290426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49101" y="354885"/>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Iterative Algorithms: Spark vs MapReduce</a:t>
            </a:r>
            <a:endParaRPr sz="44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48</a:t>
            </a:fld>
            <a:endParaRPr/>
          </a:p>
        </p:txBody>
      </p:sp>
      <p:pic>
        <p:nvPicPr>
          <p:cNvPr id="240" name="Shape 240"/>
          <p:cNvPicPr preferRelativeResize="0"/>
          <p:nvPr/>
        </p:nvPicPr>
        <p:blipFill>
          <a:blip r:embed="rId3">
            <a:alphaModFix/>
          </a:blip>
          <a:stretch>
            <a:fillRect/>
          </a:stretch>
        </p:blipFill>
        <p:spPr>
          <a:xfrm>
            <a:off x="1750374" y="1399374"/>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5075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73019" y="602483"/>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49</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75000"/>
                  </a:schemeClr>
                </a:solidFill>
              </a:rPr>
              <a:t>Motivation</a:t>
            </a:r>
          </a:p>
          <a:p>
            <a:pPr>
              <a:lnSpc>
                <a:spcPct val="100000"/>
              </a:lnSpc>
              <a:spcBef>
                <a:spcPts val="533"/>
              </a:spcBef>
              <a:spcAft>
                <a:spcPts val="533"/>
              </a:spcAft>
            </a:pPr>
            <a:r>
              <a:rPr lang="en-US" sz="3200" dirty="0">
                <a:solidFill>
                  <a:schemeClr val="bg1">
                    <a:lumMod val="75000"/>
                  </a:schemeClr>
                </a:solidFill>
              </a:rPr>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331876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37433" y="266787"/>
            <a:ext cx="10786800" cy="6086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Spark</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a:t>
            </a:fld>
            <a:endParaRPr/>
          </a:p>
        </p:txBody>
      </p:sp>
      <p:sp>
        <p:nvSpPr>
          <p:cNvPr id="156" name="Shape 156"/>
          <p:cNvSpPr/>
          <p:nvPr/>
        </p:nvSpPr>
        <p:spPr>
          <a:xfrm>
            <a:off x="4731949" y="4304839"/>
            <a:ext cx="5370000" cy="11121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sz="1800"/>
          </a:p>
        </p:txBody>
      </p:sp>
      <p:sp>
        <p:nvSpPr>
          <p:cNvPr id="157" name="Shape 157"/>
          <p:cNvSpPr/>
          <p:nvPr/>
        </p:nvSpPr>
        <p:spPr>
          <a:xfrm>
            <a:off x="5955725" y="3200264"/>
            <a:ext cx="3117900" cy="802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a:p>
          <a:p>
            <a:pPr algn="ctr"/>
            <a:r>
              <a:rPr lang="en-US" sz="2000"/>
              <a:t>Yet Another Resource Negotiator (YARN)</a:t>
            </a:r>
            <a:endParaRPr sz="2000"/>
          </a:p>
          <a:p>
            <a:endParaRPr sz="1800"/>
          </a:p>
        </p:txBody>
      </p:sp>
      <p:sp>
        <p:nvSpPr>
          <p:cNvPr id="158" name="Shape 158"/>
          <p:cNvSpPr/>
          <p:nvPr/>
        </p:nvSpPr>
        <p:spPr>
          <a:xfrm>
            <a:off x="1453963" y="1878013"/>
            <a:ext cx="1587300" cy="862800"/>
          </a:xfrm>
          <a:prstGeom prst="roundRect">
            <a:avLst>
              <a:gd name="adj" fmla="val 16667"/>
            </a:avLst>
          </a:prstGeom>
          <a:solidFill>
            <a:srgbClr val="A4C2F4"/>
          </a:solidFill>
          <a:ln w="762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Spark Stream</a:t>
            </a:r>
            <a:endParaRPr sz="2000"/>
          </a:p>
          <a:p>
            <a:endParaRPr sz="1800"/>
          </a:p>
        </p:txBody>
      </p:sp>
      <p:sp>
        <p:nvSpPr>
          <p:cNvPr id="159" name="Shape 159"/>
          <p:cNvSpPr/>
          <p:nvPr/>
        </p:nvSpPr>
        <p:spPr>
          <a:xfrm>
            <a:off x="3273349" y="1878013"/>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SQL</a:t>
            </a:r>
            <a:endParaRPr sz="2000" dirty="0"/>
          </a:p>
          <a:p>
            <a:endParaRPr sz="1800" dirty="0"/>
          </a:p>
        </p:txBody>
      </p:sp>
      <p:sp>
        <p:nvSpPr>
          <p:cNvPr id="160" name="Shape 160"/>
          <p:cNvSpPr/>
          <p:nvPr/>
        </p:nvSpPr>
        <p:spPr>
          <a:xfrm>
            <a:off x="6512801" y="1873403"/>
            <a:ext cx="1587300" cy="862800"/>
          </a:xfrm>
          <a:prstGeom prst="roundRect">
            <a:avLst>
              <a:gd name="adj" fmla="val 16667"/>
            </a:avLst>
          </a:prstGeom>
          <a:solidFill>
            <a:srgbClr val="CCCCCC"/>
          </a:solid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1800" dirty="0"/>
              <a:t>Other Applications</a:t>
            </a:r>
            <a:endParaRPr sz="1800" dirty="0"/>
          </a:p>
          <a:p>
            <a:endParaRPr sz="1800" dirty="0"/>
          </a:p>
        </p:txBody>
      </p:sp>
      <p:sp>
        <p:nvSpPr>
          <p:cNvPr id="161" name="Shape 161"/>
          <p:cNvSpPr/>
          <p:nvPr/>
        </p:nvSpPr>
        <p:spPr>
          <a:xfrm>
            <a:off x="10299850" y="3206890"/>
            <a:ext cx="1587300" cy="2247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800"/>
              <a:t>Data Ingestion Systems</a:t>
            </a:r>
            <a:endParaRPr sz="1800"/>
          </a:p>
          <a:p>
            <a:pPr algn="ctr"/>
            <a:r>
              <a:rPr lang="en-US" sz="1800"/>
              <a:t>e.g., Apache Kafka, Flume, etc</a:t>
            </a:r>
            <a:endParaRPr sz="1800"/>
          </a:p>
          <a:p>
            <a:endParaRPr sz="2200">
              <a:latin typeface="Questrial"/>
              <a:ea typeface="Questrial"/>
              <a:cs typeface="Questrial"/>
              <a:sym typeface="Questrial"/>
            </a:endParaRPr>
          </a:p>
        </p:txBody>
      </p:sp>
      <p:sp>
        <p:nvSpPr>
          <p:cNvPr id="162" name="Shape 162"/>
          <p:cNvSpPr/>
          <p:nvPr/>
        </p:nvSpPr>
        <p:spPr>
          <a:xfrm>
            <a:off x="5317161" y="4394698"/>
            <a:ext cx="4395025" cy="465276"/>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NoSQL Database (HBase)</a:t>
            </a:r>
            <a:endParaRPr sz="2000" dirty="0">
              <a:latin typeface="Questrial"/>
              <a:ea typeface="Questrial"/>
              <a:cs typeface="Questrial"/>
              <a:sym typeface="Questrial"/>
            </a:endParaRPr>
          </a:p>
          <a:p>
            <a:endParaRPr sz="1800" dirty="0"/>
          </a:p>
        </p:txBody>
      </p:sp>
      <p:sp>
        <p:nvSpPr>
          <p:cNvPr id="163" name="Shape 163"/>
          <p:cNvSpPr/>
          <p:nvPr/>
        </p:nvSpPr>
        <p:spPr>
          <a:xfrm>
            <a:off x="4893075" y="4870553"/>
            <a:ext cx="5127040" cy="437511"/>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Distributed File System (HDFS)</a:t>
            </a:r>
            <a:endParaRPr sz="2000" dirty="0">
              <a:latin typeface="Questrial"/>
              <a:ea typeface="Questrial"/>
              <a:cs typeface="Questrial"/>
              <a:sym typeface="Questrial"/>
            </a:endParaRPr>
          </a:p>
          <a:p>
            <a:endParaRPr sz="1800" dirty="0"/>
          </a:p>
        </p:txBody>
      </p:sp>
      <p:sp>
        <p:nvSpPr>
          <p:cNvPr id="164" name="Shape 164"/>
          <p:cNvSpPr/>
          <p:nvPr/>
        </p:nvSpPr>
        <p:spPr>
          <a:xfrm>
            <a:off x="1486075" y="4429489"/>
            <a:ext cx="3117900" cy="862800"/>
          </a:xfrm>
          <a:prstGeom prst="roundRect">
            <a:avLst>
              <a:gd name="adj" fmla="val 16667"/>
            </a:avLst>
          </a:prstGeom>
          <a:solidFill>
            <a:srgbClr val="B4A7D6"/>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r>
              <a:rPr lang="en-US" sz="2100"/>
              <a:t>S3, Cassandra etc., other storage systems</a:t>
            </a:r>
            <a:endParaRPr sz="2100"/>
          </a:p>
          <a:p>
            <a:endParaRPr sz="1800"/>
          </a:p>
        </p:txBody>
      </p:sp>
      <p:sp>
        <p:nvSpPr>
          <p:cNvPr id="165" name="Shape 165"/>
          <p:cNvSpPr/>
          <p:nvPr/>
        </p:nvSpPr>
        <p:spPr>
          <a:xfrm>
            <a:off x="3955252" y="3245057"/>
            <a:ext cx="1737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Mesos etc.</a:t>
            </a:r>
            <a:endParaRPr sz="2200" dirty="0"/>
          </a:p>
          <a:p>
            <a:endParaRPr sz="1800" dirty="0"/>
          </a:p>
        </p:txBody>
      </p:sp>
      <p:sp>
        <p:nvSpPr>
          <p:cNvPr id="166" name="Shape 166"/>
          <p:cNvSpPr/>
          <p:nvPr/>
        </p:nvSpPr>
        <p:spPr>
          <a:xfrm>
            <a:off x="1418525" y="3206877"/>
            <a:ext cx="23615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Spark Core</a:t>
            </a:r>
            <a:endParaRPr sz="2200" dirty="0"/>
          </a:p>
          <a:p>
            <a:r>
              <a:rPr lang="en-US" sz="1733" dirty="0"/>
              <a:t>(Standalone Scheduler)</a:t>
            </a:r>
            <a:endParaRPr sz="1733" dirty="0"/>
          </a:p>
        </p:txBody>
      </p:sp>
      <p:sp>
        <p:nvSpPr>
          <p:cNvPr id="167" name="Shape 167"/>
          <p:cNvSpPr txBox="1"/>
          <p:nvPr/>
        </p:nvSpPr>
        <p:spPr>
          <a:xfrm>
            <a:off x="110675" y="4563289"/>
            <a:ext cx="10863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Data Storage</a:t>
            </a:r>
            <a:endParaRPr sz="1600">
              <a:solidFill>
                <a:srgbClr val="FF0000"/>
              </a:solidFill>
            </a:endParaRPr>
          </a:p>
        </p:txBody>
      </p:sp>
      <p:sp>
        <p:nvSpPr>
          <p:cNvPr id="168" name="Shape 168"/>
          <p:cNvSpPr txBox="1"/>
          <p:nvPr/>
        </p:nvSpPr>
        <p:spPr>
          <a:xfrm>
            <a:off x="133975" y="3125552"/>
            <a:ext cx="12861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Resource manager</a:t>
            </a:r>
            <a:endParaRPr sz="1600">
              <a:solidFill>
                <a:srgbClr val="FF0000"/>
              </a:solidFill>
            </a:endParaRPr>
          </a:p>
        </p:txBody>
      </p:sp>
      <p:sp>
        <p:nvSpPr>
          <p:cNvPr id="169" name="Shape 169"/>
          <p:cNvSpPr/>
          <p:nvPr/>
        </p:nvSpPr>
        <p:spPr>
          <a:xfrm>
            <a:off x="1422504" y="5888292"/>
            <a:ext cx="528600" cy="433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0" name="Shape 170"/>
          <p:cNvSpPr/>
          <p:nvPr/>
        </p:nvSpPr>
        <p:spPr>
          <a:xfrm>
            <a:off x="4532153" y="5888292"/>
            <a:ext cx="528600" cy="4338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1" name="Shape 171"/>
          <p:cNvSpPr txBox="1"/>
          <p:nvPr/>
        </p:nvSpPr>
        <p:spPr>
          <a:xfrm>
            <a:off x="2043804" y="5852443"/>
            <a:ext cx="1458600" cy="505500"/>
          </a:xfrm>
          <a:prstGeom prst="rect">
            <a:avLst/>
          </a:prstGeom>
          <a:noFill/>
          <a:ln>
            <a:noFill/>
          </a:ln>
        </p:spPr>
        <p:txBody>
          <a:bodyPr spcFirstLastPara="1" wrap="square" lIns="91425" tIns="91425" rIns="91425" bIns="91425" anchor="t" anchorCtr="0">
            <a:noAutofit/>
          </a:bodyPr>
          <a:lstStyle/>
          <a:p>
            <a:r>
              <a:rPr lang="en-US" sz="1867" b="1">
                <a:solidFill>
                  <a:srgbClr val="6AA84F"/>
                </a:solidFill>
              </a:rPr>
              <a:t>Hadoop</a:t>
            </a:r>
            <a:endParaRPr sz="1867" b="1">
              <a:solidFill>
                <a:srgbClr val="6AA84F"/>
              </a:solidFill>
            </a:endParaRPr>
          </a:p>
        </p:txBody>
      </p:sp>
      <p:sp>
        <p:nvSpPr>
          <p:cNvPr id="172" name="Shape 172"/>
          <p:cNvSpPr txBox="1"/>
          <p:nvPr/>
        </p:nvSpPr>
        <p:spPr>
          <a:xfrm>
            <a:off x="5144779" y="5852443"/>
            <a:ext cx="1152900" cy="505500"/>
          </a:xfrm>
          <a:prstGeom prst="rect">
            <a:avLst/>
          </a:prstGeom>
          <a:noFill/>
          <a:ln>
            <a:noFill/>
          </a:ln>
        </p:spPr>
        <p:txBody>
          <a:bodyPr spcFirstLastPara="1" wrap="square" lIns="91425" tIns="91425" rIns="91425" bIns="91425" anchor="t" anchorCtr="0">
            <a:noAutofit/>
          </a:bodyPr>
          <a:lstStyle/>
          <a:p>
            <a:r>
              <a:rPr lang="en-US" sz="1867" b="1">
                <a:solidFill>
                  <a:srgbClr val="6D9EEB"/>
                </a:solidFill>
              </a:rPr>
              <a:t>Spark</a:t>
            </a:r>
            <a:endParaRPr sz="1867" b="1">
              <a:solidFill>
                <a:srgbClr val="6D9EEB"/>
              </a:solidFill>
            </a:endParaRPr>
          </a:p>
        </p:txBody>
      </p:sp>
      <p:sp>
        <p:nvSpPr>
          <p:cNvPr id="175" name="Shape 175"/>
          <p:cNvSpPr txBox="1"/>
          <p:nvPr/>
        </p:nvSpPr>
        <p:spPr>
          <a:xfrm>
            <a:off x="100075" y="1987014"/>
            <a:ext cx="1353900" cy="5055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Processing</a:t>
            </a:r>
            <a:endParaRPr sz="1600">
              <a:solidFill>
                <a:srgbClr val="FF0000"/>
              </a:solidFill>
            </a:endParaRPr>
          </a:p>
        </p:txBody>
      </p:sp>
      <p:sp>
        <p:nvSpPr>
          <p:cNvPr id="176" name="Shape 176"/>
          <p:cNvSpPr txBox="1"/>
          <p:nvPr/>
        </p:nvSpPr>
        <p:spPr>
          <a:xfrm>
            <a:off x="4603975" y="1015727"/>
            <a:ext cx="7751771" cy="618032"/>
          </a:xfrm>
          <a:prstGeom prst="rect">
            <a:avLst/>
          </a:prstGeom>
          <a:noFill/>
          <a:ln>
            <a:noFill/>
          </a:ln>
        </p:spPr>
        <p:txBody>
          <a:bodyPr spcFirstLastPara="1" wrap="square" lIns="91425" tIns="91425" rIns="91425" bIns="91425" anchor="t" anchorCtr="0">
            <a:noAutofit/>
          </a:bodyPr>
          <a:lstStyle/>
          <a:p>
            <a:r>
              <a:rPr lang="en-US" sz="2000" dirty="0">
                <a:solidFill>
                  <a:srgbClr val="0000FF"/>
                </a:solidFill>
                <a:highlight>
                  <a:srgbClr val="FFFFFF"/>
                </a:highlight>
              </a:rPr>
              <a:t>** Spark can connect to several types of </a:t>
            </a:r>
            <a:r>
              <a:rPr lang="en-US" sz="2000" i="1" dirty="0">
                <a:solidFill>
                  <a:srgbClr val="0000FF"/>
                </a:solidFill>
                <a:highlight>
                  <a:srgbClr val="FFFFFF"/>
                </a:highlight>
              </a:rPr>
              <a:t>cluster managers</a:t>
            </a:r>
            <a:r>
              <a:rPr lang="en-US" sz="2000" dirty="0">
                <a:solidFill>
                  <a:srgbClr val="0000FF"/>
                </a:solidFill>
                <a:highlight>
                  <a:srgbClr val="FFFFFF"/>
                </a:highlight>
              </a:rPr>
              <a:t> (either Spark’s own standalone cluster manager, Mesos or YARN)</a:t>
            </a:r>
            <a:endParaRPr sz="2000" dirty="0">
              <a:solidFill>
                <a:srgbClr val="0000FF"/>
              </a:solidFill>
            </a:endParaRPr>
          </a:p>
        </p:txBody>
      </p:sp>
      <p:sp>
        <p:nvSpPr>
          <p:cNvPr id="24" name="Shape 159">
            <a:extLst>
              <a:ext uri="{FF2B5EF4-FFF2-40B4-BE49-F238E27FC236}">
                <a16:creationId xmlns:a16="http://schemas.microsoft.com/office/drawing/2014/main" id="{4411DF59-CD76-41BD-870E-2D5DC113F49E}"/>
              </a:ext>
            </a:extLst>
          </p:cNvPr>
          <p:cNvSpPr/>
          <p:nvPr/>
        </p:nvSpPr>
        <p:spPr>
          <a:xfrm>
            <a:off x="4893075" y="1884897"/>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ML</a:t>
            </a:r>
            <a:endParaRPr sz="2000" dirty="0"/>
          </a:p>
          <a:p>
            <a:endParaRPr sz="1800" dirty="0"/>
          </a:p>
        </p:txBody>
      </p:sp>
      <p:sp>
        <p:nvSpPr>
          <p:cNvPr id="25" name="Line 2">
            <a:extLst>
              <a:ext uri="{FF2B5EF4-FFF2-40B4-BE49-F238E27FC236}">
                <a16:creationId xmlns:a16="http://schemas.microsoft.com/office/drawing/2014/main" id="{DB9518F2-242C-4872-B360-862AFD8101D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850338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4485" y="229970"/>
            <a:ext cx="10786800" cy="8941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(1)</a:t>
            </a:r>
            <a:endParaRPr dirty="0">
              <a:solidFill>
                <a:srgbClr val="C00000"/>
              </a:solidFill>
              <a:ea typeface="Arial"/>
              <a:cs typeface="Arial"/>
              <a:sym typeface="Arial"/>
            </a:endParaRPr>
          </a:p>
        </p:txBody>
      </p:sp>
      <p:sp>
        <p:nvSpPr>
          <p:cNvPr id="255" name="Shape 2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50</a:t>
            </a:fld>
            <a:endParaRPr/>
          </a:p>
        </p:txBody>
      </p:sp>
      <p:sp>
        <p:nvSpPr>
          <p:cNvPr id="256" name="Shape 256"/>
          <p:cNvSpPr txBox="1">
            <a:spLocks noGrp="1"/>
          </p:cNvSpPr>
          <p:nvPr>
            <p:ph type="body" idx="1"/>
          </p:nvPr>
        </p:nvSpPr>
        <p:spPr>
          <a:xfrm>
            <a:off x="747135" y="1418137"/>
            <a:ext cx="10417459" cy="4942415"/>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Creating RDDs</a:t>
            </a:r>
            <a:endParaRPr sz="3200" dirty="0">
              <a:solidFill>
                <a:srgbClr val="000000"/>
              </a:solidFill>
              <a:ea typeface="Arial"/>
              <a:cs typeface="Arial"/>
              <a:sym typeface="Arial"/>
            </a:endParaRPr>
          </a:p>
          <a:p>
            <a:pPr marL="0" indent="0">
              <a:lnSpc>
                <a:spcPct val="115000"/>
              </a:lnSpc>
              <a:buClr>
                <a:schemeClr val="dk1"/>
              </a:buClr>
              <a:buSzPts val="1100"/>
              <a:buNone/>
            </a:pPr>
            <a:r>
              <a:rPr lang="en-US" sz="2400" dirty="0">
                <a:solidFill>
                  <a:srgbClr val="000000"/>
                </a:solidFill>
                <a:latin typeface="Courier New"/>
                <a:ea typeface="Courier New"/>
                <a:cs typeface="Courier New"/>
                <a:sym typeface="Courier New"/>
              </a:rPr>
              <a:t># Turn a Python collection into an RDD</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400" dirty="0" err="1">
                <a:solidFill>
                  <a:srgbClr val="000000"/>
                </a:solidFill>
                <a:latin typeface="Courier New"/>
                <a:ea typeface="Courier New"/>
                <a:cs typeface="Courier New"/>
                <a:sym typeface="Courier New"/>
              </a:rPr>
              <a:t>sc.parallelize</a:t>
            </a:r>
            <a:r>
              <a:rPr lang="en-US" sz="2400" dirty="0">
                <a:solidFill>
                  <a:srgbClr val="000000"/>
                </a:solidFill>
                <a:latin typeface="Courier New"/>
                <a:ea typeface="Courier New"/>
                <a:cs typeface="Courier New"/>
                <a:sym typeface="Courier New"/>
              </a:rPr>
              <a:t>([1, 2, 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Load text file from local FS, HDFS, or S3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(“file.txt”)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(“directory/*.txt”)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hdfs</a:t>
            </a:r>
            <a:r>
              <a:rPr lang="en-US" sz="2400" dirty="0">
                <a:solidFill>
                  <a:srgbClr val="000000"/>
                </a:solidFill>
                <a:latin typeface="Courier New"/>
                <a:ea typeface="Courier New"/>
                <a:cs typeface="Courier New"/>
                <a:sym typeface="Courier New"/>
              </a:rPr>
              <a:t>://namenode:9000/path/file”)</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Use existing Hadoop </a:t>
            </a:r>
            <a:r>
              <a:rPr lang="en-US" sz="2400" dirty="0" err="1">
                <a:solidFill>
                  <a:srgbClr val="000000"/>
                </a:solidFill>
                <a:latin typeface="Courier New"/>
                <a:ea typeface="Courier New"/>
                <a:cs typeface="Courier New"/>
                <a:sym typeface="Courier New"/>
              </a:rPr>
              <a:t>InputFormat</a:t>
            </a:r>
            <a:r>
              <a:rPr lang="en-US" sz="2400" dirty="0">
                <a:solidFill>
                  <a:srgbClr val="000000"/>
                </a:solidFill>
                <a:latin typeface="Courier New"/>
                <a:ea typeface="Courier New"/>
                <a:cs typeface="Courier New"/>
                <a:sym typeface="Courier New"/>
              </a:rPr>
              <a:t> (Java/Scala only)</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sc.hadoopFile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keyClass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valClass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inputFmt</a:t>
            </a:r>
            <a:r>
              <a:rPr lang="en-US" sz="2400" dirty="0">
                <a:solidFill>
                  <a:srgbClr val="000000"/>
                </a:solidFill>
                <a:latin typeface="Courier New"/>
                <a:ea typeface="Courier New"/>
                <a:cs typeface="Courier New"/>
                <a:sym typeface="Courier New"/>
              </a:rPr>
              <a:t>, conf)</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D8ED973E-B4BA-49EB-B600-E53C62DB09EC}"/>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688061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36467" y="524364"/>
            <a:ext cx="10786800" cy="46526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(2)</a:t>
            </a:r>
            <a:endParaRPr dirty="0">
              <a:solidFill>
                <a:srgbClr val="C00000"/>
              </a:solidFill>
              <a:ea typeface="Arial"/>
              <a:cs typeface="Arial"/>
              <a:sym typeface="Arial"/>
            </a:endParaRPr>
          </a:p>
        </p:txBody>
      </p:sp>
      <p:sp>
        <p:nvSpPr>
          <p:cNvPr id="263" name="Shape 26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51</a:t>
            </a:fld>
            <a:endParaRPr/>
          </a:p>
        </p:txBody>
      </p:sp>
      <p:sp>
        <p:nvSpPr>
          <p:cNvPr id="264" name="Shape 264"/>
          <p:cNvSpPr txBox="1">
            <a:spLocks noGrp="1"/>
          </p:cNvSpPr>
          <p:nvPr>
            <p:ph type="body" idx="1"/>
          </p:nvPr>
        </p:nvSpPr>
        <p:spPr>
          <a:xfrm>
            <a:off x="750251" y="1468349"/>
            <a:ext cx="10537200" cy="4806123"/>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Transformations</a:t>
            </a:r>
            <a:endParaRPr sz="3200"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Pass each element through a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squares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nums.map</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x*x) // {1, 4, 9}</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Keep elements passing a predicate</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even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squares.filter</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 % 2 == 0) // {4}</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p:txBody>
      </p:sp>
      <p:sp>
        <p:nvSpPr>
          <p:cNvPr id="6" name="Line 2">
            <a:extLst>
              <a:ext uri="{FF2B5EF4-FFF2-40B4-BE49-F238E27FC236}">
                <a16:creationId xmlns:a16="http://schemas.microsoft.com/office/drawing/2014/main" id="{B91FE44A-D9A8-4DBE-A186-5959661884E5}"/>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172650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57893" y="340122"/>
            <a:ext cx="10786800" cy="78402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(3)</a:t>
            </a:r>
            <a:endParaRPr dirty="0">
              <a:solidFill>
                <a:srgbClr val="C00000"/>
              </a:solidFill>
              <a:ea typeface="Arial"/>
              <a:cs typeface="Arial"/>
              <a:sym typeface="Arial"/>
            </a:endParaRPr>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52</a:t>
            </a:fld>
            <a:endParaRPr/>
          </a:p>
        </p:txBody>
      </p:sp>
      <p:sp>
        <p:nvSpPr>
          <p:cNvPr id="272" name="Shape 272"/>
          <p:cNvSpPr txBox="1">
            <a:spLocks noGrp="1"/>
          </p:cNvSpPr>
          <p:nvPr>
            <p:ph type="body" idx="1"/>
          </p:nvPr>
        </p:nvSpPr>
        <p:spPr>
          <a:xfrm>
            <a:off x="699632" y="1213638"/>
            <a:ext cx="9936000" cy="5304236"/>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Actions</a:t>
            </a: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Retrieve RDD contents as a local collection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nums.collect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Return first K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nums.take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(2) # =&gt; [1, 2]</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Count number of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nums.count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Merge elements with an associative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nums.reduce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y: x + y) # =&gt; 6</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158A9A6D-8515-4BF0-9654-ED9B8D5C239E}"/>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351187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60862" y="340124"/>
            <a:ext cx="10786800" cy="73442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(4)</a:t>
            </a:r>
            <a:endParaRPr dirty="0">
              <a:solidFill>
                <a:srgbClr val="C00000"/>
              </a:solidFill>
              <a:ea typeface="Arial"/>
              <a:cs typeface="Arial"/>
              <a:sym typeface="Arial"/>
            </a:endParaRPr>
          </a:p>
        </p:txBody>
      </p:sp>
      <p:sp>
        <p:nvSpPr>
          <p:cNvPr id="279" name="Shape 27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53</a:t>
            </a:fld>
            <a:endParaRPr/>
          </a:p>
        </p:txBody>
      </p:sp>
      <p:sp>
        <p:nvSpPr>
          <p:cNvPr id="280" name="Shape 280"/>
          <p:cNvSpPr txBox="1">
            <a:spLocks noGrp="1"/>
          </p:cNvSpPr>
          <p:nvPr>
            <p:ph type="body" idx="1"/>
          </p:nvPr>
        </p:nvSpPr>
        <p:spPr>
          <a:xfrm>
            <a:off x="699633" y="1173750"/>
            <a:ext cx="10310700" cy="557114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267"/>
              </a:spcBef>
              <a:spcAft>
                <a:spcPts val="267"/>
              </a:spcAft>
              <a:buNone/>
            </a:pPr>
            <a:r>
              <a:rPr lang="en-US" dirty="0">
                <a:solidFill>
                  <a:srgbClr val="000000"/>
                </a:solidFill>
                <a:ea typeface="Arial"/>
                <a:cs typeface="Arial"/>
                <a:sym typeface="Arial"/>
              </a:rPr>
              <a:t>Working with Key-Value Pairs</a:t>
            </a:r>
          </a:p>
          <a:p>
            <a:pPr marL="0" indent="0">
              <a:lnSpc>
                <a:spcPct val="100000"/>
              </a:lnSpc>
              <a:spcBef>
                <a:spcPts val="267"/>
              </a:spcBef>
              <a:spcAft>
                <a:spcPts val="267"/>
              </a:spcAft>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Spark’s “distributed reduce” transformations operate on RDDs of key-value pairs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Python: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pair[0]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pair[1]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Scala:   </a:t>
            </a:r>
            <a:r>
              <a:rPr lang="en-US" sz="1867"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Java: Tuple2 pair = new Tuple2(a,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p:txBody>
      </p:sp>
      <p:sp>
        <p:nvSpPr>
          <p:cNvPr id="6" name="Line 2">
            <a:extLst>
              <a:ext uri="{FF2B5EF4-FFF2-40B4-BE49-F238E27FC236}">
                <a16:creationId xmlns:a16="http://schemas.microsoft.com/office/drawing/2014/main" id="{042E750C-7BF6-4A79-B6AB-618F5B9DF51F}"/>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891307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2070" y="340122"/>
            <a:ext cx="10786800" cy="64012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(5)</a:t>
            </a:r>
            <a:endParaRPr dirty="0">
              <a:solidFill>
                <a:srgbClr val="C00000"/>
              </a:solidFill>
              <a:ea typeface="Arial"/>
              <a:cs typeface="Arial"/>
              <a:sym typeface="Arial"/>
            </a:endParaRPr>
          </a:p>
        </p:txBody>
      </p:sp>
      <p:sp>
        <p:nvSpPr>
          <p:cNvPr id="287" name="Shape 28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54</a:t>
            </a:fld>
            <a:endParaRPr/>
          </a:p>
        </p:txBody>
      </p:sp>
      <p:sp>
        <p:nvSpPr>
          <p:cNvPr id="288" name="Shape 288"/>
          <p:cNvSpPr txBox="1">
            <a:spLocks noGrp="1"/>
          </p:cNvSpPr>
          <p:nvPr>
            <p:ph type="body" idx="1"/>
          </p:nvPr>
        </p:nvSpPr>
        <p:spPr>
          <a:xfrm>
            <a:off x="699632" y="1268054"/>
            <a:ext cx="10786800" cy="419158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0"/>
              </a:spcBef>
              <a:buNone/>
            </a:pPr>
            <a:r>
              <a:rPr lang="en-US" dirty="0">
                <a:solidFill>
                  <a:srgbClr val="000000"/>
                </a:solidFill>
                <a:ea typeface="Arial"/>
                <a:cs typeface="Arial"/>
                <a:sym typeface="Arial"/>
              </a:rPr>
              <a:t>Some Key-Value Operations</a:t>
            </a:r>
            <a:endParaRPr dirty="0">
              <a:solidFill>
                <a:srgbClr val="000000"/>
              </a:solidFil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pets = </a:t>
            </a:r>
            <a:r>
              <a:rPr lang="en-US" sz="2133" dirty="0" err="1">
                <a:solidFill>
                  <a:srgbClr val="000000"/>
                </a:solidFill>
                <a:latin typeface="Courier New"/>
                <a:ea typeface="Courier New"/>
                <a:cs typeface="Courier New"/>
                <a:sym typeface="Courier New"/>
              </a:rPr>
              <a:t>sc.parallelize</a:t>
            </a:r>
            <a:r>
              <a:rPr lang="en-US" sz="2133" dirty="0">
                <a:solidFill>
                  <a:srgbClr val="000000"/>
                </a:solidFill>
                <a:latin typeface="Courier New"/>
                <a:ea typeface="Courier New"/>
                <a:cs typeface="Courier New"/>
                <a:sym typeface="Courier New"/>
              </a:rPr>
              <a:t>([(“cat”, 1), (“dog”, 1), (“cat”, 2)])</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pets.reduceByKey</a:t>
            </a:r>
            <a:r>
              <a:rPr lang="en-US" sz="2133" dirty="0">
                <a:solidFill>
                  <a:srgbClr val="000000"/>
                </a:solidFill>
                <a:latin typeface="Courier New"/>
                <a:ea typeface="Courier New"/>
                <a:cs typeface="Courier New"/>
                <a:sym typeface="Courier New"/>
              </a:rPr>
              <a:t>(lambda x, y: x + y)    # =&gt; {(cat, 3),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pets.groupByKey</a:t>
            </a:r>
            <a:r>
              <a:rPr lang="en-US" sz="2133" dirty="0">
                <a:solidFill>
                  <a:srgbClr val="000000"/>
                </a:solidFill>
                <a:latin typeface="Courier New"/>
                <a:ea typeface="Courier New"/>
                <a:cs typeface="Courier New"/>
                <a:sym typeface="Courier New"/>
              </a:rPr>
              <a:t>()     # =&gt; {(cat, [1, 2]),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pets.sortByKey</a:t>
            </a:r>
            <a:r>
              <a:rPr lang="en-US" sz="2133" dirty="0">
                <a:solidFill>
                  <a:srgbClr val="000000"/>
                </a:solidFill>
                <a:latin typeface="Courier New"/>
                <a:ea typeface="Courier New"/>
                <a:cs typeface="Courier New"/>
                <a:sym typeface="Courier New"/>
              </a:rPr>
              <a:t>()      # =&gt; {(cat, 1), (cat, 2), (dog, 1)}</a:t>
            </a:r>
            <a:endParaRPr sz="2133" dirty="0">
              <a:solidFill>
                <a:srgbClr val="000000"/>
              </a:solidFill>
              <a:latin typeface="Courier New"/>
              <a:ea typeface="Courier New"/>
              <a:cs typeface="Courier New"/>
              <a:sym typeface="Courier New"/>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411F6F43-AD7D-494E-A071-5CAA83B3F13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297898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49101" y="378554"/>
            <a:ext cx="10786800" cy="74559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Word Count</a:t>
            </a:r>
            <a:endParaRPr dirty="0">
              <a:solidFill>
                <a:srgbClr val="C00000"/>
              </a:solidFill>
              <a:ea typeface="Arial"/>
              <a:cs typeface="Arial"/>
              <a:sym typeface="Arial"/>
            </a:endParaRPr>
          </a:p>
        </p:txBody>
      </p:sp>
      <p:sp>
        <p:nvSpPr>
          <p:cNvPr id="295" name="Shape 29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55</a:t>
            </a:fld>
            <a:endParaRPr/>
          </a:p>
        </p:txBody>
      </p:sp>
      <p:sp>
        <p:nvSpPr>
          <p:cNvPr id="296" name="Shape 296"/>
          <p:cNvSpPr txBox="1">
            <a:spLocks noGrp="1"/>
          </p:cNvSpPr>
          <p:nvPr>
            <p:ph type="body" idx="1"/>
          </p:nvPr>
        </p:nvSpPr>
        <p:spPr>
          <a:xfrm>
            <a:off x="776762" y="1386859"/>
            <a:ext cx="10310700" cy="1870500"/>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133" dirty="0">
                <a:solidFill>
                  <a:srgbClr val="000000"/>
                </a:solidFill>
                <a:latin typeface="Courier New"/>
                <a:ea typeface="Courier New"/>
                <a:cs typeface="Courier New"/>
                <a:sym typeface="Courier New"/>
              </a:rPr>
              <a:t>lines = </a:t>
            </a:r>
            <a:r>
              <a:rPr lang="en-US" sz="2133" dirty="0" err="1">
                <a:solidFill>
                  <a:srgbClr val="000000"/>
                </a:solidFill>
                <a:latin typeface="Courier New"/>
                <a:ea typeface="Courier New"/>
                <a:cs typeface="Courier New"/>
                <a:sym typeface="Courier New"/>
              </a:rPr>
              <a:t>sc.textFile</a:t>
            </a:r>
            <a:r>
              <a:rPr lang="en-US" sz="2133" dirty="0">
                <a:solidFill>
                  <a:srgbClr val="000000"/>
                </a:solidFill>
                <a:latin typeface="Courier New"/>
                <a:ea typeface="Courier New"/>
                <a:cs typeface="Courier New"/>
                <a:sym typeface="Courier New"/>
              </a:rPr>
              <a:t>(“hamlet.txt”)</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counts = </a:t>
            </a:r>
            <a:r>
              <a:rPr lang="en-US" sz="2133" dirty="0" err="1">
                <a:solidFill>
                  <a:srgbClr val="000000"/>
                </a:solidFill>
                <a:latin typeface="Courier New"/>
                <a:ea typeface="Courier New"/>
                <a:cs typeface="Courier New"/>
                <a:sym typeface="Courier New"/>
              </a:rPr>
              <a:t>lines.flatMap</a:t>
            </a:r>
            <a:r>
              <a:rPr lang="en-US" sz="2133" dirty="0">
                <a:solidFill>
                  <a:srgbClr val="000000"/>
                </a:solidFill>
                <a:latin typeface="Courier New"/>
                <a:ea typeface="Courier New"/>
                <a:cs typeface="Courier New"/>
                <a:sym typeface="Courier New"/>
              </a:rPr>
              <a:t>(lambda line: </a:t>
            </a:r>
            <a:r>
              <a:rPr lang="en-US" sz="2133" dirty="0" err="1">
                <a:solidFill>
                  <a:srgbClr val="000000"/>
                </a:solidFill>
                <a:latin typeface="Courier New"/>
                <a:ea typeface="Courier New"/>
                <a:cs typeface="Courier New"/>
                <a:sym typeface="Courier New"/>
              </a:rPr>
              <a:t>line.split</a:t>
            </a:r>
            <a:r>
              <a:rPr lang="en-US" sz="2133" dirty="0">
                <a:solidFill>
                  <a:srgbClr val="000000"/>
                </a:solidFill>
                <a:latin typeface="Courier New"/>
                <a:ea typeface="Courier New"/>
                <a:cs typeface="Courier New"/>
                <a:sym typeface="Courier New"/>
              </a:rPr>
              <a:t>(“ “))</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.map(lambda word: (word, 1))</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reduceByKey</a:t>
            </a:r>
            <a:r>
              <a:rPr lang="en-US" sz="2133" dirty="0">
                <a:solidFill>
                  <a:srgbClr val="000000"/>
                </a:solidFill>
                <a:latin typeface="Courier New"/>
                <a:ea typeface="Courier New"/>
                <a:cs typeface="Courier New"/>
                <a:sym typeface="Courier New"/>
              </a:rPr>
              <a:t>(lambda x, y: x + y)</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pic>
        <p:nvPicPr>
          <p:cNvPr id="297" name="Shape 297"/>
          <p:cNvPicPr preferRelativeResize="0"/>
          <p:nvPr/>
        </p:nvPicPr>
        <p:blipFill>
          <a:blip r:embed="rId3">
            <a:alphaModFix/>
          </a:blip>
          <a:stretch>
            <a:fillRect/>
          </a:stretch>
        </p:blipFill>
        <p:spPr>
          <a:xfrm>
            <a:off x="1936071" y="3269877"/>
            <a:ext cx="6785899" cy="2463975"/>
          </a:xfrm>
          <a:prstGeom prst="rect">
            <a:avLst/>
          </a:prstGeom>
          <a:noFill/>
          <a:ln>
            <a:noFill/>
          </a:ln>
        </p:spPr>
      </p:pic>
      <p:sp>
        <p:nvSpPr>
          <p:cNvPr id="7" name="Line 2">
            <a:extLst>
              <a:ext uri="{FF2B5EF4-FFF2-40B4-BE49-F238E27FC236}">
                <a16:creationId xmlns:a16="http://schemas.microsoft.com/office/drawing/2014/main" id="{757A7B7A-CEAE-4E6D-8871-8E87BE14DD71}"/>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518531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024333" y="352924"/>
            <a:ext cx="10786800" cy="7493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Spark Streaming</a:t>
            </a:r>
            <a:endParaRPr dirty="0">
              <a:solidFill>
                <a:srgbClr val="C00000"/>
              </a:solidFill>
              <a:ea typeface="Arial"/>
              <a:cs typeface="Arial"/>
              <a:sym typeface="Arial"/>
            </a:endParaRPr>
          </a:p>
        </p:txBody>
      </p:sp>
      <p:sp>
        <p:nvSpPr>
          <p:cNvPr id="304" name="Shape 304"/>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56</a:t>
            </a:fld>
            <a:endParaRPr/>
          </a:p>
        </p:txBody>
      </p:sp>
      <p:sp>
        <p:nvSpPr>
          <p:cNvPr id="305" name="Shape 305"/>
          <p:cNvSpPr txBox="1">
            <a:spLocks noGrp="1"/>
          </p:cNvSpPr>
          <p:nvPr>
            <p:ph type="body" idx="1"/>
          </p:nvPr>
        </p:nvSpPr>
        <p:spPr>
          <a:xfrm>
            <a:off x="743001" y="2866546"/>
            <a:ext cx="10885200" cy="324580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dirty="0">
                <a:solidFill>
                  <a:srgbClr val="000000"/>
                </a:solidFill>
                <a:ea typeface="Arial"/>
                <a:cs typeface="Arial"/>
                <a:sym typeface="Arial"/>
              </a:rPr>
              <a:t>Represents streams as a series of RDDs over time (typically sub second intervals, but it is configurable)</a:t>
            </a:r>
            <a:endParaRPr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Arial"/>
              <a:ea typeface="Arial"/>
              <a:cs typeface="Arial"/>
              <a:sym typeface="Arial"/>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spammers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sc.sequenceFile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spammers.seq</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sc.twitterStream</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.filter(t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t.text.contains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(“Santa Clara University”))</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.transform(tweets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tweets.map</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t.user</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t)).join(spammers))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.print()</a:t>
            </a:r>
            <a:endParaRPr sz="20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endParaRPr sz="2400" dirty="0">
              <a:latin typeface="Arial"/>
              <a:ea typeface="Arial"/>
              <a:cs typeface="Arial"/>
              <a:sym typeface="Arial"/>
            </a:endParaRPr>
          </a:p>
        </p:txBody>
      </p:sp>
      <p:pic>
        <p:nvPicPr>
          <p:cNvPr id="306" name="Shape 306"/>
          <p:cNvPicPr preferRelativeResize="0"/>
          <p:nvPr/>
        </p:nvPicPr>
        <p:blipFill>
          <a:blip r:embed="rId3">
            <a:alphaModFix/>
          </a:blip>
          <a:stretch>
            <a:fillRect/>
          </a:stretch>
        </p:blipFill>
        <p:spPr>
          <a:xfrm>
            <a:off x="674075" y="1460649"/>
            <a:ext cx="4733925" cy="895351"/>
          </a:xfrm>
          <a:prstGeom prst="rect">
            <a:avLst/>
          </a:prstGeom>
          <a:noFill/>
          <a:ln>
            <a:noFill/>
          </a:ln>
        </p:spPr>
      </p:pic>
      <p:pic>
        <p:nvPicPr>
          <p:cNvPr id="307" name="Shape 307"/>
          <p:cNvPicPr preferRelativeResize="0"/>
          <p:nvPr/>
        </p:nvPicPr>
        <p:blipFill>
          <a:blip r:embed="rId4">
            <a:alphaModFix/>
          </a:blip>
          <a:stretch>
            <a:fillRect/>
          </a:stretch>
        </p:blipFill>
        <p:spPr>
          <a:xfrm>
            <a:off x="6685559" y="1733273"/>
            <a:ext cx="4638675" cy="981075"/>
          </a:xfrm>
          <a:prstGeom prst="rect">
            <a:avLst/>
          </a:prstGeom>
          <a:noFill/>
          <a:ln>
            <a:noFill/>
          </a:ln>
        </p:spPr>
      </p:pic>
      <p:cxnSp>
        <p:nvCxnSpPr>
          <p:cNvPr id="308" name="Shape 308"/>
          <p:cNvCxnSpPr/>
          <p:nvPr/>
        </p:nvCxnSpPr>
        <p:spPr>
          <a:xfrm>
            <a:off x="5020477" y="2123905"/>
            <a:ext cx="1710300" cy="246300"/>
          </a:xfrm>
          <a:prstGeom prst="straightConnector1">
            <a:avLst/>
          </a:prstGeom>
          <a:noFill/>
          <a:ln w="28575" cap="flat" cmpd="sng">
            <a:solidFill>
              <a:srgbClr val="741B47"/>
            </a:solidFill>
            <a:prstDash val="solid"/>
            <a:round/>
            <a:headEnd type="none" w="med" len="med"/>
            <a:tailEnd type="triangle" w="med" len="med"/>
          </a:ln>
        </p:spPr>
      </p:cxnSp>
      <p:sp>
        <p:nvSpPr>
          <p:cNvPr id="9" name="Line 2">
            <a:extLst>
              <a:ext uri="{FF2B5EF4-FFF2-40B4-BE49-F238E27FC236}">
                <a16:creationId xmlns:a16="http://schemas.microsoft.com/office/drawing/2014/main" id="{7345487B-0E11-4F6E-B5AB-A14910BB857A}"/>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765405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24333" y="263400"/>
            <a:ext cx="10786800" cy="78296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Spark: Combining Libraries (Unified Pipeline)</a:t>
            </a:r>
            <a:endParaRPr sz="4000" i="0" u="none" strike="noStrike" cap="none" dirty="0">
              <a:solidFill>
                <a:srgbClr val="C00000"/>
              </a:solidFill>
              <a:ea typeface="Arial"/>
              <a:cs typeface="Arial"/>
              <a:sym typeface="Arial"/>
            </a:endParaRPr>
          </a:p>
        </p:txBody>
      </p:sp>
      <p:sp>
        <p:nvSpPr>
          <p:cNvPr id="364" name="Shape 364"/>
          <p:cNvSpPr txBox="1">
            <a:spLocks noGrp="1"/>
          </p:cNvSpPr>
          <p:nvPr>
            <p:ph type="ftr" idx="11"/>
          </p:nvPr>
        </p:nvSpPr>
        <p:spPr>
          <a:xfrm>
            <a:off x="6614052" y="6470700"/>
            <a:ext cx="4130400" cy="274200"/>
          </a:xfrm>
          <a:prstGeom prst="rect">
            <a:avLst/>
          </a:prstGeom>
          <a:noFill/>
          <a:ln>
            <a:noFill/>
          </a:ln>
        </p:spPr>
        <p:txBody>
          <a:bodyPr spcFirstLastPara="1" vert="horz" wrap="square" lIns="91425" tIns="45700" rIns="91425" bIns="45700" rtlCol="0" anchor="ctr" anchorCtr="0">
            <a:noAutofit/>
          </a:bodyPr>
          <a:lstStyle/>
          <a:p>
            <a:pPr algn="r"/>
            <a:r>
              <a:rPr lang="en-US"/>
              <a:t>HTTP://WWW.CS.CORNELL.EDU/COURSES/CS5412/2018SP</a:t>
            </a:r>
            <a:endParaRPr/>
          </a:p>
        </p:txBody>
      </p:sp>
      <p:sp>
        <p:nvSpPr>
          <p:cNvPr id="365" name="Shape 36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57</a:t>
            </a:fld>
            <a:endParaRPr/>
          </a:p>
        </p:txBody>
      </p:sp>
      <p:sp>
        <p:nvSpPr>
          <p:cNvPr id="366" name="Shape 366"/>
          <p:cNvSpPr txBox="1">
            <a:spLocks noGrp="1"/>
          </p:cNvSpPr>
          <p:nvPr>
            <p:ph type="body" idx="1"/>
          </p:nvPr>
        </p:nvSpPr>
        <p:spPr>
          <a:xfrm>
            <a:off x="749533" y="1295843"/>
            <a:ext cx="11061600" cy="4533900"/>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Load data using Spark SQL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points = </a:t>
            </a:r>
            <a:r>
              <a:rPr lang="en-US" sz="2133" dirty="0" err="1">
                <a:solidFill>
                  <a:srgbClr val="000000"/>
                </a:solidFill>
                <a:latin typeface="Courier New"/>
                <a:ea typeface="Courier New"/>
                <a:cs typeface="Courier New"/>
                <a:sym typeface="Courier New"/>
              </a:rPr>
              <a:t>spark.sql</a:t>
            </a:r>
            <a:r>
              <a:rPr lang="en-US" sz="2133" dirty="0">
                <a:solidFill>
                  <a:srgbClr val="000000"/>
                </a:solidFill>
                <a:latin typeface="Courier New"/>
                <a:ea typeface="Courier New"/>
                <a:cs typeface="Courier New"/>
                <a:sym typeface="Courier New"/>
              </a:rPr>
              <a:t>(“select latitude, longitude from tweets”)</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Train a machine learning model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model = </a:t>
            </a:r>
            <a:r>
              <a:rPr lang="en-US" sz="2133" dirty="0" err="1">
                <a:solidFill>
                  <a:srgbClr val="000000"/>
                </a:solidFill>
                <a:latin typeface="Courier New"/>
                <a:ea typeface="Courier New"/>
                <a:cs typeface="Courier New"/>
                <a:sym typeface="Courier New"/>
              </a:rPr>
              <a:t>KMeans.train</a:t>
            </a:r>
            <a:r>
              <a:rPr lang="en-US" sz="2133" dirty="0">
                <a:solidFill>
                  <a:srgbClr val="000000"/>
                </a:solidFill>
                <a:latin typeface="Courier New"/>
                <a:ea typeface="Courier New"/>
                <a:cs typeface="Courier New"/>
                <a:sym typeface="Courier New"/>
              </a:rPr>
              <a:t>(points, 10)</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Apply it to a stream</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err="1">
                <a:solidFill>
                  <a:srgbClr val="000000"/>
                </a:solidFill>
                <a:latin typeface="Courier New"/>
                <a:ea typeface="Courier New"/>
                <a:cs typeface="Courier New"/>
                <a:sym typeface="Courier New"/>
              </a:rPr>
              <a:t>sc.twitterStream</a:t>
            </a:r>
            <a:r>
              <a:rPr lang="en-US" sz="2133" dirty="0">
                <a:solidFill>
                  <a:srgbClr val="000000"/>
                </a:solidFill>
                <a:latin typeface="Courier New"/>
                <a:ea typeface="Courier New"/>
                <a:cs typeface="Courier New"/>
                <a:sym typeface="Courier New"/>
              </a:rPr>
              <a:t>(...)</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.map(lambda t: (</a:t>
            </a:r>
            <a:r>
              <a:rPr lang="en-US" sz="2133" dirty="0" err="1">
                <a:solidFill>
                  <a:srgbClr val="000000"/>
                </a:solidFill>
                <a:latin typeface="Courier New"/>
                <a:ea typeface="Courier New"/>
                <a:cs typeface="Courier New"/>
                <a:sym typeface="Courier New"/>
              </a:rPr>
              <a:t>model.predict</a:t>
            </a: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t.location</a:t>
            </a:r>
            <a:r>
              <a:rPr lang="en-US" sz="2133" dirty="0">
                <a:solidFill>
                  <a:srgbClr val="000000"/>
                </a:solidFill>
                <a:latin typeface="Courier New"/>
                <a:ea typeface="Courier New"/>
                <a:cs typeface="Courier New"/>
                <a:sym typeface="Courier New"/>
              </a:rPr>
              <a:t>), 1))</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reduceByWindow</a:t>
            </a:r>
            <a:r>
              <a:rPr lang="en-US" sz="2133" dirty="0">
                <a:solidFill>
                  <a:srgbClr val="000000"/>
                </a:solidFill>
                <a:latin typeface="Courier New"/>
                <a:ea typeface="Courier New"/>
                <a:cs typeface="Courier New"/>
                <a:sym typeface="Courier New"/>
              </a:rPr>
              <a:t>(“5s”, lambda a, b: a + b)</a:t>
            </a:r>
            <a:endParaRPr sz="2133" dirty="0">
              <a:solidFill>
                <a:srgbClr val="000000"/>
              </a:solidFill>
              <a:latin typeface="Courier New"/>
              <a:ea typeface="Courier New"/>
              <a:cs typeface="Courier New"/>
              <a:sym typeface="Courier New"/>
            </a:endParaRPr>
          </a:p>
        </p:txBody>
      </p:sp>
      <p:sp>
        <p:nvSpPr>
          <p:cNvPr id="6" name="Line 2">
            <a:extLst>
              <a:ext uri="{FF2B5EF4-FFF2-40B4-BE49-F238E27FC236}">
                <a16:creationId xmlns:a16="http://schemas.microsoft.com/office/drawing/2014/main" id="{65BFBC63-7B26-4B6A-A6AA-2DBC8A8107DC}"/>
              </a:ext>
            </a:extLst>
          </p:cNvPr>
          <p:cNvSpPr/>
          <p:nvPr/>
        </p:nvSpPr>
        <p:spPr>
          <a:xfrm>
            <a:off x="685932" y="102825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28545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002322" y="340288"/>
            <a:ext cx="10981593" cy="10027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Setting the Level of Parallelism</a:t>
            </a:r>
            <a:endParaRPr dirty="0">
              <a:solidFill>
                <a:srgbClr val="C00000"/>
              </a:solidFill>
              <a:ea typeface="Arial"/>
              <a:cs typeface="Arial"/>
              <a:sym typeface="Arial"/>
            </a:endParaRPr>
          </a:p>
        </p:txBody>
      </p:sp>
      <p:sp>
        <p:nvSpPr>
          <p:cNvPr id="315" name="Shape 3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58</a:t>
            </a:fld>
            <a:endParaRPr/>
          </a:p>
        </p:txBody>
      </p:sp>
      <p:sp>
        <p:nvSpPr>
          <p:cNvPr id="316" name="Shape 316"/>
          <p:cNvSpPr txBox="1">
            <a:spLocks noGrp="1"/>
          </p:cNvSpPr>
          <p:nvPr>
            <p:ph type="body" idx="1"/>
          </p:nvPr>
        </p:nvSpPr>
        <p:spPr>
          <a:xfrm>
            <a:off x="699632" y="1343069"/>
            <a:ext cx="10464960" cy="3657711"/>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933" dirty="0">
                <a:solidFill>
                  <a:srgbClr val="000000"/>
                </a:solidFill>
                <a:ea typeface="Arial"/>
                <a:cs typeface="Arial"/>
                <a:sym typeface="Arial"/>
              </a:rPr>
              <a:t>All the pair RDD operations take an optional second parameter for number of tasks</a:t>
            </a:r>
            <a:endParaRPr sz="2933" dirty="0">
              <a:solidFill>
                <a:srgbClr val="000000"/>
              </a:solidFil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buNone/>
            </a:pPr>
            <a:r>
              <a:rPr lang="en-US" sz="2400" dirty="0" err="1">
                <a:solidFill>
                  <a:srgbClr val="000000"/>
                </a:solidFill>
                <a:latin typeface="Courier New"/>
                <a:ea typeface="Courier New"/>
                <a:cs typeface="Courier New"/>
                <a:sym typeface="Courier New"/>
              </a:rPr>
              <a:t>words.reduceByKey</a:t>
            </a:r>
            <a:r>
              <a:rPr lang="en-US" sz="2400" dirty="0">
                <a:solidFill>
                  <a:srgbClr val="000000"/>
                </a:solidFill>
                <a:latin typeface="Courier New"/>
                <a:ea typeface="Courier New"/>
                <a:cs typeface="Courier New"/>
                <a:sym typeface="Courier New"/>
              </a:rPr>
              <a:t>(lambda x, y: x + y, 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words.groupByKey</a:t>
            </a:r>
            <a:r>
              <a:rPr lang="en-US" sz="2400" dirty="0">
                <a:solidFill>
                  <a:srgbClr val="000000"/>
                </a:solidFill>
                <a:latin typeface="Courier New"/>
                <a:ea typeface="Courier New"/>
                <a:cs typeface="Courier New"/>
                <a:sym typeface="Courier New"/>
              </a:rPr>
              <a:t>(5)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visits.join</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pageViews</a:t>
            </a:r>
            <a:r>
              <a:rPr lang="en-US" sz="2400" dirty="0">
                <a:solidFill>
                  <a:srgbClr val="000000"/>
                </a:solidFill>
                <a:latin typeface="Courier New"/>
                <a:ea typeface="Courier New"/>
                <a:cs typeface="Courier New"/>
                <a:sym typeface="Courier New"/>
              </a:rPr>
              <a:t>, 5)</a:t>
            </a:r>
            <a:endParaRPr sz="24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042D92E1-44E7-4AB7-B483-65BFF83B449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36869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72821" y="-58552"/>
            <a:ext cx="9720072" cy="1499616"/>
          </a:xfrm>
        </p:spPr>
        <p:txBody>
          <a:bodyPr/>
          <a:lstStyle/>
          <a:p>
            <a:r>
              <a:rPr lang="en-US" dirty="0">
                <a:sym typeface="Arial"/>
              </a:rPr>
              <a:t>Summary</a:t>
            </a:r>
          </a:p>
        </p:txBody>
      </p:sp>
      <p:sp>
        <p:nvSpPr>
          <p:cNvPr id="2" name="Text Placeholder 1">
            <a:extLst>
              <a:ext uri="{FF2B5EF4-FFF2-40B4-BE49-F238E27FC236}">
                <a16:creationId xmlns:a16="http://schemas.microsoft.com/office/drawing/2014/main" id="{C151A0FC-0BEC-4032-AA12-55BD696C8680}"/>
              </a:ext>
            </a:extLst>
          </p:cNvPr>
          <p:cNvSpPr>
            <a:spLocks noGrp="1"/>
          </p:cNvSpPr>
          <p:nvPr>
            <p:ph type="body" idx="1"/>
          </p:nvPr>
        </p:nvSpPr>
        <p:spPr/>
        <p:txBody>
          <a:bodyPr/>
          <a:lstStyle/>
          <a:p>
            <a:r>
              <a:rPr lang="en-US" dirty="0"/>
              <a:t>Spark is a powerful “manager” for big data computing.</a:t>
            </a:r>
          </a:p>
          <a:p>
            <a:r>
              <a:rPr lang="en-US" dirty="0"/>
              <a:t>It centers on a job scheduler for Hadoop (</a:t>
            </a:r>
            <a:r>
              <a:rPr lang="en-US" dirty="0" err="1"/>
              <a:t>MapReduce</a:t>
            </a:r>
            <a:r>
              <a:rPr lang="en-US" dirty="0"/>
              <a:t>) that is smart about where to run each task: co-locate task with data.</a:t>
            </a:r>
          </a:p>
          <a:p>
            <a:r>
              <a:rPr lang="en-US"/>
              <a:t>The data objects are “RDDs”:  a kind of recipe for generating a file from an underlying data collection.  </a:t>
            </a:r>
            <a:r>
              <a:rPr lang="en-US" dirty="0"/>
              <a:t>RDD caching allows Spark to run mostly from memory-mapped data, for speed.</a:t>
            </a:r>
          </a:p>
        </p:txBody>
      </p:sp>
      <p:sp>
        <p:nvSpPr>
          <p:cNvPr id="389" name="Shape 389"/>
          <p:cNvSpPr txBox="1">
            <a:spLocks noGrp="1"/>
          </p:cNvSpPr>
          <p:nvPr>
            <p:ph type="sldNum" idx="12"/>
          </p:nvPr>
        </p:nvSpPr>
        <p:spPr/>
        <p:txBody>
          <a:bodyPr/>
          <a:lstStyle/>
          <a:p>
            <a:fld id="{00000000-1234-1234-1234-123412341234}" type="slidenum">
              <a:rPr lang="en-US" smtClean="0"/>
              <a:pPr/>
              <a:t>59</a:t>
            </a:fld>
            <a:endParaRPr lang="en-US"/>
          </a:p>
        </p:txBody>
      </p:sp>
      <p:sp>
        <p:nvSpPr>
          <p:cNvPr id="6" name="Line 2">
            <a:extLst>
              <a:ext uri="{FF2B5EF4-FFF2-40B4-BE49-F238E27FC236}">
                <a16:creationId xmlns:a16="http://schemas.microsoft.com/office/drawing/2014/main" id="{5DD7D32E-745B-40A4-AD05-08182307606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374">
            <a:extLst>
              <a:ext uri="{FF2B5EF4-FFF2-40B4-BE49-F238E27FC236}">
                <a16:creationId xmlns:a16="http://schemas.microsoft.com/office/drawing/2014/main" id="{9B1328C1-462F-4AAC-853F-58E541F8BF43}"/>
              </a:ext>
            </a:extLst>
          </p:cNvPr>
          <p:cNvSpPr txBox="1">
            <a:spLocks/>
          </p:cNvSpPr>
          <p:nvPr/>
        </p:nvSpPr>
        <p:spPr>
          <a:xfrm>
            <a:off x="872821" y="5475488"/>
            <a:ext cx="10342411" cy="7995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0687" indent="-457189">
              <a:lnSpc>
                <a:spcPct val="115000"/>
              </a:lnSpc>
              <a:buSzPts val="2600"/>
            </a:pPr>
            <a:r>
              <a:rPr lang="en-US" sz="3200" dirty="0">
                <a:solidFill>
                  <a:srgbClr val="000000"/>
                </a:solidFill>
                <a:ea typeface="Arial"/>
                <a:cs typeface="Arial"/>
              </a:rPr>
              <a:t>Online tutorials: </a:t>
            </a:r>
            <a:r>
              <a:rPr lang="en-US" sz="3200" dirty="0">
                <a:solidFill>
                  <a:srgbClr val="0070C0"/>
                </a:solidFill>
                <a:ea typeface="Arial"/>
                <a:cs typeface="Arial"/>
              </a:rPr>
              <a:t>spark.apache.org/docs/latest</a:t>
            </a:r>
          </a:p>
          <a:p>
            <a:pPr marL="0" indent="457189">
              <a:lnSpc>
                <a:spcPct val="100000"/>
              </a:lnSpc>
              <a:buNone/>
            </a:pPr>
            <a:endParaRPr lang="en-US" sz="2000" dirty="0">
              <a:solidFill>
                <a:srgbClr val="0070C0"/>
              </a:solidFill>
              <a:latin typeface="Courier New"/>
              <a:ea typeface="Courier New"/>
              <a:cs typeface="Courier New"/>
              <a:sym typeface="Courier New"/>
            </a:endParaRPr>
          </a:p>
          <a:p>
            <a:pPr marL="0" indent="0">
              <a:lnSpc>
                <a:spcPct val="100000"/>
              </a:lnSpc>
              <a:buNone/>
            </a:pPr>
            <a:endParaRPr lang="en-US" sz="2400" dirty="0">
              <a:solidFill>
                <a:srgbClr val="000000"/>
              </a:solidFill>
              <a:latin typeface="Arial"/>
              <a:ea typeface="Arial"/>
              <a:cs typeface="Arial"/>
            </a:endParaRPr>
          </a:p>
          <a:p>
            <a:pPr marL="0" indent="0">
              <a:lnSpc>
                <a:spcPct val="115000"/>
              </a:lnSpc>
              <a:spcBef>
                <a:spcPts val="1400"/>
              </a:spcBef>
              <a:buNone/>
            </a:pPr>
            <a:endParaRPr lang="en-US" sz="2400" dirty="0"/>
          </a:p>
        </p:txBody>
      </p:sp>
    </p:spTree>
    <p:extLst>
      <p:ext uri="{BB962C8B-B14F-4D97-AF65-F5344CB8AC3E}">
        <p14:creationId xmlns:p14="http://schemas.microsoft.com/office/powerpoint/2010/main" val="68002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90042" y="266788"/>
            <a:ext cx="11106163" cy="69000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a:t>
            </a:r>
            <a:r>
              <a:rPr lang="en-US" dirty="0" smtClean="0">
                <a:ea typeface="Arial"/>
                <a:cs typeface="Arial"/>
                <a:sym typeface="Arial"/>
              </a:rPr>
              <a:t>Hadoop Lack a Unified </a:t>
            </a:r>
            <a:r>
              <a:rPr lang="en-US" dirty="0">
                <a:ea typeface="Arial"/>
                <a:cs typeface="Arial"/>
                <a:sym typeface="Arial"/>
              </a:rPr>
              <a:t>Vision</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a:t>
            </a:fld>
            <a:endParaRPr/>
          </a:p>
        </p:txBody>
      </p:sp>
      <p:pic>
        <p:nvPicPr>
          <p:cNvPr id="3" name="Picture 2">
            <a:extLst>
              <a:ext uri="{FF2B5EF4-FFF2-40B4-BE49-F238E27FC236}">
                <a16:creationId xmlns:a16="http://schemas.microsoft.com/office/drawing/2014/main" id="{7BA3BFB7-E61A-43B3-944B-69293E4E2C1D}"/>
              </a:ext>
            </a:extLst>
          </p:cNvPr>
          <p:cNvPicPr>
            <a:picLocks noChangeAspect="1"/>
          </p:cNvPicPr>
          <p:nvPr/>
        </p:nvPicPr>
        <p:blipFill>
          <a:blip r:embed="rId3"/>
          <a:stretch>
            <a:fillRect/>
          </a:stretch>
        </p:blipFill>
        <p:spPr>
          <a:xfrm>
            <a:off x="990043" y="1252056"/>
            <a:ext cx="9191208" cy="3478440"/>
          </a:xfrm>
          <a:prstGeom prst="rect">
            <a:avLst/>
          </a:prstGeom>
        </p:spPr>
      </p:pic>
      <p:sp>
        <p:nvSpPr>
          <p:cNvPr id="26" name="Shape 64">
            <a:extLst>
              <a:ext uri="{FF2B5EF4-FFF2-40B4-BE49-F238E27FC236}">
                <a16:creationId xmlns:a16="http://schemas.microsoft.com/office/drawing/2014/main" id="{6C365260-C1F4-4DB9-90B6-7EC7123AFE0F}"/>
              </a:ext>
            </a:extLst>
          </p:cNvPr>
          <p:cNvSpPr txBox="1"/>
          <p:nvPr/>
        </p:nvSpPr>
        <p:spPr>
          <a:xfrm>
            <a:off x="990043" y="4632961"/>
            <a:ext cx="5258029" cy="1426839"/>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933" dirty="0"/>
              <a:t>Sparse Modules</a:t>
            </a:r>
          </a:p>
          <a:p>
            <a:pPr marL="457189" indent="-457189">
              <a:buFont typeface="Arial" panose="020B0604020202020204" pitchFamily="34" charset="0"/>
              <a:buChar char="•"/>
            </a:pPr>
            <a:r>
              <a:rPr lang="en-US" sz="2933" dirty="0"/>
              <a:t>Diversity of APIs</a:t>
            </a:r>
          </a:p>
          <a:p>
            <a:pPr marL="457189" indent="-457189">
              <a:buFont typeface="Arial" panose="020B0604020202020204" pitchFamily="34" charset="0"/>
              <a:buChar char="•"/>
            </a:pPr>
            <a:r>
              <a:rPr lang="en-US" sz="2933" dirty="0"/>
              <a:t>Higher Operational Costs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27" name="Line 2">
            <a:extLst>
              <a:ext uri="{FF2B5EF4-FFF2-40B4-BE49-F238E27FC236}">
                <a16:creationId xmlns:a16="http://schemas.microsoft.com/office/drawing/2014/main" id="{6003FA1E-FA87-460B-9390-175B601F7E57}"/>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4837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02600" y="276357"/>
            <a:ext cx="10786800" cy="68043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Ecosystem: A Unified Pipeline</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a:t>
            </a:fld>
            <a:endParaRPr/>
          </a:p>
        </p:txBody>
      </p:sp>
      <p:pic>
        <p:nvPicPr>
          <p:cNvPr id="358" name="Shape 358"/>
          <p:cNvPicPr preferRelativeResize="0"/>
          <p:nvPr/>
        </p:nvPicPr>
        <p:blipFill>
          <a:blip r:embed="rId3">
            <a:alphaModFix/>
          </a:blip>
          <a:stretch>
            <a:fillRect/>
          </a:stretch>
        </p:blipFill>
        <p:spPr>
          <a:xfrm>
            <a:off x="1797755" y="1397268"/>
            <a:ext cx="8058151" cy="3200400"/>
          </a:xfrm>
          <a:prstGeom prst="rect">
            <a:avLst/>
          </a:prstGeom>
          <a:noFill/>
          <a:ln>
            <a:noFill/>
          </a:ln>
        </p:spPr>
      </p:pic>
      <p:sp>
        <p:nvSpPr>
          <p:cNvPr id="6" name="Line 2">
            <a:extLst>
              <a:ext uri="{FF2B5EF4-FFF2-40B4-BE49-F238E27FC236}">
                <a16:creationId xmlns:a16="http://schemas.microsoft.com/office/drawing/2014/main" id="{B6A8EDB6-2F92-44E9-B6ED-EE8381D1F7B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TextBox 1"/>
          <p:cNvSpPr txBox="1"/>
          <p:nvPr/>
        </p:nvSpPr>
        <p:spPr>
          <a:xfrm>
            <a:off x="492033" y="5038144"/>
            <a:ext cx="11473543" cy="1569660"/>
          </a:xfrm>
          <a:prstGeom prst="rect">
            <a:avLst/>
          </a:prstGeom>
          <a:noFill/>
        </p:spPr>
        <p:txBody>
          <a:bodyPr wrap="square" rtlCol="0">
            <a:spAutoFit/>
          </a:bodyPr>
          <a:lstStyle/>
          <a:p>
            <a:r>
              <a:rPr lang="en-US" sz="2400" dirty="0" smtClean="0"/>
              <a:t>Note: Spark is </a:t>
            </a:r>
            <a:r>
              <a:rPr lang="en-US" sz="2400" u="sng" dirty="0" smtClean="0"/>
              <a:t>not</a:t>
            </a:r>
            <a:r>
              <a:rPr lang="en-US" sz="2400" dirty="0" smtClean="0"/>
              <a:t> designed for </a:t>
            </a:r>
            <a:r>
              <a:rPr lang="en-US" sz="2400" dirty="0" err="1" smtClean="0"/>
              <a:t>IoT</a:t>
            </a:r>
            <a:r>
              <a:rPr lang="en-US" sz="2400" dirty="0" smtClean="0"/>
              <a:t> real-time.  The streaming layer is used for continuous input streams like financial data from stock markets, where events occur steadily and must be processed as they occur.  But there is no sense of direct I/O from sensors/actuators.  For </a:t>
            </a:r>
            <a:r>
              <a:rPr lang="en-US" sz="2400" dirty="0" err="1" smtClean="0"/>
              <a:t>IoT</a:t>
            </a:r>
            <a:r>
              <a:rPr lang="en-US" sz="2400" dirty="0" smtClean="0"/>
              <a:t> use cases, Spark would not be suitable.</a:t>
            </a:r>
            <a:endParaRPr lang="en-US" sz="2400" dirty="0"/>
          </a:p>
        </p:txBody>
      </p:sp>
    </p:spTree>
    <p:extLst>
      <p:ext uri="{BB962C8B-B14F-4D97-AF65-F5344CB8AC3E}">
        <p14:creationId xmlns:p14="http://schemas.microsoft.com/office/powerpoint/2010/main" val="352612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a:t>
            </a:r>
            <a:endParaRPr lang="en-US" dirty="0"/>
          </a:p>
        </p:txBody>
      </p:sp>
      <p:sp>
        <p:nvSpPr>
          <p:cNvPr id="3" name="Content Placeholder 2"/>
          <p:cNvSpPr>
            <a:spLocks noGrp="1"/>
          </p:cNvSpPr>
          <p:nvPr>
            <p:ph idx="1"/>
          </p:nvPr>
        </p:nvSpPr>
        <p:spPr/>
        <p:txBody>
          <a:bodyPr/>
          <a:lstStyle/>
          <a:p>
            <a:r>
              <a:rPr lang="en-US" dirty="0" smtClean="0"/>
              <a:t>In Hadoop, each developer tends to invent his or her own style of work</a:t>
            </a:r>
          </a:p>
          <a:p>
            <a:endParaRPr lang="en-US" dirty="0"/>
          </a:p>
          <a:p>
            <a:r>
              <a:rPr lang="en-US" dirty="0" smtClean="0"/>
              <a:t>With Spark, serious effort to standardize around the idea that people are writing parallel code that often runs for many “cycles” or “iterations” in which a lot of reuse of information occurs.</a:t>
            </a:r>
          </a:p>
          <a:p>
            <a:endParaRPr lang="en-US" dirty="0"/>
          </a:p>
          <a:p>
            <a:r>
              <a:rPr lang="en-US" dirty="0" smtClean="0"/>
              <a:t>Spark centers on Resilient Distributed Dataset, RDDs, that capture the information being reused.</a:t>
            </a:r>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60226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works</a:t>
            </a:r>
            <a:endParaRPr lang="en-US" dirty="0"/>
          </a:p>
        </p:txBody>
      </p:sp>
      <p:sp>
        <p:nvSpPr>
          <p:cNvPr id="3" name="Content Placeholder 2"/>
          <p:cNvSpPr>
            <a:spLocks noGrp="1"/>
          </p:cNvSpPr>
          <p:nvPr>
            <p:ph idx="1"/>
          </p:nvPr>
        </p:nvSpPr>
        <p:spPr>
          <a:xfrm>
            <a:off x="1117260" y="2259874"/>
            <a:ext cx="9720073" cy="4023360"/>
          </a:xfrm>
        </p:spPr>
        <p:txBody>
          <a:bodyPr/>
          <a:lstStyle/>
          <a:p>
            <a:r>
              <a:rPr lang="en-US" dirty="0" smtClean="0"/>
              <a:t>You express your application as a graph of RDDs.</a:t>
            </a:r>
          </a:p>
          <a:p>
            <a:endParaRPr lang="en-US" dirty="0"/>
          </a:p>
          <a:p>
            <a:r>
              <a:rPr lang="en-US" dirty="0" smtClean="0"/>
              <a:t>The graph is only evaluated as needed, and they only compute the RDDs actually needed for the output you have requested.</a:t>
            </a:r>
          </a:p>
          <a:p>
            <a:endParaRPr lang="en-US" dirty="0"/>
          </a:p>
          <a:p>
            <a:r>
              <a:rPr lang="en-US" dirty="0" smtClean="0"/>
              <a:t>Then Spark can be told to cache the </a:t>
            </a:r>
            <a:r>
              <a:rPr lang="en-US" dirty="0" err="1" smtClean="0"/>
              <a:t>reuseable</a:t>
            </a:r>
            <a:r>
              <a:rPr lang="en-US" dirty="0" smtClean="0"/>
              <a:t> information either in memory, in SSD storage or even on disk, based on </a:t>
            </a:r>
            <a:r>
              <a:rPr lang="en-US" i="1" dirty="0" smtClean="0"/>
              <a:t>when </a:t>
            </a:r>
            <a:r>
              <a:rPr lang="en-US" dirty="0" smtClean="0"/>
              <a:t>it will be needed again, </a:t>
            </a:r>
            <a:r>
              <a:rPr lang="en-US" i="1" dirty="0" smtClean="0"/>
              <a:t>how big it is</a:t>
            </a:r>
            <a:r>
              <a:rPr lang="en-US" dirty="0" smtClean="0"/>
              <a:t>, and </a:t>
            </a:r>
            <a:r>
              <a:rPr lang="en-US" i="1" dirty="0" smtClean="0"/>
              <a:t>how costly it would be to recreate.</a:t>
            </a:r>
            <a:endParaRPr lang="en-US" dirty="0"/>
          </a:p>
          <a:p>
            <a:endParaRPr lang="en-US" dirty="0" smtClean="0"/>
          </a:p>
          <a:p>
            <a:r>
              <a:rPr lang="en-US" dirty="0" smtClean="0"/>
              <a:t>You write the RDD logic and control all of this via hints</a:t>
            </a:r>
          </a:p>
        </p:txBody>
      </p:sp>
      <p:sp>
        <p:nvSpPr>
          <p:cNvPr id="4" name="Slide Number Placeholder 3"/>
          <p:cNvSpPr>
            <a:spLocks noGrp="1"/>
          </p:cNvSpPr>
          <p:nvPr>
            <p:ph type="sldNum" sz="quarter"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2761047583"/>
      </p:ext>
    </p:extLst>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2727</Words>
  <Application>Microsoft Office PowerPoint</Application>
  <PresentationFormat>Widescreen</PresentationFormat>
  <Paragraphs>448</Paragraphs>
  <Slides>59</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Courier New</vt:lpstr>
      <vt:lpstr>Questrial</vt:lpstr>
      <vt:lpstr>Noto Sans Symbols</vt:lpstr>
      <vt:lpstr>Wingdings</vt:lpstr>
      <vt:lpstr>Calibri</vt:lpstr>
      <vt:lpstr>Integral</vt:lpstr>
      <vt:lpstr>CS5412 / Lecture 25 Apache Spark and RDDs</vt:lpstr>
      <vt:lpstr>Recap</vt:lpstr>
      <vt:lpstr>Today’s Topics</vt:lpstr>
      <vt:lpstr>History of Hadoop and Spark</vt:lpstr>
      <vt:lpstr>Apache Spark</vt:lpstr>
      <vt:lpstr>Apache Hadoop Lack a Unified Vision</vt:lpstr>
      <vt:lpstr>Spark Ecosystem: A Unified Pipeline</vt:lpstr>
      <vt:lpstr>Key ideas</vt:lpstr>
      <vt:lpstr>How this works</vt:lpstr>
      <vt:lpstr>Motivation (1)</vt:lpstr>
      <vt:lpstr>Motivation (2)</vt:lpstr>
      <vt:lpstr>Motivation - Summary</vt:lpstr>
      <vt:lpstr>Today’s Topics</vt:lpstr>
      <vt:lpstr>Spark Basics(1)</vt:lpstr>
      <vt:lpstr>Spark Basics(2)</vt:lpstr>
      <vt:lpstr>Spark Core: Code Base (2012)</vt:lpstr>
      <vt:lpstr>Spark Shell</vt:lpstr>
      <vt:lpstr>Spark Fundamentals</vt:lpstr>
      <vt:lpstr>Spark Context (1)</vt:lpstr>
      <vt:lpstr>Spark Context (2)</vt:lpstr>
      <vt:lpstr>Spark Context (3)</vt:lpstr>
      <vt:lpstr>Spark Fundamentals</vt:lpstr>
      <vt:lpstr>Resilient Distributed Dataset</vt:lpstr>
      <vt:lpstr>RDDs</vt:lpstr>
      <vt:lpstr>RDDs are designed to be “immutable”</vt:lpstr>
      <vt:lpstr>Creating a RDD</vt:lpstr>
      <vt:lpstr>Example: A File-based RDD</vt:lpstr>
      <vt:lpstr>Spark Fundamentals</vt:lpstr>
      <vt:lpstr>RDD Operations</vt:lpstr>
      <vt:lpstr>RDD Transformations</vt:lpstr>
      <vt:lpstr>Example: map and filter Transformations</vt:lpstr>
      <vt:lpstr>RDD Actions</vt:lpstr>
      <vt:lpstr>Lazy Execution of RDDs (1)</vt:lpstr>
      <vt:lpstr>Lazy Execution of RDDs (2)</vt:lpstr>
      <vt:lpstr>Lazy Execution of RDDs (3)</vt:lpstr>
      <vt:lpstr>Lazy Execution of RDDs (4)</vt:lpstr>
      <vt:lpstr>Lazy Execution of RDDs (5)</vt:lpstr>
      <vt:lpstr>Example: Mine error logs</vt:lpstr>
      <vt:lpstr>Key Idea: Elastic parallelism </vt:lpstr>
      <vt:lpstr>RDD and Partitions (Parallelism example)</vt:lpstr>
      <vt:lpstr>RDD Graph: Data Set vs Partition Views</vt:lpstr>
      <vt:lpstr>RDDs: Data Locality</vt:lpstr>
      <vt:lpstr>RDDs -- Summary</vt:lpstr>
      <vt:lpstr>Lifetime of a Job in Spark</vt:lpstr>
      <vt:lpstr>Anatomy of a Spark Application</vt:lpstr>
      <vt:lpstr>Typical RDD pattern of use</vt:lpstr>
      <vt:lpstr>Why is this a good strategy?</vt:lpstr>
      <vt:lpstr>Iterative Algorithms: Spark vs MapReduce</vt:lpstr>
      <vt:lpstr>Today’s Topics</vt:lpstr>
      <vt:lpstr>Spark Programming (1)</vt:lpstr>
      <vt:lpstr>Spark Programming (2)</vt:lpstr>
      <vt:lpstr>Spark Programming (3)</vt:lpstr>
      <vt:lpstr>Spark Programming (4)</vt:lpstr>
      <vt:lpstr>Spark Programming (5)</vt:lpstr>
      <vt:lpstr>Example: Word Count</vt:lpstr>
      <vt:lpstr>Example: Spark Streaming</vt:lpstr>
      <vt:lpstr>Spark: Combining Libraries (Unified Pipeline)</vt:lpstr>
      <vt:lpstr>Spark: Setting the Level of Parallelism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Ken Birman</dc:creator>
  <cp:lastModifiedBy>Ken Birman</cp:lastModifiedBy>
  <cp:revision>11</cp:revision>
  <dcterms:modified xsi:type="dcterms:W3CDTF">2019-04-25T18:51:47Z</dcterms:modified>
</cp:coreProperties>
</file>