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82" r:id="rId6"/>
    <p:sldId id="283" r:id="rId7"/>
    <p:sldId id="284" r:id="rId8"/>
    <p:sldId id="261" r:id="rId9"/>
    <p:sldId id="277" r:id="rId10"/>
    <p:sldId id="262" r:id="rId11"/>
    <p:sldId id="271" r:id="rId12"/>
    <p:sldId id="278" r:id="rId13"/>
    <p:sldId id="272" r:id="rId14"/>
    <p:sldId id="273" r:id="rId15"/>
    <p:sldId id="279" r:id="rId16"/>
    <p:sldId id="280" r:id="rId17"/>
    <p:sldId id="263" r:id="rId18"/>
    <p:sldId id="281" r:id="rId19"/>
    <p:sldId id="274" r:id="rId20"/>
    <p:sldId id="264" r:id="rId21"/>
    <p:sldId id="265" r:id="rId22"/>
    <p:sldId id="266" r:id="rId23"/>
    <p:sldId id="267" r:id="rId24"/>
    <p:sldId id="268" r:id="rId25"/>
    <p:sldId id="269" r:id="rId26"/>
    <p:sldId id="270" r:id="rId27"/>
    <p:sldId id="275"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ABF4E-FDD7-46A2-986D-9B9A422C6A44}">
          <p14:sldIdLst>
            <p14:sldId id="256"/>
            <p14:sldId id="257"/>
            <p14:sldId id="258"/>
            <p14:sldId id="259"/>
            <p14:sldId id="282"/>
            <p14:sldId id="283"/>
            <p14:sldId id="284"/>
            <p14:sldId id="261"/>
            <p14:sldId id="277"/>
            <p14:sldId id="262"/>
            <p14:sldId id="271"/>
            <p14:sldId id="278"/>
          </p14:sldIdLst>
        </p14:section>
        <p14:section name="Untitled Section" id="{20603FC9-45F3-413B-9111-44FB13A41D80}">
          <p14:sldIdLst>
            <p14:sldId id="272"/>
            <p14:sldId id="273"/>
            <p14:sldId id="279"/>
            <p14:sldId id="280"/>
            <p14:sldId id="263"/>
            <p14:sldId id="281"/>
            <p14:sldId id="274"/>
            <p14:sldId id="264"/>
            <p14:sldId id="265"/>
            <p14:sldId id="266"/>
            <p14:sldId id="267"/>
            <p14:sldId id="268"/>
            <p14:sldId id="269"/>
            <p14:sldId id="270"/>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links are another big source of issues.</a:t>
            </a:r>
          </a:p>
          <a:p>
            <a:endParaRPr lang="en-US" dirty="0"/>
          </a:p>
          <a:p>
            <a:r>
              <a:rPr lang="en-US" dirty="0" smtClean="0"/>
              <a:t>In fact this leads to a famous theory result.  We’ll spend a few slides on it.  It proves that it is impossible to build a system that is consistent, fault-tolerant, and guaranteed to make progress under all possible conditions.</a:t>
            </a:r>
          </a:p>
          <a:p>
            <a:endParaRPr lang="en-US" dirty="0"/>
          </a:p>
          <a:p>
            <a:r>
              <a:rPr lang="en-US" dirty="0" smtClean="0"/>
              <a:t>In fact the FLP scenario is ultra-unlikely.  But it is still enough to prevent a proof of what people call “total” correctness, meaning guaranteed progress with consistency and fault-tolerance.  At best we can have highly likely progress.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17617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slides are hard to write mini-notes about, so please refer to the recommended books or the FLP paper itself for deeper details:</a:t>
            </a:r>
          </a:p>
          <a:p>
            <a:endParaRPr lang="en-US" dirty="0"/>
          </a:p>
          <a:p>
            <a:r>
              <a:rPr lang="en-US" dirty="0" smtClean="0"/>
              <a:t>Michael </a:t>
            </a:r>
            <a:r>
              <a:rPr lang="en-US" dirty="0"/>
              <a:t>J. Fischer, Nancy A. Lynch, and Michael S. Paterson. 1985. Impossibility of distributed consensus with one faulty process. J. ACM 32, 2 (April 1985), 374-382. DOI=http://dx.doi.org/10.1145/3149.214121 </a:t>
            </a:r>
            <a:endParaRPr lang="en-US" dirty="0" smtClean="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dirty="0"/>
          </a:p>
        </p:txBody>
      </p:sp>
    </p:spTree>
    <p:extLst>
      <p:ext uri="{BB962C8B-B14F-4D97-AF65-F5344CB8AC3E}">
        <p14:creationId xmlns:p14="http://schemas.microsoft.com/office/powerpoint/2010/main" val="45812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Bivalent means “could go either way”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85406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Proves that bivalent states can take some steps yet end up still bivalent.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88893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step: just loop that logic and we are bivalent… forever.  But the odds of it happening are zero (in fact even the first step is probably impossible in any practical way).</a:t>
            </a:r>
          </a:p>
          <a:p>
            <a:endParaRPr lang="en-US" dirty="0"/>
          </a:p>
          <a:p>
            <a:r>
              <a:rPr lang="en-US" dirty="0" smtClean="0"/>
              <a:t>So FLP isn’t about a practical worry.  But it </a:t>
            </a:r>
            <a:r>
              <a:rPr lang="en-US" smtClean="0"/>
              <a:t>is important even so.</a:t>
            </a:r>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51106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4159998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is subtle.  In the FLP proof, the idea of failure was external: a process was healthy or failed and this is just given to us as a ground truth.</a:t>
            </a:r>
          </a:p>
          <a:p>
            <a:endParaRPr lang="en-US" dirty="0"/>
          </a:p>
          <a:p>
            <a:r>
              <a:rPr lang="en-US" dirty="0" smtClean="0"/>
              <a:t>With Zookeeper or Derecho or similar </a:t>
            </a:r>
            <a:r>
              <a:rPr lang="en-US" dirty="0" err="1" smtClean="0"/>
              <a:t>Paxos</a:t>
            </a:r>
            <a:r>
              <a:rPr lang="en-US" dirty="0" smtClean="0"/>
              <a:t>-based systems, we don’t really care if the process is </a:t>
            </a:r>
            <a:r>
              <a:rPr lang="en-US" i="1" dirty="0" smtClean="0"/>
              <a:t>actually</a:t>
            </a:r>
            <a:r>
              <a:rPr lang="en-US" dirty="0" smtClean="0"/>
              <a:t> healthy or failed.  We care about whether the </a:t>
            </a:r>
            <a:r>
              <a:rPr lang="en-US" i="1" dirty="0" smtClean="0"/>
              <a:t>majority of the system is happy with including that process as a member.  </a:t>
            </a:r>
            <a:r>
              <a:rPr lang="en-US" dirty="0" smtClean="0"/>
              <a:t>This removes failed processes from the membership set, but also might mean that some healthy ones are removed because the majority somehow has difficulty reaching them.</a:t>
            </a:r>
          </a:p>
          <a:p>
            <a:endParaRPr lang="en-US" dirty="0"/>
          </a:p>
          <a:p>
            <a:r>
              <a:rPr lang="en-US" dirty="0" smtClean="0"/>
              <a:t>Reasons might include slow responses on a network request, or unreachability, or in fact a genuine failure.  In some sense this replaces “truth” with “application-specific decisions about the health of processes.”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6284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this, Zookeeper can keep a list of which processes are in a system.  They have a form of automatically managed file in which the file will auto-update if a process seems to be sick, then everyone gets a notification and can reread the file to update their internal state appropriately.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2719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are talking about the Zookeeper service itself, not your application.  Both are structured as a group or pool of processes.  But for this slide we are focused on the one running the Zookeeper code.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93549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73874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the apache tools we’ve discussed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89370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Zookeeper itself could “</a:t>
            </a:r>
            <a:r>
              <a:rPr lang="en-US" dirty="0" err="1" smtClean="0"/>
              <a:t>livelock</a:t>
            </a:r>
            <a:r>
              <a:rPr lang="en-US" dirty="0" smtClean="0"/>
              <a:t>” but this is not actually seen in real systems.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49879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04689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have “one big idea” – if a process looks unhealthy, we remove it.</a:t>
            </a:r>
          </a:p>
          <a:p>
            <a:endParaRPr lang="en-US" dirty="0"/>
          </a:p>
          <a:p>
            <a:r>
              <a:rPr lang="en-US" dirty="0" smtClean="0"/>
              <a:t>That leaves a kind of hole.  How will we fill this hole?</a:t>
            </a:r>
          </a:p>
          <a:p>
            <a:endParaRPr lang="en-US" dirty="0"/>
          </a:p>
          <a:p>
            <a:r>
              <a:rPr lang="en-US" dirty="0" smtClean="0"/>
              <a:t>Different Apache services have different ways to think about the question.  But the basic idea is pretty similar: “rerun the failed elements of the job, and this will recreate the files that they were supposed to create, and then we will be fine.”</a:t>
            </a:r>
          </a:p>
          <a:p>
            <a:r>
              <a:rPr lang="en-US" dirty="0"/>
              <a:t/>
            </a:r>
            <a:br>
              <a:rPr lang="en-US" dirty="0"/>
            </a:br>
            <a:r>
              <a:rPr lang="en-US" dirty="0" smtClean="0"/>
              <a:t>Keep in mind that Apache is never talking directly to </a:t>
            </a:r>
            <a:r>
              <a:rPr lang="en-US" dirty="0" err="1" smtClean="0"/>
              <a:t>IoT</a:t>
            </a:r>
            <a:r>
              <a:rPr lang="en-US" dirty="0" smtClean="0"/>
              <a:t> devices.  For Apache, everything is in files, all the time.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2083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424078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see why HDFS favors an append-only file model: this is just a very easy way to handle “rollback” – you simply truncate the file.  HDFS does allow files to be deleted and then replaced by new versions but you aren’t supposed to use that option when working with most of the Apache applications.  They just only run forward and any file removals are to clean up garbage, NOT to replace them as a tricky way to do updates.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286429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951154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74195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13253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conclusion: file-recreate is a great model for fault-tolerance that really simplified Apache, but unfortunately we can’t use this model in </a:t>
            </a:r>
            <a:r>
              <a:rPr lang="en-US" dirty="0" err="1" smtClean="0"/>
              <a:t>IoT</a:t>
            </a:r>
            <a:r>
              <a:rPr lang="en-US" dirty="0" smtClean="0"/>
              <a:t> situations with real-time needs and where devices are involved that “do things” like dispensing money from an ATM, telling a car to change lanes, or moving a cow into the special area </a:t>
            </a:r>
            <a:r>
              <a:rPr lang="en-US" smtClean="0"/>
              <a:t>for calving.</a:t>
            </a:r>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08974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failure could impact a whole rack of machines, so one event can crash many parts of a big data system.  This is confusing to even think about.</a:t>
            </a:r>
          </a:p>
          <a:p>
            <a:r>
              <a:rPr lang="en-US" dirty="0"/>
              <a:t/>
            </a:r>
            <a:br>
              <a:rPr lang="en-US" dirty="0"/>
            </a:br>
            <a:r>
              <a:rPr lang="en-US" dirty="0" smtClean="0"/>
              <a:t>Don’t be fooled by intuition from our lecture on Derecho – it offers a “one system” perspective.  In Apache we have layers of somewhat independent elements and even though Zookeeper is like Derecho, it is the </a:t>
            </a:r>
            <a:r>
              <a:rPr lang="en-US" i="1" dirty="0" smtClean="0"/>
              <a:t>only </a:t>
            </a:r>
            <a:r>
              <a:rPr lang="en-US" dirty="0" smtClean="0"/>
              <a:t>element that is similar to Derecho in this respect.  The rest of Apache is composed of huge software systems created in very distinct and individual ways.</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57515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to think about is the sensing of failure.</a:t>
            </a:r>
          </a:p>
          <a:p>
            <a:endParaRPr lang="en-US" dirty="0"/>
          </a:p>
          <a:p>
            <a:r>
              <a:rPr lang="en-US" dirty="0" smtClean="0"/>
              <a:t>Then we can ask how we avoid sensing “confusions”</a:t>
            </a:r>
          </a:p>
          <a:p>
            <a:endParaRPr lang="en-US" dirty="0"/>
          </a:p>
          <a:p>
            <a:r>
              <a:rPr lang="en-US" dirty="0" smtClean="0"/>
              <a:t>And finally, how we can initiate self-repair for such a messy situation!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9489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will see, Zookeeper does the failure sensing.</a:t>
            </a:r>
          </a:p>
          <a:p>
            <a:endParaRPr lang="en-US" dirty="0"/>
          </a:p>
          <a:p>
            <a:r>
              <a:rPr lang="en-US" dirty="0" smtClean="0"/>
              <a:t>This in turn triggers cleanup, and we will see that Apache has a one-size-fits-all idea of how to do that. Here it needs to know where the data to clean up is located.  We’ll see that YARN was already told, and hence knows.  If we didn’t know where to clean things up, or there was no simple way to do it, we would be stuck, so this is a big deal even though it is actually simple.</a:t>
            </a:r>
          </a:p>
          <a:p>
            <a:endParaRPr lang="en-US" dirty="0"/>
          </a:p>
          <a:p>
            <a:r>
              <a:rPr lang="en-US" dirty="0" smtClean="0"/>
              <a:t>That allows Apache to restart the tasks that were disrupted in a clean state.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5418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be thinking about whether this whole pattern makes sense at the cloud edge.</a:t>
            </a:r>
          </a:p>
          <a:p>
            <a:endParaRPr lang="en-US" dirty="0"/>
          </a:p>
          <a:p>
            <a:r>
              <a:rPr lang="en-US" dirty="0" smtClean="0"/>
              <a:t>The thing to be remembering today is that right now this lecture isn’t about the cloud edge – this is about the big data infrastructure, which is deep inside the cloud and very driven by batched work and scripts.  It is disconnected from directly talking to the edge and many minutes or hours from anything with a real-time role.</a:t>
            </a:r>
          </a:p>
          <a:p>
            <a:endParaRPr lang="en-US" dirty="0"/>
          </a:p>
          <a:p>
            <a:r>
              <a:rPr lang="en-US" dirty="0" smtClean="0"/>
              <a:t>So this is already one hint: Derecho is about fault-tolerance at the edge whereas Apache is about fault-tolerance in the back-end layer, and they are very different!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68076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85033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Failures can show up in many ways.  Some are more trustworthy than others (is that critter really dead, or just stunned?)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33552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Clock synchronization is a famous source of weird failure behaviors!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93165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27D24EFF-3DD1-4540-8A87-690DE536F664}" type="datetime1">
              <a:rPr lang="en-US" smtClean="0"/>
              <a:t>4/19/2019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961EB-111A-4285-A5DB-E0FF1D000CB4}" type="datetime1">
              <a:rPr lang="en-US" smtClean="0"/>
              <a:t>4/19/2019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242CF-77E7-42D3-A2E6-A749F6B41240}" type="datetime1">
              <a:rPr lang="en-US" smtClean="0"/>
              <a:t>4/19/2019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AFB7352-014C-4483-BCED-2ABE1CB4A836}" type="datetime1">
              <a:rPr lang="en-US" smtClean="0"/>
              <a:t>4/19/2019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9A945-BAC5-4643-825F-9EE9C63A18E4}" type="datetime1">
              <a:rPr lang="en-US" smtClean="0"/>
              <a:t>4/19/2019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B8A791-C6CB-4D82-BEA5-2E9E32652849}" type="datetime1">
              <a:rPr lang="en-US" smtClean="0"/>
              <a:t>4/19/2019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2864B-46FD-4C3D-86EB-6B29B6BF27E6}" type="datetime1">
              <a:rPr lang="en-US" smtClean="0"/>
              <a:t>4/19/2019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004ACFA-659D-4DF4-8285-0EAB24BD02FF}" type="datetime1">
              <a:rPr lang="en-US" smtClean="0"/>
              <a:t>4/19/2019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10071-640D-4D2C-95CA-73EDA2D09054}" type="datetime1">
              <a:rPr lang="en-US" smtClean="0"/>
              <a:t>4/19/2019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14FD95-0439-482C-8215-83150C91C158}" type="datetime1">
              <a:rPr lang="en-US" smtClean="0"/>
              <a:t>4/19/2019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0440F3-6133-414B-BB21-76941230667C}" type="datetime1">
              <a:rPr lang="en-US" smtClean="0"/>
              <a:t>4/19/2019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2A80D6E-10FB-4272-8822-3F924BF7BF05}" type="datetime1">
              <a:rPr lang="en-US" smtClean="0"/>
              <a:t>4/19/2019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  CS 5412/Lecture 22 </a:t>
            </a:r>
            <a:br>
              <a:rPr lang="en-US" dirty="0"/>
            </a:br>
            <a:r>
              <a:rPr lang="en-US" dirty="0"/>
              <a:t>Fault Tolerance in Apache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a:t>http://www.cs.cornell.edu/courses/cs5412/2019sp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206-9805-4288-9E10-6310D5C4F127}"/>
              </a:ext>
            </a:extLst>
          </p:cNvPr>
          <p:cNvSpPr>
            <a:spLocks noGrp="1"/>
          </p:cNvSpPr>
          <p:nvPr>
            <p:ph type="title"/>
          </p:nvPr>
        </p:nvSpPr>
        <p:spPr/>
        <p:txBody>
          <a:bodyPr/>
          <a:lstStyle/>
          <a:p>
            <a:r>
              <a:rPr lang="en-US" dirty="0"/>
              <a:t>slow network links can mimic crashes</a:t>
            </a:r>
          </a:p>
        </p:txBody>
      </p:sp>
      <p:sp>
        <p:nvSpPr>
          <p:cNvPr id="3" name="Content Placeholder 2">
            <a:extLst>
              <a:ext uri="{FF2B5EF4-FFF2-40B4-BE49-F238E27FC236}">
                <a16:creationId xmlns:a16="http://schemas.microsoft.com/office/drawing/2014/main" id="{34820858-332D-4102-99AA-6C784BBB0D20}"/>
              </a:ext>
            </a:extLst>
          </p:cNvPr>
          <p:cNvSpPr>
            <a:spLocks noGrp="1"/>
          </p:cNvSpPr>
          <p:nvPr>
            <p:ph idx="1"/>
          </p:nvPr>
        </p:nvSpPr>
        <p:spPr/>
        <p:txBody>
          <a:bodyPr>
            <a:normAutofit lnSpcReduction="10000"/>
          </a:bodyPr>
          <a:lstStyle/>
          <a:p>
            <a:r>
              <a:rPr lang="en-US" dirty="0"/>
              <a:t>MIT Theoreticians Fischer, Lynch and </a:t>
            </a:r>
            <a:r>
              <a:rPr lang="en-US" dirty="0" smtClean="0"/>
              <a:t>Paterson </a:t>
            </a:r>
            <a:r>
              <a:rPr lang="en-US" dirty="0"/>
              <a:t>modelled fault-tolerant agreement protocols (consensus on a single bit, 0/1).  This is easy with perfect failure detection, but can we implement perfect detection?.</a:t>
            </a:r>
          </a:p>
          <a:p>
            <a:endParaRPr lang="en-US" dirty="0"/>
          </a:p>
          <a:p>
            <a:r>
              <a:rPr lang="en-US" dirty="0"/>
              <a:t>They proved that in an asynchronous network (like an ethernet), any consensus algorithm that is guaranteed to be correct (consistent) will run some tiny risk of indefinitely stalling and never picking an output value.</a:t>
            </a:r>
          </a:p>
          <a:p>
            <a:endParaRPr lang="en-US" dirty="0"/>
          </a:p>
          <a:p>
            <a:r>
              <a:rPr lang="en-US" dirty="0"/>
              <a:t>One implication: on an ethernet, perfect failure sensing is impossible!</a:t>
            </a:r>
          </a:p>
        </p:txBody>
      </p:sp>
      <p:sp>
        <p:nvSpPr>
          <p:cNvPr id="4" name="Footer Placeholder 3">
            <a:extLst>
              <a:ext uri="{FF2B5EF4-FFF2-40B4-BE49-F238E27FC236}">
                <a16:creationId xmlns:a16="http://schemas.microsoft.com/office/drawing/2014/main" id="{49A18882-5672-4C4F-A405-BC1EBD081AC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9FF8279-1AB2-4F95-9DCD-2C5FBC9A3E72}"/>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6961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How does the “FLP” proof work?</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p:txBody>
          <a:bodyPr/>
          <a:lstStyle/>
          <a:p>
            <a:r>
              <a:rPr lang="en-US" dirty="0"/>
              <a:t>They look at agreeing on consensus via messages, with no deadlines on message delivery.</a:t>
            </a:r>
          </a:p>
          <a:p>
            <a:endParaRPr lang="en-US" dirty="0"/>
          </a:p>
          <a:p>
            <a:r>
              <a:rPr lang="en-US" dirty="0"/>
              <a:t>Their proof first shows that there must be some input states in which there is a mix of 0 and 1’s proposed by the members, and where both are possible outcomes (thinking of an election, with two candidates).</a:t>
            </a:r>
          </a:p>
          <a:p>
            <a:endParaRPr lang="en-US" dirty="0"/>
          </a:p>
          <a:p>
            <a:r>
              <a:rPr lang="en-US" dirty="0"/>
              <a:t>They call this a “bivalent” state, meaning “two possible vote outcomes”</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406802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AD43-C533-46BC-BA77-65A8D746D5F3}"/>
              </a:ext>
            </a:extLst>
          </p:cNvPr>
          <p:cNvSpPr>
            <a:spLocks noGrp="1"/>
          </p:cNvSpPr>
          <p:nvPr>
            <p:ph type="title"/>
          </p:nvPr>
        </p:nvSpPr>
        <p:spPr/>
        <p:txBody>
          <a:bodyPr/>
          <a:lstStyle/>
          <a:p>
            <a:r>
              <a:rPr lang="en-US" dirty="0"/>
              <a:t>Example of a Bivalent state</a:t>
            </a:r>
          </a:p>
        </p:txBody>
      </p:sp>
      <p:sp>
        <p:nvSpPr>
          <p:cNvPr id="3" name="Content Placeholder 2">
            <a:extLst>
              <a:ext uri="{FF2B5EF4-FFF2-40B4-BE49-F238E27FC236}">
                <a16:creationId xmlns:a16="http://schemas.microsoft.com/office/drawing/2014/main" id="{B3CF410C-DA2A-4D3F-A5E4-68585D389CCB}"/>
              </a:ext>
            </a:extLst>
          </p:cNvPr>
          <p:cNvSpPr>
            <a:spLocks noGrp="1"/>
          </p:cNvSpPr>
          <p:nvPr>
            <p:ph idx="1"/>
          </p:nvPr>
        </p:nvSpPr>
        <p:spPr/>
        <p:txBody>
          <a:bodyPr>
            <a:normAutofit lnSpcReduction="10000"/>
          </a:bodyPr>
          <a:lstStyle/>
          <a:p>
            <a:r>
              <a:rPr lang="en-US" dirty="0"/>
              <a:t>Suppose we are running an election and 0 represents voting for John Doe, whereas 1 represents a vote for Sally Smith.  Majority wins.  But N=50.  To cover the risk of ties, we flipped a coin: in a tie, Sally wins.</a:t>
            </a:r>
          </a:p>
          <a:p>
            <a:pPr>
              <a:buFont typeface="Wingdings" panose="05000000000000000000" pitchFamily="2" charset="2"/>
              <a:buChar char="Ø"/>
            </a:pPr>
            <a:r>
              <a:rPr lang="en-US" dirty="0"/>
              <a:t>  Suppose half vote John, half for Sally, but one voter has a “connectivity</a:t>
            </a:r>
            <a:br>
              <a:rPr lang="en-US" dirty="0"/>
            </a:br>
            <a:r>
              <a:rPr lang="en-US" dirty="0"/>
              <a:t>    problem”.  If that vote isn’t submitted on time, it won’t be tallied.</a:t>
            </a:r>
          </a:p>
          <a:p>
            <a:pPr>
              <a:buFont typeface="Wingdings" panose="05000000000000000000" pitchFamily="2" charset="2"/>
              <a:buChar char="Ø"/>
            </a:pPr>
            <a:r>
              <a:rPr lang="en-US" dirty="0"/>
              <a:t>  With 25 each, Sally is picked.  But if just one Sally vote is delayed, then</a:t>
            </a:r>
            <a:br>
              <a:rPr lang="en-US" dirty="0"/>
            </a:br>
            <a:r>
              <a:rPr lang="en-US" dirty="0"/>
              <a:t>    the exact same election comes out 25 for John, 24 for Sally… John wins</a:t>
            </a:r>
          </a:p>
          <a:p>
            <a:pPr marL="0" indent="0">
              <a:buNone/>
            </a:pPr>
            <a:endParaRPr lang="en-US" dirty="0"/>
          </a:p>
          <a:p>
            <a:pPr marL="0" indent="0">
              <a:buNone/>
            </a:pPr>
            <a:r>
              <a:rPr lang="en-US" dirty="0"/>
              <a:t>An algorithm that “tolerates failures” can’t simply wait!  It has to decide.</a:t>
            </a:r>
          </a:p>
        </p:txBody>
      </p:sp>
      <p:sp>
        <p:nvSpPr>
          <p:cNvPr id="4" name="Footer Placeholder 3">
            <a:extLst>
              <a:ext uri="{FF2B5EF4-FFF2-40B4-BE49-F238E27FC236}">
                <a16:creationId xmlns:a16="http://schemas.microsoft.com/office/drawing/2014/main" id="{660A1B6A-6A46-4FA8-988A-3378FBC1ABC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E546EDD-8383-440F-9882-3354773DFD2F}"/>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6" name="Picture 5">
            <a:extLst>
              <a:ext uri="{FF2B5EF4-FFF2-40B4-BE49-F238E27FC236}">
                <a16:creationId xmlns:a16="http://schemas.microsoft.com/office/drawing/2014/main" id="{B2265870-4F0C-433B-A7C4-D4BA3FC23465}"/>
              </a:ext>
            </a:extLst>
          </p:cNvPr>
          <p:cNvPicPr>
            <a:picLocks noChangeAspect="1"/>
          </p:cNvPicPr>
          <p:nvPr/>
        </p:nvPicPr>
        <p:blipFill>
          <a:blip r:embed="rId3"/>
          <a:stretch>
            <a:fillRect/>
          </a:stretch>
        </p:blipFill>
        <p:spPr>
          <a:xfrm>
            <a:off x="9212314" y="274320"/>
            <a:ext cx="2598686" cy="1710408"/>
          </a:xfrm>
          <a:prstGeom prst="rect">
            <a:avLst/>
          </a:prstGeom>
        </p:spPr>
      </p:pic>
    </p:spTree>
    <p:extLst>
      <p:ext uri="{BB962C8B-B14F-4D97-AF65-F5344CB8AC3E}">
        <p14:creationId xmlns:p14="http://schemas.microsoft.com/office/powerpoint/2010/main" val="80131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BAA-5176-4932-A0FA-BAECD23971E2}"/>
              </a:ext>
            </a:extLst>
          </p:cNvPr>
          <p:cNvSpPr>
            <a:spLocks noGrp="1"/>
          </p:cNvSpPr>
          <p:nvPr>
            <p:ph type="title"/>
          </p:nvPr>
        </p:nvSpPr>
        <p:spPr/>
        <p:txBody>
          <a:bodyPr/>
          <a:lstStyle/>
          <a:p>
            <a:r>
              <a:rPr lang="en-US" dirty="0"/>
              <a:t>Next step in FLP Proof</a:t>
            </a:r>
          </a:p>
        </p:txBody>
      </p:sp>
      <p:sp>
        <p:nvSpPr>
          <p:cNvPr id="3" name="Content Placeholder 2">
            <a:extLst>
              <a:ext uri="{FF2B5EF4-FFF2-40B4-BE49-F238E27FC236}">
                <a16:creationId xmlns:a16="http://schemas.microsoft.com/office/drawing/2014/main" id="{9381B4DF-E474-4346-98BE-07D0E8E0F5A7}"/>
              </a:ext>
            </a:extLst>
          </p:cNvPr>
          <p:cNvSpPr>
            <a:spLocks noGrp="1"/>
          </p:cNvSpPr>
          <p:nvPr>
            <p:ph idx="1"/>
          </p:nvPr>
        </p:nvSpPr>
        <p:spPr/>
        <p:txBody>
          <a:bodyPr>
            <a:normAutofit lnSpcReduction="10000"/>
          </a:bodyPr>
          <a:lstStyle/>
          <a:p>
            <a:r>
              <a:rPr lang="en-US" dirty="0"/>
              <a:t>Inspired by this example, they consider patterns of message delays that are </a:t>
            </a:r>
            <a:r>
              <a:rPr lang="en-US" u="sng" dirty="0"/>
              <a:t>legal</a:t>
            </a:r>
            <a:r>
              <a:rPr lang="en-US" dirty="0"/>
              <a:t> in an asynchronous network and that occur in a bivalent state.</a:t>
            </a:r>
          </a:p>
          <a:p>
            <a:endParaRPr lang="en-US" dirty="0"/>
          </a:p>
          <a:p>
            <a:r>
              <a:rPr lang="en-US" dirty="0"/>
              <a:t>They take a situation that leads to the “John wins” outcome.  </a:t>
            </a:r>
            <a:br>
              <a:rPr lang="en-US" dirty="0"/>
            </a:br>
            <a:endParaRPr lang="en-US" dirty="0"/>
          </a:p>
          <a:p>
            <a:r>
              <a:rPr lang="en-US" dirty="0"/>
              <a:t>Then they show that no matter what algorithm you use, there must be some</a:t>
            </a:r>
            <a:br>
              <a:rPr lang="en-US" dirty="0"/>
            </a:br>
            <a:r>
              <a:rPr lang="en-US" dirty="0"/>
              <a:t>message that, if we delay it, leads to a “Sally wins” outcome.  </a:t>
            </a:r>
            <a:br>
              <a:rPr lang="en-US" dirty="0"/>
            </a:br>
            <a:r>
              <a:rPr lang="en-US" dirty="0"/>
              <a:t/>
            </a:r>
            <a:br>
              <a:rPr lang="en-US" dirty="0"/>
            </a:br>
            <a:r>
              <a:rPr lang="en-US" dirty="0"/>
              <a:t>… and now they get very tricky.</a:t>
            </a:r>
          </a:p>
        </p:txBody>
      </p:sp>
      <p:sp>
        <p:nvSpPr>
          <p:cNvPr id="4" name="Footer Placeholder 3">
            <a:extLst>
              <a:ext uri="{FF2B5EF4-FFF2-40B4-BE49-F238E27FC236}">
                <a16:creationId xmlns:a16="http://schemas.microsoft.com/office/drawing/2014/main" id="{6E08969E-74F5-495A-9038-92C335B8415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5705FF9-938A-48BD-8F92-AB5CB486962F}"/>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177735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6909-42CC-4BE9-937C-5AD2E1235B2F}"/>
              </a:ext>
            </a:extLst>
          </p:cNvPr>
          <p:cNvSpPr>
            <a:spLocks noGrp="1"/>
          </p:cNvSpPr>
          <p:nvPr>
            <p:ph type="title"/>
          </p:nvPr>
        </p:nvSpPr>
        <p:spPr/>
        <p:txBody>
          <a:bodyPr/>
          <a:lstStyle/>
          <a:p>
            <a:r>
              <a:rPr lang="en-US" dirty="0"/>
              <a:t>Final proof step</a:t>
            </a:r>
          </a:p>
        </p:txBody>
      </p:sp>
      <p:sp>
        <p:nvSpPr>
          <p:cNvPr id="3" name="Content Placeholder 2">
            <a:extLst>
              <a:ext uri="{FF2B5EF4-FFF2-40B4-BE49-F238E27FC236}">
                <a16:creationId xmlns:a16="http://schemas.microsoft.com/office/drawing/2014/main" id="{B7FF56F5-6260-4A91-B464-00643452E646}"/>
              </a:ext>
            </a:extLst>
          </p:cNvPr>
          <p:cNvSpPr>
            <a:spLocks noGrp="1"/>
          </p:cNvSpPr>
          <p:nvPr>
            <p:ph idx="1"/>
          </p:nvPr>
        </p:nvSpPr>
        <p:spPr/>
        <p:txBody>
          <a:bodyPr>
            <a:normAutofit/>
          </a:bodyPr>
          <a:lstStyle/>
          <a:p>
            <a:r>
              <a:rPr lang="en-US" dirty="0"/>
              <a:t>In a very elegant (sophisticated) bit of mathematics they now show that if they briefly delay that “deciding” message but then allow it through, the voting protocol must end up back in a bivalent state!</a:t>
            </a:r>
          </a:p>
          <a:p>
            <a:r>
              <a:rPr lang="en-US" dirty="0"/>
              <a:t>They point out that this takes time (to send and receive the messages) and yet leads back to where they started.  So by repeating this behavior, consensus is never actually reached!</a:t>
            </a:r>
            <a:br>
              <a:rPr lang="en-US" dirty="0"/>
            </a:br>
            <a:r>
              <a:rPr lang="en-US" dirty="0"/>
              <a:t/>
            </a:r>
            <a:br>
              <a:rPr lang="en-US" dirty="0"/>
            </a:br>
            <a:r>
              <a:rPr lang="en-US" dirty="0"/>
              <a:t>It is as if we are endlessly arguing over which votes we should count, and never get to the point of actually tabulating the result.</a:t>
            </a:r>
          </a:p>
        </p:txBody>
      </p:sp>
      <p:sp>
        <p:nvSpPr>
          <p:cNvPr id="4" name="Footer Placeholder 3">
            <a:extLst>
              <a:ext uri="{FF2B5EF4-FFF2-40B4-BE49-F238E27FC236}">
                <a16:creationId xmlns:a16="http://schemas.microsoft.com/office/drawing/2014/main" id="{525D68F8-3CA4-4C61-B1A9-84D6B2D0B51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836D24C-1390-4D23-B639-7CB7089FDB9E}"/>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67487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563-D219-4DBA-BEA1-5D79CD0313E9}"/>
              </a:ext>
            </a:extLst>
          </p:cNvPr>
          <p:cNvSpPr>
            <a:spLocks noGrp="1"/>
          </p:cNvSpPr>
          <p:nvPr>
            <p:ph type="title"/>
          </p:nvPr>
        </p:nvSpPr>
        <p:spPr/>
        <p:txBody>
          <a:bodyPr/>
          <a:lstStyle/>
          <a:p>
            <a:r>
              <a:rPr lang="en-US" dirty="0"/>
              <a:t>Does FLP matter?</a:t>
            </a:r>
          </a:p>
        </p:txBody>
      </p:sp>
      <p:sp>
        <p:nvSpPr>
          <p:cNvPr id="3" name="Content Placeholder 2">
            <a:extLst>
              <a:ext uri="{FF2B5EF4-FFF2-40B4-BE49-F238E27FC236}">
                <a16:creationId xmlns:a16="http://schemas.microsoft.com/office/drawing/2014/main" id="{FD8C0833-A3C4-4B82-8947-5F1BEAFAEFB1}"/>
              </a:ext>
            </a:extLst>
          </p:cNvPr>
          <p:cNvSpPr>
            <a:spLocks noGrp="1"/>
          </p:cNvSpPr>
          <p:nvPr>
            <p:ph idx="1"/>
          </p:nvPr>
        </p:nvSpPr>
        <p:spPr/>
        <p:txBody>
          <a:bodyPr>
            <a:normAutofit lnSpcReduction="10000"/>
          </a:bodyPr>
          <a:lstStyle/>
          <a:p>
            <a:r>
              <a:rPr lang="en-US" dirty="0"/>
              <a:t>FLP is often cited as a proof that “consistency is impossible” but in fact it only tells us that any digital system could run into conditions where it jams.</a:t>
            </a:r>
          </a:p>
          <a:p>
            <a:endParaRPr lang="en-US" dirty="0"/>
          </a:p>
          <a:p>
            <a:r>
              <a:rPr lang="en-US" dirty="0"/>
              <a:t>We knew that.</a:t>
            </a:r>
          </a:p>
          <a:p>
            <a:endParaRPr lang="en-US" dirty="0"/>
          </a:p>
          <a:p>
            <a:r>
              <a:rPr lang="en-US" dirty="0"/>
              <a:t>On the other hand, it also has a problematic “implication”</a:t>
            </a:r>
          </a:p>
          <a:p>
            <a:pPr>
              <a:buFont typeface="Wingdings" panose="05000000000000000000" pitchFamily="2" charset="2"/>
              <a:buChar char="Ø"/>
            </a:pPr>
            <a:r>
              <a:rPr lang="en-US" dirty="0"/>
              <a:t>  No asynchronous system can accurately detect failures of its members.</a:t>
            </a:r>
            <a:br>
              <a:rPr lang="en-US" dirty="0"/>
            </a:br>
            <a:r>
              <a:rPr lang="en-US" dirty="0"/>
              <a:t>    (if it were possible, that would contradict FLP).</a:t>
            </a:r>
          </a:p>
        </p:txBody>
      </p:sp>
      <p:sp>
        <p:nvSpPr>
          <p:cNvPr id="4" name="Footer Placeholder 3">
            <a:extLst>
              <a:ext uri="{FF2B5EF4-FFF2-40B4-BE49-F238E27FC236}">
                <a16:creationId xmlns:a16="http://schemas.microsoft.com/office/drawing/2014/main" id="{7225E2F4-92D3-4F4D-B28B-88ED4C10C17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6E084AC-D214-4E1D-AA1C-F6E904BB9F20}"/>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38306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BA34-E380-439B-BFC1-C0BF1F5157F5}"/>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75732B47-AEF1-4F17-AD0B-26F66B703A2B}"/>
              </a:ext>
            </a:extLst>
          </p:cNvPr>
          <p:cNvSpPr>
            <a:spLocks noGrp="1"/>
          </p:cNvSpPr>
          <p:nvPr>
            <p:ph idx="1"/>
          </p:nvPr>
        </p:nvSpPr>
        <p:spPr/>
        <p:txBody>
          <a:bodyPr/>
          <a:lstStyle/>
          <a:p>
            <a:r>
              <a:rPr lang="en-US" dirty="0"/>
              <a:t>If we can’t do perfect failure sensing, we need to make do with something imperfect.</a:t>
            </a:r>
          </a:p>
          <a:p>
            <a:endParaRPr lang="en-US" dirty="0"/>
          </a:p>
          <a:p>
            <a:r>
              <a:rPr lang="en-US" dirty="0"/>
              <a:t>This leads to the idea of a system that manages its own membership.</a:t>
            </a:r>
          </a:p>
          <a:p>
            <a:endParaRPr lang="en-US" dirty="0"/>
          </a:p>
          <a:p>
            <a:r>
              <a:rPr lang="en-US" dirty="0"/>
              <a:t>If the manager layer can’t be sure that some process is healthy, it is allowed to just declare that the process has failed!</a:t>
            </a:r>
          </a:p>
        </p:txBody>
      </p:sp>
      <p:sp>
        <p:nvSpPr>
          <p:cNvPr id="4" name="Footer Placeholder 3">
            <a:extLst>
              <a:ext uri="{FF2B5EF4-FFF2-40B4-BE49-F238E27FC236}">
                <a16:creationId xmlns:a16="http://schemas.microsoft.com/office/drawing/2014/main" id="{7899BBD7-5217-4267-9D6D-BCD57E84CE6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CD5EF3D-78E0-49F3-9DCA-B2658AC967CE}"/>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94364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Apache solution: Zookeeper!</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Zookeeper acts like a single, fault-tolerance “decider”.</a:t>
            </a:r>
          </a:p>
          <a:p>
            <a:endParaRPr lang="en-US" dirty="0"/>
          </a:p>
          <a:p>
            <a:r>
              <a:rPr lang="en-US" dirty="0"/>
              <a:t>It can keep a list of which processes are up, and which are down.  It tells everyone when this changes (the model is sometimes called virtual synchrony and these lists are sometimes called “membership views”… Derecho uses this model, and it dates back to Ken’s Isis system in 1987).</a:t>
            </a:r>
          </a:p>
          <a:p>
            <a:endParaRPr lang="en-US" dirty="0"/>
          </a:p>
          <a:p>
            <a:r>
              <a:rPr lang="en-US" dirty="0"/>
              <a:t>Then the whole application just trusts the views.</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91918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Apache solution: Zookeeper!</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fontScale="92500" lnSpcReduction="20000"/>
          </a:bodyPr>
          <a:lstStyle/>
          <a:p>
            <a:r>
              <a:rPr lang="en-US" dirty="0"/>
              <a:t>Zookeeper has an elected leader, a set of “follower” members in the </a:t>
            </a:r>
            <a:r>
              <a:rPr lang="en-US" dirty="0">
                <a:sym typeface="Symbol" panose="05050102010706020507" pitchFamily="18" charset="2"/>
              </a:rPr>
              <a:t>-service, and other “application” processes.  There is a TCP connection from each application to some Zookeeper member, from members to the leader, and from the leader to members.</a:t>
            </a:r>
            <a:endParaRPr lang="en-US" dirty="0"/>
          </a:p>
          <a:p>
            <a:endParaRPr lang="en-US" dirty="0"/>
          </a:p>
          <a:p>
            <a:r>
              <a:rPr lang="en-US" dirty="0"/>
              <a:t>Periodic </a:t>
            </a:r>
            <a:r>
              <a:rPr lang="en-US" dirty="0">
                <a:sym typeface="Symbol" panose="05050102010706020507" pitchFamily="18" charset="2"/>
              </a:rPr>
              <a:t>“heartbeat” messages are sent by healthy processes.  Each process watches for these heartbeats.  A timeout triggers “failure suspicion”.  </a:t>
            </a:r>
            <a:r>
              <a:rPr lang="en-US" dirty="0"/>
              <a:t>Also, if a TCP connection </a:t>
            </a:r>
            <a:r>
              <a:rPr lang="en-US" u="sng" dirty="0"/>
              <a:t>breaks</a:t>
            </a:r>
            <a:r>
              <a:rPr lang="en-US" dirty="0"/>
              <a:t>, the live process will immediately deem the other endpoint as having crashed.  </a:t>
            </a:r>
          </a:p>
          <a:p>
            <a:endParaRPr lang="en-US" dirty="0"/>
          </a:p>
          <a:p>
            <a:r>
              <a:rPr lang="en-US" dirty="0"/>
              <a:t>A form of </a:t>
            </a:r>
            <a:r>
              <a:rPr lang="en-US" dirty="0" err="1"/>
              <a:t>Paxos</a:t>
            </a:r>
            <a:r>
              <a:rPr lang="en-US" dirty="0"/>
              <a:t> prevents split-brain behavior if leader failure is suspected.</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148681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7E91-0B62-47E1-A945-44123A25E8A7}"/>
              </a:ext>
            </a:extLst>
          </p:cNvPr>
          <p:cNvSpPr>
            <a:spLocks noGrp="1"/>
          </p:cNvSpPr>
          <p:nvPr>
            <p:ph type="title"/>
          </p:nvPr>
        </p:nvSpPr>
        <p:spPr/>
        <p:txBody>
          <a:bodyPr/>
          <a:lstStyle/>
          <a:p>
            <a:r>
              <a:rPr lang="en-US" dirty="0"/>
              <a:t>Why does this avoid the FLP problem?</a:t>
            </a:r>
          </a:p>
        </p:txBody>
      </p:sp>
      <p:sp>
        <p:nvSpPr>
          <p:cNvPr id="3" name="Content Placeholder 2">
            <a:extLst>
              <a:ext uri="{FF2B5EF4-FFF2-40B4-BE49-F238E27FC236}">
                <a16:creationId xmlns:a16="http://schemas.microsoft.com/office/drawing/2014/main" id="{840C90C9-F72A-465C-9025-B24435DB299E}"/>
              </a:ext>
            </a:extLst>
          </p:cNvPr>
          <p:cNvSpPr>
            <a:spLocks noGrp="1"/>
          </p:cNvSpPr>
          <p:nvPr>
            <p:ph idx="1"/>
          </p:nvPr>
        </p:nvSpPr>
        <p:spPr/>
        <p:txBody>
          <a:bodyPr>
            <a:normAutofit lnSpcReduction="10000"/>
          </a:bodyPr>
          <a:lstStyle/>
          <a:p>
            <a:r>
              <a:rPr lang="en-US" dirty="0"/>
              <a:t>Zookeeper didn’t invent this idea (as mentioned, Ken’s Isis </a:t>
            </a:r>
            <a:r>
              <a:rPr lang="en-US" dirty="0" err="1"/>
              <a:t>Tookit</a:t>
            </a:r>
            <a:r>
              <a:rPr lang="en-US" dirty="0"/>
              <a:t> was the first system to use this concept).</a:t>
            </a:r>
          </a:p>
          <a:p>
            <a:endParaRPr lang="en-US" dirty="0"/>
          </a:p>
          <a:p>
            <a:r>
              <a:rPr lang="en-US" dirty="0"/>
              <a:t>It treats slow processes like failed ones, even if the process itself wasn’t actually the cause of the slowness (even if the network was at fault).</a:t>
            </a:r>
          </a:p>
          <a:p>
            <a:endParaRPr lang="en-US" dirty="0"/>
          </a:p>
          <a:p>
            <a:r>
              <a:rPr lang="en-US" dirty="0"/>
              <a:t>FLP no longer applies because in FLP, a healthy process </a:t>
            </a:r>
            <a:r>
              <a:rPr lang="en-US" i="1" dirty="0"/>
              <a:t>must be allowed to vote.</a:t>
            </a:r>
            <a:r>
              <a:rPr lang="en-US" dirty="0"/>
              <a:t>  In systems like Zookeeper, </a:t>
            </a:r>
            <a:r>
              <a:rPr lang="en-US" i="1" dirty="0"/>
              <a:t>a healthy process might be “killed” by accident, but this keeps the system alive when it might otherwise freeze up).</a:t>
            </a:r>
            <a:endParaRPr lang="en-US" dirty="0"/>
          </a:p>
        </p:txBody>
      </p:sp>
      <p:sp>
        <p:nvSpPr>
          <p:cNvPr id="4" name="Footer Placeholder 3">
            <a:extLst>
              <a:ext uri="{FF2B5EF4-FFF2-40B4-BE49-F238E27FC236}">
                <a16:creationId xmlns:a16="http://schemas.microsoft.com/office/drawing/2014/main" id="{9305228B-76A3-40BE-BF6F-37A8FFF3BDF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81AB009-2EF7-48B5-8B1B-F17A5E02853F}"/>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45788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122-9ED0-4B61-80F2-E0F4F0A447EE}"/>
              </a:ext>
            </a:extLst>
          </p:cNvPr>
          <p:cNvSpPr>
            <a:spLocks noGrp="1"/>
          </p:cNvSpPr>
          <p:nvPr>
            <p:ph type="title"/>
          </p:nvPr>
        </p:nvSpPr>
        <p:spPr/>
        <p:txBody>
          <a:bodyPr/>
          <a:lstStyle/>
          <a:p>
            <a:r>
              <a:rPr lang="en-US" dirty="0"/>
              <a:t>How do Apache Services handle failure?</a:t>
            </a:r>
          </a:p>
        </p:txBody>
      </p:sp>
      <p:sp>
        <p:nvSpPr>
          <p:cNvPr id="3" name="Content Placeholder 2">
            <a:extLst>
              <a:ext uri="{FF2B5EF4-FFF2-40B4-BE49-F238E27FC236}">
                <a16:creationId xmlns:a16="http://schemas.microsoft.com/office/drawing/2014/main" id="{45B7D91A-4FC4-4CDB-B1CD-9020048DAA08}"/>
              </a:ext>
            </a:extLst>
          </p:cNvPr>
          <p:cNvSpPr>
            <a:spLocks noGrp="1"/>
          </p:cNvSpPr>
          <p:nvPr>
            <p:ph idx="1"/>
          </p:nvPr>
        </p:nvSpPr>
        <p:spPr/>
        <p:txBody>
          <a:bodyPr/>
          <a:lstStyle/>
          <a:p>
            <a:r>
              <a:rPr lang="en-US" dirty="0"/>
              <a:t>We’ve heard about some of the main “tools”</a:t>
            </a:r>
          </a:p>
          <a:p>
            <a:pPr>
              <a:buFont typeface="Wingdings" panose="05000000000000000000" pitchFamily="2" charset="2"/>
              <a:buChar char="Ø"/>
            </a:pPr>
            <a:r>
              <a:rPr lang="en-US" dirty="0"/>
              <a:t>  Zookeeper, to manage configuration</a:t>
            </a:r>
          </a:p>
          <a:p>
            <a:pPr>
              <a:buFont typeface="Wingdings" panose="05000000000000000000" pitchFamily="2" charset="2"/>
              <a:buChar char="Ø"/>
            </a:pPr>
            <a:r>
              <a:rPr lang="en-US" dirty="0"/>
              <a:t>  HDFS file system, to hold files and unstructured data</a:t>
            </a:r>
          </a:p>
          <a:p>
            <a:pPr>
              <a:buFont typeface="Wingdings" panose="05000000000000000000" pitchFamily="2" charset="2"/>
              <a:buChar char="Ø"/>
            </a:pPr>
            <a:r>
              <a:rPr lang="en-US" dirty="0"/>
              <a:t>  HBASE to manage “structured” data</a:t>
            </a:r>
          </a:p>
          <a:p>
            <a:pPr>
              <a:buFont typeface="Wingdings" panose="05000000000000000000" pitchFamily="2" charset="2"/>
              <a:buChar char="Ø"/>
            </a:pPr>
            <a:r>
              <a:rPr lang="en-US" dirty="0"/>
              <a:t>  Hadoop to run massively parallel computing tasks</a:t>
            </a:r>
          </a:p>
          <a:p>
            <a:pPr>
              <a:buFont typeface="Wingdings" panose="05000000000000000000" pitchFamily="2" charset="2"/>
              <a:buChar char="Ø"/>
            </a:pPr>
            <a:r>
              <a:rPr lang="en-US" dirty="0"/>
              <a:t>  Hive and Pig to do NoSQL database tasks over HBASE, and then to</a:t>
            </a:r>
            <a:br>
              <a:rPr lang="en-US" dirty="0"/>
            </a:br>
            <a:r>
              <a:rPr lang="en-US" dirty="0"/>
              <a:t>    create a nicely formatted (set of) output files</a:t>
            </a:r>
          </a:p>
        </p:txBody>
      </p:sp>
      <p:sp>
        <p:nvSpPr>
          <p:cNvPr id="4" name="Footer Placeholder 3">
            <a:extLst>
              <a:ext uri="{FF2B5EF4-FFF2-40B4-BE49-F238E27FC236}">
                <a16:creationId xmlns:a16="http://schemas.microsoft.com/office/drawing/2014/main" id="{6E4E670C-DB4B-401B-B121-51F4CB5B037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6494AD3-5E76-4436-827B-BF943581454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54671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9FB1-6C39-4802-B3FA-CBD765B37397}"/>
              </a:ext>
            </a:extLst>
          </p:cNvPr>
          <p:cNvSpPr>
            <a:spLocks noGrp="1"/>
          </p:cNvSpPr>
          <p:nvPr>
            <p:ph type="title"/>
          </p:nvPr>
        </p:nvSpPr>
        <p:spPr>
          <a:xfrm>
            <a:off x="1024128" y="585216"/>
            <a:ext cx="11167872" cy="1499616"/>
          </a:xfrm>
        </p:spPr>
        <p:txBody>
          <a:bodyPr/>
          <a:lstStyle/>
          <a:p>
            <a:r>
              <a:rPr lang="en-US" dirty="0"/>
              <a:t>Zookeeper cannot evade the FLP Theorem</a:t>
            </a:r>
          </a:p>
        </p:txBody>
      </p:sp>
      <p:sp>
        <p:nvSpPr>
          <p:cNvPr id="3" name="Content Placeholder 2">
            <a:extLst>
              <a:ext uri="{FF2B5EF4-FFF2-40B4-BE49-F238E27FC236}">
                <a16:creationId xmlns:a16="http://schemas.microsoft.com/office/drawing/2014/main" id="{ED331204-C93F-41CC-8A07-E1EBF705C62D}"/>
              </a:ext>
            </a:extLst>
          </p:cNvPr>
          <p:cNvSpPr>
            <a:spLocks noGrp="1"/>
          </p:cNvSpPr>
          <p:nvPr>
            <p:ph idx="1"/>
          </p:nvPr>
        </p:nvSpPr>
        <p:spPr/>
        <p:txBody>
          <a:bodyPr>
            <a:normAutofit lnSpcReduction="10000"/>
          </a:bodyPr>
          <a:lstStyle/>
          <a:p>
            <a:r>
              <a:rPr lang="en-US" dirty="0"/>
              <a:t>Zookeeper has to manage itself.  In doing that, it needs to run consensus and theoretically, one could use FLP to attack it!  If you managed to do that (it would be very hard to do), Zookeeper itself freezes up.</a:t>
            </a:r>
          </a:p>
          <a:p>
            <a:endParaRPr lang="en-US" dirty="0"/>
          </a:p>
          <a:p>
            <a:r>
              <a:rPr lang="en-US" dirty="0"/>
              <a:t>The probability of this happening is </a:t>
            </a:r>
            <a:r>
              <a:rPr lang="en-US" i="1" u="sng" dirty="0"/>
              <a:t>zero</a:t>
            </a:r>
            <a:r>
              <a:rPr lang="en-US" dirty="0"/>
              <a:t> unless the attacker can virtualize the entire distributed system and then can control everything.</a:t>
            </a:r>
          </a:p>
          <a:p>
            <a:endParaRPr lang="en-US" dirty="0"/>
          </a:p>
          <a:p>
            <a:r>
              <a:rPr lang="en-US" dirty="0"/>
              <a:t>So Apache applications simply use Zookeeper to track health of system, via a special type of file Zookeeper maintains listing system members.</a:t>
            </a:r>
          </a:p>
        </p:txBody>
      </p:sp>
      <p:sp>
        <p:nvSpPr>
          <p:cNvPr id="4" name="Footer Placeholder 3">
            <a:extLst>
              <a:ext uri="{FF2B5EF4-FFF2-40B4-BE49-F238E27FC236}">
                <a16:creationId xmlns:a16="http://schemas.microsoft.com/office/drawing/2014/main" id="{7138620D-4A6E-4079-A15F-08C0C44168C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0B04786-9186-4AFA-900F-6DA1ED80FEB3}"/>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4711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847-97A6-4B95-BA20-101A3F513C66}"/>
              </a:ext>
            </a:extLst>
          </p:cNvPr>
          <p:cNvSpPr>
            <a:spLocks noGrp="1"/>
          </p:cNvSpPr>
          <p:nvPr>
            <p:ph type="title"/>
          </p:nvPr>
        </p:nvSpPr>
        <p:spPr/>
        <p:txBody>
          <a:bodyPr/>
          <a:lstStyle/>
          <a:p>
            <a:r>
              <a:rPr lang="en-US" dirty="0"/>
              <a:t>HDFS use of Zookeeper views</a:t>
            </a:r>
          </a:p>
        </p:txBody>
      </p:sp>
      <p:sp>
        <p:nvSpPr>
          <p:cNvPr id="3" name="Content Placeholder 2">
            <a:extLst>
              <a:ext uri="{FF2B5EF4-FFF2-40B4-BE49-F238E27FC236}">
                <a16:creationId xmlns:a16="http://schemas.microsoft.com/office/drawing/2014/main" id="{C9356B54-6ED5-409D-8634-8AF2068DC2FE}"/>
              </a:ext>
            </a:extLst>
          </p:cNvPr>
          <p:cNvSpPr>
            <a:spLocks noGrp="1"/>
          </p:cNvSpPr>
          <p:nvPr>
            <p:ph idx="1"/>
          </p:nvPr>
        </p:nvSpPr>
        <p:spPr>
          <a:xfrm>
            <a:off x="1024128" y="2286000"/>
            <a:ext cx="11167872" cy="4023360"/>
          </a:xfrm>
        </p:spPr>
        <p:txBody>
          <a:bodyPr>
            <a:normAutofit fontScale="92500"/>
          </a:bodyPr>
          <a:lstStyle/>
          <a:p>
            <a:r>
              <a:rPr lang="en-US" dirty="0"/>
              <a:t>Recall that in HDFS every file has one or more replicas.  It uses chain replication, with Zookeeper tracking the chain members!  </a:t>
            </a:r>
          </a:p>
          <a:p>
            <a:endParaRPr lang="en-US" dirty="0"/>
          </a:p>
          <a:p>
            <a:r>
              <a:rPr lang="en-US" dirty="0"/>
              <a:t>If a chain member fails, HDFS still has a healthy replica and reads can continue.  It restarts the failed member or launches some new node to take on the same role, and copies data from a healthy replica if needed to repair the failed replica.</a:t>
            </a:r>
          </a:p>
          <a:p>
            <a:endParaRPr lang="en-US" dirty="0"/>
          </a:p>
          <a:p>
            <a:r>
              <a:rPr lang="en-US" dirty="0"/>
              <a:t>If all replicas fail, HDFS will wait for recoveries.  But in the normal case, HDFS itself stays available for reads.</a:t>
            </a:r>
          </a:p>
        </p:txBody>
      </p:sp>
      <p:sp>
        <p:nvSpPr>
          <p:cNvPr id="4" name="Footer Placeholder 3">
            <a:extLst>
              <a:ext uri="{FF2B5EF4-FFF2-40B4-BE49-F238E27FC236}">
                <a16:creationId xmlns:a16="http://schemas.microsoft.com/office/drawing/2014/main" id="{FF734B89-230B-48E7-9386-22551B97441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A710AE2-232E-4D5A-8670-2DD796D4216B}"/>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331939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FF-CEAE-445C-9DBD-59D05053DB02}"/>
              </a:ext>
            </a:extLst>
          </p:cNvPr>
          <p:cNvSpPr>
            <a:spLocks noGrp="1"/>
          </p:cNvSpPr>
          <p:nvPr>
            <p:ph type="title"/>
          </p:nvPr>
        </p:nvSpPr>
        <p:spPr/>
        <p:txBody>
          <a:bodyPr/>
          <a:lstStyle/>
          <a:p>
            <a:r>
              <a:rPr lang="en-US" dirty="0"/>
              <a:t>Big challenge: Hadoop (</a:t>
            </a:r>
            <a:r>
              <a:rPr lang="en-US" dirty="0" err="1"/>
              <a:t>m</a:t>
            </a:r>
            <a:r>
              <a:rPr lang="en-US" sz="4400" dirty="0" err="1"/>
              <a:t>ap</a:t>
            </a:r>
            <a:r>
              <a:rPr lang="en-US" dirty="0" err="1"/>
              <a:t>R</a:t>
            </a:r>
            <a:r>
              <a:rPr lang="en-US" sz="4400" dirty="0" err="1"/>
              <a:t>educe</a:t>
            </a:r>
            <a:r>
              <a:rPr lang="en-US" dirty="0"/>
              <a:t>)</a:t>
            </a:r>
          </a:p>
        </p:txBody>
      </p:sp>
      <p:sp>
        <p:nvSpPr>
          <p:cNvPr id="3" name="Content Placeholder 2">
            <a:extLst>
              <a:ext uri="{FF2B5EF4-FFF2-40B4-BE49-F238E27FC236}">
                <a16:creationId xmlns:a16="http://schemas.microsoft.com/office/drawing/2014/main" id="{E95A31CC-BC83-4AEF-B307-D77946CC0548}"/>
              </a:ext>
            </a:extLst>
          </p:cNvPr>
          <p:cNvSpPr>
            <a:spLocks noGrp="1"/>
          </p:cNvSpPr>
          <p:nvPr>
            <p:ph idx="1"/>
          </p:nvPr>
        </p:nvSpPr>
        <p:spPr/>
        <p:txBody>
          <a:bodyPr/>
          <a:lstStyle/>
          <a:p>
            <a:r>
              <a:rPr lang="en-US" dirty="0"/>
              <a:t>Failures could cause some tasks to disappear.</a:t>
            </a:r>
          </a:p>
          <a:p>
            <a:endParaRPr lang="en-US" dirty="0"/>
          </a:p>
          <a:p>
            <a:r>
              <a:rPr lang="en-US" dirty="0"/>
              <a:t>MapReduce and Hadoop will automatically restart the failed task on some other node (they will even run extra copies of very slow task, “just in case”)</a:t>
            </a:r>
          </a:p>
          <a:p>
            <a:endParaRPr lang="en-US" dirty="0"/>
          </a:p>
          <a:p>
            <a:r>
              <a:rPr lang="en-US" dirty="0"/>
              <a:t>Whichever task finishes first, successfully, is considered to have completed that step and the others are terminated if any are still running.  If they do produce output, it is ignored.</a:t>
            </a:r>
          </a:p>
        </p:txBody>
      </p:sp>
      <p:sp>
        <p:nvSpPr>
          <p:cNvPr id="4" name="Footer Placeholder 3">
            <a:extLst>
              <a:ext uri="{FF2B5EF4-FFF2-40B4-BE49-F238E27FC236}">
                <a16:creationId xmlns:a16="http://schemas.microsoft.com/office/drawing/2014/main" id="{1010A49A-E3FF-4CCA-A70A-2F4EF3515CE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1986B49-97CD-488A-BD52-2A5503F2F2F7}"/>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412387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5641-575B-4595-B2E2-1E9250FBFAEE}"/>
              </a:ext>
            </a:extLst>
          </p:cNvPr>
          <p:cNvSpPr>
            <a:spLocks noGrp="1"/>
          </p:cNvSpPr>
          <p:nvPr>
            <p:ph type="title"/>
          </p:nvPr>
        </p:nvSpPr>
        <p:spPr>
          <a:xfrm>
            <a:off x="1024128" y="585216"/>
            <a:ext cx="11269472" cy="1499616"/>
          </a:xfrm>
        </p:spPr>
        <p:txBody>
          <a:bodyPr/>
          <a:lstStyle/>
          <a:p>
            <a:r>
              <a:rPr lang="en-US" dirty="0" smtClean="0"/>
              <a:t>Hadoop </a:t>
            </a:r>
            <a:r>
              <a:rPr lang="en-US" dirty="0"/>
              <a:t>is “at most once” reliable</a:t>
            </a:r>
          </a:p>
        </p:txBody>
      </p:sp>
      <p:sp>
        <p:nvSpPr>
          <p:cNvPr id="3" name="Content Placeholder 2">
            <a:extLst>
              <a:ext uri="{FF2B5EF4-FFF2-40B4-BE49-F238E27FC236}">
                <a16:creationId xmlns:a16="http://schemas.microsoft.com/office/drawing/2014/main" id="{D7A634F5-EFAE-442D-8887-B6415E39935C}"/>
              </a:ext>
            </a:extLst>
          </p:cNvPr>
          <p:cNvSpPr>
            <a:spLocks noGrp="1"/>
          </p:cNvSpPr>
          <p:nvPr>
            <p:ph idx="1"/>
          </p:nvPr>
        </p:nvSpPr>
        <p:spPr/>
        <p:txBody>
          <a:bodyPr/>
          <a:lstStyle/>
          <a:p>
            <a:r>
              <a:rPr lang="en-US" dirty="0"/>
              <a:t>This basic task fault handling ensures that each Hadoop task will be performed at least once, but at most one output will be preserved.</a:t>
            </a:r>
          </a:p>
          <a:p>
            <a:endParaRPr lang="en-US" dirty="0"/>
          </a:p>
          <a:p>
            <a:r>
              <a:rPr lang="en-US" dirty="0"/>
              <a:t>What if a task fails while writing files?</a:t>
            </a:r>
          </a:p>
        </p:txBody>
      </p:sp>
      <p:sp>
        <p:nvSpPr>
          <p:cNvPr id="4" name="Footer Placeholder 3">
            <a:extLst>
              <a:ext uri="{FF2B5EF4-FFF2-40B4-BE49-F238E27FC236}">
                <a16:creationId xmlns:a16="http://schemas.microsoft.com/office/drawing/2014/main" id="{D30E5DE5-A1C8-48E3-BCA0-F904523B337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C715C98-8987-4934-B7A3-9A557B35D477}"/>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422844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1470-03B9-4D5D-AB8A-0FE6652A108A}"/>
              </a:ext>
            </a:extLst>
          </p:cNvPr>
          <p:cNvSpPr>
            <a:spLocks noGrp="1"/>
          </p:cNvSpPr>
          <p:nvPr>
            <p:ph type="title"/>
          </p:nvPr>
        </p:nvSpPr>
        <p:spPr/>
        <p:txBody>
          <a:bodyPr/>
          <a:lstStyle/>
          <a:p>
            <a:r>
              <a:rPr lang="en-US" dirty="0"/>
              <a:t>Recall that HDFS is append-only</a:t>
            </a:r>
          </a:p>
        </p:txBody>
      </p:sp>
      <p:sp>
        <p:nvSpPr>
          <p:cNvPr id="3" name="Content Placeholder 2">
            <a:extLst>
              <a:ext uri="{FF2B5EF4-FFF2-40B4-BE49-F238E27FC236}">
                <a16:creationId xmlns:a16="http://schemas.microsoft.com/office/drawing/2014/main" id="{2C14FC58-B28C-495A-84B5-36C97B603D2D}"/>
              </a:ext>
            </a:extLst>
          </p:cNvPr>
          <p:cNvSpPr>
            <a:spLocks noGrp="1"/>
          </p:cNvSpPr>
          <p:nvPr>
            <p:ph idx="1"/>
          </p:nvPr>
        </p:nvSpPr>
        <p:spPr/>
        <p:txBody>
          <a:bodyPr>
            <a:normAutofit lnSpcReduction="10000"/>
          </a:bodyPr>
          <a:lstStyle/>
          <a:p>
            <a:r>
              <a:rPr lang="en-US" dirty="0"/>
              <a:t>We discussed the rule that HDFS uses for file updates: either create a whole new file version, or append to a file.  You can’t update the middle of a file – seek into the middle of an HDFS file will cause writes to fail.</a:t>
            </a:r>
          </a:p>
          <a:p>
            <a:endParaRPr lang="en-US" dirty="0"/>
          </a:p>
          <a:p>
            <a:r>
              <a:rPr lang="en-US" dirty="0"/>
              <a:t>… so, if some task has to be restarted, HDFS can just restore any files that task was writing to back to the length they had before the task started!</a:t>
            </a:r>
          </a:p>
          <a:p>
            <a:endParaRPr lang="en-US" dirty="0"/>
          </a:p>
          <a:p>
            <a:r>
              <a:rPr lang="en-US" dirty="0"/>
              <a:t>This works well because in Hadoop, every object can be constructed from some other object by some kind of repeatable (“idempotent”) computation</a:t>
            </a:r>
          </a:p>
        </p:txBody>
      </p:sp>
      <p:sp>
        <p:nvSpPr>
          <p:cNvPr id="4" name="Footer Placeholder 3">
            <a:extLst>
              <a:ext uri="{FF2B5EF4-FFF2-40B4-BE49-F238E27FC236}">
                <a16:creationId xmlns:a16="http://schemas.microsoft.com/office/drawing/2014/main" id="{DC4C5CEE-1096-4FD9-B530-30E9C2A8136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B68B3D9-2D39-4074-A367-C32A72AD3ABB}"/>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124572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EFC-5A5A-42B5-9802-E68284284B6C}"/>
              </a:ext>
            </a:extLst>
          </p:cNvPr>
          <p:cNvSpPr>
            <a:spLocks noGrp="1"/>
          </p:cNvSpPr>
          <p:nvPr>
            <p:ph type="title"/>
          </p:nvPr>
        </p:nvSpPr>
        <p:spPr/>
        <p:txBody>
          <a:bodyPr/>
          <a:lstStyle/>
          <a:p>
            <a:r>
              <a:rPr lang="en-US" dirty="0"/>
              <a:t>Visualizing Hadoop failures in images</a:t>
            </a:r>
          </a:p>
        </p:txBody>
      </p:sp>
      <p:sp>
        <p:nvSpPr>
          <p:cNvPr id="23" name="Content Placeholder 22">
            <a:extLst>
              <a:ext uri="{FF2B5EF4-FFF2-40B4-BE49-F238E27FC236}">
                <a16:creationId xmlns:a16="http://schemas.microsoft.com/office/drawing/2014/main" id="{670D8B20-89D0-44BD-9451-B3FB1C716AD3}"/>
              </a:ext>
            </a:extLst>
          </p:cNvPr>
          <p:cNvSpPr>
            <a:spLocks noGrp="1"/>
          </p:cNvSpPr>
          <p:nvPr>
            <p:ph idx="1"/>
          </p:nvPr>
        </p:nvSpPr>
        <p:spPr>
          <a:xfrm>
            <a:off x="7284694" y="2286000"/>
            <a:ext cx="4526306" cy="4023360"/>
          </a:xfrm>
        </p:spPr>
        <p:txBody>
          <a:bodyPr/>
          <a:lstStyle/>
          <a:p>
            <a:r>
              <a:rPr lang="en-US" dirty="0"/>
              <a:t>Normal case: A, B… E just run, create output (</a:t>
            </a:r>
            <a:r>
              <a:rPr lang="en-US" dirty="0" err="1"/>
              <a:t>key,value</a:t>
            </a:r>
            <a:r>
              <a:rPr lang="en-US" dirty="0"/>
              <a:t> collections in HDFS files), then the reduce step can run.</a:t>
            </a:r>
          </a:p>
          <a:p>
            <a:endParaRPr lang="en-US" dirty="0"/>
          </a:p>
          <a:p>
            <a:r>
              <a:rPr lang="en-US" dirty="0"/>
              <a:t>Failure case (B crashes).  Now Hadoop just rolls back any files B was appending to and runs B’, to repeat the task.</a:t>
            </a:r>
          </a:p>
        </p:txBody>
      </p:sp>
      <p:sp>
        <p:nvSpPr>
          <p:cNvPr id="4" name="Footer Placeholder 3">
            <a:extLst>
              <a:ext uri="{FF2B5EF4-FFF2-40B4-BE49-F238E27FC236}">
                <a16:creationId xmlns:a16="http://schemas.microsoft.com/office/drawing/2014/main" id="{E3026871-BB56-4CAF-AC4E-F6926B73518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C4935A5-82F8-4F5D-9CC6-A0D18E91CF48}"/>
              </a:ext>
            </a:extLst>
          </p:cNvPr>
          <p:cNvSpPr>
            <a:spLocks noGrp="1"/>
          </p:cNvSpPr>
          <p:nvPr>
            <p:ph type="sldNum" sz="quarter" idx="12"/>
          </p:nvPr>
        </p:nvSpPr>
        <p:spPr/>
        <p:txBody>
          <a:bodyPr/>
          <a:lstStyle/>
          <a:p>
            <a:fld id="{3C974458-8A97-4835-BF79-1FB6D7856C21}" type="slidenum">
              <a:rPr lang="en-US" smtClean="0"/>
              <a:t>25</a:t>
            </a:fld>
            <a:endParaRPr lang="en-US"/>
          </a:p>
        </p:txBody>
      </p:sp>
      <p:sp>
        <p:nvSpPr>
          <p:cNvPr id="6" name="TextBox 5">
            <a:extLst>
              <a:ext uri="{FF2B5EF4-FFF2-40B4-BE49-F238E27FC236}">
                <a16:creationId xmlns:a16="http://schemas.microsoft.com/office/drawing/2014/main" id="{5DAE164C-7622-49A5-BF7F-F6B6C45C7F91}"/>
              </a:ext>
            </a:extLst>
          </p:cNvPr>
          <p:cNvSpPr txBox="1"/>
          <p:nvPr/>
        </p:nvSpPr>
        <p:spPr>
          <a:xfrm>
            <a:off x="581891" y="2232561"/>
            <a:ext cx="534390" cy="369332"/>
          </a:xfrm>
          <a:prstGeom prst="rect">
            <a:avLst/>
          </a:prstGeom>
          <a:noFill/>
        </p:spPr>
        <p:txBody>
          <a:bodyPr wrap="square" rtlCol="0">
            <a:spAutoFit/>
          </a:bodyPr>
          <a:lstStyle/>
          <a:p>
            <a:r>
              <a:rPr lang="en-US" b="1" dirty="0"/>
              <a:t>job</a:t>
            </a:r>
          </a:p>
        </p:txBody>
      </p:sp>
      <p:sp>
        <p:nvSpPr>
          <p:cNvPr id="7" name="TextBox 6">
            <a:extLst>
              <a:ext uri="{FF2B5EF4-FFF2-40B4-BE49-F238E27FC236}">
                <a16:creationId xmlns:a16="http://schemas.microsoft.com/office/drawing/2014/main" id="{1A9E7B7E-E341-4DDD-9502-A38D3BE6FDB5}"/>
              </a:ext>
            </a:extLst>
          </p:cNvPr>
          <p:cNvSpPr txBox="1"/>
          <p:nvPr/>
        </p:nvSpPr>
        <p:spPr>
          <a:xfrm>
            <a:off x="1844633" y="2286000"/>
            <a:ext cx="8502733" cy="369332"/>
          </a:xfrm>
          <a:prstGeom prst="rect">
            <a:avLst/>
          </a:prstGeom>
          <a:noFill/>
        </p:spPr>
        <p:txBody>
          <a:bodyPr wrap="square" rtlCol="0">
            <a:spAutoFit/>
          </a:bodyPr>
          <a:lstStyle/>
          <a:p>
            <a:r>
              <a:rPr lang="en-US" b="1" dirty="0"/>
              <a:t>Mapped tasks:    A      B      C      D     E   …</a:t>
            </a:r>
          </a:p>
        </p:txBody>
      </p:sp>
      <p:sp>
        <p:nvSpPr>
          <p:cNvPr id="8" name="Freeform: Shape 7">
            <a:extLst>
              <a:ext uri="{FF2B5EF4-FFF2-40B4-BE49-F238E27FC236}">
                <a16:creationId xmlns:a16="http://schemas.microsoft.com/office/drawing/2014/main" id="{FECD3F80-755A-4BBD-B729-0554A66FF78C}"/>
              </a:ext>
            </a:extLst>
          </p:cNvPr>
          <p:cNvSpPr/>
          <p:nvPr/>
        </p:nvSpPr>
        <p:spPr>
          <a:xfrm>
            <a:off x="3503199"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CACF42-8EF3-4122-AAC8-7007EF6EB9D4}"/>
              </a:ext>
            </a:extLst>
          </p:cNvPr>
          <p:cNvSpPr txBox="1"/>
          <p:nvPr/>
        </p:nvSpPr>
        <p:spPr>
          <a:xfrm>
            <a:off x="3430657" y="3828634"/>
            <a:ext cx="767536" cy="369332"/>
          </a:xfrm>
          <a:prstGeom prst="rect">
            <a:avLst/>
          </a:prstGeom>
          <a:noFill/>
        </p:spPr>
        <p:txBody>
          <a:bodyPr wrap="square" rtlCol="0">
            <a:spAutoFit/>
          </a:bodyPr>
          <a:lstStyle/>
          <a:p>
            <a:r>
              <a:rPr lang="en-US" dirty="0" err="1"/>
              <a:t>A.out</a:t>
            </a:r>
            <a:endParaRPr lang="en-US" dirty="0"/>
          </a:p>
        </p:txBody>
      </p:sp>
      <p:sp>
        <p:nvSpPr>
          <p:cNvPr id="10" name="Freeform: Shape 9">
            <a:extLst>
              <a:ext uri="{FF2B5EF4-FFF2-40B4-BE49-F238E27FC236}">
                <a16:creationId xmlns:a16="http://schemas.microsoft.com/office/drawing/2014/main" id="{AF363D35-4945-4823-AF92-F36B17054918}"/>
              </a:ext>
            </a:extLst>
          </p:cNvPr>
          <p:cNvSpPr/>
          <p:nvPr/>
        </p:nvSpPr>
        <p:spPr>
          <a:xfrm>
            <a:off x="4060981" y="2658315"/>
            <a:ext cx="274423" cy="2450067"/>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919750-9491-4210-9A06-543B9DF3E50B}"/>
              </a:ext>
            </a:extLst>
          </p:cNvPr>
          <p:cNvSpPr txBox="1"/>
          <p:nvPr/>
        </p:nvSpPr>
        <p:spPr>
          <a:xfrm>
            <a:off x="4060981" y="5017326"/>
            <a:ext cx="767536" cy="369332"/>
          </a:xfrm>
          <a:prstGeom prst="rect">
            <a:avLst/>
          </a:prstGeom>
          <a:noFill/>
        </p:spPr>
        <p:txBody>
          <a:bodyPr wrap="square" rtlCol="0">
            <a:spAutoFit/>
          </a:bodyPr>
          <a:lstStyle/>
          <a:p>
            <a:r>
              <a:rPr lang="en-US" dirty="0" err="1"/>
              <a:t>B.out</a:t>
            </a:r>
            <a:endParaRPr lang="en-US" dirty="0"/>
          </a:p>
        </p:txBody>
      </p:sp>
      <p:sp>
        <p:nvSpPr>
          <p:cNvPr id="14" name="Freeform: Shape 13">
            <a:extLst>
              <a:ext uri="{FF2B5EF4-FFF2-40B4-BE49-F238E27FC236}">
                <a16:creationId xmlns:a16="http://schemas.microsoft.com/office/drawing/2014/main" id="{9C58C548-D47E-4ACB-8355-EBB42F0EF23E}"/>
              </a:ext>
            </a:extLst>
          </p:cNvPr>
          <p:cNvSpPr/>
          <p:nvPr/>
        </p:nvSpPr>
        <p:spPr>
          <a:xfrm>
            <a:off x="5607727" y="2654916"/>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C8B77-13A1-4C82-B3F3-023124F36309}"/>
              </a:ext>
            </a:extLst>
          </p:cNvPr>
          <p:cNvSpPr txBox="1"/>
          <p:nvPr/>
        </p:nvSpPr>
        <p:spPr>
          <a:xfrm>
            <a:off x="5535185" y="3787851"/>
            <a:ext cx="767536" cy="369332"/>
          </a:xfrm>
          <a:prstGeom prst="rect">
            <a:avLst/>
          </a:prstGeom>
          <a:noFill/>
        </p:spPr>
        <p:txBody>
          <a:bodyPr wrap="square" rtlCol="0">
            <a:spAutoFit/>
          </a:bodyPr>
          <a:lstStyle/>
          <a:p>
            <a:r>
              <a:rPr lang="en-US" dirty="0" err="1"/>
              <a:t>E.out</a:t>
            </a:r>
            <a:endParaRPr lang="en-US" dirty="0"/>
          </a:p>
        </p:txBody>
      </p:sp>
      <p:sp>
        <p:nvSpPr>
          <p:cNvPr id="16" name="Freeform: Shape 15">
            <a:extLst>
              <a:ext uri="{FF2B5EF4-FFF2-40B4-BE49-F238E27FC236}">
                <a16:creationId xmlns:a16="http://schemas.microsoft.com/office/drawing/2014/main" id="{71C18766-85C1-4935-BCA4-753AC8DCF60F}"/>
              </a:ext>
            </a:extLst>
          </p:cNvPr>
          <p:cNvSpPr/>
          <p:nvPr/>
        </p:nvSpPr>
        <p:spPr>
          <a:xfrm flipV="1">
            <a:off x="4486657" y="2535393"/>
            <a:ext cx="274423" cy="119523"/>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CE6650-68E5-4CEC-855A-BD253E9E7193}"/>
              </a:ext>
            </a:extLst>
          </p:cNvPr>
          <p:cNvSpPr txBox="1"/>
          <p:nvPr/>
        </p:nvSpPr>
        <p:spPr>
          <a:xfrm>
            <a:off x="4334300" y="2620886"/>
            <a:ext cx="767536" cy="369332"/>
          </a:xfrm>
          <a:prstGeom prst="rect">
            <a:avLst/>
          </a:prstGeom>
          <a:noFill/>
        </p:spPr>
        <p:txBody>
          <a:bodyPr wrap="square" rtlCol="0">
            <a:spAutoFit/>
          </a:bodyPr>
          <a:lstStyle/>
          <a:p>
            <a:r>
              <a:rPr lang="en-US" dirty="0" err="1"/>
              <a:t>C.out</a:t>
            </a:r>
            <a:endParaRPr lang="en-US" dirty="0"/>
          </a:p>
        </p:txBody>
      </p:sp>
      <p:sp>
        <p:nvSpPr>
          <p:cNvPr id="18" name="Rectangle 17">
            <a:extLst>
              <a:ext uri="{FF2B5EF4-FFF2-40B4-BE49-F238E27FC236}">
                <a16:creationId xmlns:a16="http://schemas.microsoft.com/office/drawing/2014/main" id="{6684F4A7-3A02-473C-B1FF-B1DADC5F28D9}"/>
              </a:ext>
            </a:extLst>
          </p:cNvPr>
          <p:cNvSpPr/>
          <p:nvPr/>
        </p:nvSpPr>
        <p:spPr>
          <a:xfrm>
            <a:off x="4060981" y="3429000"/>
            <a:ext cx="1040855" cy="2136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xplosion: 8 Points 18">
            <a:extLst>
              <a:ext uri="{FF2B5EF4-FFF2-40B4-BE49-F238E27FC236}">
                <a16:creationId xmlns:a16="http://schemas.microsoft.com/office/drawing/2014/main" id="{128BC60A-B1DC-4584-831C-95E529E13CBA}"/>
              </a:ext>
            </a:extLst>
          </p:cNvPr>
          <p:cNvSpPr/>
          <p:nvPr/>
        </p:nvSpPr>
        <p:spPr>
          <a:xfrm>
            <a:off x="4111148" y="3429000"/>
            <a:ext cx="531522" cy="50441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BFD3B8-FF3F-4E08-8EFF-6737B09D7654}"/>
              </a:ext>
            </a:extLst>
          </p:cNvPr>
          <p:cNvSpPr/>
          <p:nvPr/>
        </p:nvSpPr>
        <p:spPr>
          <a:xfrm>
            <a:off x="5049945"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6FDCC3-F94C-46C4-827A-B34FD432B91B}"/>
              </a:ext>
            </a:extLst>
          </p:cNvPr>
          <p:cNvSpPr txBox="1"/>
          <p:nvPr/>
        </p:nvSpPr>
        <p:spPr>
          <a:xfrm>
            <a:off x="4977403" y="3828634"/>
            <a:ext cx="767536" cy="369332"/>
          </a:xfrm>
          <a:prstGeom prst="rect">
            <a:avLst/>
          </a:prstGeom>
          <a:noFill/>
        </p:spPr>
        <p:txBody>
          <a:bodyPr wrap="square" rtlCol="0">
            <a:spAutoFit/>
          </a:bodyPr>
          <a:lstStyle/>
          <a:p>
            <a:r>
              <a:rPr lang="en-US" dirty="0" err="1"/>
              <a:t>D.out</a:t>
            </a:r>
            <a:endParaRPr lang="en-US" dirty="0"/>
          </a:p>
        </p:txBody>
      </p:sp>
      <p:sp>
        <p:nvSpPr>
          <p:cNvPr id="20" name="TextBox 19">
            <a:extLst>
              <a:ext uri="{FF2B5EF4-FFF2-40B4-BE49-F238E27FC236}">
                <a16:creationId xmlns:a16="http://schemas.microsoft.com/office/drawing/2014/main" id="{9FA618EB-7672-447A-86A9-3C2B460079E4}"/>
              </a:ext>
            </a:extLst>
          </p:cNvPr>
          <p:cNvSpPr txBox="1"/>
          <p:nvPr/>
        </p:nvSpPr>
        <p:spPr>
          <a:xfrm>
            <a:off x="4158611" y="3940065"/>
            <a:ext cx="351378" cy="369332"/>
          </a:xfrm>
          <a:prstGeom prst="rect">
            <a:avLst/>
          </a:prstGeom>
          <a:noFill/>
        </p:spPr>
        <p:txBody>
          <a:bodyPr wrap="none" rtlCol="0">
            <a:spAutoFit/>
          </a:bodyPr>
          <a:lstStyle/>
          <a:p>
            <a:r>
              <a:rPr lang="en-US" dirty="0"/>
              <a:t>B’</a:t>
            </a:r>
          </a:p>
        </p:txBody>
      </p:sp>
      <p:sp>
        <p:nvSpPr>
          <p:cNvPr id="21" name="Freeform: Shape 20">
            <a:extLst>
              <a:ext uri="{FF2B5EF4-FFF2-40B4-BE49-F238E27FC236}">
                <a16:creationId xmlns:a16="http://schemas.microsoft.com/office/drawing/2014/main" id="{CA6D3991-6D2A-47A1-B5C3-64BAD1DDBEFC}"/>
              </a:ext>
            </a:extLst>
          </p:cNvPr>
          <p:cNvSpPr/>
          <p:nvPr/>
        </p:nvSpPr>
        <p:spPr>
          <a:xfrm>
            <a:off x="4202989" y="4238371"/>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114076-C69E-4AB5-AD73-88556EA16FEF}"/>
              </a:ext>
            </a:extLst>
          </p:cNvPr>
          <p:cNvSpPr txBox="1"/>
          <p:nvPr/>
        </p:nvSpPr>
        <p:spPr>
          <a:xfrm>
            <a:off x="4126221" y="5274433"/>
            <a:ext cx="767536" cy="369332"/>
          </a:xfrm>
          <a:prstGeom prst="rect">
            <a:avLst/>
          </a:prstGeom>
          <a:noFill/>
        </p:spPr>
        <p:txBody>
          <a:bodyPr wrap="square" rtlCol="0">
            <a:spAutoFit/>
          </a:bodyPr>
          <a:lstStyle/>
          <a:p>
            <a:r>
              <a:rPr lang="en-US" dirty="0" err="1"/>
              <a:t>B.out</a:t>
            </a:r>
            <a:endParaRPr lang="en-US" dirty="0"/>
          </a:p>
        </p:txBody>
      </p:sp>
    </p:spTree>
    <p:extLst>
      <p:ext uri="{BB962C8B-B14F-4D97-AF65-F5344CB8AC3E}">
        <p14:creationId xmlns:p14="http://schemas.microsoft.com/office/powerpoint/2010/main" val="19869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F3A1-3CEF-40F0-9029-5C61A062B5FE}"/>
              </a:ext>
            </a:extLst>
          </p:cNvPr>
          <p:cNvSpPr>
            <a:spLocks noGrp="1"/>
          </p:cNvSpPr>
          <p:nvPr>
            <p:ph type="title"/>
          </p:nvPr>
        </p:nvSpPr>
        <p:spPr/>
        <p:txBody>
          <a:bodyPr/>
          <a:lstStyle/>
          <a:p>
            <a:r>
              <a:rPr lang="en-US" dirty="0"/>
              <a:t>Why such a focus on files?</a:t>
            </a:r>
          </a:p>
        </p:txBody>
      </p:sp>
      <p:sp>
        <p:nvSpPr>
          <p:cNvPr id="3" name="Content Placeholder 2">
            <a:extLst>
              <a:ext uri="{FF2B5EF4-FFF2-40B4-BE49-F238E27FC236}">
                <a16:creationId xmlns:a16="http://schemas.microsoft.com/office/drawing/2014/main" id="{37DC37A1-315B-491B-B279-E8BC389883F9}"/>
              </a:ext>
            </a:extLst>
          </p:cNvPr>
          <p:cNvSpPr>
            <a:spLocks noGrp="1"/>
          </p:cNvSpPr>
          <p:nvPr>
            <p:ph idx="1"/>
          </p:nvPr>
        </p:nvSpPr>
        <p:spPr/>
        <p:txBody>
          <a:bodyPr/>
          <a:lstStyle/>
          <a:p>
            <a:r>
              <a:rPr lang="en-US" dirty="0"/>
              <a:t>In fact </a:t>
            </a:r>
            <a:r>
              <a:rPr lang="en-US" u="sng" dirty="0"/>
              <a:t>everything in Hadoop is kept in files</a:t>
            </a:r>
            <a:r>
              <a:rPr lang="en-US" dirty="0"/>
              <a:t>, even </a:t>
            </a:r>
            <a:r>
              <a:rPr lang="en-US" dirty="0" err="1"/>
              <a:t>key,value</a:t>
            </a:r>
            <a:r>
              <a:rPr lang="en-US" dirty="0"/>
              <a:t> tuples created by the tasks running on behalf of map, the shuffled data, the sorted version that are input to reduce, and the output from reduce.</a:t>
            </a:r>
          </a:p>
          <a:p>
            <a:endParaRPr lang="en-US" dirty="0"/>
          </a:p>
          <a:p>
            <a:r>
              <a:rPr lang="en-US" dirty="0"/>
              <a:t>This makes it much easier to deal with MapReduce cleanup after a failure: it just tracks what files are created by a task (it deletes the new version), and what files were extended (it restores the old length, truncating any extra data that was being written when the task failed).</a:t>
            </a:r>
          </a:p>
        </p:txBody>
      </p:sp>
      <p:sp>
        <p:nvSpPr>
          <p:cNvPr id="4" name="Footer Placeholder 3">
            <a:extLst>
              <a:ext uri="{FF2B5EF4-FFF2-40B4-BE49-F238E27FC236}">
                <a16:creationId xmlns:a16="http://schemas.microsoft.com/office/drawing/2014/main" id="{8EFE2E96-BAC5-438E-9F61-7B071E02B2B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2EC0984-8114-4386-9528-F0E602ED5C9D}"/>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91441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D477-25B9-47E2-8C2E-52634E0CEE3B}"/>
              </a:ext>
            </a:extLst>
          </p:cNvPr>
          <p:cNvSpPr>
            <a:spLocks noGrp="1"/>
          </p:cNvSpPr>
          <p:nvPr>
            <p:ph type="title"/>
          </p:nvPr>
        </p:nvSpPr>
        <p:spPr/>
        <p:txBody>
          <a:bodyPr/>
          <a:lstStyle/>
          <a:p>
            <a:r>
              <a:rPr lang="en-US" dirty="0"/>
              <a:t>This concept works in all of Apache</a:t>
            </a:r>
          </a:p>
        </p:txBody>
      </p:sp>
      <p:sp>
        <p:nvSpPr>
          <p:cNvPr id="3" name="Content Placeholder 2">
            <a:extLst>
              <a:ext uri="{FF2B5EF4-FFF2-40B4-BE49-F238E27FC236}">
                <a16:creationId xmlns:a16="http://schemas.microsoft.com/office/drawing/2014/main" id="{6C802341-C403-47D3-86BA-02C88D8F9DA6}"/>
              </a:ext>
            </a:extLst>
          </p:cNvPr>
          <p:cNvSpPr>
            <a:spLocks noGrp="1"/>
          </p:cNvSpPr>
          <p:nvPr>
            <p:ph idx="1"/>
          </p:nvPr>
        </p:nvSpPr>
        <p:spPr/>
        <p:txBody>
          <a:bodyPr/>
          <a:lstStyle/>
          <a:p>
            <a:r>
              <a:rPr lang="en-US" dirty="0"/>
              <a:t>The whole Apache infrastructure centers on mapping all forms of failure handling to Zookeeper, HDFS files with this form of “rollback”, and task restart!</a:t>
            </a:r>
          </a:p>
          <a:p>
            <a:endParaRPr lang="en-US" dirty="0"/>
          </a:p>
          <a:p>
            <a:r>
              <a:rPr lang="en-US" dirty="0"/>
              <a:t>It has similar effect to an abort/restart in a database system, but doesn’t involve contention for locks and transactions, so Jim Gray’s observations wouldn’t apply.  Apache tools scale well (except for Zookeeper itself, but it is </a:t>
            </a:r>
            <a:r>
              <a:rPr lang="en-US"/>
              <a:t>fast enough for the ways it gets used).</a:t>
            </a:r>
          </a:p>
        </p:txBody>
      </p:sp>
      <p:sp>
        <p:nvSpPr>
          <p:cNvPr id="4" name="Footer Placeholder 3">
            <a:extLst>
              <a:ext uri="{FF2B5EF4-FFF2-40B4-BE49-F238E27FC236}">
                <a16:creationId xmlns:a16="http://schemas.microsoft.com/office/drawing/2014/main" id="{9172598D-D819-4355-ACD6-83E5C196A45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662D9DD-9430-4C52-B006-12495B76D90A}"/>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124230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EAEF-FDE2-4214-A8DE-6B758CDD53F3}"/>
              </a:ext>
            </a:extLst>
          </p:cNvPr>
          <p:cNvSpPr>
            <a:spLocks noGrp="1"/>
          </p:cNvSpPr>
          <p:nvPr>
            <p:ph type="title"/>
          </p:nvPr>
        </p:nvSpPr>
        <p:spPr/>
        <p:txBody>
          <a:bodyPr/>
          <a:lstStyle/>
          <a:p>
            <a:r>
              <a:rPr lang="en-US" dirty="0"/>
              <a:t>Discussion topic (rest of the class)</a:t>
            </a:r>
          </a:p>
        </p:txBody>
      </p:sp>
      <p:sp>
        <p:nvSpPr>
          <p:cNvPr id="3" name="Content Placeholder 2">
            <a:extLst>
              <a:ext uri="{FF2B5EF4-FFF2-40B4-BE49-F238E27FC236}">
                <a16:creationId xmlns:a16="http://schemas.microsoft.com/office/drawing/2014/main" id="{6DED15E9-C611-4390-9A0D-DDC955A16BD7}"/>
              </a:ext>
            </a:extLst>
          </p:cNvPr>
          <p:cNvSpPr>
            <a:spLocks noGrp="1"/>
          </p:cNvSpPr>
          <p:nvPr>
            <p:ph idx="1"/>
          </p:nvPr>
        </p:nvSpPr>
        <p:spPr/>
        <p:txBody>
          <a:bodyPr/>
          <a:lstStyle/>
          <a:p>
            <a:r>
              <a:rPr lang="en-US" dirty="0"/>
              <a:t>Can we employ the same Apache concept in Edge IoT systems?</a:t>
            </a:r>
            <a:br>
              <a:rPr lang="en-US" dirty="0"/>
            </a:br>
            <a:r>
              <a:rPr lang="en-US" dirty="0"/>
              <a:t/>
            </a:r>
            <a:br>
              <a:rPr lang="en-US" dirty="0"/>
            </a:br>
            <a:r>
              <a:rPr lang="en-US" dirty="0"/>
              <a:t>To what degree does the edge need something more?</a:t>
            </a:r>
            <a:br>
              <a:rPr lang="en-US" dirty="0"/>
            </a:br>
            <a:r>
              <a:rPr lang="en-US" dirty="0"/>
              <a:t/>
            </a:r>
            <a:br>
              <a:rPr lang="en-US" dirty="0"/>
            </a:br>
            <a:r>
              <a:rPr lang="en-US" dirty="0"/>
              <a:t>Are their edge situations where retry, or “rollback and retry” suffices?</a:t>
            </a:r>
          </a:p>
          <a:p>
            <a:endParaRPr lang="en-US" dirty="0"/>
          </a:p>
          <a:p>
            <a:r>
              <a:rPr lang="en-US" dirty="0"/>
              <a:t>Derecho offers a more sophisticated model of failure handling (virtual synchrony views of consistent process groups with </a:t>
            </a:r>
            <a:r>
              <a:rPr lang="en-US"/>
              <a:t>identical replicas).  </a:t>
            </a:r>
            <a:br>
              <a:rPr lang="en-US"/>
            </a:br>
            <a:r>
              <a:rPr lang="en-US"/>
              <a:t>What </a:t>
            </a:r>
            <a:r>
              <a:rPr lang="en-US" dirty="0"/>
              <a:t>should be the rule for deciding which to use?</a:t>
            </a:r>
          </a:p>
        </p:txBody>
      </p:sp>
      <p:sp>
        <p:nvSpPr>
          <p:cNvPr id="4" name="Footer Placeholder 3">
            <a:extLst>
              <a:ext uri="{FF2B5EF4-FFF2-40B4-BE49-F238E27FC236}">
                <a16:creationId xmlns:a16="http://schemas.microsoft.com/office/drawing/2014/main" id="{13AA6297-C29C-463F-90B7-2E970974D47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3E3EE4C-4F28-4650-B1FB-6DB541BD323B}"/>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231346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9879-2E36-4A81-8979-56A1D36D4B07}"/>
              </a:ext>
            </a:extLst>
          </p:cNvPr>
          <p:cNvSpPr>
            <a:spLocks noGrp="1"/>
          </p:cNvSpPr>
          <p:nvPr>
            <p:ph type="title"/>
          </p:nvPr>
        </p:nvSpPr>
        <p:spPr/>
        <p:txBody>
          <a:bodyPr/>
          <a:lstStyle/>
          <a:p>
            <a:r>
              <a:rPr lang="en-US" dirty="0"/>
              <a:t>But when a failure occurs…</a:t>
            </a:r>
          </a:p>
        </p:txBody>
      </p:sp>
      <p:sp>
        <p:nvSpPr>
          <p:cNvPr id="3" name="Content Placeholder 2">
            <a:extLst>
              <a:ext uri="{FF2B5EF4-FFF2-40B4-BE49-F238E27FC236}">
                <a16:creationId xmlns:a16="http://schemas.microsoft.com/office/drawing/2014/main" id="{B38BD5CE-176D-4483-A867-720649A0B15E}"/>
              </a:ext>
            </a:extLst>
          </p:cNvPr>
          <p:cNvSpPr>
            <a:spLocks noGrp="1"/>
          </p:cNvSpPr>
          <p:nvPr>
            <p:ph idx="1"/>
          </p:nvPr>
        </p:nvSpPr>
        <p:spPr/>
        <p:txBody>
          <a:bodyPr>
            <a:normAutofit lnSpcReduction="10000"/>
          </a:bodyPr>
          <a:lstStyle/>
          <a:p>
            <a:pPr marL="0" indent="0">
              <a:buNone/>
            </a:pPr>
            <a:r>
              <a:rPr lang="en-US" dirty="0"/>
              <a:t>Won’t that cause “damage” all through the hierarchy?</a:t>
            </a:r>
          </a:p>
          <a:p>
            <a:pPr>
              <a:buFont typeface="Wingdings" panose="05000000000000000000" pitchFamily="2" charset="2"/>
              <a:buChar char="Ø"/>
            </a:pPr>
            <a:r>
              <a:rPr lang="en-US" dirty="0"/>
              <a:t>  How do people working with Apache think about failure?</a:t>
            </a:r>
          </a:p>
          <a:p>
            <a:pPr>
              <a:buFont typeface="Wingdings" panose="05000000000000000000" pitchFamily="2" charset="2"/>
              <a:buChar char="Ø"/>
            </a:pPr>
            <a:r>
              <a:rPr lang="en-US" dirty="0"/>
              <a:t>  What are the specific roles Zookeeper plays?</a:t>
            </a:r>
          </a:p>
          <a:p>
            <a:pPr>
              <a:buFont typeface="Wingdings" panose="05000000000000000000" pitchFamily="2" charset="2"/>
              <a:buChar char="Ø"/>
            </a:pPr>
            <a:r>
              <a:rPr lang="en-US" dirty="0"/>
              <a:t>  What happens when a failed element later restarts?</a:t>
            </a:r>
          </a:p>
          <a:p>
            <a:pPr>
              <a:buFont typeface="Wingdings" panose="05000000000000000000" pitchFamily="2" charset="2"/>
              <a:buChar char="Ø"/>
            </a:pPr>
            <a:endParaRPr lang="en-US" dirty="0"/>
          </a:p>
          <a:p>
            <a:pPr marL="0" indent="0">
              <a:buNone/>
            </a:pPr>
            <a:r>
              <a:rPr lang="en-US" dirty="0"/>
              <a:t>In Derecho, we saw how all of this can be “combined” in one model (with new group views, and dynamic self-repair), but Apache applications might be spread over thousands of nodes in lots of distinct programs!</a:t>
            </a:r>
          </a:p>
        </p:txBody>
      </p:sp>
      <p:sp>
        <p:nvSpPr>
          <p:cNvPr id="4" name="Footer Placeholder 3">
            <a:extLst>
              <a:ext uri="{FF2B5EF4-FFF2-40B4-BE49-F238E27FC236}">
                <a16:creationId xmlns:a16="http://schemas.microsoft.com/office/drawing/2014/main" id="{55877BBA-62C7-431C-A3FE-9CD934EC8739}"/>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E3E5469-D757-4E5F-88D0-609B45A3D89D}"/>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00671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7EEC-F6D9-4F8B-936E-83795700C7D3}"/>
              </a:ext>
            </a:extLst>
          </p:cNvPr>
          <p:cNvSpPr>
            <a:spLocks noGrp="1"/>
          </p:cNvSpPr>
          <p:nvPr>
            <p:ph type="title"/>
          </p:nvPr>
        </p:nvSpPr>
        <p:spPr/>
        <p:txBody>
          <a:bodyPr/>
          <a:lstStyle/>
          <a:p>
            <a:r>
              <a:rPr lang="en-US" dirty="0"/>
              <a:t>Key aspects</a:t>
            </a:r>
          </a:p>
        </p:txBody>
      </p:sp>
      <p:sp>
        <p:nvSpPr>
          <p:cNvPr id="3" name="Content Placeholder 2">
            <a:extLst>
              <a:ext uri="{FF2B5EF4-FFF2-40B4-BE49-F238E27FC236}">
                <a16:creationId xmlns:a16="http://schemas.microsoft.com/office/drawing/2014/main" id="{63B495D2-0B34-4EFE-8A26-D378B0109A7D}"/>
              </a:ext>
            </a:extLst>
          </p:cNvPr>
          <p:cNvSpPr>
            <a:spLocks noGrp="1"/>
          </p:cNvSpPr>
          <p:nvPr>
            <p:ph idx="1"/>
          </p:nvPr>
        </p:nvSpPr>
        <p:spPr/>
        <p:txBody>
          <a:bodyPr/>
          <a:lstStyle/>
          <a:p>
            <a:r>
              <a:rPr lang="en-US" dirty="0"/>
              <a:t>What does Apache do to “detect” failures?</a:t>
            </a:r>
          </a:p>
          <a:p>
            <a:endParaRPr lang="en-US" dirty="0"/>
          </a:p>
          <a:p>
            <a:r>
              <a:rPr lang="en-US" dirty="0"/>
              <a:t>What if a failure is just some form of transient overload and self-corrects?</a:t>
            </a:r>
          </a:p>
          <a:p>
            <a:pPr>
              <a:buFont typeface="Wingdings" panose="05000000000000000000" pitchFamily="2" charset="2"/>
              <a:buChar char="Ø"/>
            </a:pPr>
            <a:r>
              <a:rPr lang="en-US" dirty="0"/>
              <a:t>  How would the component realize it was dropped by everyone else?</a:t>
            </a:r>
          </a:p>
          <a:p>
            <a:pPr marL="0" indent="0">
              <a:buNone/>
            </a:pPr>
            <a:endParaRPr lang="en-US" dirty="0"/>
          </a:p>
          <a:p>
            <a:pPr marL="0" indent="0">
              <a:buNone/>
            </a:pPr>
            <a:r>
              <a:rPr lang="en-US" dirty="0"/>
              <a:t>How can Apache self-repair the damaged components, </a:t>
            </a:r>
            <a:r>
              <a:rPr lang="en-US"/>
              <a:t>and resume?</a:t>
            </a:r>
            <a:endParaRPr lang="en-US" dirty="0"/>
          </a:p>
        </p:txBody>
      </p:sp>
      <p:sp>
        <p:nvSpPr>
          <p:cNvPr id="4" name="Footer Placeholder 3">
            <a:extLst>
              <a:ext uri="{FF2B5EF4-FFF2-40B4-BE49-F238E27FC236}">
                <a16:creationId xmlns:a16="http://schemas.microsoft.com/office/drawing/2014/main" id="{6CC3080B-E1ED-486C-84A7-4CC6FAE00FA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C5ECD49-C512-4743-86BA-6D36DA6F3700}"/>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67435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aspects</a:t>
            </a:r>
            <a:endParaRPr lang="en-US" dirty="0"/>
          </a:p>
        </p:txBody>
      </p:sp>
      <p:sp>
        <p:nvSpPr>
          <p:cNvPr id="3" name="Content Placeholder 2"/>
          <p:cNvSpPr>
            <a:spLocks noGrp="1"/>
          </p:cNvSpPr>
          <p:nvPr>
            <p:ph idx="1"/>
          </p:nvPr>
        </p:nvSpPr>
        <p:spPr/>
        <p:txBody>
          <a:bodyPr/>
          <a:lstStyle/>
          <a:p>
            <a:r>
              <a:rPr lang="en-US" dirty="0" smtClean="0"/>
              <a:t>In fact Apache uses Zookeeper to sense failures.</a:t>
            </a:r>
          </a:p>
          <a:p>
            <a:endParaRPr lang="en-US" dirty="0"/>
          </a:p>
          <a:p>
            <a:r>
              <a:rPr lang="en-US" dirty="0" smtClean="0"/>
              <a:t>Then it basically “cleans up”, which means getting rid of partially written output from the failed components.  YARN knows which files those are.</a:t>
            </a:r>
          </a:p>
          <a:p>
            <a:endParaRPr lang="en-US" dirty="0"/>
          </a:p>
          <a:p>
            <a:r>
              <a:rPr lang="en-US" dirty="0" smtClean="0"/>
              <a:t>Then it restarts the things that failed.  But it gives up if the same failure repeats again and again (why?)</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176433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every problem be solved this way?</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be discussing this question later in the class!</a:t>
            </a:r>
          </a:p>
          <a:p>
            <a:endParaRPr lang="en-US" dirty="0"/>
          </a:p>
          <a:p>
            <a:r>
              <a:rPr lang="en-US" dirty="0" smtClean="0"/>
              <a:t>We can think of Apache as a world of </a:t>
            </a:r>
          </a:p>
          <a:p>
            <a:pPr>
              <a:buFont typeface="Wingdings" panose="05000000000000000000" pitchFamily="2" charset="2"/>
              <a:buChar char="Ø"/>
            </a:pPr>
            <a:r>
              <a:rPr lang="en-US" dirty="0"/>
              <a:t> </a:t>
            </a:r>
            <a:r>
              <a:rPr lang="en-US" dirty="0" smtClean="0"/>
              <a:t> Hierarchical structure: layers and layers of very complex systems!</a:t>
            </a:r>
          </a:p>
          <a:p>
            <a:pPr>
              <a:buFont typeface="Wingdings" panose="05000000000000000000" pitchFamily="2" charset="2"/>
              <a:buChar char="Ø"/>
            </a:pPr>
            <a:r>
              <a:rPr lang="en-US" dirty="0"/>
              <a:t> </a:t>
            </a:r>
            <a:r>
              <a:rPr lang="en-US" dirty="0" smtClean="0"/>
              <a:t> Roll-forward reliability: if it fails, restart it.</a:t>
            </a:r>
          </a:p>
          <a:p>
            <a:pPr marL="0" indent="0">
              <a:buNone/>
            </a:pPr>
            <a:endParaRPr lang="en-US" dirty="0" smtClean="0"/>
          </a:p>
          <a:p>
            <a:pPr marL="0" indent="0">
              <a:buNone/>
            </a:pPr>
            <a:r>
              <a:rPr lang="en-US" dirty="0" smtClean="0"/>
              <a:t>But why is it even possible to “clean up”?  This is the puzzle.  What if an ATM machine already distributed the $500?  Can we get it back?</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388438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of the puzzle</a:t>
            </a:r>
            <a:endParaRPr lang="en-US" dirty="0"/>
          </a:p>
        </p:txBody>
      </p:sp>
      <p:sp>
        <p:nvSpPr>
          <p:cNvPr id="3" name="Content Placeholder 2"/>
          <p:cNvSpPr>
            <a:spLocks noGrp="1"/>
          </p:cNvSpPr>
          <p:nvPr>
            <p:ph idx="1"/>
          </p:nvPr>
        </p:nvSpPr>
        <p:spPr/>
        <p:txBody>
          <a:bodyPr/>
          <a:lstStyle/>
          <a:p>
            <a:r>
              <a:rPr lang="en-US" dirty="0" smtClean="0"/>
              <a:t>It is vitally important to realize that Apache big data tools don’t run in an online manner!</a:t>
            </a:r>
          </a:p>
          <a:p>
            <a:endParaRPr lang="en-US" dirty="0"/>
          </a:p>
          <a:p>
            <a:r>
              <a:rPr lang="en-US" dirty="0" smtClean="0"/>
              <a:t>They never “talk to an ATM machine”!</a:t>
            </a:r>
          </a:p>
          <a:p>
            <a:endParaRPr lang="en-US" dirty="0"/>
          </a:p>
          <a:p>
            <a:r>
              <a:rPr lang="en-US" dirty="0" smtClean="0"/>
              <a:t>They run purely in the back end and purely in a batched context!  </a:t>
            </a:r>
            <a:r>
              <a:rPr lang="en-US" b="1" u="sng" dirty="0" smtClean="0"/>
              <a:t>Why?</a:t>
            </a:r>
            <a:endParaRPr lang="en-US" b="1" u="sng"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9743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E97A31EE-7368-4239-AE90-B92BE2801B95}"/>
              </a:ext>
            </a:extLst>
          </p:cNvPr>
          <p:cNvSpPr/>
          <p:nvPr/>
        </p:nvSpPr>
        <p:spPr>
          <a:xfrm>
            <a:off x="9126645" y="218132"/>
            <a:ext cx="1462616" cy="5728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CBDB7-833D-4F2C-B29B-BDE8989B6852}"/>
              </a:ext>
            </a:extLst>
          </p:cNvPr>
          <p:cNvSpPr>
            <a:spLocks noGrp="1"/>
          </p:cNvSpPr>
          <p:nvPr>
            <p:ph type="title"/>
          </p:nvPr>
        </p:nvSpPr>
        <p:spPr/>
        <p:txBody>
          <a:bodyPr/>
          <a:lstStyle/>
          <a:p>
            <a:r>
              <a:rPr lang="en-US" dirty="0"/>
              <a:t>Ways to detect failures</a:t>
            </a:r>
          </a:p>
        </p:txBody>
      </p:sp>
      <p:sp>
        <p:nvSpPr>
          <p:cNvPr id="3" name="Content Placeholder 2">
            <a:extLst>
              <a:ext uri="{FF2B5EF4-FFF2-40B4-BE49-F238E27FC236}">
                <a16:creationId xmlns:a16="http://schemas.microsoft.com/office/drawing/2014/main" id="{699ADB77-733D-44CA-AEA4-190641D89F2E}"/>
              </a:ext>
            </a:extLst>
          </p:cNvPr>
          <p:cNvSpPr>
            <a:spLocks noGrp="1"/>
          </p:cNvSpPr>
          <p:nvPr>
            <p:ph idx="1"/>
          </p:nvPr>
        </p:nvSpPr>
        <p:spPr/>
        <p:txBody>
          <a:bodyPr/>
          <a:lstStyle/>
          <a:p>
            <a:r>
              <a:rPr lang="en-US" dirty="0"/>
              <a:t>Something segment faults or throws an exception, then exits</a:t>
            </a:r>
          </a:p>
          <a:p>
            <a:endParaRPr lang="en-US" dirty="0"/>
          </a:p>
          <a:p>
            <a:r>
              <a:rPr lang="en-US" dirty="0"/>
              <a:t>A process freezes up (like waiting on a lock) and never resumes</a:t>
            </a:r>
          </a:p>
          <a:p>
            <a:endParaRPr lang="en-US" dirty="0"/>
          </a:p>
          <a:p>
            <a:r>
              <a:rPr lang="en-US" dirty="0"/>
              <a:t>A machine crashes and reboots</a:t>
            </a:r>
          </a:p>
        </p:txBody>
      </p:sp>
      <p:sp>
        <p:nvSpPr>
          <p:cNvPr id="4" name="Footer Placeholder 3">
            <a:extLst>
              <a:ext uri="{FF2B5EF4-FFF2-40B4-BE49-F238E27FC236}">
                <a16:creationId xmlns:a16="http://schemas.microsoft.com/office/drawing/2014/main" id="{FE149CB4-4F6C-4AA1-8872-9C703338168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DBD2381-F3B4-488F-94E5-88FEB8C859A2}"/>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8" name="Picture 7">
            <a:extLst>
              <a:ext uri="{FF2B5EF4-FFF2-40B4-BE49-F238E27FC236}">
                <a16:creationId xmlns:a16="http://schemas.microsoft.com/office/drawing/2014/main" id="{1864A6CD-04E6-4A2D-A0A9-1126D62C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755" y="692912"/>
            <a:ext cx="2107653" cy="1169748"/>
          </a:xfrm>
          <a:prstGeom prst="rect">
            <a:avLst/>
          </a:prstGeom>
        </p:spPr>
      </p:pic>
      <p:pic>
        <p:nvPicPr>
          <p:cNvPr id="9" name="Picture 8">
            <a:extLst>
              <a:ext uri="{FF2B5EF4-FFF2-40B4-BE49-F238E27FC236}">
                <a16:creationId xmlns:a16="http://schemas.microsoft.com/office/drawing/2014/main" id="{33B2EC6B-DE32-4DB8-9D08-4177A2D70499}"/>
              </a:ext>
            </a:extLst>
          </p:cNvPr>
          <p:cNvPicPr>
            <a:picLocks noChangeAspect="1"/>
          </p:cNvPicPr>
          <p:nvPr/>
        </p:nvPicPr>
        <p:blipFill>
          <a:blip r:embed="rId4"/>
          <a:stretch>
            <a:fillRect/>
          </a:stretch>
        </p:blipFill>
        <p:spPr>
          <a:xfrm>
            <a:off x="10178050" y="1059996"/>
            <a:ext cx="1713538" cy="1391920"/>
          </a:xfrm>
          <a:prstGeom prst="rect">
            <a:avLst/>
          </a:prstGeom>
        </p:spPr>
      </p:pic>
      <p:sp>
        <p:nvSpPr>
          <p:cNvPr id="10" name="TextBox 9">
            <a:extLst>
              <a:ext uri="{FF2B5EF4-FFF2-40B4-BE49-F238E27FC236}">
                <a16:creationId xmlns:a16="http://schemas.microsoft.com/office/drawing/2014/main" id="{1EB4849C-70A3-4B97-BC4E-1C05D727852F}"/>
              </a:ext>
            </a:extLst>
          </p:cNvPr>
          <p:cNvSpPr txBox="1"/>
          <p:nvPr/>
        </p:nvSpPr>
        <p:spPr>
          <a:xfrm>
            <a:off x="9584422" y="31302"/>
            <a:ext cx="547062" cy="923330"/>
          </a:xfrm>
          <a:prstGeom prst="rect">
            <a:avLst/>
          </a:prstGeom>
          <a:noFill/>
        </p:spPr>
        <p:txBody>
          <a:bodyPr wrap="square" rtlCol="0">
            <a:spAutoFit/>
          </a:bodyPr>
          <a:lstStyle/>
          <a:p>
            <a:r>
              <a:rPr lang="en-US" sz="5400" b="1" dirty="0"/>
              <a:t>?</a:t>
            </a:r>
          </a:p>
        </p:txBody>
      </p:sp>
    </p:spTree>
    <p:extLst>
      <p:ext uri="{BB962C8B-B14F-4D97-AF65-F5344CB8AC3E}">
        <p14:creationId xmlns:p14="http://schemas.microsoft.com/office/powerpoint/2010/main" val="428925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DA8-37D9-4134-9DE5-E209E9020941}"/>
              </a:ext>
            </a:extLst>
          </p:cNvPr>
          <p:cNvSpPr>
            <a:spLocks noGrp="1"/>
          </p:cNvSpPr>
          <p:nvPr>
            <p:ph type="title"/>
          </p:nvPr>
        </p:nvSpPr>
        <p:spPr/>
        <p:txBody>
          <a:bodyPr/>
          <a:lstStyle/>
          <a:p>
            <a:r>
              <a:rPr lang="en-US" dirty="0"/>
              <a:t>Some really weird examples</a:t>
            </a:r>
          </a:p>
        </p:txBody>
      </p:sp>
      <p:sp>
        <p:nvSpPr>
          <p:cNvPr id="3" name="Content Placeholder 2">
            <a:extLst>
              <a:ext uri="{FF2B5EF4-FFF2-40B4-BE49-F238E27FC236}">
                <a16:creationId xmlns:a16="http://schemas.microsoft.com/office/drawing/2014/main" id="{8B518D8B-5396-40EA-8868-CB7D646A94DC}"/>
              </a:ext>
            </a:extLst>
          </p:cNvPr>
          <p:cNvSpPr>
            <a:spLocks noGrp="1"/>
          </p:cNvSpPr>
          <p:nvPr>
            <p:ph idx="1"/>
          </p:nvPr>
        </p:nvSpPr>
        <p:spPr/>
        <p:txBody>
          <a:bodyPr>
            <a:normAutofit fontScale="92500" lnSpcReduction="20000"/>
          </a:bodyPr>
          <a:lstStyle/>
          <a:p>
            <a:r>
              <a:rPr lang="en-US" dirty="0"/>
              <a:t>Suppose we just trust TCP timeouts.  But FTP and some applications have more than one TCP connection open between the same processes.</a:t>
            </a:r>
          </a:p>
          <a:p>
            <a:pPr>
              <a:buFont typeface="Wingdings" panose="05000000000000000000" pitchFamily="2" charset="2"/>
              <a:buChar char="Ø"/>
            </a:pPr>
            <a:r>
              <a:rPr lang="en-US" dirty="0"/>
              <a:t>  What if one connection breaks but the other doesn’t?  </a:t>
            </a:r>
          </a:p>
          <a:p>
            <a:pPr marL="0" indent="0">
              <a:buNone/>
            </a:pPr>
            <a:r>
              <a:rPr lang="en-US" dirty="0"/>
              <a:t>     … can you think of a way to easily cause this?</a:t>
            </a:r>
          </a:p>
          <a:p>
            <a:pPr>
              <a:buFont typeface="Wingdings" panose="05000000000000000000" pitchFamily="2" charset="2"/>
              <a:buChar char="Ø"/>
            </a:pPr>
            <a:r>
              <a:rPr lang="en-US" dirty="0"/>
              <a:t>  What if process A in some pool of servers thinks S is down, but B</a:t>
            </a:r>
            <a:br>
              <a:rPr lang="en-US" dirty="0"/>
            </a:br>
            <a:r>
              <a:rPr lang="en-US" dirty="0"/>
              <a:t>    is happily talking to S?</a:t>
            </a:r>
          </a:p>
          <a:p>
            <a:pPr marL="0" indent="0">
              <a:buNone/>
            </a:pPr>
            <a:endParaRPr lang="en-US" dirty="0"/>
          </a:p>
          <a:p>
            <a:pPr marL="0" indent="0">
              <a:buNone/>
            </a:pPr>
            <a:r>
              <a:rPr lang="en-US" dirty="0"/>
              <a:t>When clocks “resynchronize” they can jump ahead or </a:t>
            </a:r>
            <a:br>
              <a:rPr lang="en-US" dirty="0"/>
            </a:br>
            <a:r>
              <a:rPr lang="en-US" dirty="0"/>
              <a:t>backwards by many seconds or even several minutes.  </a:t>
            </a:r>
          </a:p>
          <a:p>
            <a:pPr>
              <a:buFont typeface="Wingdings" panose="05000000000000000000" pitchFamily="2" charset="2"/>
              <a:buChar char="Ø"/>
            </a:pPr>
            <a:r>
              <a:rPr lang="en-US" dirty="0"/>
              <a:t>  What would that do to timeouts?</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DD48A3B8-8651-4FAB-BFBC-B513519C1B4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1FC6A08-F687-4F98-80C5-C3758953EC03}"/>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B92704FE-C835-4C81-AF0D-8D4D0D1B7686}"/>
              </a:ext>
            </a:extLst>
          </p:cNvPr>
          <p:cNvPicPr>
            <a:picLocks noChangeAspect="1"/>
          </p:cNvPicPr>
          <p:nvPr/>
        </p:nvPicPr>
        <p:blipFill>
          <a:blip r:embed="rId3"/>
          <a:stretch>
            <a:fillRect/>
          </a:stretch>
        </p:blipFill>
        <p:spPr>
          <a:xfrm>
            <a:off x="8892540" y="4482084"/>
            <a:ext cx="2552700" cy="1790700"/>
          </a:xfrm>
          <a:prstGeom prst="rect">
            <a:avLst/>
          </a:prstGeom>
        </p:spPr>
      </p:pic>
    </p:spTree>
    <p:extLst>
      <p:ext uri="{BB962C8B-B14F-4D97-AF65-F5344CB8AC3E}">
        <p14:creationId xmlns:p14="http://schemas.microsoft.com/office/powerpoint/2010/main" val="887811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1195</TotalTime>
  <Words>3220</Words>
  <Application>Microsoft Office PowerPoint</Application>
  <PresentationFormat>Widescreen</PresentationFormat>
  <Paragraphs>302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Symbol</vt:lpstr>
      <vt:lpstr>Tw Cen MT</vt:lpstr>
      <vt:lpstr>Tw Cen MT Condensed</vt:lpstr>
      <vt:lpstr>Wingdings</vt:lpstr>
      <vt:lpstr>Wingdings 3</vt:lpstr>
      <vt:lpstr>Integral</vt:lpstr>
      <vt:lpstr>  CS 5412/Lecture 22  Fault Tolerance in Apache</vt:lpstr>
      <vt:lpstr>How do Apache Services handle failure?</vt:lpstr>
      <vt:lpstr>But when a failure occurs…</vt:lpstr>
      <vt:lpstr>Key aspects</vt:lpstr>
      <vt:lpstr>Key aspects</vt:lpstr>
      <vt:lpstr>Can every problem be solved this way?</vt:lpstr>
      <vt:lpstr>Core of the puzzle</vt:lpstr>
      <vt:lpstr>Ways to detect failures</vt:lpstr>
      <vt:lpstr>Some really weird examples</vt:lpstr>
      <vt:lpstr>slow network links can mimic crashes</vt:lpstr>
      <vt:lpstr>How does the “FLP” proof work?</vt:lpstr>
      <vt:lpstr>Example of a Bivalent state</vt:lpstr>
      <vt:lpstr>Next step in FLP Proof</vt:lpstr>
      <vt:lpstr>Final proof step</vt:lpstr>
      <vt:lpstr>Does FLP matter?</vt:lpstr>
      <vt:lpstr>Implication?</vt:lpstr>
      <vt:lpstr>Apache solution: Zookeeper!</vt:lpstr>
      <vt:lpstr>Apache solution: Zookeeper!</vt:lpstr>
      <vt:lpstr>Why does this avoid the FLP problem?</vt:lpstr>
      <vt:lpstr>Zookeeper cannot evade the FLP Theorem</vt:lpstr>
      <vt:lpstr>HDFS use of Zookeeper views</vt:lpstr>
      <vt:lpstr>Big challenge: Hadoop (mapReduce)</vt:lpstr>
      <vt:lpstr>Hadoop is “at most once” reliable</vt:lpstr>
      <vt:lpstr>Recall that HDFS is append-only</vt:lpstr>
      <vt:lpstr>Visualizing Hadoop failures in images</vt:lpstr>
      <vt:lpstr>Why such a focus on files?</vt:lpstr>
      <vt:lpstr>This concept works in all of Apache</vt:lpstr>
      <vt:lpstr>Discussion topic (rest of the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139</cp:revision>
  <dcterms:created xsi:type="dcterms:W3CDTF">2017-12-19T18:11:25Z</dcterms:created>
  <dcterms:modified xsi:type="dcterms:W3CDTF">2019-04-19T13:35:49Z</dcterms:modified>
</cp:coreProperties>
</file>