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1.xml" ContentType="application/vnd.openxmlformats-officedocument.presentationml.tags+xml"/>
  <Override PartName="/ppt/notesSlides/notesSlide46.xml" ContentType="application/vnd.openxmlformats-officedocument.presentationml.notesSlide+xml"/>
  <Override PartName="/ppt/charts/chart1.xml" ContentType="application/vnd.openxmlformats-officedocument.drawingml.chart+xml"/>
  <Override PartName="/ppt/tags/tag2.xml" ContentType="application/vnd.openxmlformats-officedocument.presentationml.tags+xml"/>
  <Override PartName="/ppt/notesSlides/notesSlide47.xml" ContentType="application/vnd.openxmlformats-officedocument.presentationml.notesSlide+xml"/>
  <Override PartName="/ppt/charts/chart2.xml" ContentType="application/vnd.openxmlformats-officedocument.drawingml.chart+xml"/>
  <Override PartName="/ppt/tags/tag3.xml" ContentType="application/vnd.openxmlformats-officedocument.presentationml.tags+xml"/>
  <Override PartName="/ppt/notesSlides/notesSlide48.xml" ContentType="application/vnd.openxmlformats-officedocument.presentationml.notesSlide+xml"/>
  <Override PartName="/ppt/charts/chart3.xml" ContentType="application/vnd.openxmlformats-officedocument.drawingml.chart+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256" r:id="rId2"/>
    <p:sldId id="395" r:id="rId3"/>
    <p:sldId id="428" r:id="rId4"/>
    <p:sldId id="411" r:id="rId5"/>
    <p:sldId id="427" r:id="rId6"/>
    <p:sldId id="429" r:id="rId7"/>
    <p:sldId id="259" r:id="rId8"/>
    <p:sldId id="260" r:id="rId9"/>
    <p:sldId id="261" r:id="rId10"/>
    <p:sldId id="262" r:id="rId11"/>
    <p:sldId id="263" r:id="rId12"/>
    <p:sldId id="264" r:id="rId13"/>
    <p:sldId id="265" r:id="rId14"/>
    <p:sldId id="266" r:id="rId15"/>
    <p:sldId id="430" r:id="rId16"/>
    <p:sldId id="431" r:id="rId17"/>
    <p:sldId id="432" r:id="rId18"/>
    <p:sldId id="433" r:id="rId19"/>
    <p:sldId id="413" r:id="rId20"/>
    <p:sldId id="421" r:id="rId21"/>
    <p:sldId id="400" r:id="rId22"/>
    <p:sldId id="401" r:id="rId23"/>
    <p:sldId id="416" r:id="rId24"/>
    <p:sldId id="417" r:id="rId25"/>
    <p:sldId id="418" r:id="rId26"/>
    <p:sldId id="420" r:id="rId27"/>
    <p:sldId id="403" r:id="rId28"/>
    <p:sldId id="372" r:id="rId29"/>
    <p:sldId id="397" r:id="rId30"/>
    <p:sldId id="308" r:id="rId31"/>
    <p:sldId id="371" r:id="rId32"/>
    <p:sldId id="414" r:id="rId33"/>
    <p:sldId id="381" r:id="rId34"/>
    <p:sldId id="385" r:id="rId35"/>
    <p:sldId id="376" r:id="rId36"/>
    <p:sldId id="312" r:id="rId37"/>
    <p:sldId id="393" r:id="rId38"/>
    <p:sldId id="310" r:id="rId39"/>
    <p:sldId id="311" r:id="rId40"/>
    <p:sldId id="313" r:id="rId41"/>
    <p:sldId id="315" r:id="rId42"/>
    <p:sldId id="373" r:id="rId43"/>
    <p:sldId id="383" r:id="rId44"/>
    <p:sldId id="318" r:id="rId45"/>
    <p:sldId id="317" r:id="rId46"/>
    <p:sldId id="384" r:id="rId47"/>
    <p:sldId id="388" r:id="rId48"/>
    <p:sldId id="389" r:id="rId49"/>
    <p:sldId id="425" r:id="rId50"/>
    <p:sldId id="426" r:id="rId51"/>
    <p:sldId id="368" r:id="rId52"/>
    <p:sldId id="369" r:id="rId53"/>
    <p:sldId id="370" r:id="rId54"/>
    <p:sldId id="422" r:id="rId55"/>
    <p:sldId id="423" r:id="rId56"/>
    <p:sldId id="424" r:id="rId57"/>
    <p:sldId id="320"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DE86"/>
    <a:srgbClr val="E917B2"/>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5017" autoAdjust="0"/>
    <p:restoredTop sz="94660"/>
  </p:normalViewPr>
  <p:slideViewPr>
    <p:cSldViewPr snapToGrid="0">
      <p:cViewPr varScale="1">
        <p:scale>
          <a:sx n="115" d="100"/>
          <a:sy n="115" d="100"/>
        </p:scale>
        <p:origin x="432" y="11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0119434916872699"/>
          <c:y val="4.9288502347861897E-2"/>
          <c:w val="0.71677416851392795"/>
          <c:h val="0.77288159701376802"/>
        </c:manualLayout>
      </c:layout>
      <c:barChart>
        <c:barDir val="col"/>
        <c:grouping val="clustered"/>
        <c:varyColors val="0"/>
        <c:ser>
          <c:idx val="0"/>
          <c:order val="0"/>
          <c:tx>
            <c:strRef>
              <c:f>Sheet1!$B$1</c:f>
              <c:strCache>
                <c:ptCount val="1"/>
                <c:pt idx="0">
                  <c:v>Exact</c:v>
                </c:pt>
              </c:strCache>
            </c:strRef>
          </c:tx>
          <c:spPr>
            <a:solidFill>
              <a:schemeClr val="accent3"/>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Sheet1!$B$2:$B$8</c:f>
              <c:numCache>
                <c:formatCode>General</c:formatCode>
                <c:ptCount val="7"/>
                <c:pt idx="0">
                  <c:v>27.9</c:v>
                </c:pt>
                <c:pt idx="1">
                  <c:v>31.9</c:v>
                </c:pt>
                <c:pt idx="2">
                  <c:v>33</c:v>
                </c:pt>
                <c:pt idx="3">
                  <c:v>40.200000000000003</c:v>
                </c:pt>
                <c:pt idx="4">
                  <c:v>42</c:v>
                </c:pt>
                <c:pt idx="5">
                  <c:v>42.7</c:v>
                </c:pt>
              </c:numCache>
            </c:numRef>
          </c:val>
          <c:extLst>
            <c:ext xmlns:c16="http://schemas.microsoft.com/office/drawing/2014/chart" uri="{C3380CC4-5D6E-409C-BE32-E72D297353CC}">
              <c16:uniqueId val="{00000000-59EA-4ECF-B086-6CB50C6AB1A3}"/>
            </c:ext>
          </c:extLst>
        </c:ser>
        <c:ser>
          <c:idx val="1"/>
          <c:order val="1"/>
          <c:tx>
            <c:strRef>
              <c:f>Sheet1!$C$1</c:f>
              <c:strCache>
                <c:ptCount val="1"/>
                <c:pt idx="0">
                  <c:v>RIPQ</c:v>
                </c:pt>
              </c:strCache>
            </c:strRef>
          </c:tx>
          <c:spPr>
            <a:solidFill>
              <a:schemeClr val="accent2"/>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Sheet1!$C$2:$C$8</c:f>
              <c:numCache>
                <c:formatCode>General</c:formatCode>
                <c:ptCount val="7"/>
                <c:pt idx="0">
                  <c:v>27.4</c:v>
                </c:pt>
                <c:pt idx="1">
                  <c:v>31.6</c:v>
                </c:pt>
                <c:pt idx="2">
                  <c:v>32.5</c:v>
                </c:pt>
                <c:pt idx="3">
                  <c:v>39.9</c:v>
                </c:pt>
                <c:pt idx="4">
                  <c:v>41.7</c:v>
                </c:pt>
                <c:pt idx="5">
                  <c:v>42.4</c:v>
                </c:pt>
              </c:numCache>
            </c:numRef>
          </c:val>
          <c:extLst>
            <c:ext xmlns:c16="http://schemas.microsoft.com/office/drawing/2014/chart" uri="{C3380CC4-5D6E-409C-BE32-E72D297353CC}">
              <c16:uniqueId val="{00000001-59EA-4ECF-B086-6CB50C6AB1A3}"/>
            </c:ext>
          </c:extLst>
        </c:ser>
        <c:ser>
          <c:idx val="2"/>
          <c:order val="2"/>
          <c:tx>
            <c:strRef>
              <c:f>Sheet1!$D$1</c:f>
              <c:strCache>
                <c:ptCount val="1"/>
                <c:pt idx="0">
                  <c:v>FIFO</c:v>
                </c:pt>
              </c:strCache>
            </c:strRef>
          </c:tx>
          <c:spPr>
            <a:solidFill>
              <a:schemeClr val="accent1"/>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Sheet1!$D$2:$D$8</c:f>
              <c:numCache>
                <c:formatCode>General</c:formatCode>
                <c:ptCount val="7"/>
                <c:pt idx="6">
                  <c:v>26</c:v>
                </c:pt>
              </c:numCache>
            </c:numRef>
          </c:val>
          <c:extLst>
            <c:ext xmlns:c16="http://schemas.microsoft.com/office/drawing/2014/chart" uri="{C3380CC4-5D6E-409C-BE32-E72D297353CC}">
              <c16:uniqueId val="{00000002-59EA-4ECF-B086-6CB50C6AB1A3}"/>
            </c:ext>
          </c:extLst>
        </c:ser>
        <c:dLbls>
          <c:showLegendKey val="0"/>
          <c:showVal val="0"/>
          <c:showCatName val="0"/>
          <c:showSerName val="0"/>
          <c:showPercent val="0"/>
          <c:showBubbleSize val="0"/>
        </c:dLbls>
        <c:gapWidth val="150"/>
        <c:axId val="2125208520"/>
        <c:axId val="2125223416"/>
      </c:barChart>
      <c:catAx>
        <c:axId val="2125208520"/>
        <c:scaling>
          <c:orientation val="minMax"/>
        </c:scaling>
        <c:delete val="0"/>
        <c:axPos val="b"/>
        <c:numFmt formatCode="General" sourceLinked="0"/>
        <c:majorTickMark val="out"/>
        <c:minorTickMark val="none"/>
        <c:tickLblPos val="nextTo"/>
        <c:crossAx val="2125223416"/>
        <c:crosses val="autoZero"/>
        <c:auto val="1"/>
        <c:lblAlgn val="ctr"/>
        <c:lblOffset val="100"/>
        <c:noMultiLvlLbl val="0"/>
      </c:catAx>
      <c:valAx>
        <c:axId val="2125223416"/>
        <c:scaling>
          <c:orientation val="minMax"/>
          <c:min val="20"/>
        </c:scaling>
        <c:delete val="0"/>
        <c:axPos val="l"/>
        <c:majorGridlines/>
        <c:numFmt formatCode="General" sourceLinked="1"/>
        <c:majorTickMark val="out"/>
        <c:minorTickMark val="none"/>
        <c:tickLblPos val="nextTo"/>
        <c:crossAx val="2125208520"/>
        <c:crosses val="autoZero"/>
        <c:crossBetween val="between"/>
      </c:valAx>
    </c:plotArea>
    <c:legend>
      <c:legendPos val="r"/>
      <c:layout>
        <c:manualLayout>
          <c:xMode val="edge"/>
          <c:yMode val="edge"/>
          <c:x val="0.84776506009610098"/>
          <c:y val="0.288665832585218"/>
          <c:w val="0.122736202707243"/>
          <c:h val="0.40453473782654598"/>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0119434916872699"/>
          <c:y val="4.9288502347861897E-2"/>
          <c:w val="0.71677416851392795"/>
          <c:h val="0.77288159701376802"/>
        </c:manualLayout>
      </c:layout>
      <c:barChart>
        <c:barDir val="col"/>
        <c:grouping val="clustered"/>
        <c:varyColors val="0"/>
        <c:ser>
          <c:idx val="0"/>
          <c:order val="0"/>
          <c:tx>
            <c:strRef>
              <c:f>Sheet1!$B$1</c:f>
              <c:strCache>
                <c:ptCount val="1"/>
                <c:pt idx="0">
                  <c:v>Exact</c:v>
                </c:pt>
              </c:strCache>
            </c:strRef>
          </c:tx>
          <c:spPr>
            <a:solidFill>
              <a:schemeClr val="accent3"/>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Sheet1!$B$2:$B$8</c:f>
              <c:numCache>
                <c:formatCode>General</c:formatCode>
                <c:ptCount val="7"/>
                <c:pt idx="0">
                  <c:v>27.9</c:v>
                </c:pt>
                <c:pt idx="1">
                  <c:v>31.9</c:v>
                </c:pt>
                <c:pt idx="2">
                  <c:v>33</c:v>
                </c:pt>
                <c:pt idx="3">
                  <c:v>40.200000000000003</c:v>
                </c:pt>
                <c:pt idx="4">
                  <c:v>42</c:v>
                </c:pt>
                <c:pt idx="5">
                  <c:v>42.7</c:v>
                </c:pt>
              </c:numCache>
            </c:numRef>
          </c:val>
          <c:extLst>
            <c:ext xmlns:c16="http://schemas.microsoft.com/office/drawing/2014/chart" uri="{C3380CC4-5D6E-409C-BE32-E72D297353CC}">
              <c16:uniqueId val="{00000000-2D56-4EE1-84B9-098FBC5B7E5D}"/>
            </c:ext>
          </c:extLst>
        </c:ser>
        <c:ser>
          <c:idx val="1"/>
          <c:order val="1"/>
          <c:tx>
            <c:strRef>
              <c:f>Sheet1!$C$1</c:f>
              <c:strCache>
                <c:ptCount val="1"/>
                <c:pt idx="0">
                  <c:v>RIPQ</c:v>
                </c:pt>
              </c:strCache>
            </c:strRef>
          </c:tx>
          <c:spPr>
            <a:solidFill>
              <a:schemeClr val="accent2"/>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Sheet1!$C$2:$C$8</c:f>
              <c:numCache>
                <c:formatCode>General</c:formatCode>
                <c:ptCount val="7"/>
                <c:pt idx="0">
                  <c:v>27.4</c:v>
                </c:pt>
                <c:pt idx="1">
                  <c:v>31.6</c:v>
                </c:pt>
                <c:pt idx="2">
                  <c:v>32.5</c:v>
                </c:pt>
                <c:pt idx="3">
                  <c:v>39.9</c:v>
                </c:pt>
                <c:pt idx="4">
                  <c:v>41.7</c:v>
                </c:pt>
                <c:pt idx="5">
                  <c:v>42.4</c:v>
                </c:pt>
              </c:numCache>
            </c:numRef>
          </c:val>
          <c:extLst>
            <c:ext xmlns:c16="http://schemas.microsoft.com/office/drawing/2014/chart" uri="{C3380CC4-5D6E-409C-BE32-E72D297353CC}">
              <c16:uniqueId val="{00000001-2D56-4EE1-84B9-098FBC5B7E5D}"/>
            </c:ext>
          </c:extLst>
        </c:ser>
        <c:ser>
          <c:idx val="2"/>
          <c:order val="2"/>
          <c:tx>
            <c:strRef>
              <c:f>Sheet1!$D$1</c:f>
              <c:strCache>
                <c:ptCount val="1"/>
                <c:pt idx="0">
                  <c:v>FIFO</c:v>
                </c:pt>
              </c:strCache>
            </c:strRef>
          </c:tx>
          <c:spPr>
            <a:solidFill>
              <a:schemeClr val="accent1"/>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Sheet1!$D$2:$D$8</c:f>
              <c:numCache>
                <c:formatCode>General</c:formatCode>
                <c:ptCount val="7"/>
                <c:pt idx="6">
                  <c:v>26</c:v>
                </c:pt>
              </c:numCache>
            </c:numRef>
          </c:val>
          <c:extLst>
            <c:ext xmlns:c16="http://schemas.microsoft.com/office/drawing/2014/chart" uri="{C3380CC4-5D6E-409C-BE32-E72D297353CC}">
              <c16:uniqueId val="{00000002-2D56-4EE1-84B9-098FBC5B7E5D}"/>
            </c:ext>
          </c:extLst>
        </c:ser>
        <c:dLbls>
          <c:showLegendKey val="0"/>
          <c:showVal val="0"/>
          <c:showCatName val="0"/>
          <c:showSerName val="0"/>
          <c:showPercent val="0"/>
          <c:showBubbleSize val="0"/>
        </c:dLbls>
        <c:gapWidth val="150"/>
        <c:axId val="2125356536"/>
        <c:axId val="2125359512"/>
      </c:barChart>
      <c:catAx>
        <c:axId val="2125356536"/>
        <c:scaling>
          <c:orientation val="minMax"/>
        </c:scaling>
        <c:delete val="0"/>
        <c:axPos val="b"/>
        <c:numFmt formatCode="General" sourceLinked="0"/>
        <c:majorTickMark val="out"/>
        <c:minorTickMark val="none"/>
        <c:tickLblPos val="nextTo"/>
        <c:crossAx val="2125359512"/>
        <c:crosses val="autoZero"/>
        <c:auto val="1"/>
        <c:lblAlgn val="ctr"/>
        <c:lblOffset val="100"/>
        <c:noMultiLvlLbl val="0"/>
      </c:catAx>
      <c:valAx>
        <c:axId val="2125359512"/>
        <c:scaling>
          <c:orientation val="minMax"/>
          <c:min val="20"/>
        </c:scaling>
        <c:delete val="0"/>
        <c:axPos val="l"/>
        <c:majorGridlines/>
        <c:numFmt formatCode="General" sourceLinked="1"/>
        <c:majorTickMark val="out"/>
        <c:minorTickMark val="none"/>
        <c:tickLblPos val="nextTo"/>
        <c:crossAx val="2125356536"/>
        <c:crosses val="autoZero"/>
        <c:crossBetween val="between"/>
      </c:valAx>
    </c:plotArea>
    <c:legend>
      <c:legendPos val="r"/>
      <c:layout>
        <c:manualLayout>
          <c:xMode val="edge"/>
          <c:yMode val="edge"/>
          <c:x val="0.84776506009610098"/>
          <c:y val="0.288665832585218"/>
          <c:w val="0.122736202707243"/>
          <c:h val="0.40453473782654598"/>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RIPQ</c:v>
                </c:pt>
              </c:strCache>
            </c:strRef>
          </c:tx>
          <c:spPr>
            <a:solidFill>
              <a:srgbClr val="C0504D"/>
            </a:solidFill>
          </c:spPr>
          <c:invertIfNegative val="0"/>
          <c:cat>
            <c:strRef>
              <c:f>Sheet1!$A$2:$A$7</c:f>
              <c:strCache>
                <c:ptCount val="6"/>
                <c:pt idx="0">
                  <c:v>SLRU-1</c:v>
                </c:pt>
                <c:pt idx="1">
                  <c:v>SLRU-2</c:v>
                </c:pt>
                <c:pt idx="2">
                  <c:v>SLRU-3</c:v>
                </c:pt>
                <c:pt idx="3">
                  <c:v>GDSF-1</c:v>
                </c:pt>
                <c:pt idx="4">
                  <c:v>GDSF-2</c:v>
                </c:pt>
                <c:pt idx="5">
                  <c:v>GDSF-3</c:v>
                </c:pt>
              </c:strCache>
            </c:strRef>
          </c:cat>
          <c:val>
            <c:numRef>
              <c:f>Sheet1!$B$2:$B$7</c:f>
              <c:numCache>
                <c:formatCode>General</c:formatCode>
                <c:ptCount val="6"/>
                <c:pt idx="0">
                  <c:v>26200</c:v>
                </c:pt>
                <c:pt idx="1">
                  <c:v>26800</c:v>
                </c:pt>
                <c:pt idx="2">
                  <c:v>26900</c:v>
                </c:pt>
                <c:pt idx="3">
                  <c:v>25000</c:v>
                </c:pt>
                <c:pt idx="4">
                  <c:v>25100</c:v>
                </c:pt>
                <c:pt idx="5">
                  <c:v>25100</c:v>
                </c:pt>
              </c:numCache>
            </c:numRef>
          </c:val>
          <c:extLst>
            <c:ext xmlns:c16="http://schemas.microsoft.com/office/drawing/2014/chart" uri="{C3380CC4-5D6E-409C-BE32-E72D297353CC}">
              <c16:uniqueId val="{00000000-FECB-4C47-9D2C-691E19D8873E}"/>
            </c:ext>
          </c:extLst>
        </c:ser>
        <c:dLbls>
          <c:showLegendKey val="0"/>
          <c:showVal val="0"/>
          <c:showCatName val="0"/>
          <c:showSerName val="0"/>
          <c:showPercent val="0"/>
          <c:showBubbleSize val="0"/>
        </c:dLbls>
        <c:gapWidth val="150"/>
        <c:axId val="2125291880"/>
        <c:axId val="2125273864"/>
      </c:barChart>
      <c:catAx>
        <c:axId val="2125291880"/>
        <c:scaling>
          <c:orientation val="minMax"/>
        </c:scaling>
        <c:delete val="0"/>
        <c:axPos val="b"/>
        <c:numFmt formatCode="General" sourceLinked="0"/>
        <c:majorTickMark val="out"/>
        <c:minorTickMark val="none"/>
        <c:tickLblPos val="nextTo"/>
        <c:crossAx val="2125273864"/>
        <c:crosses val="autoZero"/>
        <c:auto val="1"/>
        <c:lblAlgn val="ctr"/>
        <c:lblOffset val="100"/>
        <c:noMultiLvlLbl val="0"/>
      </c:catAx>
      <c:valAx>
        <c:axId val="2125273864"/>
        <c:scaling>
          <c:orientation val="minMax"/>
          <c:min val="0"/>
        </c:scaling>
        <c:delete val="0"/>
        <c:axPos val="l"/>
        <c:majorGridlines/>
        <c:numFmt formatCode="General" sourceLinked="1"/>
        <c:majorTickMark val="out"/>
        <c:minorTickMark val="none"/>
        <c:tickLblPos val="nextTo"/>
        <c:crossAx val="2125291880"/>
        <c:crosses val="autoZero"/>
        <c:crossBetween val="between"/>
        <c:majorUnit val="5000"/>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0579A-B1E4-47EB-8BA9-D99CA9E7BA07}" type="datetimeFigureOut">
              <a:rPr lang="en-US" smtClean="0"/>
              <a:t>4/17/2019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DC88A-CD66-4609-884B-39722DAC333B}" type="slidenum">
              <a:rPr lang="en-US" smtClean="0"/>
              <a:t>‹#›</a:t>
            </a:fld>
            <a:endParaRPr lang="en-US"/>
          </a:p>
        </p:txBody>
      </p:sp>
    </p:spTree>
    <p:extLst>
      <p:ext uri="{BB962C8B-B14F-4D97-AF65-F5344CB8AC3E}">
        <p14:creationId xmlns:p14="http://schemas.microsoft.com/office/powerpoint/2010/main" val="75324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cs.cornell.edu/projects/Quicksilver/public_pdfs/sosp_fbanalysis.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a:t>
            </a:fld>
            <a:endParaRPr lang="en-US"/>
          </a:p>
        </p:txBody>
      </p:sp>
    </p:spTree>
    <p:extLst>
      <p:ext uri="{BB962C8B-B14F-4D97-AF65-F5344CB8AC3E}">
        <p14:creationId xmlns:p14="http://schemas.microsoft.com/office/powerpoint/2010/main" val="3135200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you see higher and higher rates of transactions banging into each other and either waiting (which can be slow), or deadlocking (which causes a rollback), or in some “optimistic” scenarios, aborting</a:t>
            </a:r>
            <a:r>
              <a:rPr lang="en-US" dirty="0" smtClean="0"/>
              <a:t>.</a:t>
            </a:r>
          </a:p>
          <a:p>
            <a:endParaRPr lang="en-US" dirty="0"/>
          </a:p>
          <a:p>
            <a:r>
              <a:rPr lang="en-US" dirty="0" smtClean="0"/>
              <a:t>The rate of growth of overhead is a polynomial, like the number of servers or the number of transactions raised to an exponent like 2 or 3.</a:t>
            </a:r>
            <a:endParaRPr lang="en-US" dirty="0"/>
          </a:p>
          <a:p>
            <a:endParaRPr lang="en-US" dirty="0"/>
          </a:p>
          <a:p>
            <a:r>
              <a:rPr lang="en-US" dirty="0"/>
              <a:t>Now this may sound very database-specific but in fact the same issues arise in any consistent cloud service because Jim’s model was so general it could apply even if you have never thought about databases in your life!</a:t>
            </a:r>
          </a:p>
        </p:txBody>
      </p:sp>
      <p:sp>
        <p:nvSpPr>
          <p:cNvPr id="4" name="Slide Number Placeholder 3"/>
          <p:cNvSpPr>
            <a:spLocks noGrp="1"/>
          </p:cNvSpPr>
          <p:nvPr>
            <p:ph type="sldNum" sz="quarter" idx="10"/>
          </p:nvPr>
        </p:nvSpPr>
        <p:spPr/>
        <p:txBody>
          <a:bodyPr/>
          <a:lstStyle/>
          <a:p>
            <a:fld id="{DACDC88A-CD66-4609-884B-39722DAC333B}" type="slidenum">
              <a:rPr lang="en-US" smtClean="0"/>
              <a:t>13</a:t>
            </a:fld>
            <a:endParaRPr lang="en-US"/>
          </a:p>
        </p:txBody>
      </p:sp>
    </p:spTree>
    <p:extLst>
      <p:ext uri="{BB962C8B-B14F-4D97-AF65-F5344CB8AC3E}">
        <p14:creationId xmlns:p14="http://schemas.microsoft.com/office/powerpoint/2010/main" val="3857500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they argue for has a ton in common with our key-value  </a:t>
            </a:r>
            <a:r>
              <a:rPr lang="en-US" dirty="0">
                <a:sym typeface="Symbol" panose="05050102010706020507" pitchFamily="18" charset="2"/>
              </a:rPr>
              <a:t>-service story from the other day.  The only real change is that in Lecture 2, we said “replicate to make your shard more reliable” but didn’t say how.</a:t>
            </a:r>
          </a:p>
          <a:p>
            <a:endParaRPr lang="en-US" dirty="0">
              <a:sym typeface="Symbol" panose="05050102010706020507" pitchFamily="18" charset="2"/>
            </a:endParaRPr>
          </a:p>
          <a:p>
            <a:r>
              <a:rPr lang="en-US" dirty="0">
                <a:sym typeface="Symbol" panose="05050102010706020507" pitchFamily="18" charset="2"/>
              </a:rPr>
              <a:t>Jim is arguing for a form of consistent replication in which the replicas definitely follow the identical histories.  There are many terms for this, and we will see some later – state machine replication is perhaps the most general one.</a:t>
            </a:r>
          </a:p>
          <a:p>
            <a:endParaRPr lang="en-US" dirty="0">
              <a:sym typeface="Symbol" panose="05050102010706020507" pitchFamily="18" charset="2"/>
            </a:endParaRPr>
          </a:p>
          <a:p>
            <a:r>
              <a:rPr lang="en-US" dirty="0">
                <a:sym typeface="Symbol" panose="05050102010706020507" pitchFamily="18" charset="2"/>
              </a:rPr>
              <a:t>Transactional databases with replication at a </a:t>
            </a:r>
            <a:r>
              <a:rPr lang="en-US" dirty="0" err="1">
                <a:sym typeface="Symbol" panose="05050102010706020507" pitchFamily="18" charset="2"/>
              </a:rPr>
              <a:t>sharding</a:t>
            </a:r>
            <a:r>
              <a:rPr lang="en-US" dirty="0">
                <a:sym typeface="Symbol" panose="05050102010706020507" pitchFamily="18" charset="2"/>
              </a:rPr>
              <a:t> level work EXACTLY this way.  The terminology may sound different but the ideas are the same.</a:t>
            </a:r>
          </a:p>
          <a:p>
            <a:endParaRPr lang="en-US" dirty="0">
              <a:sym typeface="Symbol" panose="05050102010706020507" pitchFamily="18" charset="2"/>
            </a:endParaRPr>
          </a:p>
          <a:p>
            <a:r>
              <a:rPr lang="en-US" dirty="0">
                <a:sym typeface="Symbol" panose="05050102010706020507" pitchFamily="18" charset="2"/>
              </a:rPr>
              <a:t>But one thing to realize is that in Jim’s world we often have long transactions that do many things and end with a 2-phase commit.  In the cloud, updates that perform just a single operation on a single shard would be far more common, like an event handler fetching some data, modifying it, and writing it back.</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14</a:t>
            </a:fld>
            <a:endParaRPr lang="en-US"/>
          </a:p>
        </p:txBody>
      </p:sp>
    </p:spTree>
    <p:extLst>
      <p:ext uri="{BB962C8B-B14F-4D97-AF65-F5344CB8AC3E}">
        <p14:creationId xmlns:p14="http://schemas.microsoft.com/office/powerpoint/2010/main" val="2955133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15</a:t>
            </a:fld>
            <a:endParaRPr lang="en-US"/>
          </a:p>
        </p:txBody>
      </p:sp>
    </p:spTree>
    <p:extLst>
      <p:ext uri="{BB962C8B-B14F-4D97-AF65-F5344CB8AC3E}">
        <p14:creationId xmlns:p14="http://schemas.microsoft.com/office/powerpoint/2010/main" val="1526980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16</a:t>
            </a:fld>
            <a:endParaRPr lang="en-US"/>
          </a:p>
        </p:txBody>
      </p:sp>
    </p:spTree>
    <p:extLst>
      <p:ext uri="{BB962C8B-B14F-4D97-AF65-F5344CB8AC3E}">
        <p14:creationId xmlns:p14="http://schemas.microsoft.com/office/powerpoint/2010/main" val="4130896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state machine replication we don’t have full transactions, so Jim’s issues don’t arise: there aren’t any locks, or any notion of deadlock/abort/retry.</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17</a:t>
            </a:fld>
            <a:endParaRPr lang="en-US"/>
          </a:p>
        </p:txBody>
      </p:sp>
    </p:spTree>
    <p:extLst>
      <p:ext uri="{BB962C8B-B14F-4D97-AF65-F5344CB8AC3E}">
        <p14:creationId xmlns:p14="http://schemas.microsoft.com/office/powerpoint/2010/main" val="3800281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18</a:t>
            </a:fld>
            <a:endParaRPr lang="en-US"/>
          </a:p>
        </p:txBody>
      </p:sp>
    </p:spTree>
    <p:extLst>
      <p:ext uri="{BB962C8B-B14F-4D97-AF65-F5344CB8AC3E}">
        <p14:creationId xmlns:p14="http://schemas.microsoft.com/office/powerpoint/2010/main" val="3421492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look at how companies like Facebook use elastic caching to cache binary large objects: blobs.</a:t>
            </a:r>
          </a:p>
        </p:txBody>
      </p:sp>
      <p:sp>
        <p:nvSpPr>
          <p:cNvPr id="4" name="Slide Number Placeholder 3"/>
          <p:cNvSpPr>
            <a:spLocks noGrp="1"/>
          </p:cNvSpPr>
          <p:nvPr>
            <p:ph type="sldNum" sz="quarter" idx="10"/>
          </p:nvPr>
        </p:nvSpPr>
        <p:spPr/>
        <p:txBody>
          <a:bodyPr/>
          <a:lstStyle/>
          <a:p>
            <a:fld id="{DACDC88A-CD66-4609-884B-39722DAC333B}" type="slidenum">
              <a:rPr lang="en-US" smtClean="0"/>
              <a:t>19</a:t>
            </a:fld>
            <a:endParaRPr lang="en-US"/>
          </a:p>
        </p:txBody>
      </p:sp>
    </p:spTree>
    <p:extLst>
      <p:ext uri="{BB962C8B-B14F-4D97-AF65-F5344CB8AC3E}">
        <p14:creationId xmlns:p14="http://schemas.microsoft.com/office/powerpoint/2010/main" val="1797190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a distributed cache might be implemented.  This example caches data items in a single process (each blue circle is one process on some server), so it won’t tolerate failures: if a single cache element were to get shut down for some reason, we would lose the associated shard – a portion of the cache would go cold.</a:t>
            </a:r>
          </a:p>
          <a:p>
            <a:endParaRPr lang="en-US" dirty="0"/>
          </a:p>
          <a:p>
            <a:r>
              <a:rPr lang="en-US" dirty="0"/>
              <a:t>At FB, even a brief glitch can put back-end services under load spikes, so actually they compute the likely frequency of such events.  Only a few would happen per day.  Yet this is occurring at massive scale, and even a few per day may be enough that you wouldn’t want that frequency of cache failures.</a:t>
            </a:r>
          </a:p>
        </p:txBody>
      </p:sp>
      <p:sp>
        <p:nvSpPr>
          <p:cNvPr id="4" name="Slide Number Placeholder 3"/>
          <p:cNvSpPr>
            <a:spLocks noGrp="1"/>
          </p:cNvSpPr>
          <p:nvPr>
            <p:ph type="sldNum" sz="quarter" idx="10"/>
          </p:nvPr>
        </p:nvSpPr>
        <p:spPr/>
        <p:txBody>
          <a:bodyPr/>
          <a:lstStyle/>
          <a:p>
            <a:fld id="{DACDC88A-CD66-4609-884B-39722DAC333B}" type="slidenum">
              <a:rPr lang="en-US" smtClean="0"/>
              <a:t>20</a:t>
            </a:fld>
            <a:endParaRPr lang="en-US"/>
          </a:p>
        </p:txBody>
      </p:sp>
    </p:spTree>
    <p:extLst>
      <p:ext uri="{BB962C8B-B14F-4D97-AF65-F5344CB8AC3E}">
        <p14:creationId xmlns:p14="http://schemas.microsoft.com/office/powerpoint/2010/main" val="19112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one possible answer is to replicate the server handling each shard.  Here we have two replicas per shard.  In fact this model is common.  </a:t>
            </a:r>
            <a:r>
              <a:rPr lang="en-US" dirty="0" err="1"/>
              <a:t>Sharding</a:t>
            </a:r>
            <a:r>
              <a:rPr lang="en-US" dirty="0"/>
              <a:t> with two replicas is very common, and sometimes for especially critical data we might have three copies.  Even more would be used if we had a hot spot and wanted to spread the load, but not all key-value </a:t>
            </a:r>
            <a:r>
              <a:rPr lang="en-US" dirty="0" err="1"/>
              <a:t>sharding</a:t>
            </a:r>
            <a:r>
              <a:rPr lang="en-US" dirty="0"/>
              <a:t> solutions have that degree of sophistication.</a:t>
            </a:r>
          </a:p>
          <a:p>
            <a:endParaRPr lang="en-US" dirty="0"/>
          </a:p>
          <a:p>
            <a:r>
              <a:rPr lang="en-US" dirty="0"/>
              <a:t>If the management layer understands the fault-tolerance model and replication pattern, it can avoid shutting down both replicas simultaneously.  So the owners of the FB cache would need to understand the management subsystem and configure it appropriately.  Then their cache implementation would need to include a replication mechanism.</a:t>
            </a:r>
          </a:p>
          <a:p>
            <a:r>
              <a:rPr lang="en-US" dirty="0"/>
              <a:t/>
            </a:r>
            <a:br>
              <a:rPr lang="en-US" dirty="0"/>
            </a:br>
            <a:r>
              <a:rPr lang="en-US" dirty="0"/>
              <a:t>These aren’t such easy steps, which is one reason people tend to use existing  </a:t>
            </a:r>
            <a:r>
              <a:rPr lang="en-US" dirty="0">
                <a:sym typeface="Symbol" panose="05050102010706020507" pitchFamily="18" charset="2"/>
              </a:rPr>
              <a:t>-services rather than casually building their own: they could certainly implement a key-value cache, but would have way more trouble adding all these features needed in really serious deployments.</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21</a:t>
            </a:fld>
            <a:endParaRPr lang="en-US"/>
          </a:p>
        </p:txBody>
      </p:sp>
    </p:spTree>
    <p:extLst>
      <p:ext uri="{BB962C8B-B14F-4D97-AF65-F5344CB8AC3E}">
        <p14:creationId xmlns:p14="http://schemas.microsoft.com/office/powerpoint/2010/main" val="773939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question of hashing: In cloud computing, most companies favor SHA-256 (followed by a simple modulus operation) because SHA-256 is fast to compute but also very random looking.  Not all hashing methods are good at really spreading data around in a uniform way.</a:t>
            </a:r>
          </a:p>
          <a:p>
            <a:endParaRPr lang="en-US" dirty="0"/>
          </a:p>
          <a:p>
            <a:r>
              <a:rPr lang="en-US" dirty="0"/>
              <a:t>Even so, people worry about hot spots.  A common mistake is to imagine that random hashing somehow eliminates them, but random fluctuations in placement could cause a hot spot.  Or some key might simply be far more popular than other keys, so that even with an even distribution of items we get a skewed load pattern.</a:t>
            </a:r>
          </a:p>
          <a:p>
            <a:endParaRPr lang="en-US" dirty="0"/>
          </a:p>
          <a:p>
            <a:r>
              <a:rPr lang="en-US" dirty="0"/>
              <a:t>One solution is to have 2N servers but maybe 8N shards, so each server ends up owning 4 “mini-shards”.  This way if some shards host popular keys or something, the odds of being an unlucky server with an unfair load are a bit lower.</a:t>
            </a:r>
          </a:p>
        </p:txBody>
      </p:sp>
      <p:sp>
        <p:nvSpPr>
          <p:cNvPr id="4" name="Slide Number Placeholder 3"/>
          <p:cNvSpPr>
            <a:spLocks noGrp="1"/>
          </p:cNvSpPr>
          <p:nvPr>
            <p:ph type="sldNum" sz="quarter" idx="10"/>
          </p:nvPr>
        </p:nvSpPr>
        <p:spPr/>
        <p:txBody>
          <a:bodyPr/>
          <a:lstStyle/>
          <a:p>
            <a:fld id="{DACDC88A-CD66-4609-884B-39722DAC333B}" type="slidenum">
              <a:rPr lang="en-US" smtClean="0"/>
              <a:t>22</a:t>
            </a:fld>
            <a:endParaRPr lang="en-US"/>
          </a:p>
        </p:txBody>
      </p:sp>
    </p:spTree>
    <p:extLst>
      <p:ext uri="{BB962C8B-B14F-4D97-AF65-F5344CB8AC3E}">
        <p14:creationId xmlns:p14="http://schemas.microsoft.com/office/powerpoint/2010/main" val="940896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many people, learning about the cloud feels like a leap into the void.</a:t>
            </a:r>
          </a:p>
          <a:p>
            <a:endParaRPr lang="en-US" dirty="0"/>
          </a:p>
          <a:p>
            <a:r>
              <a:rPr lang="en-US" dirty="0"/>
              <a:t>Many things act very differently than you might expect because the scale at which our solutions need to be used is just so immense.  So much of what you learned in computing doesn’t apply “easily”.  </a:t>
            </a:r>
          </a:p>
          <a:p>
            <a:endParaRPr lang="en-US" dirty="0"/>
          </a:p>
          <a:p>
            <a:r>
              <a:rPr lang="en-US" dirty="0"/>
              <a:t>What we will discover is that your knowledge really </a:t>
            </a:r>
            <a:r>
              <a:rPr lang="en-US" i="1" dirty="0"/>
              <a:t>does </a:t>
            </a:r>
            <a:r>
              <a:rPr lang="en-US" dirty="0"/>
              <a:t>apply in the cloud, but simply that it takes a little while to learn the right mental models for the larger-scale cloud computing styles and approaches that work best.</a:t>
            </a:r>
          </a:p>
        </p:txBody>
      </p:sp>
      <p:sp>
        <p:nvSpPr>
          <p:cNvPr id="4" name="Slide Number Placeholder 3"/>
          <p:cNvSpPr>
            <a:spLocks noGrp="1"/>
          </p:cNvSpPr>
          <p:nvPr>
            <p:ph type="sldNum" sz="quarter" idx="10"/>
          </p:nvPr>
        </p:nvSpPr>
        <p:spPr/>
        <p:txBody>
          <a:bodyPr/>
          <a:lstStyle/>
          <a:p>
            <a:fld id="{DACDC88A-CD66-4609-884B-39722DAC333B}" type="slidenum">
              <a:rPr lang="en-US" smtClean="0"/>
              <a:t>2</a:t>
            </a:fld>
            <a:endParaRPr lang="en-US"/>
          </a:p>
        </p:txBody>
      </p:sp>
    </p:spTree>
    <p:extLst>
      <p:ext uri="{BB962C8B-B14F-4D97-AF65-F5344CB8AC3E}">
        <p14:creationId xmlns:p14="http://schemas.microsoft.com/office/powerpoint/2010/main" val="2156241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23</a:t>
            </a:fld>
            <a:endParaRPr lang="en-US"/>
          </a:p>
        </p:txBody>
      </p:sp>
    </p:spTree>
    <p:extLst>
      <p:ext uri="{BB962C8B-B14F-4D97-AF65-F5344CB8AC3E}">
        <p14:creationId xmlns:p14="http://schemas.microsoft.com/office/powerpoint/2010/main" val="3777827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Elasticity forces us to think about what happens if the key-value </a:t>
            </a:r>
            <a:r>
              <a:rPr lang="en-US" dirty="0" err="1"/>
              <a:t>sharded</a:t>
            </a:r>
            <a:r>
              <a:rPr lang="en-US" dirty="0"/>
              <a:t> service needs to drop down from say 8 members to 4 or 2, perhaps at night.</a:t>
            </a:r>
          </a:p>
          <a:p>
            <a:endParaRPr lang="en-US" dirty="0"/>
          </a:p>
          <a:p>
            <a:r>
              <a:rPr lang="en-US" dirty="0"/>
              <a:t>This would be useful because the cloud could borrow the machines it frees up for other uses, like </a:t>
            </a:r>
            <a:r>
              <a:rPr lang="en-US" dirty="0" err="1"/>
              <a:t>recomputing</a:t>
            </a:r>
            <a:r>
              <a:rPr lang="en-US" dirty="0"/>
              <a:t> indices or product recommendations.</a:t>
            </a:r>
          </a:p>
        </p:txBody>
      </p:sp>
      <p:sp>
        <p:nvSpPr>
          <p:cNvPr id="4" name="Slide Number Placeholder 3"/>
          <p:cNvSpPr>
            <a:spLocks noGrp="1"/>
          </p:cNvSpPr>
          <p:nvPr>
            <p:ph type="sldNum" sz="quarter" idx="10"/>
          </p:nvPr>
        </p:nvSpPr>
        <p:spPr/>
        <p:txBody>
          <a:bodyPr/>
          <a:lstStyle/>
          <a:p>
            <a:fld id="{DACDC88A-CD66-4609-884B-39722DAC333B}" type="slidenum">
              <a:rPr lang="en-US" smtClean="0"/>
              <a:t>24</a:t>
            </a:fld>
            <a:endParaRPr lang="en-US"/>
          </a:p>
        </p:txBody>
      </p:sp>
    </p:spTree>
    <p:extLst>
      <p:ext uri="{BB962C8B-B14F-4D97-AF65-F5344CB8AC3E}">
        <p14:creationId xmlns:p14="http://schemas.microsoft.com/office/powerpoint/2010/main" val="196615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really high-quality  </a:t>
            </a:r>
            <a:r>
              <a:rPr lang="en-US" dirty="0">
                <a:sym typeface="Symbol" panose="05050102010706020507" pitchFamily="18" charset="2"/>
              </a:rPr>
              <a:t>-service cache would understand the elasticity event and would make deliberate choices of which cached items to retain in the new set of shards.</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25</a:t>
            </a:fld>
            <a:endParaRPr lang="en-US"/>
          </a:p>
        </p:txBody>
      </p:sp>
    </p:spTree>
    <p:extLst>
      <p:ext uri="{BB962C8B-B14F-4D97-AF65-F5344CB8AC3E}">
        <p14:creationId xmlns:p14="http://schemas.microsoft.com/office/powerpoint/2010/main" val="4249456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your program wants to do a “get” operation.  Fine, a library implements it. But how does the library realize we just changed the server membership and </a:t>
            </a:r>
            <a:r>
              <a:rPr lang="en-US" dirty="0" err="1"/>
              <a:t>sharding</a:t>
            </a:r>
            <a:r>
              <a:rPr lang="en-US" dirty="0"/>
              <a:t> rule?</a:t>
            </a:r>
          </a:p>
          <a:p>
            <a:endParaRPr lang="en-US" dirty="0"/>
          </a:p>
          <a:p>
            <a:r>
              <a:rPr lang="en-US" dirty="0"/>
              <a:t>Systems like Azure and AWS use a service called Zookeeper for this.</a:t>
            </a:r>
          </a:p>
          <a:p>
            <a:r>
              <a:rPr lang="en-US" dirty="0"/>
              <a:t/>
            </a:r>
            <a:br>
              <a:rPr lang="en-US" dirty="0"/>
            </a:br>
            <a:r>
              <a:rPr lang="en-US" dirty="0"/>
              <a:t>We will learn about Zookeeper later but it would hold a file containing the  </a:t>
            </a:r>
            <a:r>
              <a:rPr lang="en-US" dirty="0">
                <a:sym typeface="Symbol" panose="05050102010706020507" pitchFamily="18" charset="2"/>
              </a:rPr>
              <a:t>-service members and also the policy.  When changing the list, it would automatically notify current applications using the policy, and they would reread the list.</a:t>
            </a:r>
          </a:p>
          <a:p>
            <a:r>
              <a:rPr lang="en-US" dirty="0">
                <a:sym typeface="Symbol" panose="05050102010706020507" pitchFamily="18" charset="2"/>
              </a:rPr>
              <a:t/>
            </a:r>
            <a:br>
              <a:rPr lang="en-US" dirty="0">
                <a:sym typeface="Symbol" panose="05050102010706020507" pitchFamily="18" charset="2"/>
              </a:rPr>
            </a:br>
            <a:r>
              <a:rPr lang="en-US" dirty="0">
                <a:sym typeface="Symbol" panose="05050102010706020507" pitchFamily="18" charset="2"/>
              </a:rPr>
              <a:t>Things like this make the </a:t>
            </a:r>
            <a:r>
              <a:rPr lang="en-US" dirty="0"/>
              <a:t> </a:t>
            </a:r>
            <a:r>
              <a:rPr lang="en-US" dirty="0">
                <a:sym typeface="Symbol" panose="05050102010706020507" pitchFamily="18" charset="2"/>
              </a:rPr>
              <a:t>-service harder to implement, but more effective in real production use.</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26</a:t>
            </a:fld>
            <a:endParaRPr lang="en-US"/>
          </a:p>
        </p:txBody>
      </p:sp>
    </p:spTree>
    <p:extLst>
      <p:ext uri="{BB962C8B-B14F-4D97-AF65-F5344CB8AC3E}">
        <p14:creationId xmlns:p14="http://schemas.microsoft.com/office/powerpoint/2010/main" val="3932893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and put work as you would expect.</a:t>
            </a:r>
          </a:p>
          <a:p>
            <a:endParaRPr lang="en-US" dirty="0"/>
          </a:p>
          <a:p>
            <a:r>
              <a:rPr lang="en-US" dirty="0"/>
              <a:t>The watch API will notify you if an item is updated.  Maybe not so useful for a blob service, but in other situations watch can be very valuable.</a:t>
            </a:r>
          </a:p>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27</a:t>
            </a:fld>
            <a:endParaRPr lang="en-US"/>
          </a:p>
        </p:txBody>
      </p:sp>
    </p:spTree>
    <p:extLst>
      <p:ext uri="{BB962C8B-B14F-4D97-AF65-F5344CB8AC3E}">
        <p14:creationId xmlns:p14="http://schemas.microsoft.com/office/powerpoint/2010/main" val="1827579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95143"/>
            <a:ext cx="5486400" cy="3600450"/>
          </a:xfrm>
        </p:spPr>
        <p:txBody>
          <a:bodyPr/>
          <a:lstStyle/>
          <a:p>
            <a:r>
              <a:rPr lang="en-US" dirty="0"/>
              <a:t>The rest of the lecture focuses on how Facebook does image caching (and now, video caching too).  Huge thing for them since Facebook is at global scale.</a:t>
            </a:r>
          </a:p>
          <a:p>
            <a:endParaRPr lang="en-US" dirty="0"/>
          </a:p>
          <a:p>
            <a:r>
              <a:rPr lang="en-US" dirty="0"/>
              <a:t>The material is based on the following paper:</a:t>
            </a:r>
          </a:p>
          <a:p>
            <a:endParaRPr lang="en-US" dirty="0"/>
          </a:p>
          <a:p>
            <a:r>
              <a:rPr lang="en-US" b="1" i="1" u="sng" dirty="0">
                <a:hlinkClick r:id="rId3"/>
              </a:rPr>
              <a:t>An Analysis of Facebook Photo </a:t>
            </a:r>
            <a:r>
              <a:rPr lang="en-US" b="1" i="1" u="sng" dirty="0" err="1">
                <a:hlinkClick r:id="rId3"/>
              </a:rPr>
              <a:t>Caching.</a:t>
            </a:r>
            <a:r>
              <a:rPr lang="en-US" i="1" dirty="0" err="1"/>
              <a:t>Qi</a:t>
            </a:r>
            <a:r>
              <a:rPr lang="en-US" i="1" dirty="0"/>
              <a:t> Huang, Ken Birman, Robbert van Renesse, Wyatt Lloyd, Sanjeev Kumar, Harry Li. The 24th ACM Symposium on Operating Systems Principles (SOSP, 2013). November1- 4, 2013, Pittsburgh.</a:t>
            </a:r>
          </a:p>
          <a:p>
            <a:endParaRPr lang="en-US" i="1" dirty="0"/>
          </a:p>
          <a:p>
            <a:r>
              <a:rPr lang="en-US" dirty="0"/>
              <a:t>We expect you to read this paper, because it covers the core material from this lecture.  In general, readings are just recommendations, but anything specifically covered in lecture could appear on the prelim or even come up during project demos.</a:t>
            </a:r>
          </a:p>
        </p:txBody>
      </p:sp>
      <p:sp>
        <p:nvSpPr>
          <p:cNvPr id="4" name="Slide Number Placeholder 3"/>
          <p:cNvSpPr>
            <a:spLocks noGrp="1"/>
          </p:cNvSpPr>
          <p:nvPr>
            <p:ph type="sldNum" sz="quarter" idx="10"/>
          </p:nvPr>
        </p:nvSpPr>
        <p:spPr/>
        <p:txBody>
          <a:bodyPr/>
          <a:lstStyle/>
          <a:p>
            <a:fld id="{DACDC88A-CD66-4609-884B-39722DAC333B}" type="slidenum">
              <a:rPr lang="en-US" smtClean="0"/>
              <a:t>28</a:t>
            </a:fld>
            <a:endParaRPr lang="en-US"/>
          </a:p>
        </p:txBody>
      </p:sp>
    </p:spTree>
    <p:extLst>
      <p:ext uri="{BB962C8B-B14F-4D97-AF65-F5344CB8AC3E}">
        <p14:creationId xmlns:p14="http://schemas.microsoft.com/office/powerpoint/2010/main" val="1739160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thing to appreciate is that like any cloud-scale solution, Facebook’s caching infrastructure is hierarchical and “</a:t>
            </a:r>
            <a:r>
              <a:rPr lang="en-US" dirty="0" err="1"/>
              <a:t>georeplicated</a:t>
            </a:r>
            <a:r>
              <a:rPr lang="en-US" dirty="0"/>
              <a:t>”.  </a:t>
            </a:r>
          </a:p>
          <a:p>
            <a:endParaRPr lang="en-US" dirty="0"/>
          </a:p>
          <a:p>
            <a:r>
              <a:rPr lang="en-US" dirty="0"/>
              <a:t>Facebook has a hierarchy of data centers: big ones that we can think of as serving data from a core database and smaller ones that mostly just are running the cache service.</a:t>
            </a:r>
          </a:p>
          <a:p>
            <a:endParaRPr lang="en-US" dirty="0"/>
          </a:p>
          <a:p>
            <a:r>
              <a:rPr lang="en-US" dirty="0"/>
              <a:t>The image shows a core database.  This is actually a replicated data set shared among the Haystack servers (each has its own copy).  As such, all of Facebook knows that there are several “last resort” systems with copies of the critical data.  But unlike what the picture might seem to suggest, the core database isn’t in one place.  It actually is duplicated at multiple Haystack locations, each with its own full replica.</a:t>
            </a:r>
          </a:p>
        </p:txBody>
      </p:sp>
      <p:sp>
        <p:nvSpPr>
          <p:cNvPr id="4" name="Slide Number Placeholder 3"/>
          <p:cNvSpPr>
            <a:spLocks noGrp="1"/>
          </p:cNvSpPr>
          <p:nvPr>
            <p:ph type="sldNum" sz="quarter" idx="10"/>
          </p:nvPr>
        </p:nvSpPr>
        <p:spPr/>
        <p:txBody>
          <a:bodyPr/>
          <a:lstStyle/>
          <a:p>
            <a:fld id="{DACDC88A-CD66-4609-884B-39722DAC333B}" type="slidenum">
              <a:rPr lang="en-US" smtClean="0"/>
              <a:t>29</a:t>
            </a:fld>
            <a:endParaRPr lang="en-US"/>
          </a:p>
        </p:txBody>
      </p:sp>
    </p:spTree>
    <p:extLst>
      <p:ext uri="{BB962C8B-B14F-4D97-AF65-F5344CB8AC3E}">
        <p14:creationId xmlns:p14="http://schemas.microsoft.com/office/powerpoint/2010/main" val="2541553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actual content would be photos and videos.  Blobs.</a:t>
            </a:r>
          </a:p>
          <a:p>
            <a:endParaRPr lang="en-US" dirty="0"/>
          </a:p>
          <a:p>
            <a:r>
              <a:rPr lang="en-US" dirty="0"/>
              <a:t>But any single blob can exist in multiple versions: we sized for various screens or different playback quality, or perhaps edited in various ways (those are “effects” on the left, not the real data).  So from a single original blob in its full resolution there can be various derived versions that were computed by applying some recipe to the original raw data.</a:t>
            </a:r>
          </a:p>
          <a:p>
            <a:endParaRPr lang="en-US" dirty="0"/>
          </a:p>
          <a:p>
            <a:r>
              <a:rPr lang="en-US" dirty="0"/>
              <a:t>This will be important in the remainder of the lecture because it costs a surprising amount of compute time to do some of these operations.  Facebook would rather not do them more than once.</a:t>
            </a:r>
          </a:p>
        </p:txBody>
      </p:sp>
      <p:sp>
        <p:nvSpPr>
          <p:cNvPr id="4" name="Slide Number Placeholder 3"/>
          <p:cNvSpPr>
            <a:spLocks noGrp="1"/>
          </p:cNvSpPr>
          <p:nvPr>
            <p:ph type="sldNum" sz="quarter" idx="10"/>
          </p:nvPr>
        </p:nvSpPr>
        <p:spPr/>
        <p:txBody>
          <a:bodyPr/>
          <a:lstStyle/>
          <a:p>
            <a:fld id="{DACDC88A-CD66-4609-884B-39722DAC333B}" type="slidenum">
              <a:rPr lang="en-US" smtClean="0"/>
              <a:t>30</a:t>
            </a:fld>
            <a:endParaRPr lang="en-US"/>
          </a:p>
        </p:txBody>
      </p:sp>
    </p:spTree>
    <p:extLst>
      <p:ext uri="{BB962C8B-B14F-4D97-AF65-F5344CB8AC3E}">
        <p14:creationId xmlns:p14="http://schemas.microsoft.com/office/powerpoint/2010/main" val="692152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Haystack as the ultimate photo album.</a:t>
            </a:r>
          </a:p>
          <a:p>
            <a:endParaRPr lang="en-US" dirty="0"/>
          </a:p>
          <a:p>
            <a:r>
              <a:rPr lang="en-US" dirty="0"/>
              <a:t>But it is at risk of being overloaded, so the single overarching goal is to try to serve all requests from </a:t>
            </a:r>
            <a:r>
              <a:rPr lang="en-US" u="sng" dirty="0"/>
              <a:t>copies</a:t>
            </a:r>
            <a:r>
              <a:rPr lang="en-US" dirty="0"/>
              <a:t> of the photos, not the originals.</a:t>
            </a:r>
          </a:p>
        </p:txBody>
      </p:sp>
      <p:sp>
        <p:nvSpPr>
          <p:cNvPr id="4" name="Slide Number Placeholder 3"/>
          <p:cNvSpPr>
            <a:spLocks noGrp="1"/>
          </p:cNvSpPr>
          <p:nvPr>
            <p:ph type="sldNum" sz="quarter" idx="10"/>
          </p:nvPr>
        </p:nvSpPr>
        <p:spPr/>
        <p:txBody>
          <a:bodyPr/>
          <a:lstStyle/>
          <a:p>
            <a:fld id="{DACDC88A-CD66-4609-884B-39722DAC333B}" type="slidenum">
              <a:rPr lang="en-US" smtClean="0"/>
              <a:t>31</a:t>
            </a:fld>
            <a:endParaRPr lang="en-US"/>
          </a:p>
        </p:txBody>
      </p:sp>
    </p:spTree>
    <p:extLst>
      <p:ext uri="{BB962C8B-B14F-4D97-AF65-F5344CB8AC3E}">
        <p14:creationId xmlns:p14="http://schemas.microsoft.com/office/powerpoint/2010/main" val="365109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version issue is that we need to resize the image or video depending on the screen.  FB does this work because otherwise your phone battery runs down too fast.</a:t>
            </a:r>
          </a:p>
        </p:txBody>
      </p:sp>
      <p:sp>
        <p:nvSpPr>
          <p:cNvPr id="4" name="Slide Number Placeholder 3"/>
          <p:cNvSpPr>
            <a:spLocks noGrp="1"/>
          </p:cNvSpPr>
          <p:nvPr>
            <p:ph type="sldNum" sz="quarter" idx="10"/>
          </p:nvPr>
        </p:nvSpPr>
        <p:spPr/>
        <p:txBody>
          <a:bodyPr/>
          <a:lstStyle/>
          <a:p>
            <a:fld id="{DACDC88A-CD66-4609-884B-39722DAC333B}" type="slidenum">
              <a:rPr lang="en-US" smtClean="0"/>
              <a:t>32</a:t>
            </a:fld>
            <a:endParaRPr lang="en-US"/>
          </a:p>
        </p:txBody>
      </p:sp>
    </p:spTree>
    <p:extLst>
      <p:ext uri="{BB962C8B-B14F-4D97-AF65-F5344CB8AC3E}">
        <p14:creationId xmlns:p14="http://schemas.microsoft.com/office/powerpoint/2010/main" val="2694889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see some of these patterns a few slides into the lecture</a:t>
            </a:r>
          </a:p>
        </p:txBody>
      </p:sp>
      <p:sp>
        <p:nvSpPr>
          <p:cNvPr id="4" name="Slide Number Placeholder 3"/>
          <p:cNvSpPr>
            <a:spLocks noGrp="1"/>
          </p:cNvSpPr>
          <p:nvPr>
            <p:ph type="sldNum" sz="quarter" idx="10"/>
          </p:nvPr>
        </p:nvSpPr>
        <p:spPr/>
        <p:txBody>
          <a:bodyPr/>
          <a:lstStyle/>
          <a:p>
            <a:fld id="{DACDC88A-CD66-4609-884B-39722DAC333B}" type="slidenum">
              <a:rPr lang="en-US" smtClean="0"/>
              <a:t>4</a:t>
            </a:fld>
            <a:endParaRPr lang="en-US"/>
          </a:p>
        </p:txBody>
      </p:sp>
    </p:spTree>
    <p:extLst>
      <p:ext uri="{BB962C8B-B14F-4D97-AF65-F5344CB8AC3E}">
        <p14:creationId xmlns:p14="http://schemas.microsoft.com/office/powerpoint/2010/main" val="38237132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here’s our picture at national scale.  </a:t>
            </a:r>
          </a:p>
        </p:txBody>
      </p:sp>
      <p:sp>
        <p:nvSpPr>
          <p:cNvPr id="4" name="Slide Number Placeholder 3"/>
          <p:cNvSpPr>
            <a:spLocks noGrp="1"/>
          </p:cNvSpPr>
          <p:nvPr>
            <p:ph type="sldNum" sz="quarter" idx="10"/>
          </p:nvPr>
        </p:nvSpPr>
        <p:spPr/>
        <p:txBody>
          <a:bodyPr/>
          <a:lstStyle/>
          <a:p>
            <a:fld id="{DACDC88A-CD66-4609-884B-39722DAC333B}" type="slidenum">
              <a:rPr lang="en-US" smtClean="0"/>
              <a:t>33</a:t>
            </a:fld>
            <a:endParaRPr lang="en-US"/>
          </a:p>
        </p:txBody>
      </p:sp>
    </p:spTree>
    <p:extLst>
      <p:ext uri="{BB962C8B-B14F-4D97-AF65-F5344CB8AC3E}">
        <p14:creationId xmlns:p14="http://schemas.microsoft.com/office/powerpoint/2010/main" val="6826103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does the caching structure work?</a:t>
            </a:r>
            <a:br>
              <a:rPr lang="en-US" dirty="0"/>
            </a:br>
            <a:r>
              <a:rPr lang="en-US" dirty="0"/>
              <a:t/>
            </a:r>
            <a:br>
              <a:rPr lang="en-US" dirty="0"/>
            </a:br>
            <a:r>
              <a:rPr lang="en-US" dirty="0"/>
              <a:t>Your computer has a cache right on your </a:t>
            </a:r>
            <a:r>
              <a:rPr lang="en-US" dirty="0" err="1"/>
              <a:t>iphone</a:t>
            </a:r>
            <a:r>
              <a:rPr lang="en-US" dirty="0"/>
              <a:t>.  This is the browser cache.</a:t>
            </a:r>
          </a:p>
          <a:p>
            <a:r>
              <a:rPr lang="en-US" dirty="0"/>
              <a:t/>
            </a:r>
            <a:br>
              <a:rPr lang="en-US" dirty="0"/>
            </a:br>
            <a:r>
              <a:rPr lang="en-US" dirty="0"/>
              <a:t>Then we could go via Akamai (a big cache run by a caching company), or directly to Facebook.  And Akamai itself talks to Facebook.  So in some sense all routes lead into Facebook, unless the image is found in one of those first caches.</a:t>
            </a:r>
          </a:p>
          <a:p>
            <a:endParaRPr lang="en-US" dirty="0"/>
          </a:p>
          <a:p>
            <a:r>
              <a:rPr lang="en-US" dirty="0"/>
              <a:t>Then we get the edge which is where Facebook does resizing.  As you’ll recall, CS5412 is an edge computing class.</a:t>
            </a:r>
          </a:p>
          <a:p>
            <a:endParaRPr lang="en-US" dirty="0"/>
          </a:p>
          <a:p>
            <a:r>
              <a:rPr lang="en-US" dirty="0"/>
              <a:t>Deeper inside is the Haystack layer and its own caching.  </a:t>
            </a:r>
          </a:p>
        </p:txBody>
      </p:sp>
      <p:sp>
        <p:nvSpPr>
          <p:cNvPr id="4" name="Slide Number Placeholder 3"/>
          <p:cNvSpPr>
            <a:spLocks noGrp="1"/>
          </p:cNvSpPr>
          <p:nvPr>
            <p:ph type="sldNum" sz="quarter" idx="10"/>
          </p:nvPr>
        </p:nvSpPr>
        <p:spPr/>
        <p:txBody>
          <a:bodyPr/>
          <a:lstStyle/>
          <a:p>
            <a:fld id="{DACDC88A-CD66-4609-884B-39722DAC333B}" type="slidenum">
              <a:rPr lang="en-US" smtClean="0"/>
              <a:t>34</a:t>
            </a:fld>
            <a:endParaRPr lang="en-US"/>
          </a:p>
        </p:txBody>
      </p:sp>
    </p:spTree>
    <p:extLst>
      <p:ext uri="{BB962C8B-B14F-4D97-AF65-F5344CB8AC3E}">
        <p14:creationId xmlns:p14="http://schemas.microsoft.com/office/powerpoint/2010/main" val="37681774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origin cache is close to Haystack.  So even at the last hop we use caching.</a:t>
            </a:r>
          </a:p>
        </p:txBody>
      </p:sp>
      <p:sp>
        <p:nvSpPr>
          <p:cNvPr id="4" name="Slide Number Placeholder 3"/>
          <p:cNvSpPr>
            <a:spLocks noGrp="1"/>
          </p:cNvSpPr>
          <p:nvPr>
            <p:ph type="sldNum" sz="quarter" idx="10"/>
          </p:nvPr>
        </p:nvSpPr>
        <p:spPr/>
        <p:txBody>
          <a:bodyPr/>
          <a:lstStyle/>
          <a:p>
            <a:fld id="{DACDC88A-CD66-4609-884B-39722DAC333B}" type="slidenum">
              <a:rPr lang="en-US" smtClean="0"/>
              <a:t>35</a:t>
            </a:fld>
            <a:endParaRPr lang="en-US"/>
          </a:p>
        </p:txBody>
      </p:sp>
    </p:spTree>
    <p:extLst>
      <p:ext uri="{BB962C8B-B14F-4D97-AF65-F5344CB8AC3E}">
        <p14:creationId xmlns:p14="http://schemas.microsoft.com/office/powerpoint/2010/main" val="37525878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instrumentation lived in the dark gray places but we could deduce cache hits from the light gray ones.</a:t>
            </a:r>
          </a:p>
        </p:txBody>
      </p:sp>
      <p:sp>
        <p:nvSpPr>
          <p:cNvPr id="4" name="Slide Number Placeholder 3"/>
          <p:cNvSpPr>
            <a:spLocks noGrp="1"/>
          </p:cNvSpPr>
          <p:nvPr>
            <p:ph type="sldNum" sz="quarter" idx="10"/>
          </p:nvPr>
        </p:nvSpPr>
        <p:spPr/>
        <p:txBody>
          <a:bodyPr/>
          <a:lstStyle/>
          <a:p>
            <a:fld id="{DACDC88A-CD66-4609-884B-39722DAC333B}" type="slidenum">
              <a:rPr lang="en-US" smtClean="0"/>
              <a:t>36</a:t>
            </a:fld>
            <a:endParaRPr lang="en-US"/>
          </a:p>
        </p:txBody>
      </p:sp>
    </p:spTree>
    <p:extLst>
      <p:ext uri="{BB962C8B-B14F-4D97-AF65-F5344CB8AC3E}">
        <p14:creationId xmlns:p14="http://schemas.microsoft.com/office/powerpoint/2010/main" val="6599387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did our experiments during periods when Akamai wasn’t actually active, to make things a bit simpler.</a:t>
            </a:r>
          </a:p>
        </p:txBody>
      </p:sp>
      <p:sp>
        <p:nvSpPr>
          <p:cNvPr id="4" name="Slide Number Placeholder 3"/>
          <p:cNvSpPr>
            <a:spLocks noGrp="1"/>
          </p:cNvSpPr>
          <p:nvPr>
            <p:ph type="sldNum" sz="quarter" idx="10"/>
          </p:nvPr>
        </p:nvSpPr>
        <p:spPr/>
        <p:txBody>
          <a:bodyPr/>
          <a:lstStyle/>
          <a:p>
            <a:fld id="{DACDC88A-CD66-4609-884B-39722DAC333B}" type="slidenum">
              <a:rPr lang="en-US" smtClean="0"/>
              <a:t>37</a:t>
            </a:fld>
            <a:endParaRPr lang="en-US"/>
          </a:p>
        </p:txBody>
      </p:sp>
    </p:spTree>
    <p:extLst>
      <p:ext uri="{BB962C8B-B14F-4D97-AF65-F5344CB8AC3E}">
        <p14:creationId xmlns:p14="http://schemas.microsoft.com/office/powerpoint/2010/main" val="684396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structure, nicer image.</a:t>
            </a:r>
          </a:p>
        </p:txBody>
      </p:sp>
      <p:sp>
        <p:nvSpPr>
          <p:cNvPr id="4" name="Slide Number Placeholder 3"/>
          <p:cNvSpPr>
            <a:spLocks noGrp="1"/>
          </p:cNvSpPr>
          <p:nvPr>
            <p:ph type="sldNum" sz="quarter" idx="10"/>
          </p:nvPr>
        </p:nvSpPr>
        <p:spPr/>
        <p:txBody>
          <a:bodyPr/>
          <a:lstStyle/>
          <a:p>
            <a:fld id="{DACDC88A-CD66-4609-884B-39722DAC333B}" type="slidenum">
              <a:rPr lang="en-US" smtClean="0"/>
              <a:t>38</a:t>
            </a:fld>
            <a:endParaRPr lang="en-US"/>
          </a:p>
        </p:txBody>
      </p:sp>
    </p:spTree>
    <p:extLst>
      <p:ext uri="{BB962C8B-B14F-4D97-AF65-F5344CB8AC3E}">
        <p14:creationId xmlns:p14="http://schemas.microsoft.com/office/powerpoint/2010/main" val="16281359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39</a:t>
            </a:fld>
            <a:endParaRPr lang="en-US"/>
          </a:p>
        </p:txBody>
      </p:sp>
    </p:spTree>
    <p:extLst>
      <p:ext uri="{BB962C8B-B14F-4D97-AF65-F5344CB8AC3E}">
        <p14:creationId xmlns:p14="http://schemas.microsoft.com/office/powerpoint/2010/main" val="5139915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40</a:t>
            </a:fld>
            <a:endParaRPr lang="en-US"/>
          </a:p>
        </p:txBody>
      </p:sp>
    </p:spTree>
    <p:extLst>
      <p:ext uri="{BB962C8B-B14F-4D97-AF65-F5344CB8AC3E}">
        <p14:creationId xmlns:p14="http://schemas.microsoft.com/office/powerpoint/2010/main" val="1110143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41</a:t>
            </a:fld>
            <a:endParaRPr lang="en-US"/>
          </a:p>
        </p:txBody>
      </p:sp>
    </p:spTree>
    <p:extLst>
      <p:ext uri="{BB962C8B-B14F-4D97-AF65-F5344CB8AC3E}">
        <p14:creationId xmlns:p14="http://schemas.microsoft.com/office/powerpoint/2010/main" val="29903900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people assume that fetching something from LA, if you live in Ithaca, is a stupid idea.  Facebook’s Internet seems to work unexpectedly well!</a:t>
            </a:r>
          </a:p>
          <a:p>
            <a:endParaRPr lang="en-US" dirty="0"/>
          </a:p>
          <a:p>
            <a:r>
              <a:rPr lang="en-US" dirty="0"/>
              <a:t>For them, remote caches are close enough to be useful even cross country.  And this gives a WAY bigger effective cache size.</a:t>
            </a:r>
          </a:p>
        </p:txBody>
      </p:sp>
      <p:sp>
        <p:nvSpPr>
          <p:cNvPr id="4" name="Slide Number Placeholder 3"/>
          <p:cNvSpPr>
            <a:spLocks noGrp="1"/>
          </p:cNvSpPr>
          <p:nvPr>
            <p:ph type="sldNum" sz="quarter" idx="10"/>
          </p:nvPr>
        </p:nvSpPr>
        <p:spPr/>
        <p:txBody>
          <a:bodyPr/>
          <a:lstStyle/>
          <a:p>
            <a:fld id="{DACDC88A-CD66-4609-884B-39722DAC333B}" type="slidenum">
              <a:rPr lang="en-US" smtClean="0"/>
              <a:t>42</a:t>
            </a:fld>
            <a:endParaRPr lang="en-US"/>
          </a:p>
        </p:txBody>
      </p:sp>
    </p:spTree>
    <p:extLst>
      <p:ext uri="{BB962C8B-B14F-4D97-AF65-F5344CB8AC3E}">
        <p14:creationId xmlns:p14="http://schemas.microsoft.com/office/powerpoint/2010/main" val="2905101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almost nothing scaled.  Jim studied this and tried to understand root causes.</a:t>
            </a:r>
          </a:p>
        </p:txBody>
      </p:sp>
      <p:sp>
        <p:nvSpPr>
          <p:cNvPr id="4" name="Slide Number Placeholder 3"/>
          <p:cNvSpPr>
            <a:spLocks noGrp="1"/>
          </p:cNvSpPr>
          <p:nvPr>
            <p:ph type="sldNum" sz="quarter" idx="10"/>
          </p:nvPr>
        </p:nvSpPr>
        <p:spPr/>
        <p:txBody>
          <a:bodyPr/>
          <a:lstStyle/>
          <a:p>
            <a:fld id="{DACDC88A-CD66-4609-884B-39722DAC333B}" type="slidenum">
              <a:rPr lang="en-US" smtClean="0"/>
              <a:t>7</a:t>
            </a:fld>
            <a:endParaRPr lang="en-US"/>
          </a:p>
        </p:txBody>
      </p:sp>
    </p:spTree>
    <p:extLst>
      <p:ext uri="{BB962C8B-B14F-4D97-AF65-F5344CB8AC3E}">
        <p14:creationId xmlns:p14="http://schemas.microsoft.com/office/powerpoint/2010/main" val="15736705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43</a:t>
            </a:fld>
            <a:endParaRPr lang="en-US"/>
          </a:p>
        </p:txBody>
      </p:sp>
    </p:spTree>
    <p:extLst>
      <p:ext uri="{BB962C8B-B14F-4D97-AF65-F5344CB8AC3E}">
        <p14:creationId xmlns:p14="http://schemas.microsoft.com/office/powerpoint/2010/main" val="42622202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famous segmented LRU concept!</a:t>
            </a:r>
          </a:p>
          <a:p>
            <a:endParaRPr lang="en-US" dirty="0"/>
          </a:p>
          <a:p>
            <a:r>
              <a:rPr lang="en-US" dirty="0"/>
              <a:t>Each chunk kind of uses a different policy.</a:t>
            </a:r>
          </a:p>
          <a:p>
            <a:endParaRPr lang="en-US" dirty="0"/>
          </a:p>
          <a:p>
            <a:r>
              <a:rPr lang="en-US" dirty="0"/>
              <a:t>Think of the top chunk as being long-lived items that should stay in cache for a long time, and the bottom as a chunk for transient images needed just for a brief period.</a:t>
            </a:r>
          </a:p>
        </p:txBody>
      </p:sp>
      <p:sp>
        <p:nvSpPr>
          <p:cNvPr id="4" name="Slide Number Placeholder 3"/>
          <p:cNvSpPr>
            <a:spLocks noGrp="1"/>
          </p:cNvSpPr>
          <p:nvPr>
            <p:ph type="sldNum" sz="quarter" idx="10"/>
          </p:nvPr>
        </p:nvSpPr>
        <p:spPr/>
        <p:txBody>
          <a:bodyPr/>
          <a:lstStyle/>
          <a:p>
            <a:fld id="{DACDC88A-CD66-4609-884B-39722DAC333B}" type="slidenum">
              <a:rPr lang="en-US" smtClean="0"/>
              <a:t>44</a:t>
            </a:fld>
            <a:endParaRPr lang="en-US"/>
          </a:p>
        </p:txBody>
      </p:sp>
    </p:spTree>
    <p:extLst>
      <p:ext uri="{BB962C8B-B14F-4D97-AF65-F5344CB8AC3E}">
        <p14:creationId xmlns:p14="http://schemas.microsoft.com/office/powerpoint/2010/main" val="5100620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45</a:t>
            </a:fld>
            <a:endParaRPr lang="en-US"/>
          </a:p>
        </p:txBody>
      </p:sp>
    </p:spTree>
    <p:extLst>
      <p:ext uri="{BB962C8B-B14F-4D97-AF65-F5344CB8AC3E}">
        <p14:creationId xmlns:p14="http://schemas.microsoft.com/office/powerpoint/2010/main" val="37733023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46</a:t>
            </a:fld>
            <a:endParaRPr lang="en-US"/>
          </a:p>
        </p:txBody>
      </p:sp>
    </p:spTree>
    <p:extLst>
      <p:ext uri="{BB962C8B-B14F-4D97-AF65-F5344CB8AC3E}">
        <p14:creationId xmlns:p14="http://schemas.microsoft.com/office/powerpoint/2010/main" val="40091158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S4LRU didn’t turn out to make efficient use of the hardware.  </a:t>
            </a:r>
          </a:p>
          <a:p>
            <a:r>
              <a:rPr lang="en-US" dirty="0"/>
              <a:t/>
            </a:r>
            <a:br>
              <a:rPr lang="en-US" dirty="0"/>
            </a:br>
            <a:r>
              <a:rPr lang="en-US" dirty="0"/>
              <a:t>Core issue is like the NUMA thing from the last lecture: the hardware isn’t perfect and has limitations.  S4LRU, used naively, has too much overhead.  But with effort it was possible to invent a solution that uses S4LRU and also is hardware-friendly (uses the hardware closer to its sweet spot)</a:t>
            </a:r>
          </a:p>
        </p:txBody>
      </p:sp>
      <p:sp>
        <p:nvSpPr>
          <p:cNvPr id="4" name="Slide Number Placeholder 3"/>
          <p:cNvSpPr>
            <a:spLocks noGrp="1"/>
          </p:cNvSpPr>
          <p:nvPr>
            <p:ph type="sldNum" sz="quarter" idx="10"/>
          </p:nvPr>
        </p:nvSpPr>
        <p:spPr/>
        <p:txBody>
          <a:bodyPr/>
          <a:lstStyle/>
          <a:p>
            <a:fld id="{DACDC88A-CD66-4609-884B-39722DAC333B}" type="slidenum">
              <a:rPr lang="en-US" smtClean="0"/>
              <a:t>47</a:t>
            </a:fld>
            <a:endParaRPr lang="en-US"/>
          </a:p>
        </p:txBody>
      </p:sp>
    </p:spTree>
    <p:extLst>
      <p:ext uri="{BB962C8B-B14F-4D97-AF65-F5344CB8AC3E}">
        <p14:creationId xmlns:p14="http://schemas.microsoft.com/office/powerpoint/2010/main" val="7423369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notion of ordering (priority, in the sense of “priority queue”) is important but they virtualize with one-level of indirection.  The in-memory data structure, which they have a way to rebuild if the unit crashes and restarts, worries about ordering.</a:t>
            </a:r>
          </a:p>
          <a:p>
            <a:r>
              <a:rPr lang="en-US" dirty="0"/>
              <a:t/>
            </a:r>
            <a:br>
              <a:rPr lang="en-US" dirty="0"/>
            </a:br>
            <a:r>
              <a:rPr lang="en-US" dirty="0"/>
              <a:t>The actual workload seen by the SSD is in the form of huge segments that get written in one steady pass.  They do garbage collect by rereading active data and then rewriting it, now and then, when a segment on SSD has lots of holes (no-longer-needed data that was previously cached but by now has been bumped from cache)</a:t>
            </a:r>
          </a:p>
          <a:p>
            <a:endParaRPr lang="en-US" dirty="0"/>
          </a:p>
          <a:p>
            <a:r>
              <a:rPr lang="en-US" dirty="0"/>
              <a:t>The bit I/O pattern becomes one of huge one-directional writes that treat the whole SSD like a massive tape drive.  This works well.</a:t>
            </a:r>
          </a:p>
          <a:p>
            <a:r>
              <a:rPr lang="en-US" dirty="0"/>
              <a:t/>
            </a:r>
            <a:br>
              <a:rPr lang="en-US" dirty="0"/>
            </a:br>
            <a:r>
              <a:rPr lang="en-US" dirty="0"/>
              <a:t>Then the in-memory data structure has pointers to the SSD content (and to some stuff that is temporarily still in memory because it hasn’t yet been written).</a:t>
            </a:r>
          </a:p>
        </p:txBody>
      </p:sp>
      <p:sp>
        <p:nvSpPr>
          <p:cNvPr id="4" name="Slide Number Placeholder 3"/>
          <p:cNvSpPr>
            <a:spLocks noGrp="1"/>
          </p:cNvSpPr>
          <p:nvPr>
            <p:ph type="sldNum" sz="quarter" idx="10"/>
          </p:nvPr>
        </p:nvSpPr>
        <p:spPr/>
        <p:txBody>
          <a:bodyPr/>
          <a:lstStyle/>
          <a:p>
            <a:fld id="{DACDC88A-CD66-4609-884B-39722DAC333B}" type="slidenum">
              <a:rPr lang="en-US" smtClean="0"/>
              <a:t>48</a:t>
            </a:fld>
            <a:endParaRPr lang="en-US"/>
          </a:p>
        </p:txBody>
      </p:sp>
    </p:spTree>
    <p:extLst>
      <p:ext uri="{BB962C8B-B14F-4D97-AF65-F5344CB8AC3E}">
        <p14:creationId xmlns:p14="http://schemas.microsoft.com/office/powerpoint/2010/main" val="23420719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they end up slightly cheating relative to LRU and GDSF but you won’t notice.</a:t>
            </a:r>
          </a:p>
        </p:txBody>
      </p:sp>
      <p:sp>
        <p:nvSpPr>
          <p:cNvPr id="4" name="Slide Number Placeholder 3"/>
          <p:cNvSpPr>
            <a:spLocks noGrp="1"/>
          </p:cNvSpPr>
          <p:nvPr>
            <p:ph type="sldNum" sz="quarter" idx="10"/>
          </p:nvPr>
        </p:nvSpPr>
        <p:spPr/>
        <p:txBody>
          <a:bodyPr/>
          <a:lstStyle/>
          <a:p>
            <a:fld id="{D04995E3-58FF-C141-AD78-FDA068597AA7}" type="slidenum">
              <a:rPr lang="en-US" smtClean="0"/>
              <a:t>51</a:t>
            </a:fld>
            <a:endParaRPr lang="en-US"/>
          </a:p>
        </p:txBody>
      </p:sp>
    </p:spTree>
    <p:extLst>
      <p:ext uri="{BB962C8B-B14F-4D97-AF65-F5344CB8AC3E}">
        <p14:creationId xmlns:p14="http://schemas.microsoft.com/office/powerpoint/2010/main" val="35906846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and those policies are worth using, because they do far better than FIFO (which happens to make great use of an SSD, but has this annoying tendency to dump things from the cache simply because they have been in it for a while, ignoring whether they are getting hits)</a:t>
            </a:r>
          </a:p>
        </p:txBody>
      </p:sp>
      <p:sp>
        <p:nvSpPr>
          <p:cNvPr id="4" name="Slide Number Placeholder 3"/>
          <p:cNvSpPr>
            <a:spLocks noGrp="1"/>
          </p:cNvSpPr>
          <p:nvPr>
            <p:ph type="sldNum" sz="quarter" idx="10"/>
          </p:nvPr>
        </p:nvSpPr>
        <p:spPr/>
        <p:txBody>
          <a:bodyPr/>
          <a:lstStyle/>
          <a:p>
            <a:fld id="{D04995E3-58FF-C141-AD78-FDA068597AA7}" type="slidenum">
              <a:rPr lang="en-US" smtClean="0"/>
              <a:t>52</a:t>
            </a:fld>
            <a:endParaRPr lang="en-US"/>
          </a:p>
        </p:txBody>
      </p:sp>
    </p:spTree>
    <p:extLst>
      <p:ext uri="{BB962C8B-B14F-4D97-AF65-F5344CB8AC3E}">
        <p14:creationId xmlns:p14="http://schemas.microsoft.com/office/powerpoint/2010/main" val="30363947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D04995E3-58FF-C141-AD78-FDA068597AA7}" type="slidenum">
              <a:rPr lang="en-US" smtClean="0"/>
              <a:t>53</a:t>
            </a:fld>
            <a:endParaRPr lang="en-US"/>
          </a:p>
        </p:txBody>
      </p:sp>
      <p:sp>
        <p:nvSpPr>
          <p:cNvPr id="5" name="Notes Placeholder 4"/>
          <p:cNvSpPr>
            <a:spLocks noGrp="1"/>
          </p:cNvSpPr>
          <p:nvPr>
            <p:ph type="body" sz="quarter" idx="11"/>
          </p:nvPr>
        </p:nvSpPr>
        <p:spPr/>
        <p:txBody>
          <a:bodyPr/>
          <a:lstStyle/>
          <a:p>
            <a:r>
              <a:rPr lang="en-US" dirty="0"/>
              <a:t>FIFO was ideal for SSD but had lousy cache hit behavior.  Here we see that RIPQ has a nearly FIFO traffic pattern to the SSD even though it can support these policies with way better cache hit behavior.</a:t>
            </a:r>
          </a:p>
        </p:txBody>
      </p:sp>
    </p:spTree>
    <p:extLst>
      <p:ext uri="{BB962C8B-B14F-4D97-AF65-F5344CB8AC3E}">
        <p14:creationId xmlns:p14="http://schemas.microsoft.com/office/powerpoint/2010/main" val="8718475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54</a:t>
            </a:fld>
            <a:endParaRPr lang="en-US"/>
          </a:p>
        </p:txBody>
      </p:sp>
    </p:spTree>
    <p:extLst>
      <p:ext uri="{BB962C8B-B14F-4D97-AF65-F5344CB8AC3E}">
        <p14:creationId xmlns:p14="http://schemas.microsoft.com/office/powerpoint/2010/main" val="1352596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with a pencil and paper analysis, he and his colleagues identified a huge issue!  </a:t>
            </a:r>
          </a:p>
        </p:txBody>
      </p:sp>
      <p:sp>
        <p:nvSpPr>
          <p:cNvPr id="4" name="Slide Number Placeholder 3"/>
          <p:cNvSpPr>
            <a:spLocks noGrp="1"/>
          </p:cNvSpPr>
          <p:nvPr>
            <p:ph type="sldNum" sz="quarter" idx="10"/>
          </p:nvPr>
        </p:nvSpPr>
        <p:spPr/>
        <p:txBody>
          <a:bodyPr/>
          <a:lstStyle/>
          <a:p>
            <a:fld id="{DACDC88A-CD66-4609-884B-39722DAC333B}" type="slidenum">
              <a:rPr lang="en-US" smtClean="0"/>
              <a:t>8</a:t>
            </a:fld>
            <a:endParaRPr lang="en-US"/>
          </a:p>
        </p:txBody>
      </p:sp>
    </p:spTree>
    <p:extLst>
      <p:ext uri="{BB962C8B-B14F-4D97-AF65-F5344CB8AC3E}">
        <p14:creationId xmlns:p14="http://schemas.microsoft.com/office/powerpoint/2010/main" val="6916239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55</a:t>
            </a:fld>
            <a:endParaRPr lang="en-US"/>
          </a:p>
        </p:txBody>
      </p:sp>
    </p:spTree>
    <p:extLst>
      <p:ext uri="{BB962C8B-B14F-4D97-AF65-F5344CB8AC3E}">
        <p14:creationId xmlns:p14="http://schemas.microsoft.com/office/powerpoint/2010/main" val="2400237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56</a:t>
            </a:fld>
            <a:endParaRPr lang="en-US"/>
          </a:p>
        </p:txBody>
      </p:sp>
    </p:spTree>
    <p:extLst>
      <p:ext uri="{BB962C8B-B14F-4D97-AF65-F5344CB8AC3E}">
        <p14:creationId xmlns:p14="http://schemas.microsoft.com/office/powerpoint/2010/main" val="14248255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now I’m hoping you are already seeing a pattern.  In lecture 1 we started to think about NUMA and in no time realized that effective use of the hardware forces us to adopt a container model.</a:t>
            </a:r>
          </a:p>
          <a:p>
            <a:endParaRPr lang="en-US" dirty="0"/>
          </a:p>
          <a:p>
            <a:r>
              <a:rPr lang="en-US" dirty="0"/>
              <a:t>Today we looked at caching and realized that doing a professional job even for a simple key-value </a:t>
            </a:r>
            <a:r>
              <a:rPr lang="en-US" dirty="0" err="1"/>
              <a:t>sharding</a:t>
            </a:r>
            <a:r>
              <a:rPr lang="en-US" dirty="0"/>
              <a:t> layer is tricky!  A professional-quality  </a:t>
            </a:r>
            <a:r>
              <a:rPr lang="en-US" dirty="0">
                <a:sym typeface="Symbol" panose="05050102010706020507" pitchFamily="18" charset="2"/>
              </a:rPr>
              <a:t>-service would get the details right but would be hard to build.  A less professional version might be ineffective because it wouldn’t be elastic, or maybe it would glitch each time it reconfigures, or perhaps wouldn’t cooperate over geographic scale links and hence would just get a lower hit rate, or maybe wouldn’t use the hardware effectively.</a:t>
            </a:r>
          </a:p>
          <a:p>
            <a:endParaRPr lang="en-US" dirty="0">
              <a:sym typeface="Symbol" panose="05050102010706020507" pitchFamily="18" charset="2"/>
            </a:endParaRPr>
          </a:p>
          <a:p>
            <a:r>
              <a:rPr lang="en-US" dirty="0">
                <a:sym typeface="Symbol" panose="05050102010706020507" pitchFamily="18" charset="2"/>
              </a:rPr>
              <a:t>The bottom line is to just use the key-value store the vendor provides, obviously.  But understand a little about the issues will make you smarter in how you use it.  Moreover, not every key-value store has all of these features and you might want to be smart when you select the one </a:t>
            </a:r>
            <a:r>
              <a:rPr lang="en-US">
                <a:sym typeface="Symbol" panose="05050102010706020507" pitchFamily="18" charset="2"/>
              </a:rPr>
              <a:t>you’ll build on!</a:t>
            </a:r>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57</a:t>
            </a:fld>
            <a:endParaRPr lang="en-US"/>
          </a:p>
        </p:txBody>
      </p:sp>
    </p:spTree>
    <p:extLst>
      <p:ext uri="{BB962C8B-B14F-4D97-AF65-F5344CB8AC3E}">
        <p14:creationId xmlns:p14="http://schemas.microsoft.com/office/powerpoint/2010/main" val="302842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posed his analysis as an asymptotic cost question, like in an algorithms class where you study complexity.  But here we have more moving parts.</a:t>
            </a:r>
          </a:p>
        </p:txBody>
      </p:sp>
      <p:sp>
        <p:nvSpPr>
          <p:cNvPr id="4" name="Slide Number Placeholder 3"/>
          <p:cNvSpPr>
            <a:spLocks noGrp="1"/>
          </p:cNvSpPr>
          <p:nvPr>
            <p:ph type="sldNum" sz="quarter" idx="10"/>
          </p:nvPr>
        </p:nvSpPr>
        <p:spPr/>
        <p:txBody>
          <a:bodyPr/>
          <a:lstStyle/>
          <a:p>
            <a:fld id="{DACDC88A-CD66-4609-884B-39722DAC333B}" type="slidenum">
              <a:rPr lang="en-US" smtClean="0"/>
              <a:t>9</a:t>
            </a:fld>
            <a:endParaRPr lang="en-US"/>
          </a:p>
        </p:txBody>
      </p:sp>
    </p:spTree>
    <p:extLst>
      <p:ext uri="{BB962C8B-B14F-4D97-AF65-F5344CB8AC3E}">
        <p14:creationId xmlns:p14="http://schemas.microsoft.com/office/powerpoint/2010/main" val="641140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model starts with clients talking to a database.  There are T transactions that need to run.    They won’t run all at the same time, of course.  Here, three are active.</a:t>
            </a:r>
          </a:p>
        </p:txBody>
      </p:sp>
      <p:sp>
        <p:nvSpPr>
          <p:cNvPr id="4" name="Slide Number Placeholder 3"/>
          <p:cNvSpPr>
            <a:spLocks noGrp="1"/>
          </p:cNvSpPr>
          <p:nvPr>
            <p:ph type="sldNum" sz="quarter" idx="10"/>
          </p:nvPr>
        </p:nvSpPr>
        <p:spPr/>
        <p:txBody>
          <a:bodyPr/>
          <a:lstStyle/>
          <a:p>
            <a:fld id="{DACDC88A-CD66-4609-884B-39722DAC333B}" type="slidenum">
              <a:rPr lang="en-US" smtClean="0"/>
              <a:t>10</a:t>
            </a:fld>
            <a:endParaRPr lang="en-US"/>
          </a:p>
        </p:txBody>
      </p:sp>
    </p:spTree>
    <p:extLst>
      <p:ext uri="{BB962C8B-B14F-4D97-AF65-F5344CB8AC3E}">
        <p14:creationId xmlns:p14="http://schemas.microsoft.com/office/powerpoint/2010/main" val="2750449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there are N servers.  We want to have N x the capacity, so the goal is to scale well and be able to throw more servers at the problem if the system overloads.</a:t>
            </a:r>
          </a:p>
        </p:txBody>
      </p:sp>
      <p:sp>
        <p:nvSpPr>
          <p:cNvPr id="4" name="Slide Number Placeholder 3"/>
          <p:cNvSpPr>
            <a:spLocks noGrp="1"/>
          </p:cNvSpPr>
          <p:nvPr>
            <p:ph type="sldNum" sz="quarter" idx="10"/>
          </p:nvPr>
        </p:nvSpPr>
        <p:spPr/>
        <p:txBody>
          <a:bodyPr/>
          <a:lstStyle/>
          <a:p>
            <a:fld id="{DACDC88A-CD66-4609-884B-39722DAC333B}" type="slidenum">
              <a:rPr lang="en-US" smtClean="0"/>
              <a:t>11</a:t>
            </a:fld>
            <a:endParaRPr lang="en-US"/>
          </a:p>
        </p:txBody>
      </p:sp>
    </p:spTree>
    <p:extLst>
      <p:ext uri="{BB962C8B-B14F-4D97-AF65-F5344CB8AC3E}">
        <p14:creationId xmlns:p14="http://schemas.microsoft.com/office/powerpoint/2010/main" val="803578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12</a:t>
            </a:fld>
            <a:endParaRPr lang="en-US"/>
          </a:p>
        </p:txBody>
      </p:sp>
    </p:spTree>
    <p:extLst>
      <p:ext uri="{BB962C8B-B14F-4D97-AF65-F5344CB8AC3E}">
        <p14:creationId xmlns:p14="http://schemas.microsoft.com/office/powerpoint/2010/main" val="4166407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2400" b="1">
                <a:solidFill>
                  <a:srgbClr val="C00000"/>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843D663C-4005-48DE-A641-84F567D52342}" type="datetime1">
              <a:rPr lang="en-US" smtClean="0"/>
              <a:t>4/17/2019</a:t>
            </a:fld>
            <a:endParaRPr lang="en-US"/>
          </a:p>
        </p:txBody>
      </p:sp>
      <p:sp>
        <p:nvSpPr>
          <p:cNvPr id="5" name="Footer Placeholder 4"/>
          <p:cNvSpPr>
            <a:spLocks noGrp="1"/>
          </p:cNvSpPr>
          <p:nvPr>
            <p:ph type="ftr" sz="quarter" idx="11"/>
          </p:nvPr>
        </p:nvSpPr>
        <p:spPr/>
        <p:txBody>
          <a:bodyPr/>
          <a:lstStyle/>
          <a:p>
            <a:r>
              <a:rPr lang="en-US"/>
              <a:t>http://www.cs.cornell.edu/courses/cs5412/2019sp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201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4228F0-9744-4959-96DA-8D8F51638550}" type="datetime1">
              <a:rPr lang="en-US" smtClean="0"/>
              <a:t>4/17/2019</a:t>
            </a:fld>
            <a:endParaRPr lang="en-US"/>
          </a:p>
        </p:txBody>
      </p:sp>
      <p:sp>
        <p:nvSpPr>
          <p:cNvPr id="5" name="Footer Placeholder 4"/>
          <p:cNvSpPr>
            <a:spLocks noGrp="1"/>
          </p:cNvSpPr>
          <p:nvPr>
            <p:ph type="ftr" sz="quarter" idx="11"/>
          </p:nvPr>
        </p:nvSpPr>
        <p:spPr/>
        <p:txBody>
          <a:bodyPr/>
          <a:lstStyle/>
          <a:p>
            <a:r>
              <a:rPr lang="en-US"/>
              <a:t>http://www.cs.cornell.edu/courses/cs5412/2019sp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57458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B0A6AA-428B-40AE-B3D9-317E59A95CE8}" type="datetime1">
              <a:rPr lang="en-US" smtClean="0"/>
              <a:t>4/17/2019</a:t>
            </a:fld>
            <a:endParaRPr lang="en-US"/>
          </a:p>
        </p:txBody>
      </p:sp>
      <p:sp>
        <p:nvSpPr>
          <p:cNvPr id="5" name="Footer Placeholder 4"/>
          <p:cNvSpPr>
            <a:spLocks noGrp="1"/>
          </p:cNvSpPr>
          <p:nvPr>
            <p:ph type="ftr" sz="quarter" idx="11"/>
          </p:nvPr>
        </p:nvSpPr>
        <p:spPr/>
        <p:txBody>
          <a:bodyPr/>
          <a:lstStyle/>
          <a:p>
            <a:r>
              <a:rPr lang="en-US"/>
              <a:t>http://www.cs.cornell.edu/courses/cs5412/2019sp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942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1024128" y="2286000"/>
            <a:ext cx="10786872" cy="4023360"/>
          </a:xfrm>
        </p:spPr>
        <p:txBody>
          <a:bodyPr>
            <a:normAutofit/>
          </a:bodyPr>
          <a:lstStyle>
            <a:lvl1pPr>
              <a:defRPr sz="2800"/>
            </a:lvl1pPr>
            <a:lvl2pPr>
              <a:defRPr sz="24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FC487BE-71CA-4469-A2FF-6CB0B06CA9E6}" type="datetime1">
              <a:rPr lang="en-US" smtClean="0"/>
              <a:t>4/17/2019</a:t>
            </a:fld>
            <a:endParaRPr lang="en-US"/>
          </a:p>
        </p:txBody>
      </p:sp>
      <p:sp>
        <p:nvSpPr>
          <p:cNvPr id="5" name="Footer Placeholder 4"/>
          <p:cNvSpPr>
            <a:spLocks noGrp="1"/>
          </p:cNvSpPr>
          <p:nvPr>
            <p:ph type="ftr" sz="quarter" idx="11"/>
          </p:nvPr>
        </p:nvSpPr>
        <p:spPr/>
        <p:txBody>
          <a:bodyPr/>
          <a:lstStyle/>
          <a:p>
            <a:r>
              <a:rPr lang="en-US"/>
              <a:t>http://www.cs.cornell.edu/courses/cs5412/2019sp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79149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70D78DD-C39C-4F19-88EF-8990C931D9D8}" type="datetime1">
              <a:rPr lang="en-US" smtClean="0"/>
              <a:t>4/17/2019</a:t>
            </a:fld>
            <a:endParaRPr lang="en-US"/>
          </a:p>
        </p:txBody>
      </p:sp>
      <p:sp>
        <p:nvSpPr>
          <p:cNvPr id="5" name="Footer Placeholder 4"/>
          <p:cNvSpPr>
            <a:spLocks noGrp="1"/>
          </p:cNvSpPr>
          <p:nvPr>
            <p:ph type="ftr" sz="quarter" idx="11"/>
          </p:nvPr>
        </p:nvSpPr>
        <p:spPr/>
        <p:txBody>
          <a:bodyPr/>
          <a:lstStyle/>
          <a:p>
            <a:r>
              <a:rPr lang="en-US"/>
              <a:t>http://www.cs.cornell.edu/courses/cs5412/2019sp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3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EA7F84-264E-44E5-8490-B97B21923980}" type="datetime1">
              <a:rPr lang="en-US" smtClean="0"/>
              <a:t>4/17/2019</a:t>
            </a:fld>
            <a:endParaRPr lang="en-US"/>
          </a:p>
        </p:txBody>
      </p:sp>
      <p:sp>
        <p:nvSpPr>
          <p:cNvPr id="6" name="Footer Placeholder 5"/>
          <p:cNvSpPr>
            <a:spLocks noGrp="1"/>
          </p:cNvSpPr>
          <p:nvPr>
            <p:ph type="ftr" sz="quarter" idx="11"/>
          </p:nvPr>
        </p:nvSpPr>
        <p:spPr/>
        <p:txBody>
          <a:bodyPr/>
          <a:lstStyle/>
          <a:p>
            <a:r>
              <a:rPr lang="en-US"/>
              <a:t>http://www.cs.cornell.edu/courses/cs5412/2019sp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3421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1B8D6F-5BFE-4339-8D9C-D5962FEAC903}" type="datetime1">
              <a:rPr lang="en-US" smtClean="0"/>
              <a:t>4/17/2019</a:t>
            </a:fld>
            <a:endParaRPr lang="en-US"/>
          </a:p>
        </p:txBody>
      </p:sp>
      <p:sp>
        <p:nvSpPr>
          <p:cNvPr id="8" name="Footer Placeholder 7"/>
          <p:cNvSpPr>
            <a:spLocks noGrp="1"/>
          </p:cNvSpPr>
          <p:nvPr>
            <p:ph type="ftr" sz="quarter" idx="11"/>
          </p:nvPr>
        </p:nvSpPr>
        <p:spPr/>
        <p:txBody>
          <a:bodyPr/>
          <a:lstStyle/>
          <a:p>
            <a:r>
              <a:rPr lang="en-US"/>
              <a:t>http://www.cs.cornell.edu/courses/cs5412/2019sp</a:t>
            </a:r>
          </a:p>
        </p:txBody>
      </p:sp>
      <p:sp>
        <p:nvSpPr>
          <p:cNvPr id="9" name="Slide Number Placeholder 8"/>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55082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573E9BEC-56A5-4279-8DB0-B71F590AF3A7}" type="datetime1">
              <a:rPr lang="en-US" smtClean="0"/>
              <a:t>4/17/2019</a:t>
            </a:fld>
            <a:endParaRPr lang="en-US"/>
          </a:p>
        </p:txBody>
      </p:sp>
      <p:sp>
        <p:nvSpPr>
          <p:cNvPr id="4" name="Footer Placeholder 3"/>
          <p:cNvSpPr>
            <a:spLocks noGrp="1"/>
          </p:cNvSpPr>
          <p:nvPr>
            <p:ph type="ftr" sz="quarter" idx="11"/>
          </p:nvPr>
        </p:nvSpPr>
        <p:spPr/>
        <p:txBody>
          <a:bodyPr/>
          <a:lstStyle/>
          <a:p>
            <a:r>
              <a:rPr lang="en-US"/>
              <a:t>http://www.cs.cornell.edu/courses/cs5412/2019sp</a:t>
            </a:r>
          </a:p>
        </p:txBody>
      </p:sp>
      <p:sp>
        <p:nvSpPr>
          <p:cNvPr id="5" name="Slide Number Placeholder 4"/>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64101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D7A5F0-AE2E-4548-991A-FE841E32D25D}" type="datetime1">
              <a:rPr lang="en-US" smtClean="0"/>
              <a:t>4/17/2019</a:t>
            </a:fld>
            <a:endParaRPr lang="en-US"/>
          </a:p>
        </p:txBody>
      </p:sp>
      <p:sp>
        <p:nvSpPr>
          <p:cNvPr id="3" name="Footer Placeholder 2"/>
          <p:cNvSpPr>
            <a:spLocks noGrp="1"/>
          </p:cNvSpPr>
          <p:nvPr>
            <p:ph type="ftr" sz="quarter" idx="11"/>
          </p:nvPr>
        </p:nvSpPr>
        <p:spPr/>
        <p:txBody>
          <a:bodyPr/>
          <a:lstStyle/>
          <a:p>
            <a:r>
              <a:rPr lang="en-US"/>
              <a:t>http://www.cs.cornell.edu/courses/cs5412/2019sp</a:t>
            </a:r>
          </a:p>
        </p:txBody>
      </p:sp>
      <p:sp>
        <p:nvSpPr>
          <p:cNvPr id="4" name="Slide Number Placeholder 3"/>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16418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3889CF9-E5AB-4A73-A96B-FDF64759AA9E}" type="datetime1">
              <a:rPr lang="en-US" smtClean="0"/>
              <a:t>4/17/2019</a:t>
            </a:fld>
            <a:endParaRPr lang="en-US"/>
          </a:p>
        </p:txBody>
      </p:sp>
      <p:sp>
        <p:nvSpPr>
          <p:cNvPr id="6" name="Footer Placeholder 5"/>
          <p:cNvSpPr>
            <a:spLocks noGrp="1"/>
          </p:cNvSpPr>
          <p:nvPr>
            <p:ph type="ftr" sz="quarter" idx="11"/>
          </p:nvPr>
        </p:nvSpPr>
        <p:spPr/>
        <p:txBody>
          <a:bodyPr/>
          <a:lstStyle/>
          <a:p>
            <a:r>
              <a:rPr lang="en-US"/>
              <a:t>http://www.cs.cornell.edu/courses/cs5412/2019sp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89013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1B98B2-BEC0-48E8-9724-E08EA6C87924}" type="datetime1">
              <a:rPr lang="en-US" smtClean="0"/>
              <a:t>4/17/2019</a:t>
            </a:fld>
            <a:endParaRPr lang="en-US"/>
          </a:p>
        </p:txBody>
      </p:sp>
      <p:sp>
        <p:nvSpPr>
          <p:cNvPr id="6" name="Footer Placeholder 5"/>
          <p:cNvSpPr>
            <a:spLocks noGrp="1"/>
          </p:cNvSpPr>
          <p:nvPr>
            <p:ph type="ftr" sz="quarter" idx="11"/>
          </p:nvPr>
        </p:nvSpPr>
        <p:spPr/>
        <p:txBody>
          <a:bodyPr/>
          <a:lstStyle/>
          <a:p>
            <a:r>
              <a:rPr lang="en-US"/>
              <a:t>http://www.cs.cornell.edu/courses/cs5412/2019sp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04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4C732F6-C976-4F63-AEF0-AC550F587BDE}" type="datetime1">
              <a:rPr lang="en-US" smtClean="0"/>
              <a:t>4/17/2019</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http://www.cs.cornell.edu/courses/cs5412/2019sp</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974458-8A97-4835-BF79-1FB6D7856C21}"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270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chart" Target="../charts/chart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chart" Target="../charts/char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chart" Target="../charts/char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7B2A5-D888-4A68-9EB8-E190FABBD294}"/>
              </a:ext>
            </a:extLst>
          </p:cNvPr>
          <p:cNvSpPr>
            <a:spLocks noGrp="1"/>
          </p:cNvSpPr>
          <p:nvPr>
            <p:ph type="ctrTitle"/>
          </p:nvPr>
        </p:nvSpPr>
        <p:spPr/>
        <p:txBody>
          <a:bodyPr>
            <a:normAutofit/>
          </a:bodyPr>
          <a:lstStyle/>
          <a:p>
            <a:r>
              <a:rPr lang="en-US" dirty="0"/>
              <a:t>CS 5412/Lecture 2 </a:t>
            </a:r>
            <a:br>
              <a:rPr lang="en-US" dirty="0"/>
            </a:br>
            <a:r>
              <a:rPr lang="en-US" dirty="0"/>
              <a:t>Elasticity </a:t>
            </a:r>
            <a:r>
              <a:rPr lang="en-US"/>
              <a:t>and Scalability</a:t>
            </a:r>
            <a:endParaRPr lang="en-US" dirty="0"/>
          </a:p>
        </p:txBody>
      </p:sp>
      <p:sp>
        <p:nvSpPr>
          <p:cNvPr id="3" name="Subtitle 2">
            <a:extLst>
              <a:ext uri="{FF2B5EF4-FFF2-40B4-BE49-F238E27FC236}">
                <a16:creationId xmlns:a16="http://schemas.microsoft.com/office/drawing/2014/main" id="{D1664BDB-4610-415E-B88D-82832DD4507C}"/>
              </a:ext>
            </a:extLst>
          </p:cNvPr>
          <p:cNvSpPr>
            <a:spLocks noGrp="1"/>
          </p:cNvSpPr>
          <p:nvPr>
            <p:ph type="subTitle" idx="1"/>
          </p:nvPr>
        </p:nvSpPr>
        <p:spPr/>
        <p:txBody>
          <a:bodyPr/>
          <a:lstStyle/>
          <a:p>
            <a:r>
              <a:rPr lang="en-US" dirty="0"/>
              <a:t>Ken Birman</a:t>
            </a:r>
          </a:p>
          <a:p>
            <a:r>
              <a:rPr lang="en-US" dirty="0"/>
              <a:t>Spring, 2019</a:t>
            </a:r>
          </a:p>
        </p:txBody>
      </p:sp>
      <p:sp>
        <p:nvSpPr>
          <p:cNvPr id="4" name="Footer Placeholder 3"/>
          <p:cNvSpPr>
            <a:spLocks noGrp="1"/>
          </p:cNvSpPr>
          <p:nvPr>
            <p:ph type="ftr" sz="quarter" idx="11"/>
          </p:nvPr>
        </p:nvSpPr>
        <p:spPr/>
        <p:txBody>
          <a:bodyPr/>
          <a:lstStyle/>
          <a:p>
            <a:r>
              <a:rPr lang="en-US"/>
              <a:t>http://www.cs.cornell.edu/courses/cs5412/2019sp</a:t>
            </a:r>
          </a:p>
        </p:txBody>
      </p:sp>
      <p:sp>
        <p:nvSpPr>
          <p:cNvPr id="5" name="Slide Number Placeholder 4"/>
          <p:cNvSpPr>
            <a:spLocks noGrp="1"/>
          </p:cNvSpPr>
          <p:nvPr>
            <p:ph type="sldNum" sz="quarter" idx="12"/>
          </p:nvPr>
        </p:nvSpPr>
        <p:spPr/>
        <p:txBody>
          <a:bodyPr/>
          <a:lstStyle/>
          <a:p>
            <a:fld id="{3C974458-8A97-4835-BF79-1FB6D7856C21}" type="slidenum">
              <a:rPr lang="en-US" smtClean="0"/>
              <a:t>1</a:t>
            </a:fld>
            <a:endParaRPr lang="en-US"/>
          </a:p>
        </p:txBody>
      </p:sp>
    </p:spTree>
    <p:extLst>
      <p:ext uri="{BB962C8B-B14F-4D97-AF65-F5344CB8AC3E}">
        <p14:creationId xmlns:p14="http://schemas.microsoft.com/office/powerpoint/2010/main" val="324567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21D22-8EED-4479-BAD6-01F3E75E997F}"/>
              </a:ext>
            </a:extLst>
          </p:cNvPr>
          <p:cNvSpPr>
            <a:spLocks noGrp="1"/>
          </p:cNvSpPr>
          <p:nvPr>
            <p:ph type="title"/>
          </p:nvPr>
        </p:nvSpPr>
        <p:spPr/>
        <p:txBody>
          <a:bodyPr/>
          <a:lstStyle/>
          <a:p>
            <a:r>
              <a:rPr lang="en-US" dirty="0"/>
              <a:t>Their setup, as a picture</a:t>
            </a:r>
          </a:p>
        </p:txBody>
      </p:sp>
      <p:sp>
        <p:nvSpPr>
          <p:cNvPr id="4" name="Footer Placeholder 3">
            <a:extLst>
              <a:ext uri="{FF2B5EF4-FFF2-40B4-BE49-F238E27FC236}">
                <a16:creationId xmlns:a16="http://schemas.microsoft.com/office/drawing/2014/main" id="{64441DDF-7443-4489-B072-660A492297F1}"/>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BED8E422-A2D7-4492-AE6B-CA920A4FAD70}"/>
              </a:ext>
            </a:extLst>
          </p:cNvPr>
          <p:cNvSpPr>
            <a:spLocks noGrp="1"/>
          </p:cNvSpPr>
          <p:nvPr>
            <p:ph type="sldNum" sz="quarter" idx="12"/>
          </p:nvPr>
        </p:nvSpPr>
        <p:spPr/>
        <p:txBody>
          <a:bodyPr/>
          <a:lstStyle/>
          <a:p>
            <a:fld id="{3C974458-8A97-4835-BF79-1FB6D7856C21}" type="slidenum">
              <a:rPr lang="en-US" smtClean="0"/>
              <a:t>10</a:t>
            </a:fld>
            <a:endParaRPr lang="en-US"/>
          </a:p>
        </p:txBody>
      </p:sp>
      <p:sp>
        <p:nvSpPr>
          <p:cNvPr id="6" name="Flowchart: Magnetic Disk 5">
            <a:extLst>
              <a:ext uri="{FF2B5EF4-FFF2-40B4-BE49-F238E27FC236}">
                <a16:creationId xmlns:a16="http://schemas.microsoft.com/office/drawing/2014/main" id="{B9899F2C-1537-4A28-A8F0-BF51A818A795}"/>
              </a:ext>
            </a:extLst>
          </p:cNvPr>
          <p:cNvSpPr/>
          <p:nvPr/>
        </p:nvSpPr>
        <p:spPr>
          <a:xfrm>
            <a:off x="2751151" y="3429000"/>
            <a:ext cx="6098651" cy="194011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The database</a:t>
            </a:r>
          </a:p>
        </p:txBody>
      </p:sp>
      <p:sp>
        <p:nvSpPr>
          <p:cNvPr id="7" name="Freeform: Shape 6">
            <a:extLst>
              <a:ext uri="{FF2B5EF4-FFF2-40B4-BE49-F238E27FC236}">
                <a16:creationId xmlns:a16="http://schemas.microsoft.com/office/drawing/2014/main" id="{80C87B67-EDFF-4399-AB42-B987A3FC7A59}"/>
              </a:ext>
            </a:extLst>
          </p:cNvPr>
          <p:cNvSpPr/>
          <p:nvPr/>
        </p:nvSpPr>
        <p:spPr>
          <a:xfrm>
            <a:off x="1860591" y="1956021"/>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D44F33E9-D44F-44E7-B016-A1DF9AB0B690}"/>
              </a:ext>
            </a:extLst>
          </p:cNvPr>
          <p:cNvSpPr/>
          <p:nvPr/>
        </p:nvSpPr>
        <p:spPr>
          <a:xfrm>
            <a:off x="2559220" y="182661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88869B3D-C20E-47D4-BAD1-F52F73C61CBD}"/>
              </a:ext>
            </a:extLst>
          </p:cNvPr>
          <p:cNvSpPr/>
          <p:nvPr/>
        </p:nvSpPr>
        <p:spPr>
          <a:xfrm>
            <a:off x="3161883" y="212856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CB3B6E1-5B74-4582-8AD0-AA79489A5445}"/>
              </a:ext>
            </a:extLst>
          </p:cNvPr>
          <p:cNvSpPr/>
          <p:nvPr/>
        </p:nvSpPr>
        <p:spPr>
          <a:xfrm>
            <a:off x="3771940" y="182661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464A13C-C125-49B6-BE01-219F2E1B860F}"/>
              </a:ext>
            </a:extLst>
          </p:cNvPr>
          <p:cNvSpPr/>
          <p:nvPr/>
        </p:nvSpPr>
        <p:spPr>
          <a:xfrm>
            <a:off x="4295080" y="1934155"/>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59CB1C10-4A04-4B36-8F46-D146617DBAA8}"/>
              </a:ext>
            </a:extLst>
          </p:cNvPr>
          <p:cNvSpPr/>
          <p:nvPr/>
        </p:nvSpPr>
        <p:spPr>
          <a:xfrm>
            <a:off x="4993709" y="1804748"/>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B3F0393A-866C-47AA-A1DB-0F8A89AAF3D8}"/>
              </a:ext>
            </a:extLst>
          </p:cNvPr>
          <p:cNvSpPr/>
          <p:nvPr/>
        </p:nvSpPr>
        <p:spPr>
          <a:xfrm>
            <a:off x="5596372" y="2106698"/>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1A33852-2ABC-4399-A839-FC9772DE800D}"/>
              </a:ext>
            </a:extLst>
          </p:cNvPr>
          <p:cNvSpPr/>
          <p:nvPr/>
        </p:nvSpPr>
        <p:spPr>
          <a:xfrm>
            <a:off x="6206429" y="1804748"/>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BDDE802-6A9D-4257-BE85-E1C78DDD0DCE}"/>
              </a:ext>
            </a:extLst>
          </p:cNvPr>
          <p:cNvSpPr/>
          <p:nvPr/>
        </p:nvSpPr>
        <p:spPr>
          <a:xfrm>
            <a:off x="7059334" y="1912289"/>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4E21559D-568A-4853-9F9C-9CE8E620CA41}"/>
              </a:ext>
            </a:extLst>
          </p:cNvPr>
          <p:cNvSpPr/>
          <p:nvPr/>
        </p:nvSpPr>
        <p:spPr>
          <a:xfrm>
            <a:off x="7757963" y="178288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2FDD4FB-0B23-4E24-8956-266ED2AECCF0}"/>
              </a:ext>
            </a:extLst>
          </p:cNvPr>
          <p:cNvSpPr/>
          <p:nvPr/>
        </p:nvSpPr>
        <p:spPr>
          <a:xfrm>
            <a:off x="8360626" y="208483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6B1491B-6C5B-458B-BEFE-5A11F343D73B}"/>
              </a:ext>
            </a:extLst>
          </p:cNvPr>
          <p:cNvSpPr/>
          <p:nvPr/>
        </p:nvSpPr>
        <p:spPr>
          <a:xfrm>
            <a:off x="8970683" y="178288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61C8C2C-8E2A-4603-8063-33CA2C184276}"/>
              </a:ext>
            </a:extLst>
          </p:cNvPr>
          <p:cNvSpPr txBox="1"/>
          <p:nvPr/>
        </p:nvSpPr>
        <p:spPr>
          <a:xfrm>
            <a:off x="9806144" y="1687267"/>
            <a:ext cx="1876112" cy="923330"/>
          </a:xfrm>
          <a:prstGeom prst="rect">
            <a:avLst/>
          </a:prstGeom>
          <a:noFill/>
        </p:spPr>
        <p:txBody>
          <a:bodyPr wrap="square" rtlCol="0">
            <a:spAutoFit/>
          </a:bodyPr>
          <a:lstStyle/>
          <a:p>
            <a:pPr algn="ctr"/>
            <a:r>
              <a:rPr lang="en-US" dirty="0"/>
              <a:t>Applications using the database: </a:t>
            </a:r>
            <a:r>
              <a:rPr lang="en-US" i="1" dirty="0"/>
              <a:t>client processes</a:t>
            </a:r>
            <a:endParaRPr lang="en-US" dirty="0"/>
          </a:p>
        </p:txBody>
      </p:sp>
      <p:cxnSp>
        <p:nvCxnSpPr>
          <p:cNvPr id="21" name="Straight Arrow Connector 20">
            <a:extLst>
              <a:ext uri="{FF2B5EF4-FFF2-40B4-BE49-F238E27FC236}">
                <a16:creationId xmlns:a16="http://schemas.microsoft.com/office/drawing/2014/main" id="{56404DA9-BD0E-4804-9C83-CAC9EE490FDD}"/>
              </a:ext>
            </a:extLst>
          </p:cNvPr>
          <p:cNvCxnSpPr/>
          <p:nvPr/>
        </p:nvCxnSpPr>
        <p:spPr>
          <a:xfrm>
            <a:off x="2669107" y="3058866"/>
            <a:ext cx="1801462" cy="630539"/>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6362FD6-98A8-44EB-B70B-17D5A3B1B1AD}"/>
              </a:ext>
            </a:extLst>
          </p:cNvPr>
          <p:cNvCxnSpPr>
            <a:cxnSpLocks/>
          </p:cNvCxnSpPr>
          <p:nvPr/>
        </p:nvCxnSpPr>
        <p:spPr>
          <a:xfrm flipH="1">
            <a:off x="5765333" y="2886323"/>
            <a:ext cx="1867919" cy="879812"/>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5CF7B21-AE70-4CB5-AC0E-C8A8BD1DC5E2}"/>
              </a:ext>
            </a:extLst>
          </p:cNvPr>
          <p:cNvCxnSpPr>
            <a:cxnSpLocks/>
          </p:cNvCxnSpPr>
          <p:nvPr/>
        </p:nvCxnSpPr>
        <p:spPr>
          <a:xfrm>
            <a:off x="4470569" y="2713184"/>
            <a:ext cx="821207" cy="1017335"/>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15222C0-85DA-4BAA-A3BA-D621148991F0}"/>
              </a:ext>
            </a:extLst>
          </p:cNvPr>
          <p:cNvSpPr txBox="1"/>
          <p:nvPr/>
        </p:nvSpPr>
        <p:spPr>
          <a:xfrm>
            <a:off x="8846831" y="2912470"/>
            <a:ext cx="2819905" cy="1200329"/>
          </a:xfrm>
          <a:prstGeom prst="rect">
            <a:avLst/>
          </a:prstGeom>
          <a:noFill/>
        </p:spPr>
        <p:txBody>
          <a:bodyPr wrap="square" rtlCol="0">
            <a:spAutoFit/>
          </a:bodyPr>
          <a:lstStyle/>
          <a:p>
            <a:pPr algn="ctr"/>
            <a:r>
              <a:rPr lang="en-US" i="1" dirty="0"/>
              <a:t>During the run, T concurrent requests are issued.  Here, 3 are running right now, but T could be much larger.</a:t>
            </a:r>
          </a:p>
        </p:txBody>
      </p:sp>
    </p:spTree>
    <p:extLst>
      <p:ext uri="{BB962C8B-B14F-4D97-AF65-F5344CB8AC3E}">
        <p14:creationId xmlns:p14="http://schemas.microsoft.com/office/powerpoint/2010/main" val="1241266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21D22-8EED-4479-BAD6-01F3E75E997F}"/>
              </a:ext>
            </a:extLst>
          </p:cNvPr>
          <p:cNvSpPr>
            <a:spLocks noGrp="1"/>
          </p:cNvSpPr>
          <p:nvPr>
            <p:ph type="title"/>
          </p:nvPr>
        </p:nvSpPr>
        <p:spPr/>
        <p:txBody>
          <a:bodyPr/>
          <a:lstStyle/>
          <a:p>
            <a:r>
              <a:rPr lang="en-US" dirty="0"/>
              <a:t>Their Basic setup, as a picture</a:t>
            </a:r>
          </a:p>
        </p:txBody>
      </p:sp>
      <p:sp>
        <p:nvSpPr>
          <p:cNvPr id="4" name="Footer Placeholder 3">
            <a:extLst>
              <a:ext uri="{FF2B5EF4-FFF2-40B4-BE49-F238E27FC236}">
                <a16:creationId xmlns:a16="http://schemas.microsoft.com/office/drawing/2014/main" id="{64441DDF-7443-4489-B072-660A492297F1}"/>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BED8E422-A2D7-4492-AE6B-CA920A4FAD70}"/>
              </a:ext>
            </a:extLst>
          </p:cNvPr>
          <p:cNvSpPr>
            <a:spLocks noGrp="1"/>
          </p:cNvSpPr>
          <p:nvPr>
            <p:ph type="sldNum" sz="quarter" idx="12"/>
          </p:nvPr>
        </p:nvSpPr>
        <p:spPr/>
        <p:txBody>
          <a:bodyPr/>
          <a:lstStyle/>
          <a:p>
            <a:fld id="{3C974458-8A97-4835-BF79-1FB6D7856C21}" type="slidenum">
              <a:rPr lang="en-US" smtClean="0"/>
              <a:t>11</a:t>
            </a:fld>
            <a:endParaRPr lang="en-US"/>
          </a:p>
        </p:txBody>
      </p:sp>
      <p:sp>
        <p:nvSpPr>
          <p:cNvPr id="6" name="Flowchart: Magnetic Disk 5">
            <a:extLst>
              <a:ext uri="{FF2B5EF4-FFF2-40B4-BE49-F238E27FC236}">
                <a16:creationId xmlns:a16="http://schemas.microsoft.com/office/drawing/2014/main" id="{B9899F2C-1537-4A28-A8F0-BF51A818A795}"/>
              </a:ext>
            </a:extLst>
          </p:cNvPr>
          <p:cNvSpPr/>
          <p:nvPr/>
        </p:nvSpPr>
        <p:spPr>
          <a:xfrm>
            <a:off x="2751151" y="3429000"/>
            <a:ext cx="6098651" cy="194011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sp>
        <p:nvSpPr>
          <p:cNvPr id="7" name="Freeform: Shape 6">
            <a:extLst>
              <a:ext uri="{FF2B5EF4-FFF2-40B4-BE49-F238E27FC236}">
                <a16:creationId xmlns:a16="http://schemas.microsoft.com/office/drawing/2014/main" id="{80C87B67-EDFF-4399-AB42-B987A3FC7A59}"/>
              </a:ext>
            </a:extLst>
          </p:cNvPr>
          <p:cNvSpPr/>
          <p:nvPr/>
        </p:nvSpPr>
        <p:spPr>
          <a:xfrm>
            <a:off x="1860591" y="1956021"/>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D44F33E9-D44F-44E7-B016-A1DF9AB0B690}"/>
              </a:ext>
            </a:extLst>
          </p:cNvPr>
          <p:cNvSpPr/>
          <p:nvPr/>
        </p:nvSpPr>
        <p:spPr>
          <a:xfrm>
            <a:off x="2559220" y="182661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88869B3D-C20E-47D4-BAD1-F52F73C61CBD}"/>
              </a:ext>
            </a:extLst>
          </p:cNvPr>
          <p:cNvSpPr/>
          <p:nvPr/>
        </p:nvSpPr>
        <p:spPr>
          <a:xfrm>
            <a:off x="3161883" y="212856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CB3B6E1-5B74-4582-8AD0-AA79489A5445}"/>
              </a:ext>
            </a:extLst>
          </p:cNvPr>
          <p:cNvSpPr/>
          <p:nvPr/>
        </p:nvSpPr>
        <p:spPr>
          <a:xfrm>
            <a:off x="3771940" y="182661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464A13C-C125-49B6-BE01-219F2E1B860F}"/>
              </a:ext>
            </a:extLst>
          </p:cNvPr>
          <p:cNvSpPr/>
          <p:nvPr/>
        </p:nvSpPr>
        <p:spPr>
          <a:xfrm>
            <a:off x="4295080" y="1934155"/>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59CB1C10-4A04-4B36-8F46-D146617DBAA8}"/>
              </a:ext>
            </a:extLst>
          </p:cNvPr>
          <p:cNvSpPr/>
          <p:nvPr/>
        </p:nvSpPr>
        <p:spPr>
          <a:xfrm>
            <a:off x="4993709" y="1804748"/>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B3F0393A-866C-47AA-A1DB-0F8A89AAF3D8}"/>
              </a:ext>
            </a:extLst>
          </p:cNvPr>
          <p:cNvSpPr/>
          <p:nvPr/>
        </p:nvSpPr>
        <p:spPr>
          <a:xfrm>
            <a:off x="5596372" y="2106698"/>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1A33852-2ABC-4399-A839-FC9772DE800D}"/>
              </a:ext>
            </a:extLst>
          </p:cNvPr>
          <p:cNvSpPr/>
          <p:nvPr/>
        </p:nvSpPr>
        <p:spPr>
          <a:xfrm>
            <a:off x="6206429" y="1804748"/>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BDDE802-6A9D-4257-BE85-E1C78DDD0DCE}"/>
              </a:ext>
            </a:extLst>
          </p:cNvPr>
          <p:cNvSpPr/>
          <p:nvPr/>
        </p:nvSpPr>
        <p:spPr>
          <a:xfrm>
            <a:off x="7059334" y="1912289"/>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4E21559D-568A-4853-9F9C-9CE8E620CA41}"/>
              </a:ext>
            </a:extLst>
          </p:cNvPr>
          <p:cNvSpPr/>
          <p:nvPr/>
        </p:nvSpPr>
        <p:spPr>
          <a:xfrm>
            <a:off x="7757963" y="178288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2FDD4FB-0B23-4E24-8956-266ED2AECCF0}"/>
              </a:ext>
            </a:extLst>
          </p:cNvPr>
          <p:cNvSpPr/>
          <p:nvPr/>
        </p:nvSpPr>
        <p:spPr>
          <a:xfrm>
            <a:off x="8360626" y="208483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6B1491B-6C5B-458B-BEFE-5A11F343D73B}"/>
              </a:ext>
            </a:extLst>
          </p:cNvPr>
          <p:cNvSpPr/>
          <p:nvPr/>
        </p:nvSpPr>
        <p:spPr>
          <a:xfrm>
            <a:off x="8970683" y="178288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A5D836A-D8BB-499E-BE78-D8C5A8518383}"/>
              </a:ext>
            </a:extLst>
          </p:cNvPr>
          <p:cNvSpPr txBox="1"/>
          <p:nvPr/>
        </p:nvSpPr>
        <p:spPr>
          <a:xfrm>
            <a:off x="2968398" y="5369118"/>
            <a:ext cx="6194216" cy="369332"/>
          </a:xfrm>
          <a:prstGeom prst="rect">
            <a:avLst/>
          </a:prstGeom>
          <a:noFill/>
        </p:spPr>
        <p:txBody>
          <a:bodyPr wrap="square" rtlCol="0">
            <a:spAutoFit/>
          </a:bodyPr>
          <a:lstStyle/>
          <a:p>
            <a:pPr algn="ctr"/>
            <a:r>
              <a:rPr lang="en-US" i="1" dirty="0"/>
              <a:t>For scalability, the number of servers (N) can be increased</a:t>
            </a:r>
          </a:p>
        </p:txBody>
      </p:sp>
      <p:sp>
        <p:nvSpPr>
          <p:cNvPr id="3" name="Oval 2">
            <a:extLst>
              <a:ext uri="{FF2B5EF4-FFF2-40B4-BE49-F238E27FC236}">
                <a16:creationId xmlns:a16="http://schemas.microsoft.com/office/drawing/2014/main" id="{50F82E9F-3715-46AF-9181-6416590BB72A}"/>
              </a:ext>
            </a:extLst>
          </p:cNvPr>
          <p:cNvSpPr/>
          <p:nvPr/>
        </p:nvSpPr>
        <p:spPr>
          <a:xfrm>
            <a:off x="2900588" y="4348766"/>
            <a:ext cx="1518613" cy="6502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Server 1</a:t>
            </a:r>
          </a:p>
        </p:txBody>
      </p:sp>
      <p:sp>
        <p:nvSpPr>
          <p:cNvPr id="28" name="Oval 27">
            <a:extLst>
              <a:ext uri="{FF2B5EF4-FFF2-40B4-BE49-F238E27FC236}">
                <a16:creationId xmlns:a16="http://schemas.microsoft.com/office/drawing/2014/main" id="{A983C554-9641-4274-96E4-5A9AE546CD7B}"/>
              </a:ext>
            </a:extLst>
          </p:cNvPr>
          <p:cNvSpPr/>
          <p:nvPr/>
        </p:nvSpPr>
        <p:spPr>
          <a:xfrm>
            <a:off x="4687816" y="4391604"/>
            <a:ext cx="1518613" cy="6502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Server 2</a:t>
            </a:r>
          </a:p>
        </p:txBody>
      </p:sp>
      <p:sp>
        <p:nvSpPr>
          <p:cNvPr id="29" name="Oval 28">
            <a:extLst>
              <a:ext uri="{FF2B5EF4-FFF2-40B4-BE49-F238E27FC236}">
                <a16:creationId xmlns:a16="http://schemas.microsoft.com/office/drawing/2014/main" id="{126F8460-C7AC-4602-8E88-6C12A687166A}"/>
              </a:ext>
            </a:extLst>
          </p:cNvPr>
          <p:cNvSpPr/>
          <p:nvPr/>
        </p:nvSpPr>
        <p:spPr>
          <a:xfrm>
            <a:off x="7062574" y="4391604"/>
            <a:ext cx="1518613" cy="6502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Server N</a:t>
            </a:r>
          </a:p>
        </p:txBody>
      </p:sp>
      <p:sp>
        <p:nvSpPr>
          <p:cNvPr id="30" name="Oval 29">
            <a:extLst>
              <a:ext uri="{FF2B5EF4-FFF2-40B4-BE49-F238E27FC236}">
                <a16:creationId xmlns:a16="http://schemas.microsoft.com/office/drawing/2014/main" id="{18FFE1CD-C464-4B11-8C6E-20D0B809415A}"/>
              </a:ext>
            </a:extLst>
          </p:cNvPr>
          <p:cNvSpPr/>
          <p:nvPr/>
        </p:nvSpPr>
        <p:spPr>
          <a:xfrm>
            <a:off x="6537961" y="4716713"/>
            <a:ext cx="45719" cy="4571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D5E3571-3413-4C92-9ACF-9D26BAE0C85C}"/>
              </a:ext>
            </a:extLst>
          </p:cNvPr>
          <p:cNvSpPr/>
          <p:nvPr/>
        </p:nvSpPr>
        <p:spPr>
          <a:xfrm>
            <a:off x="6421292" y="4716713"/>
            <a:ext cx="45719" cy="4571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35AA444-9830-433C-8AC8-69FEF9E6DFB4}"/>
              </a:ext>
            </a:extLst>
          </p:cNvPr>
          <p:cNvSpPr/>
          <p:nvPr/>
        </p:nvSpPr>
        <p:spPr>
          <a:xfrm>
            <a:off x="6659014" y="4716713"/>
            <a:ext cx="45719" cy="4571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4E9D1EC-F36B-444D-8D8B-AEBB6A83DDD3}"/>
              </a:ext>
            </a:extLst>
          </p:cNvPr>
          <p:cNvSpPr txBox="1"/>
          <p:nvPr/>
        </p:nvSpPr>
        <p:spPr>
          <a:xfrm>
            <a:off x="9806144" y="1687267"/>
            <a:ext cx="1876112" cy="923330"/>
          </a:xfrm>
          <a:prstGeom prst="rect">
            <a:avLst/>
          </a:prstGeom>
          <a:noFill/>
        </p:spPr>
        <p:txBody>
          <a:bodyPr wrap="square" rtlCol="0">
            <a:spAutoFit/>
          </a:bodyPr>
          <a:lstStyle/>
          <a:p>
            <a:pPr algn="ctr"/>
            <a:r>
              <a:rPr lang="en-US" dirty="0"/>
              <a:t>Applications using the database: </a:t>
            </a:r>
            <a:r>
              <a:rPr lang="en-US" i="1" dirty="0"/>
              <a:t>client processes</a:t>
            </a:r>
            <a:endParaRPr lang="en-US" dirty="0"/>
          </a:p>
        </p:txBody>
      </p:sp>
      <p:sp>
        <p:nvSpPr>
          <p:cNvPr id="32" name="TextBox 31">
            <a:extLst>
              <a:ext uri="{FF2B5EF4-FFF2-40B4-BE49-F238E27FC236}">
                <a16:creationId xmlns:a16="http://schemas.microsoft.com/office/drawing/2014/main" id="{5F7E1AD5-02B6-4855-B67A-E76A6D6BDF3E}"/>
              </a:ext>
            </a:extLst>
          </p:cNvPr>
          <p:cNvSpPr txBox="1"/>
          <p:nvPr/>
        </p:nvSpPr>
        <p:spPr>
          <a:xfrm>
            <a:off x="8846831" y="2912470"/>
            <a:ext cx="2819905" cy="1200329"/>
          </a:xfrm>
          <a:prstGeom prst="rect">
            <a:avLst/>
          </a:prstGeom>
          <a:noFill/>
        </p:spPr>
        <p:txBody>
          <a:bodyPr wrap="square" rtlCol="0">
            <a:spAutoFit/>
          </a:bodyPr>
          <a:lstStyle/>
          <a:p>
            <a:pPr algn="ctr"/>
            <a:r>
              <a:rPr lang="en-US" i="1" dirty="0"/>
              <a:t>During the run, T concurrent requests are issued.  Here, 3 are running right now, but T could be much larger.</a:t>
            </a:r>
          </a:p>
        </p:txBody>
      </p:sp>
      <p:cxnSp>
        <p:nvCxnSpPr>
          <p:cNvPr id="35" name="Straight Arrow Connector 34">
            <a:extLst>
              <a:ext uri="{FF2B5EF4-FFF2-40B4-BE49-F238E27FC236}">
                <a16:creationId xmlns:a16="http://schemas.microsoft.com/office/drawing/2014/main" id="{0787B273-5B59-4187-95C3-846CBD2185B0}"/>
              </a:ext>
            </a:extLst>
          </p:cNvPr>
          <p:cNvCxnSpPr/>
          <p:nvPr/>
        </p:nvCxnSpPr>
        <p:spPr>
          <a:xfrm>
            <a:off x="2669107" y="3058866"/>
            <a:ext cx="1801462" cy="630539"/>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7C0EF4D-9685-4DDA-AB77-8D80724AE9A0}"/>
              </a:ext>
            </a:extLst>
          </p:cNvPr>
          <p:cNvCxnSpPr>
            <a:cxnSpLocks/>
          </p:cNvCxnSpPr>
          <p:nvPr/>
        </p:nvCxnSpPr>
        <p:spPr>
          <a:xfrm flipH="1">
            <a:off x="5765333" y="2886323"/>
            <a:ext cx="1867919" cy="879812"/>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CC4CB8C-6CF8-4DA2-A5CE-7BF5AAF0CD2D}"/>
              </a:ext>
            </a:extLst>
          </p:cNvPr>
          <p:cNvCxnSpPr>
            <a:cxnSpLocks/>
          </p:cNvCxnSpPr>
          <p:nvPr/>
        </p:nvCxnSpPr>
        <p:spPr>
          <a:xfrm>
            <a:off x="4470569" y="2713184"/>
            <a:ext cx="821207" cy="1017335"/>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6416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C84A87-41B5-4023-A74F-1931094CFB5D}"/>
              </a:ext>
            </a:extLst>
          </p:cNvPr>
          <p:cNvSpPr>
            <a:spLocks noGrp="1"/>
          </p:cNvSpPr>
          <p:nvPr>
            <p:ph type="title"/>
          </p:nvPr>
        </p:nvSpPr>
        <p:spPr/>
        <p:txBody>
          <a:bodyPr/>
          <a:lstStyle/>
          <a:p>
            <a:r>
              <a:rPr lang="en-US" dirty="0"/>
              <a:t>What should be The goals?</a:t>
            </a:r>
          </a:p>
        </p:txBody>
      </p:sp>
      <p:sp>
        <p:nvSpPr>
          <p:cNvPr id="6" name="Content Placeholder 5">
            <a:extLst>
              <a:ext uri="{FF2B5EF4-FFF2-40B4-BE49-F238E27FC236}">
                <a16:creationId xmlns:a16="http://schemas.microsoft.com/office/drawing/2014/main" id="{F911C172-FB6B-4A81-A40B-C3D4E9DF7C39}"/>
              </a:ext>
            </a:extLst>
          </p:cNvPr>
          <p:cNvSpPr>
            <a:spLocks noGrp="1"/>
          </p:cNvSpPr>
          <p:nvPr>
            <p:ph idx="1"/>
          </p:nvPr>
        </p:nvSpPr>
        <p:spPr/>
        <p:txBody>
          <a:bodyPr>
            <a:normAutofit lnSpcReduction="10000"/>
          </a:bodyPr>
          <a:lstStyle/>
          <a:p>
            <a:r>
              <a:rPr lang="en-US" dirty="0"/>
              <a:t>A scalable system needs to be able to handle “more T’s” by adding to N</a:t>
            </a:r>
          </a:p>
          <a:p>
            <a:pPr marL="0" indent="0">
              <a:buNone/>
            </a:pPr>
            <a:endParaRPr lang="en-US" dirty="0"/>
          </a:p>
          <a:p>
            <a:r>
              <a:rPr lang="en-US" dirty="0"/>
              <a:t>Instead, they found that the work the servers must do will increase as T</a:t>
            </a:r>
            <a:r>
              <a:rPr lang="en-US" baseline="30000" dirty="0"/>
              <a:t>5</a:t>
            </a:r>
            <a:r>
              <a:rPr lang="en-US" dirty="0"/>
              <a:t> </a:t>
            </a:r>
            <a:br>
              <a:rPr lang="en-US" dirty="0"/>
            </a:br>
            <a:r>
              <a:rPr lang="en-US" dirty="0"/>
              <a:t/>
            </a:r>
            <a:br>
              <a:rPr lang="en-US" dirty="0"/>
            </a:br>
            <a:r>
              <a:rPr lang="en-US" dirty="0"/>
              <a:t>Worse, with an even split of work, deadlocks occur as </a:t>
            </a:r>
            <a:r>
              <a:rPr lang="en-US" dirty="0" smtClean="0"/>
              <a:t>N</a:t>
            </a:r>
            <a:r>
              <a:rPr lang="en-US" baseline="30000" dirty="0" smtClean="0"/>
              <a:t>3,</a:t>
            </a:r>
            <a:r>
              <a:rPr lang="en-US" dirty="0" smtClean="0"/>
              <a:t> causing feedback (because the reissued transactions get done more than once).</a:t>
            </a:r>
            <a:endParaRPr lang="en-US" dirty="0"/>
          </a:p>
          <a:p>
            <a:endParaRPr lang="en-US" dirty="0"/>
          </a:p>
          <a:p>
            <a:r>
              <a:rPr lang="en-US" dirty="0"/>
              <a:t>Example: if 3 servers (N=3) could do 1000 TPS, with 5 servers the rate might drop to 300 TPS, purely because of deadlocks forcing abort/retry.</a:t>
            </a:r>
          </a:p>
        </p:txBody>
      </p:sp>
      <p:sp>
        <p:nvSpPr>
          <p:cNvPr id="3" name="Footer Placeholder 2">
            <a:extLst>
              <a:ext uri="{FF2B5EF4-FFF2-40B4-BE49-F238E27FC236}">
                <a16:creationId xmlns:a16="http://schemas.microsoft.com/office/drawing/2014/main" id="{B7D0CEB9-0FBF-45CC-B296-F5F3E24B03BA}"/>
              </a:ext>
            </a:extLst>
          </p:cNvPr>
          <p:cNvSpPr>
            <a:spLocks noGrp="1"/>
          </p:cNvSpPr>
          <p:nvPr>
            <p:ph type="ftr" sz="quarter" idx="11"/>
          </p:nvPr>
        </p:nvSpPr>
        <p:spPr/>
        <p:txBody>
          <a:bodyPr/>
          <a:lstStyle/>
          <a:p>
            <a:r>
              <a:rPr lang="en-US"/>
              <a:t>http://www.cs.cornell.edu/courses/cs5412/2019sp</a:t>
            </a:r>
          </a:p>
        </p:txBody>
      </p:sp>
      <p:sp>
        <p:nvSpPr>
          <p:cNvPr id="4" name="Slide Number Placeholder 3">
            <a:extLst>
              <a:ext uri="{FF2B5EF4-FFF2-40B4-BE49-F238E27FC236}">
                <a16:creationId xmlns:a16="http://schemas.microsoft.com/office/drawing/2014/main" id="{63DEA3FD-E415-4D0A-9ECF-202E7B44B41D}"/>
              </a:ext>
            </a:extLst>
          </p:cNvPr>
          <p:cNvSpPr>
            <a:spLocks noGrp="1"/>
          </p:cNvSpPr>
          <p:nvPr>
            <p:ph type="sldNum" sz="quarter" idx="12"/>
          </p:nvPr>
        </p:nvSpPr>
        <p:spPr/>
        <p:txBody>
          <a:bodyPr/>
          <a:lstStyle/>
          <a:p>
            <a:fld id="{3C974458-8A97-4835-BF79-1FB6D7856C21}" type="slidenum">
              <a:rPr lang="en-US" smtClean="0"/>
              <a:t>12</a:t>
            </a:fld>
            <a:endParaRPr lang="en-US"/>
          </a:p>
        </p:txBody>
      </p:sp>
    </p:spTree>
    <p:extLst>
      <p:ext uri="{BB962C8B-B14F-4D97-AF65-F5344CB8AC3E}">
        <p14:creationId xmlns:p14="http://schemas.microsoft.com/office/powerpoint/2010/main" val="67931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EB0D0-90A8-4148-A74F-4BB3321C2CC4}"/>
              </a:ext>
            </a:extLst>
          </p:cNvPr>
          <p:cNvSpPr>
            <a:spLocks noGrp="1"/>
          </p:cNvSpPr>
          <p:nvPr>
            <p:ph type="title"/>
          </p:nvPr>
        </p:nvSpPr>
        <p:spPr/>
        <p:txBody>
          <a:bodyPr/>
          <a:lstStyle/>
          <a:p>
            <a:r>
              <a:rPr lang="en-US" dirty="0"/>
              <a:t>Why do services slow down at scale?</a:t>
            </a:r>
          </a:p>
        </p:txBody>
      </p:sp>
      <p:sp>
        <p:nvSpPr>
          <p:cNvPr id="3" name="Content Placeholder 2">
            <a:extLst>
              <a:ext uri="{FF2B5EF4-FFF2-40B4-BE49-F238E27FC236}">
                <a16:creationId xmlns:a16="http://schemas.microsoft.com/office/drawing/2014/main" id="{05363A94-74E0-4AA7-8DFA-BD019FBBA5D7}"/>
              </a:ext>
            </a:extLst>
          </p:cNvPr>
          <p:cNvSpPr>
            <a:spLocks noGrp="1"/>
          </p:cNvSpPr>
          <p:nvPr>
            <p:ph idx="1"/>
          </p:nvPr>
        </p:nvSpPr>
        <p:spPr>
          <a:xfrm>
            <a:off x="1024127" y="2286000"/>
            <a:ext cx="10942585" cy="4023360"/>
          </a:xfrm>
        </p:spPr>
        <p:txBody>
          <a:bodyPr>
            <a:normAutofit/>
          </a:bodyPr>
          <a:lstStyle/>
          <a:p>
            <a:r>
              <a:rPr lang="en-US" dirty="0"/>
              <a:t>The paper pointed to several main issues:</a:t>
            </a:r>
          </a:p>
          <a:p>
            <a:pPr>
              <a:buFont typeface="Wingdings" panose="05000000000000000000" pitchFamily="2" charset="2"/>
              <a:buChar char="Ø"/>
            </a:pPr>
            <a:r>
              <a:rPr lang="en-US" dirty="0"/>
              <a:t>  Lock contention.  The more concurrent tasks, the more likely that they</a:t>
            </a:r>
            <a:br>
              <a:rPr lang="en-US" dirty="0"/>
            </a:br>
            <a:r>
              <a:rPr lang="en-US" dirty="0"/>
              <a:t>    will try to access the same object (birthday paradox!) and wait for locks.</a:t>
            </a:r>
          </a:p>
          <a:p>
            <a:pPr>
              <a:buFont typeface="Wingdings" panose="05000000000000000000" pitchFamily="2" charset="2"/>
              <a:buChar char="Ø"/>
            </a:pPr>
            <a:r>
              <a:rPr lang="en-US" dirty="0"/>
              <a:t>  Abort.  Many consistency mechanisms have some form of optimistic</a:t>
            </a:r>
            <a:br>
              <a:rPr lang="en-US" dirty="0"/>
            </a:br>
            <a:r>
              <a:rPr lang="en-US" dirty="0"/>
              <a:t>    behavior built in.  Now and then, they must back out and retry. Deadlock</a:t>
            </a:r>
            <a:br>
              <a:rPr lang="en-US" dirty="0"/>
            </a:br>
            <a:r>
              <a:rPr lang="en-US" dirty="0"/>
              <a:t>    also causes abort/retry sequences.</a:t>
            </a:r>
          </a:p>
          <a:p>
            <a:pPr marL="0" indent="0">
              <a:buNone/>
            </a:pPr>
            <a:r>
              <a:rPr lang="en-US" dirty="0"/>
              <a:t>The paper actually explores multiple options for structuring the data, but ends up with similar negative conclusions </a:t>
            </a:r>
            <a:r>
              <a:rPr lang="en-US" i="1" dirty="0"/>
              <a:t>except in one specific situation.</a:t>
            </a:r>
            <a:endParaRPr lang="en-US" dirty="0"/>
          </a:p>
        </p:txBody>
      </p:sp>
      <p:sp>
        <p:nvSpPr>
          <p:cNvPr id="4" name="Footer Placeholder 3">
            <a:extLst>
              <a:ext uri="{FF2B5EF4-FFF2-40B4-BE49-F238E27FC236}">
                <a16:creationId xmlns:a16="http://schemas.microsoft.com/office/drawing/2014/main" id="{F0EDB1B0-FE53-4BF2-9B16-53D2E1FE5192}"/>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44DFA098-C8F0-4C9D-9C66-C4A5DB4B6624}"/>
              </a:ext>
            </a:extLst>
          </p:cNvPr>
          <p:cNvSpPr>
            <a:spLocks noGrp="1"/>
          </p:cNvSpPr>
          <p:nvPr>
            <p:ph type="sldNum" sz="quarter" idx="12"/>
          </p:nvPr>
        </p:nvSpPr>
        <p:spPr/>
        <p:txBody>
          <a:bodyPr/>
          <a:lstStyle/>
          <a:p>
            <a:fld id="{3C974458-8A97-4835-BF79-1FB6D7856C21}" type="slidenum">
              <a:rPr lang="en-US" smtClean="0"/>
              <a:t>13</a:t>
            </a:fld>
            <a:endParaRPr lang="en-US"/>
          </a:p>
        </p:txBody>
      </p:sp>
    </p:spTree>
    <p:extLst>
      <p:ext uri="{BB962C8B-B14F-4D97-AF65-F5344CB8AC3E}">
        <p14:creationId xmlns:p14="http://schemas.microsoft.com/office/powerpoint/2010/main" val="3919970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6263-97E6-479D-8DED-A9A2C0AC2B6C}"/>
              </a:ext>
            </a:extLst>
          </p:cNvPr>
          <p:cNvSpPr>
            <a:spLocks noGrp="1"/>
          </p:cNvSpPr>
          <p:nvPr>
            <p:ph type="title"/>
          </p:nvPr>
        </p:nvSpPr>
        <p:spPr/>
        <p:txBody>
          <a:bodyPr/>
          <a:lstStyle/>
          <a:p>
            <a:r>
              <a:rPr lang="en-US" dirty="0"/>
              <a:t>What Was that one good option?</a:t>
            </a:r>
          </a:p>
        </p:txBody>
      </p:sp>
      <p:sp>
        <p:nvSpPr>
          <p:cNvPr id="3" name="Content Placeholder 2">
            <a:extLst>
              <a:ext uri="{FF2B5EF4-FFF2-40B4-BE49-F238E27FC236}">
                <a16:creationId xmlns:a16="http://schemas.microsoft.com/office/drawing/2014/main" id="{F6C32FDB-61C0-4424-9ADF-1AADA1B69860}"/>
              </a:ext>
            </a:extLst>
          </p:cNvPr>
          <p:cNvSpPr>
            <a:spLocks noGrp="1"/>
          </p:cNvSpPr>
          <p:nvPr>
            <p:ph idx="1"/>
          </p:nvPr>
        </p:nvSpPr>
        <p:spPr/>
        <p:txBody>
          <a:bodyPr>
            <a:normAutofit fontScale="92500" lnSpcReduction="10000"/>
          </a:bodyPr>
          <a:lstStyle/>
          <a:p>
            <a:r>
              <a:rPr lang="en-US" dirty="0" smtClean="0"/>
              <a:t>Back in 1996, they </a:t>
            </a:r>
            <a:r>
              <a:rPr lang="en-US" dirty="0"/>
              <a:t>concluded that you are forced to shard the database into a large set of much smaller databases, with distinct data in each</a:t>
            </a:r>
            <a:r>
              <a:rPr lang="en-US" dirty="0" smtClean="0"/>
              <a:t>. Jim set out to do this for a massive database of astronomy data.</a:t>
            </a:r>
            <a:endParaRPr lang="en-US" dirty="0"/>
          </a:p>
          <a:p>
            <a:endParaRPr lang="en-US" dirty="0"/>
          </a:p>
          <a:p>
            <a:r>
              <a:rPr lang="en-US" dirty="0" smtClean="0"/>
              <a:t>By the time he died in 2007, Jim had shown that for every problem he ran into, it was possible to devise a </a:t>
            </a:r>
            <a:r>
              <a:rPr lang="en-US" dirty="0" err="1" smtClean="0"/>
              <a:t>sharded</a:t>
            </a:r>
            <a:r>
              <a:rPr lang="en-US" dirty="0" smtClean="0"/>
              <a:t> solution in which transactions only touched a single shard at a time.  </a:t>
            </a:r>
          </a:p>
          <a:p>
            <a:endParaRPr lang="en-US" dirty="0"/>
          </a:p>
          <a:p>
            <a:r>
              <a:rPr lang="en-US" dirty="0" smtClean="0"/>
              <a:t>In 1996, it wasn’t clear that every important service could be </a:t>
            </a:r>
            <a:r>
              <a:rPr lang="en-US" dirty="0" err="1" smtClean="0"/>
              <a:t>sharded</a:t>
            </a:r>
            <a:r>
              <a:rPr lang="en-US" dirty="0" smtClean="0"/>
              <a:t>.  By the 2007 period, Jim had made the case that in fact, this is feasible!</a:t>
            </a:r>
            <a:endParaRPr lang="en-US" dirty="0"/>
          </a:p>
        </p:txBody>
      </p:sp>
      <p:sp>
        <p:nvSpPr>
          <p:cNvPr id="4" name="Footer Placeholder 3">
            <a:extLst>
              <a:ext uri="{FF2B5EF4-FFF2-40B4-BE49-F238E27FC236}">
                <a16:creationId xmlns:a16="http://schemas.microsoft.com/office/drawing/2014/main" id="{E681ADCA-7070-48C1-9F7C-F2BD35C22155}"/>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72CFEE1A-9544-4593-A873-74CAB567B296}"/>
              </a:ext>
            </a:extLst>
          </p:cNvPr>
          <p:cNvSpPr>
            <a:spLocks noGrp="1"/>
          </p:cNvSpPr>
          <p:nvPr>
            <p:ph type="sldNum" sz="quarter" idx="12"/>
          </p:nvPr>
        </p:nvSpPr>
        <p:spPr/>
        <p:txBody>
          <a:bodyPr/>
          <a:lstStyle/>
          <a:p>
            <a:fld id="{3C974458-8A97-4835-BF79-1FB6D7856C21}" type="slidenum">
              <a:rPr lang="en-US" smtClean="0"/>
              <a:t>14</a:t>
            </a:fld>
            <a:endParaRPr lang="en-US"/>
          </a:p>
        </p:txBody>
      </p:sp>
    </p:spTree>
    <p:extLst>
      <p:ext uri="{BB962C8B-B14F-4D97-AF65-F5344CB8AC3E}">
        <p14:creationId xmlns:p14="http://schemas.microsoft.com/office/powerpoint/2010/main" val="1492796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FC0A-2500-4E25-AF53-3B44AAA32FAB}"/>
              </a:ext>
            </a:extLst>
          </p:cNvPr>
          <p:cNvSpPr>
            <a:spLocks noGrp="1"/>
          </p:cNvSpPr>
          <p:nvPr>
            <p:ph type="title"/>
          </p:nvPr>
        </p:nvSpPr>
        <p:spPr/>
        <p:txBody>
          <a:bodyPr/>
          <a:lstStyle/>
          <a:p>
            <a:r>
              <a:rPr lang="en-US" dirty="0" err="1"/>
              <a:t>Sharding</a:t>
            </a:r>
            <a:r>
              <a:rPr lang="en-US" dirty="0"/>
              <a:t>: This works… but carefully</a:t>
            </a:r>
          </a:p>
        </p:txBody>
      </p:sp>
      <p:sp>
        <p:nvSpPr>
          <p:cNvPr id="38" name="Content Placeholder 37">
            <a:extLst>
              <a:ext uri="{FF2B5EF4-FFF2-40B4-BE49-F238E27FC236}">
                <a16:creationId xmlns:a16="http://schemas.microsoft.com/office/drawing/2014/main" id="{EB02F932-0A3A-4455-BD93-FE61E23653C4}"/>
              </a:ext>
            </a:extLst>
          </p:cNvPr>
          <p:cNvSpPr>
            <a:spLocks noGrp="1"/>
          </p:cNvSpPr>
          <p:nvPr>
            <p:ph idx="1"/>
          </p:nvPr>
        </p:nvSpPr>
        <p:spPr>
          <a:xfrm>
            <a:off x="1024128" y="5227982"/>
            <a:ext cx="10786872" cy="1081378"/>
          </a:xfrm>
        </p:spPr>
        <p:txBody>
          <a:bodyPr/>
          <a:lstStyle/>
          <a:p>
            <a:r>
              <a:rPr lang="en-US" dirty="0"/>
              <a:t>We will often see this kind of picture.  Cloud IoT systems make very heavy use of key-based </a:t>
            </a:r>
            <a:r>
              <a:rPr lang="en-US" dirty="0" err="1"/>
              <a:t>sharding</a:t>
            </a:r>
            <a:r>
              <a:rPr lang="en-US" dirty="0"/>
              <a:t>.  A (</a:t>
            </a:r>
            <a:r>
              <a:rPr lang="en-US" dirty="0" err="1"/>
              <a:t>key,value</a:t>
            </a:r>
            <a:r>
              <a:rPr lang="en-US" dirty="0"/>
              <a:t>) store holds data in the shards.</a:t>
            </a:r>
          </a:p>
        </p:txBody>
      </p:sp>
      <p:sp>
        <p:nvSpPr>
          <p:cNvPr id="4" name="Footer Placeholder 3">
            <a:extLst>
              <a:ext uri="{FF2B5EF4-FFF2-40B4-BE49-F238E27FC236}">
                <a16:creationId xmlns:a16="http://schemas.microsoft.com/office/drawing/2014/main" id="{1E708AE1-AD75-4013-9D05-CEE6F897284B}"/>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1F514FA7-E99F-4645-99E3-F0751132FC93}"/>
              </a:ext>
            </a:extLst>
          </p:cNvPr>
          <p:cNvSpPr>
            <a:spLocks noGrp="1"/>
          </p:cNvSpPr>
          <p:nvPr>
            <p:ph type="sldNum" sz="quarter" idx="12"/>
          </p:nvPr>
        </p:nvSpPr>
        <p:spPr/>
        <p:txBody>
          <a:bodyPr/>
          <a:lstStyle/>
          <a:p>
            <a:fld id="{3C974458-8A97-4835-BF79-1FB6D7856C21}" type="slidenum">
              <a:rPr lang="en-US" smtClean="0"/>
              <a:t>15</a:t>
            </a:fld>
            <a:endParaRPr lang="en-US"/>
          </a:p>
        </p:txBody>
      </p:sp>
      <p:sp>
        <p:nvSpPr>
          <p:cNvPr id="7" name="Oval 6">
            <a:extLst>
              <a:ext uri="{FF2B5EF4-FFF2-40B4-BE49-F238E27FC236}">
                <a16:creationId xmlns:a16="http://schemas.microsoft.com/office/drawing/2014/main" id="{ABB38D85-8EC4-47BE-9426-5582578EC638}"/>
              </a:ext>
            </a:extLst>
          </p:cNvPr>
          <p:cNvSpPr/>
          <p:nvPr/>
        </p:nvSpPr>
        <p:spPr>
          <a:xfrm>
            <a:off x="723568" y="3691792"/>
            <a:ext cx="9605176" cy="10813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7F7AA89-B86D-4C13-B0C4-06CD17F92B1B}"/>
              </a:ext>
            </a:extLst>
          </p:cNvPr>
          <p:cNvSpPr txBox="1"/>
          <p:nvPr/>
        </p:nvSpPr>
        <p:spPr>
          <a:xfrm>
            <a:off x="10281036" y="3864334"/>
            <a:ext cx="1836752" cy="923330"/>
          </a:xfrm>
          <a:prstGeom prst="rect">
            <a:avLst/>
          </a:prstGeom>
          <a:noFill/>
        </p:spPr>
        <p:txBody>
          <a:bodyPr wrap="square" rtlCol="0">
            <a:spAutoFit/>
          </a:bodyPr>
          <a:lstStyle/>
          <a:p>
            <a:pPr algn="ctr"/>
            <a:r>
              <a:rPr lang="en-US" b="1" dirty="0" err="1"/>
              <a:t>Sharded</a:t>
            </a:r>
            <a:r>
              <a:rPr lang="en-US" b="1" dirty="0"/>
              <a:t> storage </a:t>
            </a:r>
            <a:br>
              <a:rPr lang="en-US" b="1" dirty="0"/>
            </a:br>
            <a:r>
              <a:rPr lang="en-US" b="1" dirty="0">
                <a:sym typeface="Symbol" panose="05050102010706020507" pitchFamily="18" charset="2"/>
              </a:rPr>
              <a:t>-</a:t>
            </a:r>
            <a:r>
              <a:rPr lang="en-US" b="1" dirty="0"/>
              <a:t>service with 2 servers per shard</a:t>
            </a:r>
          </a:p>
        </p:txBody>
      </p:sp>
      <p:grpSp>
        <p:nvGrpSpPr>
          <p:cNvPr id="22" name="Group 21">
            <a:extLst>
              <a:ext uri="{FF2B5EF4-FFF2-40B4-BE49-F238E27FC236}">
                <a16:creationId xmlns:a16="http://schemas.microsoft.com/office/drawing/2014/main" id="{7301C448-F6BE-4DF2-8BDA-13B2E49EFE51}"/>
              </a:ext>
            </a:extLst>
          </p:cNvPr>
          <p:cNvGrpSpPr/>
          <p:nvPr/>
        </p:nvGrpSpPr>
        <p:grpSpPr>
          <a:xfrm>
            <a:off x="1288110" y="4043171"/>
            <a:ext cx="2146852" cy="485030"/>
            <a:chOff x="1288110" y="4043171"/>
            <a:chExt cx="2146852" cy="485030"/>
          </a:xfrm>
        </p:grpSpPr>
        <p:sp>
          <p:nvSpPr>
            <p:cNvPr id="9" name="Oval 8">
              <a:extLst>
                <a:ext uri="{FF2B5EF4-FFF2-40B4-BE49-F238E27FC236}">
                  <a16:creationId xmlns:a16="http://schemas.microsoft.com/office/drawing/2014/main" id="{4A2552E5-E1A0-4C2C-A9D2-108ED444D175}"/>
                </a:ext>
              </a:extLst>
            </p:cNvPr>
            <p:cNvSpPr/>
            <p:nvPr/>
          </p:nvSpPr>
          <p:spPr>
            <a:xfrm>
              <a:off x="1288110" y="4043171"/>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7D2B706-E50B-4341-B082-88E3A540D7E2}"/>
                </a:ext>
              </a:extLst>
            </p:cNvPr>
            <p:cNvGrpSpPr/>
            <p:nvPr/>
          </p:nvGrpSpPr>
          <p:grpSpPr>
            <a:xfrm>
              <a:off x="1840063" y="4116185"/>
              <a:ext cx="1042947" cy="325457"/>
              <a:chOff x="1810263" y="4116185"/>
              <a:chExt cx="1042947" cy="325457"/>
            </a:xfrm>
          </p:grpSpPr>
          <p:sp>
            <p:nvSpPr>
              <p:cNvPr id="10" name="Oval 9">
                <a:extLst>
                  <a:ext uri="{FF2B5EF4-FFF2-40B4-BE49-F238E27FC236}">
                    <a16:creationId xmlns:a16="http://schemas.microsoft.com/office/drawing/2014/main" id="{05D3EFD7-E23A-4612-91C7-EEEFF5669A58}"/>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94E5815-D939-4B7F-B433-7302AF538619}"/>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a:extLst>
              <a:ext uri="{FF2B5EF4-FFF2-40B4-BE49-F238E27FC236}">
                <a16:creationId xmlns:a16="http://schemas.microsoft.com/office/drawing/2014/main" id="{E8DC6B96-11C5-4818-ABF9-0773C7B97485}"/>
              </a:ext>
            </a:extLst>
          </p:cNvPr>
          <p:cNvGrpSpPr/>
          <p:nvPr/>
        </p:nvGrpSpPr>
        <p:grpSpPr>
          <a:xfrm>
            <a:off x="5930348" y="4043171"/>
            <a:ext cx="2146852" cy="485030"/>
            <a:chOff x="6034377" y="4025635"/>
            <a:chExt cx="2146852" cy="485030"/>
          </a:xfrm>
        </p:grpSpPr>
        <p:sp>
          <p:nvSpPr>
            <p:cNvPr id="14" name="Oval 13">
              <a:extLst>
                <a:ext uri="{FF2B5EF4-FFF2-40B4-BE49-F238E27FC236}">
                  <a16:creationId xmlns:a16="http://schemas.microsoft.com/office/drawing/2014/main" id="{6292F995-338F-4C08-AD19-9BD46B0E2E84}"/>
                </a:ext>
              </a:extLst>
            </p:cNvPr>
            <p:cNvSpPr/>
            <p:nvPr/>
          </p:nvSpPr>
          <p:spPr>
            <a:xfrm>
              <a:off x="6034377" y="4025635"/>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4401F1F-7D0A-4B79-B259-58A7BF659E7A}"/>
                </a:ext>
              </a:extLst>
            </p:cNvPr>
            <p:cNvGrpSpPr/>
            <p:nvPr/>
          </p:nvGrpSpPr>
          <p:grpSpPr>
            <a:xfrm>
              <a:off x="6586330" y="4098649"/>
              <a:ext cx="1042947" cy="325457"/>
              <a:chOff x="1810263" y="4116185"/>
              <a:chExt cx="1042947" cy="325457"/>
            </a:xfrm>
          </p:grpSpPr>
          <p:sp>
            <p:nvSpPr>
              <p:cNvPr id="16" name="Oval 15">
                <a:extLst>
                  <a:ext uri="{FF2B5EF4-FFF2-40B4-BE49-F238E27FC236}">
                    <a16:creationId xmlns:a16="http://schemas.microsoft.com/office/drawing/2014/main" id="{2FE97CF9-F045-4A93-87A2-C5A0667AF2EF}"/>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CE04440-C0AD-45B2-8594-DD7DC856A1C1}"/>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E6ECB3B3-B01C-4426-9A07-F45E2B6077EE}"/>
              </a:ext>
            </a:extLst>
          </p:cNvPr>
          <p:cNvGrpSpPr/>
          <p:nvPr/>
        </p:nvGrpSpPr>
        <p:grpSpPr>
          <a:xfrm>
            <a:off x="3609229" y="4043171"/>
            <a:ext cx="2146852" cy="485030"/>
            <a:chOff x="3609229" y="4043171"/>
            <a:chExt cx="2146852" cy="485030"/>
          </a:xfrm>
        </p:grpSpPr>
        <p:sp>
          <p:nvSpPr>
            <p:cNvPr id="18" name="Oval 17">
              <a:extLst>
                <a:ext uri="{FF2B5EF4-FFF2-40B4-BE49-F238E27FC236}">
                  <a16:creationId xmlns:a16="http://schemas.microsoft.com/office/drawing/2014/main" id="{3D659D6B-29E5-4FA4-AF43-A0C816294FD9}"/>
                </a:ext>
              </a:extLst>
            </p:cNvPr>
            <p:cNvSpPr/>
            <p:nvPr/>
          </p:nvSpPr>
          <p:spPr>
            <a:xfrm>
              <a:off x="3609229" y="4043171"/>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CC61C77C-831E-4985-9CF2-1759F5C7283F}"/>
                </a:ext>
              </a:extLst>
            </p:cNvPr>
            <p:cNvGrpSpPr/>
            <p:nvPr/>
          </p:nvGrpSpPr>
          <p:grpSpPr>
            <a:xfrm>
              <a:off x="4161182" y="4116185"/>
              <a:ext cx="1042947" cy="325457"/>
              <a:chOff x="1810263" y="4116185"/>
              <a:chExt cx="1042947" cy="325457"/>
            </a:xfrm>
          </p:grpSpPr>
          <p:sp>
            <p:nvSpPr>
              <p:cNvPr id="20" name="Oval 19">
                <a:extLst>
                  <a:ext uri="{FF2B5EF4-FFF2-40B4-BE49-F238E27FC236}">
                    <a16:creationId xmlns:a16="http://schemas.microsoft.com/office/drawing/2014/main" id="{E0ED1C8C-5DE7-492F-84FF-40E510ACE92A}"/>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34897BF-FE42-4124-A6C6-2E3DCD7CDE2B}"/>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Oval 24">
            <a:extLst>
              <a:ext uri="{FF2B5EF4-FFF2-40B4-BE49-F238E27FC236}">
                <a16:creationId xmlns:a16="http://schemas.microsoft.com/office/drawing/2014/main" id="{86307108-E3B6-48C8-B3C0-7F9F3D667F76}"/>
              </a:ext>
            </a:extLst>
          </p:cNvPr>
          <p:cNvSpPr/>
          <p:nvPr/>
        </p:nvSpPr>
        <p:spPr>
          <a:xfrm>
            <a:off x="8282940" y="418749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50C1838-6985-4962-BE8B-E3B1214B9C44}"/>
              </a:ext>
            </a:extLst>
          </p:cNvPr>
          <p:cNvSpPr/>
          <p:nvPr/>
        </p:nvSpPr>
        <p:spPr>
          <a:xfrm>
            <a:off x="8555934" y="418998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1234C42-E06A-4BEF-8D52-DB5D930D6E78}"/>
              </a:ext>
            </a:extLst>
          </p:cNvPr>
          <p:cNvSpPr/>
          <p:nvPr/>
        </p:nvSpPr>
        <p:spPr>
          <a:xfrm>
            <a:off x="8809880" y="418749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peech Bubble: Rectangle 30">
            <a:extLst>
              <a:ext uri="{FF2B5EF4-FFF2-40B4-BE49-F238E27FC236}">
                <a16:creationId xmlns:a16="http://schemas.microsoft.com/office/drawing/2014/main" id="{BA25C95A-E1CF-4021-AE4E-64ECCAF0A5A9}"/>
              </a:ext>
            </a:extLst>
          </p:cNvPr>
          <p:cNvSpPr/>
          <p:nvPr/>
        </p:nvSpPr>
        <p:spPr>
          <a:xfrm>
            <a:off x="9287122" y="2782957"/>
            <a:ext cx="2523878" cy="612648"/>
          </a:xfrm>
          <a:prstGeom prst="wedgeRectCallout">
            <a:avLst>
              <a:gd name="adj1" fmla="val -136621"/>
              <a:gd name="adj2" fmla="val 153349"/>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shard with 2 replicas handling Hash(key)%K=2</a:t>
            </a:r>
          </a:p>
        </p:txBody>
      </p:sp>
      <p:sp>
        <p:nvSpPr>
          <p:cNvPr id="32" name="Freeform: Shape 31">
            <a:extLst>
              <a:ext uri="{FF2B5EF4-FFF2-40B4-BE49-F238E27FC236}">
                <a16:creationId xmlns:a16="http://schemas.microsoft.com/office/drawing/2014/main" id="{9A3F48AF-C98D-4CF5-9D6F-BEF57E151C16}"/>
              </a:ext>
            </a:extLst>
          </p:cNvPr>
          <p:cNvSpPr/>
          <p:nvPr/>
        </p:nvSpPr>
        <p:spPr>
          <a:xfrm>
            <a:off x="1860591" y="1956021"/>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C5CDDC7A-36CA-4242-B935-E626F60D75E2}"/>
              </a:ext>
            </a:extLst>
          </p:cNvPr>
          <p:cNvCxnSpPr>
            <a:cxnSpLocks/>
          </p:cNvCxnSpPr>
          <p:nvPr/>
        </p:nvCxnSpPr>
        <p:spPr>
          <a:xfrm>
            <a:off x="1982279" y="2589742"/>
            <a:ext cx="2178903" cy="1381936"/>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Speech Bubble: Rectangle 34">
            <a:extLst>
              <a:ext uri="{FF2B5EF4-FFF2-40B4-BE49-F238E27FC236}">
                <a16:creationId xmlns:a16="http://schemas.microsoft.com/office/drawing/2014/main" id="{BE694A83-2355-402E-853E-E0C0FD873BB9}"/>
              </a:ext>
            </a:extLst>
          </p:cNvPr>
          <p:cNvSpPr/>
          <p:nvPr/>
        </p:nvSpPr>
        <p:spPr>
          <a:xfrm>
            <a:off x="6655904" y="1149254"/>
            <a:ext cx="1804947" cy="612648"/>
          </a:xfrm>
          <a:prstGeom prst="wedgeRectCallout">
            <a:avLst>
              <a:gd name="adj1" fmla="val -301703"/>
              <a:gd name="adj2" fmla="val 16892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transaction</a:t>
            </a:r>
          </a:p>
        </p:txBody>
      </p:sp>
      <p:sp>
        <p:nvSpPr>
          <p:cNvPr id="36" name="Speech Bubble: Rectangle 35">
            <a:extLst>
              <a:ext uri="{FF2B5EF4-FFF2-40B4-BE49-F238E27FC236}">
                <a16:creationId xmlns:a16="http://schemas.microsoft.com/office/drawing/2014/main" id="{F0F30562-0A73-422B-BE39-848385961EB1}"/>
              </a:ext>
            </a:extLst>
          </p:cNvPr>
          <p:cNvSpPr/>
          <p:nvPr/>
        </p:nvSpPr>
        <p:spPr>
          <a:xfrm>
            <a:off x="7798571" y="1951285"/>
            <a:ext cx="4012429" cy="612648"/>
          </a:xfrm>
          <a:prstGeom prst="wedgeRectCallout">
            <a:avLst>
              <a:gd name="adj1" fmla="val -133774"/>
              <a:gd name="adj2" fmla="val 284433"/>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read or write to some (</a:t>
            </a:r>
            <a:r>
              <a:rPr lang="en-US" dirty="0" err="1"/>
              <a:t>key,value</a:t>
            </a:r>
            <a:r>
              <a:rPr lang="en-US" dirty="0"/>
              <a:t>) tuple.  Here, Hash(key)%K=1</a:t>
            </a:r>
          </a:p>
        </p:txBody>
      </p:sp>
      <p:sp>
        <p:nvSpPr>
          <p:cNvPr id="37" name="TextBox 36">
            <a:extLst>
              <a:ext uri="{FF2B5EF4-FFF2-40B4-BE49-F238E27FC236}">
                <a16:creationId xmlns:a16="http://schemas.microsoft.com/office/drawing/2014/main" id="{8D403D1C-434E-4AD3-8E61-AF7E96A53E93}"/>
              </a:ext>
            </a:extLst>
          </p:cNvPr>
          <p:cNvSpPr txBox="1"/>
          <p:nvPr/>
        </p:nvSpPr>
        <p:spPr>
          <a:xfrm>
            <a:off x="9144000" y="4043171"/>
            <a:ext cx="1081377" cy="369332"/>
          </a:xfrm>
          <a:prstGeom prst="rect">
            <a:avLst/>
          </a:prstGeom>
          <a:noFill/>
        </p:spPr>
        <p:txBody>
          <a:bodyPr wrap="square" rtlCol="0">
            <a:spAutoFit/>
          </a:bodyPr>
          <a:lstStyle/>
          <a:p>
            <a:r>
              <a:rPr lang="en-US" b="1" dirty="0"/>
              <a:t>K shards</a:t>
            </a:r>
          </a:p>
        </p:txBody>
      </p:sp>
    </p:spTree>
    <p:extLst>
      <p:ext uri="{BB962C8B-B14F-4D97-AF65-F5344CB8AC3E}">
        <p14:creationId xmlns:p14="http://schemas.microsoft.com/office/powerpoint/2010/main" val="397883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randombar(horizontal)">
                                      <p:cBhvr>
                                        <p:cTn id="20" dur="500"/>
                                        <p:tgtEl>
                                          <p:spTgt spid="3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randombar(horizontal)">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5" grpId="0" animBg="1"/>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FC0A-2500-4E25-AF53-3B44AAA32FAB}"/>
              </a:ext>
            </a:extLst>
          </p:cNvPr>
          <p:cNvSpPr>
            <a:spLocks noGrp="1"/>
          </p:cNvSpPr>
          <p:nvPr>
            <p:ph type="title"/>
          </p:nvPr>
        </p:nvSpPr>
        <p:spPr/>
        <p:txBody>
          <a:bodyPr/>
          <a:lstStyle/>
          <a:p>
            <a:r>
              <a:rPr lang="en-US" dirty="0" err="1"/>
              <a:t>Sharding</a:t>
            </a:r>
            <a:r>
              <a:rPr lang="en-US" dirty="0"/>
              <a:t>: This works… but carefully</a:t>
            </a:r>
          </a:p>
        </p:txBody>
      </p:sp>
      <p:sp>
        <p:nvSpPr>
          <p:cNvPr id="43" name="Content Placeholder 42">
            <a:extLst>
              <a:ext uri="{FF2B5EF4-FFF2-40B4-BE49-F238E27FC236}">
                <a16:creationId xmlns:a16="http://schemas.microsoft.com/office/drawing/2014/main" id="{1892F205-B173-4353-A2AC-B0DFEEA01AD4}"/>
              </a:ext>
            </a:extLst>
          </p:cNvPr>
          <p:cNvSpPr>
            <a:spLocks noGrp="1"/>
          </p:cNvSpPr>
          <p:nvPr>
            <p:ph idx="1"/>
          </p:nvPr>
        </p:nvSpPr>
        <p:spPr>
          <a:xfrm>
            <a:off x="1024128" y="4838368"/>
            <a:ext cx="10786872" cy="1470992"/>
          </a:xfrm>
        </p:spPr>
        <p:txBody>
          <a:bodyPr/>
          <a:lstStyle/>
          <a:p>
            <a:r>
              <a:rPr lang="en-US" dirty="0"/>
              <a:t>If a transaction does all its work at just one shard, never needing to access two or more, we can use </a:t>
            </a:r>
            <a:r>
              <a:rPr lang="en-US" i="1" dirty="0"/>
              <a:t>state machine replication </a:t>
            </a:r>
            <a:r>
              <a:rPr lang="en-US" dirty="0"/>
              <a:t>to do the work.</a:t>
            </a:r>
          </a:p>
          <a:p>
            <a:r>
              <a:rPr lang="en-US" dirty="0"/>
              <a:t>No locks or 2-phase commit are required.  This scales very well.</a:t>
            </a:r>
          </a:p>
        </p:txBody>
      </p:sp>
      <p:sp>
        <p:nvSpPr>
          <p:cNvPr id="4" name="Footer Placeholder 3">
            <a:extLst>
              <a:ext uri="{FF2B5EF4-FFF2-40B4-BE49-F238E27FC236}">
                <a16:creationId xmlns:a16="http://schemas.microsoft.com/office/drawing/2014/main" id="{1E708AE1-AD75-4013-9D05-CEE6F897284B}"/>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1F514FA7-E99F-4645-99E3-F0751132FC93}"/>
              </a:ext>
            </a:extLst>
          </p:cNvPr>
          <p:cNvSpPr>
            <a:spLocks noGrp="1"/>
          </p:cNvSpPr>
          <p:nvPr>
            <p:ph type="sldNum" sz="quarter" idx="12"/>
          </p:nvPr>
        </p:nvSpPr>
        <p:spPr/>
        <p:txBody>
          <a:bodyPr/>
          <a:lstStyle/>
          <a:p>
            <a:fld id="{3C974458-8A97-4835-BF79-1FB6D7856C21}" type="slidenum">
              <a:rPr lang="en-US" smtClean="0"/>
              <a:t>16</a:t>
            </a:fld>
            <a:endParaRPr lang="en-US"/>
          </a:p>
        </p:txBody>
      </p:sp>
      <p:sp>
        <p:nvSpPr>
          <p:cNvPr id="7" name="Oval 6">
            <a:extLst>
              <a:ext uri="{FF2B5EF4-FFF2-40B4-BE49-F238E27FC236}">
                <a16:creationId xmlns:a16="http://schemas.microsoft.com/office/drawing/2014/main" id="{ABB38D85-8EC4-47BE-9426-5582578EC638}"/>
              </a:ext>
            </a:extLst>
          </p:cNvPr>
          <p:cNvSpPr/>
          <p:nvPr/>
        </p:nvSpPr>
        <p:spPr>
          <a:xfrm>
            <a:off x="723568" y="3691792"/>
            <a:ext cx="9605176" cy="10813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7F7AA89-B86D-4C13-B0C4-06CD17F92B1B}"/>
              </a:ext>
            </a:extLst>
          </p:cNvPr>
          <p:cNvSpPr txBox="1"/>
          <p:nvPr/>
        </p:nvSpPr>
        <p:spPr>
          <a:xfrm>
            <a:off x="10607040" y="3864334"/>
            <a:ext cx="1478943" cy="646331"/>
          </a:xfrm>
          <a:prstGeom prst="rect">
            <a:avLst/>
          </a:prstGeom>
          <a:noFill/>
        </p:spPr>
        <p:txBody>
          <a:bodyPr wrap="square" rtlCol="0">
            <a:spAutoFit/>
          </a:bodyPr>
          <a:lstStyle/>
          <a:p>
            <a:pPr algn="ctr"/>
            <a:r>
              <a:rPr lang="en-US" b="1" dirty="0"/>
              <a:t>Storage </a:t>
            </a:r>
            <a:br>
              <a:rPr lang="en-US" b="1" dirty="0"/>
            </a:br>
            <a:r>
              <a:rPr lang="en-US" b="1" dirty="0">
                <a:sym typeface="Symbol" panose="05050102010706020507" pitchFamily="18" charset="2"/>
              </a:rPr>
              <a:t>-</a:t>
            </a:r>
            <a:r>
              <a:rPr lang="en-US" b="1" dirty="0"/>
              <a:t>service</a:t>
            </a:r>
          </a:p>
        </p:txBody>
      </p:sp>
      <p:grpSp>
        <p:nvGrpSpPr>
          <p:cNvPr id="22" name="Group 21">
            <a:extLst>
              <a:ext uri="{FF2B5EF4-FFF2-40B4-BE49-F238E27FC236}">
                <a16:creationId xmlns:a16="http://schemas.microsoft.com/office/drawing/2014/main" id="{7301C448-F6BE-4DF2-8BDA-13B2E49EFE51}"/>
              </a:ext>
            </a:extLst>
          </p:cNvPr>
          <p:cNvGrpSpPr/>
          <p:nvPr/>
        </p:nvGrpSpPr>
        <p:grpSpPr>
          <a:xfrm>
            <a:off x="1288110" y="4043171"/>
            <a:ext cx="2146852" cy="485030"/>
            <a:chOff x="1288110" y="4043171"/>
            <a:chExt cx="2146852" cy="485030"/>
          </a:xfrm>
        </p:grpSpPr>
        <p:sp>
          <p:nvSpPr>
            <p:cNvPr id="9" name="Oval 8">
              <a:extLst>
                <a:ext uri="{FF2B5EF4-FFF2-40B4-BE49-F238E27FC236}">
                  <a16:creationId xmlns:a16="http://schemas.microsoft.com/office/drawing/2014/main" id="{4A2552E5-E1A0-4C2C-A9D2-108ED444D175}"/>
                </a:ext>
              </a:extLst>
            </p:cNvPr>
            <p:cNvSpPr/>
            <p:nvPr/>
          </p:nvSpPr>
          <p:spPr>
            <a:xfrm>
              <a:off x="1288110" y="4043171"/>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7D2B706-E50B-4341-B082-88E3A540D7E2}"/>
                </a:ext>
              </a:extLst>
            </p:cNvPr>
            <p:cNvGrpSpPr/>
            <p:nvPr/>
          </p:nvGrpSpPr>
          <p:grpSpPr>
            <a:xfrm>
              <a:off x="1840063" y="4116185"/>
              <a:ext cx="1042947" cy="325457"/>
              <a:chOff x="1810263" y="4116185"/>
              <a:chExt cx="1042947" cy="325457"/>
            </a:xfrm>
          </p:grpSpPr>
          <p:sp>
            <p:nvSpPr>
              <p:cNvPr id="10" name="Oval 9">
                <a:extLst>
                  <a:ext uri="{FF2B5EF4-FFF2-40B4-BE49-F238E27FC236}">
                    <a16:creationId xmlns:a16="http://schemas.microsoft.com/office/drawing/2014/main" id="{05D3EFD7-E23A-4612-91C7-EEEFF5669A58}"/>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94E5815-D939-4B7F-B433-7302AF538619}"/>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a:extLst>
              <a:ext uri="{FF2B5EF4-FFF2-40B4-BE49-F238E27FC236}">
                <a16:creationId xmlns:a16="http://schemas.microsoft.com/office/drawing/2014/main" id="{E8DC6B96-11C5-4818-ABF9-0773C7B97485}"/>
              </a:ext>
            </a:extLst>
          </p:cNvPr>
          <p:cNvGrpSpPr/>
          <p:nvPr/>
        </p:nvGrpSpPr>
        <p:grpSpPr>
          <a:xfrm>
            <a:off x="5930348" y="4043171"/>
            <a:ext cx="2146852" cy="485030"/>
            <a:chOff x="6034377" y="4025635"/>
            <a:chExt cx="2146852" cy="485030"/>
          </a:xfrm>
        </p:grpSpPr>
        <p:sp>
          <p:nvSpPr>
            <p:cNvPr id="14" name="Oval 13">
              <a:extLst>
                <a:ext uri="{FF2B5EF4-FFF2-40B4-BE49-F238E27FC236}">
                  <a16:creationId xmlns:a16="http://schemas.microsoft.com/office/drawing/2014/main" id="{6292F995-338F-4C08-AD19-9BD46B0E2E84}"/>
                </a:ext>
              </a:extLst>
            </p:cNvPr>
            <p:cNvSpPr/>
            <p:nvPr/>
          </p:nvSpPr>
          <p:spPr>
            <a:xfrm>
              <a:off x="6034377" y="4025635"/>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4401F1F-7D0A-4B79-B259-58A7BF659E7A}"/>
                </a:ext>
              </a:extLst>
            </p:cNvPr>
            <p:cNvGrpSpPr/>
            <p:nvPr/>
          </p:nvGrpSpPr>
          <p:grpSpPr>
            <a:xfrm>
              <a:off x="6586330" y="4098649"/>
              <a:ext cx="1042947" cy="325457"/>
              <a:chOff x="1810263" y="4116185"/>
              <a:chExt cx="1042947" cy="325457"/>
            </a:xfrm>
          </p:grpSpPr>
          <p:sp>
            <p:nvSpPr>
              <p:cNvPr id="16" name="Oval 15">
                <a:extLst>
                  <a:ext uri="{FF2B5EF4-FFF2-40B4-BE49-F238E27FC236}">
                    <a16:creationId xmlns:a16="http://schemas.microsoft.com/office/drawing/2014/main" id="{2FE97CF9-F045-4A93-87A2-C5A0667AF2EF}"/>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CE04440-C0AD-45B2-8594-DD7DC856A1C1}"/>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E6ECB3B3-B01C-4426-9A07-F45E2B6077EE}"/>
              </a:ext>
            </a:extLst>
          </p:cNvPr>
          <p:cNvGrpSpPr/>
          <p:nvPr/>
        </p:nvGrpSpPr>
        <p:grpSpPr>
          <a:xfrm>
            <a:off x="3609229" y="4043171"/>
            <a:ext cx="2146852" cy="485030"/>
            <a:chOff x="3609229" y="4043171"/>
            <a:chExt cx="2146852" cy="485030"/>
          </a:xfrm>
        </p:grpSpPr>
        <p:sp>
          <p:nvSpPr>
            <p:cNvPr id="18" name="Oval 17">
              <a:extLst>
                <a:ext uri="{FF2B5EF4-FFF2-40B4-BE49-F238E27FC236}">
                  <a16:creationId xmlns:a16="http://schemas.microsoft.com/office/drawing/2014/main" id="{3D659D6B-29E5-4FA4-AF43-A0C816294FD9}"/>
                </a:ext>
              </a:extLst>
            </p:cNvPr>
            <p:cNvSpPr/>
            <p:nvPr/>
          </p:nvSpPr>
          <p:spPr>
            <a:xfrm>
              <a:off x="3609229" y="4043171"/>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CC61C77C-831E-4985-9CF2-1759F5C7283F}"/>
                </a:ext>
              </a:extLst>
            </p:cNvPr>
            <p:cNvGrpSpPr/>
            <p:nvPr/>
          </p:nvGrpSpPr>
          <p:grpSpPr>
            <a:xfrm>
              <a:off x="4161182" y="4116185"/>
              <a:ext cx="1042947" cy="325457"/>
              <a:chOff x="1810263" y="4116185"/>
              <a:chExt cx="1042947" cy="325457"/>
            </a:xfrm>
          </p:grpSpPr>
          <p:sp>
            <p:nvSpPr>
              <p:cNvPr id="20" name="Oval 19">
                <a:extLst>
                  <a:ext uri="{FF2B5EF4-FFF2-40B4-BE49-F238E27FC236}">
                    <a16:creationId xmlns:a16="http://schemas.microsoft.com/office/drawing/2014/main" id="{E0ED1C8C-5DE7-492F-84FF-40E510ACE92A}"/>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34897BF-FE42-4124-A6C6-2E3DCD7CDE2B}"/>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Oval 24">
            <a:extLst>
              <a:ext uri="{FF2B5EF4-FFF2-40B4-BE49-F238E27FC236}">
                <a16:creationId xmlns:a16="http://schemas.microsoft.com/office/drawing/2014/main" id="{86307108-E3B6-48C8-B3C0-7F9F3D667F76}"/>
              </a:ext>
            </a:extLst>
          </p:cNvPr>
          <p:cNvSpPr/>
          <p:nvPr/>
        </p:nvSpPr>
        <p:spPr>
          <a:xfrm>
            <a:off x="8282940" y="418749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50C1838-6985-4962-BE8B-E3B1214B9C44}"/>
              </a:ext>
            </a:extLst>
          </p:cNvPr>
          <p:cNvSpPr/>
          <p:nvPr/>
        </p:nvSpPr>
        <p:spPr>
          <a:xfrm>
            <a:off x="8555934" y="418998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1234C42-E06A-4BEF-8D52-DB5D930D6E78}"/>
              </a:ext>
            </a:extLst>
          </p:cNvPr>
          <p:cNvSpPr/>
          <p:nvPr/>
        </p:nvSpPr>
        <p:spPr>
          <a:xfrm>
            <a:off x="8809880" y="418749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peech Bubble: Rectangle 30">
            <a:extLst>
              <a:ext uri="{FF2B5EF4-FFF2-40B4-BE49-F238E27FC236}">
                <a16:creationId xmlns:a16="http://schemas.microsoft.com/office/drawing/2014/main" id="{BA25C95A-E1CF-4021-AE4E-64ECCAF0A5A9}"/>
              </a:ext>
            </a:extLst>
          </p:cNvPr>
          <p:cNvSpPr/>
          <p:nvPr/>
        </p:nvSpPr>
        <p:spPr>
          <a:xfrm>
            <a:off x="9287122" y="2782957"/>
            <a:ext cx="2449003" cy="612648"/>
          </a:xfrm>
          <a:prstGeom prst="wedgeRectCallout">
            <a:avLst>
              <a:gd name="adj1" fmla="val -236768"/>
              <a:gd name="adj2" fmla="val 167626"/>
            </a:avLst>
          </a:prstGeom>
          <a:solidFill>
            <a:srgbClr val="B4DE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Each transaction accesses just one shard</a:t>
            </a:r>
          </a:p>
        </p:txBody>
      </p:sp>
      <p:sp>
        <p:nvSpPr>
          <p:cNvPr id="28" name="Freeform: Shape 27">
            <a:extLst>
              <a:ext uri="{FF2B5EF4-FFF2-40B4-BE49-F238E27FC236}">
                <a16:creationId xmlns:a16="http://schemas.microsoft.com/office/drawing/2014/main" id="{EC5DEE64-F379-4CC4-AA4D-323894BCF3F3}"/>
              </a:ext>
            </a:extLst>
          </p:cNvPr>
          <p:cNvSpPr/>
          <p:nvPr/>
        </p:nvSpPr>
        <p:spPr>
          <a:xfrm>
            <a:off x="1860591" y="1956021"/>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D6C08AB2-EA39-497E-A5D8-D34A008ADBD5}"/>
              </a:ext>
            </a:extLst>
          </p:cNvPr>
          <p:cNvSpPr/>
          <p:nvPr/>
        </p:nvSpPr>
        <p:spPr>
          <a:xfrm>
            <a:off x="2559220" y="182661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754A7F5-0182-4ABD-AD39-59320E781749}"/>
              </a:ext>
            </a:extLst>
          </p:cNvPr>
          <p:cNvSpPr/>
          <p:nvPr/>
        </p:nvSpPr>
        <p:spPr>
          <a:xfrm>
            <a:off x="3161883" y="212856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674850FC-1777-4CA7-A578-C0766C21C839}"/>
              </a:ext>
            </a:extLst>
          </p:cNvPr>
          <p:cNvSpPr/>
          <p:nvPr/>
        </p:nvSpPr>
        <p:spPr>
          <a:xfrm>
            <a:off x="3771940" y="182661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541179D0-26CD-4585-81B8-D1597218CF25}"/>
              </a:ext>
            </a:extLst>
          </p:cNvPr>
          <p:cNvSpPr/>
          <p:nvPr/>
        </p:nvSpPr>
        <p:spPr>
          <a:xfrm>
            <a:off x="4295080" y="1934155"/>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02556074-F07F-40E7-B99C-A8FF434AA61B}"/>
              </a:ext>
            </a:extLst>
          </p:cNvPr>
          <p:cNvSpPr/>
          <p:nvPr/>
        </p:nvSpPr>
        <p:spPr>
          <a:xfrm>
            <a:off x="5270502" y="1998859"/>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34655428-4912-4506-B0A9-460920E710A5}"/>
              </a:ext>
            </a:extLst>
          </p:cNvPr>
          <p:cNvSpPr/>
          <p:nvPr/>
        </p:nvSpPr>
        <p:spPr>
          <a:xfrm>
            <a:off x="5969131" y="186945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747F0E35-43E6-4D84-9A58-6E226C29CE14}"/>
              </a:ext>
            </a:extLst>
          </p:cNvPr>
          <p:cNvSpPr/>
          <p:nvPr/>
        </p:nvSpPr>
        <p:spPr>
          <a:xfrm>
            <a:off x="6571794" y="217140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B4D4DD14-98AE-4E30-9CE2-4150BA945136}"/>
              </a:ext>
            </a:extLst>
          </p:cNvPr>
          <p:cNvSpPr/>
          <p:nvPr/>
        </p:nvSpPr>
        <p:spPr>
          <a:xfrm>
            <a:off x="7181851" y="186945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16F480DC-AD3A-4E6C-B118-E91F2AAB5D53}"/>
              </a:ext>
            </a:extLst>
          </p:cNvPr>
          <p:cNvSpPr/>
          <p:nvPr/>
        </p:nvSpPr>
        <p:spPr>
          <a:xfrm>
            <a:off x="7704991" y="1976993"/>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a:extLst>
              <a:ext uri="{FF2B5EF4-FFF2-40B4-BE49-F238E27FC236}">
                <a16:creationId xmlns:a16="http://schemas.microsoft.com/office/drawing/2014/main" id="{82720E5A-3D0B-4559-A2D0-B54023EA84C3}"/>
              </a:ext>
            </a:extLst>
          </p:cNvPr>
          <p:cNvCxnSpPr>
            <a:cxnSpLocks/>
          </p:cNvCxnSpPr>
          <p:nvPr/>
        </p:nvCxnSpPr>
        <p:spPr>
          <a:xfrm>
            <a:off x="1982279" y="2589742"/>
            <a:ext cx="675437" cy="1437593"/>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A48B7A4-6D24-48BD-98C5-069F5DE1163D}"/>
              </a:ext>
            </a:extLst>
          </p:cNvPr>
          <p:cNvCxnSpPr>
            <a:cxnSpLocks/>
          </p:cNvCxnSpPr>
          <p:nvPr/>
        </p:nvCxnSpPr>
        <p:spPr>
          <a:xfrm flipH="1">
            <a:off x="6605427" y="2589742"/>
            <a:ext cx="1018574" cy="1437593"/>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06EC369-3782-425A-9595-897E79DE97ED}"/>
              </a:ext>
            </a:extLst>
          </p:cNvPr>
          <p:cNvCxnSpPr>
            <a:cxnSpLocks/>
          </p:cNvCxnSpPr>
          <p:nvPr/>
        </p:nvCxnSpPr>
        <p:spPr>
          <a:xfrm flipH="1">
            <a:off x="4164800" y="2636553"/>
            <a:ext cx="1080778" cy="142626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415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6CB65-37F7-4192-A7A1-52FD73457011}"/>
              </a:ext>
            </a:extLst>
          </p:cNvPr>
          <p:cNvSpPr>
            <a:spLocks noGrp="1"/>
          </p:cNvSpPr>
          <p:nvPr>
            <p:ph type="title"/>
          </p:nvPr>
        </p:nvSpPr>
        <p:spPr/>
        <p:txBody>
          <a:bodyPr/>
          <a:lstStyle/>
          <a:p>
            <a:r>
              <a:rPr lang="en-US" dirty="0" err="1"/>
              <a:t>DefN</a:t>
            </a:r>
            <a:r>
              <a:rPr lang="en-US" dirty="0"/>
              <a:t>: State Machine Replication</a:t>
            </a:r>
          </a:p>
        </p:txBody>
      </p:sp>
      <p:sp>
        <p:nvSpPr>
          <p:cNvPr id="3" name="Content Placeholder 2">
            <a:extLst>
              <a:ext uri="{FF2B5EF4-FFF2-40B4-BE49-F238E27FC236}">
                <a16:creationId xmlns:a16="http://schemas.microsoft.com/office/drawing/2014/main" id="{9259205B-2AA3-4F8E-B017-4A5061084097}"/>
              </a:ext>
            </a:extLst>
          </p:cNvPr>
          <p:cNvSpPr>
            <a:spLocks noGrp="1"/>
          </p:cNvSpPr>
          <p:nvPr>
            <p:ph idx="1"/>
          </p:nvPr>
        </p:nvSpPr>
        <p:spPr/>
        <p:txBody>
          <a:bodyPr/>
          <a:lstStyle/>
          <a:p>
            <a:r>
              <a:rPr lang="en-US" dirty="0"/>
              <a:t>This is a model in which we can read from any replica.</a:t>
            </a:r>
          </a:p>
          <a:p>
            <a:endParaRPr lang="en-US" dirty="0"/>
          </a:p>
          <a:p>
            <a:r>
              <a:rPr lang="en-US" dirty="0"/>
              <a:t>To do an update, we use an </a:t>
            </a:r>
            <a:r>
              <a:rPr lang="en-US" i="1" dirty="0"/>
              <a:t>atomic multicast </a:t>
            </a:r>
            <a:r>
              <a:rPr lang="en-US" dirty="0"/>
              <a:t>or a </a:t>
            </a:r>
            <a:r>
              <a:rPr lang="en-US" i="1" dirty="0"/>
              <a:t>durable </a:t>
            </a:r>
            <a:r>
              <a:rPr lang="en-US" i="1" dirty="0" err="1"/>
              <a:t>Paxos</a:t>
            </a:r>
            <a:r>
              <a:rPr lang="en-US" i="1" dirty="0"/>
              <a:t> write</a:t>
            </a:r>
            <a:r>
              <a:rPr lang="en-US" dirty="0"/>
              <a:t> (multicast if the state is kept in-memory, and durable if on disk).</a:t>
            </a:r>
          </a:p>
          <a:p>
            <a:endParaRPr lang="en-US" dirty="0"/>
          </a:p>
          <a:p>
            <a:r>
              <a:rPr lang="en-US" dirty="0"/>
              <a:t>The replicas see the same updates in the same sequence and so we can keep them in a consistent state.  We package the transaction into a message so “delivery of the message” performs the transactional action.</a:t>
            </a:r>
          </a:p>
        </p:txBody>
      </p:sp>
      <p:sp>
        <p:nvSpPr>
          <p:cNvPr id="4" name="Footer Placeholder 3">
            <a:extLst>
              <a:ext uri="{FF2B5EF4-FFF2-40B4-BE49-F238E27FC236}">
                <a16:creationId xmlns:a16="http://schemas.microsoft.com/office/drawing/2014/main" id="{A8E395D6-2B69-45A9-B98B-119EDAEA32AD}"/>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FB01F612-2865-4165-AD62-1F40E2670F87}"/>
              </a:ext>
            </a:extLst>
          </p:cNvPr>
          <p:cNvSpPr>
            <a:spLocks noGrp="1"/>
          </p:cNvSpPr>
          <p:nvPr>
            <p:ph type="sldNum" sz="quarter" idx="12"/>
          </p:nvPr>
        </p:nvSpPr>
        <p:spPr/>
        <p:txBody>
          <a:bodyPr/>
          <a:lstStyle/>
          <a:p>
            <a:fld id="{3C974458-8A97-4835-BF79-1FB6D7856C21}" type="slidenum">
              <a:rPr lang="en-US" smtClean="0"/>
              <a:t>17</a:t>
            </a:fld>
            <a:endParaRPr lang="en-US"/>
          </a:p>
        </p:txBody>
      </p:sp>
    </p:spTree>
    <p:extLst>
      <p:ext uri="{BB962C8B-B14F-4D97-AF65-F5344CB8AC3E}">
        <p14:creationId xmlns:p14="http://schemas.microsoft.com/office/powerpoint/2010/main" val="3006767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FC0A-2500-4E25-AF53-3B44AAA32FAB}"/>
              </a:ext>
            </a:extLst>
          </p:cNvPr>
          <p:cNvSpPr>
            <a:spLocks noGrp="1"/>
          </p:cNvSpPr>
          <p:nvPr>
            <p:ph type="title"/>
          </p:nvPr>
        </p:nvSpPr>
        <p:spPr>
          <a:xfrm>
            <a:off x="1024127" y="585216"/>
            <a:ext cx="11061855" cy="1499616"/>
          </a:xfrm>
        </p:spPr>
        <p:txBody>
          <a:bodyPr>
            <a:normAutofit/>
          </a:bodyPr>
          <a:lstStyle/>
          <a:p>
            <a:r>
              <a:rPr lang="en-US" sz="4400" dirty="0" err="1"/>
              <a:t>Sharding</a:t>
            </a:r>
            <a:r>
              <a:rPr lang="en-US" sz="4400" dirty="0"/>
              <a:t> </a:t>
            </a:r>
            <a:r>
              <a:rPr lang="en-US" sz="4400" u="sng" dirty="0"/>
              <a:t>fails</a:t>
            </a:r>
            <a:r>
              <a:rPr lang="en-US" sz="4400" dirty="0"/>
              <a:t> for arbitrary transactions</a:t>
            </a:r>
          </a:p>
        </p:txBody>
      </p:sp>
      <p:sp>
        <p:nvSpPr>
          <p:cNvPr id="43" name="Content Placeholder 42">
            <a:extLst>
              <a:ext uri="{FF2B5EF4-FFF2-40B4-BE49-F238E27FC236}">
                <a16:creationId xmlns:a16="http://schemas.microsoft.com/office/drawing/2014/main" id="{1892F205-B173-4353-A2AC-B0DFEEA01AD4}"/>
              </a:ext>
            </a:extLst>
          </p:cNvPr>
          <p:cNvSpPr>
            <a:spLocks noGrp="1"/>
          </p:cNvSpPr>
          <p:nvPr>
            <p:ph idx="1"/>
          </p:nvPr>
        </p:nvSpPr>
        <p:spPr>
          <a:xfrm>
            <a:off x="1024128" y="4838368"/>
            <a:ext cx="11061854" cy="1470992"/>
          </a:xfrm>
        </p:spPr>
        <p:txBody>
          <a:bodyPr>
            <a:normAutofit/>
          </a:bodyPr>
          <a:lstStyle/>
          <a:p>
            <a:r>
              <a:rPr lang="en-US" dirty="0"/>
              <a:t>Transactions that touch multiple shards need locks and 2-phase commit.  </a:t>
            </a:r>
            <a:br>
              <a:rPr lang="en-US" dirty="0"/>
            </a:br>
            <a:r>
              <a:rPr lang="en-US" dirty="0"/>
              <a:t/>
            </a:r>
            <a:br>
              <a:rPr lang="en-US" dirty="0"/>
            </a:br>
            <a:r>
              <a:rPr lang="en-US" dirty="0"/>
              <a:t>Jim Gray’s analysis applies: as we scale this case up, performance collapses.</a:t>
            </a:r>
          </a:p>
        </p:txBody>
      </p:sp>
      <p:sp>
        <p:nvSpPr>
          <p:cNvPr id="4" name="Footer Placeholder 3">
            <a:extLst>
              <a:ext uri="{FF2B5EF4-FFF2-40B4-BE49-F238E27FC236}">
                <a16:creationId xmlns:a16="http://schemas.microsoft.com/office/drawing/2014/main" id="{1E708AE1-AD75-4013-9D05-CEE6F897284B}"/>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1F514FA7-E99F-4645-99E3-F0751132FC93}"/>
              </a:ext>
            </a:extLst>
          </p:cNvPr>
          <p:cNvSpPr>
            <a:spLocks noGrp="1"/>
          </p:cNvSpPr>
          <p:nvPr>
            <p:ph type="sldNum" sz="quarter" idx="12"/>
          </p:nvPr>
        </p:nvSpPr>
        <p:spPr/>
        <p:txBody>
          <a:bodyPr/>
          <a:lstStyle/>
          <a:p>
            <a:fld id="{3C974458-8A97-4835-BF79-1FB6D7856C21}" type="slidenum">
              <a:rPr lang="en-US" smtClean="0"/>
              <a:t>18</a:t>
            </a:fld>
            <a:endParaRPr lang="en-US"/>
          </a:p>
        </p:txBody>
      </p:sp>
      <p:sp>
        <p:nvSpPr>
          <p:cNvPr id="7" name="Oval 6">
            <a:extLst>
              <a:ext uri="{FF2B5EF4-FFF2-40B4-BE49-F238E27FC236}">
                <a16:creationId xmlns:a16="http://schemas.microsoft.com/office/drawing/2014/main" id="{ABB38D85-8EC4-47BE-9426-5582578EC638}"/>
              </a:ext>
            </a:extLst>
          </p:cNvPr>
          <p:cNvSpPr/>
          <p:nvPr/>
        </p:nvSpPr>
        <p:spPr>
          <a:xfrm>
            <a:off x="723568" y="3691792"/>
            <a:ext cx="9605176" cy="10813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7F7AA89-B86D-4C13-B0C4-06CD17F92B1B}"/>
              </a:ext>
            </a:extLst>
          </p:cNvPr>
          <p:cNvSpPr txBox="1"/>
          <p:nvPr/>
        </p:nvSpPr>
        <p:spPr>
          <a:xfrm>
            <a:off x="10607040" y="3864334"/>
            <a:ext cx="1478943" cy="646331"/>
          </a:xfrm>
          <a:prstGeom prst="rect">
            <a:avLst/>
          </a:prstGeom>
          <a:noFill/>
        </p:spPr>
        <p:txBody>
          <a:bodyPr wrap="square" rtlCol="0">
            <a:spAutoFit/>
          </a:bodyPr>
          <a:lstStyle/>
          <a:p>
            <a:pPr algn="ctr"/>
            <a:r>
              <a:rPr lang="en-US" b="1" dirty="0"/>
              <a:t>Storage </a:t>
            </a:r>
            <a:br>
              <a:rPr lang="en-US" b="1" dirty="0"/>
            </a:br>
            <a:r>
              <a:rPr lang="en-US" b="1" dirty="0">
                <a:sym typeface="Symbol" panose="05050102010706020507" pitchFamily="18" charset="2"/>
              </a:rPr>
              <a:t>-</a:t>
            </a:r>
            <a:r>
              <a:rPr lang="en-US" b="1" dirty="0"/>
              <a:t>service</a:t>
            </a:r>
          </a:p>
        </p:txBody>
      </p:sp>
      <p:grpSp>
        <p:nvGrpSpPr>
          <p:cNvPr id="22" name="Group 21">
            <a:extLst>
              <a:ext uri="{FF2B5EF4-FFF2-40B4-BE49-F238E27FC236}">
                <a16:creationId xmlns:a16="http://schemas.microsoft.com/office/drawing/2014/main" id="{7301C448-F6BE-4DF2-8BDA-13B2E49EFE51}"/>
              </a:ext>
            </a:extLst>
          </p:cNvPr>
          <p:cNvGrpSpPr/>
          <p:nvPr/>
        </p:nvGrpSpPr>
        <p:grpSpPr>
          <a:xfrm>
            <a:off x="1288110" y="4043171"/>
            <a:ext cx="2146852" cy="485030"/>
            <a:chOff x="1288110" y="4043171"/>
            <a:chExt cx="2146852" cy="485030"/>
          </a:xfrm>
        </p:grpSpPr>
        <p:sp>
          <p:nvSpPr>
            <p:cNvPr id="9" name="Oval 8">
              <a:extLst>
                <a:ext uri="{FF2B5EF4-FFF2-40B4-BE49-F238E27FC236}">
                  <a16:creationId xmlns:a16="http://schemas.microsoft.com/office/drawing/2014/main" id="{4A2552E5-E1A0-4C2C-A9D2-108ED444D175}"/>
                </a:ext>
              </a:extLst>
            </p:cNvPr>
            <p:cNvSpPr/>
            <p:nvPr/>
          </p:nvSpPr>
          <p:spPr>
            <a:xfrm>
              <a:off x="1288110" y="4043171"/>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7D2B706-E50B-4341-B082-88E3A540D7E2}"/>
                </a:ext>
              </a:extLst>
            </p:cNvPr>
            <p:cNvGrpSpPr/>
            <p:nvPr/>
          </p:nvGrpSpPr>
          <p:grpSpPr>
            <a:xfrm>
              <a:off x="1840063" y="4116185"/>
              <a:ext cx="1042947" cy="325457"/>
              <a:chOff x="1810263" y="4116185"/>
              <a:chExt cx="1042947" cy="325457"/>
            </a:xfrm>
          </p:grpSpPr>
          <p:sp>
            <p:nvSpPr>
              <p:cNvPr id="10" name="Oval 9">
                <a:extLst>
                  <a:ext uri="{FF2B5EF4-FFF2-40B4-BE49-F238E27FC236}">
                    <a16:creationId xmlns:a16="http://schemas.microsoft.com/office/drawing/2014/main" id="{05D3EFD7-E23A-4612-91C7-EEEFF5669A58}"/>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94E5815-D939-4B7F-B433-7302AF538619}"/>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a:extLst>
              <a:ext uri="{FF2B5EF4-FFF2-40B4-BE49-F238E27FC236}">
                <a16:creationId xmlns:a16="http://schemas.microsoft.com/office/drawing/2014/main" id="{E8DC6B96-11C5-4818-ABF9-0773C7B97485}"/>
              </a:ext>
            </a:extLst>
          </p:cNvPr>
          <p:cNvGrpSpPr/>
          <p:nvPr/>
        </p:nvGrpSpPr>
        <p:grpSpPr>
          <a:xfrm>
            <a:off x="5930348" y="4043171"/>
            <a:ext cx="2146852" cy="485030"/>
            <a:chOff x="6034377" y="4025635"/>
            <a:chExt cx="2146852" cy="485030"/>
          </a:xfrm>
        </p:grpSpPr>
        <p:sp>
          <p:nvSpPr>
            <p:cNvPr id="14" name="Oval 13">
              <a:extLst>
                <a:ext uri="{FF2B5EF4-FFF2-40B4-BE49-F238E27FC236}">
                  <a16:creationId xmlns:a16="http://schemas.microsoft.com/office/drawing/2014/main" id="{6292F995-338F-4C08-AD19-9BD46B0E2E84}"/>
                </a:ext>
              </a:extLst>
            </p:cNvPr>
            <p:cNvSpPr/>
            <p:nvPr/>
          </p:nvSpPr>
          <p:spPr>
            <a:xfrm>
              <a:off x="6034377" y="4025635"/>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4401F1F-7D0A-4B79-B259-58A7BF659E7A}"/>
                </a:ext>
              </a:extLst>
            </p:cNvPr>
            <p:cNvGrpSpPr/>
            <p:nvPr/>
          </p:nvGrpSpPr>
          <p:grpSpPr>
            <a:xfrm>
              <a:off x="6586330" y="4098649"/>
              <a:ext cx="1042947" cy="325457"/>
              <a:chOff x="1810263" y="4116185"/>
              <a:chExt cx="1042947" cy="325457"/>
            </a:xfrm>
          </p:grpSpPr>
          <p:sp>
            <p:nvSpPr>
              <p:cNvPr id="16" name="Oval 15">
                <a:extLst>
                  <a:ext uri="{FF2B5EF4-FFF2-40B4-BE49-F238E27FC236}">
                    <a16:creationId xmlns:a16="http://schemas.microsoft.com/office/drawing/2014/main" id="{2FE97CF9-F045-4A93-87A2-C5A0667AF2EF}"/>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CE04440-C0AD-45B2-8594-DD7DC856A1C1}"/>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E6ECB3B3-B01C-4426-9A07-F45E2B6077EE}"/>
              </a:ext>
            </a:extLst>
          </p:cNvPr>
          <p:cNvGrpSpPr/>
          <p:nvPr/>
        </p:nvGrpSpPr>
        <p:grpSpPr>
          <a:xfrm>
            <a:off x="3609229" y="4043171"/>
            <a:ext cx="2146852" cy="485030"/>
            <a:chOff x="3609229" y="4043171"/>
            <a:chExt cx="2146852" cy="485030"/>
          </a:xfrm>
        </p:grpSpPr>
        <p:sp>
          <p:nvSpPr>
            <p:cNvPr id="18" name="Oval 17">
              <a:extLst>
                <a:ext uri="{FF2B5EF4-FFF2-40B4-BE49-F238E27FC236}">
                  <a16:creationId xmlns:a16="http://schemas.microsoft.com/office/drawing/2014/main" id="{3D659D6B-29E5-4FA4-AF43-A0C816294FD9}"/>
                </a:ext>
              </a:extLst>
            </p:cNvPr>
            <p:cNvSpPr/>
            <p:nvPr/>
          </p:nvSpPr>
          <p:spPr>
            <a:xfrm>
              <a:off x="3609229" y="4043171"/>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CC61C77C-831E-4985-9CF2-1759F5C7283F}"/>
                </a:ext>
              </a:extLst>
            </p:cNvPr>
            <p:cNvGrpSpPr/>
            <p:nvPr/>
          </p:nvGrpSpPr>
          <p:grpSpPr>
            <a:xfrm>
              <a:off x="4161182" y="4116185"/>
              <a:ext cx="1042947" cy="325457"/>
              <a:chOff x="1810263" y="4116185"/>
              <a:chExt cx="1042947" cy="325457"/>
            </a:xfrm>
          </p:grpSpPr>
          <p:sp>
            <p:nvSpPr>
              <p:cNvPr id="20" name="Oval 19">
                <a:extLst>
                  <a:ext uri="{FF2B5EF4-FFF2-40B4-BE49-F238E27FC236}">
                    <a16:creationId xmlns:a16="http://schemas.microsoft.com/office/drawing/2014/main" id="{E0ED1C8C-5DE7-492F-84FF-40E510ACE92A}"/>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34897BF-FE42-4124-A6C6-2E3DCD7CDE2B}"/>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Oval 24">
            <a:extLst>
              <a:ext uri="{FF2B5EF4-FFF2-40B4-BE49-F238E27FC236}">
                <a16:creationId xmlns:a16="http://schemas.microsoft.com/office/drawing/2014/main" id="{86307108-E3B6-48C8-B3C0-7F9F3D667F76}"/>
              </a:ext>
            </a:extLst>
          </p:cNvPr>
          <p:cNvSpPr/>
          <p:nvPr/>
        </p:nvSpPr>
        <p:spPr>
          <a:xfrm>
            <a:off x="8282940" y="418749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50C1838-6985-4962-BE8B-E3B1214B9C44}"/>
              </a:ext>
            </a:extLst>
          </p:cNvPr>
          <p:cNvSpPr/>
          <p:nvPr/>
        </p:nvSpPr>
        <p:spPr>
          <a:xfrm>
            <a:off x="8555934" y="418998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1234C42-E06A-4BEF-8D52-DB5D930D6E78}"/>
              </a:ext>
            </a:extLst>
          </p:cNvPr>
          <p:cNvSpPr/>
          <p:nvPr/>
        </p:nvSpPr>
        <p:spPr>
          <a:xfrm>
            <a:off x="8809880" y="418749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EC5DEE64-F379-4CC4-AA4D-323894BCF3F3}"/>
              </a:ext>
            </a:extLst>
          </p:cNvPr>
          <p:cNvSpPr/>
          <p:nvPr/>
        </p:nvSpPr>
        <p:spPr>
          <a:xfrm>
            <a:off x="1860591" y="1956021"/>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D6C08AB2-EA39-497E-A5D8-D34A008ADBD5}"/>
              </a:ext>
            </a:extLst>
          </p:cNvPr>
          <p:cNvSpPr/>
          <p:nvPr/>
        </p:nvSpPr>
        <p:spPr>
          <a:xfrm>
            <a:off x="2559220" y="182661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754A7F5-0182-4ABD-AD39-59320E781749}"/>
              </a:ext>
            </a:extLst>
          </p:cNvPr>
          <p:cNvSpPr/>
          <p:nvPr/>
        </p:nvSpPr>
        <p:spPr>
          <a:xfrm>
            <a:off x="3161883" y="212856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674850FC-1777-4CA7-A578-C0766C21C839}"/>
              </a:ext>
            </a:extLst>
          </p:cNvPr>
          <p:cNvSpPr/>
          <p:nvPr/>
        </p:nvSpPr>
        <p:spPr>
          <a:xfrm>
            <a:off x="3771940" y="182661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541179D0-26CD-4585-81B8-D1597218CF25}"/>
              </a:ext>
            </a:extLst>
          </p:cNvPr>
          <p:cNvSpPr/>
          <p:nvPr/>
        </p:nvSpPr>
        <p:spPr>
          <a:xfrm>
            <a:off x="4295080" y="1934155"/>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02556074-F07F-40E7-B99C-A8FF434AA61B}"/>
              </a:ext>
            </a:extLst>
          </p:cNvPr>
          <p:cNvSpPr/>
          <p:nvPr/>
        </p:nvSpPr>
        <p:spPr>
          <a:xfrm>
            <a:off x="5270502" y="1998859"/>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34655428-4912-4506-B0A9-460920E710A5}"/>
              </a:ext>
            </a:extLst>
          </p:cNvPr>
          <p:cNvSpPr/>
          <p:nvPr/>
        </p:nvSpPr>
        <p:spPr>
          <a:xfrm>
            <a:off x="5969131" y="186945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747F0E35-43E6-4D84-9A58-6E226C29CE14}"/>
              </a:ext>
            </a:extLst>
          </p:cNvPr>
          <p:cNvSpPr/>
          <p:nvPr/>
        </p:nvSpPr>
        <p:spPr>
          <a:xfrm>
            <a:off x="6571794" y="217140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B4D4DD14-98AE-4E30-9CE2-4150BA945136}"/>
              </a:ext>
            </a:extLst>
          </p:cNvPr>
          <p:cNvSpPr/>
          <p:nvPr/>
        </p:nvSpPr>
        <p:spPr>
          <a:xfrm>
            <a:off x="7181851" y="186945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16F480DC-AD3A-4E6C-B118-E91F2AAB5D53}"/>
              </a:ext>
            </a:extLst>
          </p:cNvPr>
          <p:cNvSpPr/>
          <p:nvPr/>
        </p:nvSpPr>
        <p:spPr>
          <a:xfrm>
            <a:off x="7704991" y="1976993"/>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822A7F11-9408-4FA7-8E86-231F833B116A}"/>
              </a:ext>
            </a:extLst>
          </p:cNvPr>
          <p:cNvCxnSpPr>
            <a:cxnSpLocks/>
          </p:cNvCxnSpPr>
          <p:nvPr/>
        </p:nvCxnSpPr>
        <p:spPr>
          <a:xfrm>
            <a:off x="1937961" y="2706343"/>
            <a:ext cx="198617" cy="1428558"/>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7F86E60-6868-4A36-818D-75768C0BE2E1}"/>
              </a:ext>
            </a:extLst>
          </p:cNvPr>
          <p:cNvCxnSpPr>
            <a:cxnSpLocks/>
          </p:cNvCxnSpPr>
          <p:nvPr/>
        </p:nvCxnSpPr>
        <p:spPr>
          <a:xfrm flipH="1">
            <a:off x="2890487" y="2715795"/>
            <a:ext cx="3616334" cy="132693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1BAE9B6A-E355-43F2-ACD0-478CEDDD2530}"/>
              </a:ext>
            </a:extLst>
          </p:cNvPr>
          <p:cNvCxnSpPr>
            <a:cxnSpLocks/>
          </p:cNvCxnSpPr>
          <p:nvPr/>
        </p:nvCxnSpPr>
        <p:spPr>
          <a:xfrm>
            <a:off x="2021730" y="2700679"/>
            <a:ext cx="2260044" cy="1362134"/>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3D80309-C4BD-4A63-9851-30D2525D20B1}"/>
              </a:ext>
            </a:extLst>
          </p:cNvPr>
          <p:cNvCxnSpPr>
            <a:cxnSpLocks/>
          </p:cNvCxnSpPr>
          <p:nvPr/>
        </p:nvCxnSpPr>
        <p:spPr>
          <a:xfrm flipH="1">
            <a:off x="4421110" y="2772463"/>
            <a:ext cx="2080771" cy="1261741"/>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7915CC0-D3A5-4F55-B184-1D92FEBC8A2F}"/>
              </a:ext>
            </a:extLst>
          </p:cNvPr>
          <p:cNvCxnSpPr>
            <a:cxnSpLocks/>
          </p:cNvCxnSpPr>
          <p:nvPr/>
        </p:nvCxnSpPr>
        <p:spPr>
          <a:xfrm>
            <a:off x="4416170" y="2399306"/>
            <a:ext cx="2066131" cy="1643865"/>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53B0774C-D855-4B79-A196-6117687CB7F2}"/>
              </a:ext>
            </a:extLst>
          </p:cNvPr>
          <p:cNvCxnSpPr>
            <a:cxnSpLocks/>
          </p:cNvCxnSpPr>
          <p:nvPr/>
        </p:nvCxnSpPr>
        <p:spPr>
          <a:xfrm>
            <a:off x="6388302" y="2855186"/>
            <a:ext cx="821207" cy="1017335"/>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 name="Speech Bubble: Rectangle 56">
            <a:extLst>
              <a:ext uri="{FF2B5EF4-FFF2-40B4-BE49-F238E27FC236}">
                <a16:creationId xmlns:a16="http://schemas.microsoft.com/office/drawing/2014/main" id="{20B137C1-966D-4FE6-B10D-320E69E907C6}"/>
              </a:ext>
            </a:extLst>
          </p:cNvPr>
          <p:cNvSpPr/>
          <p:nvPr/>
        </p:nvSpPr>
        <p:spPr>
          <a:xfrm>
            <a:off x="9287122" y="2560320"/>
            <a:ext cx="2798860" cy="835285"/>
          </a:xfrm>
          <a:prstGeom prst="wedgeRectCallout">
            <a:avLst>
              <a:gd name="adj1" fmla="val -222563"/>
              <a:gd name="adj2" fmla="val 133357"/>
            </a:avLst>
          </a:prstGeom>
          <a:solidFill>
            <a:srgbClr val="B4DE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These transactions read and write multiple shards and need atomicity.</a:t>
            </a:r>
          </a:p>
        </p:txBody>
      </p:sp>
    </p:spTree>
    <p:extLst>
      <p:ext uri="{BB962C8B-B14F-4D97-AF65-F5344CB8AC3E}">
        <p14:creationId xmlns:p14="http://schemas.microsoft.com/office/powerpoint/2010/main" val="350088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randombar(horizontal)">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randombar(horizontal)">
                                      <p:cBhvr>
                                        <p:cTn id="15" dur="500"/>
                                        <p:tgtEl>
                                          <p:spTgt spid="53"/>
                                        </p:tgtEl>
                                      </p:cBhvr>
                                    </p:animEffect>
                                  </p:childTnLst>
                                </p:cTn>
                              </p:par>
                              <p:par>
                                <p:cTn id="16" presetID="14" presetClass="entr" presetSubtype="10" fill="hold"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randombar(horizontal)">
                                      <p:cBhvr>
                                        <p:cTn id="18" dur="500"/>
                                        <p:tgtEl>
                                          <p:spTgt spid="51"/>
                                        </p:tgtEl>
                                      </p:cBhvr>
                                    </p:animEffect>
                                  </p:childTnLst>
                                </p:cTn>
                              </p:par>
                              <p:par>
                                <p:cTn id="19" presetID="14" presetClass="entr" presetSubtype="1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randombar(horizontal)">
                                      <p:cBhvr>
                                        <p:cTn id="21" dur="500"/>
                                        <p:tgtEl>
                                          <p:spTgt spid="4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randombar(horizontal)">
                                      <p:cBhvr>
                                        <p:cTn id="24" dur="500"/>
                                        <p:tgtEl>
                                          <p:spTgt spid="5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randombar(horizontal)">
                                      <p:cBhvr>
                                        <p:cTn id="2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 </a:t>
            </a:r>
            <a:r>
              <a:rPr lang="en-US" dirty="0">
                <a:sym typeface="Symbol" panose="05050102010706020507" pitchFamily="18" charset="2"/>
              </a:rPr>
              <a:t>-service for caching</a:t>
            </a:r>
            <a:endParaRPr lang="en-US" dirty="0"/>
          </a:p>
        </p:txBody>
      </p:sp>
      <p:sp>
        <p:nvSpPr>
          <p:cNvPr id="3" name="Content Placeholder 2"/>
          <p:cNvSpPr>
            <a:spLocks noGrp="1"/>
          </p:cNvSpPr>
          <p:nvPr>
            <p:ph idx="1"/>
          </p:nvPr>
        </p:nvSpPr>
        <p:spPr/>
        <p:txBody>
          <a:bodyPr/>
          <a:lstStyle/>
          <a:p>
            <a:r>
              <a:rPr lang="en-US" dirty="0"/>
              <a:t>Let’s look closely at the concept of caching as it arises in a cloud, and at how we can make such a service elastic.</a:t>
            </a:r>
          </a:p>
          <a:p>
            <a:endParaRPr lang="en-US" dirty="0"/>
          </a:p>
          <a:p>
            <a:r>
              <a:rPr lang="en-US" dirty="0"/>
              <a:t>This is just one example, but in fact is a great example because key-value data structures are very common in the cloud.</a:t>
            </a:r>
          </a:p>
        </p:txBody>
      </p:sp>
      <p:sp>
        <p:nvSpPr>
          <p:cNvPr id="4" name="Footer Placeholder 3"/>
          <p:cNvSpPr>
            <a:spLocks noGrp="1"/>
          </p:cNvSpPr>
          <p:nvPr>
            <p:ph type="ftr" sz="quarter" idx="11"/>
          </p:nvPr>
        </p:nvSpPr>
        <p:spPr/>
        <p:txBody>
          <a:bodyPr/>
          <a:lstStyle/>
          <a:p>
            <a:r>
              <a:rPr lang="en-US"/>
              <a:t>http://www.cs.cornell.edu/courses/cs5412/2019sp</a:t>
            </a:r>
          </a:p>
        </p:txBody>
      </p:sp>
      <p:sp>
        <p:nvSpPr>
          <p:cNvPr id="5" name="Slide Number Placeholder 4"/>
          <p:cNvSpPr>
            <a:spLocks noGrp="1"/>
          </p:cNvSpPr>
          <p:nvPr>
            <p:ph type="sldNum" sz="quarter" idx="12"/>
          </p:nvPr>
        </p:nvSpPr>
        <p:spPr/>
        <p:txBody>
          <a:bodyPr/>
          <a:lstStyle/>
          <a:p>
            <a:fld id="{3C974458-8A97-4835-BF79-1FB6D7856C21}" type="slidenum">
              <a:rPr lang="en-US" smtClean="0"/>
              <a:t>19</a:t>
            </a:fld>
            <a:endParaRPr lang="en-US"/>
          </a:p>
        </p:txBody>
      </p:sp>
    </p:spTree>
    <p:extLst>
      <p:ext uri="{BB962C8B-B14F-4D97-AF65-F5344CB8AC3E}">
        <p14:creationId xmlns:p14="http://schemas.microsoft.com/office/powerpoint/2010/main" val="2383409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 of </a:t>
            </a:r>
            <a:r>
              <a:rPr lang="en-US" u="sng" dirty="0"/>
              <a:t>Elastic scalability</a:t>
            </a:r>
          </a:p>
        </p:txBody>
      </p:sp>
      <p:sp>
        <p:nvSpPr>
          <p:cNvPr id="3" name="Content Placeholder 2"/>
          <p:cNvSpPr>
            <a:spLocks noGrp="1"/>
          </p:cNvSpPr>
          <p:nvPr>
            <p:ph idx="1"/>
          </p:nvPr>
        </p:nvSpPr>
        <p:spPr/>
        <p:txBody>
          <a:bodyPr>
            <a:normAutofit lnSpcReduction="10000"/>
          </a:bodyPr>
          <a:lstStyle/>
          <a:p>
            <a:r>
              <a:rPr lang="en-US" dirty="0"/>
              <a:t>The sheer size of the cloud requires a lot of resources.   These are allocated </a:t>
            </a:r>
            <a:r>
              <a:rPr lang="en-US" i="1" dirty="0"/>
              <a:t>elastically</a:t>
            </a:r>
            <a:r>
              <a:rPr lang="en-US" dirty="0"/>
              <a:t>, meaning “on demand”. </a:t>
            </a:r>
          </a:p>
          <a:p>
            <a:endParaRPr lang="en-US" dirty="0"/>
          </a:p>
          <a:p>
            <a:r>
              <a:rPr lang="en-US" dirty="0"/>
              <a:t>Size: A company like Facebook needs to run data centers on every continent, and for the United States, has four major ones plus an extra 50 or so “point of presence” locations (mini-datacenters).  </a:t>
            </a:r>
          </a:p>
          <a:p>
            <a:endParaRPr lang="en-US" dirty="0"/>
          </a:p>
          <a:p>
            <a:r>
              <a:rPr lang="en-US" dirty="0"/>
              <a:t>A single data center might deal with millions of simultaneous users and have many hundreds of thousands of servers.</a:t>
            </a:r>
          </a:p>
        </p:txBody>
      </p:sp>
      <p:sp>
        <p:nvSpPr>
          <p:cNvPr id="4" name="Footer Placeholder 3"/>
          <p:cNvSpPr>
            <a:spLocks noGrp="1"/>
          </p:cNvSpPr>
          <p:nvPr>
            <p:ph type="ftr" sz="quarter" idx="11"/>
          </p:nvPr>
        </p:nvSpPr>
        <p:spPr/>
        <p:txBody>
          <a:bodyPr/>
          <a:lstStyle/>
          <a:p>
            <a:r>
              <a:rPr lang="en-US"/>
              <a:t>http://www.cs.cornell.edu/courses/cs5412/2019sp</a:t>
            </a:r>
          </a:p>
        </p:txBody>
      </p:sp>
      <p:sp>
        <p:nvSpPr>
          <p:cNvPr id="5" name="Slide Number Placeholder 4"/>
          <p:cNvSpPr>
            <a:spLocks noGrp="1"/>
          </p:cNvSpPr>
          <p:nvPr>
            <p:ph type="sldNum" sz="quarter" idx="12"/>
          </p:nvPr>
        </p:nvSpPr>
        <p:spPr/>
        <p:txBody>
          <a:bodyPr/>
          <a:lstStyle/>
          <a:p>
            <a:fld id="{3C974458-8A97-4835-BF79-1FB6D7856C21}" type="slidenum">
              <a:rPr lang="en-US" smtClean="0"/>
              <a:t>2</a:t>
            </a:fld>
            <a:endParaRPr lang="en-US"/>
          </a:p>
        </p:txBody>
      </p:sp>
      <p:pic>
        <p:nvPicPr>
          <p:cNvPr id="6" name="Picture 5"/>
          <p:cNvPicPr>
            <a:picLocks noChangeAspect="1"/>
          </p:cNvPicPr>
          <p:nvPr/>
        </p:nvPicPr>
        <p:blipFill>
          <a:blip r:embed="rId3"/>
          <a:stretch>
            <a:fillRect/>
          </a:stretch>
        </p:blipFill>
        <p:spPr>
          <a:xfrm>
            <a:off x="9603355" y="384048"/>
            <a:ext cx="2467956" cy="1388225"/>
          </a:xfrm>
          <a:prstGeom prst="rect">
            <a:avLst/>
          </a:prstGeom>
        </p:spPr>
      </p:pic>
      <p:sp>
        <p:nvSpPr>
          <p:cNvPr id="7" name="TextBox 6"/>
          <p:cNvSpPr txBox="1"/>
          <p:nvPr/>
        </p:nvSpPr>
        <p:spPr>
          <a:xfrm>
            <a:off x="8695113" y="1743887"/>
            <a:ext cx="3376198" cy="369332"/>
          </a:xfrm>
          <a:prstGeom prst="rect">
            <a:avLst/>
          </a:prstGeom>
          <a:noFill/>
        </p:spPr>
        <p:txBody>
          <a:bodyPr wrap="square" rtlCol="0">
            <a:spAutoFit/>
          </a:bodyPr>
          <a:lstStyle/>
          <a:p>
            <a:pPr algn="r"/>
            <a:r>
              <a:rPr lang="en-US" i="1" dirty="0"/>
              <a:t>Not this kind of elastic!    </a:t>
            </a:r>
          </a:p>
        </p:txBody>
      </p:sp>
    </p:spTree>
    <p:extLst>
      <p:ext uri="{BB962C8B-B14F-4D97-AF65-F5344CB8AC3E}">
        <p14:creationId xmlns:p14="http://schemas.microsoft.com/office/powerpoint/2010/main" val="4178718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p:cNvSpPr txBox="1"/>
          <p:nvPr/>
        </p:nvSpPr>
        <p:spPr>
          <a:xfrm>
            <a:off x="1024128" y="2446712"/>
            <a:ext cx="1270185" cy="369332"/>
          </a:xfrm>
          <a:prstGeom prst="rect">
            <a:avLst/>
          </a:prstGeom>
          <a:noFill/>
          <a:ln>
            <a:solidFill>
              <a:schemeClr val="tx1"/>
            </a:solidFill>
          </a:ln>
        </p:spPr>
        <p:txBody>
          <a:bodyPr wrap="square" rtlCol="0">
            <a:spAutoFit/>
          </a:bodyPr>
          <a:lstStyle/>
          <a:p>
            <a:r>
              <a:rPr lang="en-US" dirty="0"/>
              <a:t>Key=</a:t>
            </a:r>
            <a:r>
              <a:rPr lang="en-US" sz="1400" dirty="0"/>
              <a:t>Birman</a:t>
            </a:r>
            <a:endParaRPr lang="en-US" dirty="0"/>
          </a:p>
        </p:txBody>
      </p:sp>
      <p:pic>
        <p:nvPicPr>
          <p:cNvPr id="83" name="Picture 82"/>
          <p:cNvPicPr>
            <a:picLocks noChangeAspect="1"/>
          </p:cNvPicPr>
          <p:nvPr/>
        </p:nvPicPr>
        <p:blipFill>
          <a:blip r:embed="rId3"/>
          <a:stretch>
            <a:fillRect/>
          </a:stretch>
        </p:blipFill>
        <p:spPr>
          <a:xfrm>
            <a:off x="3095535" y="2569638"/>
            <a:ext cx="262808" cy="262808"/>
          </a:xfrm>
          <a:prstGeom prst="rect">
            <a:avLst/>
          </a:prstGeom>
        </p:spPr>
      </p:pic>
      <p:sp>
        <p:nvSpPr>
          <p:cNvPr id="2" name="Title 1"/>
          <p:cNvSpPr>
            <a:spLocks noGrp="1"/>
          </p:cNvSpPr>
          <p:nvPr>
            <p:ph type="title"/>
          </p:nvPr>
        </p:nvSpPr>
        <p:spPr/>
        <p:txBody>
          <a:bodyPr/>
          <a:lstStyle/>
          <a:p>
            <a:r>
              <a:rPr lang="en-US" dirty="0"/>
              <a:t>Accessing </a:t>
            </a:r>
            <a:r>
              <a:rPr lang="en-US" dirty="0" err="1"/>
              <a:t>Sharded</a:t>
            </a:r>
            <a:r>
              <a:rPr lang="en-US" dirty="0"/>
              <a:t> Storage</a:t>
            </a:r>
          </a:p>
        </p:txBody>
      </p:sp>
      <p:sp>
        <p:nvSpPr>
          <p:cNvPr id="4" name="Footer Placeholder 3"/>
          <p:cNvSpPr>
            <a:spLocks noGrp="1"/>
          </p:cNvSpPr>
          <p:nvPr>
            <p:ph type="ftr" sz="quarter" idx="11"/>
          </p:nvPr>
        </p:nvSpPr>
        <p:spPr/>
        <p:txBody>
          <a:bodyPr/>
          <a:lstStyle/>
          <a:p>
            <a:r>
              <a:rPr lang="en-US"/>
              <a:t>http://www.cs.cornell.edu/courses/cs5412/2019sp</a:t>
            </a:r>
          </a:p>
        </p:txBody>
      </p:sp>
      <p:sp>
        <p:nvSpPr>
          <p:cNvPr id="5" name="Slide Number Placeholder 4"/>
          <p:cNvSpPr>
            <a:spLocks noGrp="1"/>
          </p:cNvSpPr>
          <p:nvPr>
            <p:ph type="sldNum" sz="quarter" idx="12"/>
          </p:nvPr>
        </p:nvSpPr>
        <p:spPr/>
        <p:txBody>
          <a:bodyPr/>
          <a:lstStyle/>
          <a:p>
            <a:fld id="{3C974458-8A97-4835-BF79-1FB6D7856C21}" type="slidenum">
              <a:rPr lang="en-US" smtClean="0"/>
              <a:pPr/>
              <a:t>20</a:t>
            </a:fld>
            <a:endParaRPr lang="en-US"/>
          </a:p>
        </p:txBody>
      </p:sp>
      <p:sp>
        <p:nvSpPr>
          <p:cNvPr id="10" name="Oval 9"/>
          <p:cNvSpPr/>
          <p:nvPr/>
        </p:nvSpPr>
        <p:spPr>
          <a:xfrm>
            <a:off x="7315200" y="23940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467600" y="25464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620000" y="26988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772400" y="28512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924800" y="30036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8077200" y="31560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229600" y="33084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8382000" y="34608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8534400" y="36132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8686800" y="37656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8839200" y="39180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8991600" y="40704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9144000" y="42228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9296400" y="43752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9448800" y="45276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9601200" y="46800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9753600" y="48324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9906000" y="49848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0058400" y="51372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2302626" y="2445910"/>
            <a:ext cx="1270185" cy="369332"/>
          </a:xfrm>
          <a:prstGeom prst="rect">
            <a:avLst/>
          </a:prstGeom>
          <a:noFill/>
          <a:ln>
            <a:solidFill>
              <a:schemeClr val="tx1"/>
            </a:solidFill>
          </a:ln>
        </p:spPr>
        <p:txBody>
          <a:bodyPr wrap="square" rtlCol="0">
            <a:spAutoFit/>
          </a:bodyPr>
          <a:lstStyle/>
          <a:p>
            <a:r>
              <a:rPr lang="en-US" dirty="0"/>
              <a:t>Value=</a:t>
            </a:r>
          </a:p>
        </p:txBody>
      </p:sp>
      <p:pic>
        <p:nvPicPr>
          <p:cNvPr id="69" name="Picture 68"/>
          <p:cNvPicPr>
            <a:picLocks noChangeAspect="1"/>
          </p:cNvPicPr>
          <p:nvPr/>
        </p:nvPicPr>
        <p:blipFill>
          <a:blip r:embed="rId3"/>
          <a:stretch>
            <a:fillRect/>
          </a:stretch>
        </p:blipFill>
        <p:spPr>
          <a:xfrm>
            <a:off x="3095534" y="2445910"/>
            <a:ext cx="383763" cy="383763"/>
          </a:xfrm>
          <a:prstGeom prst="rect">
            <a:avLst/>
          </a:prstGeom>
        </p:spPr>
      </p:pic>
      <p:sp>
        <p:nvSpPr>
          <p:cNvPr id="70" name="Freeform 69"/>
          <p:cNvSpPr/>
          <p:nvPr/>
        </p:nvSpPr>
        <p:spPr>
          <a:xfrm>
            <a:off x="1153794" y="2827715"/>
            <a:ext cx="7627646" cy="1454727"/>
          </a:xfrm>
          <a:custGeom>
            <a:avLst/>
            <a:gdLst>
              <a:gd name="connsiteX0" fmla="*/ 611705 w 7627646"/>
              <a:gd name="connsiteY0" fmla="*/ 0 h 1454727"/>
              <a:gd name="connsiteX1" fmla="*/ 694832 w 7627646"/>
              <a:gd name="connsiteY1" fmla="*/ 615142 h 1454727"/>
              <a:gd name="connsiteX2" fmla="*/ 7627646 w 7627646"/>
              <a:gd name="connsiteY2" fmla="*/ 1454727 h 1454727"/>
            </a:gdLst>
            <a:ahLst/>
            <a:cxnLst>
              <a:cxn ang="0">
                <a:pos x="connsiteX0" y="connsiteY0"/>
              </a:cxn>
              <a:cxn ang="0">
                <a:pos x="connsiteX1" y="connsiteY1"/>
              </a:cxn>
              <a:cxn ang="0">
                <a:pos x="connsiteX2" y="connsiteY2"/>
              </a:cxn>
            </a:cxnLst>
            <a:rect l="l" t="t" r="r" b="b"/>
            <a:pathLst>
              <a:path w="7627646" h="1454727">
                <a:moveTo>
                  <a:pt x="611705" y="0"/>
                </a:moveTo>
                <a:cubicBezTo>
                  <a:pt x="68606" y="186343"/>
                  <a:pt x="-474492" y="372687"/>
                  <a:pt x="694832" y="615142"/>
                </a:cubicBezTo>
                <a:cubicBezTo>
                  <a:pt x="1864156" y="857597"/>
                  <a:pt x="4745901" y="1156162"/>
                  <a:pt x="7627646" y="1454727"/>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1304045" y="2918751"/>
            <a:ext cx="2519810" cy="369332"/>
          </a:xfrm>
          <a:prstGeom prst="rect">
            <a:avLst/>
          </a:prstGeom>
          <a:noFill/>
        </p:spPr>
        <p:txBody>
          <a:bodyPr wrap="square" rtlCol="0">
            <a:spAutoFit/>
          </a:bodyPr>
          <a:lstStyle/>
          <a:p>
            <a:r>
              <a:rPr lang="en-US" dirty="0"/>
              <a:t>Hash(“Birman”)%100000</a:t>
            </a:r>
          </a:p>
        </p:txBody>
      </p:sp>
      <p:sp>
        <p:nvSpPr>
          <p:cNvPr id="72" name="TextBox 71"/>
          <p:cNvSpPr txBox="1"/>
          <p:nvPr/>
        </p:nvSpPr>
        <p:spPr>
          <a:xfrm>
            <a:off x="5427437" y="4265505"/>
            <a:ext cx="3367429" cy="923330"/>
          </a:xfrm>
          <a:prstGeom prst="rect">
            <a:avLst/>
          </a:prstGeom>
          <a:noFill/>
        </p:spPr>
        <p:txBody>
          <a:bodyPr wrap="square" rtlCol="0">
            <a:spAutoFit/>
          </a:bodyPr>
          <a:lstStyle/>
          <a:p>
            <a:r>
              <a:rPr lang="en-US" dirty="0"/>
              <a:t>Each machine has a set of (</a:t>
            </a:r>
            <a:r>
              <a:rPr lang="en-US" dirty="0" err="1"/>
              <a:t>key,value</a:t>
            </a:r>
            <a:r>
              <a:rPr lang="en-US" dirty="0"/>
              <a:t>) tuples stored in a local “Map” or perhaps on </a:t>
            </a:r>
            <a:r>
              <a:rPr lang="en-US" dirty="0" err="1"/>
              <a:t>NVMe</a:t>
            </a:r>
            <a:endParaRPr lang="en-US" dirty="0"/>
          </a:p>
        </p:txBody>
      </p:sp>
      <p:sp>
        <p:nvSpPr>
          <p:cNvPr id="73" name="Title 1"/>
          <p:cNvSpPr txBox="1">
            <a:spLocks/>
          </p:cNvSpPr>
          <p:nvPr/>
        </p:nvSpPr>
        <p:spPr>
          <a:xfrm>
            <a:off x="3034144" y="4728955"/>
            <a:ext cx="6510251"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b="1" kern="1200" cap="all" spc="100" baseline="0">
                <a:solidFill>
                  <a:srgbClr val="C00000"/>
                </a:solidFill>
                <a:latin typeface="+mj-lt"/>
                <a:ea typeface="+mj-ea"/>
                <a:cs typeface="+mj-cs"/>
              </a:defRPr>
            </a:lvl1pPr>
          </a:lstStyle>
          <a:p>
            <a:pPr algn="r"/>
            <a:r>
              <a:rPr lang="en-US" sz="3200" dirty="0"/>
              <a:t>In effect, two levels of hashing!</a:t>
            </a:r>
          </a:p>
        </p:txBody>
      </p:sp>
      <p:pic>
        <p:nvPicPr>
          <p:cNvPr id="6" name="Picture 5"/>
          <p:cNvPicPr>
            <a:picLocks noChangeAspect="1"/>
          </p:cNvPicPr>
          <p:nvPr/>
        </p:nvPicPr>
        <p:blipFill>
          <a:blip r:embed="rId4"/>
          <a:stretch>
            <a:fillRect/>
          </a:stretch>
        </p:blipFill>
        <p:spPr>
          <a:xfrm>
            <a:off x="8275320" y="4287293"/>
            <a:ext cx="193607" cy="259072"/>
          </a:xfrm>
          <a:prstGeom prst="rect">
            <a:avLst/>
          </a:prstGeom>
        </p:spPr>
      </p:pic>
      <p:pic>
        <p:nvPicPr>
          <p:cNvPr id="7" name="Picture 6"/>
          <p:cNvPicPr>
            <a:picLocks noChangeAspect="1"/>
          </p:cNvPicPr>
          <p:nvPr/>
        </p:nvPicPr>
        <p:blipFill rotWithShape="1">
          <a:blip r:embed="rId5"/>
          <a:srcRect l="1" r="34964" b="6635"/>
          <a:stretch/>
        </p:blipFill>
        <p:spPr>
          <a:xfrm>
            <a:off x="8705152" y="4310184"/>
            <a:ext cx="197780" cy="228565"/>
          </a:xfrm>
          <a:prstGeom prst="rect">
            <a:avLst/>
          </a:prstGeom>
        </p:spPr>
      </p:pic>
      <p:pic>
        <p:nvPicPr>
          <p:cNvPr id="8" name="Picture 7"/>
          <p:cNvPicPr>
            <a:picLocks noChangeAspect="1"/>
          </p:cNvPicPr>
          <p:nvPr/>
        </p:nvPicPr>
        <p:blipFill>
          <a:blip r:embed="rId6"/>
          <a:stretch>
            <a:fillRect/>
          </a:stretch>
        </p:blipFill>
        <p:spPr>
          <a:xfrm>
            <a:off x="8484868" y="4287293"/>
            <a:ext cx="185717" cy="267700"/>
          </a:xfrm>
          <a:prstGeom prst="rect">
            <a:avLst/>
          </a:prstGeom>
        </p:spPr>
      </p:pic>
    </p:spTree>
    <p:extLst>
      <p:ext uri="{BB962C8B-B14F-4D97-AF65-F5344CB8AC3E}">
        <p14:creationId xmlns:p14="http://schemas.microsoft.com/office/powerpoint/2010/main" val="107787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1500"/>
                                  </p:stCondLst>
                                  <p:childTnLst>
                                    <p:set>
                                      <p:cBhvr>
                                        <p:cTn id="6" dur="1" fill="hold">
                                          <p:stCondLst>
                                            <p:cond delay="0"/>
                                          </p:stCondLst>
                                        </p:cTn>
                                        <p:tgtEl>
                                          <p:spTgt spid="71"/>
                                        </p:tgtEl>
                                        <p:attrNameLst>
                                          <p:attrName>style.visibility</p:attrName>
                                        </p:attrNameLst>
                                      </p:cBhvr>
                                      <p:to>
                                        <p:strVal val="visible"/>
                                      </p:to>
                                    </p:set>
                                    <p:animEffect transition="in" filter="randombar(horizontal)">
                                      <p:cBhvr>
                                        <p:cTn id="7" dur="500"/>
                                        <p:tgtEl>
                                          <p:spTgt spid="71"/>
                                        </p:tgtEl>
                                      </p:cBhvr>
                                    </p:animEffect>
                                  </p:childTnLst>
                                </p:cTn>
                              </p:par>
                            </p:childTnLst>
                          </p:cTn>
                        </p:par>
                        <p:par>
                          <p:cTn id="8" fill="hold">
                            <p:stCondLst>
                              <p:cond delay="2000"/>
                            </p:stCondLst>
                            <p:childTnLst>
                              <p:par>
                                <p:cTn id="9" presetID="14" presetClass="entr" presetSubtype="10" fill="hold" grpId="0" nodeType="afterEffect">
                                  <p:stCondLst>
                                    <p:cond delay="1500"/>
                                  </p:stCondLst>
                                  <p:childTnLst>
                                    <p:set>
                                      <p:cBhvr>
                                        <p:cTn id="10" dur="1" fill="hold">
                                          <p:stCondLst>
                                            <p:cond delay="0"/>
                                          </p:stCondLst>
                                        </p:cTn>
                                        <p:tgtEl>
                                          <p:spTgt spid="70"/>
                                        </p:tgtEl>
                                        <p:attrNameLst>
                                          <p:attrName>style.visibility</p:attrName>
                                        </p:attrNameLst>
                                      </p:cBhvr>
                                      <p:to>
                                        <p:strVal val="visible"/>
                                      </p:to>
                                    </p:set>
                                    <p:animEffect transition="in" filter="randombar(horizontal)">
                                      <p:cBhvr>
                                        <p:cTn id="11" dur="500"/>
                                        <p:tgtEl>
                                          <p:spTgt spid="70"/>
                                        </p:tgtEl>
                                      </p:cBhvr>
                                    </p:animEffect>
                                  </p:childTnLst>
                                </p:cTn>
                              </p:par>
                            </p:childTnLst>
                          </p:cTn>
                        </p:par>
                        <p:par>
                          <p:cTn id="12" fill="hold">
                            <p:stCondLst>
                              <p:cond delay="4000"/>
                            </p:stCondLst>
                            <p:childTnLst>
                              <p:par>
                                <p:cTn id="13" presetID="14" presetClass="entr" presetSubtype="10" fill="hold" grpId="0" nodeType="afterEffect">
                                  <p:stCondLst>
                                    <p:cond delay="1500"/>
                                  </p:stCondLst>
                                  <p:childTnLst>
                                    <p:set>
                                      <p:cBhvr>
                                        <p:cTn id="14" dur="1" fill="hold">
                                          <p:stCondLst>
                                            <p:cond delay="0"/>
                                          </p:stCondLst>
                                        </p:cTn>
                                        <p:tgtEl>
                                          <p:spTgt spid="72"/>
                                        </p:tgtEl>
                                        <p:attrNameLst>
                                          <p:attrName>style.visibility</p:attrName>
                                        </p:attrNameLst>
                                      </p:cBhvr>
                                      <p:to>
                                        <p:strVal val="visible"/>
                                      </p:to>
                                    </p:set>
                                    <p:animEffect transition="in" filter="randombar(horizontal)">
                                      <p:cBhvr>
                                        <p:cTn id="15" dur="500"/>
                                        <p:tgtEl>
                                          <p:spTgt spid="72"/>
                                        </p:tgtEl>
                                      </p:cBhvr>
                                    </p:animEffect>
                                  </p:childTnLst>
                                </p:cTn>
                              </p:par>
                            </p:childTnLst>
                          </p:cTn>
                        </p:par>
                        <p:par>
                          <p:cTn id="16" fill="hold">
                            <p:stCondLst>
                              <p:cond delay="6000"/>
                            </p:stCondLst>
                            <p:childTnLst>
                              <p:par>
                                <p:cTn id="17" presetID="14" presetClass="entr" presetSubtype="10" fill="hold" grpId="0" nodeType="afterEffect">
                                  <p:stCondLst>
                                    <p:cond delay="1500"/>
                                  </p:stCondLst>
                                  <p:childTnLst>
                                    <p:set>
                                      <p:cBhvr>
                                        <p:cTn id="18" dur="1" fill="hold">
                                          <p:stCondLst>
                                            <p:cond delay="0"/>
                                          </p:stCondLst>
                                        </p:cTn>
                                        <p:tgtEl>
                                          <p:spTgt spid="73"/>
                                        </p:tgtEl>
                                        <p:attrNameLst>
                                          <p:attrName>style.visibility</p:attrName>
                                        </p:attrNameLst>
                                      </p:cBhvr>
                                      <p:to>
                                        <p:strVal val="visible"/>
                                      </p:to>
                                    </p:set>
                                    <p:animEffect transition="in" filter="randombar(horizontal)">
                                      <p:cBhvr>
                                        <p:cTn id="19" dur="500"/>
                                        <p:tgtEl>
                                          <p:spTgt spid="73"/>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0.15768 5.55112E-17 L -0.14869 0.08727 L 0.4711 0.26435 " pathEditMode="relative" rAng="0" ptsTypes="AAA">
                                      <p:cBhvr>
                                        <p:cTn id="23" dur="2000" fill="hold"/>
                                        <p:tgtEl>
                                          <p:spTgt spid="83"/>
                                        </p:tgtEl>
                                        <p:attrNameLst>
                                          <p:attrName>ppt_x</p:attrName>
                                          <p:attrName>ppt_y</p:attrName>
                                        </p:attrNameLst>
                                      </p:cBhvr>
                                      <p:rCtr x="31432" y="132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p:bldP spid="72" grpId="0"/>
      <p:bldP spid="7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059B3631-C137-4ABA-BB79-B0E2D452B24F}"/>
              </a:ext>
            </a:extLst>
          </p:cNvPr>
          <p:cNvPicPr>
            <a:picLocks noChangeAspect="1"/>
          </p:cNvPicPr>
          <p:nvPr/>
        </p:nvPicPr>
        <p:blipFill>
          <a:blip r:embed="rId3"/>
          <a:stretch>
            <a:fillRect/>
          </a:stretch>
        </p:blipFill>
        <p:spPr>
          <a:xfrm>
            <a:off x="8917756" y="4295186"/>
            <a:ext cx="248411" cy="248411"/>
          </a:xfrm>
          <a:prstGeom prst="rect">
            <a:avLst/>
          </a:prstGeom>
        </p:spPr>
      </p:pic>
      <p:sp>
        <p:nvSpPr>
          <p:cNvPr id="12" name="Oval 11"/>
          <p:cNvSpPr/>
          <p:nvPr/>
        </p:nvSpPr>
        <p:spPr>
          <a:xfrm>
            <a:off x="7171113" y="22943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Many systems use a second copy as a backup, for higher availability</a:t>
            </a:r>
          </a:p>
        </p:txBody>
      </p:sp>
      <p:sp>
        <p:nvSpPr>
          <p:cNvPr id="4" name="Footer Placeholder 3"/>
          <p:cNvSpPr>
            <a:spLocks noGrp="1"/>
          </p:cNvSpPr>
          <p:nvPr>
            <p:ph type="ftr" sz="quarter" idx="11"/>
          </p:nvPr>
        </p:nvSpPr>
        <p:spPr/>
        <p:txBody>
          <a:bodyPr/>
          <a:lstStyle/>
          <a:p>
            <a:r>
              <a:rPr lang="en-US"/>
              <a:t>http://www.cs.cornell.edu/courses/cs5412/2019sp</a:t>
            </a:r>
          </a:p>
        </p:txBody>
      </p:sp>
      <p:sp>
        <p:nvSpPr>
          <p:cNvPr id="5" name="Slide Number Placeholder 4"/>
          <p:cNvSpPr>
            <a:spLocks noGrp="1"/>
          </p:cNvSpPr>
          <p:nvPr>
            <p:ph type="sldNum" sz="quarter" idx="12"/>
          </p:nvPr>
        </p:nvSpPr>
        <p:spPr/>
        <p:txBody>
          <a:bodyPr/>
          <a:lstStyle/>
          <a:p>
            <a:fld id="{3C974458-8A97-4835-BF79-1FB6D7856C21}" type="slidenum">
              <a:rPr lang="en-US" smtClean="0"/>
              <a:pPr/>
              <a:t>21</a:t>
            </a:fld>
            <a:endParaRPr lang="en-US"/>
          </a:p>
        </p:txBody>
      </p:sp>
      <p:sp>
        <p:nvSpPr>
          <p:cNvPr id="10" name="Oval 9"/>
          <p:cNvSpPr/>
          <p:nvPr/>
        </p:nvSpPr>
        <p:spPr>
          <a:xfrm>
            <a:off x="7315200" y="23940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833360" y="23940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323513" y="24467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467600" y="25464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985760" y="25464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475913" y="25991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620000" y="26988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138160" y="26988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628313" y="27515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772400" y="28512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8290560" y="28512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780713" y="29039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924800" y="30036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8442960" y="30036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933113" y="30563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8077200" y="31560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8595360" y="31560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085513" y="32087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229600" y="33084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8747760" y="33084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8237913" y="33611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8382000" y="34608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8900160" y="34608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8390313" y="35135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8534400" y="36132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9052560" y="36132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542713" y="36659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8686800" y="37656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9204960" y="37656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8695113" y="38183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8839200" y="39180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9357360" y="39180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8847513" y="39707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8991600" y="40704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9509760" y="40704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8999913" y="41231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9144000" y="42228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9662160" y="42228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9152313" y="42755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9296400" y="43752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9814560" y="43752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9304713" y="44279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9448800" y="45276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9966960" y="45276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9457113" y="45803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9601200" y="46800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0119360" y="46800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9609513" y="47327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9753600" y="48324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0271760" y="48324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9761913" y="48851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9906000" y="49848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0424160" y="49848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9914313" y="50375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0058400" y="51372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0576560" y="51372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1024128" y="2446712"/>
            <a:ext cx="1270185" cy="369332"/>
          </a:xfrm>
          <a:prstGeom prst="rect">
            <a:avLst/>
          </a:prstGeom>
          <a:noFill/>
          <a:ln>
            <a:solidFill>
              <a:schemeClr val="tx1"/>
            </a:solidFill>
          </a:ln>
        </p:spPr>
        <p:txBody>
          <a:bodyPr wrap="square" rtlCol="0">
            <a:spAutoFit/>
          </a:bodyPr>
          <a:lstStyle/>
          <a:p>
            <a:r>
              <a:rPr lang="en-US" dirty="0"/>
              <a:t>Key=“Ken”</a:t>
            </a:r>
          </a:p>
        </p:txBody>
      </p:sp>
      <p:sp>
        <p:nvSpPr>
          <p:cNvPr id="68" name="TextBox 67"/>
          <p:cNvSpPr txBox="1"/>
          <p:nvPr/>
        </p:nvSpPr>
        <p:spPr>
          <a:xfrm>
            <a:off x="2302626" y="2445910"/>
            <a:ext cx="1270185" cy="369332"/>
          </a:xfrm>
          <a:prstGeom prst="rect">
            <a:avLst/>
          </a:prstGeom>
          <a:noFill/>
          <a:ln>
            <a:solidFill>
              <a:schemeClr val="tx1"/>
            </a:solidFill>
          </a:ln>
        </p:spPr>
        <p:txBody>
          <a:bodyPr wrap="square" rtlCol="0">
            <a:spAutoFit/>
          </a:bodyPr>
          <a:lstStyle/>
          <a:p>
            <a:r>
              <a:rPr lang="en-US" dirty="0"/>
              <a:t>Value=</a:t>
            </a:r>
          </a:p>
        </p:txBody>
      </p:sp>
      <p:pic>
        <p:nvPicPr>
          <p:cNvPr id="69" name="Picture 68"/>
          <p:cNvPicPr>
            <a:picLocks noChangeAspect="1"/>
          </p:cNvPicPr>
          <p:nvPr/>
        </p:nvPicPr>
        <p:blipFill>
          <a:blip r:embed="rId3"/>
          <a:stretch>
            <a:fillRect/>
          </a:stretch>
        </p:blipFill>
        <p:spPr>
          <a:xfrm>
            <a:off x="3095534" y="2445910"/>
            <a:ext cx="383763" cy="383763"/>
          </a:xfrm>
          <a:prstGeom prst="rect">
            <a:avLst/>
          </a:prstGeom>
        </p:spPr>
      </p:pic>
      <p:sp>
        <p:nvSpPr>
          <p:cNvPr id="70" name="Freeform 69"/>
          <p:cNvSpPr/>
          <p:nvPr/>
        </p:nvSpPr>
        <p:spPr>
          <a:xfrm>
            <a:off x="1258659" y="2809702"/>
            <a:ext cx="7627646" cy="1454727"/>
          </a:xfrm>
          <a:custGeom>
            <a:avLst/>
            <a:gdLst>
              <a:gd name="connsiteX0" fmla="*/ 611705 w 7627646"/>
              <a:gd name="connsiteY0" fmla="*/ 0 h 1454727"/>
              <a:gd name="connsiteX1" fmla="*/ 694832 w 7627646"/>
              <a:gd name="connsiteY1" fmla="*/ 615142 h 1454727"/>
              <a:gd name="connsiteX2" fmla="*/ 7627646 w 7627646"/>
              <a:gd name="connsiteY2" fmla="*/ 1454727 h 1454727"/>
            </a:gdLst>
            <a:ahLst/>
            <a:cxnLst>
              <a:cxn ang="0">
                <a:pos x="connsiteX0" y="connsiteY0"/>
              </a:cxn>
              <a:cxn ang="0">
                <a:pos x="connsiteX1" y="connsiteY1"/>
              </a:cxn>
              <a:cxn ang="0">
                <a:pos x="connsiteX2" y="connsiteY2"/>
              </a:cxn>
            </a:cxnLst>
            <a:rect l="l" t="t" r="r" b="b"/>
            <a:pathLst>
              <a:path w="7627646" h="1454727">
                <a:moveTo>
                  <a:pt x="611705" y="0"/>
                </a:moveTo>
                <a:cubicBezTo>
                  <a:pt x="68606" y="186343"/>
                  <a:pt x="-474492" y="372687"/>
                  <a:pt x="694832" y="615142"/>
                </a:cubicBezTo>
                <a:cubicBezTo>
                  <a:pt x="1864156" y="857597"/>
                  <a:pt x="4745901" y="1156162"/>
                  <a:pt x="7627646" y="1454727"/>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1304045" y="2918751"/>
            <a:ext cx="2268765" cy="369332"/>
          </a:xfrm>
          <a:prstGeom prst="rect">
            <a:avLst/>
          </a:prstGeom>
          <a:noFill/>
        </p:spPr>
        <p:txBody>
          <a:bodyPr wrap="square" rtlCol="0">
            <a:spAutoFit/>
          </a:bodyPr>
          <a:lstStyle/>
          <a:p>
            <a:r>
              <a:rPr lang="en-US" dirty="0"/>
              <a:t>Hash(“Ken”)%100000</a:t>
            </a:r>
          </a:p>
        </p:txBody>
      </p:sp>
      <p:sp>
        <p:nvSpPr>
          <p:cNvPr id="72" name="TextBox 71"/>
          <p:cNvSpPr txBox="1"/>
          <p:nvPr/>
        </p:nvSpPr>
        <p:spPr>
          <a:xfrm>
            <a:off x="2463080" y="4340469"/>
            <a:ext cx="5668153" cy="646331"/>
          </a:xfrm>
          <a:prstGeom prst="rect">
            <a:avLst/>
          </a:prstGeom>
          <a:noFill/>
        </p:spPr>
        <p:txBody>
          <a:bodyPr wrap="square" rtlCol="0">
            <a:spAutoFit/>
          </a:bodyPr>
          <a:lstStyle/>
          <a:p>
            <a:r>
              <a:rPr lang="en-US" dirty="0"/>
              <a:t>These two machines both store a copy of the (</a:t>
            </a:r>
            <a:r>
              <a:rPr lang="en-US" dirty="0" err="1"/>
              <a:t>key,value</a:t>
            </a:r>
            <a:r>
              <a:rPr lang="en-US" dirty="0"/>
              <a:t>) tuple in a local “Map” or perhaps on </a:t>
            </a:r>
            <a:r>
              <a:rPr lang="en-US" dirty="0" err="1"/>
              <a:t>NVMe</a:t>
            </a:r>
            <a:endParaRPr lang="en-US" dirty="0"/>
          </a:p>
        </p:txBody>
      </p:sp>
      <p:sp>
        <p:nvSpPr>
          <p:cNvPr id="73" name="Title 1"/>
          <p:cNvSpPr txBox="1">
            <a:spLocks/>
          </p:cNvSpPr>
          <p:nvPr/>
        </p:nvSpPr>
        <p:spPr>
          <a:xfrm>
            <a:off x="3034144" y="4728955"/>
            <a:ext cx="6510251"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b="1" kern="1200" cap="all" spc="100" baseline="0">
                <a:solidFill>
                  <a:srgbClr val="C00000"/>
                </a:solidFill>
                <a:latin typeface="+mj-lt"/>
                <a:ea typeface="+mj-ea"/>
                <a:cs typeface="+mj-cs"/>
              </a:defRPr>
            </a:lvl1pPr>
          </a:lstStyle>
          <a:p>
            <a:pPr algn="r"/>
            <a:r>
              <a:rPr lang="en-US" sz="3200" dirty="0"/>
              <a:t>In effect, two levels of hashing!</a:t>
            </a:r>
          </a:p>
        </p:txBody>
      </p:sp>
      <p:sp>
        <p:nvSpPr>
          <p:cNvPr id="74" name="Freeform 73"/>
          <p:cNvSpPr/>
          <p:nvPr/>
        </p:nvSpPr>
        <p:spPr>
          <a:xfrm>
            <a:off x="1255887" y="2815242"/>
            <a:ext cx="8288507" cy="1297863"/>
          </a:xfrm>
          <a:custGeom>
            <a:avLst/>
            <a:gdLst>
              <a:gd name="connsiteX0" fmla="*/ 611705 w 7627646"/>
              <a:gd name="connsiteY0" fmla="*/ 0 h 1454727"/>
              <a:gd name="connsiteX1" fmla="*/ 694832 w 7627646"/>
              <a:gd name="connsiteY1" fmla="*/ 615142 h 1454727"/>
              <a:gd name="connsiteX2" fmla="*/ 7627646 w 7627646"/>
              <a:gd name="connsiteY2" fmla="*/ 1454727 h 1454727"/>
            </a:gdLst>
            <a:ahLst/>
            <a:cxnLst>
              <a:cxn ang="0">
                <a:pos x="connsiteX0" y="connsiteY0"/>
              </a:cxn>
              <a:cxn ang="0">
                <a:pos x="connsiteX1" y="connsiteY1"/>
              </a:cxn>
              <a:cxn ang="0">
                <a:pos x="connsiteX2" y="connsiteY2"/>
              </a:cxn>
            </a:cxnLst>
            <a:rect l="l" t="t" r="r" b="b"/>
            <a:pathLst>
              <a:path w="7627646" h="1454727">
                <a:moveTo>
                  <a:pt x="611705" y="0"/>
                </a:moveTo>
                <a:cubicBezTo>
                  <a:pt x="68606" y="186343"/>
                  <a:pt x="-474492" y="372687"/>
                  <a:pt x="694832" y="615142"/>
                </a:cubicBezTo>
                <a:cubicBezTo>
                  <a:pt x="1864156" y="857597"/>
                  <a:pt x="4745901" y="1156162"/>
                  <a:pt x="7627646" y="1454727"/>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2">
            <a:extLst>
              <a:ext uri="{FF2B5EF4-FFF2-40B4-BE49-F238E27FC236}">
                <a16:creationId xmlns:a16="http://schemas.microsoft.com/office/drawing/2014/main" id="{831DBD96-3348-4105-B988-B925F848DBC4}"/>
              </a:ext>
            </a:extLst>
          </p:cNvPr>
          <p:cNvPicPr>
            <a:picLocks noChangeAspect="1"/>
          </p:cNvPicPr>
          <p:nvPr/>
        </p:nvPicPr>
        <p:blipFill>
          <a:blip r:embed="rId4"/>
          <a:stretch>
            <a:fillRect/>
          </a:stretch>
        </p:blipFill>
        <p:spPr>
          <a:xfrm>
            <a:off x="10397738" y="4039835"/>
            <a:ext cx="193607" cy="259072"/>
          </a:xfrm>
          <a:prstGeom prst="rect">
            <a:avLst/>
          </a:prstGeom>
        </p:spPr>
      </p:pic>
      <p:pic>
        <p:nvPicPr>
          <p:cNvPr id="84" name="Picture 83">
            <a:extLst>
              <a:ext uri="{FF2B5EF4-FFF2-40B4-BE49-F238E27FC236}">
                <a16:creationId xmlns:a16="http://schemas.microsoft.com/office/drawing/2014/main" id="{AE8AE792-B492-476D-B89A-5F1E387DDA4A}"/>
              </a:ext>
            </a:extLst>
          </p:cNvPr>
          <p:cNvPicPr>
            <a:picLocks noChangeAspect="1"/>
          </p:cNvPicPr>
          <p:nvPr/>
        </p:nvPicPr>
        <p:blipFill rotWithShape="1">
          <a:blip r:embed="rId5"/>
          <a:srcRect l="1" r="34964" b="6635"/>
          <a:stretch/>
        </p:blipFill>
        <p:spPr>
          <a:xfrm>
            <a:off x="10827570" y="4062726"/>
            <a:ext cx="197780" cy="228565"/>
          </a:xfrm>
          <a:prstGeom prst="rect">
            <a:avLst/>
          </a:prstGeom>
        </p:spPr>
      </p:pic>
      <p:pic>
        <p:nvPicPr>
          <p:cNvPr id="85" name="Picture 84">
            <a:extLst>
              <a:ext uri="{FF2B5EF4-FFF2-40B4-BE49-F238E27FC236}">
                <a16:creationId xmlns:a16="http://schemas.microsoft.com/office/drawing/2014/main" id="{E11DC2FA-7A30-4F60-818A-F3D8E18AB7A3}"/>
              </a:ext>
            </a:extLst>
          </p:cNvPr>
          <p:cNvPicPr>
            <a:picLocks noChangeAspect="1"/>
          </p:cNvPicPr>
          <p:nvPr/>
        </p:nvPicPr>
        <p:blipFill>
          <a:blip r:embed="rId6"/>
          <a:stretch>
            <a:fillRect/>
          </a:stretch>
        </p:blipFill>
        <p:spPr>
          <a:xfrm>
            <a:off x="10607286" y="4039835"/>
            <a:ext cx="185717" cy="267700"/>
          </a:xfrm>
          <a:prstGeom prst="rect">
            <a:avLst/>
          </a:prstGeom>
        </p:spPr>
      </p:pic>
      <p:pic>
        <p:nvPicPr>
          <p:cNvPr id="86" name="Picture 85">
            <a:extLst>
              <a:ext uri="{FF2B5EF4-FFF2-40B4-BE49-F238E27FC236}">
                <a16:creationId xmlns:a16="http://schemas.microsoft.com/office/drawing/2014/main" id="{0257E177-12B0-4861-91C0-B79C02B9EAE8}"/>
              </a:ext>
            </a:extLst>
          </p:cNvPr>
          <p:cNvPicPr>
            <a:picLocks noChangeAspect="1"/>
          </p:cNvPicPr>
          <p:nvPr/>
        </p:nvPicPr>
        <p:blipFill>
          <a:blip r:embed="rId4"/>
          <a:stretch>
            <a:fillRect/>
          </a:stretch>
        </p:blipFill>
        <p:spPr>
          <a:xfrm>
            <a:off x="8275320" y="4287293"/>
            <a:ext cx="193607" cy="259072"/>
          </a:xfrm>
          <a:prstGeom prst="rect">
            <a:avLst/>
          </a:prstGeom>
        </p:spPr>
      </p:pic>
      <p:pic>
        <p:nvPicPr>
          <p:cNvPr id="87" name="Picture 86">
            <a:extLst>
              <a:ext uri="{FF2B5EF4-FFF2-40B4-BE49-F238E27FC236}">
                <a16:creationId xmlns:a16="http://schemas.microsoft.com/office/drawing/2014/main" id="{04CE0117-F175-4708-816F-2A25272A0EFF}"/>
              </a:ext>
            </a:extLst>
          </p:cNvPr>
          <p:cNvPicPr>
            <a:picLocks noChangeAspect="1"/>
          </p:cNvPicPr>
          <p:nvPr/>
        </p:nvPicPr>
        <p:blipFill rotWithShape="1">
          <a:blip r:embed="rId5"/>
          <a:srcRect l="1" r="34964" b="6635"/>
          <a:stretch/>
        </p:blipFill>
        <p:spPr>
          <a:xfrm>
            <a:off x="8705152" y="4310184"/>
            <a:ext cx="197780" cy="228565"/>
          </a:xfrm>
          <a:prstGeom prst="rect">
            <a:avLst/>
          </a:prstGeom>
        </p:spPr>
      </p:pic>
      <p:pic>
        <p:nvPicPr>
          <p:cNvPr id="88" name="Picture 87">
            <a:extLst>
              <a:ext uri="{FF2B5EF4-FFF2-40B4-BE49-F238E27FC236}">
                <a16:creationId xmlns:a16="http://schemas.microsoft.com/office/drawing/2014/main" id="{A3182F72-5BDE-4DAD-BEF1-6AE067988F89}"/>
              </a:ext>
            </a:extLst>
          </p:cNvPr>
          <p:cNvPicPr>
            <a:picLocks noChangeAspect="1"/>
          </p:cNvPicPr>
          <p:nvPr/>
        </p:nvPicPr>
        <p:blipFill>
          <a:blip r:embed="rId6"/>
          <a:stretch>
            <a:fillRect/>
          </a:stretch>
        </p:blipFill>
        <p:spPr>
          <a:xfrm>
            <a:off x="8484868" y="4287293"/>
            <a:ext cx="185717" cy="267700"/>
          </a:xfrm>
          <a:prstGeom prst="rect">
            <a:avLst/>
          </a:prstGeom>
        </p:spPr>
      </p:pic>
      <p:pic>
        <p:nvPicPr>
          <p:cNvPr id="81" name="Picture 80">
            <a:extLst>
              <a:ext uri="{FF2B5EF4-FFF2-40B4-BE49-F238E27FC236}">
                <a16:creationId xmlns:a16="http://schemas.microsoft.com/office/drawing/2014/main" id="{C4B23860-41CB-4032-ADF9-2921F45627EA}"/>
              </a:ext>
            </a:extLst>
          </p:cNvPr>
          <p:cNvPicPr>
            <a:picLocks noChangeAspect="1"/>
          </p:cNvPicPr>
          <p:nvPr/>
        </p:nvPicPr>
        <p:blipFill>
          <a:blip r:embed="rId3"/>
          <a:stretch>
            <a:fillRect/>
          </a:stretch>
        </p:blipFill>
        <p:spPr>
          <a:xfrm>
            <a:off x="11075755" y="4059124"/>
            <a:ext cx="248411" cy="248411"/>
          </a:xfrm>
          <a:prstGeom prst="rect">
            <a:avLst/>
          </a:prstGeom>
        </p:spPr>
      </p:pic>
    </p:spTree>
    <p:extLst>
      <p:ext uri="{BB962C8B-B14F-4D97-AF65-F5344CB8AC3E}">
        <p14:creationId xmlns:p14="http://schemas.microsoft.com/office/powerpoint/2010/main" val="367846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1500"/>
                                  </p:stCondLst>
                                  <p:childTnLst>
                                    <p:set>
                                      <p:cBhvr>
                                        <p:cTn id="6" dur="1" fill="hold">
                                          <p:stCondLst>
                                            <p:cond delay="0"/>
                                          </p:stCondLst>
                                        </p:cTn>
                                        <p:tgtEl>
                                          <p:spTgt spid="71"/>
                                        </p:tgtEl>
                                        <p:attrNameLst>
                                          <p:attrName>style.visibility</p:attrName>
                                        </p:attrNameLst>
                                      </p:cBhvr>
                                      <p:to>
                                        <p:strVal val="visible"/>
                                      </p:to>
                                    </p:set>
                                    <p:animEffect transition="in" filter="randombar(horizontal)">
                                      <p:cBhvr>
                                        <p:cTn id="7" dur="500"/>
                                        <p:tgtEl>
                                          <p:spTgt spid="71"/>
                                        </p:tgtEl>
                                      </p:cBhvr>
                                    </p:animEffect>
                                  </p:childTnLst>
                                </p:cTn>
                              </p:par>
                            </p:childTnLst>
                          </p:cTn>
                        </p:par>
                        <p:par>
                          <p:cTn id="8" fill="hold">
                            <p:stCondLst>
                              <p:cond delay="2000"/>
                            </p:stCondLst>
                            <p:childTnLst>
                              <p:par>
                                <p:cTn id="9" presetID="14" presetClass="entr" presetSubtype="10" fill="hold" grpId="0" nodeType="afterEffect">
                                  <p:stCondLst>
                                    <p:cond delay="1500"/>
                                  </p:stCondLst>
                                  <p:childTnLst>
                                    <p:set>
                                      <p:cBhvr>
                                        <p:cTn id="10" dur="1" fill="hold">
                                          <p:stCondLst>
                                            <p:cond delay="0"/>
                                          </p:stCondLst>
                                        </p:cTn>
                                        <p:tgtEl>
                                          <p:spTgt spid="70"/>
                                        </p:tgtEl>
                                        <p:attrNameLst>
                                          <p:attrName>style.visibility</p:attrName>
                                        </p:attrNameLst>
                                      </p:cBhvr>
                                      <p:to>
                                        <p:strVal val="visible"/>
                                      </p:to>
                                    </p:set>
                                    <p:animEffect transition="in" filter="randombar(horizontal)">
                                      <p:cBhvr>
                                        <p:cTn id="11" dur="500"/>
                                        <p:tgtEl>
                                          <p:spTgt spid="70"/>
                                        </p:tgtEl>
                                      </p:cBhvr>
                                    </p:animEffect>
                                  </p:childTnLst>
                                </p:cTn>
                              </p:par>
                              <p:par>
                                <p:cTn id="12" presetID="14" presetClass="entr" presetSubtype="10" fill="hold" grpId="0" nodeType="withEffect">
                                  <p:stCondLst>
                                    <p:cond delay="1500"/>
                                  </p:stCondLst>
                                  <p:childTnLst>
                                    <p:set>
                                      <p:cBhvr>
                                        <p:cTn id="13" dur="1" fill="hold">
                                          <p:stCondLst>
                                            <p:cond delay="0"/>
                                          </p:stCondLst>
                                        </p:cTn>
                                        <p:tgtEl>
                                          <p:spTgt spid="74"/>
                                        </p:tgtEl>
                                        <p:attrNameLst>
                                          <p:attrName>style.visibility</p:attrName>
                                        </p:attrNameLst>
                                      </p:cBhvr>
                                      <p:to>
                                        <p:strVal val="visible"/>
                                      </p:to>
                                    </p:set>
                                    <p:animEffect transition="in" filter="randombar(horizontal)">
                                      <p:cBhvr>
                                        <p:cTn id="14" dur="500"/>
                                        <p:tgtEl>
                                          <p:spTgt spid="74"/>
                                        </p:tgtEl>
                                      </p:cBhvr>
                                    </p:animEffect>
                                  </p:childTnLst>
                                </p:cTn>
                              </p:par>
                            </p:childTnLst>
                          </p:cTn>
                        </p:par>
                        <p:par>
                          <p:cTn id="15" fill="hold">
                            <p:stCondLst>
                              <p:cond delay="4000"/>
                            </p:stCondLst>
                            <p:childTnLst>
                              <p:par>
                                <p:cTn id="16" presetID="21" presetClass="emph" presetSubtype="0" fill="hold" grpId="0" nodeType="afterEffect">
                                  <p:stCondLst>
                                    <p:cond delay="1500"/>
                                  </p:stCondLst>
                                  <p:childTnLst>
                                    <p:animClr clrSpc="hsl" dir="cw">
                                      <p:cBhvr override="childStyle">
                                        <p:cTn id="17" dur="500" fill="hold"/>
                                        <p:tgtEl>
                                          <p:spTgt spid="43"/>
                                        </p:tgtEl>
                                        <p:attrNameLst>
                                          <p:attrName>style.color</p:attrName>
                                        </p:attrNameLst>
                                      </p:cBhvr>
                                      <p:by>
                                        <p:hsl h="7200000" s="0" l="0"/>
                                      </p:by>
                                    </p:animClr>
                                    <p:animClr clrSpc="hsl" dir="cw">
                                      <p:cBhvr>
                                        <p:cTn id="18" dur="500" fill="hold"/>
                                        <p:tgtEl>
                                          <p:spTgt spid="43"/>
                                        </p:tgtEl>
                                        <p:attrNameLst>
                                          <p:attrName>fillcolor</p:attrName>
                                        </p:attrNameLst>
                                      </p:cBhvr>
                                      <p:by>
                                        <p:hsl h="7200000" s="0" l="0"/>
                                      </p:by>
                                    </p:animClr>
                                    <p:animClr clrSpc="hsl" dir="cw">
                                      <p:cBhvr>
                                        <p:cTn id="19" dur="500" fill="hold"/>
                                        <p:tgtEl>
                                          <p:spTgt spid="43"/>
                                        </p:tgtEl>
                                        <p:attrNameLst>
                                          <p:attrName>stroke.color</p:attrName>
                                        </p:attrNameLst>
                                      </p:cBhvr>
                                      <p:by>
                                        <p:hsl h="7200000" s="0" l="0"/>
                                      </p:by>
                                    </p:animClr>
                                    <p:set>
                                      <p:cBhvr>
                                        <p:cTn id="20" dur="500" fill="hold"/>
                                        <p:tgtEl>
                                          <p:spTgt spid="43"/>
                                        </p:tgtEl>
                                        <p:attrNameLst>
                                          <p:attrName>fill.type</p:attrName>
                                        </p:attrNameLst>
                                      </p:cBhvr>
                                      <p:to>
                                        <p:strVal val="solid"/>
                                      </p:to>
                                    </p:set>
                                  </p:childTnLst>
                                </p:cTn>
                              </p:par>
                            </p:childTnLst>
                          </p:cTn>
                        </p:par>
                        <p:par>
                          <p:cTn id="21" fill="hold">
                            <p:stCondLst>
                              <p:cond delay="6000"/>
                            </p:stCondLst>
                            <p:childTnLst>
                              <p:par>
                                <p:cTn id="22" presetID="14" presetClass="entr" presetSubtype="10" fill="hold" grpId="0" nodeType="afterEffect">
                                  <p:stCondLst>
                                    <p:cond delay="1500"/>
                                  </p:stCondLst>
                                  <p:childTnLst>
                                    <p:set>
                                      <p:cBhvr>
                                        <p:cTn id="23" dur="1" fill="hold">
                                          <p:stCondLst>
                                            <p:cond delay="0"/>
                                          </p:stCondLst>
                                        </p:cTn>
                                        <p:tgtEl>
                                          <p:spTgt spid="72"/>
                                        </p:tgtEl>
                                        <p:attrNameLst>
                                          <p:attrName>style.visibility</p:attrName>
                                        </p:attrNameLst>
                                      </p:cBhvr>
                                      <p:to>
                                        <p:strVal val="visible"/>
                                      </p:to>
                                    </p:set>
                                    <p:animEffect transition="in" filter="randombar(horizontal)">
                                      <p:cBhvr>
                                        <p:cTn id="24" dur="500"/>
                                        <p:tgtEl>
                                          <p:spTgt spid="72"/>
                                        </p:tgtEl>
                                      </p:cBhvr>
                                    </p:animEffect>
                                  </p:childTnLst>
                                </p:cTn>
                              </p:par>
                            </p:childTnLst>
                          </p:cTn>
                        </p:par>
                        <p:par>
                          <p:cTn id="25" fill="hold">
                            <p:stCondLst>
                              <p:cond delay="8000"/>
                            </p:stCondLst>
                            <p:childTnLst>
                              <p:par>
                                <p:cTn id="26" presetID="14" presetClass="entr" presetSubtype="10" fill="hold" grpId="0" nodeType="afterEffect">
                                  <p:stCondLst>
                                    <p:cond delay="1500"/>
                                  </p:stCondLst>
                                  <p:childTnLst>
                                    <p:set>
                                      <p:cBhvr>
                                        <p:cTn id="27" dur="1" fill="hold">
                                          <p:stCondLst>
                                            <p:cond delay="0"/>
                                          </p:stCondLst>
                                        </p:cTn>
                                        <p:tgtEl>
                                          <p:spTgt spid="73"/>
                                        </p:tgtEl>
                                        <p:attrNameLst>
                                          <p:attrName>style.visibility</p:attrName>
                                        </p:attrNameLst>
                                      </p:cBhvr>
                                      <p:to>
                                        <p:strVal val="visible"/>
                                      </p:to>
                                    </p:set>
                                    <p:animEffect transition="in" filter="randombar(horizontal)">
                                      <p:cBhvr>
                                        <p:cTn id="28" dur="500"/>
                                        <p:tgtEl>
                                          <p:spTgt spid="73"/>
                                        </p:tgtEl>
                                      </p:cBhvr>
                                    </p:animEffect>
                                  </p:childTnLst>
                                </p:cTn>
                              </p:par>
                            </p:childTnLst>
                          </p:cTn>
                        </p:par>
                        <p:par>
                          <p:cTn id="29" fill="hold">
                            <p:stCondLst>
                              <p:cond delay="10000"/>
                            </p:stCondLst>
                            <p:childTnLst>
                              <p:par>
                                <p:cTn id="30" presetID="14" presetClass="entr" presetSubtype="10" fill="hold" nodeType="afterEffect">
                                  <p:stCondLst>
                                    <p:cond delay="0"/>
                                  </p:stCondLst>
                                  <p:childTnLst>
                                    <p:set>
                                      <p:cBhvr>
                                        <p:cTn id="31" dur="1" fill="hold">
                                          <p:stCondLst>
                                            <p:cond delay="0"/>
                                          </p:stCondLst>
                                        </p:cTn>
                                        <p:tgtEl>
                                          <p:spTgt spid="80"/>
                                        </p:tgtEl>
                                        <p:attrNameLst>
                                          <p:attrName>style.visibility</p:attrName>
                                        </p:attrNameLst>
                                      </p:cBhvr>
                                      <p:to>
                                        <p:strVal val="visible"/>
                                      </p:to>
                                    </p:set>
                                    <p:animEffect transition="in" filter="randombar(horizontal)">
                                      <p:cBhvr>
                                        <p:cTn id="32" dur="500"/>
                                        <p:tgtEl>
                                          <p:spTgt spid="80"/>
                                        </p:tgtEl>
                                      </p:cBhvr>
                                    </p:animEffect>
                                  </p:childTnLst>
                                </p:cTn>
                              </p:par>
                            </p:childTnLst>
                          </p:cTn>
                        </p:par>
                        <p:par>
                          <p:cTn id="33" fill="hold">
                            <p:stCondLst>
                              <p:cond delay="10500"/>
                            </p:stCondLst>
                            <p:childTnLst>
                              <p:par>
                                <p:cTn id="34" presetID="14" presetClass="entr" presetSubtype="10" fill="hold" nodeType="afterEffect">
                                  <p:stCondLst>
                                    <p:cond delay="0"/>
                                  </p:stCondLst>
                                  <p:childTnLst>
                                    <p:set>
                                      <p:cBhvr>
                                        <p:cTn id="35" dur="1" fill="hold">
                                          <p:stCondLst>
                                            <p:cond delay="0"/>
                                          </p:stCondLst>
                                        </p:cTn>
                                        <p:tgtEl>
                                          <p:spTgt spid="81"/>
                                        </p:tgtEl>
                                        <p:attrNameLst>
                                          <p:attrName>style.visibility</p:attrName>
                                        </p:attrNameLst>
                                      </p:cBhvr>
                                      <p:to>
                                        <p:strVal val="visible"/>
                                      </p:to>
                                    </p:set>
                                    <p:animEffect transition="in" filter="randombar(horizontal)">
                                      <p:cBhvr>
                                        <p:cTn id="36"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70" grpId="0" animBg="1"/>
      <p:bldP spid="71" grpId="0"/>
      <p:bldP spid="72" grpId="0"/>
      <p:bldP spid="73" grpId="0"/>
      <p:bldP spid="7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Terminology</a:t>
            </a:r>
          </a:p>
        </p:txBody>
      </p:sp>
      <p:sp>
        <p:nvSpPr>
          <p:cNvPr id="6" name="Content Placeholder 5"/>
          <p:cNvSpPr>
            <a:spLocks noGrp="1"/>
          </p:cNvSpPr>
          <p:nvPr>
            <p:ph idx="1"/>
          </p:nvPr>
        </p:nvSpPr>
        <p:spPr/>
        <p:txBody>
          <a:bodyPr>
            <a:normAutofit/>
          </a:bodyPr>
          <a:lstStyle/>
          <a:p>
            <a:r>
              <a:rPr lang="en-US" dirty="0"/>
              <a:t>This is called a “key value store” (KVS) or a “distributed hash table” (DHT)</a:t>
            </a:r>
          </a:p>
          <a:p>
            <a:endParaRPr lang="en-US" dirty="0"/>
          </a:p>
          <a:p>
            <a:r>
              <a:rPr lang="en-US" dirty="0"/>
              <a:t>Each replica holds a “shard” of the KVS: a distinct portion of the data.</a:t>
            </a:r>
          </a:p>
          <a:p>
            <a:endParaRPr lang="en-US" dirty="0"/>
          </a:p>
          <a:p>
            <a:r>
              <a:rPr lang="en-US" dirty="0"/>
              <a:t>Hashing is actually done using a cryptographic function like SHA 256.</a:t>
            </a:r>
          </a:p>
          <a:p>
            <a:pPr marL="0" indent="0">
              <a:buNone/>
            </a:pPr>
            <a:endParaRPr lang="en-US" dirty="0"/>
          </a:p>
        </p:txBody>
      </p:sp>
      <p:sp>
        <p:nvSpPr>
          <p:cNvPr id="3" name="Footer Placeholder 2"/>
          <p:cNvSpPr>
            <a:spLocks noGrp="1"/>
          </p:cNvSpPr>
          <p:nvPr>
            <p:ph type="ftr" sz="quarter" idx="11"/>
          </p:nvPr>
        </p:nvSpPr>
        <p:spPr/>
        <p:txBody>
          <a:bodyPr/>
          <a:lstStyle/>
          <a:p>
            <a:r>
              <a:rPr lang="en-US"/>
              <a:t>http://www.cs.cornell.edu/courses/cs5412/2019sp</a:t>
            </a:r>
          </a:p>
        </p:txBody>
      </p:sp>
      <p:sp>
        <p:nvSpPr>
          <p:cNvPr id="4" name="Slide Number Placeholder 3"/>
          <p:cNvSpPr>
            <a:spLocks noGrp="1"/>
          </p:cNvSpPr>
          <p:nvPr>
            <p:ph type="sldNum" sz="quarter" idx="12"/>
          </p:nvPr>
        </p:nvSpPr>
        <p:spPr/>
        <p:txBody>
          <a:bodyPr/>
          <a:lstStyle/>
          <a:p>
            <a:fld id="{3C974458-8A97-4835-BF79-1FB6D7856C21}" type="slidenum">
              <a:rPr lang="en-US" smtClean="0"/>
              <a:t>22</a:t>
            </a:fld>
            <a:endParaRPr lang="en-US"/>
          </a:p>
        </p:txBody>
      </p:sp>
    </p:spTree>
    <p:extLst>
      <p:ext uri="{BB962C8B-B14F-4D97-AF65-F5344CB8AC3E}">
        <p14:creationId xmlns:p14="http://schemas.microsoft.com/office/powerpoint/2010/main" val="2488100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Elasticity Adds </a:t>
            </a:r>
            <a:r>
              <a:rPr lang="en-US"/>
              <a:t>a Further </a:t>
            </a:r>
            <a:r>
              <a:rPr lang="en-US" dirty="0"/>
              <a:t>dimension</a:t>
            </a:r>
          </a:p>
        </p:txBody>
      </p:sp>
      <p:sp>
        <p:nvSpPr>
          <p:cNvPr id="3" name="Content Placeholder 2"/>
          <p:cNvSpPr>
            <a:spLocks noGrp="1"/>
          </p:cNvSpPr>
          <p:nvPr>
            <p:ph idx="1"/>
          </p:nvPr>
        </p:nvSpPr>
        <p:spPr/>
        <p:txBody>
          <a:bodyPr/>
          <a:lstStyle/>
          <a:p>
            <a:r>
              <a:rPr lang="en-US" dirty="0"/>
              <a:t>If we expect changing patterns of load, the cache may need a way to dynamically change the pattern of </a:t>
            </a:r>
            <a:r>
              <a:rPr lang="en-US" dirty="0" err="1"/>
              <a:t>sharding</a:t>
            </a:r>
            <a:r>
              <a:rPr lang="en-US" dirty="0"/>
              <a:t>.</a:t>
            </a:r>
          </a:p>
          <a:p>
            <a:endParaRPr lang="en-US" dirty="0"/>
          </a:p>
          <a:p>
            <a:r>
              <a:rPr lang="en-US" dirty="0"/>
              <a:t>Since a cache “works” even if empty, we could simply shut it down and restart with some other number of servers and some other </a:t>
            </a:r>
            <a:r>
              <a:rPr lang="en-US" dirty="0" err="1"/>
              <a:t>sharding</a:t>
            </a:r>
            <a:r>
              <a:rPr lang="en-US" dirty="0"/>
              <a:t> policy.  But cold caches perform very badly.</a:t>
            </a:r>
          </a:p>
          <a:p>
            <a:endParaRPr lang="en-US" dirty="0"/>
          </a:p>
          <a:p>
            <a:r>
              <a:rPr lang="en-US" dirty="0"/>
              <a:t>Instead, we would ideally “shuffle” data.  </a:t>
            </a:r>
          </a:p>
        </p:txBody>
      </p:sp>
      <p:sp>
        <p:nvSpPr>
          <p:cNvPr id="4" name="Footer Placeholder 3"/>
          <p:cNvSpPr>
            <a:spLocks noGrp="1"/>
          </p:cNvSpPr>
          <p:nvPr>
            <p:ph type="ftr" sz="quarter" idx="11"/>
          </p:nvPr>
        </p:nvSpPr>
        <p:spPr/>
        <p:txBody>
          <a:bodyPr/>
          <a:lstStyle/>
          <a:p>
            <a:r>
              <a:rPr lang="en-US"/>
              <a:t>http://www.cs.cornell.edu/courses/cs5412/2019sp</a:t>
            </a:r>
          </a:p>
        </p:txBody>
      </p:sp>
      <p:sp>
        <p:nvSpPr>
          <p:cNvPr id="5" name="Slide Number Placeholder 4"/>
          <p:cNvSpPr>
            <a:spLocks noGrp="1"/>
          </p:cNvSpPr>
          <p:nvPr>
            <p:ph type="sldNum" sz="quarter" idx="12"/>
          </p:nvPr>
        </p:nvSpPr>
        <p:spPr/>
        <p:txBody>
          <a:bodyPr/>
          <a:lstStyle/>
          <a:p>
            <a:fld id="{3C974458-8A97-4835-BF79-1FB6D7856C21}" type="slidenum">
              <a:rPr lang="en-US" smtClean="0"/>
              <a:t>23</a:t>
            </a:fld>
            <a:endParaRPr lang="en-US"/>
          </a:p>
        </p:txBody>
      </p:sp>
    </p:spTree>
    <p:extLst>
      <p:ext uri="{BB962C8B-B14F-4D97-AF65-F5344CB8AC3E}">
        <p14:creationId xmlns:p14="http://schemas.microsoft.com/office/powerpoint/2010/main" val="2026652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Elastic shuffle</a:t>
            </a:r>
          </a:p>
        </p:txBody>
      </p:sp>
      <p:sp>
        <p:nvSpPr>
          <p:cNvPr id="3" name="Content Placeholder 2"/>
          <p:cNvSpPr>
            <a:spLocks noGrp="1"/>
          </p:cNvSpPr>
          <p:nvPr>
            <p:ph idx="1"/>
          </p:nvPr>
        </p:nvSpPr>
        <p:spPr/>
        <p:txBody>
          <a:bodyPr/>
          <a:lstStyle/>
          <a:p>
            <a:r>
              <a:rPr lang="en-US" dirty="0"/>
              <a:t>Perhaps we initially had data spread over 4 shards.</a:t>
            </a:r>
          </a:p>
          <a:p>
            <a:endParaRPr lang="en-US" dirty="0"/>
          </a:p>
          <a:p>
            <a:endParaRPr lang="en-US" dirty="0"/>
          </a:p>
          <a:p>
            <a:r>
              <a:rPr lang="en-US" dirty="0"/>
              <a:t/>
            </a:r>
            <a:br>
              <a:rPr lang="en-US" dirty="0"/>
            </a:br>
            <a:r>
              <a:rPr lang="en-US" dirty="0"/>
              <a:t>We could drop down to 2 shards during low-load periods.  Of course half our items (hopefully, less popular ones) are dropped.</a:t>
            </a:r>
          </a:p>
        </p:txBody>
      </p:sp>
      <p:sp>
        <p:nvSpPr>
          <p:cNvPr id="4" name="Footer Placeholder 3"/>
          <p:cNvSpPr>
            <a:spLocks noGrp="1"/>
          </p:cNvSpPr>
          <p:nvPr>
            <p:ph type="ftr" sz="quarter" idx="11"/>
          </p:nvPr>
        </p:nvSpPr>
        <p:spPr/>
        <p:txBody>
          <a:bodyPr/>
          <a:lstStyle/>
          <a:p>
            <a:r>
              <a:rPr lang="en-US"/>
              <a:t>http://www.cs.cornell.edu/courses/cs5412/2019sp</a:t>
            </a:r>
          </a:p>
        </p:txBody>
      </p:sp>
      <p:sp>
        <p:nvSpPr>
          <p:cNvPr id="5" name="Slide Number Placeholder 4"/>
          <p:cNvSpPr>
            <a:spLocks noGrp="1"/>
          </p:cNvSpPr>
          <p:nvPr>
            <p:ph type="sldNum" sz="quarter" idx="12"/>
          </p:nvPr>
        </p:nvSpPr>
        <p:spPr/>
        <p:txBody>
          <a:bodyPr/>
          <a:lstStyle/>
          <a:p>
            <a:fld id="{3C974458-8A97-4835-BF79-1FB6D7856C21}" type="slidenum">
              <a:rPr lang="en-US" smtClean="0"/>
              <a:t>24</a:t>
            </a:fld>
            <a:endParaRPr lang="en-US"/>
          </a:p>
        </p:txBody>
      </p:sp>
      <p:sp>
        <p:nvSpPr>
          <p:cNvPr id="6" name="Oval 5"/>
          <p:cNvSpPr/>
          <p:nvPr/>
        </p:nvSpPr>
        <p:spPr>
          <a:xfrm>
            <a:off x="1305098" y="2992582"/>
            <a:ext cx="10241280" cy="72320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851266" y="3171305"/>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A</a:t>
            </a:r>
          </a:p>
        </p:txBody>
      </p:sp>
      <p:sp>
        <p:nvSpPr>
          <p:cNvPr id="8" name="Oval 7"/>
          <p:cNvSpPr/>
          <p:nvPr/>
        </p:nvSpPr>
        <p:spPr>
          <a:xfrm>
            <a:off x="4713316" y="3177955"/>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B</a:t>
            </a:r>
          </a:p>
        </p:txBody>
      </p:sp>
      <p:sp>
        <p:nvSpPr>
          <p:cNvPr id="9" name="Oval 8"/>
          <p:cNvSpPr/>
          <p:nvPr/>
        </p:nvSpPr>
        <p:spPr>
          <a:xfrm>
            <a:off x="6731648" y="3171305"/>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C</a:t>
            </a:r>
          </a:p>
        </p:txBody>
      </p:sp>
      <p:sp>
        <p:nvSpPr>
          <p:cNvPr id="10" name="Oval 9"/>
          <p:cNvSpPr/>
          <p:nvPr/>
        </p:nvSpPr>
        <p:spPr>
          <a:xfrm>
            <a:off x="8725040" y="3171305"/>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D</a:t>
            </a:r>
          </a:p>
        </p:txBody>
      </p:sp>
    </p:spTree>
    <p:extLst>
      <p:ext uri="{BB962C8B-B14F-4D97-AF65-F5344CB8AC3E}">
        <p14:creationId xmlns:p14="http://schemas.microsoft.com/office/powerpoint/2010/main" val="2060409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Elastic shuffle</a:t>
            </a:r>
          </a:p>
        </p:txBody>
      </p:sp>
      <p:sp>
        <p:nvSpPr>
          <p:cNvPr id="3" name="Content Placeholder 2"/>
          <p:cNvSpPr>
            <a:spLocks noGrp="1"/>
          </p:cNvSpPr>
          <p:nvPr>
            <p:ph idx="1"/>
          </p:nvPr>
        </p:nvSpPr>
        <p:spPr>
          <a:xfrm>
            <a:off x="916062" y="1928552"/>
            <a:ext cx="10786872" cy="4023360"/>
          </a:xfrm>
        </p:spPr>
        <p:txBody>
          <a:bodyPr>
            <a:normAutofit/>
          </a:bodyPr>
          <a:lstStyle/>
          <a:p>
            <a:r>
              <a:rPr lang="en-US" dirty="0"/>
              <a:t>Here, we shuffle data to map from 4 shards down to 2.</a:t>
            </a:r>
          </a:p>
        </p:txBody>
      </p:sp>
      <p:sp>
        <p:nvSpPr>
          <p:cNvPr id="4" name="Footer Placeholder 3"/>
          <p:cNvSpPr>
            <a:spLocks noGrp="1"/>
          </p:cNvSpPr>
          <p:nvPr>
            <p:ph type="ftr" sz="quarter" idx="11"/>
          </p:nvPr>
        </p:nvSpPr>
        <p:spPr/>
        <p:txBody>
          <a:bodyPr/>
          <a:lstStyle/>
          <a:p>
            <a:r>
              <a:rPr lang="en-US"/>
              <a:t>http://www.cs.cornell.edu/courses/cs5412/2019sp</a:t>
            </a:r>
          </a:p>
        </p:txBody>
      </p:sp>
      <p:sp>
        <p:nvSpPr>
          <p:cNvPr id="5" name="Slide Number Placeholder 4"/>
          <p:cNvSpPr>
            <a:spLocks noGrp="1"/>
          </p:cNvSpPr>
          <p:nvPr>
            <p:ph type="sldNum" sz="quarter" idx="12"/>
          </p:nvPr>
        </p:nvSpPr>
        <p:spPr/>
        <p:txBody>
          <a:bodyPr/>
          <a:lstStyle/>
          <a:p>
            <a:fld id="{3C974458-8A97-4835-BF79-1FB6D7856C21}" type="slidenum">
              <a:rPr lang="en-US" smtClean="0"/>
              <a:t>25</a:t>
            </a:fld>
            <a:endParaRPr lang="en-US"/>
          </a:p>
        </p:txBody>
      </p:sp>
      <p:sp>
        <p:nvSpPr>
          <p:cNvPr id="6" name="Oval 5"/>
          <p:cNvSpPr/>
          <p:nvPr/>
        </p:nvSpPr>
        <p:spPr>
          <a:xfrm>
            <a:off x="1197032" y="2635134"/>
            <a:ext cx="10241280" cy="72320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743200" y="2813857"/>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A</a:t>
            </a:r>
          </a:p>
        </p:txBody>
      </p:sp>
      <p:sp>
        <p:nvSpPr>
          <p:cNvPr id="8" name="Oval 7"/>
          <p:cNvSpPr/>
          <p:nvPr/>
        </p:nvSpPr>
        <p:spPr>
          <a:xfrm>
            <a:off x="4605250" y="2820507"/>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B</a:t>
            </a:r>
          </a:p>
        </p:txBody>
      </p:sp>
      <p:sp>
        <p:nvSpPr>
          <p:cNvPr id="9" name="Oval 8"/>
          <p:cNvSpPr/>
          <p:nvPr/>
        </p:nvSpPr>
        <p:spPr>
          <a:xfrm>
            <a:off x="6623582" y="2813857"/>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C</a:t>
            </a:r>
          </a:p>
        </p:txBody>
      </p:sp>
      <p:sp>
        <p:nvSpPr>
          <p:cNvPr id="10" name="Oval 9"/>
          <p:cNvSpPr/>
          <p:nvPr/>
        </p:nvSpPr>
        <p:spPr>
          <a:xfrm>
            <a:off x="8616974" y="2813857"/>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D</a:t>
            </a:r>
          </a:p>
        </p:txBody>
      </p:sp>
      <p:sp>
        <p:nvSpPr>
          <p:cNvPr id="11" name="Oval 10"/>
          <p:cNvSpPr/>
          <p:nvPr/>
        </p:nvSpPr>
        <p:spPr>
          <a:xfrm>
            <a:off x="2892827" y="4457294"/>
            <a:ext cx="6226233" cy="72320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438995" y="4636017"/>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A’</a:t>
            </a:r>
          </a:p>
        </p:txBody>
      </p:sp>
      <p:sp>
        <p:nvSpPr>
          <p:cNvPr id="13" name="Oval 12"/>
          <p:cNvSpPr/>
          <p:nvPr/>
        </p:nvSpPr>
        <p:spPr>
          <a:xfrm>
            <a:off x="6301045" y="4642667"/>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B’</a:t>
            </a:r>
          </a:p>
        </p:txBody>
      </p:sp>
      <p:sp>
        <p:nvSpPr>
          <p:cNvPr id="17" name="Down Arrow 16"/>
          <p:cNvSpPr/>
          <p:nvPr/>
        </p:nvSpPr>
        <p:spPr>
          <a:xfrm>
            <a:off x="5324756" y="3412775"/>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7013034" y="344778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rot="2638373">
            <a:off x="8445822" y="344778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rot="19258547">
            <a:off x="3714535" y="3391034"/>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
          <p:cNvSpPr txBox="1">
            <a:spLocks/>
          </p:cNvSpPr>
          <p:nvPr/>
        </p:nvSpPr>
        <p:spPr>
          <a:xfrm>
            <a:off x="907609" y="5341845"/>
            <a:ext cx="10786872" cy="545238"/>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8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4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dirty="0"/>
              <a:t>… later, we could shuffle it again to elastically expand the cache.</a:t>
            </a:r>
          </a:p>
        </p:txBody>
      </p:sp>
    </p:spTree>
    <p:extLst>
      <p:ext uri="{BB962C8B-B14F-4D97-AF65-F5344CB8AC3E}">
        <p14:creationId xmlns:p14="http://schemas.microsoft.com/office/powerpoint/2010/main" val="4954254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how would other services know?</a:t>
            </a:r>
          </a:p>
        </p:txBody>
      </p:sp>
      <p:sp>
        <p:nvSpPr>
          <p:cNvPr id="3" name="Content Placeholder 2"/>
          <p:cNvSpPr>
            <a:spLocks noGrp="1"/>
          </p:cNvSpPr>
          <p:nvPr>
            <p:ph idx="1"/>
          </p:nvPr>
        </p:nvSpPr>
        <p:spPr/>
        <p:txBody>
          <a:bodyPr>
            <a:normAutofit lnSpcReduction="10000"/>
          </a:bodyPr>
          <a:lstStyle/>
          <a:p>
            <a:r>
              <a:rPr lang="en-US" dirty="0"/>
              <a:t>A second issue now arises: how can applications that use the cache find out that the pattern just changed?</a:t>
            </a:r>
          </a:p>
          <a:p>
            <a:endParaRPr lang="en-US" dirty="0"/>
          </a:p>
          <a:p>
            <a:r>
              <a:rPr lang="en-US" dirty="0"/>
              <a:t>Typically, big data centers have a </a:t>
            </a:r>
            <a:r>
              <a:rPr lang="en-US" i="1" dirty="0"/>
              <a:t>management infrastructure</a:t>
            </a:r>
            <a:r>
              <a:rPr lang="en-US" dirty="0"/>
              <a:t> that owns this kind of information and keeps it in files (lists of the processes currently in the cache, and the parameters needed to compute the shard mapping).</a:t>
            </a:r>
          </a:p>
          <a:p>
            <a:endParaRPr lang="en-US" dirty="0"/>
          </a:p>
          <a:p>
            <a:r>
              <a:rPr lang="en-US" dirty="0"/>
              <a:t>If the layout changes, applications are told to reread the configuration.  Later we will learn about one tool for this (Zookeeper).</a:t>
            </a:r>
          </a:p>
        </p:txBody>
      </p:sp>
      <p:sp>
        <p:nvSpPr>
          <p:cNvPr id="4" name="Footer Placeholder 3"/>
          <p:cNvSpPr>
            <a:spLocks noGrp="1"/>
          </p:cNvSpPr>
          <p:nvPr>
            <p:ph type="ftr" sz="quarter" idx="11"/>
          </p:nvPr>
        </p:nvSpPr>
        <p:spPr/>
        <p:txBody>
          <a:bodyPr/>
          <a:lstStyle/>
          <a:p>
            <a:r>
              <a:rPr lang="en-US"/>
              <a:t>http://www.cs.cornell.edu/courses/cs5412/2019sp</a:t>
            </a:r>
          </a:p>
        </p:txBody>
      </p:sp>
      <p:sp>
        <p:nvSpPr>
          <p:cNvPr id="5" name="Slide Number Placeholder 4"/>
          <p:cNvSpPr>
            <a:spLocks noGrp="1"/>
          </p:cNvSpPr>
          <p:nvPr>
            <p:ph type="sldNum" sz="quarter" idx="12"/>
          </p:nvPr>
        </p:nvSpPr>
        <p:spPr/>
        <p:txBody>
          <a:bodyPr/>
          <a:lstStyle/>
          <a:p>
            <a:fld id="{3C974458-8A97-4835-BF79-1FB6D7856C21}" type="slidenum">
              <a:rPr lang="en-US" smtClean="0"/>
              <a:t>26</a:t>
            </a:fld>
            <a:endParaRPr lang="en-US"/>
          </a:p>
        </p:txBody>
      </p:sp>
    </p:spTree>
    <p:extLst>
      <p:ext uri="{BB962C8B-B14F-4D97-AF65-F5344CB8AC3E}">
        <p14:creationId xmlns:p14="http://schemas.microsoft.com/office/powerpoint/2010/main" val="3034384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DHT API?</a:t>
            </a:r>
          </a:p>
        </p:txBody>
      </p:sp>
      <p:sp>
        <p:nvSpPr>
          <p:cNvPr id="3" name="Content Placeholder 2"/>
          <p:cNvSpPr>
            <a:spLocks noGrp="1"/>
          </p:cNvSpPr>
          <p:nvPr>
            <p:ph idx="1"/>
          </p:nvPr>
        </p:nvSpPr>
        <p:spPr/>
        <p:txBody>
          <a:bodyPr>
            <a:normAutofit fontScale="92500" lnSpcReduction="10000"/>
          </a:bodyPr>
          <a:lstStyle/>
          <a:p>
            <a:r>
              <a:rPr lang="en-US" dirty="0"/>
              <a:t>The so-called </a:t>
            </a:r>
            <a:r>
              <a:rPr lang="en-US" dirty="0" err="1"/>
              <a:t>MemCached</a:t>
            </a:r>
            <a:r>
              <a:rPr lang="en-US" dirty="0"/>
              <a:t> API was the first widely popular example.</a:t>
            </a:r>
          </a:p>
          <a:p>
            <a:r>
              <a:rPr lang="en-US" dirty="0"/>
              <a:t/>
            </a:r>
            <a:br>
              <a:rPr lang="en-US" dirty="0"/>
            </a:br>
            <a:r>
              <a:rPr lang="en-US" dirty="0"/>
              <a:t>Today there are many important DHTs (Cassandra, Dynamo DB, </a:t>
            </a:r>
            <a:r>
              <a:rPr lang="en-US" dirty="0" err="1"/>
              <a:t>MemCached</a:t>
            </a:r>
            <a:r>
              <a:rPr lang="en-US" dirty="0"/>
              <a:t>, and the list just goes on and on).</a:t>
            </a:r>
          </a:p>
          <a:p>
            <a:endParaRPr lang="en-US" dirty="0"/>
          </a:p>
          <a:p>
            <a:r>
              <a:rPr lang="en-US" dirty="0"/>
              <a:t>All support some form of (</a:t>
            </a:r>
            <a:r>
              <a:rPr lang="en-US" dirty="0" err="1"/>
              <a:t>key,value</a:t>
            </a:r>
            <a:r>
              <a:rPr lang="en-US" dirty="0"/>
              <a:t>) </a:t>
            </a:r>
            <a:r>
              <a:rPr lang="en-US" b="1" dirty="0"/>
              <a:t>put</a:t>
            </a:r>
            <a:r>
              <a:rPr lang="en-US" dirty="0"/>
              <a:t>, </a:t>
            </a:r>
            <a:r>
              <a:rPr lang="en-US" b="1" dirty="0"/>
              <a:t>get</a:t>
            </a:r>
            <a:r>
              <a:rPr lang="en-US" dirty="0"/>
              <a:t>, and (most) offer </a:t>
            </a:r>
            <a:r>
              <a:rPr lang="en-US" b="1" dirty="0"/>
              <a:t>watch.</a:t>
            </a:r>
          </a:p>
          <a:p>
            <a:endParaRPr lang="en-US" b="1" dirty="0"/>
          </a:p>
          <a:p>
            <a:r>
              <a:rPr lang="en-US" dirty="0"/>
              <a:t>Some hide these basic operations behind file system APIs, or “computer-to-computer email” APIs (publish-subscribe or queuing), or database APIs.</a:t>
            </a:r>
          </a:p>
        </p:txBody>
      </p:sp>
      <p:sp>
        <p:nvSpPr>
          <p:cNvPr id="4" name="Footer Placeholder 3"/>
          <p:cNvSpPr>
            <a:spLocks noGrp="1"/>
          </p:cNvSpPr>
          <p:nvPr>
            <p:ph type="ftr" sz="quarter" idx="11"/>
          </p:nvPr>
        </p:nvSpPr>
        <p:spPr/>
        <p:txBody>
          <a:bodyPr/>
          <a:lstStyle/>
          <a:p>
            <a:r>
              <a:rPr lang="en-US"/>
              <a:t>http://www.cs.cornell.edu/courses/cs5412/2019sp</a:t>
            </a:r>
          </a:p>
        </p:txBody>
      </p:sp>
      <p:sp>
        <p:nvSpPr>
          <p:cNvPr id="5" name="Slide Number Placeholder 4"/>
          <p:cNvSpPr>
            <a:spLocks noGrp="1"/>
          </p:cNvSpPr>
          <p:nvPr>
            <p:ph type="sldNum" sz="quarter" idx="12"/>
          </p:nvPr>
        </p:nvSpPr>
        <p:spPr/>
        <p:txBody>
          <a:bodyPr/>
          <a:lstStyle/>
          <a:p>
            <a:fld id="{3C974458-8A97-4835-BF79-1FB6D7856C21}" type="slidenum">
              <a:rPr lang="en-US" smtClean="0"/>
              <a:t>27</a:t>
            </a:fld>
            <a:endParaRPr lang="en-US"/>
          </a:p>
        </p:txBody>
      </p:sp>
    </p:spTree>
    <p:extLst>
      <p:ext uri="{BB962C8B-B14F-4D97-AF65-F5344CB8AC3E}">
        <p14:creationId xmlns:p14="http://schemas.microsoft.com/office/powerpoint/2010/main" val="376053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ACA75-848F-4116-B7D4-F474BE7A6658}"/>
              </a:ext>
            </a:extLst>
          </p:cNvPr>
          <p:cNvSpPr>
            <a:spLocks noGrp="1"/>
          </p:cNvSpPr>
          <p:nvPr>
            <p:ph type="title"/>
          </p:nvPr>
        </p:nvSpPr>
        <p:spPr/>
        <p:txBody>
          <a:bodyPr/>
          <a:lstStyle/>
          <a:p>
            <a:r>
              <a:rPr lang="en-US" dirty="0"/>
              <a:t>Use case: FB Content Delivery Network</a:t>
            </a:r>
          </a:p>
        </p:txBody>
      </p:sp>
      <p:sp>
        <p:nvSpPr>
          <p:cNvPr id="3" name="Content Placeholder 2">
            <a:extLst>
              <a:ext uri="{FF2B5EF4-FFF2-40B4-BE49-F238E27FC236}">
                <a16:creationId xmlns:a16="http://schemas.microsoft.com/office/drawing/2014/main" id="{46FF96CF-B737-482A-AD1F-5B23110141E4}"/>
              </a:ext>
            </a:extLst>
          </p:cNvPr>
          <p:cNvSpPr>
            <a:spLocks noGrp="1"/>
          </p:cNvSpPr>
          <p:nvPr>
            <p:ph idx="1"/>
          </p:nvPr>
        </p:nvSpPr>
        <p:spPr/>
        <p:txBody>
          <a:bodyPr/>
          <a:lstStyle/>
          <a:p>
            <a:r>
              <a:rPr lang="en-US" dirty="0"/>
              <a:t>Facebook’s CDN is a cloud-scale infrastructure that runs on point of presence datacenters in which key-value caches are deployed.</a:t>
            </a:r>
          </a:p>
          <a:p>
            <a:endParaRPr lang="en-US" dirty="0"/>
          </a:p>
          <a:p>
            <a:r>
              <a:rPr lang="en-US" dirty="0"/>
              <a:t>Role is to serve videos and images for end-users.  Weak consistency is fine because videos and images are </a:t>
            </a:r>
            <a:r>
              <a:rPr lang="en-US" i="1" u="sng" dirty="0"/>
              <a:t>immutable</a:t>
            </a:r>
            <a:r>
              <a:rPr lang="en-US" dirty="0"/>
              <a:t> (each object is written once, then read many times).</a:t>
            </a:r>
          </a:p>
          <a:p>
            <a:endParaRPr lang="en-US" dirty="0"/>
          </a:p>
          <a:p>
            <a:r>
              <a:rPr lang="en-US" dirty="0"/>
              <a:t>Requirements include speed, scaling, fault-tolerance, self-management</a:t>
            </a:r>
          </a:p>
        </p:txBody>
      </p:sp>
      <p:sp>
        <p:nvSpPr>
          <p:cNvPr id="4" name="Footer Placeholder 3">
            <a:extLst>
              <a:ext uri="{FF2B5EF4-FFF2-40B4-BE49-F238E27FC236}">
                <a16:creationId xmlns:a16="http://schemas.microsoft.com/office/drawing/2014/main" id="{B6E71E8F-1742-4890-9735-B7590911BBB3}"/>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075C4155-5A98-446A-9ACF-494D33946173}"/>
              </a:ext>
            </a:extLst>
          </p:cNvPr>
          <p:cNvSpPr>
            <a:spLocks noGrp="1"/>
          </p:cNvSpPr>
          <p:nvPr>
            <p:ph type="sldNum" sz="quarter" idx="12"/>
          </p:nvPr>
        </p:nvSpPr>
        <p:spPr/>
        <p:txBody>
          <a:bodyPr/>
          <a:lstStyle/>
          <a:p>
            <a:fld id="{3C974458-8A97-4835-BF79-1FB6D7856C21}" type="slidenum">
              <a:rPr lang="en-US" smtClean="0"/>
              <a:t>28</a:t>
            </a:fld>
            <a:endParaRPr lang="en-US"/>
          </a:p>
        </p:txBody>
      </p:sp>
    </p:spTree>
    <p:extLst>
      <p:ext uri="{BB962C8B-B14F-4D97-AF65-F5344CB8AC3E}">
        <p14:creationId xmlns:p14="http://schemas.microsoft.com/office/powerpoint/2010/main" val="4159149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438" y="280452"/>
            <a:ext cx="10895562" cy="1499616"/>
          </a:xfrm>
        </p:spPr>
        <p:txBody>
          <a:bodyPr/>
          <a:lstStyle/>
          <a:p>
            <a:r>
              <a:rPr lang="en-US" dirty="0"/>
              <a:t>The FB BLOB cache is part of A hierarchy deployed at global scale…</a:t>
            </a:r>
          </a:p>
        </p:txBody>
      </p:sp>
      <p:sp>
        <p:nvSpPr>
          <p:cNvPr id="4" name="Footer Placeholder 3"/>
          <p:cNvSpPr>
            <a:spLocks noGrp="1"/>
          </p:cNvSpPr>
          <p:nvPr>
            <p:ph type="ftr" sz="quarter" idx="11"/>
          </p:nvPr>
        </p:nvSpPr>
        <p:spPr/>
        <p:txBody>
          <a:bodyPr/>
          <a:lstStyle/>
          <a:p>
            <a:r>
              <a:rPr lang="en-US"/>
              <a:t>http://www.cs.cornell.edu/courses/cs5412/2019sp</a:t>
            </a:r>
          </a:p>
        </p:txBody>
      </p:sp>
      <p:sp>
        <p:nvSpPr>
          <p:cNvPr id="5" name="Slide Number Placeholder 4"/>
          <p:cNvSpPr>
            <a:spLocks noGrp="1"/>
          </p:cNvSpPr>
          <p:nvPr>
            <p:ph type="sldNum" sz="quarter" idx="12"/>
          </p:nvPr>
        </p:nvSpPr>
        <p:spPr/>
        <p:txBody>
          <a:bodyPr/>
          <a:lstStyle/>
          <a:p>
            <a:fld id="{3C974458-8A97-4835-BF79-1FB6D7856C21}" type="slidenum">
              <a:rPr lang="en-US" smtClean="0"/>
              <a:t>29</a:t>
            </a:fld>
            <a:endParaRPr lang="en-US"/>
          </a:p>
        </p:txBody>
      </p:sp>
      <p:sp>
        <p:nvSpPr>
          <p:cNvPr id="6" name="Flowchart: Magnetic Disk 5"/>
          <p:cNvSpPr/>
          <p:nvPr/>
        </p:nvSpPr>
        <p:spPr>
          <a:xfrm>
            <a:off x="2401294" y="5847162"/>
            <a:ext cx="5948473" cy="847899"/>
          </a:xfrm>
          <a:prstGeom prst="flowChartMagneticDisk">
            <a:avLst/>
          </a:prstGeom>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 think of Facebook as </a:t>
            </a:r>
            <a:r>
              <a:rPr lang="en-US" dirty="0" err="1"/>
              <a:t>havine</a:t>
            </a:r>
            <a:r>
              <a:rPr lang="en-US" dirty="0"/>
              <a:t> one core database or knowledge repository… but in fact the data is replicated</a:t>
            </a:r>
          </a:p>
        </p:txBody>
      </p:sp>
      <p:sp>
        <p:nvSpPr>
          <p:cNvPr id="7" name="Cube 6"/>
          <p:cNvSpPr/>
          <p:nvPr/>
        </p:nvSpPr>
        <p:spPr>
          <a:xfrm>
            <a:off x="6656031" y="3133898"/>
            <a:ext cx="4181302" cy="1828800"/>
          </a:xfrm>
          <a:prstGeom prst="cub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a:off x="6051973" y="3794005"/>
            <a:ext cx="4181302" cy="1828800"/>
          </a:xfrm>
          <a:prstGeom prst="cub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1205653" y="3148824"/>
            <a:ext cx="4181302" cy="1828800"/>
          </a:xfrm>
          <a:prstGeom prst="cub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a:off x="601595" y="3808931"/>
            <a:ext cx="4181302" cy="1828800"/>
          </a:xfrm>
          <a:prstGeom prst="cub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p:cNvSpPr/>
          <p:nvPr/>
        </p:nvSpPr>
        <p:spPr>
          <a:xfrm>
            <a:off x="416052" y="1853191"/>
            <a:ext cx="1216152" cy="1216152"/>
          </a:xfrm>
          <a:prstGeom prst="cub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1782110" y="1759806"/>
            <a:ext cx="1216152" cy="1216152"/>
          </a:xfrm>
          <a:prstGeom prst="cub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p:cNvSpPr/>
          <p:nvPr/>
        </p:nvSpPr>
        <p:spPr>
          <a:xfrm>
            <a:off x="3296304" y="1723266"/>
            <a:ext cx="1216152" cy="1216152"/>
          </a:xfrm>
          <a:prstGeom prst="cub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p:cNvSpPr/>
          <p:nvPr/>
        </p:nvSpPr>
        <p:spPr>
          <a:xfrm>
            <a:off x="4842932" y="1759806"/>
            <a:ext cx="1216152" cy="1216152"/>
          </a:xfrm>
          <a:prstGeom prst="cub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be 14"/>
          <p:cNvSpPr/>
          <p:nvPr/>
        </p:nvSpPr>
        <p:spPr>
          <a:xfrm>
            <a:off x="6571626" y="1672267"/>
            <a:ext cx="1216152" cy="1216152"/>
          </a:xfrm>
          <a:prstGeom prst="cub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p:cNvSpPr/>
          <p:nvPr/>
        </p:nvSpPr>
        <p:spPr>
          <a:xfrm>
            <a:off x="8300320" y="1677291"/>
            <a:ext cx="1216152" cy="1216152"/>
          </a:xfrm>
          <a:prstGeom prst="cub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p:cNvSpPr/>
          <p:nvPr/>
        </p:nvSpPr>
        <p:spPr>
          <a:xfrm>
            <a:off x="9938327" y="1723265"/>
            <a:ext cx="1306839" cy="1143711"/>
          </a:xfrm>
          <a:prstGeom prst="cub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980549" y="2240033"/>
            <a:ext cx="3589851" cy="369332"/>
          </a:xfrm>
          <a:prstGeom prst="rect">
            <a:avLst/>
          </a:prstGeom>
          <a:solidFill>
            <a:schemeClr val="bg1"/>
          </a:solidFill>
          <a:ln>
            <a:solidFill>
              <a:schemeClr val="tx1"/>
            </a:solidFill>
          </a:ln>
        </p:spPr>
        <p:txBody>
          <a:bodyPr wrap="square" rtlCol="0">
            <a:spAutoFit/>
          </a:bodyPr>
          <a:lstStyle/>
          <a:p>
            <a:r>
              <a:rPr lang="en-US" b="1" dirty="0"/>
              <a:t>Point of Presence mini-datacenters</a:t>
            </a:r>
          </a:p>
        </p:txBody>
      </p:sp>
      <p:pic>
        <p:nvPicPr>
          <p:cNvPr id="3" name="Picture 2">
            <a:extLst>
              <a:ext uri="{FF2B5EF4-FFF2-40B4-BE49-F238E27FC236}">
                <a16:creationId xmlns:a16="http://schemas.microsoft.com/office/drawing/2014/main" id="{C7457D60-F56D-453D-8E74-A72FCAC30659}"/>
              </a:ext>
            </a:extLst>
          </p:cNvPr>
          <p:cNvPicPr>
            <a:picLocks noChangeAspect="1"/>
          </p:cNvPicPr>
          <p:nvPr/>
        </p:nvPicPr>
        <p:blipFill>
          <a:blip r:embed="rId3"/>
          <a:stretch>
            <a:fillRect/>
          </a:stretch>
        </p:blipFill>
        <p:spPr>
          <a:xfrm flipH="1">
            <a:off x="1127718" y="4636131"/>
            <a:ext cx="973544" cy="648396"/>
          </a:xfrm>
          <a:prstGeom prst="rect">
            <a:avLst/>
          </a:prstGeom>
        </p:spPr>
      </p:pic>
      <p:pic>
        <p:nvPicPr>
          <p:cNvPr id="20" name="Picture 19">
            <a:extLst>
              <a:ext uri="{FF2B5EF4-FFF2-40B4-BE49-F238E27FC236}">
                <a16:creationId xmlns:a16="http://schemas.microsoft.com/office/drawing/2014/main" id="{BF7159C0-FD13-48C3-B665-461E7F54CC76}"/>
              </a:ext>
            </a:extLst>
          </p:cNvPr>
          <p:cNvPicPr>
            <a:picLocks noChangeAspect="1"/>
          </p:cNvPicPr>
          <p:nvPr/>
        </p:nvPicPr>
        <p:blipFill>
          <a:blip r:embed="rId3"/>
          <a:stretch>
            <a:fillRect/>
          </a:stretch>
        </p:blipFill>
        <p:spPr>
          <a:xfrm flipH="1">
            <a:off x="2084669" y="4638501"/>
            <a:ext cx="973542" cy="648394"/>
          </a:xfrm>
          <a:prstGeom prst="rect">
            <a:avLst/>
          </a:prstGeom>
        </p:spPr>
      </p:pic>
      <p:pic>
        <p:nvPicPr>
          <p:cNvPr id="21" name="Picture 20">
            <a:extLst>
              <a:ext uri="{FF2B5EF4-FFF2-40B4-BE49-F238E27FC236}">
                <a16:creationId xmlns:a16="http://schemas.microsoft.com/office/drawing/2014/main" id="{85A4DFBD-24EF-4A4E-B63E-A9160719D6ED}"/>
              </a:ext>
            </a:extLst>
          </p:cNvPr>
          <p:cNvPicPr>
            <a:picLocks noChangeAspect="1"/>
          </p:cNvPicPr>
          <p:nvPr/>
        </p:nvPicPr>
        <p:blipFill>
          <a:blip r:embed="rId3"/>
          <a:stretch>
            <a:fillRect/>
          </a:stretch>
        </p:blipFill>
        <p:spPr>
          <a:xfrm flipH="1">
            <a:off x="3007009" y="4638502"/>
            <a:ext cx="973540" cy="648393"/>
          </a:xfrm>
          <a:prstGeom prst="rect">
            <a:avLst/>
          </a:prstGeom>
        </p:spPr>
      </p:pic>
      <p:pic>
        <p:nvPicPr>
          <p:cNvPr id="22" name="Picture 21">
            <a:extLst>
              <a:ext uri="{FF2B5EF4-FFF2-40B4-BE49-F238E27FC236}">
                <a16:creationId xmlns:a16="http://schemas.microsoft.com/office/drawing/2014/main" id="{F6078B61-1B75-4838-BB07-A27FD6C007EE}"/>
              </a:ext>
            </a:extLst>
          </p:cNvPr>
          <p:cNvPicPr>
            <a:picLocks noChangeAspect="1"/>
          </p:cNvPicPr>
          <p:nvPr/>
        </p:nvPicPr>
        <p:blipFill>
          <a:blip r:embed="rId3"/>
          <a:stretch>
            <a:fillRect/>
          </a:stretch>
        </p:blipFill>
        <p:spPr>
          <a:xfrm flipH="1">
            <a:off x="6571342" y="4611378"/>
            <a:ext cx="973544" cy="648396"/>
          </a:xfrm>
          <a:prstGeom prst="rect">
            <a:avLst/>
          </a:prstGeom>
        </p:spPr>
      </p:pic>
      <p:pic>
        <p:nvPicPr>
          <p:cNvPr id="23" name="Picture 22">
            <a:extLst>
              <a:ext uri="{FF2B5EF4-FFF2-40B4-BE49-F238E27FC236}">
                <a16:creationId xmlns:a16="http://schemas.microsoft.com/office/drawing/2014/main" id="{12F8975C-1A8D-4E11-BBA2-7EAF75B3D678}"/>
              </a:ext>
            </a:extLst>
          </p:cNvPr>
          <p:cNvPicPr>
            <a:picLocks noChangeAspect="1"/>
          </p:cNvPicPr>
          <p:nvPr/>
        </p:nvPicPr>
        <p:blipFill>
          <a:blip r:embed="rId3"/>
          <a:stretch>
            <a:fillRect/>
          </a:stretch>
        </p:blipFill>
        <p:spPr>
          <a:xfrm flipH="1">
            <a:off x="7528293" y="4613748"/>
            <a:ext cx="973542" cy="648394"/>
          </a:xfrm>
          <a:prstGeom prst="rect">
            <a:avLst/>
          </a:prstGeom>
        </p:spPr>
      </p:pic>
      <p:pic>
        <p:nvPicPr>
          <p:cNvPr id="24" name="Picture 23">
            <a:extLst>
              <a:ext uri="{FF2B5EF4-FFF2-40B4-BE49-F238E27FC236}">
                <a16:creationId xmlns:a16="http://schemas.microsoft.com/office/drawing/2014/main" id="{2DC742B9-594D-430D-8AAB-3A1D4F646959}"/>
              </a:ext>
            </a:extLst>
          </p:cNvPr>
          <p:cNvPicPr>
            <a:picLocks noChangeAspect="1"/>
          </p:cNvPicPr>
          <p:nvPr/>
        </p:nvPicPr>
        <p:blipFill>
          <a:blip r:embed="rId3"/>
          <a:stretch>
            <a:fillRect/>
          </a:stretch>
        </p:blipFill>
        <p:spPr>
          <a:xfrm flipH="1">
            <a:off x="8450633" y="4613749"/>
            <a:ext cx="973540" cy="648393"/>
          </a:xfrm>
          <a:prstGeom prst="rect">
            <a:avLst/>
          </a:prstGeom>
        </p:spPr>
      </p:pic>
      <p:pic>
        <p:nvPicPr>
          <p:cNvPr id="25" name="Picture 24">
            <a:extLst>
              <a:ext uri="{FF2B5EF4-FFF2-40B4-BE49-F238E27FC236}">
                <a16:creationId xmlns:a16="http://schemas.microsoft.com/office/drawing/2014/main" id="{690533A5-6FC7-4A08-9C40-399FF2155EBA}"/>
              </a:ext>
            </a:extLst>
          </p:cNvPr>
          <p:cNvPicPr>
            <a:picLocks noChangeAspect="1"/>
          </p:cNvPicPr>
          <p:nvPr/>
        </p:nvPicPr>
        <p:blipFill>
          <a:blip r:embed="rId3"/>
          <a:stretch>
            <a:fillRect/>
          </a:stretch>
        </p:blipFill>
        <p:spPr>
          <a:xfrm flipH="1">
            <a:off x="485858" y="2383330"/>
            <a:ext cx="793828" cy="528702"/>
          </a:xfrm>
          <a:prstGeom prst="rect">
            <a:avLst/>
          </a:prstGeom>
        </p:spPr>
      </p:pic>
      <p:pic>
        <p:nvPicPr>
          <p:cNvPr id="26" name="Picture 25">
            <a:extLst>
              <a:ext uri="{FF2B5EF4-FFF2-40B4-BE49-F238E27FC236}">
                <a16:creationId xmlns:a16="http://schemas.microsoft.com/office/drawing/2014/main" id="{B8D2F1C1-CF3B-4D51-A0F9-087B3FBC3765}"/>
              </a:ext>
            </a:extLst>
          </p:cNvPr>
          <p:cNvPicPr>
            <a:picLocks noChangeAspect="1"/>
          </p:cNvPicPr>
          <p:nvPr/>
        </p:nvPicPr>
        <p:blipFill>
          <a:blip r:embed="rId3"/>
          <a:stretch>
            <a:fillRect/>
          </a:stretch>
        </p:blipFill>
        <p:spPr>
          <a:xfrm flipH="1">
            <a:off x="1875949" y="2388683"/>
            <a:ext cx="793828" cy="528702"/>
          </a:xfrm>
          <a:prstGeom prst="rect">
            <a:avLst/>
          </a:prstGeom>
        </p:spPr>
      </p:pic>
      <p:pic>
        <p:nvPicPr>
          <p:cNvPr id="27" name="Picture 26">
            <a:extLst>
              <a:ext uri="{FF2B5EF4-FFF2-40B4-BE49-F238E27FC236}">
                <a16:creationId xmlns:a16="http://schemas.microsoft.com/office/drawing/2014/main" id="{792685B0-8D5A-4E8B-A07E-39A37CD0C9F5}"/>
              </a:ext>
            </a:extLst>
          </p:cNvPr>
          <p:cNvPicPr>
            <a:picLocks noChangeAspect="1"/>
          </p:cNvPicPr>
          <p:nvPr/>
        </p:nvPicPr>
        <p:blipFill>
          <a:blip r:embed="rId3"/>
          <a:stretch>
            <a:fillRect/>
          </a:stretch>
        </p:blipFill>
        <p:spPr>
          <a:xfrm flipH="1">
            <a:off x="10059954" y="2160348"/>
            <a:ext cx="793828" cy="528702"/>
          </a:xfrm>
          <a:prstGeom prst="rect">
            <a:avLst/>
          </a:prstGeom>
        </p:spPr>
      </p:pic>
      <p:pic>
        <p:nvPicPr>
          <p:cNvPr id="28" name="Picture 27">
            <a:extLst>
              <a:ext uri="{FF2B5EF4-FFF2-40B4-BE49-F238E27FC236}">
                <a16:creationId xmlns:a16="http://schemas.microsoft.com/office/drawing/2014/main" id="{23E3E344-6732-4743-B83E-F0B7377CDF53}"/>
              </a:ext>
            </a:extLst>
          </p:cNvPr>
          <p:cNvPicPr>
            <a:picLocks noChangeAspect="1"/>
          </p:cNvPicPr>
          <p:nvPr/>
        </p:nvPicPr>
        <p:blipFill>
          <a:blip r:embed="rId3"/>
          <a:stretch>
            <a:fillRect/>
          </a:stretch>
        </p:blipFill>
        <p:spPr>
          <a:xfrm flipH="1">
            <a:off x="8349768" y="2206086"/>
            <a:ext cx="793828" cy="528702"/>
          </a:xfrm>
          <a:prstGeom prst="rect">
            <a:avLst/>
          </a:prstGeom>
        </p:spPr>
      </p:pic>
      <p:sp>
        <p:nvSpPr>
          <p:cNvPr id="19" name="TextBox 18"/>
          <p:cNvSpPr txBox="1"/>
          <p:nvPr/>
        </p:nvSpPr>
        <p:spPr>
          <a:xfrm>
            <a:off x="3894934" y="4869215"/>
            <a:ext cx="2890343" cy="369332"/>
          </a:xfrm>
          <a:prstGeom prst="rect">
            <a:avLst/>
          </a:prstGeom>
          <a:solidFill>
            <a:schemeClr val="bg1"/>
          </a:solidFill>
          <a:ln>
            <a:solidFill>
              <a:schemeClr val="tx1"/>
            </a:solidFill>
          </a:ln>
        </p:spPr>
        <p:txBody>
          <a:bodyPr wrap="square" rtlCol="0">
            <a:spAutoFit/>
          </a:bodyPr>
          <a:lstStyle/>
          <a:p>
            <a:pPr algn="ctr"/>
            <a:r>
              <a:rPr lang="en-US" b="1" dirty="0"/>
              <a:t>Fully Capable datacenters</a:t>
            </a:r>
          </a:p>
        </p:txBody>
      </p:sp>
      <p:cxnSp>
        <p:nvCxnSpPr>
          <p:cNvPr id="32" name="Straight Arrow Connector 31">
            <a:extLst>
              <a:ext uri="{FF2B5EF4-FFF2-40B4-BE49-F238E27FC236}">
                <a16:creationId xmlns:a16="http://schemas.microsoft.com/office/drawing/2014/main" id="{0AD0B6B0-A223-44DC-86B2-B1BE0E8A79E8}"/>
              </a:ext>
            </a:extLst>
          </p:cNvPr>
          <p:cNvCxnSpPr>
            <a:cxnSpLocks/>
          </p:cNvCxnSpPr>
          <p:nvPr/>
        </p:nvCxnSpPr>
        <p:spPr>
          <a:xfrm flipH="1" flipV="1">
            <a:off x="3673503" y="5454595"/>
            <a:ext cx="780782" cy="42527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E70D880-9810-476D-872F-87D4C2774FD4}"/>
              </a:ext>
            </a:extLst>
          </p:cNvPr>
          <p:cNvCxnSpPr>
            <a:cxnSpLocks/>
          </p:cNvCxnSpPr>
          <p:nvPr/>
        </p:nvCxnSpPr>
        <p:spPr>
          <a:xfrm flipH="1" flipV="1">
            <a:off x="2950603" y="5398015"/>
            <a:ext cx="1175070" cy="475233"/>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8307516-E8EE-41FE-9209-A340316A3170}"/>
              </a:ext>
            </a:extLst>
          </p:cNvPr>
          <p:cNvCxnSpPr>
            <a:cxnSpLocks/>
          </p:cNvCxnSpPr>
          <p:nvPr/>
        </p:nvCxnSpPr>
        <p:spPr>
          <a:xfrm flipH="1" flipV="1">
            <a:off x="1875949" y="5447978"/>
            <a:ext cx="1951863" cy="446613"/>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599073E-7708-459C-9DB1-8DAF3B5B301B}"/>
              </a:ext>
            </a:extLst>
          </p:cNvPr>
          <p:cNvCxnSpPr>
            <a:cxnSpLocks/>
          </p:cNvCxnSpPr>
          <p:nvPr/>
        </p:nvCxnSpPr>
        <p:spPr>
          <a:xfrm flipV="1">
            <a:off x="6312185" y="5344555"/>
            <a:ext cx="780782" cy="42527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0D34EBC-6B64-4493-B728-794588379C79}"/>
              </a:ext>
            </a:extLst>
          </p:cNvPr>
          <p:cNvCxnSpPr>
            <a:cxnSpLocks/>
          </p:cNvCxnSpPr>
          <p:nvPr/>
        </p:nvCxnSpPr>
        <p:spPr>
          <a:xfrm flipV="1">
            <a:off x="6710574" y="5310920"/>
            <a:ext cx="1175070" cy="475233"/>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3802EE2-1C0B-412D-9AEA-5FFCC51128DC}"/>
              </a:ext>
            </a:extLst>
          </p:cNvPr>
          <p:cNvCxnSpPr>
            <a:cxnSpLocks/>
          </p:cNvCxnSpPr>
          <p:nvPr/>
        </p:nvCxnSpPr>
        <p:spPr>
          <a:xfrm flipV="1">
            <a:off x="7059461" y="5345162"/>
            <a:ext cx="1951863" cy="446613"/>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0448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C276E-CF84-4603-9367-40B0A18831BC}"/>
              </a:ext>
            </a:extLst>
          </p:cNvPr>
          <p:cNvSpPr>
            <a:spLocks noGrp="1"/>
          </p:cNvSpPr>
          <p:nvPr>
            <p:ph type="title"/>
          </p:nvPr>
        </p:nvSpPr>
        <p:spPr>
          <a:xfrm>
            <a:off x="1024127" y="585216"/>
            <a:ext cx="11061855" cy="1499616"/>
          </a:xfrm>
        </p:spPr>
        <p:txBody>
          <a:bodyPr/>
          <a:lstStyle/>
          <a:p>
            <a:r>
              <a:rPr lang="en-US" dirty="0"/>
              <a:t>Load swings are inevitable in this model</a:t>
            </a:r>
          </a:p>
        </p:txBody>
      </p:sp>
      <p:sp>
        <p:nvSpPr>
          <p:cNvPr id="3" name="Content Placeholder 2">
            <a:extLst>
              <a:ext uri="{FF2B5EF4-FFF2-40B4-BE49-F238E27FC236}">
                <a16:creationId xmlns:a16="http://schemas.microsoft.com/office/drawing/2014/main" id="{03D49583-2709-41D7-927E-1330DC9C2611}"/>
              </a:ext>
            </a:extLst>
          </p:cNvPr>
          <p:cNvSpPr>
            <a:spLocks noGrp="1"/>
          </p:cNvSpPr>
          <p:nvPr>
            <p:ph idx="1"/>
          </p:nvPr>
        </p:nvSpPr>
        <p:spPr/>
        <p:txBody>
          <a:bodyPr/>
          <a:lstStyle/>
          <a:p>
            <a:r>
              <a:rPr lang="en-US" dirty="0"/>
              <a:t>People sleep in Seattle while they are waking up in New York.</a:t>
            </a:r>
          </a:p>
          <a:p>
            <a:endParaRPr lang="en-US" dirty="0"/>
          </a:p>
          <a:p>
            <a:r>
              <a:rPr lang="en-US" dirty="0"/>
              <a:t>People work in </a:t>
            </a:r>
            <a:r>
              <a:rPr lang="en-US" dirty="0" err="1"/>
              <a:t>Mumbia</a:t>
            </a:r>
            <a:r>
              <a:rPr lang="en-US" dirty="0"/>
              <a:t> when nobody is working in the USA</a:t>
            </a:r>
          </a:p>
          <a:p>
            <a:endParaRPr lang="en-US" dirty="0"/>
          </a:p>
          <a:p>
            <a:r>
              <a:rPr lang="en-US" dirty="0"/>
              <a:t>So any particular datacenter sees huge variation in loads.</a:t>
            </a:r>
          </a:p>
        </p:txBody>
      </p:sp>
      <p:sp>
        <p:nvSpPr>
          <p:cNvPr id="4" name="Footer Placeholder 3">
            <a:extLst>
              <a:ext uri="{FF2B5EF4-FFF2-40B4-BE49-F238E27FC236}">
                <a16:creationId xmlns:a16="http://schemas.microsoft.com/office/drawing/2014/main" id="{C6273F05-43FC-4DD8-98D7-A8E85494E41E}"/>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09A6E405-4CBA-4097-AA5D-124E10B4ABC9}"/>
              </a:ext>
            </a:extLst>
          </p:cNvPr>
          <p:cNvSpPr>
            <a:spLocks noGrp="1"/>
          </p:cNvSpPr>
          <p:nvPr>
            <p:ph type="sldNum" sz="quarter" idx="12"/>
          </p:nvPr>
        </p:nvSpPr>
        <p:spPr/>
        <p:txBody>
          <a:bodyPr/>
          <a:lstStyle/>
          <a:p>
            <a:fld id="{3C974458-8A97-4835-BF79-1FB6D7856C21}" type="slidenum">
              <a:rPr lang="en-US" smtClean="0"/>
              <a:t>3</a:t>
            </a:fld>
            <a:endParaRPr lang="en-US"/>
          </a:p>
        </p:txBody>
      </p:sp>
    </p:spTree>
    <p:extLst>
      <p:ext uri="{BB962C8B-B14F-4D97-AF65-F5344CB8AC3E}">
        <p14:creationId xmlns:p14="http://schemas.microsoft.com/office/powerpoint/2010/main" val="11066545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601AB-D71E-4C42-B4FC-72CCA040EAA3}"/>
              </a:ext>
            </a:extLst>
          </p:cNvPr>
          <p:cNvSpPr>
            <a:spLocks noGrp="1"/>
          </p:cNvSpPr>
          <p:nvPr>
            <p:ph type="title"/>
          </p:nvPr>
        </p:nvSpPr>
        <p:spPr/>
        <p:txBody>
          <a:bodyPr/>
          <a:lstStyle/>
          <a:p>
            <a:r>
              <a:rPr lang="en-US" dirty="0"/>
              <a:t>… the data is just “Blobs”</a:t>
            </a:r>
          </a:p>
        </p:txBody>
      </p:sp>
      <p:sp>
        <p:nvSpPr>
          <p:cNvPr id="3" name="Content Placeholder 2">
            <a:extLst>
              <a:ext uri="{FF2B5EF4-FFF2-40B4-BE49-F238E27FC236}">
                <a16:creationId xmlns:a16="http://schemas.microsoft.com/office/drawing/2014/main" id="{8239A051-3889-4F8A-90BD-FE6D7E9C281D}"/>
              </a:ext>
            </a:extLst>
          </p:cNvPr>
          <p:cNvSpPr>
            <a:spLocks noGrp="1"/>
          </p:cNvSpPr>
          <p:nvPr>
            <p:ph idx="1"/>
          </p:nvPr>
        </p:nvSpPr>
        <p:spPr>
          <a:xfrm>
            <a:off x="931363" y="1950982"/>
            <a:ext cx="10786872" cy="4023360"/>
          </a:xfrm>
        </p:spPr>
        <p:txBody>
          <a:bodyPr/>
          <a:lstStyle/>
          <a:p>
            <a:r>
              <a:rPr lang="en-US" dirty="0"/>
              <a:t>Facebook image data is stored in “blobs”: </a:t>
            </a:r>
            <a:r>
              <a:rPr lang="en-US" u="sng" dirty="0"/>
              <a:t>B</a:t>
            </a:r>
            <a:r>
              <a:rPr lang="en-US" dirty="0"/>
              <a:t>inary </a:t>
            </a:r>
            <a:r>
              <a:rPr lang="en-US" u="sng" dirty="0"/>
              <a:t>L</a:t>
            </a:r>
            <a:r>
              <a:rPr lang="en-US" dirty="0"/>
              <a:t>arge </a:t>
            </a:r>
            <a:r>
              <a:rPr lang="en-US" u="sng" dirty="0"/>
              <a:t>Ob</a:t>
            </a:r>
            <a:r>
              <a:rPr lang="en-US" dirty="0"/>
              <a:t>jects</a:t>
            </a:r>
          </a:p>
          <a:p>
            <a:pPr lvl="1">
              <a:buFont typeface="Wingdings" panose="05000000000000000000" pitchFamily="2" charset="2"/>
              <a:buChar char="Ø"/>
            </a:pPr>
            <a:r>
              <a:rPr lang="en-US" dirty="0"/>
              <a:t>  This includes original images, videos</a:t>
            </a:r>
          </a:p>
          <a:p>
            <a:pPr lvl="1">
              <a:buFont typeface="Wingdings" panose="05000000000000000000" pitchFamily="2" charset="2"/>
              <a:buChar char="Ø"/>
            </a:pPr>
            <a:r>
              <a:rPr lang="en-US" dirty="0"/>
              <a:t>  Resized versions, and ones with different playback quality</a:t>
            </a:r>
          </a:p>
          <a:p>
            <a:pPr lvl="1">
              <a:buFont typeface="Wingdings" panose="05000000000000000000" pitchFamily="2" charset="2"/>
              <a:buChar char="Ø"/>
            </a:pPr>
            <a:r>
              <a:rPr lang="en-US" dirty="0"/>
              <a:t>  Versions that have been processed to tag people, </a:t>
            </a:r>
            <a:r>
              <a:rPr lang="en-US" i="1" dirty="0"/>
              <a:t>augmented reality</a:t>
            </a:r>
            <a:endParaRPr lang="en-US" dirty="0"/>
          </a:p>
          <a:p>
            <a:pPr marL="128016" lvl="1" indent="0">
              <a:buNone/>
            </a:pPr>
            <a:endParaRPr lang="en-US" dirty="0"/>
          </a:p>
        </p:txBody>
      </p:sp>
      <p:sp>
        <p:nvSpPr>
          <p:cNvPr id="4" name="Footer Placeholder 3">
            <a:extLst>
              <a:ext uri="{FF2B5EF4-FFF2-40B4-BE49-F238E27FC236}">
                <a16:creationId xmlns:a16="http://schemas.microsoft.com/office/drawing/2014/main" id="{C6A7D641-CCCE-4833-AAD2-6FE4E6BBAB02}"/>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8A50F869-56C4-4832-AD10-2E9094648EF5}"/>
              </a:ext>
            </a:extLst>
          </p:cNvPr>
          <p:cNvSpPr>
            <a:spLocks noGrp="1"/>
          </p:cNvSpPr>
          <p:nvPr>
            <p:ph type="sldNum" sz="quarter" idx="12"/>
          </p:nvPr>
        </p:nvSpPr>
        <p:spPr/>
        <p:txBody>
          <a:bodyPr/>
          <a:lstStyle/>
          <a:p>
            <a:fld id="{3C974458-8A97-4835-BF79-1FB6D7856C21}" type="slidenum">
              <a:rPr lang="en-US" smtClean="0"/>
              <a:t>30</a:t>
            </a:fld>
            <a:endParaRPr lang="en-US"/>
          </a:p>
        </p:txBody>
      </p:sp>
      <p:pic>
        <p:nvPicPr>
          <p:cNvPr id="6" name="Picture 5">
            <a:extLst>
              <a:ext uri="{FF2B5EF4-FFF2-40B4-BE49-F238E27FC236}">
                <a16:creationId xmlns:a16="http://schemas.microsoft.com/office/drawing/2014/main" id="{E92F74B0-4466-4C8F-83DB-91E611B8516B}"/>
              </a:ext>
            </a:extLst>
          </p:cNvPr>
          <p:cNvPicPr>
            <a:picLocks noChangeAspect="1"/>
          </p:cNvPicPr>
          <p:nvPr/>
        </p:nvPicPr>
        <p:blipFill>
          <a:blip r:embed="rId3"/>
          <a:stretch>
            <a:fillRect/>
          </a:stretch>
        </p:blipFill>
        <p:spPr>
          <a:xfrm>
            <a:off x="817129" y="4132733"/>
            <a:ext cx="4351042" cy="2456526"/>
          </a:xfrm>
          <a:prstGeom prst="rect">
            <a:avLst/>
          </a:prstGeom>
        </p:spPr>
      </p:pic>
      <p:pic>
        <p:nvPicPr>
          <p:cNvPr id="7" name="Picture 6">
            <a:extLst>
              <a:ext uri="{FF2B5EF4-FFF2-40B4-BE49-F238E27FC236}">
                <a16:creationId xmlns:a16="http://schemas.microsoft.com/office/drawing/2014/main" id="{3D0194B6-B68D-4B31-8215-7730E7FD2CD6}"/>
              </a:ext>
            </a:extLst>
          </p:cNvPr>
          <p:cNvPicPr>
            <a:picLocks noChangeAspect="1"/>
          </p:cNvPicPr>
          <p:nvPr/>
        </p:nvPicPr>
        <p:blipFill>
          <a:blip r:embed="rId4"/>
          <a:stretch>
            <a:fillRect/>
          </a:stretch>
        </p:blipFill>
        <p:spPr>
          <a:xfrm>
            <a:off x="9237384" y="123615"/>
            <a:ext cx="2311225" cy="1683026"/>
          </a:xfrm>
          <a:prstGeom prst="rect">
            <a:avLst/>
          </a:prstGeom>
        </p:spPr>
      </p:pic>
      <p:pic>
        <p:nvPicPr>
          <p:cNvPr id="8" name="Picture 7">
            <a:extLst>
              <a:ext uri="{FF2B5EF4-FFF2-40B4-BE49-F238E27FC236}">
                <a16:creationId xmlns:a16="http://schemas.microsoft.com/office/drawing/2014/main" id="{E4924652-119B-4AE7-B925-FF97C2A39104}"/>
              </a:ext>
            </a:extLst>
          </p:cNvPr>
          <p:cNvPicPr>
            <a:picLocks noChangeAspect="1"/>
          </p:cNvPicPr>
          <p:nvPr/>
        </p:nvPicPr>
        <p:blipFill>
          <a:blip r:embed="rId5"/>
          <a:stretch>
            <a:fillRect/>
          </a:stretch>
        </p:blipFill>
        <p:spPr>
          <a:xfrm>
            <a:off x="5580628" y="4251345"/>
            <a:ext cx="3432313" cy="1930676"/>
          </a:xfrm>
          <a:prstGeom prst="rect">
            <a:avLst/>
          </a:prstGeom>
        </p:spPr>
      </p:pic>
    </p:spTree>
    <p:extLst>
      <p:ext uri="{BB962C8B-B14F-4D97-AF65-F5344CB8AC3E}">
        <p14:creationId xmlns:p14="http://schemas.microsoft.com/office/powerpoint/2010/main" val="693717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6D646-C85D-4224-B558-0354A25DB75A}"/>
              </a:ext>
            </a:extLst>
          </p:cNvPr>
          <p:cNvSpPr>
            <a:spLocks noGrp="1"/>
          </p:cNvSpPr>
          <p:nvPr>
            <p:ph type="title"/>
          </p:nvPr>
        </p:nvSpPr>
        <p:spPr/>
        <p:txBody>
          <a:bodyPr/>
          <a:lstStyle/>
          <a:p>
            <a:r>
              <a:rPr lang="en-US" dirty="0"/>
              <a:t>Haystack</a:t>
            </a:r>
          </a:p>
        </p:txBody>
      </p:sp>
      <p:sp>
        <p:nvSpPr>
          <p:cNvPr id="3" name="Content Placeholder 2">
            <a:extLst>
              <a:ext uri="{FF2B5EF4-FFF2-40B4-BE49-F238E27FC236}">
                <a16:creationId xmlns:a16="http://schemas.microsoft.com/office/drawing/2014/main" id="{73DC2F10-FA38-44A9-9D2F-31144981450E}"/>
              </a:ext>
            </a:extLst>
          </p:cNvPr>
          <p:cNvSpPr>
            <a:spLocks noGrp="1"/>
          </p:cNvSpPr>
          <p:nvPr>
            <p:ph idx="1"/>
          </p:nvPr>
        </p:nvSpPr>
        <p:spPr/>
        <p:txBody>
          <a:bodyPr>
            <a:normAutofit fontScale="92500" lnSpcReduction="10000"/>
          </a:bodyPr>
          <a:lstStyle/>
          <a:p>
            <a:r>
              <a:rPr lang="en-US" dirty="0"/>
              <a:t>Holds the real image and video data in huge “film strips”, write-once.</a:t>
            </a:r>
          </a:p>
          <a:p>
            <a:r>
              <a:rPr lang="en-US" dirty="0"/>
              <a:t>Designed to retrieve any object with a single seek and a single read.   Optimized for SSD (these have good transfer rates but are best for write-once, reread many loads, and have a long delay for starting a write).</a:t>
            </a:r>
          </a:p>
          <a:p>
            <a:r>
              <a:rPr lang="en-US" dirty="0"/>
              <a:t>Facebook doesn’t run a lot of copies</a:t>
            </a:r>
          </a:p>
          <a:p>
            <a:pPr>
              <a:buFont typeface="Wingdings" panose="05000000000000000000" pitchFamily="2" charset="2"/>
              <a:buChar char="Ø"/>
            </a:pPr>
            <a:r>
              <a:rPr lang="en-US" dirty="0"/>
              <a:t>  One on the West Coast, one more on the East Coast</a:t>
            </a:r>
          </a:p>
          <a:p>
            <a:pPr>
              <a:buFont typeface="Wingdings" panose="05000000000000000000" pitchFamily="2" charset="2"/>
              <a:buChar char="Ø"/>
            </a:pPr>
            <a:r>
              <a:rPr lang="en-US" dirty="0"/>
              <a:t>  Each has a backup right next to it.</a:t>
            </a:r>
          </a:p>
          <a:p>
            <a:pPr>
              <a:buFont typeface="Wingdings" panose="05000000000000000000" pitchFamily="2" charset="2"/>
              <a:buChar char="Ø"/>
            </a:pPr>
            <a:endParaRPr lang="en-US" dirty="0"/>
          </a:p>
          <a:p>
            <a:pPr marL="0" indent="0">
              <a:buNone/>
            </a:pPr>
            <a:r>
              <a:rPr lang="en-US" dirty="0"/>
              <a:t>Main issue: Haystack would easily get overloaded without caching</a:t>
            </a:r>
          </a:p>
        </p:txBody>
      </p:sp>
      <p:sp>
        <p:nvSpPr>
          <p:cNvPr id="4" name="Footer Placeholder 3">
            <a:extLst>
              <a:ext uri="{FF2B5EF4-FFF2-40B4-BE49-F238E27FC236}">
                <a16:creationId xmlns:a16="http://schemas.microsoft.com/office/drawing/2014/main" id="{F2D579A4-0876-4BFA-8F84-C01C10DC27D7}"/>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88DD3DF8-5B23-4426-AEA8-4F74861C1AB9}"/>
              </a:ext>
            </a:extLst>
          </p:cNvPr>
          <p:cNvSpPr>
            <a:spLocks noGrp="1"/>
          </p:cNvSpPr>
          <p:nvPr>
            <p:ph type="sldNum" sz="quarter" idx="12"/>
          </p:nvPr>
        </p:nvSpPr>
        <p:spPr/>
        <p:txBody>
          <a:bodyPr/>
          <a:lstStyle/>
          <a:p>
            <a:fld id="{3C974458-8A97-4835-BF79-1FB6D7856C21}" type="slidenum">
              <a:rPr lang="en-US" smtClean="0"/>
              <a:t>31</a:t>
            </a:fld>
            <a:endParaRPr lang="en-US"/>
          </a:p>
        </p:txBody>
      </p:sp>
      <p:pic>
        <p:nvPicPr>
          <p:cNvPr id="6" name="Picture 5">
            <a:extLst>
              <a:ext uri="{FF2B5EF4-FFF2-40B4-BE49-F238E27FC236}">
                <a16:creationId xmlns:a16="http://schemas.microsoft.com/office/drawing/2014/main" id="{0EDBDBBB-9C53-4E48-9B47-E2BFEE70DD37}"/>
              </a:ext>
            </a:extLst>
          </p:cNvPr>
          <p:cNvPicPr>
            <a:picLocks noChangeAspect="1"/>
          </p:cNvPicPr>
          <p:nvPr/>
        </p:nvPicPr>
        <p:blipFill>
          <a:blip r:embed="rId3"/>
          <a:stretch>
            <a:fillRect/>
          </a:stretch>
        </p:blipFill>
        <p:spPr>
          <a:xfrm>
            <a:off x="9101298" y="533994"/>
            <a:ext cx="2222868" cy="1550838"/>
          </a:xfrm>
          <a:prstGeom prst="rect">
            <a:avLst/>
          </a:prstGeom>
        </p:spPr>
      </p:pic>
    </p:spTree>
    <p:extLst>
      <p:ext uri="{BB962C8B-B14F-4D97-AF65-F5344CB8AC3E}">
        <p14:creationId xmlns:p14="http://schemas.microsoft.com/office/powerpoint/2010/main" val="3092386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cache for blobs?</a:t>
            </a:r>
          </a:p>
        </p:txBody>
      </p:sp>
      <p:sp>
        <p:nvSpPr>
          <p:cNvPr id="3" name="Content Placeholder 2"/>
          <p:cNvSpPr>
            <a:spLocks noGrp="1"/>
          </p:cNvSpPr>
          <p:nvPr>
            <p:ph idx="1"/>
          </p:nvPr>
        </p:nvSpPr>
        <p:spPr>
          <a:xfrm>
            <a:off x="1024128" y="2456863"/>
            <a:ext cx="10786872" cy="3507971"/>
          </a:xfrm>
        </p:spPr>
        <p:txBody>
          <a:bodyPr>
            <a:normAutofit/>
          </a:bodyPr>
          <a:lstStyle/>
          <a:p>
            <a:r>
              <a:rPr lang="en-US" dirty="0"/>
              <a:t>The keys would be photo or video id’s.  </a:t>
            </a:r>
          </a:p>
          <a:p>
            <a:endParaRPr lang="en-US" dirty="0"/>
          </a:p>
          <a:p>
            <a:r>
              <a:rPr lang="en-US" dirty="0"/>
              <a:t>For each unique blob, FB has a special kind of tag telling us the resized dimensions of the particular instance we are looking at.</a:t>
            </a:r>
          </a:p>
          <a:p>
            <a:endParaRPr lang="en-US" dirty="0"/>
          </a:p>
          <a:p>
            <a:r>
              <a:rPr lang="en-US" dirty="0"/>
              <a:t>Resizing takes time and requires a GPU.  So</a:t>
            </a:r>
            <a:br>
              <a:rPr lang="en-US" dirty="0"/>
            </a:br>
            <a:r>
              <a:rPr lang="en-US" dirty="0"/>
              <a:t>FB wants to avoid </a:t>
            </a:r>
            <a:r>
              <a:rPr lang="en-US" dirty="0" err="1"/>
              <a:t>recomputing</a:t>
            </a:r>
            <a:r>
              <a:rPr lang="en-US" dirty="0"/>
              <a:t> them.</a:t>
            </a:r>
          </a:p>
        </p:txBody>
      </p:sp>
      <p:sp>
        <p:nvSpPr>
          <p:cNvPr id="4" name="Footer Placeholder 3"/>
          <p:cNvSpPr>
            <a:spLocks noGrp="1"/>
          </p:cNvSpPr>
          <p:nvPr>
            <p:ph type="ftr" sz="quarter" idx="11"/>
          </p:nvPr>
        </p:nvSpPr>
        <p:spPr/>
        <p:txBody>
          <a:bodyPr/>
          <a:lstStyle/>
          <a:p>
            <a:r>
              <a:rPr lang="en-US"/>
              <a:t>http://www.cs.cornell.edu/courses/cs5412/2019sp</a:t>
            </a:r>
          </a:p>
        </p:txBody>
      </p:sp>
      <p:sp>
        <p:nvSpPr>
          <p:cNvPr id="5" name="Slide Number Placeholder 4"/>
          <p:cNvSpPr>
            <a:spLocks noGrp="1"/>
          </p:cNvSpPr>
          <p:nvPr>
            <p:ph type="sldNum" sz="quarter" idx="12"/>
          </p:nvPr>
        </p:nvSpPr>
        <p:spPr>
          <a:xfrm>
            <a:off x="11518976" y="6492829"/>
            <a:ext cx="973667" cy="274320"/>
          </a:xfrm>
        </p:spPr>
        <p:txBody>
          <a:bodyPr/>
          <a:lstStyle/>
          <a:p>
            <a:fld id="{3C974458-8A97-4835-BF79-1FB6D7856C21}" type="slidenum">
              <a:rPr lang="en-US" smtClean="0"/>
              <a:t>32</a:t>
            </a:fld>
            <a:endParaRPr lang="en-US"/>
          </a:p>
        </p:txBody>
      </p:sp>
      <p:sp>
        <p:nvSpPr>
          <p:cNvPr id="6" name="Can 5"/>
          <p:cNvSpPr/>
          <p:nvPr/>
        </p:nvSpPr>
        <p:spPr>
          <a:xfrm>
            <a:off x="9378988" y="219456"/>
            <a:ext cx="2344189" cy="121615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a:t>
            </a:r>
          </a:p>
        </p:txBody>
      </p:sp>
      <p:sp>
        <p:nvSpPr>
          <p:cNvPr id="7" name="TextBox 6"/>
          <p:cNvSpPr txBox="1"/>
          <p:nvPr/>
        </p:nvSpPr>
        <p:spPr>
          <a:xfrm>
            <a:off x="9160625" y="1557428"/>
            <a:ext cx="2842953" cy="923330"/>
          </a:xfrm>
          <a:prstGeom prst="rect">
            <a:avLst/>
          </a:prstGeom>
          <a:noFill/>
        </p:spPr>
        <p:txBody>
          <a:bodyPr wrap="square" rtlCol="0">
            <a:spAutoFit/>
          </a:bodyPr>
          <a:lstStyle/>
          <a:p>
            <a:pPr algn="ctr"/>
            <a:r>
              <a:rPr lang="en-US" dirty="0"/>
              <a:t>Goal: a </a:t>
            </a:r>
            <a:r>
              <a:rPr lang="en-US" dirty="0">
                <a:sym typeface="Symbol" panose="05050102010706020507" pitchFamily="18" charset="2"/>
              </a:rPr>
              <a:t>-service we can run anywhere, and that can adapt in size as loads vary.</a:t>
            </a:r>
            <a:endParaRPr lang="en-US" dirty="0"/>
          </a:p>
        </p:txBody>
      </p:sp>
      <p:pic>
        <p:nvPicPr>
          <p:cNvPr id="8" name="Picture 7">
            <a:extLst>
              <a:ext uri="{FF2B5EF4-FFF2-40B4-BE49-F238E27FC236}">
                <a16:creationId xmlns:a16="http://schemas.microsoft.com/office/drawing/2014/main" id="{3D0194B6-B68D-4B31-8215-7730E7FD2CD6}"/>
              </a:ext>
            </a:extLst>
          </p:cNvPr>
          <p:cNvPicPr>
            <a:picLocks noChangeAspect="1"/>
          </p:cNvPicPr>
          <p:nvPr/>
        </p:nvPicPr>
        <p:blipFill>
          <a:blip r:embed="rId3"/>
          <a:stretch>
            <a:fillRect/>
          </a:stretch>
        </p:blipFill>
        <p:spPr>
          <a:xfrm>
            <a:off x="9692353" y="4555373"/>
            <a:ext cx="2311225" cy="1683026"/>
          </a:xfrm>
          <a:prstGeom prst="rect">
            <a:avLst/>
          </a:prstGeom>
        </p:spPr>
      </p:pic>
      <p:pic>
        <p:nvPicPr>
          <p:cNvPr id="9" name="Picture 8">
            <a:extLst>
              <a:ext uri="{FF2B5EF4-FFF2-40B4-BE49-F238E27FC236}">
                <a16:creationId xmlns:a16="http://schemas.microsoft.com/office/drawing/2014/main" id="{3D0194B6-B68D-4B31-8215-7730E7FD2CD6}"/>
              </a:ext>
            </a:extLst>
          </p:cNvPr>
          <p:cNvPicPr>
            <a:picLocks noChangeAspect="1"/>
          </p:cNvPicPr>
          <p:nvPr/>
        </p:nvPicPr>
        <p:blipFill>
          <a:blip r:embed="rId3"/>
          <a:stretch>
            <a:fillRect/>
          </a:stretch>
        </p:blipFill>
        <p:spPr>
          <a:xfrm>
            <a:off x="8519524" y="4802546"/>
            <a:ext cx="901431" cy="656419"/>
          </a:xfrm>
          <a:prstGeom prst="rect">
            <a:avLst/>
          </a:prstGeom>
        </p:spPr>
      </p:pic>
      <p:pic>
        <p:nvPicPr>
          <p:cNvPr id="10" name="Picture 9">
            <a:extLst>
              <a:ext uri="{FF2B5EF4-FFF2-40B4-BE49-F238E27FC236}">
                <a16:creationId xmlns:a16="http://schemas.microsoft.com/office/drawing/2014/main" id="{3D0194B6-B68D-4B31-8215-7730E7FD2CD6}"/>
              </a:ext>
            </a:extLst>
          </p:cNvPr>
          <p:cNvPicPr>
            <a:picLocks noChangeAspect="1"/>
          </p:cNvPicPr>
          <p:nvPr/>
        </p:nvPicPr>
        <p:blipFill>
          <a:blip r:embed="rId3"/>
          <a:stretch>
            <a:fillRect/>
          </a:stretch>
        </p:blipFill>
        <p:spPr>
          <a:xfrm>
            <a:off x="8154609" y="5779595"/>
            <a:ext cx="474365" cy="345431"/>
          </a:xfrm>
          <a:prstGeom prst="rect">
            <a:avLst/>
          </a:prstGeom>
        </p:spPr>
      </p:pic>
    </p:spTree>
    <p:extLst>
      <p:ext uri="{BB962C8B-B14F-4D97-AF65-F5344CB8AC3E}">
        <p14:creationId xmlns:p14="http://schemas.microsoft.com/office/powerpoint/2010/main" val="4022074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193110" y="3603896"/>
            <a:ext cx="2060617" cy="846665"/>
          </a:xfrm>
          <a:prstGeom prst="roundRect">
            <a:avLst/>
          </a:prstGeom>
          <a:ln/>
        </p:spPr>
        <p:style>
          <a:lnRef idx="1">
            <a:schemeClr val="accent6"/>
          </a:lnRef>
          <a:fillRef idx="2">
            <a:schemeClr val="accent6"/>
          </a:fillRef>
          <a:effectRef idx="1">
            <a:schemeClr val="accent6"/>
          </a:effectRef>
          <a:fontRef idx="minor">
            <a:schemeClr val="dk1"/>
          </a:fontRef>
        </p:style>
        <p:txBody>
          <a:bodyPr anchor="ctr"/>
          <a:lstStyle/>
          <a:p>
            <a:pPr algn="ctr"/>
            <a:r>
              <a:rPr lang="en-US" sz="2400" dirty="0">
                <a:solidFill>
                  <a:srgbClr val="000000"/>
                </a:solidFill>
                <a:latin typeface="Helvetica Neue Medium"/>
                <a:cs typeface="Helvetica Neue Medium"/>
              </a:rPr>
              <a:t>Facebook Edge Cache</a:t>
            </a:r>
          </a:p>
        </p:txBody>
      </p:sp>
      <p:sp>
        <p:nvSpPr>
          <p:cNvPr id="7" name="Rounded Rectangle 6"/>
          <p:cNvSpPr/>
          <p:nvPr/>
        </p:nvSpPr>
        <p:spPr>
          <a:xfrm>
            <a:off x="8461286" y="3214413"/>
            <a:ext cx="3110115" cy="1848485"/>
          </a:xfrm>
          <a:prstGeom prst="roundRect">
            <a:avLst/>
          </a:prstGeom>
          <a:noFill/>
          <a:ln/>
        </p:spPr>
        <p:style>
          <a:lnRef idx="1">
            <a:schemeClr val="accent1"/>
          </a:lnRef>
          <a:fillRef idx="2">
            <a:schemeClr val="accent1"/>
          </a:fillRef>
          <a:effectRef idx="1">
            <a:schemeClr val="accent1"/>
          </a:effectRef>
          <a:fontRef idx="minor">
            <a:schemeClr val="dk1"/>
          </a:fontRef>
        </p:style>
        <p:txBody>
          <a:bodyPr/>
          <a:lstStyle/>
          <a:p>
            <a:pPr algn="ctr"/>
            <a:r>
              <a:rPr lang="en-US" sz="2400" dirty="0">
                <a:solidFill>
                  <a:srgbClr val="000000"/>
                </a:solidFill>
                <a:latin typeface="Helvetica Neue Medium"/>
                <a:cs typeface="Helvetica Neue Medium"/>
              </a:rPr>
              <a:t>Big Datacenter</a:t>
            </a:r>
          </a:p>
        </p:txBody>
      </p:sp>
      <p:cxnSp>
        <p:nvCxnSpPr>
          <p:cNvPr id="8" name="Straight Arrow Connector 7"/>
          <p:cNvCxnSpPr/>
          <p:nvPr/>
        </p:nvCxnSpPr>
        <p:spPr>
          <a:xfrm>
            <a:off x="4057243" y="3803240"/>
            <a:ext cx="1055802" cy="596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4057242" y="4163030"/>
            <a:ext cx="989816" cy="0"/>
          </a:xfrm>
          <a:prstGeom prst="straightConnector1">
            <a:avLst/>
          </a:prstGeom>
          <a:ln w="76200">
            <a:headEnd type="triangle" w="med" len="med"/>
            <a:tailEnd type="none" w="med" len="med"/>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7292363" y="3803240"/>
            <a:ext cx="1055802" cy="596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a:off x="7292362" y="4163030"/>
            <a:ext cx="989816" cy="0"/>
          </a:xfrm>
          <a:prstGeom prst="straightConnector1">
            <a:avLst/>
          </a:prstGeom>
          <a:ln w="76200">
            <a:headEnd type="triangle" w="med" len="med"/>
            <a:tailEnd type="none" w="med" len="med"/>
          </a:ln>
        </p:spPr>
        <p:style>
          <a:lnRef idx="3">
            <a:schemeClr val="dk1"/>
          </a:lnRef>
          <a:fillRef idx="0">
            <a:schemeClr val="dk1"/>
          </a:fillRef>
          <a:effectRef idx="2">
            <a:schemeClr val="dk1"/>
          </a:effectRef>
          <a:fontRef idx="minor">
            <a:schemeClr val="tx1"/>
          </a:fontRef>
        </p:style>
      </p:cxnSp>
      <p:grpSp>
        <p:nvGrpSpPr>
          <p:cNvPr id="2" name="Group 1"/>
          <p:cNvGrpSpPr/>
          <p:nvPr/>
        </p:nvGrpSpPr>
        <p:grpSpPr>
          <a:xfrm>
            <a:off x="1007963" y="3299632"/>
            <a:ext cx="2972006" cy="1570812"/>
            <a:chOff x="273550" y="1312333"/>
            <a:chExt cx="2972006" cy="130050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240" y="1480457"/>
              <a:ext cx="585038" cy="938406"/>
            </a:xfrm>
            <a:prstGeom prst="rect">
              <a:avLst/>
            </a:prstGeom>
          </p:spPr>
        </p:pic>
        <p:grpSp>
          <p:nvGrpSpPr>
            <p:cNvPr id="12" name="Group 11"/>
            <p:cNvGrpSpPr/>
            <p:nvPr/>
          </p:nvGrpSpPr>
          <p:grpSpPr>
            <a:xfrm>
              <a:off x="273550" y="1312333"/>
              <a:ext cx="2972006" cy="1300500"/>
              <a:chOff x="273550" y="1312333"/>
              <a:chExt cx="2972006" cy="1300500"/>
            </a:xfrm>
          </p:grpSpPr>
          <p:cxnSp>
            <p:nvCxnSpPr>
              <p:cNvPr id="13" name="Straight Connector 12"/>
              <p:cNvCxnSpPr/>
              <p:nvPr/>
            </p:nvCxnSpPr>
            <p:spPr>
              <a:xfrm>
                <a:off x="1404695" y="2088444"/>
                <a:ext cx="333235" cy="0"/>
              </a:xfrm>
              <a:prstGeom prst="line">
                <a:avLst/>
              </a:prstGeom>
              <a:ln>
                <a:solidFill>
                  <a:srgbClr val="0000FF"/>
                </a:solidFill>
                <a:tailEnd type="triangle" w="lg"/>
              </a:ln>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1827961" y="1757214"/>
                <a:ext cx="1327563" cy="744241"/>
              </a:xfrm>
              <a:prstGeom prst="roundRect">
                <a:avLst/>
              </a:prstGeom>
              <a:ln/>
            </p:spPr>
            <p:style>
              <a:lnRef idx="1">
                <a:schemeClr val="accent4"/>
              </a:lnRef>
              <a:fillRef idx="2">
                <a:schemeClr val="accent4"/>
              </a:fillRef>
              <a:effectRef idx="1">
                <a:schemeClr val="accent4"/>
              </a:effectRef>
              <a:fontRef idx="minor">
                <a:schemeClr val="dk1"/>
              </a:fontRef>
            </p:style>
            <p:txBody>
              <a:bodyPr/>
              <a:lstStyle/>
              <a:p>
                <a:pPr algn="ctr"/>
                <a:r>
                  <a:rPr lang="en-US" sz="2000" b="1" dirty="0">
                    <a:solidFill>
                      <a:srgbClr val="FF0000"/>
                    </a:solidFill>
                    <a:latin typeface="Helvetica Neue Medium"/>
                    <a:cs typeface="Helvetica Neue Medium"/>
                  </a:rPr>
                  <a:t>Browser </a:t>
                </a:r>
              </a:p>
              <a:p>
                <a:pPr algn="ctr"/>
                <a:r>
                  <a:rPr lang="en-US" sz="2000" b="1" dirty="0">
                    <a:solidFill>
                      <a:srgbClr val="FF0000"/>
                    </a:solidFill>
                    <a:latin typeface="Helvetica Neue Medium"/>
                    <a:cs typeface="Helvetica Neue Medium"/>
                  </a:rPr>
                  <a:t>Cache</a:t>
                </a:r>
              </a:p>
            </p:txBody>
          </p:sp>
          <p:cxnSp>
            <p:nvCxnSpPr>
              <p:cNvPr id="15" name="Straight Connector 14"/>
              <p:cNvCxnSpPr/>
              <p:nvPr/>
            </p:nvCxnSpPr>
            <p:spPr>
              <a:xfrm flipH="1">
                <a:off x="1404696" y="2240018"/>
                <a:ext cx="333234" cy="0"/>
              </a:xfrm>
              <a:prstGeom prst="line">
                <a:avLst/>
              </a:prstGeom>
              <a:ln>
                <a:solidFill>
                  <a:srgbClr val="0000FF"/>
                </a:solidFill>
                <a:tailEnd type="triangle" w="lg"/>
              </a:ln>
            </p:spPr>
            <p:style>
              <a:lnRef idx="2">
                <a:schemeClr val="accent1"/>
              </a:lnRef>
              <a:fillRef idx="0">
                <a:schemeClr val="accent1"/>
              </a:fillRef>
              <a:effectRef idx="1">
                <a:schemeClr val="accent1"/>
              </a:effectRef>
              <a:fontRef idx="minor">
                <a:schemeClr val="tx1"/>
              </a:fontRef>
            </p:style>
          </p:cxnSp>
          <p:sp>
            <p:nvSpPr>
              <p:cNvPr id="16" name="Rounded Rectangle 15"/>
              <p:cNvSpPr/>
              <p:nvPr/>
            </p:nvSpPr>
            <p:spPr>
              <a:xfrm>
                <a:off x="273550" y="1312333"/>
                <a:ext cx="2972006" cy="1300500"/>
              </a:xfrm>
              <a:prstGeom prst="roundRect">
                <a:avLst/>
              </a:prstGeom>
              <a:noFill/>
              <a:ln/>
            </p:spPr>
            <p:style>
              <a:lnRef idx="2">
                <a:schemeClr val="accent2"/>
              </a:lnRef>
              <a:fillRef idx="1">
                <a:schemeClr val="lt1"/>
              </a:fillRef>
              <a:effectRef idx="0">
                <a:schemeClr val="accent2"/>
              </a:effectRef>
              <a:fontRef idx="minor">
                <a:schemeClr val="dk1"/>
              </a:fontRef>
            </p:style>
            <p:txBody>
              <a:bodyPr/>
              <a:lstStyle/>
              <a:p>
                <a:pPr algn="ctr"/>
                <a:endParaRPr lang="en-US" sz="2000" b="1" dirty="0">
                  <a:solidFill>
                    <a:schemeClr val="tx1"/>
                  </a:solidFill>
                </a:endParaRPr>
              </a:p>
            </p:txBody>
          </p:sp>
          <p:sp>
            <p:nvSpPr>
              <p:cNvPr id="17" name="TextBox 16"/>
              <p:cNvSpPr txBox="1"/>
              <p:nvPr/>
            </p:nvSpPr>
            <p:spPr>
              <a:xfrm>
                <a:off x="1330971" y="1374995"/>
                <a:ext cx="1068229" cy="382220"/>
              </a:xfrm>
              <a:prstGeom prst="rect">
                <a:avLst/>
              </a:prstGeom>
              <a:noFill/>
            </p:spPr>
            <p:txBody>
              <a:bodyPr wrap="square" rtlCol="0">
                <a:spAutoFit/>
              </a:bodyPr>
              <a:lstStyle/>
              <a:p>
                <a:r>
                  <a:rPr lang="en-US" sz="2400" dirty="0">
                    <a:latin typeface="Helvetica Neue Medium"/>
                    <a:cs typeface="Helvetica Neue Medium"/>
                  </a:rPr>
                  <a:t>Client</a:t>
                </a:r>
              </a:p>
            </p:txBody>
          </p:sp>
        </p:grpSp>
      </p:grpSp>
      <p:sp>
        <p:nvSpPr>
          <p:cNvPr id="24" name="Rounded Rectangle 23"/>
          <p:cNvSpPr/>
          <p:nvPr/>
        </p:nvSpPr>
        <p:spPr>
          <a:xfrm>
            <a:off x="8631450" y="4138655"/>
            <a:ext cx="1257172" cy="744241"/>
          </a:xfrm>
          <a:prstGeom prst="roundRect">
            <a:avLst/>
          </a:prstGeom>
          <a:ln/>
        </p:spPr>
        <p:style>
          <a:lnRef idx="1">
            <a:schemeClr val="accent1"/>
          </a:lnRef>
          <a:fillRef idx="2">
            <a:schemeClr val="accent1"/>
          </a:fillRef>
          <a:effectRef idx="1">
            <a:schemeClr val="accent1"/>
          </a:effectRef>
          <a:fontRef idx="minor">
            <a:schemeClr val="dk1"/>
          </a:fontRef>
        </p:style>
        <p:txBody>
          <a:bodyPr anchor="ctr"/>
          <a:lstStyle/>
          <a:p>
            <a:pPr algn="ctr"/>
            <a:r>
              <a:rPr lang="en-US" sz="2200" dirty="0">
                <a:solidFill>
                  <a:schemeClr val="tx1"/>
                </a:solidFill>
                <a:latin typeface="Helvetica Neue Medium"/>
                <a:cs typeface="Helvetica Neue Medium"/>
              </a:rPr>
              <a:t>Origin Cache</a:t>
            </a:r>
          </a:p>
        </p:txBody>
      </p:sp>
      <p:sp>
        <p:nvSpPr>
          <p:cNvPr id="25" name="Rounded Rectangle 24"/>
          <p:cNvSpPr/>
          <p:nvPr/>
        </p:nvSpPr>
        <p:spPr>
          <a:xfrm>
            <a:off x="10051907" y="4126203"/>
            <a:ext cx="1356209" cy="744241"/>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algn="ctr"/>
            <a:r>
              <a:rPr lang="en-US" sz="2000" dirty="0">
                <a:solidFill>
                  <a:schemeClr val="tx1"/>
                </a:solidFill>
                <a:latin typeface="Helvetica Neue Medium"/>
                <a:cs typeface="Helvetica Neue Medium"/>
              </a:rPr>
              <a:t>Haystack</a:t>
            </a:r>
          </a:p>
        </p:txBody>
      </p:sp>
      <p:pic>
        <p:nvPicPr>
          <p:cNvPr id="99" name="Picture 18" descr="BlankMap-USA-states.PNG"/>
          <p:cNvPicPr>
            <a:picLocks noChangeAspect="1"/>
          </p:cNvPicPr>
          <p:nvPr/>
        </p:nvPicPr>
        <p:blipFill>
          <a:blip r:embed="rId4" cstate="screen">
            <a:alphaModFix/>
            <a:extLst>
              <a:ext uri="{28A0092B-C50C-407E-A947-70E740481C1C}">
                <a14:useLocalDpi xmlns:a14="http://schemas.microsoft.com/office/drawing/2010/main"/>
              </a:ext>
            </a:extLst>
          </a:blip>
          <a:srcRect/>
          <a:stretch>
            <a:fillRect/>
          </a:stretch>
        </p:blipFill>
        <p:spPr bwMode="auto">
          <a:xfrm>
            <a:off x="4166205" y="713496"/>
            <a:ext cx="4115973" cy="2500917"/>
          </a:xfrm>
          <a:prstGeom prst="rect">
            <a:avLst/>
          </a:prstGeom>
          <a:noFill/>
          <a:ln w="9525">
            <a:noFill/>
            <a:miter lim="800000"/>
            <a:headEnd/>
            <a:tailEnd/>
          </a:ln>
        </p:spPr>
      </p:pic>
      <p:sp>
        <p:nvSpPr>
          <p:cNvPr id="125" name="TextBox 124"/>
          <p:cNvSpPr txBox="1"/>
          <p:nvPr/>
        </p:nvSpPr>
        <p:spPr>
          <a:xfrm>
            <a:off x="853555" y="444110"/>
            <a:ext cx="2741456" cy="1384995"/>
          </a:xfrm>
          <a:prstGeom prst="rect">
            <a:avLst/>
          </a:prstGeom>
          <a:noFill/>
        </p:spPr>
        <p:txBody>
          <a:bodyPr wrap="none" rtlCol="0">
            <a:spAutoFit/>
          </a:bodyPr>
          <a:lstStyle/>
          <a:p>
            <a:r>
              <a:rPr lang="en-US" sz="2800" dirty="0"/>
              <a:t>True data center</a:t>
            </a:r>
            <a:br>
              <a:rPr lang="en-US" sz="2800" dirty="0"/>
            </a:br>
            <a:r>
              <a:rPr lang="en-US" sz="2800" dirty="0"/>
              <a:t>holds the original </a:t>
            </a:r>
            <a:br>
              <a:rPr lang="en-US" sz="2800" dirty="0"/>
            </a:br>
            <a:r>
              <a:rPr lang="en-US" sz="2800" dirty="0"/>
              <a:t>photo in Haystack</a:t>
            </a:r>
          </a:p>
        </p:txBody>
      </p:sp>
      <p:sp>
        <p:nvSpPr>
          <p:cNvPr id="18" name="Speech Bubble: Rectangle 17">
            <a:extLst>
              <a:ext uri="{FF2B5EF4-FFF2-40B4-BE49-F238E27FC236}">
                <a16:creationId xmlns:a16="http://schemas.microsoft.com/office/drawing/2014/main" id="{758D5D62-A13D-4D36-8F29-672E77863D32}"/>
              </a:ext>
            </a:extLst>
          </p:cNvPr>
          <p:cNvSpPr/>
          <p:nvPr/>
        </p:nvSpPr>
        <p:spPr>
          <a:xfrm>
            <a:off x="4593039" y="5236719"/>
            <a:ext cx="4181684" cy="906411"/>
          </a:xfrm>
          <a:prstGeom prst="wedgeRectCallout">
            <a:avLst>
              <a:gd name="adj1" fmla="val -83501"/>
              <a:gd name="adj2" fmla="val -109132"/>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If you’ve recently seen the image, Facebook finds the blob in a cache on your computer</a:t>
            </a:r>
          </a:p>
        </p:txBody>
      </p:sp>
      <p:sp>
        <p:nvSpPr>
          <p:cNvPr id="49" name="Oval 48"/>
          <p:cNvSpPr>
            <a:spLocks noChangeAspect="1"/>
          </p:cNvSpPr>
          <p:nvPr/>
        </p:nvSpPr>
        <p:spPr>
          <a:xfrm>
            <a:off x="6893130" y="1039119"/>
            <a:ext cx="1347650" cy="1347650"/>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3" name="TextBox 2"/>
          <p:cNvSpPr txBox="1"/>
          <p:nvPr/>
        </p:nvSpPr>
        <p:spPr>
          <a:xfrm>
            <a:off x="8755669" y="690902"/>
            <a:ext cx="2930731" cy="1477328"/>
          </a:xfrm>
          <a:prstGeom prst="rect">
            <a:avLst/>
          </a:prstGeom>
          <a:noFill/>
        </p:spPr>
        <p:txBody>
          <a:bodyPr wrap="square" rtlCol="0">
            <a:spAutoFit/>
          </a:bodyPr>
          <a:lstStyle/>
          <a:p>
            <a:r>
              <a:rPr lang="en-US" dirty="0"/>
              <a:t>First, FB fetches your feed.  This will have URLs with the image ID embedded in them.  The browser tells the system what size of screen it has.</a:t>
            </a:r>
          </a:p>
        </p:txBody>
      </p:sp>
      <p:sp>
        <p:nvSpPr>
          <p:cNvPr id="116" name="Oval 115"/>
          <p:cNvSpPr>
            <a:spLocks noChangeAspect="1"/>
          </p:cNvSpPr>
          <p:nvPr/>
        </p:nvSpPr>
        <p:spPr>
          <a:xfrm>
            <a:off x="7432189" y="1642350"/>
            <a:ext cx="70594" cy="70594"/>
          </a:xfrm>
          <a:prstGeom prst="ellipse">
            <a:avLst/>
          </a:prstGeom>
          <a:solidFill>
            <a:srgbClr val="800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pic>
        <p:nvPicPr>
          <p:cNvPr id="47" name="Picture 4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02783" y="1429566"/>
            <a:ext cx="133730" cy="259090"/>
          </a:xfrm>
          <a:prstGeom prst="rect">
            <a:avLst/>
          </a:prstGeom>
          <a:solidFill>
            <a:srgbClr val="FF0000"/>
          </a:solidFill>
        </p:spPr>
      </p:pic>
      <p:sp>
        <p:nvSpPr>
          <p:cNvPr id="50" name="Oval 49"/>
          <p:cNvSpPr>
            <a:spLocks noChangeAspect="1"/>
          </p:cNvSpPr>
          <p:nvPr/>
        </p:nvSpPr>
        <p:spPr>
          <a:xfrm>
            <a:off x="7408019" y="1907525"/>
            <a:ext cx="164904" cy="164904"/>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Medium"/>
              <a:cs typeface="Helvetica Neue Medium"/>
            </a:endParaRPr>
          </a:p>
        </p:txBody>
      </p:sp>
      <p:sp>
        <p:nvSpPr>
          <p:cNvPr id="5" name="Footer Placeholder 4"/>
          <p:cNvSpPr>
            <a:spLocks noGrp="1"/>
          </p:cNvSpPr>
          <p:nvPr>
            <p:ph type="ftr" sz="quarter" idx="11"/>
          </p:nvPr>
        </p:nvSpPr>
        <p:spPr/>
        <p:txBody>
          <a:bodyPr/>
          <a:lstStyle/>
          <a:p>
            <a:r>
              <a:rPr lang="en-US"/>
              <a:t>http://www.cs.cornell.edu/courses/cs5412/2019sp</a:t>
            </a:r>
          </a:p>
        </p:txBody>
      </p:sp>
      <p:sp>
        <p:nvSpPr>
          <p:cNvPr id="19" name="Slide Number Placeholder 18"/>
          <p:cNvSpPr>
            <a:spLocks noGrp="1"/>
          </p:cNvSpPr>
          <p:nvPr>
            <p:ph type="sldNum" sz="quarter" idx="12"/>
          </p:nvPr>
        </p:nvSpPr>
        <p:spPr/>
        <p:txBody>
          <a:bodyPr/>
          <a:lstStyle/>
          <a:p>
            <a:fld id="{3C974458-8A97-4835-BF79-1FB6D7856C21}" type="slidenum">
              <a:rPr lang="en-US" smtClean="0"/>
              <a:t>33</a:t>
            </a:fld>
            <a:endParaRPr lang="en-US"/>
          </a:p>
        </p:txBody>
      </p:sp>
    </p:spTree>
    <p:extLst>
      <p:ext uri="{BB962C8B-B14F-4D97-AF65-F5344CB8AC3E}">
        <p14:creationId xmlns:p14="http://schemas.microsoft.com/office/powerpoint/2010/main" val="38831884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193110" y="3603896"/>
            <a:ext cx="2060617" cy="846665"/>
          </a:xfrm>
          <a:prstGeom prst="roundRect">
            <a:avLst/>
          </a:prstGeom>
          <a:ln/>
        </p:spPr>
        <p:style>
          <a:lnRef idx="1">
            <a:schemeClr val="accent6"/>
          </a:lnRef>
          <a:fillRef idx="2">
            <a:schemeClr val="accent6"/>
          </a:fillRef>
          <a:effectRef idx="1">
            <a:schemeClr val="accent6"/>
          </a:effectRef>
          <a:fontRef idx="minor">
            <a:schemeClr val="dk1"/>
          </a:fontRef>
        </p:style>
        <p:txBody>
          <a:bodyPr anchor="ctr"/>
          <a:lstStyle/>
          <a:p>
            <a:pPr algn="ctr"/>
            <a:r>
              <a:rPr lang="en-US" sz="2400" b="1" dirty="0">
                <a:solidFill>
                  <a:srgbClr val="FF0000"/>
                </a:solidFill>
                <a:latin typeface="Helvetica Neue Medium"/>
                <a:cs typeface="Helvetica Neue Medium"/>
              </a:rPr>
              <a:t>Facebook Edge Cache</a:t>
            </a:r>
          </a:p>
        </p:txBody>
      </p:sp>
      <p:sp>
        <p:nvSpPr>
          <p:cNvPr id="7" name="Rounded Rectangle 6"/>
          <p:cNvSpPr/>
          <p:nvPr/>
        </p:nvSpPr>
        <p:spPr>
          <a:xfrm>
            <a:off x="8461286" y="3214413"/>
            <a:ext cx="3110115" cy="1848485"/>
          </a:xfrm>
          <a:prstGeom prst="roundRect">
            <a:avLst/>
          </a:prstGeom>
          <a:noFill/>
          <a:ln/>
        </p:spPr>
        <p:style>
          <a:lnRef idx="1">
            <a:schemeClr val="accent1"/>
          </a:lnRef>
          <a:fillRef idx="2">
            <a:schemeClr val="accent1"/>
          </a:fillRef>
          <a:effectRef idx="1">
            <a:schemeClr val="accent1"/>
          </a:effectRef>
          <a:fontRef idx="minor">
            <a:schemeClr val="dk1"/>
          </a:fontRef>
        </p:style>
        <p:txBody>
          <a:bodyPr/>
          <a:lstStyle/>
          <a:p>
            <a:pPr algn="ctr"/>
            <a:r>
              <a:rPr lang="en-US" sz="2400" dirty="0">
                <a:solidFill>
                  <a:srgbClr val="000000"/>
                </a:solidFill>
                <a:latin typeface="Helvetica Neue Medium"/>
                <a:cs typeface="Helvetica Neue Medium"/>
              </a:rPr>
              <a:t>Big Datacenter</a:t>
            </a:r>
          </a:p>
        </p:txBody>
      </p:sp>
      <p:cxnSp>
        <p:nvCxnSpPr>
          <p:cNvPr id="8" name="Straight Arrow Connector 7"/>
          <p:cNvCxnSpPr/>
          <p:nvPr/>
        </p:nvCxnSpPr>
        <p:spPr>
          <a:xfrm>
            <a:off x="4057243" y="3803240"/>
            <a:ext cx="1055802" cy="596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4057242" y="4163030"/>
            <a:ext cx="989816" cy="0"/>
          </a:xfrm>
          <a:prstGeom prst="straightConnector1">
            <a:avLst/>
          </a:prstGeom>
          <a:ln w="76200">
            <a:headEnd type="triangle" w="med" len="med"/>
            <a:tailEnd type="none" w="med" len="med"/>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7292363" y="3803240"/>
            <a:ext cx="1055802" cy="596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a:off x="7292362" y="4163030"/>
            <a:ext cx="989816" cy="0"/>
          </a:xfrm>
          <a:prstGeom prst="straightConnector1">
            <a:avLst/>
          </a:prstGeom>
          <a:ln w="76200">
            <a:headEnd type="triangle" w="med" len="med"/>
            <a:tailEnd type="none" w="med" len="med"/>
          </a:ln>
        </p:spPr>
        <p:style>
          <a:lnRef idx="3">
            <a:schemeClr val="dk1"/>
          </a:lnRef>
          <a:fillRef idx="0">
            <a:schemeClr val="dk1"/>
          </a:fillRef>
          <a:effectRef idx="2">
            <a:schemeClr val="dk1"/>
          </a:effectRef>
          <a:fontRef idx="minor">
            <a:schemeClr val="tx1"/>
          </a:fontRef>
        </p:style>
      </p:cxnSp>
      <p:grpSp>
        <p:nvGrpSpPr>
          <p:cNvPr id="2" name="Group 1"/>
          <p:cNvGrpSpPr/>
          <p:nvPr/>
        </p:nvGrpSpPr>
        <p:grpSpPr>
          <a:xfrm>
            <a:off x="1007963" y="3299632"/>
            <a:ext cx="2972006" cy="1570812"/>
            <a:chOff x="273550" y="1312333"/>
            <a:chExt cx="2972006" cy="130050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240" y="1480457"/>
              <a:ext cx="585038" cy="938406"/>
            </a:xfrm>
            <a:prstGeom prst="rect">
              <a:avLst/>
            </a:prstGeom>
          </p:spPr>
        </p:pic>
        <p:grpSp>
          <p:nvGrpSpPr>
            <p:cNvPr id="12" name="Group 11"/>
            <p:cNvGrpSpPr/>
            <p:nvPr/>
          </p:nvGrpSpPr>
          <p:grpSpPr>
            <a:xfrm>
              <a:off x="273550" y="1312333"/>
              <a:ext cx="2972006" cy="1300500"/>
              <a:chOff x="273550" y="1312333"/>
              <a:chExt cx="2972006" cy="1300500"/>
            </a:xfrm>
          </p:grpSpPr>
          <p:cxnSp>
            <p:nvCxnSpPr>
              <p:cNvPr id="13" name="Straight Connector 12"/>
              <p:cNvCxnSpPr/>
              <p:nvPr/>
            </p:nvCxnSpPr>
            <p:spPr>
              <a:xfrm>
                <a:off x="1404695" y="2088444"/>
                <a:ext cx="333235" cy="0"/>
              </a:xfrm>
              <a:prstGeom prst="line">
                <a:avLst/>
              </a:prstGeom>
              <a:ln>
                <a:solidFill>
                  <a:srgbClr val="0000FF"/>
                </a:solidFill>
                <a:tailEnd type="triangle" w="lg"/>
              </a:ln>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1827961" y="1757214"/>
                <a:ext cx="1327563" cy="744241"/>
              </a:xfrm>
              <a:prstGeom prst="roundRect">
                <a:avLst/>
              </a:prstGeom>
              <a:ln/>
            </p:spPr>
            <p:style>
              <a:lnRef idx="1">
                <a:schemeClr val="accent4"/>
              </a:lnRef>
              <a:fillRef idx="2">
                <a:schemeClr val="accent4"/>
              </a:fillRef>
              <a:effectRef idx="1">
                <a:schemeClr val="accent4"/>
              </a:effectRef>
              <a:fontRef idx="minor">
                <a:schemeClr val="dk1"/>
              </a:fontRef>
            </p:style>
            <p:txBody>
              <a:bodyPr/>
              <a:lstStyle/>
              <a:p>
                <a:pPr algn="ctr"/>
                <a:r>
                  <a:rPr lang="en-US" sz="2200" dirty="0">
                    <a:solidFill>
                      <a:schemeClr val="tx1"/>
                    </a:solidFill>
                    <a:latin typeface="Helvetica Neue Medium"/>
                    <a:cs typeface="Helvetica Neue Medium"/>
                  </a:rPr>
                  <a:t>Browser </a:t>
                </a:r>
              </a:p>
              <a:p>
                <a:pPr algn="ctr"/>
                <a:r>
                  <a:rPr lang="en-US" sz="2200" dirty="0">
                    <a:solidFill>
                      <a:schemeClr val="tx1"/>
                    </a:solidFill>
                    <a:latin typeface="Helvetica Neue Medium"/>
                    <a:cs typeface="Helvetica Neue Medium"/>
                  </a:rPr>
                  <a:t>Cache</a:t>
                </a:r>
              </a:p>
            </p:txBody>
          </p:sp>
          <p:cxnSp>
            <p:nvCxnSpPr>
              <p:cNvPr id="15" name="Straight Connector 14"/>
              <p:cNvCxnSpPr/>
              <p:nvPr/>
            </p:nvCxnSpPr>
            <p:spPr>
              <a:xfrm flipH="1">
                <a:off x="1404696" y="2240018"/>
                <a:ext cx="333234" cy="0"/>
              </a:xfrm>
              <a:prstGeom prst="line">
                <a:avLst/>
              </a:prstGeom>
              <a:ln>
                <a:solidFill>
                  <a:srgbClr val="0000FF"/>
                </a:solidFill>
                <a:tailEnd type="triangle" w="lg"/>
              </a:ln>
            </p:spPr>
            <p:style>
              <a:lnRef idx="2">
                <a:schemeClr val="accent1"/>
              </a:lnRef>
              <a:fillRef idx="0">
                <a:schemeClr val="accent1"/>
              </a:fillRef>
              <a:effectRef idx="1">
                <a:schemeClr val="accent1"/>
              </a:effectRef>
              <a:fontRef idx="minor">
                <a:schemeClr val="tx1"/>
              </a:fontRef>
            </p:style>
          </p:cxnSp>
          <p:sp>
            <p:nvSpPr>
              <p:cNvPr id="16" name="Rounded Rectangle 15"/>
              <p:cNvSpPr/>
              <p:nvPr/>
            </p:nvSpPr>
            <p:spPr>
              <a:xfrm>
                <a:off x="273550" y="1312333"/>
                <a:ext cx="2972006" cy="1300500"/>
              </a:xfrm>
              <a:prstGeom prst="roundRect">
                <a:avLst/>
              </a:prstGeom>
              <a:noFill/>
              <a:ln/>
            </p:spPr>
            <p:style>
              <a:lnRef idx="2">
                <a:schemeClr val="accent2"/>
              </a:lnRef>
              <a:fillRef idx="1">
                <a:schemeClr val="lt1"/>
              </a:fillRef>
              <a:effectRef idx="0">
                <a:schemeClr val="accent2"/>
              </a:effectRef>
              <a:fontRef idx="minor">
                <a:schemeClr val="dk1"/>
              </a:fontRef>
            </p:style>
            <p:txBody>
              <a:bodyPr/>
              <a:lstStyle/>
              <a:p>
                <a:pPr algn="ctr"/>
                <a:endParaRPr lang="en-US" sz="2000" b="1" dirty="0">
                  <a:solidFill>
                    <a:schemeClr val="tx1"/>
                  </a:solidFill>
                </a:endParaRPr>
              </a:p>
            </p:txBody>
          </p:sp>
          <p:sp>
            <p:nvSpPr>
              <p:cNvPr id="17" name="TextBox 16"/>
              <p:cNvSpPr txBox="1"/>
              <p:nvPr/>
            </p:nvSpPr>
            <p:spPr>
              <a:xfrm>
                <a:off x="1330971" y="1374995"/>
                <a:ext cx="1068229" cy="382220"/>
              </a:xfrm>
              <a:prstGeom prst="rect">
                <a:avLst/>
              </a:prstGeom>
              <a:noFill/>
            </p:spPr>
            <p:txBody>
              <a:bodyPr wrap="square" rtlCol="0">
                <a:spAutoFit/>
              </a:bodyPr>
              <a:lstStyle/>
              <a:p>
                <a:r>
                  <a:rPr lang="en-US" sz="2400" dirty="0">
                    <a:latin typeface="Helvetica Neue Medium"/>
                    <a:cs typeface="Helvetica Neue Medium"/>
                  </a:rPr>
                  <a:t>Client</a:t>
                </a:r>
              </a:p>
            </p:txBody>
          </p:sp>
        </p:grpSp>
      </p:grpSp>
      <p:sp>
        <p:nvSpPr>
          <p:cNvPr id="24" name="Rounded Rectangle 23"/>
          <p:cNvSpPr/>
          <p:nvPr/>
        </p:nvSpPr>
        <p:spPr>
          <a:xfrm>
            <a:off x="8631450" y="4138655"/>
            <a:ext cx="1257172" cy="744241"/>
          </a:xfrm>
          <a:prstGeom prst="roundRect">
            <a:avLst/>
          </a:prstGeom>
          <a:ln/>
        </p:spPr>
        <p:style>
          <a:lnRef idx="1">
            <a:schemeClr val="accent1"/>
          </a:lnRef>
          <a:fillRef idx="2">
            <a:schemeClr val="accent1"/>
          </a:fillRef>
          <a:effectRef idx="1">
            <a:schemeClr val="accent1"/>
          </a:effectRef>
          <a:fontRef idx="minor">
            <a:schemeClr val="dk1"/>
          </a:fontRef>
        </p:style>
        <p:txBody>
          <a:bodyPr anchor="ctr"/>
          <a:lstStyle/>
          <a:p>
            <a:pPr algn="ctr"/>
            <a:r>
              <a:rPr lang="en-US" sz="2200" dirty="0">
                <a:solidFill>
                  <a:schemeClr val="tx1"/>
                </a:solidFill>
                <a:latin typeface="Helvetica Neue Medium"/>
                <a:cs typeface="Helvetica Neue Medium"/>
              </a:rPr>
              <a:t>Origin Cache</a:t>
            </a:r>
          </a:p>
        </p:txBody>
      </p:sp>
      <p:sp>
        <p:nvSpPr>
          <p:cNvPr id="25" name="Rounded Rectangle 24"/>
          <p:cNvSpPr/>
          <p:nvPr/>
        </p:nvSpPr>
        <p:spPr>
          <a:xfrm>
            <a:off x="10051907" y="4126203"/>
            <a:ext cx="1356209" cy="744241"/>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algn="ctr"/>
            <a:r>
              <a:rPr lang="en-US" sz="2000" dirty="0">
                <a:solidFill>
                  <a:schemeClr val="tx1"/>
                </a:solidFill>
                <a:latin typeface="Helvetica Neue Medium"/>
                <a:cs typeface="Helvetica Neue Medium"/>
              </a:rPr>
              <a:t>Haystack</a:t>
            </a:r>
          </a:p>
        </p:txBody>
      </p:sp>
      <p:pic>
        <p:nvPicPr>
          <p:cNvPr id="99" name="Picture 18" descr="BlankMap-USA-states.PNG"/>
          <p:cNvPicPr>
            <a:picLocks noChangeAspect="1"/>
          </p:cNvPicPr>
          <p:nvPr/>
        </p:nvPicPr>
        <p:blipFill>
          <a:blip r:embed="rId4" cstate="screen">
            <a:alphaModFix/>
            <a:extLst>
              <a:ext uri="{28A0092B-C50C-407E-A947-70E740481C1C}">
                <a14:useLocalDpi xmlns:a14="http://schemas.microsoft.com/office/drawing/2010/main"/>
              </a:ext>
            </a:extLst>
          </a:blip>
          <a:srcRect/>
          <a:stretch>
            <a:fillRect/>
          </a:stretch>
        </p:blipFill>
        <p:spPr bwMode="auto">
          <a:xfrm>
            <a:off x="4166205" y="713496"/>
            <a:ext cx="4115973" cy="2500917"/>
          </a:xfrm>
          <a:prstGeom prst="rect">
            <a:avLst/>
          </a:prstGeom>
          <a:noFill/>
          <a:ln w="9525">
            <a:noFill/>
            <a:miter lim="800000"/>
            <a:headEnd/>
            <a:tailEnd/>
          </a:ln>
        </p:spPr>
      </p:pic>
      <p:sp>
        <p:nvSpPr>
          <p:cNvPr id="100" name="Oval 99"/>
          <p:cNvSpPr>
            <a:spLocks noChangeAspect="1"/>
          </p:cNvSpPr>
          <p:nvPr/>
        </p:nvSpPr>
        <p:spPr>
          <a:xfrm>
            <a:off x="6520869" y="1415680"/>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1" name="Oval 100"/>
          <p:cNvSpPr>
            <a:spLocks noChangeAspect="1"/>
          </p:cNvSpPr>
          <p:nvPr/>
        </p:nvSpPr>
        <p:spPr>
          <a:xfrm>
            <a:off x="6001496" y="2022668"/>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2" name="Oval 101"/>
          <p:cNvSpPr>
            <a:spLocks noChangeAspect="1"/>
          </p:cNvSpPr>
          <p:nvPr/>
        </p:nvSpPr>
        <p:spPr>
          <a:xfrm>
            <a:off x="4490463" y="1048238"/>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3" name="Oval 102"/>
          <p:cNvSpPr>
            <a:spLocks noChangeAspect="1"/>
          </p:cNvSpPr>
          <p:nvPr/>
        </p:nvSpPr>
        <p:spPr>
          <a:xfrm>
            <a:off x="6949892" y="2088305"/>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4" name="Oval 103"/>
          <p:cNvSpPr>
            <a:spLocks noChangeAspect="1"/>
          </p:cNvSpPr>
          <p:nvPr/>
        </p:nvSpPr>
        <p:spPr>
          <a:xfrm>
            <a:off x="7371042" y="1238746"/>
            <a:ext cx="600053" cy="600053"/>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5" name="Oval 104"/>
          <p:cNvSpPr>
            <a:spLocks noChangeAspect="1"/>
          </p:cNvSpPr>
          <p:nvPr/>
        </p:nvSpPr>
        <p:spPr>
          <a:xfrm>
            <a:off x="7349223" y="1721513"/>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6" name="Oval 105"/>
          <p:cNvSpPr>
            <a:spLocks noChangeAspect="1"/>
          </p:cNvSpPr>
          <p:nvPr/>
        </p:nvSpPr>
        <p:spPr>
          <a:xfrm>
            <a:off x="7301585" y="2641196"/>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7" name="Oval 106"/>
          <p:cNvSpPr>
            <a:spLocks noChangeAspect="1"/>
          </p:cNvSpPr>
          <p:nvPr/>
        </p:nvSpPr>
        <p:spPr>
          <a:xfrm>
            <a:off x="5879064" y="2540583"/>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8" name="Oval 107"/>
          <p:cNvSpPr>
            <a:spLocks noChangeAspect="1"/>
          </p:cNvSpPr>
          <p:nvPr/>
        </p:nvSpPr>
        <p:spPr>
          <a:xfrm>
            <a:off x="4523983" y="1889018"/>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9" name="Oval 108"/>
          <p:cNvSpPr>
            <a:spLocks noChangeAspect="1"/>
          </p:cNvSpPr>
          <p:nvPr/>
        </p:nvSpPr>
        <p:spPr>
          <a:xfrm>
            <a:off x="4259681" y="1324684"/>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0" name="Oval 109"/>
          <p:cNvSpPr>
            <a:spLocks noChangeAspect="1"/>
          </p:cNvSpPr>
          <p:nvPr/>
        </p:nvSpPr>
        <p:spPr>
          <a:xfrm>
            <a:off x="4259681" y="713496"/>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1" name="Oval 110"/>
          <p:cNvSpPr>
            <a:spLocks noChangeAspect="1"/>
          </p:cNvSpPr>
          <p:nvPr/>
        </p:nvSpPr>
        <p:spPr>
          <a:xfrm>
            <a:off x="4490463" y="92686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2" name="Oval 111"/>
          <p:cNvSpPr>
            <a:spLocks noChangeAspect="1"/>
          </p:cNvSpPr>
          <p:nvPr/>
        </p:nvSpPr>
        <p:spPr>
          <a:xfrm>
            <a:off x="4523983" y="1213939"/>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3" name="Oval 112"/>
          <p:cNvSpPr>
            <a:spLocks noChangeAspect="1"/>
          </p:cNvSpPr>
          <p:nvPr/>
        </p:nvSpPr>
        <p:spPr>
          <a:xfrm>
            <a:off x="7563824" y="1831703"/>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4" name="Oval 113"/>
          <p:cNvSpPr>
            <a:spLocks noChangeAspect="1"/>
          </p:cNvSpPr>
          <p:nvPr/>
        </p:nvSpPr>
        <p:spPr>
          <a:xfrm>
            <a:off x="6729157" y="162778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5" name="Oval 114"/>
          <p:cNvSpPr>
            <a:spLocks noChangeAspect="1"/>
          </p:cNvSpPr>
          <p:nvPr/>
        </p:nvSpPr>
        <p:spPr>
          <a:xfrm>
            <a:off x="7759944" y="1448724"/>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6" name="Oval 115"/>
          <p:cNvSpPr>
            <a:spLocks noChangeAspect="1"/>
          </p:cNvSpPr>
          <p:nvPr/>
        </p:nvSpPr>
        <p:spPr>
          <a:xfrm>
            <a:off x="7432189" y="1642350"/>
            <a:ext cx="70594" cy="70594"/>
          </a:xfrm>
          <a:prstGeom prst="ellipse">
            <a:avLst/>
          </a:prstGeom>
          <a:solidFill>
            <a:srgbClr val="800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7" name="Oval 116"/>
          <p:cNvSpPr>
            <a:spLocks noChangeAspect="1"/>
          </p:cNvSpPr>
          <p:nvPr/>
        </p:nvSpPr>
        <p:spPr>
          <a:xfrm>
            <a:off x="7153329" y="229933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8" name="Oval 117"/>
          <p:cNvSpPr>
            <a:spLocks noChangeAspect="1"/>
          </p:cNvSpPr>
          <p:nvPr/>
        </p:nvSpPr>
        <p:spPr>
          <a:xfrm>
            <a:off x="7502784" y="286578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9" name="Oval 118"/>
          <p:cNvSpPr>
            <a:spLocks noChangeAspect="1"/>
          </p:cNvSpPr>
          <p:nvPr/>
        </p:nvSpPr>
        <p:spPr>
          <a:xfrm>
            <a:off x="6188368" y="2437448"/>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0" name="Oval 119"/>
          <p:cNvSpPr>
            <a:spLocks noChangeAspect="1"/>
          </p:cNvSpPr>
          <p:nvPr/>
        </p:nvSpPr>
        <p:spPr>
          <a:xfrm>
            <a:off x="6091868" y="2761615"/>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1" name="Oval 120"/>
          <p:cNvSpPr>
            <a:spLocks noChangeAspect="1"/>
          </p:cNvSpPr>
          <p:nvPr/>
        </p:nvSpPr>
        <p:spPr>
          <a:xfrm>
            <a:off x="4369287" y="1647170"/>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2" name="Oval 121"/>
          <p:cNvSpPr>
            <a:spLocks noChangeAspect="1"/>
          </p:cNvSpPr>
          <p:nvPr/>
        </p:nvSpPr>
        <p:spPr>
          <a:xfrm>
            <a:off x="4352351" y="1693591"/>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3" name="Oval 122"/>
          <p:cNvSpPr>
            <a:spLocks noChangeAspect="1"/>
          </p:cNvSpPr>
          <p:nvPr/>
        </p:nvSpPr>
        <p:spPr>
          <a:xfrm>
            <a:off x="4523983" y="2088305"/>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4" name="Oval 123"/>
          <p:cNvSpPr>
            <a:spLocks noChangeAspect="1"/>
          </p:cNvSpPr>
          <p:nvPr/>
        </p:nvSpPr>
        <p:spPr>
          <a:xfrm>
            <a:off x="4392576" y="1889018"/>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5" name="TextBox 124"/>
          <p:cNvSpPr txBox="1"/>
          <p:nvPr/>
        </p:nvSpPr>
        <p:spPr>
          <a:xfrm>
            <a:off x="853555" y="444110"/>
            <a:ext cx="3427028" cy="2246769"/>
          </a:xfrm>
          <a:prstGeom prst="rect">
            <a:avLst/>
          </a:prstGeom>
          <a:noFill/>
        </p:spPr>
        <p:txBody>
          <a:bodyPr wrap="none" rtlCol="0">
            <a:spAutoFit/>
          </a:bodyPr>
          <a:lstStyle/>
          <a:p>
            <a:r>
              <a:rPr lang="en-US" sz="2800" dirty="0"/>
              <a:t>With a UID and a</a:t>
            </a:r>
            <a:br>
              <a:rPr lang="en-US" sz="2800" dirty="0"/>
            </a:br>
            <a:r>
              <a:rPr lang="en-US" sz="2800" dirty="0"/>
              <a:t>target size, we can</a:t>
            </a:r>
            <a:br>
              <a:rPr lang="en-US" sz="2800" dirty="0"/>
            </a:br>
            <a:r>
              <a:rPr lang="en-US" sz="2800" dirty="0"/>
              <a:t>search for the blob</a:t>
            </a:r>
            <a:br>
              <a:rPr lang="en-US" sz="2800" dirty="0"/>
            </a:br>
            <a:r>
              <a:rPr lang="en-US" sz="2800" dirty="0"/>
              <a:t>in the nearest point of </a:t>
            </a:r>
            <a:br>
              <a:rPr lang="en-US" sz="2800" dirty="0"/>
            </a:br>
            <a:r>
              <a:rPr lang="en-US" sz="2800" dirty="0"/>
              <a:t>presence cache.</a:t>
            </a:r>
          </a:p>
        </p:txBody>
      </p:sp>
      <p:sp>
        <p:nvSpPr>
          <p:cNvPr id="48" name="Speech Bubble: Rectangle 47">
            <a:extLst>
              <a:ext uri="{FF2B5EF4-FFF2-40B4-BE49-F238E27FC236}">
                <a16:creationId xmlns:a16="http://schemas.microsoft.com/office/drawing/2014/main" id="{0D1BD888-92ED-4900-9875-8341F2AA384A}"/>
              </a:ext>
            </a:extLst>
          </p:cNvPr>
          <p:cNvSpPr/>
          <p:nvPr/>
        </p:nvSpPr>
        <p:spPr>
          <a:xfrm>
            <a:off x="7073760" y="5236720"/>
            <a:ext cx="3213240" cy="1155288"/>
          </a:xfrm>
          <a:prstGeom prst="wedgeRectCallout">
            <a:avLst>
              <a:gd name="adj1" fmla="val -80567"/>
              <a:gd name="adj2" fmla="val -119644"/>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If the image wasn’t found in your browser cache, maybe it can be found in an “edge” cache</a:t>
            </a:r>
          </a:p>
        </p:txBody>
      </p:sp>
      <p:pic>
        <p:nvPicPr>
          <p:cNvPr id="47" name="Picture 4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02783" y="1429566"/>
            <a:ext cx="133730" cy="259090"/>
          </a:xfrm>
          <a:prstGeom prst="rect">
            <a:avLst/>
          </a:prstGeom>
          <a:solidFill>
            <a:srgbClr val="FF0000"/>
          </a:solidFill>
        </p:spPr>
      </p:pic>
      <p:sp>
        <p:nvSpPr>
          <p:cNvPr id="3" name="Footer Placeholder 2"/>
          <p:cNvSpPr>
            <a:spLocks noGrp="1"/>
          </p:cNvSpPr>
          <p:nvPr>
            <p:ph type="ftr" sz="quarter" idx="11"/>
          </p:nvPr>
        </p:nvSpPr>
        <p:spPr/>
        <p:txBody>
          <a:bodyPr/>
          <a:lstStyle/>
          <a:p>
            <a:r>
              <a:rPr lang="en-US"/>
              <a:t>http://www.cs.cornell.edu/courses/cs5412/2019sp</a:t>
            </a:r>
          </a:p>
        </p:txBody>
      </p:sp>
      <p:sp>
        <p:nvSpPr>
          <p:cNvPr id="5" name="Slide Number Placeholder 4"/>
          <p:cNvSpPr>
            <a:spLocks noGrp="1"/>
          </p:cNvSpPr>
          <p:nvPr>
            <p:ph type="sldNum" sz="quarter" idx="12"/>
          </p:nvPr>
        </p:nvSpPr>
        <p:spPr/>
        <p:txBody>
          <a:bodyPr/>
          <a:lstStyle/>
          <a:p>
            <a:fld id="{3C974458-8A97-4835-BF79-1FB6D7856C21}" type="slidenum">
              <a:rPr lang="en-US" smtClean="0"/>
              <a:t>34</a:t>
            </a:fld>
            <a:endParaRPr lang="en-US"/>
          </a:p>
        </p:txBody>
      </p:sp>
    </p:spTree>
    <p:extLst>
      <p:ext uri="{BB962C8B-B14F-4D97-AF65-F5344CB8AC3E}">
        <p14:creationId xmlns:p14="http://schemas.microsoft.com/office/powerpoint/2010/main" val="1472701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18" descr="BlankMap-USA-states.PNG"/>
          <p:cNvPicPr>
            <a:picLocks noChangeAspect="1"/>
          </p:cNvPicPr>
          <p:nvPr/>
        </p:nvPicPr>
        <p:blipFill>
          <a:blip r:embed="rId3" cstate="screen">
            <a:alphaModFix/>
            <a:extLst>
              <a:ext uri="{28A0092B-C50C-407E-A947-70E740481C1C}">
                <a14:useLocalDpi xmlns:a14="http://schemas.microsoft.com/office/drawing/2010/main"/>
              </a:ext>
            </a:extLst>
          </a:blip>
          <a:srcRect/>
          <a:stretch>
            <a:fillRect/>
          </a:stretch>
        </p:blipFill>
        <p:spPr bwMode="auto">
          <a:xfrm>
            <a:off x="4166205" y="713496"/>
            <a:ext cx="4115973" cy="2500917"/>
          </a:xfrm>
          <a:prstGeom prst="rect">
            <a:avLst/>
          </a:prstGeom>
          <a:noFill/>
          <a:ln w="9525">
            <a:noFill/>
            <a:miter lim="800000"/>
            <a:headEnd/>
            <a:tailEnd/>
          </a:ln>
        </p:spPr>
      </p:pic>
      <p:sp>
        <p:nvSpPr>
          <p:cNvPr id="6" name="Rounded Rectangle 5"/>
          <p:cNvSpPr/>
          <p:nvPr/>
        </p:nvSpPr>
        <p:spPr>
          <a:xfrm>
            <a:off x="5193110" y="3603896"/>
            <a:ext cx="2060617" cy="846665"/>
          </a:xfrm>
          <a:prstGeom prst="roundRect">
            <a:avLst/>
          </a:prstGeom>
          <a:ln/>
        </p:spPr>
        <p:style>
          <a:lnRef idx="1">
            <a:schemeClr val="accent6"/>
          </a:lnRef>
          <a:fillRef idx="2">
            <a:schemeClr val="accent6"/>
          </a:fillRef>
          <a:effectRef idx="1">
            <a:schemeClr val="accent6"/>
          </a:effectRef>
          <a:fontRef idx="minor">
            <a:schemeClr val="dk1"/>
          </a:fontRef>
        </p:style>
        <p:txBody>
          <a:bodyPr anchor="ctr"/>
          <a:lstStyle/>
          <a:p>
            <a:pPr algn="ctr"/>
            <a:r>
              <a:rPr lang="en-US" sz="2400" dirty="0">
                <a:solidFill>
                  <a:srgbClr val="000000"/>
                </a:solidFill>
                <a:latin typeface="Helvetica Neue Medium"/>
                <a:cs typeface="Helvetica Neue Medium"/>
              </a:rPr>
              <a:t>Facebook Edge Cache</a:t>
            </a:r>
          </a:p>
        </p:txBody>
      </p:sp>
      <p:sp>
        <p:nvSpPr>
          <p:cNvPr id="7" name="Rounded Rectangle 6"/>
          <p:cNvSpPr/>
          <p:nvPr/>
        </p:nvSpPr>
        <p:spPr>
          <a:xfrm>
            <a:off x="8461286" y="3214413"/>
            <a:ext cx="3110115" cy="1848485"/>
          </a:xfrm>
          <a:prstGeom prst="roundRect">
            <a:avLst/>
          </a:prstGeom>
          <a:noFill/>
          <a:ln/>
        </p:spPr>
        <p:style>
          <a:lnRef idx="1">
            <a:schemeClr val="accent1"/>
          </a:lnRef>
          <a:fillRef idx="2">
            <a:schemeClr val="accent1"/>
          </a:fillRef>
          <a:effectRef idx="1">
            <a:schemeClr val="accent1"/>
          </a:effectRef>
          <a:fontRef idx="minor">
            <a:schemeClr val="dk1"/>
          </a:fontRef>
        </p:style>
        <p:txBody>
          <a:bodyPr/>
          <a:lstStyle/>
          <a:p>
            <a:pPr algn="ctr"/>
            <a:r>
              <a:rPr lang="en-US" sz="2400" dirty="0">
                <a:solidFill>
                  <a:srgbClr val="000000"/>
                </a:solidFill>
                <a:latin typeface="Helvetica Neue Medium"/>
                <a:cs typeface="Helvetica Neue Medium"/>
              </a:rPr>
              <a:t>Datacenter</a:t>
            </a:r>
          </a:p>
        </p:txBody>
      </p:sp>
      <p:cxnSp>
        <p:nvCxnSpPr>
          <p:cNvPr id="8" name="Straight Arrow Connector 7"/>
          <p:cNvCxnSpPr/>
          <p:nvPr/>
        </p:nvCxnSpPr>
        <p:spPr>
          <a:xfrm>
            <a:off x="4057243" y="3803240"/>
            <a:ext cx="1055802" cy="596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4057242" y="4163030"/>
            <a:ext cx="989816" cy="0"/>
          </a:xfrm>
          <a:prstGeom prst="straightConnector1">
            <a:avLst/>
          </a:prstGeom>
          <a:ln w="76200">
            <a:headEnd type="triangle" w="med" len="med"/>
            <a:tailEnd type="none" w="med" len="med"/>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7292363" y="3803240"/>
            <a:ext cx="1055802" cy="596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a:off x="7292362" y="4163030"/>
            <a:ext cx="989816" cy="0"/>
          </a:xfrm>
          <a:prstGeom prst="straightConnector1">
            <a:avLst/>
          </a:prstGeom>
          <a:ln w="76200">
            <a:headEnd type="triangle" w="med" len="med"/>
            <a:tailEnd type="none" w="med" len="med"/>
          </a:ln>
        </p:spPr>
        <p:style>
          <a:lnRef idx="3">
            <a:schemeClr val="dk1"/>
          </a:lnRef>
          <a:fillRef idx="0">
            <a:schemeClr val="dk1"/>
          </a:fillRef>
          <a:effectRef idx="2">
            <a:schemeClr val="dk1"/>
          </a:effectRef>
          <a:fontRef idx="minor">
            <a:schemeClr val="tx1"/>
          </a:fontRef>
        </p:style>
      </p:cxnSp>
      <p:grpSp>
        <p:nvGrpSpPr>
          <p:cNvPr id="2" name="Group 1"/>
          <p:cNvGrpSpPr/>
          <p:nvPr/>
        </p:nvGrpSpPr>
        <p:grpSpPr>
          <a:xfrm>
            <a:off x="1007963" y="3299632"/>
            <a:ext cx="2972006" cy="1570812"/>
            <a:chOff x="273550" y="1312333"/>
            <a:chExt cx="2972006" cy="130050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240" y="1480457"/>
              <a:ext cx="585038" cy="938406"/>
            </a:xfrm>
            <a:prstGeom prst="rect">
              <a:avLst/>
            </a:prstGeom>
          </p:spPr>
        </p:pic>
        <p:grpSp>
          <p:nvGrpSpPr>
            <p:cNvPr id="12" name="Group 11"/>
            <p:cNvGrpSpPr/>
            <p:nvPr/>
          </p:nvGrpSpPr>
          <p:grpSpPr>
            <a:xfrm>
              <a:off x="273550" y="1312333"/>
              <a:ext cx="2972006" cy="1300500"/>
              <a:chOff x="273550" y="1312333"/>
              <a:chExt cx="2972006" cy="1300500"/>
            </a:xfrm>
          </p:grpSpPr>
          <p:cxnSp>
            <p:nvCxnSpPr>
              <p:cNvPr id="13" name="Straight Connector 12"/>
              <p:cNvCxnSpPr/>
              <p:nvPr/>
            </p:nvCxnSpPr>
            <p:spPr>
              <a:xfrm>
                <a:off x="1404695" y="2088444"/>
                <a:ext cx="333235" cy="0"/>
              </a:xfrm>
              <a:prstGeom prst="line">
                <a:avLst/>
              </a:prstGeom>
              <a:ln>
                <a:solidFill>
                  <a:srgbClr val="0000FF"/>
                </a:solidFill>
                <a:tailEnd type="triangle" w="lg"/>
              </a:ln>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1827961" y="1757214"/>
                <a:ext cx="1327563" cy="744241"/>
              </a:xfrm>
              <a:prstGeom prst="roundRect">
                <a:avLst/>
              </a:prstGeom>
              <a:ln/>
            </p:spPr>
            <p:style>
              <a:lnRef idx="1">
                <a:schemeClr val="accent4"/>
              </a:lnRef>
              <a:fillRef idx="2">
                <a:schemeClr val="accent4"/>
              </a:fillRef>
              <a:effectRef idx="1">
                <a:schemeClr val="accent4"/>
              </a:effectRef>
              <a:fontRef idx="minor">
                <a:schemeClr val="dk1"/>
              </a:fontRef>
            </p:style>
            <p:txBody>
              <a:bodyPr/>
              <a:lstStyle/>
              <a:p>
                <a:pPr algn="ctr"/>
                <a:r>
                  <a:rPr lang="en-US" sz="2200" dirty="0">
                    <a:solidFill>
                      <a:schemeClr val="tx1"/>
                    </a:solidFill>
                    <a:latin typeface="Helvetica Neue Medium"/>
                    <a:cs typeface="Helvetica Neue Medium"/>
                  </a:rPr>
                  <a:t>Browser </a:t>
                </a:r>
              </a:p>
              <a:p>
                <a:pPr algn="ctr"/>
                <a:r>
                  <a:rPr lang="en-US" sz="2200" dirty="0">
                    <a:solidFill>
                      <a:schemeClr val="tx1"/>
                    </a:solidFill>
                    <a:latin typeface="Helvetica Neue Medium"/>
                    <a:cs typeface="Helvetica Neue Medium"/>
                  </a:rPr>
                  <a:t>Cache</a:t>
                </a:r>
              </a:p>
            </p:txBody>
          </p:sp>
          <p:cxnSp>
            <p:nvCxnSpPr>
              <p:cNvPr id="15" name="Straight Connector 14"/>
              <p:cNvCxnSpPr/>
              <p:nvPr/>
            </p:nvCxnSpPr>
            <p:spPr>
              <a:xfrm flipH="1">
                <a:off x="1404696" y="2240018"/>
                <a:ext cx="333234" cy="0"/>
              </a:xfrm>
              <a:prstGeom prst="line">
                <a:avLst/>
              </a:prstGeom>
              <a:ln>
                <a:solidFill>
                  <a:srgbClr val="0000FF"/>
                </a:solidFill>
                <a:tailEnd type="triangle" w="lg"/>
              </a:ln>
            </p:spPr>
            <p:style>
              <a:lnRef idx="2">
                <a:schemeClr val="accent1"/>
              </a:lnRef>
              <a:fillRef idx="0">
                <a:schemeClr val="accent1"/>
              </a:fillRef>
              <a:effectRef idx="1">
                <a:schemeClr val="accent1"/>
              </a:effectRef>
              <a:fontRef idx="minor">
                <a:schemeClr val="tx1"/>
              </a:fontRef>
            </p:style>
          </p:cxnSp>
          <p:sp>
            <p:nvSpPr>
              <p:cNvPr id="16" name="Rounded Rectangle 15"/>
              <p:cNvSpPr/>
              <p:nvPr/>
            </p:nvSpPr>
            <p:spPr>
              <a:xfrm>
                <a:off x="273550" y="1312333"/>
                <a:ext cx="2972006" cy="1300500"/>
              </a:xfrm>
              <a:prstGeom prst="roundRect">
                <a:avLst/>
              </a:prstGeom>
              <a:noFill/>
              <a:ln/>
            </p:spPr>
            <p:style>
              <a:lnRef idx="2">
                <a:schemeClr val="accent2"/>
              </a:lnRef>
              <a:fillRef idx="1">
                <a:schemeClr val="lt1"/>
              </a:fillRef>
              <a:effectRef idx="0">
                <a:schemeClr val="accent2"/>
              </a:effectRef>
              <a:fontRef idx="minor">
                <a:schemeClr val="dk1"/>
              </a:fontRef>
            </p:style>
            <p:txBody>
              <a:bodyPr/>
              <a:lstStyle/>
              <a:p>
                <a:pPr algn="ctr"/>
                <a:endParaRPr lang="en-US" sz="2000" b="1" dirty="0">
                  <a:solidFill>
                    <a:schemeClr val="tx1"/>
                  </a:solidFill>
                </a:endParaRPr>
              </a:p>
            </p:txBody>
          </p:sp>
          <p:sp>
            <p:nvSpPr>
              <p:cNvPr id="17" name="TextBox 16"/>
              <p:cNvSpPr txBox="1"/>
              <p:nvPr/>
            </p:nvSpPr>
            <p:spPr>
              <a:xfrm>
                <a:off x="1330971" y="1374995"/>
                <a:ext cx="1068229" cy="382220"/>
              </a:xfrm>
              <a:prstGeom prst="rect">
                <a:avLst/>
              </a:prstGeom>
              <a:noFill/>
            </p:spPr>
            <p:txBody>
              <a:bodyPr wrap="square" rtlCol="0">
                <a:spAutoFit/>
              </a:bodyPr>
              <a:lstStyle/>
              <a:p>
                <a:r>
                  <a:rPr lang="en-US" sz="2400" dirty="0">
                    <a:latin typeface="Helvetica Neue Medium"/>
                    <a:cs typeface="Helvetica Neue Medium"/>
                  </a:rPr>
                  <a:t>Client</a:t>
                </a:r>
              </a:p>
            </p:txBody>
          </p:sp>
        </p:grpSp>
      </p:grpSp>
      <p:sp>
        <p:nvSpPr>
          <p:cNvPr id="24" name="Rounded Rectangle 23"/>
          <p:cNvSpPr/>
          <p:nvPr/>
        </p:nvSpPr>
        <p:spPr>
          <a:xfrm>
            <a:off x="8631450" y="4138655"/>
            <a:ext cx="1257172" cy="744241"/>
          </a:xfrm>
          <a:prstGeom prst="roundRect">
            <a:avLst/>
          </a:prstGeom>
          <a:ln/>
        </p:spPr>
        <p:style>
          <a:lnRef idx="1">
            <a:schemeClr val="accent1"/>
          </a:lnRef>
          <a:fillRef idx="2">
            <a:schemeClr val="accent1"/>
          </a:fillRef>
          <a:effectRef idx="1">
            <a:schemeClr val="accent1"/>
          </a:effectRef>
          <a:fontRef idx="minor">
            <a:schemeClr val="dk1"/>
          </a:fontRef>
        </p:style>
        <p:txBody>
          <a:bodyPr anchor="ctr"/>
          <a:lstStyle/>
          <a:p>
            <a:pPr algn="ctr"/>
            <a:r>
              <a:rPr lang="en-US" sz="2200" b="1" dirty="0">
                <a:solidFill>
                  <a:srgbClr val="FF0000"/>
                </a:solidFill>
                <a:latin typeface="Helvetica Neue Medium"/>
                <a:cs typeface="Helvetica Neue Medium"/>
              </a:rPr>
              <a:t>Origin Cache</a:t>
            </a:r>
          </a:p>
        </p:txBody>
      </p:sp>
      <p:sp>
        <p:nvSpPr>
          <p:cNvPr id="25" name="Rounded Rectangle 24"/>
          <p:cNvSpPr/>
          <p:nvPr/>
        </p:nvSpPr>
        <p:spPr>
          <a:xfrm>
            <a:off x="10051907" y="4126203"/>
            <a:ext cx="1356209" cy="744241"/>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algn="ctr"/>
            <a:r>
              <a:rPr lang="en-US" sz="2000" dirty="0">
                <a:solidFill>
                  <a:schemeClr val="tx1"/>
                </a:solidFill>
                <a:latin typeface="Helvetica Neue Medium"/>
                <a:cs typeface="Helvetica Neue Medium"/>
              </a:rPr>
              <a:t>Haystack</a:t>
            </a:r>
            <a:endParaRPr lang="en-US" sz="2200" dirty="0">
              <a:solidFill>
                <a:schemeClr val="tx1"/>
              </a:solidFill>
              <a:latin typeface="Helvetica Neue Medium"/>
              <a:cs typeface="Helvetica Neue Medium"/>
            </a:endParaRPr>
          </a:p>
        </p:txBody>
      </p:sp>
      <p:sp>
        <p:nvSpPr>
          <p:cNvPr id="3" name="Right Brace 2"/>
          <p:cNvSpPr/>
          <p:nvPr/>
        </p:nvSpPr>
        <p:spPr>
          <a:xfrm rot="5400000">
            <a:off x="6324942" y="2116538"/>
            <a:ext cx="702582" cy="7085239"/>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sp>
        <p:nvSpPr>
          <p:cNvPr id="5" name="TextBox 4"/>
          <p:cNvSpPr txBox="1"/>
          <p:nvPr/>
        </p:nvSpPr>
        <p:spPr>
          <a:xfrm>
            <a:off x="5791049" y="6288526"/>
            <a:ext cx="2103846" cy="523220"/>
          </a:xfrm>
          <a:prstGeom prst="rect">
            <a:avLst/>
          </a:prstGeom>
          <a:noFill/>
        </p:spPr>
        <p:txBody>
          <a:bodyPr wrap="none" rtlCol="0">
            <a:spAutoFit/>
          </a:bodyPr>
          <a:lstStyle/>
          <a:p>
            <a:r>
              <a:rPr lang="en-US" sz="2800" dirty="0"/>
              <a:t>Cache layers</a:t>
            </a:r>
          </a:p>
        </p:txBody>
      </p:sp>
      <p:sp>
        <p:nvSpPr>
          <p:cNvPr id="50" name="Oval 49"/>
          <p:cNvSpPr>
            <a:spLocks noChangeAspect="1"/>
          </p:cNvSpPr>
          <p:nvPr/>
        </p:nvSpPr>
        <p:spPr>
          <a:xfrm>
            <a:off x="4528856" y="1289438"/>
            <a:ext cx="164904" cy="164904"/>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Medium"/>
              <a:cs typeface="Helvetica Neue Medium"/>
            </a:endParaRPr>
          </a:p>
        </p:txBody>
      </p:sp>
      <p:sp>
        <p:nvSpPr>
          <p:cNvPr id="51" name="Oval 50"/>
          <p:cNvSpPr>
            <a:spLocks noChangeAspect="1"/>
          </p:cNvSpPr>
          <p:nvPr/>
        </p:nvSpPr>
        <p:spPr>
          <a:xfrm>
            <a:off x="4464332" y="1891565"/>
            <a:ext cx="164904" cy="164904"/>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Medium"/>
              <a:cs typeface="Helvetica Neue Medium"/>
            </a:endParaRPr>
          </a:p>
        </p:txBody>
      </p:sp>
      <p:sp>
        <p:nvSpPr>
          <p:cNvPr id="52" name="Oval 51"/>
          <p:cNvSpPr>
            <a:spLocks noChangeAspect="1"/>
          </p:cNvSpPr>
          <p:nvPr/>
        </p:nvSpPr>
        <p:spPr>
          <a:xfrm>
            <a:off x="7408019" y="1907525"/>
            <a:ext cx="164904" cy="164904"/>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Medium"/>
              <a:cs typeface="Helvetica Neue Medium"/>
            </a:endParaRPr>
          </a:p>
        </p:txBody>
      </p:sp>
      <p:sp>
        <p:nvSpPr>
          <p:cNvPr id="53" name="Oval 52"/>
          <p:cNvSpPr>
            <a:spLocks noChangeAspect="1"/>
          </p:cNvSpPr>
          <p:nvPr/>
        </p:nvSpPr>
        <p:spPr>
          <a:xfrm>
            <a:off x="7426809" y="2098828"/>
            <a:ext cx="164904" cy="164904"/>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Medium"/>
              <a:cs typeface="Helvetica Neue Medium"/>
            </a:endParaRPr>
          </a:p>
        </p:txBody>
      </p:sp>
      <p:sp>
        <p:nvSpPr>
          <p:cNvPr id="57" name="TextBox 56"/>
          <p:cNvSpPr txBox="1"/>
          <p:nvPr/>
        </p:nvSpPr>
        <p:spPr>
          <a:xfrm>
            <a:off x="8643397" y="604982"/>
            <a:ext cx="2751522" cy="2246769"/>
          </a:xfrm>
          <a:prstGeom prst="rect">
            <a:avLst/>
          </a:prstGeom>
          <a:noFill/>
        </p:spPr>
        <p:txBody>
          <a:bodyPr wrap="none" rtlCol="0">
            <a:spAutoFit/>
          </a:bodyPr>
          <a:lstStyle/>
          <a:p>
            <a:r>
              <a:rPr lang="ro-RO" sz="2800" dirty="0"/>
              <a:t>Origin:</a:t>
            </a:r>
          </a:p>
          <a:p>
            <a:r>
              <a:rPr lang="en-US" sz="2800" dirty="0"/>
              <a:t>Coordinated</a:t>
            </a:r>
          </a:p>
          <a:p>
            <a:r>
              <a:rPr lang="ro-RO" sz="2800" dirty="0"/>
              <a:t>FIFO</a:t>
            </a:r>
            <a:endParaRPr lang="en-US" sz="2800" dirty="0"/>
          </a:p>
          <a:p>
            <a:r>
              <a:rPr lang="en-US" sz="2800" dirty="0"/>
              <a:t>Main goal:</a:t>
            </a:r>
          </a:p>
          <a:p>
            <a:r>
              <a:rPr lang="en-US" sz="2800" dirty="0"/>
              <a:t> </a:t>
            </a:r>
            <a:r>
              <a:rPr lang="ro-RO" sz="2800" dirty="0"/>
              <a:t>traffic sheltering</a:t>
            </a:r>
            <a:endParaRPr lang="en-US" sz="2800" dirty="0"/>
          </a:p>
        </p:txBody>
      </p:sp>
      <p:sp>
        <p:nvSpPr>
          <p:cNvPr id="26" name="Speech Bubble: Rectangle 47">
            <a:extLst>
              <a:ext uri="{FF2B5EF4-FFF2-40B4-BE49-F238E27FC236}">
                <a16:creationId xmlns:a16="http://schemas.microsoft.com/office/drawing/2014/main" id="{0D1BD888-92ED-4900-9875-8341F2AA384A}"/>
              </a:ext>
            </a:extLst>
          </p:cNvPr>
          <p:cNvSpPr/>
          <p:nvPr/>
        </p:nvSpPr>
        <p:spPr>
          <a:xfrm>
            <a:off x="9136454" y="5727749"/>
            <a:ext cx="2892061" cy="779855"/>
          </a:xfrm>
          <a:prstGeom prst="wedgeRectCallout">
            <a:avLst>
              <a:gd name="adj1" fmla="val -45321"/>
              <a:gd name="adj2" fmla="val -152344"/>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In the limit, fetch from Haystack.  It has a cache too</a:t>
            </a:r>
          </a:p>
        </p:txBody>
      </p:sp>
      <p:pic>
        <p:nvPicPr>
          <p:cNvPr id="27" name="Picture 2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02783" y="1429566"/>
            <a:ext cx="133730" cy="259090"/>
          </a:xfrm>
          <a:prstGeom prst="rect">
            <a:avLst/>
          </a:prstGeom>
          <a:solidFill>
            <a:srgbClr val="FF0000"/>
          </a:solidFill>
        </p:spPr>
      </p:pic>
      <p:sp>
        <p:nvSpPr>
          <p:cNvPr id="18" name="Footer Placeholder 17"/>
          <p:cNvSpPr>
            <a:spLocks noGrp="1"/>
          </p:cNvSpPr>
          <p:nvPr>
            <p:ph type="ftr" sz="quarter" idx="11"/>
          </p:nvPr>
        </p:nvSpPr>
        <p:spPr/>
        <p:txBody>
          <a:bodyPr/>
          <a:lstStyle/>
          <a:p>
            <a:r>
              <a:rPr lang="en-US"/>
              <a:t>http://www.cs.cornell.edu/courses/cs5412/2019sp</a:t>
            </a:r>
          </a:p>
        </p:txBody>
      </p:sp>
      <p:sp>
        <p:nvSpPr>
          <p:cNvPr id="19" name="Slide Number Placeholder 18"/>
          <p:cNvSpPr>
            <a:spLocks noGrp="1"/>
          </p:cNvSpPr>
          <p:nvPr>
            <p:ph type="sldNum" sz="quarter" idx="12"/>
          </p:nvPr>
        </p:nvSpPr>
        <p:spPr/>
        <p:txBody>
          <a:bodyPr/>
          <a:lstStyle/>
          <a:p>
            <a:fld id="{3C974458-8A97-4835-BF79-1FB6D7856C21}" type="slidenum">
              <a:rPr lang="en-US" smtClean="0"/>
              <a:t>35</a:t>
            </a:fld>
            <a:endParaRPr lang="en-US"/>
          </a:p>
        </p:txBody>
      </p:sp>
    </p:spTree>
    <p:extLst>
      <p:ext uri="{BB962C8B-B14F-4D97-AF65-F5344CB8AC3E}">
        <p14:creationId xmlns:p14="http://schemas.microsoft.com/office/powerpoint/2010/main" val="26072998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E918E-360D-44CA-A7DE-86912E1065A1}"/>
              </a:ext>
            </a:extLst>
          </p:cNvPr>
          <p:cNvSpPr>
            <a:spLocks noGrp="1"/>
          </p:cNvSpPr>
          <p:nvPr>
            <p:ph type="title"/>
          </p:nvPr>
        </p:nvSpPr>
        <p:spPr>
          <a:xfrm>
            <a:off x="1024127" y="585216"/>
            <a:ext cx="10488999" cy="1499616"/>
          </a:xfrm>
        </p:spPr>
        <p:txBody>
          <a:bodyPr>
            <a:normAutofit fontScale="90000"/>
          </a:bodyPr>
          <a:lstStyle/>
          <a:p>
            <a:r>
              <a:rPr lang="en-US" dirty="0"/>
              <a:t>Architectural detail (Complex)</a:t>
            </a:r>
            <a:br>
              <a:rPr lang="en-US" dirty="0"/>
            </a:br>
            <a:r>
              <a:rPr lang="en-US" dirty="0"/>
              <a:t>Dark Gray: We instrumented it</a:t>
            </a:r>
            <a:br>
              <a:rPr lang="en-US" dirty="0"/>
            </a:br>
            <a:r>
              <a:rPr lang="en-US" dirty="0"/>
              <a:t>Pale Gray: We can figure out its behavior</a:t>
            </a:r>
          </a:p>
        </p:txBody>
      </p:sp>
      <p:sp>
        <p:nvSpPr>
          <p:cNvPr id="4" name="Footer Placeholder 3">
            <a:extLst>
              <a:ext uri="{FF2B5EF4-FFF2-40B4-BE49-F238E27FC236}">
                <a16:creationId xmlns:a16="http://schemas.microsoft.com/office/drawing/2014/main" id="{415ECDA8-E376-4710-BCFC-7F7B3F78866E}"/>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5D605A0E-BB02-439B-BC2B-7A7AA477A19D}"/>
              </a:ext>
            </a:extLst>
          </p:cNvPr>
          <p:cNvSpPr>
            <a:spLocks noGrp="1"/>
          </p:cNvSpPr>
          <p:nvPr>
            <p:ph type="sldNum" sz="quarter" idx="12"/>
          </p:nvPr>
        </p:nvSpPr>
        <p:spPr/>
        <p:txBody>
          <a:bodyPr/>
          <a:lstStyle/>
          <a:p>
            <a:fld id="{3C974458-8A97-4835-BF79-1FB6D7856C21}" type="slidenum">
              <a:rPr lang="en-US" smtClean="0"/>
              <a:t>36</a:t>
            </a:fld>
            <a:endParaRPr lang="en-US"/>
          </a:p>
        </p:txBody>
      </p:sp>
      <p:pic>
        <p:nvPicPr>
          <p:cNvPr id="6" name="Picture 5">
            <a:extLst>
              <a:ext uri="{FF2B5EF4-FFF2-40B4-BE49-F238E27FC236}">
                <a16:creationId xmlns:a16="http://schemas.microsoft.com/office/drawing/2014/main" id="{42F5B516-0AE5-46FD-9F92-DA97B18E3A59}"/>
              </a:ext>
            </a:extLst>
          </p:cNvPr>
          <p:cNvPicPr>
            <a:picLocks noChangeAspect="1"/>
          </p:cNvPicPr>
          <p:nvPr/>
        </p:nvPicPr>
        <p:blipFill>
          <a:blip r:embed="rId3"/>
          <a:stretch>
            <a:fillRect/>
          </a:stretch>
        </p:blipFill>
        <p:spPr>
          <a:xfrm>
            <a:off x="1817038" y="2540257"/>
            <a:ext cx="8425402" cy="3475021"/>
          </a:xfrm>
          <a:prstGeom prst="rect">
            <a:avLst/>
          </a:prstGeom>
        </p:spPr>
      </p:pic>
    </p:spTree>
    <p:extLst>
      <p:ext uri="{BB962C8B-B14F-4D97-AF65-F5344CB8AC3E}">
        <p14:creationId xmlns:p14="http://schemas.microsoft.com/office/powerpoint/2010/main" val="3691258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E918E-360D-44CA-A7DE-86912E1065A1}"/>
              </a:ext>
            </a:extLst>
          </p:cNvPr>
          <p:cNvSpPr>
            <a:spLocks noGrp="1"/>
          </p:cNvSpPr>
          <p:nvPr>
            <p:ph type="title"/>
          </p:nvPr>
        </p:nvSpPr>
        <p:spPr/>
        <p:txBody>
          <a:bodyPr/>
          <a:lstStyle/>
          <a:p>
            <a:r>
              <a:rPr lang="en-US" dirty="0"/>
              <a:t>Architectural detail (we weren’t able to instrument the pink part)</a:t>
            </a:r>
          </a:p>
        </p:txBody>
      </p:sp>
      <p:sp>
        <p:nvSpPr>
          <p:cNvPr id="4" name="Footer Placeholder 3">
            <a:extLst>
              <a:ext uri="{FF2B5EF4-FFF2-40B4-BE49-F238E27FC236}">
                <a16:creationId xmlns:a16="http://schemas.microsoft.com/office/drawing/2014/main" id="{415ECDA8-E376-4710-BCFC-7F7B3F78866E}"/>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5D605A0E-BB02-439B-BC2B-7A7AA477A19D}"/>
              </a:ext>
            </a:extLst>
          </p:cNvPr>
          <p:cNvSpPr>
            <a:spLocks noGrp="1"/>
          </p:cNvSpPr>
          <p:nvPr>
            <p:ph type="sldNum" sz="quarter" idx="12"/>
          </p:nvPr>
        </p:nvSpPr>
        <p:spPr/>
        <p:txBody>
          <a:bodyPr/>
          <a:lstStyle/>
          <a:p>
            <a:fld id="{3C974458-8A97-4835-BF79-1FB6D7856C21}" type="slidenum">
              <a:rPr lang="en-US" smtClean="0"/>
              <a:t>37</a:t>
            </a:fld>
            <a:endParaRPr lang="en-US"/>
          </a:p>
        </p:txBody>
      </p:sp>
      <p:pic>
        <p:nvPicPr>
          <p:cNvPr id="6" name="Picture 5">
            <a:extLst>
              <a:ext uri="{FF2B5EF4-FFF2-40B4-BE49-F238E27FC236}">
                <a16:creationId xmlns:a16="http://schemas.microsoft.com/office/drawing/2014/main" id="{42F5B516-0AE5-46FD-9F92-DA97B18E3A59}"/>
              </a:ext>
            </a:extLst>
          </p:cNvPr>
          <p:cNvPicPr>
            <a:picLocks noChangeAspect="1"/>
          </p:cNvPicPr>
          <p:nvPr/>
        </p:nvPicPr>
        <p:blipFill>
          <a:blip r:embed="rId3"/>
          <a:stretch>
            <a:fillRect/>
          </a:stretch>
        </p:blipFill>
        <p:spPr>
          <a:xfrm>
            <a:off x="1817038" y="2540257"/>
            <a:ext cx="8425402" cy="3475021"/>
          </a:xfrm>
          <a:prstGeom prst="rect">
            <a:avLst/>
          </a:prstGeom>
        </p:spPr>
      </p:pic>
      <p:sp>
        <p:nvSpPr>
          <p:cNvPr id="3" name="Rectangle 2">
            <a:extLst>
              <a:ext uri="{FF2B5EF4-FFF2-40B4-BE49-F238E27FC236}">
                <a16:creationId xmlns:a16="http://schemas.microsoft.com/office/drawing/2014/main" id="{C24301AB-02A2-4325-A248-BD4817162377}"/>
              </a:ext>
            </a:extLst>
          </p:cNvPr>
          <p:cNvSpPr/>
          <p:nvPr/>
        </p:nvSpPr>
        <p:spPr>
          <a:xfrm>
            <a:off x="3772930" y="5667632"/>
            <a:ext cx="5585254" cy="461319"/>
          </a:xfrm>
          <a:prstGeom prst="rect">
            <a:avLst/>
          </a:prstGeom>
          <a:solidFill>
            <a:srgbClr val="FF0000">
              <a:alpha val="2509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53F3BD3-C348-4A4A-A5B3-7C06D8B4A376}"/>
              </a:ext>
            </a:extLst>
          </p:cNvPr>
          <p:cNvSpPr/>
          <p:nvPr/>
        </p:nvSpPr>
        <p:spPr>
          <a:xfrm>
            <a:off x="9358184" y="5041558"/>
            <a:ext cx="1070002" cy="1087394"/>
          </a:xfrm>
          <a:prstGeom prst="rect">
            <a:avLst/>
          </a:prstGeom>
          <a:solidFill>
            <a:srgbClr val="FF0000">
              <a:alpha val="2509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613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2000"/>
                                        <p:tgtEl>
                                          <p:spTgt spid="7"/>
                                        </p:tgtEl>
                                      </p:cBhvr>
                                    </p:animEffect>
                                  </p:childTnLst>
                                </p:cTn>
                              </p:par>
                              <p:par>
                                <p:cTn id="8" presetID="14" presetClass="entr" presetSubtype="1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A631F-467A-40C2-8D11-169395125587}"/>
              </a:ext>
            </a:extLst>
          </p:cNvPr>
          <p:cNvSpPr>
            <a:spLocks noGrp="1"/>
          </p:cNvSpPr>
          <p:nvPr>
            <p:ph type="title"/>
          </p:nvPr>
        </p:nvSpPr>
        <p:spPr/>
        <p:txBody>
          <a:bodyPr/>
          <a:lstStyle/>
          <a:p>
            <a:r>
              <a:rPr lang="en-US" dirty="0"/>
              <a:t>Blob-Serving Stack (the FB portion)</a:t>
            </a:r>
          </a:p>
        </p:txBody>
      </p:sp>
      <p:sp>
        <p:nvSpPr>
          <p:cNvPr id="4" name="Footer Placeholder 3">
            <a:extLst>
              <a:ext uri="{FF2B5EF4-FFF2-40B4-BE49-F238E27FC236}">
                <a16:creationId xmlns:a16="http://schemas.microsoft.com/office/drawing/2014/main" id="{AA2D44FE-44A6-4A43-96C3-76141E282601}"/>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16016C83-52D8-44B6-A97B-7EF82E2B5C11}"/>
              </a:ext>
            </a:extLst>
          </p:cNvPr>
          <p:cNvSpPr>
            <a:spLocks noGrp="1"/>
          </p:cNvSpPr>
          <p:nvPr>
            <p:ph type="sldNum" sz="quarter" idx="12"/>
          </p:nvPr>
        </p:nvSpPr>
        <p:spPr/>
        <p:txBody>
          <a:bodyPr/>
          <a:lstStyle/>
          <a:p>
            <a:fld id="{3C974458-8A97-4835-BF79-1FB6D7856C21}" type="slidenum">
              <a:rPr lang="en-US" smtClean="0"/>
              <a:t>38</a:t>
            </a:fld>
            <a:endParaRPr lang="en-US"/>
          </a:p>
        </p:txBody>
      </p:sp>
      <p:pic>
        <p:nvPicPr>
          <p:cNvPr id="6" name="Picture 5">
            <a:extLst>
              <a:ext uri="{FF2B5EF4-FFF2-40B4-BE49-F238E27FC236}">
                <a16:creationId xmlns:a16="http://schemas.microsoft.com/office/drawing/2014/main" id="{F286F42D-8C8F-4D11-9EC4-ED76F41D3C47}"/>
              </a:ext>
            </a:extLst>
          </p:cNvPr>
          <p:cNvPicPr>
            <a:picLocks noChangeAspect="1"/>
          </p:cNvPicPr>
          <p:nvPr/>
        </p:nvPicPr>
        <p:blipFill>
          <a:blip r:embed="rId3"/>
          <a:stretch>
            <a:fillRect/>
          </a:stretch>
        </p:blipFill>
        <p:spPr>
          <a:xfrm>
            <a:off x="1814512" y="2051104"/>
            <a:ext cx="8562975" cy="4419600"/>
          </a:xfrm>
          <a:prstGeom prst="rect">
            <a:avLst/>
          </a:prstGeom>
        </p:spPr>
      </p:pic>
    </p:spTree>
    <p:extLst>
      <p:ext uri="{BB962C8B-B14F-4D97-AF65-F5344CB8AC3E}">
        <p14:creationId xmlns:p14="http://schemas.microsoft.com/office/powerpoint/2010/main" val="12261901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507D-2948-411D-A605-CAB62CF22C58}"/>
              </a:ext>
            </a:extLst>
          </p:cNvPr>
          <p:cNvSpPr>
            <a:spLocks noGrp="1"/>
          </p:cNvSpPr>
          <p:nvPr>
            <p:ph type="title"/>
          </p:nvPr>
        </p:nvSpPr>
        <p:spPr/>
        <p:txBody>
          <a:bodyPr/>
          <a:lstStyle/>
          <a:p>
            <a:r>
              <a:rPr lang="en-US" dirty="0"/>
              <a:t>What we Observed</a:t>
            </a:r>
          </a:p>
        </p:txBody>
      </p:sp>
      <p:sp>
        <p:nvSpPr>
          <p:cNvPr id="6" name="Content Placeholder 5">
            <a:extLst>
              <a:ext uri="{FF2B5EF4-FFF2-40B4-BE49-F238E27FC236}">
                <a16:creationId xmlns:a16="http://schemas.microsoft.com/office/drawing/2014/main" id="{61AD15AC-F4DE-4A77-A89C-02D526309972}"/>
              </a:ext>
            </a:extLst>
          </p:cNvPr>
          <p:cNvSpPr>
            <a:spLocks noGrp="1"/>
          </p:cNvSpPr>
          <p:nvPr>
            <p:ph idx="1"/>
          </p:nvPr>
        </p:nvSpPr>
        <p:spPr/>
        <p:txBody>
          <a:bodyPr/>
          <a:lstStyle/>
          <a:p>
            <a:r>
              <a:rPr lang="en-US" dirty="0"/>
              <a:t>Month long trace of photo accesses, which we sampled and anonymized.  Captures cache hits and misses at every level.</a:t>
            </a:r>
          </a:p>
        </p:txBody>
      </p:sp>
      <p:sp>
        <p:nvSpPr>
          <p:cNvPr id="3" name="Footer Placeholder 2">
            <a:extLst>
              <a:ext uri="{FF2B5EF4-FFF2-40B4-BE49-F238E27FC236}">
                <a16:creationId xmlns:a16="http://schemas.microsoft.com/office/drawing/2014/main" id="{08BC9938-0270-4CAF-903A-E7FA8FEA5ECC}"/>
              </a:ext>
            </a:extLst>
          </p:cNvPr>
          <p:cNvSpPr>
            <a:spLocks noGrp="1"/>
          </p:cNvSpPr>
          <p:nvPr>
            <p:ph type="ftr" sz="quarter" idx="11"/>
          </p:nvPr>
        </p:nvSpPr>
        <p:spPr/>
        <p:txBody>
          <a:bodyPr/>
          <a:lstStyle/>
          <a:p>
            <a:r>
              <a:rPr lang="en-US"/>
              <a:t>http://www.cs.cornell.edu/courses/cs5412/2019sp</a:t>
            </a:r>
          </a:p>
        </p:txBody>
      </p:sp>
      <p:sp>
        <p:nvSpPr>
          <p:cNvPr id="4" name="Slide Number Placeholder 3">
            <a:extLst>
              <a:ext uri="{FF2B5EF4-FFF2-40B4-BE49-F238E27FC236}">
                <a16:creationId xmlns:a16="http://schemas.microsoft.com/office/drawing/2014/main" id="{163851D1-0A1E-4C4F-A372-779EBAB1DCBF}"/>
              </a:ext>
            </a:extLst>
          </p:cNvPr>
          <p:cNvSpPr>
            <a:spLocks noGrp="1"/>
          </p:cNvSpPr>
          <p:nvPr>
            <p:ph type="sldNum" sz="quarter" idx="12"/>
          </p:nvPr>
        </p:nvSpPr>
        <p:spPr/>
        <p:txBody>
          <a:bodyPr/>
          <a:lstStyle/>
          <a:p>
            <a:fld id="{3C974458-8A97-4835-BF79-1FB6D7856C21}" type="slidenum">
              <a:rPr lang="en-US" smtClean="0"/>
              <a:t>39</a:t>
            </a:fld>
            <a:endParaRPr lang="en-US"/>
          </a:p>
        </p:txBody>
      </p:sp>
      <p:pic>
        <p:nvPicPr>
          <p:cNvPr id="5" name="Picture 4">
            <a:extLst>
              <a:ext uri="{FF2B5EF4-FFF2-40B4-BE49-F238E27FC236}">
                <a16:creationId xmlns:a16="http://schemas.microsoft.com/office/drawing/2014/main" id="{FF8CCB09-0CE5-45AA-B929-692DF9D260AC}"/>
              </a:ext>
            </a:extLst>
          </p:cNvPr>
          <p:cNvPicPr>
            <a:picLocks noChangeAspect="1"/>
          </p:cNvPicPr>
          <p:nvPr/>
        </p:nvPicPr>
        <p:blipFill>
          <a:blip r:embed="rId3"/>
          <a:stretch>
            <a:fillRect/>
          </a:stretch>
        </p:blipFill>
        <p:spPr>
          <a:xfrm>
            <a:off x="1836255" y="3471034"/>
            <a:ext cx="8572500" cy="2619375"/>
          </a:xfrm>
          <a:prstGeom prst="rect">
            <a:avLst/>
          </a:prstGeom>
        </p:spPr>
      </p:pic>
    </p:spTree>
    <p:extLst>
      <p:ext uri="{BB962C8B-B14F-4D97-AF65-F5344CB8AC3E}">
        <p14:creationId xmlns:p14="http://schemas.microsoft.com/office/powerpoint/2010/main" val="4102839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Diurnal and seasonal Load Patterns</a:t>
            </a:r>
          </a:p>
        </p:txBody>
      </p:sp>
      <p:sp>
        <p:nvSpPr>
          <p:cNvPr id="3" name="Content Placeholder 2"/>
          <p:cNvSpPr>
            <a:spLocks noGrp="1"/>
          </p:cNvSpPr>
          <p:nvPr>
            <p:ph idx="1"/>
          </p:nvPr>
        </p:nvSpPr>
        <p:spPr/>
        <p:txBody>
          <a:bodyPr>
            <a:normAutofit lnSpcReduction="10000"/>
          </a:bodyPr>
          <a:lstStyle/>
          <a:p>
            <a:r>
              <a:rPr lang="en-US" dirty="0"/>
              <a:t>The cloud emerged for tasks like Google search and Amazon </a:t>
            </a:r>
            <a:r>
              <a:rPr lang="en-US" dirty="0" err="1"/>
              <a:t>eCommerce</a:t>
            </a:r>
            <a:r>
              <a:rPr lang="en-US" dirty="0"/>
              <a:t>, but people sleep.  So there are periods of heavy human cloud use, but also long periods when many human users are idle.</a:t>
            </a:r>
          </a:p>
          <a:p>
            <a:endParaRPr lang="en-US" dirty="0"/>
          </a:p>
          <a:p>
            <a:r>
              <a:rPr lang="en-US" dirty="0"/>
              <a:t>During those periods the cloud wants to reschedule machines for other tasks, like rebuilding indices for tomorrow morning, or finalizing purchases.</a:t>
            </a:r>
          </a:p>
          <a:p>
            <a:endParaRPr lang="en-US" dirty="0"/>
          </a:p>
          <a:p>
            <a:r>
              <a:rPr lang="en-US" u="sng" dirty="0">
                <a:solidFill>
                  <a:schemeClr val="accent5">
                    <a:lumMod val="50000"/>
                  </a:schemeClr>
                </a:solidFill>
              </a:rPr>
              <a:t>So the cloud needs </a:t>
            </a:r>
            <a:r>
              <a:rPr lang="en-US" u="sng" dirty="0" smtClean="0">
                <a:solidFill>
                  <a:schemeClr val="accent5">
                    <a:lumMod val="50000"/>
                  </a:schemeClr>
                </a:solidFill>
              </a:rPr>
              <a:t>a </a:t>
            </a:r>
            <a:r>
              <a:rPr lang="en-US" u="sng" dirty="0">
                <a:solidFill>
                  <a:schemeClr val="accent5">
                    <a:lumMod val="50000"/>
                  </a:schemeClr>
                </a:solidFill>
              </a:rPr>
              <a:t>programming </a:t>
            </a:r>
            <a:r>
              <a:rPr lang="en-US" u="sng" dirty="0" smtClean="0">
                <a:solidFill>
                  <a:schemeClr val="accent5">
                    <a:lumMod val="50000"/>
                  </a:schemeClr>
                </a:solidFill>
              </a:rPr>
              <a:t>model in which we can just give the service more resources (more machines) on demand.</a:t>
            </a:r>
            <a:endParaRPr lang="en-US" u="sng" dirty="0">
              <a:solidFill>
                <a:schemeClr val="accent5">
                  <a:lumMod val="50000"/>
                </a:schemeClr>
              </a:solidFill>
            </a:endParaRPr>
          </a:p>
        </p:txBody>
      </p:sp>
      <p:sp>
        <p:nvSpPr>
          <p:cNvPr id="4" name="Footer Placeholder 3"/>
          <p:cNvSpPr>
            <a:spLocks noGrp="1"/>
          </p:cNvSpPr>
          <p:nvPr>
            <p:ph type="ftr" sz="quarter" idx="11"/>
          </p:nvPr>
        </p:nvSpPr>
        <p:spPr/>
        <p:txBody>
          <a:bodyPr/>
          <a:lstStyle/>
          <a:p>
            <a:r>
              <a:rPr lang="en-US"/>
              <a:t>http://www.cs.cornell.edu/courses/cs5412/2019sp</a:t>
            </a:r>
          </a:p>
        </p:txBody>
      </p:sp>
      <p:sp>
        <p:nvSpPr>
          <p:cNvPr id="5" name="Slide Number Placeholder 4"/>
          <p:cNvSpPr>
            <a:spLocks noGrp="1"/>
          </p:cNvSpPr>
          <p:nvPr>
            <p:ph type="sldNum" sz="quarter" idx="12"/>
          </p:nvPr>
        </p:nvSpPr>
        <p:spPr/>
        <p:txBody>
          <a:bodyPr/>
          <a:lstStyle/>
          <a:p>
            <a:fld id="{3C974458-8A97-4835-BF79-1FB6D7856C21}" type="slidenum">
              <a:rPr lang="en-US" smtClean="0"/>
              <a:t>4</a:t>
            </a:fld>
            <a:endParaRPr lang="en-US"/>
          </a:p>
        </p:txBody>
      </p:sp>
    </p:spTree>
    <p:extLst>
      <p:ext uri="{BB962C8B-B14F-4D97-AF65-F5344CB8AC3E}">
        <p14:creationId xmlns:p14="http://schemas.microsoft.com/office/powerpoint/2010/main" val="986213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70934-8054-4416-8B7F-E7F54D672348}"/>
              </a:ext>
            </a:extLst>
          </p:cNvPr>
          <p:cNvSpPr>
            <a:spLocks noGrp="1"/>
          </p:cNvSpPr>
          <p:nvPr>
            <p:ph type="title"/>
          </p:nvPr>
        </p:nvSpPr>
        <p:spPr/>
        <p:txBody>
          <a:bodyPr/>
          <a:lstStyle/>
          <a:p>
            <a:r>
              <a:rPr lang="en-US" dirty="0"/>
              <a:t>Caches see “circadian” Patterns</a:t>
            </a:r>
          </a:p>
        </p:txBody>
      </p:sp>
      <p:sp>
        <p:nvSpPr>
          <p:cNvPr id="8" name="Content Placeholder 7">
            <a:extLst>
              <a:ext uri="{FF2B5EF4-FFF2-40B4-BE49-F238E27FC236}">
                <a16:creationId xmlns:a16="http://schemas.microsoft.com/office/drawing/2014/main" id="{2B9CBA95-8F05-42AA-A464-747B102DCD9C}"/>
              </a:ext>
            </a:extLst>
          </p:cNvPr>
          <p:cNvSpPr>
            <a:spLocks noGrp="1"/>
          </p:cNvSpPr>
          <p:nvPr>
            <p:ph idx="1"/>
          </p:nvPr>
        </p:nvSpPr>
        <p:spPr>
          <a:xfrm>
            <a:off x="1024128" y="1934817"/>
            <a:ext cx="10786872" cy="4374543"/>
          </a:xfrm>
        </p:spPr>
        <p:txBody>
          <a:bodyPr>
            <a:normAutofit lnSpcReduction="10000"/>
          </a:bodyPr>
          <a:lstStyle/>
          <a:p>
            <a:r>
              <a:rPr lang="en-US" dirty="0"/>
              <a:t>Accesses vary by time of day…</a:t>
            </a:r>
          </a:p>
          <a:p>
            <a:endParaRPr lang="en-US" dirty="0"/>
          </a:p>
          <a:p>
            <a:endParaRPr lang="en-US" dirty="0"/>
          </a:p>
          <a:p>
            <a:endParaRPr lang="en-US" dirty="0"/>
          </a:p>
          <a:p>
            <a:endParaRPr lang="en-US" dirty="0"/>
          </a:p>
          <a:p>
            <a:endParaRPr lang="en-US" dirty="0"/>
          </a:p>
          <a:p>
            <a:endParaRPr lang="en-US" dirty="0"/>
          </a:p>
          <a:p>
            <a:pPr marL="0" indent="0">
              <a:buNone/>
            </a:pPr>
            <a:r>
              <a:rPr lang="en-US" dirty="0"/>
              <a:t>… and by photo: Some are far more popular than others</a:t>
            </a:r>
          </a:p>
        </p:txBody>
      </p:sp>
      <p:sp>
        <p:nvSpPr>
          <p:cNvPr id="4" name="Footer Placeholder 3">
            <a:extLst>
              <a:ext uri="{FF2B5EF4-FFF2-40B4-BE49-F238E27FC236}">
                <a16:creationId xmlns:a16="http://schemas.microsoft.com/office/drawing/2014/main" id="{7F396AF8-20C8-45C3-8130-2F9836C2E038}"/>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09E2B6CC-4428-47E0-B390-5365874F6F91}"/>
              </a:ext>
            </a:extLst>
          </p:cNvPr>
          <p:cNvSpPr>
            <a:spLocks noGrp="1"/>
          </p:cNvSpPr>
          <p:nvPr>
            <p:ph type="sldNum" sz="quarter" idx="12"/>
          </p:nvPr>
        </p:nvSpPr>
        <p:spPr/>
        <p:txBody>
          <a:bodyPr/>
          <a:lstStyle/>
          <a:p>
            <a:fld id="{3C974458-8A97-4835-BF79-1FB6D7856C21}" type="slidenum">
              <a:rPr lang="en-US" smtClean="0"/>
              <a:t>40</a:t>
            </a:fld>
            <a:endParaRPr lang="en-US"/>
          </a:p>
        </p:txBody>
      </p:sp>
      <p:pic>
        <p:nvPicPr>
          <p:cNvPr id="6" name="Picture 7">
            <a:extLst>
              <a:ext uri="{FF2B5EF4-FFF2-40B4-BE49-F238E27FC236}">
                <a16:creationId xmlns:a16="http://schemas.microsoft.com/office/drawing/2014/main" id="{A089FF8A-4FAE-4C50-8B26-A6484969F6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1235" y="2862470"/>
            <a:ext cx="4572000" cy="20955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a:extLst>
              <a:ext uri="{FF2B5EF4-FFF2-40B4-BE49-F238E27FC236}">
                <a16:creationId xmlns:a16="http://schemas.microsoft.com/office/drawing/2014/main" id="{6DA107E2-F51B-4AAC-A561-3675552663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31835" y="2557670"/>
            <a:ext cx="3657600" cy="2468563"/>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83647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9D6CC-9CDE-4D63-94A5-39E6CB418C2E}"/>
              </a:ext>
            </a:extLst>
          </p:cNvPr>
          <p:cNvSpPr>
            <a:spLocks noGrp="1"/>
          </p:cNvSpPr>
          <p:nvPr>
            <p:ph type="title"/>
          </p:nvPr>
        </p:nvSpPr>
        <p:spPr/>
        <p:txBody>
          <a:bodyPr/>
          <a:lstStyle/>
          <a:p>
            <a:r>
              <a:rPr lang="en-US" dirty="0"/>
              <a:t>Photo </a:t>
            </a:r>
            <a:r>
              <a:rPr lang="en-US" dirty="0" err="1"/>
              <a:t>cacheability</a:t>
            </a:r>
            <a:r>
              <a:rPr lang="en-US" dirty="0"/>
              <a:t> by popularity</a:t>
            </a:r>
          </a:p>
        </p:txBody>
      </p:sp>
      <p:pic>
        <p:nvPicPr>
          <p:cNvPr id="9" name="Content Placeholder 8">
            <a:extLst>
              <a:ext uri="{FF2B5EF4-FFF2-40B4-BE49-F238E27FC236}">
                <a16:creationId xmlns:a16="http://schemas.microsoft.com/office/drawing/2014/main" id="{1FD68582-7881-4E5A-9B08-77EB34FCC18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17564" y="2494975"/>
            <a:ext cx="4608103" cy="2990246"/>
          </a:xfrm>
        </p:spPr>
      </p:pic>
      <p:sp>
        <p:nvSpPr>
          <p:cNvPr id="4" name="Footer Placeholder 3">
            <a:extLst>
              <a:ext uri="{FF2B5EF4-FFF2-40B4-BE49-F238E27FC236}">
                <a16:creationId xmlns:a16="http://schemas.microsoft.com/office/drawing/2014/main" id="{6B03CCE4-F0E4-469F-A861-43C18D820E4D}"/>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E77FDFE2-950A-4D46-8BD5-FA86131E553D}"/>
              </a:ext>
            </a:extLst>
          </p:cNvPr>
          <p:cNvSpPr>
            <a:spLocks noGrp="1"/>
          </p:cNvSpPr>
          <p:nvPr>
            <p:ph type="sldNum" sz="quarter" idx="12"/>
          </p:nvPr>
        </p:nvSpPr>
        <p:spPr/>
        <p:txBody>
          <a:bodyPr/>
          <a:lstStyle/>
          <a:p>
            <a:fld id="{3C974458-8A97-4835-BF79-1FB6D7856C21}" type="slidenum">
              <a:rPr lang="en-US" smtClean="0"/>
              <a:t>41</a:t>
            </a:fld>
            <a:endParaRPr lang="en-US"/>
          </a:p>
        </p:txBody>
      </p:sp>
      <p:sp>
        <p:nvSpPr>
          <p:cNvPr id="10" name="Content Placeholder 2">
            <a:extLst>
              <a:ext uri="{FF2B5EF4-FFF2-40B4-BE49-F238E27FC236}">
                <a16:creationId xmlns:a16="http://schemas.microsoft.com/office/drawing/2014/main" id="{778A46D3-5BF7-4996-B248-228A50700E88}"/>
              </a:ext>
            </a:extLst>
          </p:cNvPr>
          <p:cNvSpPr txBox="1">
            <a:spLocks/>
          </p:cNvSpPr>
          <p:nvPr/>
        </p:nvSpPr>
        <p:spPr>
          <a:xfrm>
            <a:off x="1024128" y="2286000"/>
            <a:ext cx="10786872" cy="402336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8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4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dirty="0"/>
              <a:t>The main job of each layer</a:t>
            </a:r>
            <a:br>
              <a:rPr lang="en-US" dirty="0"/>
            </a:br>
            <a:r>
              <a:rPr lang="en-US" dirty="0"/>
              <a:t>is different.</a:t>
            </a:r>
          </a:p>
          <a:p>
            <a:endParaRPr lang="en-US" dirty="0"/>
          </a:p>
          <a:p>
            <a:r>
              <a:rPr lang="en-US" dirty="0"/>
              <a:t>This is further evidence that cache</a:t>
            </a:r>
            <a:br>
              <a:rPr lang="en-US" dirty="0"/>
            </a:br>
            <a:r>
              <a:rPr lang="en-US" dirty="0"/>
              <a:t>policy should vary to match </a:t>
            </a:r>
            <a:br>
              <a:rPr lang="en-US" dirty="0"/>
            </a:br>
            <a:r>
              <a:rPr lang="en-US" dirty="0"/>
              <a:t>details of the actual workload</a:t>
            </a:r>
            <a:br>
              <a:rPr lang="en-US" dirty="0"/>
            </a:br>
            <a:endParaRPr lang="en-US" dirty="0"/>
          </a:p>
        </p:txBody>
      </p:sp>
    </p:spTree>
    <p:extLst>
      <p:ext uri="{BB962C8B-B14F-4D97-AF65-F5344CB8AC3E}">
        <p14:creationId xmlns:p14="http://schemas.microsoft.com/office/powerpoint/2010/main" val="13145154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D5EE9B-2623-4113-ACC9-89C39EFC9569}"/>
              </a:ext>
            </a:extLst>
          </p:cNvPr>
          <p:cNvSpPr>
            <a:spLocks noGrp="1"/>
          </p:cNvSpPr>
          <p:nvPr>
            <p:ph type="title"/>
          </p:nvPr>
        </p:nvSpPr>
        <p:spPr/>
        <p:txBody>
          <a:bodyPr/>
          <a:lstStyle/>
          <a:p>
            <a:r>
              <a:rPr lang="en-US" dirty="0"/>
              <a:t>GEO-Scale Caching</a:t>
            </a:r>
          </a:p>
        </p:txBody>
      </p:sp>
      <p:sp>
        <p:nvSpPr>
          <p:cNvPr id="6" name="Content Placeholder 5">
            <a:extLst>
              <a:ext uri="{FF2B5EF4-FFF2-40B4-BE49-F238E27FC236}">
                <a16:creationId xmlns:a16="http://schemas.microsoft.com/office/drawing/2014/main" id="{08CF934F-8B5C-4B15-ACB1-BBBB1D533498}"/>
              </a:ext>
            </a:extLst>
          </p:cNvPr>
          <p:cNvSpPr>
            <a:spLocks noGrp="1"/>
          </p:cNvSpPr>
          <p:nvPr>
            <p:ph idx="1"/>
          </p:nvPr>
        </p:nvSpPr>
        <p:spPr/>
        <p:txBody>
          <a:bodyPr>
            <a:normAutofit lnSpcReduction="10000"/>
          </a:bodyPr>
          <a:lstStyle/>
          <a:p>
            <a:r>
              <a:rPr lang="en-US" dirty="0"/>
              <a:t>One way to do far better turns out to be for caches to collaborate at a WAN layer – some edge servers may encounter “suddenly popular” content earlier than others, and so those would do resizing operations first.</a:t>
            </a:r>
          </a:p>
          <a:p>
            <a:endParaRPr lang="en-US" dirty="0"/>
          </a:p>
          <a:p>
            <a:r>
              <a:rPr lang="en-US" dirty="0"/>
              <a:t>WAN collaboration between Edge caches is faster than asking for it from Haystack, and also reduces load on the Haystack platform.</a:t>
            </a:r>
          </a:p>
          <a:p>
            <a:endParaRPr lang="en-US" dirty="0"/>
          </a:p>
          <a:p>
            <a:r>
              <a:rPr lang="en-US" dirty="0"/>
              <a:t>Key insight: the Facebook Internet is remarkably fast and stable, and this gives better than scaling because the full cache can be exploited.</a:t>
            </a:r>
          </a:p>
        </p:txBody>
      </p:sp>
      <p:sp>
        <p:nvSpPr>
          <p:cNvPr id="3" name="Footer Placeholder 2">
            <a:extLst>
              <a:ext uri="{FF2B5EF4-FFF2-40B4-BE49-F238E27FC236}">
                <a16:creationId xmlns:a16="http://schemas.microsoft.com/office/drawing/2014/main" id="{154B89D8-DAEA-4E3C-96A2-08F761D92F8A}"/>
              </a:ext>
            </a:extLst>
          </p:cNvPr>
          <p:cNvSpPr>
            <a:spLocks noGrp="1"/>
          </p:cNvSpPr>
          <p:nvPr>
            <p:ph type="ftr" sz="quarter" idx="11"/>
          </p:nvPr>
        </p:nvSpPr>
        <p:spPr/>
        <p:txBody>
          <a:bodyPr/>
          <a:lstStyle/>
          <a:p>
            <a:r>
              <a:rPr lang="en-US"/>
              <a:t>http://www.cs.cornell.edu/courses/cs5412/2019sp</a:t>
            </a:r>
          </a:p>
        </p:txBody>
      </p:sp>
      <p:sp>
        <p:nvSpPr>
          <p:cNvPr id="4" name="Slide Number Placeholder 3">
            <a:extLst>
              <a:ext uri="{FF2B5EF4-FFF2-40B4-BE49-F238E27FC236}">
                <a16:creationId xmlns:a16="http://schemas.microsoft.com/office/drawing/2014/main" id="{97B1FAC1-2C33-443A-867C-0011EE03300B}"/>
              </a:ext>
            </a:extLst>
          </p:cNvPr>
          <p:cNvSpPr>
            <a:spLocks noGrp="1"/>
          </p:cNvSpPr>
          <p:nvPr>
            <p:ph type="sldNum" sz="quarter" idx="12"/>
          </p:nvPr>
        </p:nvSpPr>
        <p:spPr/>
        <p:txBody>
          <a:bodyPr/>
          <a:lstStyle/>
          <a:p>
            <a:fld id="{3C974458-8A97-4835-BF79-1FB6D7856C21}" type="slidenum">
              <a:rPr lang="en-US" smtClean="0"/>
              <a:t>42</a:t>
            </a:fld>
            <a:endParaRPr lang="en-US"/>
          </a:p>
        </p:txBody>
      </p:sp>
    </p:spTree>
    <p:extLst>
      <p:ext uri="{BB962C8B-B14F-4D97-AF65-F5344CB8AC3E}">
        <p14:creationId xmlns:p14="http://schemas.microsoft.com/office/powerpoint/2010/main" val="34105002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18" descr="BlankMap-USA-states.PNG"/>
          <p:cNvPicPr>
            <a:picLocks noChangeAspect="1"/>
          </p:cNvPicPr>
          <p:nvPr/>
        </p:nvPicPr>
        <p:blipFill>
          <a:blip r:embed="rId3" cstate="screen">
            <a:alphaModFix/>
            <a:extLst>
              <a:ext uri="{28A0092B-C50C-407E-A947-70E740481C1C}">
                <a14:useLocalDpi xmlns:a14="http://schemas.microsoft.com/office/drawing/2010/main"/>
              </a:ext>
            </a:extLst>
          </a:blip>
          <a:srcRect/>
          <a:stretch>
            <a:fillRect/>
          </a:stretch>
        </p:blipFill>
        <p:spPr bwMode="auto">
          <a:xfrm>
            <a:off x="4166205" y="713496"/>
            <a:ext cx="4115973" cy="2500917"/>
          </a:xfrm>
          <a:prstGeom prst="rect">
            <a:avLst/>
          </a:prstGeom>
          <a:noFill/>
          <a:ln w="9525">
            <a:noFill/>
            <a:miter lim="800000"/>
            <a:headEnd/>
            <a:tailEnd/>
          </a:ln>
        </p:spPr>
      </p:pic>
      <p:sp>
        <p:nvSpPr>
          <p:cNvPr id="100" name="Oval 99"/>
          <p:cNvSpPr>
            <a:spLocks noChangeAspect="1"/>
          </p:cNvSpPr>
          <p:nvPr/>
        </p:nvSpPr>
        <p:spPr>
          <a:xfrm>
            <a:off x="6520869" y="1415680"/>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1" name="Oval 100"/>
          <p:cNvSpPr>
            <a:spLocks noChangeAspect="1"/>
          </p:cNvSpPr>
          <p:nvPr/>
        </p:nvSpPr>
        <p:spPr>
          <a:xfrm>
            <a:off x="6001496" y="2022668"/>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2" name="Oval 101"/>
          <p:cNvSpPr>
            <a:spLocks noChangeAspect="1"/>
          </p:cNvSpPr>
          <p:nvPr/>
        </p:nvSpPr>
        <p:spPr>
          <a:xfrm>
            <a:off x="4450816" y="1047907"/>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3" name="Oval 102"/>
          <p:cNvSpPr>
            <a:spLocks noChangeAspect="1"/>
          </p:cNvSpPr>
          <p:nvPr/>
        </p:nvSpPr>
        <p:spPr>
          <a:xfrm>
            <a:off x="6949892" y="2088305"/>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4" name="Oval 103"/>
          <p:cNvSpPr>
            <a:spLocks noChangeAspect="1"/>
          </p:cNvSpPr>
          <p:nvPr/>
        </p:nvSpPr>
        <p:spPr>
          <a:xfrm>
            <a:off x="7371042" y="1238746"/>
            <a:ext cx="600053" cy="600053"/>
          </a:xfrm>
          <a:prstGeom prst="ellipse">
            <a:avLst/>
          </a:prstGeom>
          <a:solidFill>
            <a:srgbClr val="C00000">
              <a:alpha val="63000"/>
            </a:srgb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5" name="Oval 104"/>
          <p:cNvSpPr>
            <a:spLocks noChangeAspect="1"/>
          </p:cNvSpPr>
          <p:nvPr/>
        </p:nvSpPr>
        <p:spPr>
          <a:xfrm>
            <a:off x="7349223" y="1721513"/>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6" name="Oval 105"/>
          <p:cNvSpPr>
            <a:spLocks noChangeAspect="1"/>
          </p:cNvSpPr>
          <p:nvPr/>
        </p:nvSpPr>
        <p:spPr>
          <a:xfrm>
            <a:off x="7301585" y="2641196"/>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7" name="Oval 106"/>
          <p:cNvSpPr>
            <a:spLocks noChangeAspect="1"/>
          </p:cNvSpPr>
          <p:nvPr/>
        </p:nvSpPr>
        <p:spPr>
          <a:xfrm>
            <a:off x="5879064" y="2540583"/>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8" name="Oval 107"/>
          <p:cNvSpPr>
            <a:spLocks noChangeAspect="1"/>
          </p:cNvSpPr>
          <p:nvPr/>
        </p:nvSpPr>
        <p:spPr>
          <a:xfrm>
            <a:off x="4523983" y="1889018"/>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9" name="Oval 108"/>
          <p:cNvSpPr>
            <a:spLocks noChangeAspect="1"/>
          </p:cNvSpPr>
          <p:nvPr/>
        </p:nvSpPr>
        <p:spPr>
          <a:xfrm>
            <a:off x="4259681" y="1324684"/>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0" name="Oval 109"/>
          <p:cNvSpPr>
            <a:spLocks noChangeAspect="1"/>
          </p:cNvSpPr>
          <p:nvPr/>
        </p:nvSpPr>
        <p:spPr>
          <a:xfrm>
            <a:off x="4259681" y="713496"/>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1" name="Oval 110"/>
          <p:cNvSpPr>
            <a:spLocks noChangeAspect="1"/>
          </p:cNvSpPr>
          <p:nvPr/>
        </p:nvSpPr>
        <p:spPr>
          <a:xfrm>
            <a:off x="4490463" y="92686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2" name="Oval 111"/>
          <p:cNvSpPr>
            <a:spLocks noChangeAspect="1"/>
          </p:cNvSpPr>
          <p:nvPr/>
        </p:nvSpPr>
        <p:spPr>
          <a:xfrm>
            <a:off x="4523983" y="1213939"/>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3" name="Oval 112"/>
          <p:cNvSpPr>
            <a:spLocks noChangeAspect="1"/>
          </p:cNvSpPr>
          <p:nvPr/>
        </p:nvSpPr>
        <p:spPr>
          <a:xfrm>
            <a:off x="7563824" y="1831703"/>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4" name="Oval 113"/>
          <p:cNvSpPr>
            <a:spLocks noChangeAspect="1"/>
          </p:cNvSpPr>
          <p:nvPr/>
        </p:nvSpPr>
        <p:spPr>
          <a:xfrm>
            <a:off x="6729157" y="162778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5" name="Oval 114"/>
          <p:cNvSpPr>
            <a:spLocks noChangeAspect="1"/>
          </p:cNvSpPr>
          <p:nvPr/>
        </p:nvSpPr>
        <p:spPr>
          <a:xfrm>
            <a:off x="7759944" y="1448724"/>
            <a:ext cx="138112" cy="138112"/>
          </a:xfrm>
          <a:prstGeom prst="ellipse">
            <a:avLst/>
          </a:prstGeom>
          <a:solidFill>
            <a:srgbClr val="C0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6" name="Oval 115"/>
          <p:cNvSpPr>
            <a:spLocks noChangeAspect="1"/>
          </p:cNvSpPr>
          <p:nvPr/>
        </p:nvSpPr>
        <p:spPr>
          <a:xfrm>
            <a:off x="7432189" y="1642350"/>
            <a:ext cx="70594" cy="70594"/>
          </a:xfrm>
          <a:prstGeom prst="ellipse">
            <a:avLst/>
          </a:prstGeom>
          <a:solidFill>
            <a:srgbClr val="800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7" name="Oval 116"/>
          <p:cNvSpPr>
            <a:spLocks noChangeAspect="1"/>
          </p:cNvSpPr>
          <p:nvPr/>
        </p:nvSpPr>
        <p:spPr>
          <a:xfrm>
            <a:off x="7153329" y="229933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9" name="Oval 118"/>
          <p:cNvSpPr>
            <a:spLocks noChangeAspect="1"/>
          </p:cNvSpPr>
          <p:nvPr/>
        </p:nvSpPr>
        <p:spPr>
          <a:xfrm>
            <a:off x="6188368" y="2437448"/>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0" name="Oval 119"/>
          <p:cNvSpPr>
            <a:spLocks noChangeAspect="1"/>
          </p:cNvSpPr>
          <p:nvPr/>
        </p:nvSpPr>
        <p:spPr>
          <a:xfrm>
            <a:off x="6091868" y="2761615"/>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1" name="Oval 120"/>
          <p:cNvSpPr>
            <a:spLocks noChangeAspect="1"/>
          </p:cNvSpPr>
          <p:nvPr/>
        </p:nvSpPr>
        <p:spPr>
          <a:xfrm>
            <a:off x="4369287" y="1647170"/>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2" name="Oval 121"/>
          <p:cNvSpPr>
            <a:spLocks noChangeAspect="1"/>
          </p:cNvSpPr>
          <p:nvPr/>
        </p:nvSpPr>
        <p:spPr>
          <a:xfrm>
            <a:off x="4352351" y="1693591"/>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3" name="Oval 122"/>
          <p:cNvSpPr>
            <a:spLocks noChangeAspect="1"/>
          </p:cNvSpPr>
          <p:nvPr/>
        </p:nvSpPr>
        <p:spPr>
          <a:xfrm>
            <a:off x="4523983" y="2088305"/>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4" name="Oval 123"/>
          <p:cNvSpPr>
            <a:spLocks noChangeAspect="1"/>
          </p:cNvSpPr>
          <p:nvPr/>
        </p:nvSpPr>
        <p:spPr>
          <a:xfrm>
            <a:off x="4392576" y="1889018"/>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5" name="TextBox 124"/>
          <p:cNvSpPr txBox="1"/>
          <p:nvPr/>
        </p:nvSpPr>
        <p:spPr>
          <a:xfrm>
            <a:off x="853555" y="444110"/>
            <a:ext cx="3417859" cy="2246769"/>
          </a:xfrm>
          <a:prstGeom prst="rect">
            <a:avLst/>
          </a:prstGeom>
          <a:noFill/>
        </p:spPr>
        <p:txBody>
          <a:bodyPr wrap="none" rtlCol="0">
            <a:spAutoFit/>
          </a:bodyPr>
          <a:lstStyle/>
          <a:p>
            <a:r>
              <a:rPr lang="en-US" sz="2800" dirty="0"/>
              <a:t>Remote fetch:</a:t>
            </a:r>
            <a:br>
              <a:rPr lang="en-US" sz="2800" dirty="0"/>
            </a:br>
            <a:r>
              <a:rPr lang="en-US" sz="2800" dirty="0"/>
              <a:t>cooperation between</a:t>
            </a:r>
            <a:br>
              <a:rPr lang="en-US" sz="2800" dirty="0"/>
            </a:br>
            <a:r>
              <a:rPr lang="en-US" sz="2800" dirty="0"/>
              <a:t>point-of-presence </a:t>
            </a:r>
            <a:br>
              <a:rPr lang="en-US" sz="2800" dirty="0"/>
            </a:br>
            <a:r>
              <a:rPr lang="en-US" sz="2800" dirty="0"/>
              <a:t>cache systems to share</a:t>
            </a:r>
            <a:br>
              <a:rPr lang="en-US" sz="2800" dirty="0"/>
            </a:br>
            <a:r>
              <a:rPr lang="en-US" sz="2800" dirty="0"/>
              <a:t>load and resources</a:t>
            </a:r>
          </a:p>
        </p:txBody>
      </p:sp>
      <p:pic>
        <p:nvPicPr>
          <p:cNvPr id="49" name="Picture 48">
            <a:extLst>
              <a:ext uri="{FF2B5EF4-FFF2-40B4-BE49-F238E27FC236}">
                <a16:creationId xmlns:a16="http://schemas.microsoft.com/office/drawing/2014/main" id="{8AB9F594-1586-4D09-85CB-D025CF71422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20787" y="1289438"/>
            <a:ext cx="199477" cy="386468"/>
          </a:xfrm>
          <a:prstGeom prst="rect">
            <a:avLst/>
          </a:prstGeom>
        </p:spPr>
      </p:pic>
      <p:cxnSp>
        <p:nvCxnSpPr>
          <p:cNvPr id="50" name="Straight Arrow Connector 49">
            <a:extLst>
              <a:ext uri="{FF2B5EF4-FFF2-40B4-BE49-F238E27FC236}">
                <a16:creationId xmlns:a16="http://schemas.microsoft.com/office/drawing/2014/main" id="{1230B300-5882-42BB-8064-7F586C47CDF0}"/>
              </a:ext>
            </a:extLst>
          </p:cNvPr>
          <p:cNvCxnSpPr>
            <a:cxnSpLocks/>
          </p:cNvCxnSpPr>
          <p:nvPr/>
        </p:nvCxnSpPr>
        <p:spPr>
          <a:xfrm>
            <a:off x="4683914" y="1044998"/>
            <a:ext cx="2889009" cy="53201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61E36FA-8403-4CCD-AD0B-B69604A40D25}"/>
              </a:ext>
            </a:extLst>
          </p:cNvPr>
          <p:cNvCxnSpPr>
            <a:cxnSpLocks/>
            <a:stCxn id="121" idx="5"/>
          </p:cNvCxnSpPr>
          <p:nvPr/>
        </p:nvCxnSpPr>
        <p:spPr>
          <a:xfrm flipV="1">
            <a:off x="4841210" y="1577010"/>
            <a:ext cx="2722614" cy="54208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Content Placeholder 22">
            <a:extLst>
              <a:ext uri="{FF2B5EF4-FFF2-40B4-BE49-F238E27FC236}">
                <a16:creationId xmlns:a16="http://schemas.microsoft.com/office/drawing/2014/main" id="{1187A21E-F878-4832-91A1-260CC3339DB1}"/>
              </a:ext>
            </a:extLst>
          </p:cNvPr>
          <p:cNvSpPr>
            <a:spLocks noGrp="1"/>
          </p:cNvSpPr>
          <p:nvPr>
            <p:ph idx="1"/>
          </p:nvPr>
        </p:nvSpPr>
        <p:spPr>
          <a:xfrm>
            <a:off x="1024128" y="4081670"/>
            <a:ext cx="10786872" cy="2227690"/>
          </a:xfrm>
        </p:spPr>
        <p:txBody>
          <a:bodyPr/>
          <a:lstStyle/>
          <a:p>
            <a:r>
              <a:rPr lang="en-US" dirty="0"/>
              <a:t>In Ithaca, most of your content probably comes from a point of presence in the area, maybe the red one (near Boston)</a:t>
            </a:r>
          </a:p>
          <a:p>
            <a:r>
              <a:rPr lang="en-US" dirty="0"/>
              <a:t>But if Boston doesn’t have it or is overloaded, they casually reach out to places like Spokane, or Arizona, especially during periods when those are lightly loaded, like 5am PT!</a:t>
            </a:r>
          </a:p>
        </p:txBody>
      </p:sp>
      <p:pic>
        <p:nvPicPr>
          <p:cNvPr id="26" name="Picture 25">
            <a:extLst>
              <a:ext uri="{FF2B5EF4-FFF2-40B4-BE49-F238E27FC236}">
                <a16:creationId xmlns:a16="http://schemas.microsoft.com/office/drawing/2014/main" id="{C60EC9B4-E56F-4580-9421-4C79C34EE5F9}"/>
              </a:ext>
            </a:extLst>
          </p:cNvPr>
          <p:cNvPicPr>
            <a:picLocks noChangeAspect="1"/>
          </p:cNvPicPr>
          <p:nvPr/>
        </p:nvPicPr>
        <p:blipFill>
          <a:blip r:embed="rId5"/>
          <a:stretch>
            <a:fillRect/>
          </a:stretch>
        </p:blipFill>
        <p:spPr>
          <a:xfrm>
            <a:off x="7898056" y="235300"/>
            <a:ext cx="786598" cy="676084"/>
          </a:xfrm>
          <a:prstGeom prst="rect">
            <a:avLst/>
          </a:prstGeom>
        </p:spPr>
      </p:pic>
      <p:pic>
        <p:nvPicPr>
          <p:cNvPr id="27" name="Picture 26">
            <a:extLst>
              <a:ext uri="{FF2B5EF4-FFF2-40B4-BE49-F238E27FC236}">
                <a16:creationId xmlns:a16="http://schemas.microsoft.com/office/drawing/2014/main" id="{99DC3698-81AC-425F-BFE5-F94B800951FB}"/>
              </a:ext>
            </a:extLst>
          </p:cNvPr>
          <p:cNvPicPr>
            <a:picLocks noChangeAspect="1"/>
          </p:cNvPicPr>
          <p:nvPr/>
        </p:nvPicPr>
        <p:blipFill>
          <a:blip r:embed="rId6"/>
          <a:stretch>
            <a:fillRect/>
          </a:stretch>
        </p:blipFill>
        <p:spPr>
          <a:xfrm>
            <a:off x="3784266" y="297732"/>
            <a:ext cx="616226" cy="554603"/>
          </a:xfrm>
          <a:prstGeom prst="rect">
            <a:avLst/>
          </a:prstGeom>
        </p:spPr>
      </p:pic>
      <p:sp>
        <p:nvSpPr>
          <p:cNvPr id="2" name="TextBox 1"/>
          <p:cNvSpPr txBox="1"/>
          <p:nvPr/>
        </p:nvSpPr>
        <p:spPr>
          <a:xfrm>
            <a:off x="2781667" y="-19729"/>
            <a:ext cx="2979493" cy="369332"/>
          </a:xfrm>
          <a:prstGeom prst="rect">
            <a:avLst/>
          </a:prstGeom>
          <a:noFill/>
        </p:spPr>
        <p:txBody>
          <a:bodyPr wrap="square" rtlCol="0">
            <a:spAutoFit/>
          </a:bodyPr>
          <a:lstStyle/>
          <a:p>
            <a:r>
              <a:rPr lang="en-US" i="1" dirty="0"/>
              <a:t>People are sleeping in Seattle</a:t>
            </a:r>
          </a:p>
        </p:txBody>
      </p:sp>
      <p:sp>
        <p:nvSpPr>
          <p:cNvPr id="35" name="TextBox 34"/>
          <p:cNvSpPr txBox="1"/>
          <p:nvPr/>
        </p:nvSpPr>
        <p:spPr>
          <a:xfrm>
            <a:off x="6531993" y="851407"/>
            <a:ext cx="3966566" cy="369332"/>
          </a:xfrm>
          <a:prstGeom prst="rect">
            <a:avLst/>
          </a:prstGeom>
          <a:noFill/>
        </p:spPr>
        <p:txBody>
          <a:bodyPr wrap="square" rtlCol="0">
            <a:spAutoFit/>
          </a:bodyPr>
          <a:lstStyle/>
          <a:p>
            <a:r>
              <a:rPr lang="en-US" i="1" dirty="0"/>
              <a:t>People are having breakfast in Ithaca</a:t>
            </a:r>
          </a:p>
        </p:txBody>
      </p:sp>
      <p:sp>
        <p:nvSpPr>
          <p:cNvPr id="3" name="Footer Placeholder 2"/>
          <p:cNvSpPr>
            <a:spLocks noGrp="1"/>
          </p:cNvSpPr>
          <p:nvPr>
            <p:ph type="ftr" sz="quarter" idx="11"/>
          </p:nvPr>
        </p:nvSpPr>
        <p:spPr/>
        <p:txBody>
          <a:bodyPr/>
          <a:lstStyle/>
          <a:p>
            <a:r>
              <a:rPr lang="en-US"/>
              <a:t>http://www.cs.cornell.edu/courses/cs5412/2019sp</a:t>
            </a:r>
          </a:p>
        </p:txBody>
      </p:sp>
      <p:sp>
        <p:nvSpPr>
          <p:cNvPr id="4" name="Slide Number Placeholder 3"/>
          <p:cNvSpPr>
            <a:spLocks noGrp="1"/>
          </p:cNvSpPr>
          <p:nvPr>
            <p:ph type="sldNum" sz="quarter" idx="12"/>
          </p:nvPr>
        </p:nvSpPr>
        <p:spPr/>
        <p:txBody>
          <a:bodyPr/>
          <a:lstStyle/>
          <a:p>
            <a:fld id="{3C974458-8A97-4835-BF79-1FB6D7856C21}" type="slidenum">
              <a:rPr lang="en-US" smtClean="0"/>
              <a:t>43</a:t>
            </a:fld>
            <a:endParaRPr lang="en-US"/>
          </a:p>
        </p:txBody>
      </p:sp>
    </p:spTree>
    <p:extLst>
      <p:ext uri="{BB962C8B-B14F-4D97-AF65-F5344CB8AC3E}">
        <p14:creationId xmlns:p14="http://schemas.microsoft.com/office/powerpoint/2010/main" val="18759794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893910-F810-4AD7-9002-7EC414ED38B1}"/>
              </a:ext>
            </a:extLst>
          </p:cNvPr>
          <p:cNvSpPr>
            <a:spLocks noGrp="1"/>
          </p:cNvSpPr>
          <p:nvPr>
            <p:ph type="title"/>
          </p:nvPr>
        </p:nvSpPr>
        <p:spPr/>
        <p:txBody>
          <a:bodyPr/>
          <a:lstStyle/>
          <a:p>
            <a:r>
              <a:rPr lang="en-US" dirty="0"/>
              <a:t>Cache retention/eviction policy</a:t>
            </a:r>
          </a:p>
        </p:txBody>
      </p:sp>
      <p:sp>
        <p:nvSpPr>
          <p:cNvPr id="6" name="Content Placeholder 5">
            <a:extLst>
              <a:ext uri="{FF2B5EF4-FFF2-40B4-BE49-F238E27FC236}">
                <a16:creationId xmlns:a16="http://schemas.microsoft.com/office/drawing/2014/main" id="{8E4A9867-A6AF-416D-B084-2FC4467D501D}"/>
              </a:ext>
            </a:extLst>
          </p:cNvPr>
          <p:cNvSpPr>
            <a:spLocks noGrp="1"/>
          </p:cNvSpPr>
          <p:nvPr>
            <p:ph idx="1"/>
          </p:nvPr>
        </p:nvSpPr>
        <p:spPr>
          <a:xfrm>
            <a:off x="1024128" y="2286000"/>
            <a:ext cx="4064707" cy="4023360"/>
          </a:xfrm>
        </p:spPr>
        <p:txBody>
          <a:bodyPr/>
          <a:lstStyle/>
          <a:p>
            <a:r>
              <a:rPr lang="en-US" dirty="0"/>
              <a:t>Facebook was using an LRU policy.  </a:t>
            </a:r>
          </a:p>
          <a:p>
            <a:r>
              <a:rPr lang="en-US" dirty="0"/>
              <a:t>We used our trace to evaluate a segmented scheme called S4LRU</a:t>
            </a:r>
          </a:p>
          <a:p>
            <a:r>
              <a:rPr lang="en-US" dirty="0"/>
              <a:t>It outperforms all other algorithms we looked at</a:t>
            </a:r>
          </a:p>
        </p:txBody>
      </p:sp>
      <p:sp>
        <p:nvSpPr>
          <p:cNvPr id="3" name="Footer Placeholder 2">
            <a:extLst>
              <a:ext uri="{FF2B5EF4-FFF2-40B4-BE49-F238E27FC236}">
                <a16:creationId xmlns:a16="http://schemas.microsoft.com/office/drawing/2014/main" id="{B5BD94F7-E903-431C-875E-2F033AAF5E64}"/>
              </a:ext>
            </a:extLst>
          </p:cNvPr>
          <p:cNvSpPr>
            <a:spLocks noGrp="1"/>
          </p:cNvSpPr>
          <p:nvPr>
            <p:ph type="ftr" sz="quarter" idx="11"/>
          </p:nvPr>
        </p:nvSpPr>
        <p:spPr/>
        <p:txBody>
          <a:bodyPr/>
          <a:lstStyle/>
          <a:p>
            <a:r>
              <a:rPr lang="en-US"/>
              <a:t>http://www.cs.cornell.edu/courses/cs5412/2019sp</a:t>
            </a:r>
          </a:p>
        </p:txBody>
      </p:sp>
      <p:sp>
        <p:nvSpPr>
          <p:cNvPr id="4" name="Slide Number Placeholder 3">
            <a:extLst>
              <a:ext uri="{FF2B5EF4-FFF2-40B4-BE49-F238E27FC236}">
                <a16:creationId xmlns:a16="http://schemas.microsoft.com/office/drawing/2014/main" id="{D6B77754-B4C9-478A-99F3-32930C434581}"/>
              </a:ext>
            </a:extLst>
          </p:cNvPr>
          <p:cNvSpPr>
            <a:spLocks noGrp="1"/>
          </p:cNvSpPr>
          <p:nvPr>
            <p:ph type="sldNum" sz="quarter" idx="12"/>
          </p:nvPr>
        </p:nvSpPr>
        <p:spPr/>
        <p:txBody>
          <a:bodyPr/>
          <a:lstStyle/>
          <a:p>
            <a:fld id="{3C974458-8A97-4835-BF79-1FB6D7856C21}" type="slidenum">
              <a:rPr lang="en-US" smtClean="0"/>
              <a:t>44</a:t>
            </a:fld>
            <a:endParaRPr lang="en-US"/>
          </a:p>
        </p:txBody>
      </p:sp>
      <p:pic>
        <p:nvPicPr>
          <p:cNvPr id="8" name="Picture 7">
            <a:extLst>
              <a:ext uri="{FF2B5EF4-FFF2-40B4-BE49-F238E27FC236}">
                <a16:creationId xmlns:a16="http://schemas.microsoft.com/office/drawing/2014/main" id="{7295F071-DBAA-4572-8120-E03CA0751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4852" y="2534808"/>
            <a:ext cx="6997148" cy="3935896"/>
          </a:xfrm>
          <a:prstGeom prst="rect">
            <a:avLst/>
          </a:prstGeom>
        </p:spPr>
      </p:pic>
    </p:spTree>
    <p:extLst>
      <p:ext uri="{BB962C8B-B14F-4D97-AF65-F5344CB8AC3E}">
        <p14:creationId xmlns:p14="http://schemas.microsoft.com/office/powerpoint/2010/main" val="36234301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B337E-08CD-4FD9-B649-09AE18CB6A8E}"/>
              </a:ext>
            </a:extLst>
          </p:cNvPr>
          <p:cNvSpPr>
            <a:spLocks noGrp="1"/>
          </p:cNvSpPr>
          <p:nvPr>
            <p:ph type="title"/>
          </p:nvPr>
        </p:nvSpPr>
        <p:spPr/>
        <p:txBody>
          <a:bodyPr/>
          <a:lstStyle/>
          <a:p>
            <a:r>
              <a:rPr lang="en-US" dirty="0"/>
              <a:t>Here we see that S4LRU is far better than normal LRU</a:t>
            </a:r>
          </a:p>
        </p:txBody>
      </p:sp>
      <p:sp>
        <p:nvSpPr>
          <p:cNvPr id="3" name="Footer Placeholder 2">
            <a:extLst>
              <a:ext uri="{FF2B5EF4-FFF2-40B4-BE49-F238E27FC236}">
                <a16:creationId xmlns:a16="http://schemas.microsoft.com/office/drawing/2014/main" id="{6338C224-18B1-4AD8-AEC6-0EA2DBABEEAC}"/>
              </a:ext>
            </a:extLst>
          </p:cNvPr>
          <p:cNvSpPr>
            <a:spLocks noGrp="1"/>
          </p:cNvSpPr>
          <p:nvPr>
            <p:ph type="ftr" sz="quarter" idx="11"/>
          </p:nvPr>
        </p:nvSpPr>
        <p:spPr/>
        <p:txBody>
          <a:bodyPr/>
          <a:lstStyle/>
          <a:p>
            <a:r>
              <a:rPr lang="en-US"/>
              <a:t>http://www.cs.cornell.edu/courses/cs5412/2019sp</a:t>
            </a:r>
          </a:p>
        </p:txBody>
      </p:sp>
      <p:sp>
        <p:nvSpPr>
          <p:cNvPr id="4" name="Slide Number Placeholder 3">
            <a:extLst>
              <a:ext uri="{FF2B5EF4-FFF2-40B4-BE49-F238E27FC236}">
                <a16:creationId xmlns:a16="http://schemas.microsoft.com/office/drawing/2014/main" id="{324C85FB-E629-49D2-A185-473F2BA5C572}"/>
              </a:ext>
            </a:extLst>
          </p:cNvPr>
          <p:cNvSpPr>
            <a:spLocks noGrp="1"/>
          </p:cNvSpPr>
          <p:nvPr>
            <p:ph type="sldNum" sz="quarter" idx="12"/>
          </p:nvPr>
        </p:nvSpPr>
        <p:spPr/>
        <p:txBody>
          <a:bodyPr/>
          <a:lstStyle/>
          <a:p>
            <a:fld id="{3C974458-8A97-4835-BF79-1FB6D7856C21}" type="slidenum">
              <a:rPr lang="en-US" smtClean="0"/>
              <a:t>45</a:t>
            </a:fld>
            <a:endParaRPr lang="en-US"/>
          </a:p>
        </p:txBody>
      </p:sp>
      <p:pic>
        <p:nvPicPr>
          <p:cNvPr id="6" name="Picture 5">
            <a:extLst>
              <a:ext uri="{FF2B5EF4-FFF2-40B4-BE49-F238E27FC236}">
                <a16:creationId xmlns:a16="http://schemas.microsoft.com/office/drawing/2014/main" id="{C8DC2C85-2523-4964-A491-DCDAB5292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205" y="2213113"/>
            <a:ext cx="8503513" cy="2437674"/>
          </a:xfrm>
          <a:prstGeom prst="rect">
            <a:avLst/>
          </a:prstGeom>
        </p:spPr>
      </p:pic>
      <p:pic>
        <p:nvPicPr>
          <p:cNvPr id="8" name="Picture 7">
            <a:extLst>
              <a:ext uri="{FF2B5EF4-FFF2-40B4-BE49-F238E27FC236}">
                <a16:creationId xmlns:a16="http://schemas.microsoft.com/office/drawing/2014/main" id="{BAB418E9-7D5D-4603-A083-DFECA830DD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3206" y="4400255"/>
            <a:ext cx="8540429" cy="2457745"/>
          </a:xfrm>
          <a:prstGeom prst="rect">
            <a:avLst/>
          </a:prstGeom>
        </p:spPr>
      </p:pic>
    </p:spTree>
    <p:extLst>
      <p:ext uri="{BB962C8B-B14F-4D97-AF65-F5344CB8AC3E}">
        <p14:creationId xmlns:p14="http://schemas.microsoft.com/office/powerpoint/2010/main" val="11680134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84871-DDE6-4AEE-B202-3E9E3F5E7CE6}"/>
              </a:ext>
            </a:extLst>
          </p:cNvPr>
          <p:cNvSpPr>
            <a:spLocks noGrp="1"/>
          </p:cNvSpPr>
          <p:nvPr>
            <p:ph type="title"/>
          </p:nvPr>
        </p:nvSpPr>
        <p:spPr/>
        <p:txBody>
          <a:bodyPr/>
          <a:lstStyle/>
          <a:p>
            <a:r>
              <a:rPr lang="en-US" dirty="0"/>
              <a:t>So… switch to S4LRU, right?</a:t>
            </a:r>
          </a:p>
        </p:txBody>
      </p:sp>
      <p:sp>
        <p:nvSpPr>
          <p:cNvPr id="5" name="Content Placeholder 4">
            <a:extLst>
              <a:ext uri="{FF2B5EF4-FFF2-40B4-BE49-F238E27FC236}">
                <a16:creationId xmlns:a16="http://schemas.microsoft.com/office/drawing/2014/main" id="{417AC02E-C579-4514-AA75-E54EB4FDAFF7}"/>
              </a:ext>
            </a:extLst>
          </p:cNvPr>
          <p:cNvSpPr>
            <a:spLocks noGrp="1"/>
          </p:cNvSpPr>
          <p:nvPr>
            <p:ph idx="1"/>
          </p:nvPr>
        </p:nvSpPr>
        <p:spPr/>
        <p:txBody>
          <a:bodyPr/>
          <a:lstStyle/>
          <a:p>
            <a:r>
              <a:rPr lang="en-US" dirty="0"/>
              <a:t>They decided to do so…</a:t>
            </a:r>
          </a:p>
          <a:p>
            <a:endParaRPr lang="en-US" dirty="0"/>
          </a:p>
          <a:p>
            <a:r>
              <a:rPr lang="en-US" dirty="0"/>
              <a:t>Total failure!</a:t>
            </a:r>
          </a:p>
          <a:p>
            <a:endParaRPr lang="en-US" dirty="0"/>
          </a:p>
          <a:p>
            <a:r>
              <a:rPr lang="en-US" dirty="0"/>
              <a:t>Why didn’t it help?</a:t>
            </a:r>
          </a:p>
        </p:txBody>
      </p:sp>
      <p:sp>
        <p:nvSpPr>
          <p:cNvPr id="3" name="Footer Placeholder 2">
            <a:extLst>
              <a:ext uri="{FF2B5EF4-FFF2-40B4-BE49-F238E27FC236}">
                <a16:creationId xmlns:a16="http://schemas.microsoft.com/office/drawing/2014/main" id="{D3816610-0B68-4B19-AABA-0D66618BC9F7}"/>
              </a:ext>
            </a:extLst>
          </p:cNvPr>
          <p:cNvSpPr>
            <a:spLocks noGrp="1"/>
          </p:cNvSpPr>
          <p:nvPr>
            <p:ph type="ftr" sz="quarter" idx="11"/>
          </p:nvPr>
        </p:nvSpPr>
        <p:spPr/>
        <p:txBody>
          <a:bodyPr/>
          <a:lstStyle/>
          <a:p>
            <a:r>
              <a:rPr lang="en-US"/>
              <a:t>http://www.cs.cornell.edu/courses/cs5412/2019sp</a:t>
            </a:r>
          </a:p>
        </p:txBody>
      </p:sp>
      <p:sp>
        <p:nvSpPr>
          <p:cNvPr id="4" name="Slide Number Placeholder 3">
            <a:extLst>
              <a:ext uri="{FF2B5EF4-FFF2-40B4-BE49-F238E27FC236}">
                <a16:creationId xmlns:a16="http://schemas.microsoft.com/office/drawing/2014/main" id="{64270A01-D8DF-4A59-B2CE-8648CA22A8C3}"/>
              </a:ext>
            </a:extLst>
          </p:cNvPr>
          <p:cNvSpPr>
            <a:spLocks noGrp="1"/>
          </p:cNvSpPr>
          <p:nvPr>
            <p:ph type="sldNum" sz="quarter" idx="12"/>
          </p:nvPr>
        </p:nvSpPr>
        <p:spPr/>
        <p:txBody>
          <a:bodyPr/>
          <a:lstStyle/>
          <a:p>
            <a:fld id="{3C974458-8A97-4835-BF79-1FB6D7856C21}" type="slidenum">
              <a:rPr lang="en-US" smtClean="0"/>
              <a:t>46</a:t>
            </a:fld>
            <a:endParaRPr lang="en-US"/>
          </a:p>
        </p:txBody>
      </p:sp>
      <p:pic>
        <p:nvPicPr>
          <p:cNvPr id="6" name="Picture 5">
            <a:extLst>
              <a:ext uri="{FF2B5EF4-FFF2-40B4-BE49-F238E27FC236}">
                <a16:creationId xmlns:a16="http://schemas.microsoft.com/office/drawing/2014/main" id="{2D4623AF-0266-49B4-AD8A-AA21165B7398}"/>
              </a:ext>
            </a:extLst>
          </p:cNvPr>
          <p:cNvPicPr>
            <a:picLocks noChangeAspect="1"/>
          </p:cNvPicPr>
          <p:nvPr/>
        </p:nvPicPr>
        <p:blipFill>
          <a:blip r:embed="rId3"/>
          <a:stretch>
            <a:fillRect/>
          </a:stretch>
        </p:blipFill>
        <p:spPr>
          <a:xfrm>
            <a:off x="5650536" y="2561603"/>
            <a:ext cx="4286250" cy="2847975"/>
          </a:xfrm>
          <a:prstGeom prst="rect">
            <a:avLst/>
          </a:prstGeom>
        </p:spPr>
      </p:pic>
    </p:spTree>
    <p:extLst>
      <p:ext uri="{BB962C8B-B14F-4D97-AF65-F5344CB8AC3E}">
        <p14:creationId xmlns:p14="http://schemas.microsoft.com/office/powerpoint/2010/main" val="8994078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S4LRU didn’t really work well!</a:t>
            </a:r>
          </a:p>
        </p:txBody>
      </p:sp>
      <p:sp>
        <p:nvSpPr>
          <p:cNvPr id="3" name="Content Placeholder 2"/>
          <p:cNvSpPr>
            <a:spLocks noGrp="1"/>
          </p:cNvSpPr>
          <p:nvPr>
            <p:ph idx="1"/>
          </p:nvPr>
        </p:nvSpPr>
        <p:spPr/>
        <p:txBody>
          <a:bodyPr/>
          <a:lstStyle/>
          <a:p>
            <a:r>
              <a:rPr lang="en-US" dirty="0"/>
              <a:t>It turned out that the algorithm worked well </a:t>
            </a:r>
            <a:r>
              <a:rPr lang="en-US" i="1" dirty="0"/>
              <a:t>in theory</a:t>
            </a:r>
            <a:r>
              <a:rPr lang="en-US" dirty="0"/>
              <a:t> but created a pattern of reads and writes that were badly matched to flash memory</a:t>
            </a:r>
          </a:p>
          <a:p>
            <a:endParaRPr lang="en-US" dirty="0"/>
          </a:p>
          <a:p>
            <a:r>
              <a:rPr lang="en-US" dirty="0"/>
              <a:t>Resulted in a whole two year project to redesign the “operating system” layer for big SSD disk arrays based on flash memory.</a:t>
            </a:r>
          </a:p>
          <a:p>
            <a:endParaRPr lang="en-US" dirty="0"/>
          </a:p>
          <a:p>
            <a:r>
              <a:rPr lang="en-US" dirty="0"/>
              <a:t>Once this change was made, S4LRU finally worked as hoped!</a:t>
            </a:r>
          </a:p>
        </p:txBody>
      </p:sp>
      <p:sp>
        <p:nvSpPr>
          <p:cNvPr id="4" name="Footer Placeholder 3"/>
          <p:cNvSpPr>
            <a:spLocks noGrp="1"/>
          </p:cNvSpPr>
          <p:nvPr>
            <p:ph type="ftr" sz="quarter" idx="11"/>
          </p:nvPr>
        </p:nvSpPr>
        <p:spPr/>
        <p:txBody>
          <a:bodyPr/>
          <a:lstStyle/>
          <a:p>
            <a:r>
              <a:rPr lang="en-US"/>
              <a:t>http://www.cs.cornell.edu/courses/cs5412/2019sp</a:t>
            </a:r>
          </a:p>
        </p:txBody>
      </p:sp>
      <p:sp>
        <p:nvSpPr>
          <p:cNvPr id="5" name="Slide Number Placeholder 4"/>
          <p:cNvSpPr>
            <a:spLocks noGrp="1"/>
          </p:cNvSpPr>
          <p:nvPr>
            <p:ph type="sldNum" sz="quarter" idx="12"/>
          </p:nvPr>
        </p:nvSpPr>
        <p:spPr/>
        <p:txBody>
          <a:bodyPr/>
          <a:lstStyle/>
          <a:p>
            <a:fld id="{3C974458-8A97-4835-BF79-1FB6D7856C21}" type="slidenum">
              <a:rPr lang="en-US" smtClean="0"/>
              <a:t>47</a:t>
            </a:fld>
            <a:endParaRPr lang="en-US"/>
          </a:p>
        </p:txBody>
      </p:sp>
    </p:spTree>
    <p:extLst>
      <p:ext uri="{BB962C8B-B14F-4D97-AF65-F5344CB8AC3E}">
        <p14:creationId xmlns:p14="http://schemas.microsoft.com/office/powerpoint/2010/main" val="40271984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RIPQ: Key Innovations</a:t>
            </a:r>
          </a:p>
        </p:txBody>
      </p:sp>
      <p:sp>
        <p:nvSpPr>
          <p:cNvPr id="3" name="Content Placeholder 2"/>
          <p:cNvSpPr>
            <a:spLocks noGrp="1"/>
          </p:cNvSpPr>
          <p:nvPr>
            <p:ph idx="1"/>
          </p:nvPr>
        </p:nvSpPr>
        <p:spPr/>
        <p:txBody>
          <a:bodyPr>
            <a:normAutofit/>
          </a:bodyPr>
          <a:lstStyle/>
          <a:p>
            <a:r>
              <a:rPr lang="en-US" dirty="0"/>
              <a:t>Only write large objects to the SSD once: treats SSD like an append-only “strip of images”.  Same trick was needed in Haystack.</a:t>
            </a:r>
          </a:p>
          <a:p>
            <a:pPr>
              <a:buFont typeface="Wingdings" panose="05000000000000000000" pitchFamily="2" charset="2"/>
              <a:buChar char="Ø"/>
            </a:pPr>
            <a:r>
              <a:rPr lang="en-US" dirty="0"/>
              <a:t>  SSD is quite good at huge sequential writes.  So this model is good.</a:t>
            </a:r>
          </a:p>
          <a:p>
            <a:pPr marL="0" indent="0">
              <a:buNone/>
            </a:pPr>
            <a:endParaRPr lang="en-US" dirty="0"/>
          </a:p>
          <a:p>
            <a:pPr marL="0" indent="0">
              <a:buNone/>
            </a:pPr>
            <a:r>
              <a:rPr lang="en-US" dirty="0"/>
              <a:t>But how can they implement “priority”?</a:t>
            </a:r>
          </a:p>
          <a:p>
            <a:pPr>
              <a:buFont typeface="Wingdings" panose="05000000000000000000" pitchFamily="2" charset="2"/>
              <a:buChar char="Ø"/>
            </a:pPr>
            <a:r>
              <a:rPr lang="en-US" dirty="0"/>
              <a:t>  The cache is an </a:t>
            </a:r>
            <a:r>
              <a:rPr lang="en-US" i="1" u="sng" dirty="0"/>
              <a:t>in-memory data structure</a:t>
            </a:r>
            <a:r>
              <a:rPr lang="en-US" i="1" dirty="0"/>
              <a:t> </a:t>
            </a:r>
            <a:r>
              <a:rPr lang="en-US" dirty="0"/>
              <a:t>with pointers onto the SSD.  </a:t>
            </a:r>
          </a:p>
          <a:p>
            <a:pPr>
              <a:buFont typeface="Wingdings" panose="05000000000000000000" pitchFamily="2" charset="2"/>
              <a:buChar char="Ø"/>
            </a:pPr>
            <a:r>
              <a:rPr lang="en-US" dirty="0"/>
              <a:t>  They checkpoint the whole cache periodically, enabling warm restart.</a:t>
            </a:r>
          </a:p>
        </p:txBody>
      </p:sp>
      <p:sp>
        <p:nvSpPr>
          <p:cNvPr id="4" name="Footer Placeholder 3"/>
          <p:cNvSpPr>
            <a:spLocks noGrp="1"/>
          </p:cNvSpPr>
          <p:nvPr>
            <p:ph type="ftr" sz="quarter" idx="11"/>
          </p:nvPr>
        </p:nvSpPr>
        <p:spPr/>
        <p:txBody>
          <a:bodyPr/>
          <a:lstStyle/>
          <a:p>
            <a:r>
              <a:rPr lang="en-US"/>
              <a:t>http://www.cs.cornell.edu/courses/cs5412/2019sp</a:t>
            </a:r>
          </a:p>
        </p:txBody>
      </p:sp>
      <p:sp>
        <p:nvSpPr>
          <p:cNvPr id="5" name="Slide Number Placeholder 4"/>
          <p:cNvSpPr>
            <a:spLocks noGrp="1"/>
          </p:cNvSpPr>
          <p:nvPr>
            <p:ph type="sldNum" sz="quarter" idx="12"/>
          </p:nvPr>
        </p:nvSpPr>
        <p:spPr/>
        <p:txBody>
          <a:bodyPr/>
          <a:lstStyle/>
          <a:p>
            <a:fld id="{3C974458-8A97-4835-BF79-1FB6D7856C21}" type="slidenum">
              <a:rPr lang="en-US" smtClean="0"/>
              <a:t>48</a:t>
            </a:fld>
            <a:endParaRPr lang="en-US"/>
          </a:p>
        </p:txBody>
      </p:sp>
    </p:spTree>
    <p:extLst>
      <p:ext uri="{BB962C8B-B14F-4D97-AF65-F5344CB8AC3E}">
        <p14:creationId xmlns:p14="http://schemas.microsoft.com/office/powerpoint/2010/main" val="373987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E295E6-F8E7-46A9-985C-4BBF08431C5A}"/>
              </a:ext>
            </a:extLst>
          </p:cNvPr>
          <p:cNvPicPr>
            <a:picLocks noChangeAspect="1"/>
          </p:cNvPicPr>
          <p:nvPr/>
        </p:nvPicPr>
        <p:blipFill>
          <a:blip r:embed="rId2"/>
          <a:stretch>
            <a:fillRect/>
          </a:stretch>
        </p:blipFill>
        <p:spPr>
          <a:xfrm>
            <a:off x="2799792" y="1601415"/>
            <a:ext cx="6998815" cy="3932261"/>
          </a:xfrm>
          <a:prstGeom prst="rect">
            <a:avLst/>
          </a:prstGeom>
        </p:spPr>
      </p:pic>
      <p:sp>
        <p:nvSpPr>
          <p:cNvPr id="13" name="Cylinder 12">
            <a:extLst>
              <a:ext uri="{FF2B5EF4-FFF2-40B4-BE49-F238E27FC236}">
                <a16:creationId xmlns:a16="http://schemas.microsoft.com/office/drawing/2014/main" id="{77579676-3514-49B8-9220-3F5EDF69F6EB}"/>
              </a:ext>
            </a:extLst>
          </p:cNvPr>
          <p:cNvSpPr/>
          <p:nvPr/>
        </p:nvSpPr>
        <p:spPr>
          <a:xfrm>
            <a:off x="2242268" y="4635610"/>
            <a:ext cx="8086476" cy="1359673"/>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205D69-4BA1-41FD-81B9-E0D4044EDC30}"/>
              </a:ext>
            </a:extLst>
          </p:cNvPr>
          <p:cNvSpPr>
            <a:spLocks noGrp="1"/>
          </p:cNvSpPr>
          <p:nvPr>
            <p:ph type="title"/>
          </p:nvPr>
        </p:nvSpPr>
        <p:spPr>
          <a:xfrm>
            <a:off x="1024127" y="585216"/>
            <a:ext cx="11014147" cy="1499616"/>
          </a:xfrm>
        </p:spPr>
        <p:txBody>
          <a:bodyPr/>
          <a:lstStyle/>
          <a:p>
            <a:r>
              <a:rPr lang="en-US" dirty="0"/>
              <a:t>RIPQ entries are </a:t>
            </a:r>
            <a:r>
              <a:rPr lang="en-US" i="1" dirty="0"/>
              <a:t>pointers</a:t>
            </a:r>
            <a:r>
              <a:rPr lang="en-US" dirty="0"/>
              <a:t> to SSD objects</a:t>
            </a:r>
          </a:p>
        </p:txBody>
      </p:sp>
      <p:sp>
        <p:nvSpPr>
          <p:cNvPr id="4" name="Footer Placeholder 3">
            <a:extLst>
              <a:ext uri="{FF2B5EF4-FFF2-40B4-BE49-F238E27FC236}">
                <a16:creationId xmlns:a16="http://schemas.microsoft.com/office/drawing/2014/main" id="{D41E5B30-9FE1-4FA9-9C6E-375AE2ED66AA}"/>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20E97870-3F8B-40CC-B86A-1E2C4EF1F459}"/>
              </a:ext>
            </a:extLst>
          </p:cNvPr>
          <p:cNvSpPr>
            <a:spLocks noGrp="1"/>
          </p:cNvSpPr>
          <p:nvPr>
            <p:ph type="sldNum" sz="quarter" idx="12"/>
          </p:nvPr>
        </p:nvSpPr>
        <p:spPr/>
        <p:txBody>
          <a:bodyPr/>
          <a:lstStyle/>
          <a:p>
            <a:fld id="{3C974458-8A97-4835-BF79-1FB6D7856C21}" type="slidenum">
              <a:rPr lang="en-US" smtClean="0"/>
              <a:t>49</a:t>
            </a:fld>
            <a:endParaRPr lang="en-US"/>
          </a:p>
        </p:txBody>
      </p:sp>
      <p:cxnSp>
        <p:nvCxnSpPr>
          <p:cNvPr id="8" name="Straight Arrow Connector 7">
            <a:extLst>
              <a:ext uri="{FF2B5EF4-FFF2-40B4-BE49-F238E27FC236}">
                <a16:creationId xmlns:a16="http://schemas.microsoft.com/office/drawing/2014/main" id="{68E9E8AC-78D5-4A7C-9838-9978B5ADF50C}"/>
              </a:ext>
            </a:extLst>
          </p:cNvPr>
          <p:cNvCxnSpPr/>
          <p:nvPr/>
        </p:nvCxnSpPr>
        <p:spPr>
          <a:xfrm flipH="1">
            <a:off x="3860800" y="3666836"/>
            <a:ext cx="1754909" cy="145010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17EBB95-EA2F-424E-A547-2AE4B0344CB8}"/>
              </a:ext>
            </a:extLst>
          </p:cNvPr>
          <p:cNvCxnSpPr/>
          <p:nvPr/>
        </p:nvCxnSpPr>
        <p:spPr>
          <a:xfrm>
            <a:off x="5693134" y="3649649"/>
            <a:ext cx="2472856" cy="160693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243D606-C02E-4383-8C4C-EC7C34657F84}"/>
              </a:ext>
            </a:extLst>
          </p:cNvPr>
          <p:cNvCxnSpPr/>
          <p:nvPr/>
        </p:nvCxnSpPr>
        <p:spPr>
          <a:xfrm flipH="1">
            <a:off x="5709037" y="4039263"/>
            <a:ext cx="1216549" cy="107768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4C3A594-9345-495B-8ADD-9BB60E46DFEC}"/>
              </a:ext>
            </a:extLst>
          </p:cNvPr>
          <p:cNvPicPr>
            <a:picLocks noChangeAspect="1"/>
          </p:cNvPicPr>
          <p:nvPr/>
        </p:nvPicPr>
        <p:blipFill>
          <a:blip r:embed="rId3"/>
          <a:stretch>
            <a:fillRect/>
          </a:stretch>
        </p:blipFill>
        <p:spPr>
          <a:xfrm>
            <a:off x="8181893" y="5116945"/>
            <a:ext cx="733276" cy="733276"/>
          </a:xfrm>
          <a:prstGeom prst="rect">
            <a:avLst/>
          </a:prstGeom>
        </p:spPr>
      </p:pic>
      <p:pic>
        <p:nvPicPr>
          <p:cNvPr id="16" name="Picture 15">
            <a:extLst>
              <a:ext uri="{FF2B5EF4-FFF2-40B4-BE49-F238E27FC236}">
                <a16:creationId xmlns:a16="http://schemas.microsoft.com/office/drawing/2014/main" id="{B1941FDB-DAAA-4C55-B3D0-7DBDB8A5F811}"/>
              </a:ext>
            </a:extLst>
          </p:cNvPr>
          <p:cNvPicPr>
            <a:picLocks noChangeAspect="1"/>
          </p:cNvPicPr>
          <p:nvPr/>
        </p:nvPicPr>
        <p:blipFill>
          <a:blip r:embed="rId4"/>
          <a:stretch>
            <a:fillRect/>
          </a:stretch>
        </p:blipFill>
        <p:spPr>
          <a:xfrm>
            <a:off x="3268014" y="5029961"/>
            <a:ext cx="554074" cy="741425"/>
          </a:xfrm>
          <a:prstGeom prst="rect">
            <a:avLst/>
          </a:prstGeom>
        </p:spPr>
      </p:pic>
      <p:pic>
        <p:nvPicPr>
          <p:cNvPr id="17" name="Picture 16">
            <a:extLst>
              <a:ext uri="{FF2B5EF4-FFF2-40B4-BE49-F238E27FC236}">
                <a16:creationId xmlns:a16="http://schemas.microsoft.com/office/drawing/2014/main" id="{F54F8190-7167-400D-B5CD-0C5B87B8768A}"/>
              </a:ext>
            </a:extLst>
          </p:cNvPr>
          <p:cNvPicPr>
            <a:picLocks noChangeAspect="1"/>
          </p:cNvPicPr>
          <p:nvPr/>
        </p:nvPicPr>
        <p:blipFill rotWithShape="1">
          <a:blip r:embed="rId5"/>
          <a:srcRect l="1" r="34964" b="6635"/>
          <a:stretch/>
        </p:blipFill>
        <p:spPr>
          <a:xfrm>
            <a:off x="6519657" y="5026564"/>
            <a:ext cx="712720" cy="823657"/>
          </a:xfrm>
          <a:prstGeom prst="rect">
            <a:avLst/>
          </a:prstGeom>
        </p:spPr>
      </p:pic>
      <p:pic>
        <p:nvPicPr>
          <p:cNvPr id="18" name="Picture 17">
            <a:extLst>
              <a:ext uri="{FF2B5EF4-FFF2-40B4-BE49-F238E27FC236}">
                <a16:creationId xmlns:a16="http://schemas.microsoft.com/office/drawing/2014/main" id="{C023D5E3-FC56-4390-A477-D4CEA2AF46B4}"/>
              </a:ext>
            </a:extLst>
          </p:cNvPr>
          <p:cNvPicPr>
            <a:picLocks noChangeAspect="1"/>
          </p:cNvPicPr>
          <p:nvPr/>
        </p:nvPicPr>
        <p:blipFill>
          <a:blip r:embed="rId6"/>
          <a:stretch>
            <a:fillRect/>
          </a:stretch>
        </p:blipFill>
        <p:spPr>
          <a:xfrm>
            <a:off x="5059586" y="5029961"/>
            <a:ext cx="617645" cy="890298"/>
          </a:xfrm>
          <a:prstGeom prst="rect">
            <a:avLst/>
          </a:prstGeom>
        </p:spPr>
      </p:pic>
      <p:cxnSp>
        <p:nvCxnSpPr>
          <p:cNvPr id="19" name="Straight Arrow Connector 18">
            <a:extLst>
              <a:ext uri="{FF2B5EF4-FFF2-40B4-BE49-F238E27FC236}">
                <a16:creationId xmlns:a16="http://schemas.microsoft.com/office/drawing/2014/main" id="{5B7C1B5B-C84A-4FCC-A9E4-2A6ADB14466A}"/>
              </a:ext>
            </a:extLst>
          </p:cNvPr>
          <p:cNvCxnSpPr>
            <a:cxnSpLocks/>
          </p:cNvCxnSpPr>
          <p:nvPr/>
        </p:nvCxnSpPr>
        <p:spPr>
          <a:xfrm>
            <a:off x="4472609" y="3235795"/>
            <a:ext cx="2047048" cy="203926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50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98061-579E-46C4-AD64-4574FC1BDE5A}"/>
              </a:ext>
            </a:extLst>
          </p:cNvPr>
          <p:cNvSpPr>
            <a:spLocks noGrp="1"/>
          </p:cNvSpPr>
          <p:nvPr>
            <p:ph type="title"/>
          </p:nvPr>
        </p:nvSpPr>
        <p:spPr/>
        <p:txBody>
          <a:bodyPr>
            <a:normAutofit fontScale="90000"/>
          </a:bodyPr>
          <a:lstStyle/>
          <a:p>
            <a:r>
              <a:rPr lang="en-US" dirty="0"/>
              <a:t>Should these elastic services be built as </a:t>
            </a:r>
            <a:r>
              <a:rPr lang="en-US" u="sng" dirty="0"/>
              <a:t>one big thing</a:t>
            </a:r>
            <a:r>
              <a:rPr lang="en-US" dirty="0"/>
              <a:t>, or </a:t>
            </a:r>
            <a:r>
              <a:rPr lang="en-US" u="sng" dirty="0"/>
              <a:t>many smaller things</a:t>
            </a:r>
            <a:r>
              <a:rPr lang="en-US" dirty="0"/>
              <a:t>?</a:t>
            </a:r>
          </a:p>
        </p:txBody>
      </p:sp>
      <p:sp>
        <p:nvSpPr>
          <p:cNvPr id="3" name="Content Placeholder 2">
            <a:extLst>
              <a:ext uri="{FF2B5EF4-FFF2-40B4-BE49-F238E27FC236}">
                <a16:creationId xmlns:a16="http://schemas.microsoft.com/office/drawing/2014/main" id="{94B2E957-E71F-4C78-AE94-CE65225ED275}"/>
              </a:ext>
            </a:extLst>
          </p:cNvPr>
          <p:cNvSpPr>
            <a:spLocks noGrp="1"/>
          </p:cNvSpPr>
          <p:nvPr>
            <p:ph idx="1"/>
          </p:nvPr>
        </p:nvSpPr>
        <p:spPr/>
        <p:txBody>
          <a:bodyPr/>
          <a:lstStyle/>
          <a:p>
            <a:endParaRPr lang="en-US" dirty="0"/>
          </a:p>
          <a:p>
            <a:r>
              <a:rPr lang="en-US" dirty="0"/>
              <a:t>Much like our “how to implement a NUMA server topic”</a:t>
            </a:r>
          </a:p>
          <a:p>
            <a:endParaRPr lang="en-US" dirty="0"/>
          </a:p>
          <a:p>
            <a:r>
              <a:rPr lang="en-US" dirty="0"/>
              <a:t>Except here, we are scaling across nodes on a data center.</a:t>
            </a:r>
          </a:p>
          <a:p>
            <a:endParaRPr lang="en-US" dirty="0"/>
          </a:p>
        </p:txBody>
      </p:sp>
      <p:sp>
        <p:nvSpPr>
          <p:cNvPr id="4" name="Footer Placeholder 3">
            <a:extLst>
              <a:ext uri="{FF2B5EF4-FFF2-40B4-BE49-F238E27FC236}">
                <a16:creationId xmlns:a16="http://schemas.microsoft.com/office/drawing/2014/main" id="{1903C06A-8C6E-43A2-A880-927AEEDEA362}"/>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548C2354-2966-4567-AD39-79ED95C7370A}"/>
              </a:ext>
            </a:extLst>
          </p:cNvPr>
          <p:cNvSpPr>
            <a:spLocks noGrp="1"/>
          </p:cNvSpPr>
          <p:nvPr>
            <p:ph type="sldNum" sz="quarter" idx="12"/>
          </p:nvPr>
        </p:nvSpPr>
        <p:spPr/>
        <p:txBody>
          <a:bodyPr/>
          <a:lstStyle/>
          <a:p>
            <a:fld id="{3C974458-8A97-4835-BF79-1FB6D7856C21}" type="slidenum">
              <a:rPr lang="en-US" smtClean="0"/>
              <a:t>5</a:t>
            </a:fld>
            <a:endParaRPr lang="en-US"/>
          </a:p>
        </p:txBody>
      </p:sp>
    </p:spTree>
    <p:extLst>
      <p:ext uri="{BB962C8B-B14F-4D97-AF65-F5344CB8AC3E}">
        <p14:creationId xmlns:p14="http://schemas.microsoft.com/office/powerpoint/2010/main" val="11076872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DF071-2B76-4965-8FB6-2852433980F0}"/>
              </a:ext>
            </a:extLst>
          </p:cNvPr>
          <p:cNvSpPr>
            <a:spLocks noGrp="1"/>
          </p:cNvSpPr>
          <p:nvPr>
            <p:ph type="title"/>
          </p:nvPr>
        </p:nvSpPr>
        <p:spPr/>
        <p:txBody>
          <a:bodyPr/>
          <a:lstStyle/>
          <a:p>
            <a:r>
              <a:rPr lang="en-US" dirty="0"/>
              <a:t>Additional optimizations</a:t>
            </a:r>
          </a:p>
        </p:txBody>
      </p:sp>
      <p:sp>
        <p:nvSpPr>
          <p:cNvPr id="5" name="Content Placeholder 4">
            <a:extLst>
              <a:ext uri="{FF2B5EF4-FFF2-40B4-BE49-F238E27FC236}">
                <a16:creationId xmlns:a16="http://schemas.microsoft.com/office/drawing/2014/main" id="{1B27E726-42B7-4FF1-9FCA-866C0BA93942}"/>
              </a:ext>
            </a:extLst>
          </p:cNvPr>
          <p:cNvSpPr>
            <a:spLocks noGrp="1"/>
          </p:cNvSpPr>
          <p:nvPr>
            <p:ph idx="1"/>
          </p:nvPr>
        </p:nvSpPr>
        <p:spPr>
          <a:xfrm>
            <a:off x="1024127" y="2286000"/>
            <a:ext cx="10898241" cy="4023360"/>
          </a:xfrm>
        </p:spPr>
        <p:txBody>
          <a:bodyPr/>
          <a:lstStyle/>
          <a:p>
            <a:r>
              <a:rPr lang="en-US" dirty="0"/>
              <a:t>They actually store data in long “strips” to amortize the access delay across a large number of reads or writes.</a:t>
            </a:r>
          </a:p>
          <a:p>
            <a:endParaRPr lang="en-US" dirty="0"/>
          </a:p>
          <a:p>
            <a:r>
              <a:rPr lang="en-US" dirty="0"/>
              <a:t>And they cache hot images, plus have an especially efficient representation of the lists of pointers (for the various levels of the cache)</a:t>
            </a:r>
          </a:p>
          <a:p>
            <a:endParaRPr lang="en-US" dirty="0"/>
          </a:p>
          <a:p>
            <a:r>
              <a:rPr lang="en-US" dirty="0"/>
              <a:t>All of this ensures that they run the SSD in its best performance zone.</a:t>
            </a:r>
          </a:p>
        </p:txBody>
      </p:sp>
      <p:sp>
        <p:nvSpPr>
          <p:cNvPr id="3" name="Footer Placeholder 2">
            <a:extLst>
              <a:ext uri="{FF2B5EF4-FFF2-40B4-BE49-F238E27FC236}">
                <a16:creationId xmlns:a16="http://schemas.microsoft.com/office/drawing/2014/main" id="{9ACBD911-7DA9-4300-BA15-3E58D5872D14}"/>
              </a:ext>
            </a:extLst>
          </p:cNvPr>
          <p:cNvSpPr>
            <a:spLocks noGrp="1"/>
          </p:cNvSpPr>
          <p:nvPr>
            <p:ph type="ftr" sz="quarter" idx="11"/>
          </p:nvPr>
        </p:nvSpPr>
        <p:spPr/>
        <p:txBody>
          <a:bodyPr/>
          <a:lstStyle/>
          <a:p>
            <a:r>
              <a:rPr lang="en-US"/>
              <a:t>http://www.cs.cornell.edu/courses/cs5412/2019sp</a:t>
            </a:r>
          </a:p>
        </p:txBody>
      </p:sp>
      <p:sp>
        <p:nvSpPr>
          <p:cNvPr id="4" name="Slide Number Placeholder 3">
            <a:extLst>
              <a:ext uri="{FF2B5EF4-FFF2-40B4-BE49-F238E27FC236}">
                <a16:creationId xmlns:a16="http://schemas.microsoft.com/office/drawing/2014/main" id="{760D01DE-BC75-4429-9522-8B0A00603874}"/>
              </a:ext>
            </a:extLst>
          </p:cNvPr>
          <p:cNvSpPr>
            <a:spLocks noGrp="1"/>
          </p:cNvSpPr>
          <p:nvPr>
            <p:ph type="sldNum" sz="quarter" idx="12"/>
          </p:nvPr>
        </p:nvSpPr>
        <p:spPr/>
        <p:txBody>
          <a:bodyPr/>
          <a:lstStyle/>
          <a:p>
            <a:fld id="{3C974458-8A97-4835-BF79-1FB6D7856C21}" type="slidenum">
              <a:rPr lang="en-US" smtClean="0"/>
              <a:t>50</a:t>
            </a:fld>
            <a:endParaRPr lang="en-US"/>
          </a:p>
        </p:txBody>
      </p:sp>
    </p:spTree>
    <p:extLst>
      <p:ext uri="{BB962C8B-B14F-4D97-AF65-F5344CB8AC3E}">
        <p14:creationId xmlns:p14="http://schemas.microsoft.com/office/powerpoint/2010/main" val="41229171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RIPQ Has High Fidelity</a:t>
            </a:r>
          </a:p>
        </p:txBody>
      </p:sp>
      <p:sp>
        <p:nvSpPr>
          <p:cNvPr id="3" name="Slide Number Placeholder 2"/>
          <p:cNvSpPr>
            <a:spLocks noGrp="1"/>
          </p:cNvSpPr>
          <p:nvPr>
            <p:ph type="sldNum" sz="quarter" idx="12"/>
          </p:nvPr>
        </p:nvSpPr>
        <p:spPr/>
        <p:txBody>
          <a:bodyPr/>
          <a:lstStyle/>
          <a:p>
            <a:fld id="{4AA34052-3774-B34C-A6F0-5C436C7626AC}" type="slidenum">
              <a:rPr lang="en-US" smtClean="0"/>
              <a:t>51</a:t>
            </a:fld>
            <a:endParaRPr lang="en-US"/>
          </a:p>
        </p:txBody>
      </p:sp>
      <p:sp>
        <p:nvSpPr>
          <p:cNvPr id="13" name="TextBox 12"/>
          <p:cNvSpPr txBox="1"/>
          <p:nvPr/>
        </p:nvSpPr>
        <p:spPr>
          <a:xfrm>
            <a:off x="2007936" y="1821413"/>
            <a:ext cx="492443" cy="2825453"/>
          </a:xfrm>
          <a:prstGeom prst="rect">
            <a:avLst/>
          </a:prstGeom>
          <a:noFill/>
        </p:spPr>
        <p:txBody>
          <a:bodyPr vert="vert270" wrap="none" rtlCol="0">
            <a:spAutoFit/>
          </a:bodyPr>
          <a:lstStyle/>
          <a:p>
            <a:r>
              <a:rPr lang="en-US" sz="2000" dirty="0">
                <a:latin typeface="Helvetica Neue Medium"/>
                <a:cs typeface="Helvetica Neue Medium"/>
              </a:rPr>
              <a:t>Object-wise hit-ratio (%)</a:t>
            </a:r>
          </a:p>
        </p:txBody>
      </p:sp>
      <p:graphicFrame>
        <p:nvGraphicFramePr>
          <p:cNvPr id="8" name="Chart 7"/>
          <p:cNvGraphicFramePr/>
          <p:nvPr>
            <p:extLst/>
          </p:nvPr>
        </p:nvGraphicFramePr>
        <p:xfrm>
          <a:off x="2306319" y="1717040"/>
          <a:ext cx="7318944" cy="2801485"/>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8542422" y="2954421"/>
            <a:ext cx="802105" cy="369332"/>
          </a:xfrm>
          <a:prstGeom prst="rect">
            <a:avLst/>
          </a:prstGeom>
          <a:solidFill>
            <a:schemeClr val="bg1"/>
          </a:solidFill>
        </p:spPr>
        <p:txBody>
          <a:bodyPr wrap="square" rtlCol="0">
            <a:spAutoFit/>
          </a:bodyPr>
          <a:lstStyle/>
          <a:p>
            <a:endParaRPr lang="en-US" dirty="0"/>
          </a:p>
        </p:txBody>
      </p:sp>
      <p:grpSp>
        <p:nvGrpSpPr>
          <p:cNvPr id="6" name="Group 5"/>
          <p:cNvGrpSpPr/>
          <p:nvPr/>
        </p:nvGrpSpPr>
        <p:grpSpPr>
          <a:xfrm>
            <a:off x="3164868" y="2032306"/>
            <a:ext cx="4113809" cy="1388780"/>
            <a:chOff x="1640867" y="2032306"/>
            <a:chExt cx="4113809" cy="1388780"/>
          </a:xfrm>
        </p:grpSpPr>
        <p:sp>
          <p:nvSpPr>
            <p:cNvPr id="5" name="Oval 4"/>
            <p:cNvSpPr/>
            <p:nvPr/>
          </p:nvSpPr>
          <p:spPr>
            <a:xfrm>
              <a:off x="1640867" y="3311358"/>
              <a:ext cx="365760" cy="109728"/>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Oval 9"/>
            <p:cNvSpPr/>
            <p:nvPr/>
          </p:nvSpPr>
          <p:spPr>
            <a:xfrm>
              <a:off x="2381678" y="2955758"/>
              <a:ext cx="365760" cy="91440"/>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Oval 10"/>
            <p:cNvSpPr/>
            <p:nvPr/>
          </p:nvSpPr>
          <p:spPr>
            <a:xfrm>
              <a:off x="3124628" y="2871430"/>
              <a:ext cx="365760" cy="109728"/>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Oval 11"/>
            <p:cNvSpPr/>
            <p:nvPr/>
          </p:nvSpPr>
          <p:spPr>
            <a:xfrm>
              <a:off x="3882117" y="2254662"/>
              <a:ext cx="365760" cy="73152"/>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Oval 13"/>
            <p:cNvSpPr/>
            <p:nvPr/>
          </p:nvSpPr>
          <p:spPr>
            <a:xfrm>
              <a:off x="4625072" y="2096182"/>
              <a:ext cx="365760" cy="73152"/>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Oval 14"/>
            <p:cNvSpPr/>
            <p:nvPr/>
          </p:nvSpPr>
          <p:spPr>
            <a:xfrm>
              <a:off x="5388916" y="2032306"/>
              <a:ext cx="365760" cy="54864"/>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
        <p:nvSpPr>
          <p:cNvPr id="16" name="TextBox 15"/>
          <p:cNvSpPr txBox="1"/>
          <p:nvPr/>
        </p:nvSpPr>
        <p:spPr>
          <a:xfrm>
            <a:off x="1841876" y="5256902"/>
            <a:ext cx="8109849" cy="523220"/>
          </a:xfrm>
          <a:prstGeom prst="rect">
            <a:avLst/>
          </a:prstGeom>
          <a:ln w="38100" cmpd="sng"/>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a:latin typeface="Helvetica Neue Medium"/>
                <a:cs typeface="Helvetica Neue Medium"/>
              </a:rPr>
              <a:t>RIPQ achieves ≤0.5% difference for all algorithms</a:t>
            </a:r>
          </a:p>
        </p:txBody>
      </p:sp>
      <p:sp>
        <p:nvSpPr>
          <p:cNvPr id="7" name="Footer Placeholder 6"/>
          <p:cNvSpPr>
            <a:spLocks noGrp="1"/>
          </p:cNvSpPr>
          <p:nvPr>
            <p:ph type="ftr" sz="quarter" idx="11"/>
          </p:nvPr>
        </p:nvSpPr>
        <p:spPr/>
        <p:txBody>
          <a:bodyPr/>
          <a:lstStyle/>
          <a:p>
            <a:r>
              <a:rPr lang="en-US"/>
              <a:t>http://www.cs.cornell.edu/courses/cs5412/2019sp</a:t>
            </a:r>
          </a:p>
        </p:txBody>
      </p:sp>
    </p:spTree>
    <p:custDataLst>
      <p:tags r:id="rId1"/>
    </p:custDataLst>
    <p:extLst>
      <p:ext uri="{BB962C8B-B14F-4D97-AF65-F5344CB8AC3E}">
        <p14:creationId xmlns:p14="http://schemas.microsoft.com/office/powerpoint/2010/main" val="2539126224"/>
      </p:ext>
    </p:extLst>
  </p:cSld>
  <p:clrMapOvr>
    <a:masterClrMapping/>
  </p:clrMapOvr>
  <mc:AlternateContent xmlns:mc="http://schemas.openxmlformats.org/markup-compatibility/2006" xmlns:p14="http://schemas.microsoft.com/office/powerpoint/2010/main">
    <mc:Choice Requires="p14">
      <p:transition spd="slow" p14:dur="2000" advTm="13377"/>
    </mc:Choice>
    <mc:Fallback xmlns="">
      <p:transition xmlns:p14="http://schemas.microsoft.com/office/powerpoint/2010/main" spd="slow" advTm="13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22" presetClass="entr" presetSubtype="4" fill="hold" grpId="0" nodeType="withEffect">
                                  <p:stCondLst>
                                    <p:cond delay="0"/>
                                  </p:stCondLst>
                                  <p:childTnLst>
                                    <p:set>
                                      <p:cBhvr>
                                        <p:cTn id="8" dur="1" fill="hold">
                                          <p:stCondLst>
                                            <p:cond delay="0"/>
                                          </p:stCondLst>
                                        </p:cTn>
                                        <p:tgtEl>
                                          <p:spTgt spid="8">
                                            <p:graphicEl>
                                              <a:chart seriesIdx="1" categoryIdx="-4" bldStep="series"/>
                                            </p:graphicEl>
                                          </p:spTgt>
                                        </p:tgtEl>
                                        <p:attrNameLst>
                                          <p:attrName>style.visibility</p:attrName>
                                        </p:attrNameLst>
                                      </p:cBhvr>
                                      <p:to>
                                        <p:strVal val="visible"/>
                                      </p:to>
                                    </p:set>
                                    <p:animEffect transition="in" filter="wipe(down)">
                                      <p:cBhvr>
                                        <p:cTn id="9" dur="500"/>
                                        <p:tgtEl>
                                          <p:spTgt spid="8">
                                            <p:graphicEl>
                                              <a:chart seriesIdx="1" categoryIdx="-4" bldStep="series"/>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Chart bld="series"/>
        </p:bldSub>
      </p:bldGraphic>
      <p:bldP spid="4" grpId="0" animBg="1"/>
      <p:bldP spid="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RIPQ Has High Fidelity</a:t>
            </a:r>
          </a:p>
        </p:txBody>
      </p:sp>
      <p:sp>
        <p:nvSpPr>
          <p:cNvPr id="3" name="Slide Number Placeholder 2"/>
          <p:cNvSpPr>
            <a:spLocks noGrp="1"/>
          </p:cNvSpPr>
          <p:nvPr>
            <p:ph type="sldNum" sz="quarter" idx="12"/>
          </p:nvPr>
        </p:nvSpPr>
        <p:spPr/>
        <p:txBody>
          <a:bodyPr/>
          <a:lstStyle/>
          <a:p>
            <a:fld id="{4AA34052-3774-B34C-A6F0-5C436C7626AC}" type="slidenum">
              <a:rPr lang="en-US" smtClean="0"/>
              <a:t>52</a:t>
            </a:fld>
            <a:endParaRPr lang="en-US"/>
          </a:p>
        </p:txBody>
      </p:sp>
      <p:sp>
        <p:nvSpPr>
          <p:cNvPr id="13" name="TextBox 12"/>
          <p:cNvSpPr txBox="1"/>
          <p:nvPr/>
        </p:nvSpPr>
        <p:spPr>
          <a:xfrm>
            <a:off x="2007936" y="1821413"/>
            <a:ext cx="492443" cy="2825453"/>
          </a:xfrm>
          <a:prstGeom prst="rect">
            <a:avLst/>
          </a:prstGeom>
          <a:noFill/>
        </p:spPr>
        <p:txBody>
          <a:bodyPr vert="vert270" wrap="none" rtlCol="0">
            <a:spAutoFit/>
          </a:bodyPr>
          <a:lstStyle/>
          <a:p>
            <a:r>
              <a:rPr lang="en-US" sz="2000" dirty="0">
                <a:latin typeface="Helvetica Neue Medium"/>
                <a:cs typeface="Helvetica Neue Medium"/>
              </a:rPr>
              <a:t>Object-wise hit-ratio (%)</a:t>
            </a:r>
          </a:p>
        </p:txBody>
      </p:sp>
      <p:graphicFrame>
        <p:nvGraphicFramePr>
          <p:cNvPr id="8" name="Chart 7"/>
          <p:cNvGraphicFramePr/>
          <p:nvPr>
            <p:extLst/>
          </p:nvPr>
        </p:nvGraphicFramePr>
        <p:xfrm>
          <a:off x="2306319" y="1717040"/>
          <a:ext cx="7318944" cy="2801485"/>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2541087" y="5256902"/>
            <a:ext cx="6813084" cy="523220"/>
          </a:xfrm>
          <a:prstGeom prst="rect">
            <a:avLst/>
          </a:prstGeom>
          <a:ln w="38100" cmpd="sng"/>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a:latin typeface="Helvetica Neue Medium"/>
                <a:cs typeface="Helvetica Neue Medium"/>
              </a:rPr>
              <a:t>+16% hit-ratio </a:t>
            </a:r>
            <a:r>
              <a:rPr lang="en-US" sz="2800" dirty="0">
                <a:latin typeface="Wingdings"/>
                <a:ea typeface="Wingdings"/>
                <a:cs typeface="Wingdings"/>
                <a:sym typeface="Wingdings"/>
              </a:rPr>
              <a:t></a:t>
            </a:r>
            <a:r>
              <a:rPr lang="en-US" sz="2800" dirty="0">
                <a:latin typeface="Helvetica Neue Medium"/>
                <a:cs typeface="Helvetica Neue Medium"/>
              </a:rPr>
              <a:t> 23% fewer backend IOs</a:t>
            </a:r>
          </a:p>
        </p:txBody>
      </p:sp>
      <p:grpSp>
        <p:nvGrpSpPr>
          <p:cNvPr id="9" name="Group 8"/>
          <p:cNvGrpSpPr/>
          <p:nvPr/>
        </p:nvGrpSpPr>
        <p:grpSpPr>
          <a:xfrm>
            <a:off x="8042052" y="1855056"/>
            <a:ext cx="1446334" cy="1579992"/>
            <a:chOff x="6277428" y="1855056"/>
            <a:chExt cx="1446334" cy="1579992"/>
          </a:xfrm>
        </p:grpSpPr>
        <p:sp>
          <p:nvSpPr>
            <p:cNvPr id="10" name="Right Bracket 9"/>
            <p:cNvSpPr/>
            <p:nvPr/>
          </p:nvSpPr>
          <p:spPr>
            <a:xfrm>
              <a:off x="6277428" y="2092476"/>
              <a:ext cx="217714" cy="1342572"/>
            </a:xfrm>
            <a:prstGeom prst="rightBracket">
              <a:avLst/>
            </a:prstGeom>
            <a:ln w="57150"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1" name="Rectangle 10"/>
            <p:cNvSpPr/>
            <p:nvPr/>
          </p:nvSpPr>
          <p:spPr>
            <a:xfrm>
              <a:off x="6565295" y="1855056"/>
              <a:ext cx="1158467" cy="523220"/>
            </a:xfrm>
            <a:prstGeom prst="rect">
              <a:avLst/>
            </a:prstGeom>
          </p:spPr>
          <p:txBody>
            <a:bodyPr wrap="none">
              <a:spAutoFit/>
            </a:bodyPr>
            <a:lstStyle/>
            <a:p>
              <a:r>
                <a:rPr lang="en-US" sz="2800" dirty="0">
                  <a:latin typeface="Helvetica Neue Medium"/>
                  <a:cs typeface="Helvetica Neue Medium"/>
                </a:rPr>
                <a:t>+16%</a:t>
              </a:r>
              <a:endParaRPr lang="en-US" sz="2800" dirty="0"/>
            </a:p>
          </p:txBody>
        </p:sp>
      </p:grpSp>
      <p:sp>
        <p:nvSpPr>
          <p:cNvPr id="4" name="Footer Placeholder 3"/>
          <p:cNvSpPr>
            <a:spLocks noGrp="1"/>
          </p:cNvSpPr>
          <p:nvPr>
            <p:ph type="ftr" sz="quarter" idx="11"/>
          </p:nvPr>
        </p:nvSpPr>
        <p:spPr/>
        <p:txBody>
          <a:bodyPr/>
          <a:lstStyle/>
          <a:p>
            <a:r>
              <a:rPr lang="en-US"/>
              <a:t>http://www.cs.cornell.edu/courses/cs5412/2019sp</a:t>
            </a:r>
          </a:p>
        </p:txBody>
      </p:sp>
    </p:spTree>
    <p:custDataLst>
      <p:tags r:id="rId1"/>
    </p:custDataLst>
    <p:extLst>
      <p:ext uri="{BB962C8B-B14F-4D97-AF65-F5344CB8AC3E}">
        <p14:creationId xmlns:p14="http://schemas.microsoft.com/office/powerpoint/2010/main" val="2287055315"/>
      </p:ext>
    </p:extLst>
  </p:cSld>
  <p:clrMapOvr>
    <a:masterClrMapping/>
  </p:clrMapOvr>
  <mc:AlternateContent xmlns:mc="http://schemas.openxmlformats.org/markup-compatibility/2006" xmlns:p14="http://schemas.microsoft.com/office/powerpoint/2010/main">
    <mc:Choice Requires="p14">
      <p:transition spd="slow" p14:dur="2000" advTm="13377"/>
    </mc:Choice>
    <mc:Fallback xmlns="">
      <p:transition xmlns:p14="http://schemas.microsoft.com/office/powerpoint/2010/main" spd="slow" advTm="13377"/>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RIPQ Has High Throughput</a:t>
            </a:r>
          </a:p>
        </p:txBody>
      </p:sp>
      <p:sp>
        <p:nvSpPr>
          <p:cNvPr id="3" name="Slide Number Placeholder 2"/>
          <p:cNvSpPr>
            <a:spLocks noGrp="1"/>
          </p:cNvSpPr>
          <p:nvPr>
            <p:ph type="sldNum" sz="quarter" idx="12"/>
          </p:nvPr>
        </p:nvSpPr>
        <p:spPr/>
        <p:txBody>
          <a:bodyPr/>
          <a:lstStyle/>
          <a:p>
            <a:fld id="{4AA34052-3774-B34C-A6F0-5C436C7626AC}" type="slidenum">
              <a:rPr lang="en-US" smtClean="0"/>
              <a:t>53</a:t>
            </a:fld>
            <a:endParaRPr lang="en-US"/>
          </a:p>
        </p:txBody>
      </p:sp>
      <p:sp>
        <p:nvSpPr>
          <p:cNvPr id="9" name="TextBox 8"/>
          <p:cNvSpPr txBox="1"/>
          <p:nvPr/>
        </p:nvSpPr>
        <p:spPr>
          <a:xfrm>
            <a:off x="1981201" y="1465655"/>
            <a:ext cx="492443" cy="2870347"/>
          </a:xfrm>
          <a:prstGeom prst="rect">
            <a:avLst/>
          </a:prstGeom>
          <a:noFill/>
        </p:spPr>
        <p:txBody>
          <a:bodyPr vert="vert270" wrap="square" rtlCol="0">
            <a:spAutoFit/>
          </a:bodyPr>
          <a:lstStyle/>
          <a:p>
            <a:r>
              <a:rPr lang="en-US" sz="2000" dirty="0">
                <a:latin typeface="Helvetica Neue Medium"/>
                <a:cs typeface="Helvetica Neue Medium"/>
              </a:rPr>
              <a:t>Throughput (req./sec)</a:t>
            </a:r>
          </a:p>
        </p:txBody>
      </p:sp>
      <p:grpSp>
        <p:nvGrpSpPr>
          <p:cNvPr id="6" name="Group 5"/>
          <p:cNvGrpSpPr/>
          <p:nvPr/>
        </p:nvGrpSpPr>
        <p:grpSpPr>
          <a:xfrm>
            <a:off x="3964075" y="2017698"/>
            <a:ext cx="1897509" cy="113272"/>
            <a:chOff x="2499034" y="2021589"/>
            <a:chExt cx="1897509" cy="113272"/>
          </a:xfrm>
        </p:grpSpPr>
        <p:sp>
          <p:nvSpPr>
            <p:cNvPr id="7" name="Right Bracket 6"/>
            <p:cNvSpPr/>
            <p:nvPr/>
          </p:nvSpPr>
          <p:spPr>
            <a:xfrm>
              <a:off x="2499034" y="2025134"/>
              <a:ext cx="274320" cy="109727"/>
            </a:xfrm>
            <a:prstGeom prst="rightBracket">
              <a:avLst/>
            </a:prstGeom>
            <a:ln w="28575"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8" name="Right Bracket 7"/>
            <p:cNvSpPr/>
            <p:nvPr/>
          </p:nvSpPr>
          <p:spPr>
            <a:xfrm>
              <a:off x="3311002" y="2021589"/>
              <a:ext cx="274320" cy="73149"/>
            </a:xfrm>
            <a:prstGeom prst="rightBracket">
              <a:avLst/>
            </a:prstGeom>
            <a:ln w="28575"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dirty="0"/>
            </a:p>
          </p:txBody>
        </p:sp>
        <p:sp>
          <p:nvSpPr>
            <p:cNvPr id="10" name="Right Bracket 9"/>
            <p:cNvSpPr/>
            <p:nvPr/>
          </p:nvSpPr>
          <p:spPr>
            <a:xfrm>
              <a:off x="4122223" y="2027157"/>
              <a:ext cx="274320" cy="54864"/>
            </a:xfrm>
            <a:prstGeom prst="rightBracket">
              <a:avLst/>
            </a:prstGeom>
            <a:ln w="28575"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grpSp>
      <p:grpSp>
        <p:nvGrpSpPr>
          <p:cNvPr id="11" name="Group 10"/>
          <p:cNvGrpSpPr/>
          <p:nvPr/>
        </p:nvGrpSpPr>
        <p:grpSpPr>
          <a:xfrm>
            <a:off x="6437257" y="2008794"/>
            <a:ext cx="1899424" cy="210557"/>
            <a:chOff x="4945011" y="2032197"/>
            <a:chExt cx="1899424" cy="210557"/>
          </a:xfrm>
        </p:grpSpPr>
        <p:sp>
          <p:nvSpPr>
            <p:cNvPr id="12" name="Right Bracket 11"/>
            <p:cNvSpPr/>
            <p:nvPr/>
          </p:nvSpPr>
          <p:spPr>
            <a:xfrm>
              <a:off x="4945011" y="2050731"/>
              <a:ext cx="274320" cy="192023"/>
            </a:xfrm>
            <a:prstGeom prst="rightBracket">
              <a:avLst/>
            </a:prstGeom>
            <a:ln w="28575"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3" name="Right Bracket 12"/>
            <p:cNvSpPr/>
            <p:nvPr/>
          </p:nvSpPr>
          <p:spPr>
            <a:xfrm>
              <a:off x="5771191" y="2046816"/>
              <a:ext cx="274320" cy="182879"/>
            </a:xfrm>
            <a:prstGeom prst="rightBracket">
              <a:avLst/>
            </a:prstGeom>
            <a:ln w="28575"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4" name="Right Bracket 13"/>
            <p:cNvSpPr/>
            <p:nvPr/>
          </p:nvSpPr>
          <p:spPr>
            <a:xfrm>
              <a:off x="6570115" y="2032197"/>
              <a:ext cx="274320" cy="201167"/>
            </a:xfrm>
            <a:prstGeom prst="rightBracket">
              <a:avLst/>
            </a:prstGeom>
            <a:ln w="28575"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grpSp>
      <p:sp>
        <p:nvSpPr>
          <p:cNvPr id="20" name="TextBox 19"/>
          <p:cNvSpPr txBox="1"/>
          <p:nvPr/>
        </p:nvSpPr>
        <p:spPr>
          <a:xfrm>
            <a:off x="1903647" y="4973373"/>
            <a:ext cx="8384706" cy="523220"/>
          </a:xfrm>
          <a:prstGeom prst="rect">
            <a:avLst/>
          </a:prstGeom>
          <a:ln w="38100" cmpd="sng"/>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a:latin typeface="Helvetica Neue Medium"/>
                <a:cs typeface="Helvetica Neue Medium"/>
              </a:rPr>
              <a:t>RIPQ throughput comparable to FIFO (≤10% diff.) </a:t>
            </a:r>
          </a:p>
        </p:txBody>
      </p:sp>
      <p:graphicFrame>
        <p:nvGraphicFramePr>
          <p:cNvPr id="18" name="Chart 17"/>
          <p:cNvGraphicFramePr/>
          <p:nvPr>
            <p:extLst/>
          </p:nvPr>
        </p:nvGraphicFramePr>
        <p:xfrm>
          <a:off x="2763625" y="1674389"/>
          <a:ext cx="6861639" cy="2827058"/>
        </p:xfrm>
        <a:graphic>
          <a:graphicData uri="http://schemas.openxmlformats.org/drawingml/2006/chart">
            <c:chart xmlns:c="http://schemas.openxmlformats.org/drawingml/2006/chart" xmlns:r="http://schemas.openxmlformats.org/officeDocument/2006/relationships" r:id="rId4"/>
          </a:graphicData>
        </a:graphic>
      </p:graphicFrame>
      <p:grpSp>
        <p:nvGrpSpPr>
          <p:cNvPr id="17" name="Group 16"/>
          <p:cNvGrpSpPr/>
          <p:nvPr/>
        </p:nvGrpSpPr>
        <p:grpSpPr>
          <a:xfrm>
            <a:off x="3676646" y="1804696"/>
            <a:ext cx="7474007" cy="369332"/>
            <a:chOff x="2152645" y="1834278"/>
            <a:chExt cx="7474007" cy="369332"/>
          </a:xfrm>
        </p:grpSpPr>
        <p:cxnSp>
          <p:nvCxnSpPr>
            <p:cNvPr id="15" name="Straight Connector 14"/>
            <p:cNvCxnSpPr/>
            <p:nvPr/>
          </p:nvCxnSpPr>
          <p:spPr>
            <a:xfrm flipV="1">
              <a:off x="2152645" y="2034595"/>
              <a:ext cx="4843852" cy="21158"/>
            </a:xfrm>
            <a:prstGeom prst="line">
              <a:avLst/>
            </a:prstGeom>
            <a:ln w="38100" cmpd="sng">
              <a:solidFill>
                <a:schemeClr val="accent1"/>
              </a:solidFill>
              <a:prstDash val="dash"/>
            </a:ln>
          </p:spPr>
          <p:style>
            <a:lnRef idx="2">
              <a:schemeClr val="accent6"/>
            </a:lnRef>
            <a:fillRef idx="0">
              <a:schemeClr val="accent6"/>
            </a:fillRef>
            <a:effectRef idx="1">
              <a:schemeClr val="accent6"/>
            </a:effectRef>
            <a:fontRef idx="minor">
              <a:schemeClr val="tx1"/>
            </a:fontRef>
          </p:style>
        </p:cxnSp>
        <p:sp>
          <p:nvSpPr>
            <p:cNvPr id="16" name="Rectangle 15"/>
            <p:cNvSpPr/>
            <p:nvPr/>
          </p:nvSpPr>
          <p:spPr>
            <a:xfrm>
              <a:off x="7518348" y="1834278"/>
              <a:ext cx="2108304" cy="369332"/>
            </a:xfrm>
            <a:prstGeom prst="rect">
              <a:avLst/>
            </a:prstGeom>
          </p:spPr>
          <p:txBody>
            <a:bodyPr wrap="square">
              <a:spAutoFit/>
            </a:bodyPr>
            <a:lstStyle/>
            <a:p>
              <a:r>
                <a:rPr lang="en-US" dirty="0">
                  <a:latin typeface="Helvetica Neue Medium"/>
                  <a:cs typeface="Helvetica Neue Medium"/>
                </a:rPr>
                <a:t>FIFO</a:t>
              </a:r>
              <a:endParaRPr lang="en-US" dirty="0"/>
            </a:p>
          </p:txBody>
        </p:sp>
      </p:grpSp>
      <p:sp>
        <p:nvSpPr>
          <p:cNvPr id="4" name="Footer Placeholder 3"/>
          <p:cNvSpPr>
            <a:spLocks noGrp="1"/>
          </p:cNvSpPr>
          <p:nvPr>
            <p:ph type="ftr" sz="quarter" idx="11"/>
          </p:nvPr>
        </p:nvSpPr>
        <p:spPr/>
        <p:txBody>
          <a:bodyPr/>
          <a:lstStyle/>
          <a:p>
            <a:r>
              <a:rPr lang="en-US"/>
              <a:t>http://www.cs.cornell.edu/courses/cs5412/2019sp</a:t>
            </a:r>
          </a:p>
        </p:txBody>
      </p:sp>
    </p:spTree>
    <p:custDataLst>
      <p:tags r:id="rId1"/>
    </p:custDataLst>
    <p:extLst>
      <p:ext uri="{BB962C8B-B14F-4D97-AF65-F5344CB8AC3E}">
        <p14:creationId xmlns:p14="http://schemas.microsoft.com/office/powerpoint/2010/main" val="957195214"/>
      </p:ext>
    </p:extLst>
  </p:cSld>
  <p:clrMapOvr>
    <a:masterClrMapping/>
  </p:clrMapOvr>
  <mc:AlternateContent xmlns:mc="http://schemas.openxmlformats.org/markup-compatibility/2006" xmlns:p14="http://schemas.microsoft.com/office/powerpoint/2010/main">
    <mc:Choice Requires="p14">
      <p:transition spd="slow" p14:dur="2000" advTm="1116"/>
    </mc:Choice>
    <mc:Fallback xmlns="">
      <p:transition xmlns:p14="http://schemas.microsoft.com/office/powerpoint/2010/main" spd="slow" advTm="11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8">
                                            <p:graphicEl>
                                              <a:chart seriesIdx="0" categoryIdx="-4" bldStep="series"/>
                                            </p:graphicEl>
                                          </p:spTgt>
                                        </p:tgtEl>
                                        <p:attrNameLst>
                                          <p:attrName>style.visibility</p:attrName>
                                        </p:attrNameLst>
                                      </p:cBhvr>
                                      <p:to>
                                        <p:strVal val="visible"/>
                                      </p:to>
                                    </p:set>
                                    <p:animEffect transition="in" filter="wipe(down)">
                                      <p:cBhvr>
                                        <p:cTn id="11" dur="500"/>
                                        <p:tgtEl>
                                          <p:spTgt spid="18">
                                            <p:graphicEl>
                                              <a:chart seriesIdx="0" categoryIdx="-4" bldStep="series"/>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Graphic spid="18" grpId="0">
        <p:bldSub>
          <a:bldChart bld="series"/>
        </p:bldSub>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did we learn today?</a:t>
            </a:r>
          </a:p>
        </p:txBody>
      </p:sp>
      <p:sp>
        <p:nvSpPr>
          <p:cNvPr id="3" name="Content Placeholder 2"/>
          <p:cNvSpPr>
            <a:spLocks noGrp="1"/>
          </p:cNvSpPr>
          <p:nvPr>
            <p:ph idx="1"/>
          </p:nvPr>
        </p:nvSpPr>
        <p:spPr/>
        <p:txBody>
          <a:bodyPr/>
          <a:lstStyle/>
          <a:p>
            <a:r>
              <a:rPr lang="en-US" dirty="0"/>
              <a:t>A good example of a </a:t>
            </a:r>
            <a:r>
              <a:rPr lang="en-US" dirty="0">
                <a:sym typeface="Symbol" panose="05050102010706020507" pitchFamily="18" charset="2"/>
              </a:rPr>
              <a:t>-service is a key-value cache, </a:t>
            </a:r>
            <a:r>
              <a:rPr lang="en-US" dirty="0" err="1">
                <a:sym typeface="Symbol" panose="05050102010706020507" pitchFamily="18" charset="2"/>
              </a:rPr>
              <a:t>sharded</a:t>
            </a:r>
            <a:r>
              <a:rPr lang="en-US" dirty="0">
                <a:sym typeface="Symbol" panose="05050102010706020507" pitchFamily="18" charset="2"/>
              </a:rPr>
              <a:t> by key.  </a:t>
            </a:r>
          </a:p>
          <a:p>
            <a:endParaRPr lang="en-US" dirty="0">
              <a:sym typeface="Symbol" panose="05050102010706020507" pitchFamily="18" charset="2"/>
            </a:endParaRPr>
          </a:p>
          <a:p>
            <a:r>
              <a:rPr lang="en-US" dirty="0">
                <a:sym typeface="Symbol" panose="05050102010706020507" pitchFamily="18" charset="2"/>
              </a:rPr>
              <a:t>The shard layout will depend on how many servers are running, and whether they are replicated.  These are examples of </a:t>
            </a:r>
            <a:r>
              <a:rPr lang="en-US" i="1" dirty="0">
                <a:sym typeface="Symbol" panose="05050102010706020507" pitchFamily="18" charset="2"/>
              </a:rPr>
              <a:t>configuration data.</a:t>
            </a:r>
            <a:endParaRPr lang="en-US" dirty="0">
              <a:sym typeface="Symbol" panose="05050102010706020507" pitchFamily="18" charset="2"/>
            </a:endParaRPr>
          </a:p>
          <a:p>
            <a:endParaRPr lang="en-US" dirty="0">
              <a:sym typeface="Symbol" panose="05050102010706020507" pitchFamily="18" charset="2"/>
            </a:endParaRPr>
          </a:p>
          <a:p>
            <a:r>
              <a:rPr lang="en-US" dirty="0">
                <a:sym typeface="Symbol" panose="05050102010706020507" pitchFamily="18" charset="2"/>
              </a:rPr>
              <a:t>Many</a:t>
            </a:r>
            <a:r>
              <a:rPr lang="en-US" dirty="0"/>
              <a:t> </a:t>
            </a:r>
            <a:r>
              <a:rPr lang="en-US" dirty="0">
                <a:sym typeface="Symbol" panose="05050102010706020507" pitchFamily="18" charset="2"/>
              </a:rPr>
              <a:t>-services are designed to vary the number of servers </a:t>
            </a:r>
            <a:r>
              <a:rPr lang="en-US" i="1" dirty="0">
                <a:sym typeface="Symbol" panose="05050102010706020507" pitchFamily="18" charset="2"/>
              </a:rPr>
              <a:t>elastically</a:t>
            </a:r>
            <a:r>
              <a:rPr lang="en-US" dirty="0">
                <a:sym typeface="Symbol" panose="05050102010706020507" pitchFamily="18" charset="2"/>
              </a:rPr>
              <a:t>.</a:t>
            </a:r>
          </a:p>
        </p:txBody>
      </p:sp>
      <p:sp>
        <p:nvSpPr>
          <p:cNvPr id="4" name="Footer Placeholder 3"/>
          <p:cNvSpPr>
            <a:spLocks noGrp="1"/>
          </p:cNvSpPr>
          <p:nvPr>
            <p:ph type="ftr" sz="quarter" idx="11"/>
          </p:nvPr>
        </p:nvSpPr>
        <p:spPr/>
        <p:txBody>
          <a:bodyPr/>
          <a:lstStyle/>
          <a:p>
            <a:r>
              <a:rPr lang="en-US"/>
              <a:t>http://www.cs.cornell.edu/courses/cs5412/2019sp</a:t>
            </a:r>
          </a:p>
        </p:txBody>
      </p:sp>
      <p:sp>
        <p:nvSpPr>
          <p:cNvPr id="5" name="Slide Number Placeholder 4"/>
          <p:cNvSpPr>
            <a:spLocks noGrp="1"/>
          </p:cNvSpPr>
          <p:nvPr>
            <p:ph type="sldNum" sz="quarter" idx="12"/>
          </p:nvPr>
        </p:nvSpPr>
        <p:spPr/>
        <p:txBody>
          <a:bodyPr/>
          <a:lstStyle/>
          <a:p>
            <a:fld id="{3C974458-8A97-4835-BF79-1FB6D7856C21}" type="slidenum">
              <a:rPr lang="en-US" smtClean="0"/>
              <a:t>54</a:t>
            </a:fld>
            <a:endParaRPr lang="en-US"/>
          </a:p>
        </p:txBody>
      </p:sp>
    </p:spTree>
    <p:extLst>
      <p:ext uri="{BB962C8B-B14F-4D97-AF65-F5344CB8AC3E}">
        <p14:creationId xmlns:p14="http://schemas.microsoft.com/office/powerpoint/2010/main" val="16556196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take-</a:t>
            </a:r>
            <a:r>
              <a:rPr lang="en-US" dirty="0" err="1"/>
              <a:t>aways</a:t>
            </a:r>
            <a:endParaRPr lang="en-US" dirty="0"/>
          </a:p>
        </p:txBody>
      </p:sp>
      <p:sp>
        <p:nvSpPr>
          <p:cNvPr id="3" name="Content Placeholder 2"/>
          <p:cNvSpPr>
            <a:spLocks noGrp="1"/>
          </p:cNvSpPr>
          <p:nvPr>
            <p:ph idx="1"/>
          </p:nvPr>
        </p:nvSpPr>
        <p:spPr/>
        <p:txBody>
          <a:bodyPr>
            <a:normAutofit/>
          </a:bodyPr>
          <a:lstStyle/>
          <a:p>
            <a:r>
              <a:rPr lang="en-US" dirty="0"/>
              <a:t>Even a </a:t>
            </a:r>
            <a:r>
              <a:rPr lang="en-US" dirty="0" err="1"/>
              <a:t>sharded</a:t>
            </a:r>
            <a:r>
              <a:rPr lang="en-US" dirty="0"/>
              <a:t> cache poses questions about consistency.</a:t>
            </a:r>
          </a:p>
          <a:p>
            <a:endParaRPr lang="en-US" dirty="0"/>
          </a:p>
          <a:p>
            <a:r>
              <a:rPr lang="en-US" dirty="0"/>
              <a:t>In fact for a cache of images, CAP is a great principle.</a:t>
            </a:r>
          </a:p>
          <a:p>
            <a:endParaRPr lang="en-US" dirty="0"/>
          </a:p>
          <a:p>
            <a:r>
              <a:rPr lang="en-US" dirty="0"/>
              <a:t>But this doesn’t make the problem trivial, it just takes us to the next level of issues.</a:t>
            </a:r>
          </a:p>
        </p:txBody>
      </p:sp>
      <p:sp>
        <p:nvSpPr>
          <p:cNvPr id="4" name="Footer Placeholder 3"/>
          <p:cNvSpPr>
            <a:spLocks noGrp="1"/>
          </p:cNvSpPr>
          <p:nvPr>
            <p:ph type="ftr" sz="quarter" idx="11"/>
          </p:nvPr>
        </p:nvSpPr>
        <p:spPr/>
        <p:txBody>
          <a:bodyPr/>
          <a:lstStyle/>
          <a:p>
            <a:r>
              <a:rPr lang="en-US"/>
              <a:t>http://www.cs.cornell.edu/courses/cs5412/2019sp</a:t>
            </a:r>
          </a:p>
        </p:txBody>
      </p:sp>
      <p:sp>
        <p:nvSpPr>
          <p:cNvPr id="5" name="Slide Number Placeholder 4"/>
          <p:cNvSpPr>
            <a:spLocks noGrp="1"/>
          </p:cNvSpPr>
          <p:nvPr>
            <p:ph type="sldNum" sz="quarter" idx="12"/>
          </p:nvPr>
        </p:nvSpPr>
        <p:spPr/>
        <p:txBody>
          <a:bodyPr/>
          <a:lstStyle/>
          <a:p>
            <a:fld id="{3C974458-8A97-4835-BF79-1FB6D7856C21}" type="slidenum">
              <a:rPr lang="en-US" smtClean="0"/>
              <a:t>55</a:t>
            </a:fld>
            <a:endParaRPr lang="en-US"/>
          </a:p>
        </p:txBody>
      </p:sp>
    </p:spTree>
    <p:extLst>
      <p:ext uri="{BB962C8B-B14F-4D97-AF65-F5344CB8AC3E}">
        <p14:creationId xmlns:p14="http://schemas.microsoft.com/office/powerpoint/2010/main" val="166976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take-</a:t>
            </a:r>
            <a:r>
              <a:rPr lang="en-US" dirty="0" err="1"/>
              <a:t>aways</a:t>
            </a:r>
            <a:endParaRPr lang="en-US" dirty="0"/>
          </a:p>
        </p:txBody>
      </p:sp>
      <p:sp>
        <p:nvSpPr>
          <p:cNvPr id="3" name="Content Placeholder 2"/>
          <p:cNvSpPr>
            <a:spLocks noGrp="1"/>
          </p:cNvSpPr>
          <p:nvPr>
            <p:ph idx="1"/>
          </p:nvPr>
        </p:nvSpPr>
        <p:spPr>
          <a:xfrm>
            <a:off x="1024127" y="2286000"/>
            <a:ext cx="10942203" cy="4023360"/>
          </a:xfrm>
        </p:spPr>
        <p:txBody>
          <a:bodyPr>
            <a:normAutofit/>
          </a:bodyPr>
          <a:lstStyle/>
          <a:p>
            <a:r>
              <a:rPr lang="en-US" dirty="0"/>
              <a:t>A company like Facebook wants critical </a:t>
            </a:r>
            <a:r>
              <a:rPr lang="en-US" dirty="0">
                <a:sym typeface="Symbol" panose="05050102010706020507" pitchFamily="18" charset="2"/>
              </a:rPr>
              <a:t>-services  to make smart use of knowledge about photo popularity, and about patterns of access.</a:t>
            </a:r>
          </a:p>
          <a:p>
            <a:endParaRPr lang="en-US" dirty="0">
              <a:sym typeface="Symbol" panose="05050102010706020507" pitchFamily="18" charset="2"/>
            </a:endParaRPr>
          </a:p>
          <a:p>
            <a:r>
              <a:rPr lang="en-US" dirty="0">
                <a:sym typeface="Symbol" panose="05050102010706020507" pitchFamily="18" charset="2"/>
              </a:rPr>
              <a:t>With this information it can be intelligent about what to retain in the cache, and could even prefetch data or precompute resized versions it will probably need.  </a:t>
            </a:r>
          </a:p>
          <a:p>
            <a:endParaRPr lang="en-US" dirty="0">
              <a:sym typeface="Symbol" panose="05050102010706020507" pitchFamily="18" charset="2"/>
            </a:endParaRPr>
          </a:p>
          <a:p>
            <a:r>
              <a:rPr lang="en-US" dirty="0">
                <a:sym typeface="Symbol" panose="05050102010706020507" pitchFamily="18" charset="2"/>
              </a:rPr>
              <a:t>Fetching from another cache, even across wide-area links, is advantageous.</a:t>
            </a:r>
          </a:p>
        </p:txBody>
      </p:sp>
      <p:sp>
        <p:nvSpPr>
          <p:cNvPr id="4" name="Footer Placeholder 3"/>
          <p:cNvSpPr>
            <a:spLocks noGrp="1"/>
          </p:cNvSpPr>
          <p:nvPr>
            <p:ph type="ftr" sz="quarter" idx="11"/>
          </p:nvPr>
        </p:nvSpPr>
        <p:spPr/>
        <p:txBody>
          <a:bodyPr/>
          <a:lstStyle/>
          <a:p>
            <a:r>
              <a:rPr lang="en-US"/>
              <a:t>http://www.cs.cornell.edu/courses/cs5412/2019sp</a:t>
            </a:r>
          </a:p>
        </p:txBody>
      </p:sp>
      <p:sp>
        <p:nvSpPr>
          <p:cNvPr id="5" name="Slide Number Placeholder 4"/>
          <p:cNvSpPr>
            <a:spLocks noGrp="1"/>
          </p:cNvSpPr>
          <p:nvPr>
            <p:ph type="sldNum" sz="quarter" idx="12"/>
          </p:nvPr>
        </p:nvSpPr>
        <p:spPr/>
        <p:txBody>
          <a:bodyPr/>
          <a:lstStyle/>
          <a:p>
            <a:fld id="{3C974458-8A97-4835-BF79-1FB6D7856C21}" type="slidenum">
              <a:rPr lang="en-US" smtClean="0"/>
              <a:t>56</a:t>
            </a:fld>
            <a:endParaRPr lang="en-US"/>
          </a:p>
        </p:txBody>
      </p:sp>
    </p:spTree>
    <p:extLst>
      <p:ext uri="{BB962C8B-B14F-4D97-AF65-F5344CB8AC3E}">
        <p14:creationId xmlns:p14="http://schemas.microsoft.com/office/powerpoint/2010/main" val="33305401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9E2AA8-7CBB-4596-B142-4247B75E1015}"/>
              </a:ext>
            </a:extLst>
          </p:cNvPr>
          <p:cNvPicPr>
            <a:picLocks noChangeAspect="1"/>
          </p:cNvPicPr>
          <p:nvPr/>
        </p:nvPicPr>
        <p:blipFill>
          <a:blip r:embed="rId3"/>
          <a:stretch>
            <a:fillRect/>
          </a:stretch>
        </p:blipFill>
        <p:spPr>
          <a:xfrm>
            <a:off x="8391939" y="0"/>
            <a:ext cx="3419061" cy="2364037"/>
          </a:xfrm>
          <a:prstGeom prst="rect">
            <a:avLst/>
          </a:prstGeom>
        </p:spPr>
      </p:pic>
      <p:sp>
        <p:nvSpPr>
          <p:cNvPr id="2" name="Title 1">
            <a:extLst>
              <a:ext uri="{FF2B5EF4-FFF2-40B4-BE49-F238E27FC236}">
                <a16:creationId xmlns:a16="http://schemas.microsoft.com/office/drawing/2014/main" id="{67F0E705-4A38-4D4B-94A9-CF3F4862DE22}"/>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D6CE1917-A562-4F22-BC9B-0288EFDA98AE}"/>
              </a:ext>
            </a:extLst>
          </p:cNvPr>
          <p:cNvSpPr>
            <a:spLocks noGrp="1"/>
          </p:cNvSpPr>
          <p:nvPr>
            <p:ph idx="1"/>
          </p:nvPr>
        </p:nvSpPr>
        <p:spPr>
          <a:xfrm>
            <a:off x="889462" y="2286000"/>
            <a:ext cx="10921538" cy="4023360"/>
          </a:xfrm>
        </p:spPr>
        <p:txBody>
          <a:bodyPr>
            <a:normAutofit/>
          </a:bodyPr>
          <a:lstStyle/>
          <a:p>
            <a:r>
              <a:rPr lang="en-US" dirty="0"/>
              <a:t>In a cloud setting, we need massive scalability.  This comes from hierarchy, replication and </a:t>
            </a:r>
            <a:r>
              <a:rPr lang="en-US" dirty="0" err="1"/>
              <a:t>sharding</a:t>
            </a:r>
            <a:r>
              <a:rPr lang="en-US" dirty="0"/>
              <a:t>.  But we also need to match solutions to the setting.</a:t>
            </a:r>
          </a:p>
          <a:p>
            <a:endParaRPr lang="en-US" dirty="0"/>
          </a:p>
          <a:p>
            <a:r>
              <a:rPr lang="en-US" dirty="0"/>
              <a:t>Sharing in a (</a:t>
            </a:r>
            <a:r>
              <a:rPr lang="en-US" dirty="0" err="1"/>
              <a:t>key,value</a:t>
            </a:r>
            <a:r>
              <a:rPr lang="en-US" dirty="0"/>
              <a:t>) model is a great way to deal with scale.  But that only gets you to the next set of questions.  At cloud-scale nothing is trivial!</a:t>
            </a:r>
          </a:p>
          <a:p>
            <a:endParaRPr lang="en-US" dirty="0"/>
          </a:p>
          <a:p>
            <a:r>
              <a:rPr lang="en-US" dirty="0"/>
              <a:t>Facebook’s caching “product” is an amazing global system.  Even if it was based on simple decisions, the global solution </a:t>
            </a:r>
            <a:r>
              <a:rPr lang="en-US"/>
              <a:t>isn’t simple at all!</a:t>
            </a:r>
            <a:endParaRPr lang="en-US" dirty="0"/>
          </a:p>
        </p:txBody>
      </p:sp>
      <p:sp>
        <p:nvSpPr>
          <p:cNvPr id="4" name="Footer Placeholder 3">
            <a:extLst>
              <a:ext uri="{FF2B5EF4-FFF2-40B4-BE49-F238E27FC236}">
                <a16:creationId xmlns:a16="http://schemas.microsoft.com/office/drawing/2014/main" id="{5E3693BC-22FE-46AF-ADE1-B94A22427F48}"/>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33A00465-C4AC-47B3-B3A9-3B0A501F31F6}"/>
              </a:ext>
            </a:extLst>
          </p:cNvPr>
          <p:cNvSpPr>
            <a:spLocks noGrp="1"/>
          </p:cNvSpPr>
          <p:nvPr>
            <p:ph type="sldNum" sz="quarter" idx="12"/>
          </p:nvPr>
        </p:nvSpPr>
        <p:spPr/>
        <p:txBody>
          <a:bodyPr/>
          <a:lstStyle/>
          <a:p>
            <a:fld id="{3C974458-8A97-4835-BF79-1FB6D7856C21}" type="slidenum">
              <a:rPr lang="en-US" smtClean="0"/>
              <a:t>57</a:t>
            </a:fld>
            <a:endParaRPr lang="en-US"/>
          </a:p>
        </p:txBody>
      </p:sp>
    </p:spTree>
    <p:extLst>
      <p:ext uri="{BB962C8B-B14F-4D97-AF65-F5344CB8AC3E}">
        <p14:creationId xmlns:p14="http://schemas.microsoft.com/office/powerpoint/2010/main" val="1442009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3B7B7-9D82-4C0F-B694-42F32E7FAFD1}"/>
              </a:ext>
            </a:extLst>
          </p:cNvPr>
          <p:cNvSpPr>
            <a:spLocks noGrp="1"/>
          </p:cNvSpPr>
          <p:nvPr>
            <p:ph type="title"/>
          </p:nvPr>
        </p:nvSpPr>
        <p:spPr/>
        <p:txBody>
          <a:bodyPr>
            <a:normAutofit fontScale="90000"/>
          </a:bodyPr>
          <a:lstStyle/>
          <a:p>
            <a:r>
              <a:rPr lang="en-US" dirty="0"/>
              <a:t>Single big service performs poorly… why?</a:t>
            </a:r>
            <a:br>
              <a:rPr lang="en-US" dirty="0"/>
            </a:br>
            <a:endParaRPr lang="en-US" dirty="0"/>
          </a:p>
        </p:txBody>
      </p:sp>
      <p:sp>
        <p:nvSpPr>
          <p:cNvPr id="3" name="Content Placeholder 2">
            <a:extLst>
              <a:ext uri="{FF2B5EF4-FFF2-40B4-BE49-F238E27FC236}">
                <a16:creationId xmlns:a16="http://schemas.microsoft.com/office/drawing/2014/main" id="{66DDC32F-D2A2-48AC-BF02-8871D6547A20}"/>
              </a:ext>
            </a:extLst>
          </p:cNvPr>
          <p:cNvSpPr>
            <a:spLocks noGrp="1"/>
          </p:cNvSpPr>
          <p:nvPr>
            <p:ph idx="1"/>
          </p:nvPr>
        </p:nvSpPr>
        <p:spPr/>
        <p:txBody>
          <a:bodyPr>
            <a:normAutofit lnSpcReduction="10000"/>
          </a:bodyPr>
          <a:lstStyle/>
          <a:p>
            <a:r>
              <a:rPr lang="en-US" dirty="0"/>
              <a:t>Until 2005 “one server” was able to scale and keep up, like for Amazon’s shopping cart</a:t>
            </a:r>
            <a:r>
              <a:rPr lang="en-US" dirty="0" smtClean="0"/>
              <a:t>.  A 2005 server often ran on a small cluster with, perhaps, 2-16 machines in the cluster.</a:t>
            </a:r>
          </a:p>
          <a:p>
            <a:endParaRPr lang="en-US" dirty="0"/>
          </a:p>
          <a:p>
            <a:r>
              <a:rPr lang="en-US" dirty="0" smtClean="0"/>
              <a:t>This worked well.</a:t>
            </a:r>
            <a:endParaRPr lang="en-US" dirty="0"/>
          </a:p>
          <a:p>
            <a:endParaRPr lang="en-US" dirty="0"/>
          </a:p>
          <a:p>
            <a:r>
              <a:rPr lang="en-US" dirty="0" smtClean="0"/>
              <a:t>But suddenly, as the cloud grew, </a:t>
            </a:r>
            <a:r>
              <a:rPr lang="en-US" dirty="0"/>
              <a:t>this form of scaling broke.  Companies threw unlimited money at the issue but </a:t>
            </a:r>
            <a:r>
              <a:rPr lang="en-US" dirty="0" smtClean="0"/>
              <a:t>critical </a:t>
            </a:r>
            <a:r>
              <a:rPr lang="en-US" dirty="0"/>
              <a:t>services like databases </a:t>
            </a:r>
            <a:r>
              <a:rPr lang="en-US" dirty="0" smtClean="0"/>
              <a:t>still </a:t>
            </a:r>
            <a:r>
              <a:rPr lang="en-US" dirty="0"/>
              <a:t>became </a:t>
            </a:r>
            <a:r>
              <a:rPr lang="en-US" dirty="0" smtClean="0"/>
              <a:t>hopelessly overloaded </a:t>
            </a:r>
            <a:r>
              <a:rPr lang="en-US" dirty="0"/>
              <a:t>and crashed or fell far behind.</a:t>
            </a:r>
          </a:p>
        </p:txBody>
      </p:sp>
      <p:sp>
        <p:nvSpPr>
          <p:cNvPr id="4" name="Footer Placeholder 3">
            <a:extLst>
              <a:ext uri="{FF2B5EF4-FFF2-40B4-BE49-F238E27FC236}">
                <a16:creationId xmlns:a16="http://schemas.microsoft.com/office/drawing/2014/main" id="{25CD7CE5-BB71-4588-8890-0F373BF06ADC}"/>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EC6BD642-EAD1-4D16-9E8D-755B10C4A255}"/>
              </a:ext>
            </a:extLst>
          </p:cNvPr>
          <p:cNvSpPr>
            <a:spLocks noGrp="1"/>
          </p:cNvSpPr>
          <p:nvPr>
            <p:ph type="sldNum" sz="quarter" idx="12"/>
          </p:nvPr>
        </p:nvSpPr>
        <p:spPr/>
        <p:txBody>
          <a:bodyPr/>
          <a:lstStyle/>
          <a:p>
            <a:fld id="{3C974458-8A97-4835-BF79-1FB6D7856C21}" type="slidenum">
              <a:rPr lang="en-US" smtClean="0"/>
              <a:t>6</a:t>
            </a:fld>
            <a:endParaRPr lang="en-US"/>
          </a:p>
        </p:txBody>
      </p:sp>
    </p:spTree>
    <p:extLst>
      <p:ext uri="{BB962C8B-B14F-4D97-AF65-F5344CB8AC3E}">
        <p14:creationId xmlns:p14="http://schemas.microsoft.com/office/powerpoint/2010/main" val="3332078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C1B1E-B95B-44F2-9A9E-4F5B6FAA9FFF}"/>
              </a:ext>
            </a:extLst>
          </p:cNvPr>
          <p:cNvSpPr>
            <a:spLocks noGrp="1"/>
          </p:cNvSpPr>
          <p:nvPr>
            <p:ph type="title"/>
          </p:nvPr>
        </p:nvSpPr>
        <p:spPr/>
        <p:txBody>
          <a:bodyPr/>
          <a:lstStyle/>
          <a:p>
            <a:r>
              <a:rPr lang="en-US" dirty="0"/>
              <a:t>Jim Gray’s Famous Paper</a:t>
            </a:r>
          </a:p>
        </p:txBody>
      </p:sp>
      <p:sp>
        <p:nvSpPr>
          <p:cNvPr id="3" name="Content Placeholder 2">
            <a:extLst>
              <a:ext uri="{FF2B5EF4-FFF2-40B4-BE49-F238E27FC236}">
                <a16:creationId xmlns:a16="http://schemas.microsoft.com/office/drawing/2014/main" id="{D4294589-5E77-4410-8E6A-2B010650AEB2}"/>
              </a:ext>
            </a:extLst>
          </p:cNvPr>
          <p:cNvSpPr>
            <a:spLocks noGrp="1"/>
          </p:cNvSpPr>
          <p:nvPr>
            <p:ph idx="1"/>
          </p:nvPr>
        </p:nvSpPr>
        <p:spPr/>
        <p:txBody>
          <a:bodyPr/>
          <a:lstStyle/>
          <a:p>
            <a:r>
              <a:rPr lang="en-US" dirty="0"/>
              <a:t>At Microsoft, Jim Gray </a:t>
            </a:r>
            <a:r>
              <a:rPr lang="en-US" dirty="0" smtClean="0"/>
              <a:t>anticipated this as early as 1996.</a:t>
            </a:r>
            <a:endParaRPr lang="en-US" dirty="0"/>
          </a:p>
          <a:p>
            <a:endParaRPr lang="en-US" dirty="0"/>
          </a:p>
          <a:p>
            <a:r>
              <a:rPr lang="en-US" dirty="0"/>
              <a:t>He and colleagues wrote a wonderful paper from their insights:</a:t>
            </a:r>
          </a:p>
          <a:p>
            <a:endParaRPr lang="en-US" dirty="0"/>
          </a:p>
          <a:p>
            <a:endParaRPr lang="en-US" dirty="0"/>
          </a:p>
          <a:p>
            <a:endParaRPr lang="en-US" dirty="0"/>
          </a:p>
          <a:p>
            <a:pPr marL="0" indent="0">
              <a:buNone/>
            </a:pPr>
            <a:r>
              <a:rPr lang="en-US" dirty="0"/>
              <a:t>Basic message: divide and conquer is really the </a:t>
            </a:r>
            <a:r>
              <a:rPr lang="en-US" i="1" dirty="0"/>
              <a:t>only </a:t>
            </a:r>
            <a:r>
              <a:rPr lang="en-US" dirty="0"/>
              <a:t>option.</a:t>
            </a:r>
          </a:p>
        </p:txBody>
      </p:sp>
      <p:sp>
        <p:nvSpPr>
          <p:cNvPr id="4" name="Footer Placeholder 3">
            <a:extLst>
              <a:ext uri="{FF2B5EF4-FFF2-40B4-BE49-F238E27FC236}">
                <a16:creationId xmlns:a16="http://schemas.microsoft.com/office/drawing/2014/main" id="{C590ECE7-7527-4AF5-AE36-3E4569583669}"/>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E415F76E-2B8E-433F-A8AF-737B9A58255D}"/>
              </a:ext>
            </a:extLst>
          </p:cNvPr>
          <p:cNvSpPr>
            <a:spLocks noGrp="1"/>
          </p:cNvSpPr>
          <p:nvPr>
            <p:ph type="sldNum" sz="quarter" idx="12"/>
          </p:nvPr>
        </p:nvSpPr>
        <p:spPr/>
        <p:txBody>
          <a:bodyPr/>
          <a:lstStyle/>
          <a:p>
            <a:fld id="{3C974458-8A97-4835-BF79-1FB6D7856C21}" type="slidenum">
              <a:rPr lang="en-US" smtClean="0"/>
              <a:t>7</a:t>
            </a:fld>
            <a:endParaRPr lang="en-US" dirty="0"/>
          </a:p>
        </p:txBody>
      </p:sp>
      <p:sp>
        <p:nvSpPr>
          <p:cNvPr id="6" name="TextBox 5">
            <a:extLst>
              <a:ext uri="{FF2B5EF4-FFF2-40B4-BE49-F238E27FC236}">
                <a16:creationId xmlns:a16="http://schemas.microsoft.com/office/drawing/2014/main" id="{014CAF7E-9DC1-4300-81C8-F0CBE4A0676C}"/>
              </a:ext>
            </a:extLst>
          </p:cNvPr>
          <p:cNvSpPr txBox="1"/>
          <p:nvPr/>
        </p:nvSpPr>
        <p:spPr>
          <a:xfrm>
            <a:off x="1502796" y="4273826"/>
            <a:ext cx="8905461" cy="923330"/>
          </a:xfrm>
          <a:prstGeom prst="rect">
            <a:avLst/>
          </a:prstGeom>
          <a:noFill/>
          <a:ln>
            <a:solidFill>
              <a:schemeClr val="accent1"/>
            </a:solidFill>
          </a:ln>
        </p:spPr>
        <p:txBody>
          <a:bodyPr wrap="square" rtlCol="0">
            <a:spAutoFit/>
          </a:bodyPr>
          <a:lstStyle/>
          <a:p>
            <a:r>
              <a:rPr lang="en-US" b="1" dirty="0"/>
              <a:t>The dangers of replication and a solution</a:t>
            </a:r>
            <a:r>
              <a:rPr lang="en-US" dirty="0"/>
              <a:t>. Jim Gray, Pat </a:t>
            </a:r>
            <a:r>
              <a:rPr lang="en-US" dirty="0" err="1"/>
              <a:t>Helland</a:t>
            </a:r>
            <a:r>
              <a:rPr lang="en-US" dirty="0"/>
              <a:t>, Patrick O'Neil, and Dennis </a:t>
            </a:r>
            <a:r>
              <a:rPr lang="en-US" dirty="0" err="1"/>
              <a:t>Shasha</a:t>
            </a:r>
            <a:r>
              <a:rPr lang="en-US" dirty="0"/>
              <a:t>. 1996. In Proceedings of the 1996 ACM SIGMOD Conference.  pp 173-182. DOI=http://dx.doi.org/10.1145/233269.233330</a:t>
            </a:r>
          </a:p>
        </p:txBody>
      </p:sp>
      <p:pic>
        <p:nvPicPr>
          <p:cNvPr id="7" name="Picture 6">
            <a:extLst>
              <a:ext uri="{FF2B5EF4-FFF2-40B4-BE49-F238E27FC236}">
                <a16:creationId xmlns:a16="http://schemas.microsoft.com/office/drawing/2014/main" id="{8C52C347-048E-43ED-A718-A1BFD0CBD771}"/>
              </a:ext>
            </a:extLst>
          </p:cNvPr>
          <p:cNvPicPr>
            <a:picLocks noChangeAspect="1"/>
          </p:cNvPicPr>
          <p:nvPr/>
        </p:nvPicPr>
        <p:blipFill>
          <a:blip r:embed="rId3"/>
          <a:stretch>
            <a:fillRect/>
          </a:stretch>
        </p:blipFill>
        <p:spPr>
          <a:xfrm>
            <a:off x="10155381" y="273989"/>
            <a:ext cx="1524000" cy="2552700"/>
          </a:xfrm>
          <a:prstGeom prst="rect">
            <a:avLst/>
          </a:prstGeom>
        </p:spPr>
      </p:pic>
      <p:sp>
        <p:nvSpPr>
          <p:cNvPr id="8" name="TextBox 7"/>
          <p:cNvSpPr txBox="1"/>
          <p:nvPr/>
        </p:nvSpPr>
        <p:spPr>
          <a:xfrm>
            <a:off x="10041775" y="2951018"/>
            <a:ext cx="1862050" cy="523220"/>
          </a:xfrm>
          <a:prstGeom prst="rect">
            <a:avLst/>
          </a:prstGeom>
          <a:noFill/>
        </p:spPr>
        <p:txBody>
          <a:bodyPr wrap="square" rtlCol="0">
            <a:spAutoFit/>
          </a:bodyPr>
          <a:lstStyle/>
          <a:p>
            <a:pPr algn="ctr"/>
            <a:r>
              <a:rPr lang="en-US" sz="1400" b="1" dirty="0" smtClean="0"/>
              <a:t>Jim Gray</a:t>
            </a:r>
            <a:br>
              <a:rPr lang="en-US" sz="1400" b="1" dirty="0" smtClean="0"/>
            </a:br>
            <a:r>
              <a:rPr lang="en-US" sz="1400" b="1" dirty="0" smtClean="0"/>
              <a:t>(Jan 1944 – Jan 2007)</a:t>
            </a:r>
            <a:endParaRPr lang="en-US" sz="1400" b="1" dirty="0"/>
          </a:p>
        </p:txBody>
      </p:sp>
    </p:spTree>
    <p:extLst>
      <p:ext uri="{BB962C8B-B14F-4D97-AF65-F5344CB8AC3E}">
        <p14:creationId xmlns:p14="http://schemas.microsoft.com/office/powerpoint/2010/main" val="1118855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0EFF3-8932-40D7-8F4A-CBF67F340D52}"/>
              </a:ext>
            </a:extLst>
          </p:cNvPr>
          <p:cNvSpPr>
            <a:spLocks noGrp="1"/>
          </p:cNvSpPr>
          <p:nvPr>
            <p:ph type="title"/>
          </p:nvPr>
        </p:nvSpPr>
        <p:spPr/>
        <p:txBody>
          <a:bodyPr/>
          <a:lstStyle/>
          <a:p>
            <a:r>
              <a:rPr lang="en-US" dirty="0"/>
              <a:t>How their paper approached it</a:t>
            </a:r>
          </a:p>
        </p:txBody>
      </p:sp>
      <p:sp>
        <p:nvSpPr>
          <p:cNvPr id="3" name="Content Placeholder 2">
            <a:extLst>
              <a:ext uri="{FF2B5EF4-FFF2-40B4-BE49-F238E27FC236}">
                <a16:creationId xmlns:a16="http://schemas.microsoft.com/office/drawing/2014/main" id="{B3252C12-E7C0-421C-99CB-EB799A566E8C}"/>
              </a:ext>
            </a:extLst>
          </p:cNvPr>
          <p:cNvSpPr>
            <a:spLocks noGrp="1"/>
          </p:cNvSpPr>
          <p:nvPr>
            <p:ph idx="1"/>
          </p:nvPr>
        </p:nvSpPr>
        <p:spPr/>
        <p:txBody>
          <a:bodyPr>
            <a:normAutofit/>
          </a:bodyPr>
          <a:lstStyle/>
          <a:p>
            <a:r>
              <a:rPr lang="en-US" dirty="0"/>
              <a:t>The paper uses a “chalkboard analysis” to think about scaling for a system that behaves like a database.</a:t>
            </a:r>
          </a:p>
          <a:p>
            <a:pPr>
              <a:buFont typeface="Wingdings" panose="05000000000000000000" pitchFamily="2" charset="2"/>
              <a:buChar char="Ø"/>
            </a:pPr>
            <a:r>
              <a:rPr lang="en-US" dirty="0"/>
              <a:t>  It could be an actual database like SQL Server or Oracle</a:t>
            </a:r>
          </a:p>
          <a:p>
            <a:pPr>
              <a:buFont typeface="Wingdings" panose="05000000000000000000" pitchFamily="2" charset="2"/>
              <a:buChar char="Ø"/>
            </a:pPr>
            <a:r>
              <a:rPr lang="en-US" dirty="0"/>
              <a:t>  But their “model” also covered any other storage layer where you want</a:t>
            </a:r>
            <a:br>
              <a:rPr lang="en-US" dirty="0"/>
            </a:br>
            <a:r>
              <a:rPr lang="en-US" dirty="0"/>
              <a:t>    strong guarantees of data consistency.</a:t>
            </a:r>
          </a:p>
          <a:p>
            <a:pPr>
              <a:buFont typeface="Wingdings" panose="05000000000000000000" pitchFamily="2" charset="2"/>
              <a:buChar char="Ø"/>
            </a:pPr>
            <a:r>
              <a:rPr lang="en-US" dirty="0"/>
              <a:t>  Mostly they talk about a single replicated storage instance, but look</a:t>
            </a:r>
            <a:br>
              <a:rPr lang="en-US" dirty="0"/>
            </a:br>
            <a:r>
              <a:rPr lang="en-US" dirty="0"/>
              <a:t>    at structured versions too.</a:t>
            </a:r>
          </a:p>
        </p:txBody>
      </p:sp>
      <p:sp>
        <p:nvSpPr>
          <p:cNvPr id="4" name="Footer Placeholder 3">
            <a:extLst>
              <a:ext uri="{FF2B5EF4-FFF2-40B4-BE49-F238E27FC236}">
                <a16:creationId xmlns:a16="http://schemas.microsoft.com/office/drawing/2014/main" id="{EC6F75F5-24A9-4CF0-B432-2B4C5918656F}"/>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434E6408-A9B4-49B2-9540-2C552A8ECA48}"/>
              </a:ext>
            </a:extLst>
          </p:cNvPr>
          <p:cNvSpPr>
            <a:spLocks noGrp="1"/>
          </p:cNvSpPr>
          <p:nvPr>
            <p:ph type="sldNum" sz="quarter" idx="12"/>
          </p:nvPr>
        </p:nvSpPr>
        <p:spPr/>
        <p:txBody>
          <a:bodyPr/>
          <a:lstStyle/>
          <a:p>
            <a:fld id="{3C974458-8A97-4835-BF79-1FB6D7856C21}" type="slidenum">
              <a:rPr lang="en-US" smtClean="0"/>
              <a:t>8</a:t>
            </a:fld>
            <a:endParaRPr lang="en-US"/>
          </a:p>
        </p:txBody>
      </p:sp>
    </p:spTree>
    <p:extLst>
      <p:ext uri="{BB962C8B-B14F-4D97-AF65-F5344CB8AC3E}">
        <p14:creationId xmlns:p14="http://schemas.microsoft.com/office/powerpoint/2010/main" val="1989451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A3F44-DFB8-4A07-8486-5DDEBB7787BF}"/>
              </a:ext>
            </a:extLst>
          </p:cNvPr>
          <p:cNvSpPr>
            <a:spLocks noGrp="1"/>
          </p:cNvSpPr>
          <p:nvPr>
            <p:ph type="title"/>
          </p:nvPr>
        </p:nvSpPr>
        <p:spPr/>
        <p:txBody>
          <a:bodyPr/>
          <a:lstStyle/>
          <a:p>
            <a:r>
              <a:rPr lang="en-US" dirty="0"/>
              <a:t>The core issue</a:t>
            </a:r>
          </a:p>
        </p:txBody>
      </p:sp>
      <p:sp>
        <p:nvSpPr>
          <p:cNvPr id="3" name="Content Placeholder 2">
            <a:extLst>
              <a:ext uri="{FF2B5EF4-FFF2-40B4-BE49-F238E27FC236}">
                <a16:creationId xmlns:a16="http://schemas.microsoft.com/office/drawing/2014/main" id="{4D9D40EA-4BCB-4F7E-BFE1-498CB53AFF4B}"/>
              </a:ext>
            </a:extLst>
          </p:cNvPr>
          <p:cNvSpPr>
            <a:spLocks noGrp="1"/>
          </p:cNvSpPr>
          <p:nvPr>
            <p:ph idx="1"/>
          </p:nvPr>
        </p:nvSpPr>
        <p:spPr/>
        <p:txBody>
          <a:bodyPr>
            <a:normAutofit lnSpcReduction="10000"/>
          </a:bodyPr>
          <a:lstStyle/>
          <a:p>
            <a:r>
              <a:rPr lang="en-US" dirty="0"/>
              <a:t>The paper assumes that your goal is some form of lock-based consistency, which they model as database serializability (in CS5412 we might</a:t>
            </a:r>
            <a:br>
              <a:rPr lang="en-US" dirty="0"/>
            </a:br>
            <a:r>
              <a:rPr lang="en-US" dirty="0"/>
              <a:t>prefer “state machine replication”, but the idea is similar).</a:t>
            </a:r>
          </a:p>
          <a:p>
            <a:endParaRPr lang="en-US" dirty="0"/>
          </a:p>
          <a:p>
            <a:r>
              <a:rPr lang="en-US" dirty="0"/>
              <a:t>So applications will be using read locks, and write locks, and because we want to accommodate more and more load by adding more servers, the work spreads over the pool of servers.</a:t>
            </a:r>
          </a:p>
          <a:p>
            <a:endParaRPr lang="en-US" dirty="0"/>
          </a:p>
          <a:p>
            <a:r>
              <a:rPr lang="en-US" dirty="0"/>
              <a:t>This is a very common way to think about servers of all kinds.</a:t>
            </a:r>
          </a:p>
        </p:txBody>
      </p:sp>
      <p:sp>
        <p:nvSpPr>
          <p:cNvPr id="4" name="Footer Placeholder 3">
            <a:extLst>
              <a:ext uri="{FF2B5EF4-FFF2-40B4-BE49-F238E27FC236}">
                <a16:creationId xmlns:a16="http://schemas.microsoft.com/office/drawing/2014/main" id="{13A58D9B-70EA-4B62-9858-C223A39865F4}"/>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AA3D73E9-5779-4CDD-8311-BBE3FD96F781}"/>
              </a:ext>
            </a:extLst>
          </p:cNvPr>
          <p:cNvSpPr>
            <a:spLocks noGrp="1"/>
          </p:cNvSpPr>
          <p:nvPr>
            <p:ph type="sldNum" sz="quarter" idx="12"/>
          </p:nvPr>
        </p:nvSpPr>
        <p:spPr/>
        <p:txBody>
          <a:bodyPr/>
          <a:lstStyle/>
          <a:p>
            <a:fld id="{3C974458-8A97-4835-BF79-1FB6D7856C21}" type="slidenum">
              <a:rPr lang="en-US" smtClean="0"/>
              <a:t>9</a:t>
            </a:fld>
            <a:endParaRPr lang="en-US"/>
          </a:p>
        </p:txBody>
      </p:sp>
    </p:spTree>
    <p:extLst>
      <p:ext uri="{BB962C8B-B14F-4D97-AF65-F5344CB8AC3E}">
        <p14:creationId xmlns:p14="http://schemas.microsoft.com/office/powerpoint/2010/main" val="23900801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5|0|0|0|0"/>
</p:tagLst>
</file>

<file path=ppt/tags/tag2.xml><?xml version="1.0" encoding="utf-8"?>
<p:tagLst xmlns:a="http://schemas.openxmlformats.org/drawingml/2006/main" xmlns:r="http://schemas.openxmlformats.org/officeDocument/2006/relationships" xmlns:p="http://schemas.openxmlformats.org/presentationml/2006/main">
  <p:tag name="TIMING" val="|1.5|0|0|0|0"/>
</p:tagLst>
</file>

<file path=ppt/tags/tag3.xml><?xml version="1.0" encoding="utf-8"?>
<p:tagLst xmlns:a="http://schemas.openxmlformats.org/drawingml/2006/main" xmlns:r="http://schemas.openxmlformats.org/officeDocument/2006/relationships" xmlns:p="http://schemas.openxmlformats.org/presentationml/2006/main">
  <p:tag name="TIMING" val="|0.1|0.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2113</TotalTime>
  <Words>5271</Words>
  <Application>Microsoft Office PowerPoint</Application>
  <PresentationFormat>Widescreen</PresentationFormat>
  <Paragraphs>592</Paragraphs>
  <Slides>57</Slides>
  <Notes>52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Calibri</vt:lpstr>
      <vt:lpstr>Helvetica Neue Medium</vt:lpstr>
      <vt:lpstr>Symbol</vt:lpstr>
      <vt:lpstr>Tw Cen MT</vt:lpstr>
      <vt:lpstr>Tw Cen MT Condensed</vt:lpstr>
      <vt:lpstr>Wingdings</vt:lpstr>
      <vt:lpstr>Wingdings 3</vt:lpstr>
      <vt:lpstr>Integral</vt:lpstr>
      <vt:lpstr>CS 5412/Lecture 2  Elasticity and Scalability</vt:lpstr>
      <vt:lpstr>Concept of Elastic scalability</vt:lpstr>
      <vt:lpstr>Load swings are inevitable in this model</vt:lpstr>
      <vt:lpstr>Diurnal and seasonal Load Patterns</vt:lpstr>
      <vt:lpstr>Should these elastic services be built as one big thing, or many smaller things?</vt:lpstr>
      <vt:lpstr>Single big service performs poorly… why? </vt:lpstr>
      <vt:lpstr>Jim Gray’s Famous Paper</vt:lpstr>
      <vt:lpstr>How their paper approached it</vt:lpstr>
      <vt:lpstr>The core issue</vt:lpstr>
      <vt:lpstr>Their setup, as a picture</vt:lpstr>
      <vt:lpstr>Their Basic setup, as a picture</vt:lpstr>
      <vt:lpstr>What should be The goals?</vt:lpstr>
      <vt:lpstr>Why do services slow down at scale?</vt:lpstr>
      <vt:lpstr>What Was that one good option?</vt:lpstr>
      <vt:lpstr>Sharding: This works… but carefully</vt:lpstr>
      <vt:lpstr>Sharding: This works… but carefully</vt:lpstr>
      <vt:lpstr>DefN: State Machine Replication</vt:lpstr>
      <vt:lpstr>Sharding fails for arbitrary transactions</vt:lpstr>
      <vt:lpstr>Example: A -service for caching</vt:lpstr>
      <vt:lpstr>Accessing Sharded Storage</vt:lpstr>
      <vt:lpstr>Many systems use a second copy as a backup, for higher availability</vt:lpstr>
      <vt:lpstr>Terminology</vt:lpstr>
      <vt:lpstr>Elasticity Adds a Further dimension</vt:lpstr>
      <vt:lpstr>Elastic shuffle</vt:lpstr>
      <vt:lpstr>Elastic shuffle</vt:lpstr>
      <vt:lpstr>But how would other services know?</vt:lpstr>
      <vt:lpstr>Typical DHT API?</vt:lpstr>
      <vt:lpstr>Use case: FB Content Delivery Network</vt:lpstr>
      <vt:lpstr>The FB BLOB cache is part of A hierarchy deployed at global scale…</vt:lpstr>
      <vt:lpstr>… the data is just “Blobs”</vt:lpstr>
      <vt:lpstr>Haystack</vt:lpstr>
      <vt:lpstr>A cache for blobs?</vt:lpstr>
      <vt:lpstr>PowerPoint Presentation</vt:lpstr>
      <vt:lpstr>PowerPoint Presentation</vt:lpstr>
      <vt:lpstr>PowerPoint Presentation</vt:lpstr>
      <vt:lpstr>Architectural detail (Complex) Dark Gray: We instrumented it Pale Gray: We can figure out its behavior</vt:lpstr>
      <vt:lpstr>Architectural detail (we weren’t able to instrument the pink part)</vt:lpstr>
      <vt:lpstr>Blob-Serving Stack (the FB portion)</vt:lpstr>
      <vt:lpstr>What we Observed</vt:lpstr>
      <vt:lpstr>Caches see “circadian” Patterns</vt:lpstr>
      <vt:lpstr>Photo cacheability by popularity</vt:lpstr>
      <vt:lpstr>GEO-Scale Caching</vt:lpstr>
      <vt:lpstr>PowerPoint Presentation</vt:lpstr>
      <vt:lpstr>Cache retention/eviction policy</vt:lpstr>
      <vt:lpstr>Here we see that S4LRU is far better than normal LRU</vt:lpstr>
      <vt:lpstr>So… switch to S4LRU, right?</vt:lpstr>
      <vt:lpstr>S4LRU didn’t really work well!</vt:lpstr>
      <vt:lpstr>RIPQ: Key Innovations</vt:lpstr>
      <vt:lpstr>RIPQ entries are pointers to SSD objects</vt:lpstr>
      <vt:lpstr>Additional optimizations</vt:lpstr>
      <vt:lpstr>RIPQ Has High Fidelity</vt:lpstr>
      <vt:lpstr>RIPQ Has High Fidelity</vt:lpstr>
      <vt:lpstr>RIPQ Has High Throughput</vt:lpstr>
      <vt:lpstr>What did we learn today?</vt:lpstr>
      <vt:lpstr>More take-aways</vt:lpstr>
      <vt:lpstr>More take-aways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5412:  Topics in Cloud Computing</dc:title>
  <dc:creator>ken</dc:creator>
  <cp:lastModifiedBy>Ken Birman</cp:lastModifiedBy>
  <cp:revision>113</cp:revision>
  <dcterms:created xsi:type="dcterms:W3CDTF">2017-12-19T18:11:25Z</dcterms:created>
  <dcterms:modified xsi:type="dcterms:W3CDTF">2019-04-17T17:28:06Z</dcterms:modified>
</cp:coreProperties>
</file>