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tags/tag3.xml" ContentType="application/vnd.openxmlformats-officedocument.presentationml.tags+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6.xml" ContentType="application/vnd.openxmlformats-officedocument.presentationml.tags+xml"/>
  <Override PartName="/ppt/notesSlides/notesSlide23.xml" ContentType="application/vnd.openxmlformats-officedocument.presentationml.notesSlide+xml"/>
  <Override PartName="/ppt/tags/tag7.xml" ContentType="application/vnd.openxmlformats-officedocument.presentationml.tags+xml"/>
  <Override PartName="/ppt/notesSlides/notesSlide24.xml" ContentType="application/vnd.openxmlformats-officedocument.presentationml.notesSlide+xml"/>
  <Override PartName="/ppt/tags/tag8.xml" ContentType="application/vnd.openxmlformats-officedocument.presentationml.tags+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tags/tag12.xml" ContentType="application/vnd.openxmlformats-officedocument.presentationml.tags+xml"/>
  <Override PartName="/ppt/notesSlides/notesSlide29.xml" ContentType="application/vnd.openxmlformats-officedocument.presentationml.notesSlide+xml"/>
  <Override PartName="/ppt/tags/tag13.xml" ContentType="application/vnd.openxmlformats-officedocument.presentationml.tags+xml"/>
  <Override PartName="/ppt/notesSlides/notesSlide30.xml" ContentType="application/vnd.openxmlformats-officedocument.presentationml.notesSlide+xml"/>
  <Override PartName="/ppt/tags/tag14.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5" r:id="rId3"/>
  </p:sldMasterIdLst>
  <p:notesMasterIdLst>
    <p:notesMasterId r:id="rId51"/>
  </p:notesMasterIdLst>
  <p:sldIdLst>
    <p:sldId id="256" r:id="rId4"/>
    <p:sldId id="257" r:id="rId5"/>
    <p:sldId id="258" r:id="rId6"/>
    <p:sldId id="259" r:id="rId7"/>
    <p:sldId id="260" r:id="rId8"/>
    <p:sldId id="364" r:id="rId9"/>
    <p:sldId id="365" r:id="rId10"/>
    <p:sldId id="366" r:id="rId11"/>
    <p:sldId id="367" r:id="rId12"/>
    <p:sldId id="301" r:id="rId13"/>
    <p:sldId id="302" r:id="rId14"/>
    <p:sldId id="303" r:id="rId15"/>
    <p:sldId id="304" r:id="rId16"/>
    <p:sldId id="354" r:id="rId17"/>
    <p:sldId id="305" r:id="rId18"/>
    <p:sldId id="306" r:id="rId19"/>
    <p:sldId id="307" r:id="rId20"/>
    <p:sldId id="308" r:id="rId21"/>
    <p:sldId id="309" r:id="rId22"/>
    <p:sldId id="310" r:id="rId23"/>
    <p:sldId id="324" r:id="rId24"/>
    <p:sldId id="311" r:id="rId25"/>
    <p:sldId id="312" r:id="rId26"/>
    <p:sldId id="313" r:id="rId27"/>
    <p:sldId id="314" r:id="rId28"/>
    <p:sldId id="315" r:id="rId29"/>
    <p:sldId id="316" r:id="rId30"/>
    <p:sldId id="317" r:id="rId31"/>
    <p:sldId id="318" r:id="rId32"/>
    <p:sldId id="319" r:id="rId33"/>
    <p:sldId id="320" r:id="rId34"/>
    <p:sldId id="355" r:id="rId35"/>
    <p:sldId id="321" r:id="rId36"/>
    <p:sldId id="322" r:id="rId37"/>
    <p:sldId id="325" r:id="rId38"/>
    <p:sldId id="326" r:id="rId39"/>
    <p:sldId id="327" r:id="rId40"/>
    <p:sldId id="356" r:id="rId41"/>
    <p:sldId id="357" r:id="rId42"/>
    <p:sldId id="358" r:id="rId43"/>
    <p:sldId id="359" r:id="rId44"/>
    <p:sldId id="360" r:id="rId45"/>
    <p:sldId id="361" r:id="rId46"/>
    <p:sldId id="362" r:id="rId47"/>
    <p:sldId id="368" r:id="rId48"/>
    <p:sldId id="363" r:id="rId49"/>
    <p:sldId id="369"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51C459E-8AFD-4C88-A45E-D59C9A3879A0}">
          <p14:sldIdLst>
            <p14:sldId id="256"/>
            <p14:sldId id="257"/>
            <p14:sldId id="258"/>
            <p14:sldId id="259"/>
            <p14:sldId id="260"/>
            <p14:sldId id="364"/>
            <p14:sldId id="365"/>
            <p14:sldId id="366"/>
            <p14:sldId id="367"/>
            <p14:sldId id="301"/>
            <p14:sldId id="302"/>
            <p14:sldId id="303"/>
            <p14:sldId id="304"/>
            <p14:sldId id="354"/>
            <p14:sldId id="305"/>
            <p14:sldId id="306"/>
            <p14:sldId id="307"/>
            <p14:sldId id="308"/>
            <p14:sldId id="309"/>
            <p14:sldId id="310"/>
            <p14:sldId id="324"/>
            <p14:sldId id="311"/>
            <p14:sldId id="312"/>
            <p14:sldId id="313"/>
            <p14:sldId id="314"/>
            <p14:sldId id="315"/>
            <p14:sldId id="316"/>
            <p14:sldId id="317"/>
            <p14:sldId id="318"/>
            <p14:sldId id="319"/>
            <p14:sldId id="320"/>
            <p14:sldId id="355"/>
            <p14:sldId id="321"/>
            <p14:sldId id="322"/>
            <p14:sldId id="325"/>
            <p14:sldId id="326"/>
            <p14:sldId id="327"/>
            <p14:sldId id="356"/>
            <p14:sldId id="357"/>
            <p14:sldId id="358"/>
            <p14:sldId id="359"/>
            <p14:sldId id="360"/>
            <p14:sldId id="361"/>
            <p14:sldId id="362"/>
            <p14:sldId id="368"/>
            <p14:sldId id="363"/>
            <p14:sldId id="36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FF0000"/>
    <a:srgbClr val="1CADE4"/>
    <a:srgbClr val="E2BE8A"/>
    <a:srgbClr val="FF0066"/>
    <a:srgbClr val="92D05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notesViewPr>
    <p:cSldViewPr snapToGrid="0">
      <p:cViewPr varScale="1">
        <p:scale>
          <a:sx n="75" d="100"/>
          <a:sy n="75" d="100"/>
        </p:scale>
        <p:origin x="303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36"/>
    </mc:Choice>
    <mc:Fallback>
      <c:style val="36"/>
    </mc:Fallback>
  </mc:AlternateContent>
  <c:chart>
    <c:autoTitleDeleted val="1"/>
    <c:plotArea>
      <c:layout/>
      <c:scatterChart>
        <c:scatterStyle val="lineMarker"/>
        <c:varyColors val="0"/>
        <c:ser>
          <c:idx val="0"/>
          <c:order val="0"/>
          <c:tx>
            <c:strRef>
              <c:f>Sheet1!$B$1</c:f>
              <c:strCache>
                <c:ptCount val="1"/>
                <c:pt idx="0">
                  <c:v>Series 1</c:v>
                </c:pt>
              </c:strCache>
            </c:strRef>
          </c:tx>
          <c:xVal>
            <c:numRef>
              <c:f>Sheet1!$A$2:$A$11</c:f>
              <c:numCache>
                <c:formatCode>General</c:formatCode>
                <c:ptCount val="10"/>
                <c:pt idx="0">
                  <c:v>90</c:v>
                </c:pt>
                <c:pt idx="1">
                  <c:v>91</c:v>
                </c:pt>
                <c:pt idx="2">
                  <c:v>92</c:v>
                </c:pt>
                <c:pt idx="3">
                  <c:v>93</c:v>
                </c:pt>
                <c:pt idx="4">
                  <c:v>94</c:v>
                </c:pt>
                <c:pt idx="5">
                  <c:v>95</c:v>
                </c:pt>
                <c:pt idx="6">
                  <c:v>96</c:v>
                </c:pt>
                <c:pt idx="7">
                  <c:v>97</c:v>
                </c:pt>
                <c:pt idx="8">
                  <c:v>98</c:v>
                </c:pt>
                <c:pt idx="9">
                  <c:v>99</c:v>
                </c:pt>
              </c:numCache>
            </c:numRef>
          </c:xVal>
          <c:yVal>
            <c:numRef>
              <c:f>Sheet1!$B$2:$B$11</c:f>
              <c:numCache>
                <c:formatCode>General</c:formatCode>
                <c:ptCount val="10"/>
                <c:pt idx="0">
                  <c:v>326920</c:v>
                </c:pt>
                <c:pt idx="1">
                  <c:v>354872</c:v>
                </c:pt>
                <c:pt idx="2">
                  <c:v>367399</c:v>
                </c:pt>
                <c:pt idx="3">
                  <c:v>369165</c:v>
                </c:pt>
                <c:pt idx="4">
                  <c:v>389521</c:v>
                </c:pt>
                <c:pt idx="5">
                  <c:v>455800</c:v>
                </c:pt>
                <c:pt idx="6">
                  <c:v>452418</c:v>
                </c:pt>
                <c:pt idx="7">
                  <c:v>527893</c:v>
                </c:pt>
                <c:pt idx="8">
                  <c:v>583806</c:v>
                </c:pt>
                <c:pt idx="9">
                  <c:v>563424</c:v>
                </c:pt>
              </c:numCache>
            </c:numRef>
          </c:yVal>
          <c:smooth val="0"/>
          <c:extLst>
            <c:ext xmlns:c16="http://schemas.microsoft.com/office/drawing/2014/chart" uri="{C3380CC4-5D6E-409C-BE32-E72D297353CC}">
              <c16:uniqueId val="{00000000-EC76-4619-A304-848DE1FE35A5}"/>
            </c:ext>
          </c:extLst>
        </c:ser>
        <c:dLbls>
          <c:showLegendKey val="0"/>
          <c:showVal val="0"/>
          <c:showCatName val="0"/>
          <c:showSerName val="0"/>
          <c:showPercent val="0"/>
          <c:showBubbleSize val="0"/>
        </c:dLbls>
        <c:axId val="286083352"/>
        <c:axId val="286083744"/>
      </c:scatterChart>
      <c:valAx>
        <c:axId val="286083352"/>
        <c:scaling>
          <c:orientation val="minMax"/>
          <c:max val="99.99"/>
          <c:min val="90"/>
        </c:scaling>
        <c:delete val="0"/>
        <c:axPos val="b"/>
        <c:majorGridlines>
          <c:spPr>
            <a:ln>
              <a:solidFill>
                <a:schemeClr val="tx1">
                  <a:alpha val="10000"/>
                </a:schemeClr>
              </a:solidFill>
            </a:ln>
          </c:spPr>
        </c:majorGridlines>
        <c:title>
          <c:tx>
            <c:rich>
              <a:bodyPr/>
              <a:lstStyle/>
              <a:p>
                <a:pPr>
                  <a:defRPr/>
                </a:pPr>
                <a:r>
                  <a:rPr lang="en-US" sz="3200" dirty="0"/>
                  <a:t>Hit rate</a:t>
                </a:r>
              </a:p>
            </c:rich>
          </c:tx>
          <c:layout>
            <c:manualLayout>
              <c:xMode val="edge"/>
              <c:yMode val="edge"/>
              <c:x val="0.486402564529267"/>
              <c:y val="0.90959488272921096"/>
            </c:manualLayout>
          </c:layout>
          <c:overlay val="0"/>
        </c:title>
        <c:numFmt formatCode="#\%" sourceLinked="0"/>
        <c:majorTickMark val="out"/>
        <c:minorTickMark val="none"/>
        <c:tickLblPos val="nextTo"/>
        <c:txPr>
          <a:bodyPr/>
          <a:lstStyle/>
          <a:p>
            <a:pPr>
              <a:defRPr sz="2400" baseline="0"/>
            </a:pPr>
            <a:endParaRPr lang="en-US"/>
          </a:p>
        </c:txPr>
        <c:crossAx val="286083744"/>
        <c:crosses val="autoZero"/>
        <c:crossBetween val="midCat"/>
      </c:valAx>
      <c:valAx>
        <c:axId val="286083744"/>
        <c:scaling>
          <c:orientation val="minMax"/>
        </c:scaling>
        <c:delete val="0"/>
        <c:axPos val="r"/>
        <c:majorGridlines>
          <c:spPr>
            <a:ln>
              <a:solidFill>
                <a:schemeClr val="tx1">
                  <a:alpha val="10000"/>
                </a:schemeClr>
              </a:solidFill>
            </a:ln>
          </c:spPr>
        </c:majorGridlines>
        <c:title>
          <c:tx>
            <c:rich>
              <a:bodyPr rot="-5400000" vert="horz"/>
              <a:lstStyle/>
              <a:p>
                <a:pPr>
                  <a:defRPr/>
                </a:pPr>
                <a:r>
                  <a:rPr lang="en-US" sz="3200" dirty="0"/>
                  <a:t>Operations/second</a:t>
                </a:r>
              </a:p>
            </c:rich>
          </c:tx>
          <c:layout>
            <c:manualLayout>
              <c:xMode val="edge"/>
              <c:yMode val="edge"/>
              <c:x val="0.95216907675194695"/>
              <c:y val="0.13408961939459099"/>
            </c:manualLayout>
          </c:layout>
          <c:overlay val="0"/>
        </c:title>
        <c:numFmt formatCode="##0\ \K" sourceLinked="0"/>
        <c:majorTickMark val="out"/>
        <c:minorTickMark val="none"/>
        <c:tickLblPos val="nextTo"/>
        <c:txPr>
          <a:bodyPr/>
          <a:lstStyle/>
          <a:p>
            <a:pPr>
              <a:defRPr sz="2800"/>
            </a:pPr>
            <a:endParaRPr lang="en-US"/>
          </a:p>
        </c:txPr>
        <c:crossAx val="286083352"/>
        <c:crosses val="max"/>
        <c:crossBetween val="midCat"/>
        <c:dispUnits>
          <c:builtInUnit val="thousands"/>
        </c:dispUnits>
      </c:valA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plotArea>
    <c:plotVisOnly val="1"/>
    <c:dispBlanksAs val="gap"/>
    <c:showDLblsOverMax val="0"/>
  </c:chart>
  <c:txPr>
    <a:bodyPr/>
    <a:lstStyle/>
    <a:p>
      <a:pPr>
        <a:defRPr sz="1800"/>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90DA38-4A55-374E-8F19-2CB99405CFA1}" type="doc">
      <dgm:prSet loTypeId="urn:microsoft.com/office/officeart/2005/8/layout/vList5" loCatId="" qsTypeId="urn:microsoft.com/office/officeart/2005/8/quickstyle/simple3" qsCatId="simple" csTypeId="urn:microsoft.com/office/officeart/2005/8/colors/accent2_2" csCatId="accent2" phldr="1"/>
      <dgm:spPr/>
      <dgm:t>
        <a:bodyPr/>
        <a:lstStyle/>
        <a:p>
          <a:endParaRPr lang="en-US"/>
        </a:p>
      </dgm:t>
    </dgm:pt>
    <dgm:pt modelId="{1D9AD3B5-D48D-DE47-84C2-DCDACEF5B4B7}">
      <dgm:prSet/>
      <dgm:spPr/>
      <dgm:t>
        <a:bodyPr/>
        <a:lstStyle/>
        <a:p>
          <a:pPr algn="l">
            <a:lnSpc>
              <a:spcPct val="120000"/>
            </a:lnSpc>
          </a:pPr>
          <a:r>
            <a:rPr lang="en-US" dirty="0"/>
            <a:t> Efficiency at scale</a:t>
          </a:r>
          <a:br>
            <a:rPr lang="en-US" dirty="0"/>
          </a:br>
          <a:r>
            <a:rPr lang="en-US" dirty="0"/>
            <a:t> Read latency</a:t>
          </a:r>
        </a:p>
      </dgm:t>
    </dgm:pt>
    <dgm:pt modelId="{8B049439-7019-C946-B58E-9BE76DD31E20}" type="parTrans" cxnId="{70A4ADDF-F618-EC44-933E-264C23EB20E8}">
      <dgm:prSet/>
      <dgm:spPr/>
      <dgm:t>
        <a:bodyPr/>
        <a:lstStyle/>
        <a:p>
          <a:endParaRPr lang="en-US"/>
        </a:p>
      </dgm:t>
    </dgm:pt>
    <dgm:pt modelId="{DD4C2CFA-17BD-9140-AD30-4744B388B3C5}" type="sibTrans" cxnId="{70A4ADDF-F618-EC44-933E-264C23EB20E8}">
      <dgm:prSet/>
      <dgm:spPr/>
      <dgm:t>
        <a:bodyPr/>
        <a:lstStyle/>
        <a:p>
          <a:endParaRPr lang="en-US"/>
        </a:p>
      </dgm:t>
    </dgm:pt>
    <dgm:pt modelId="{9262C093-F716-3C44-9A68-702D4F5A7576}">
      <dgm:prSet custT="1"/>
      <dgm:spPr/>
      <dgm:t>
        <a:bodyPr/>
        <a:lstStyle/>
        <a:p>
          <a:pPr>
            <a:lnSpc>
              <a:spcPct val="110000"/>
            </a:lnSpc>
          </a:pPr>
          <a:r>
            <a:rPr lang="en-US" sz="3200" dirty="0"/>
            <a:t>Separate cache and DB</a:t>
          </a:r>
        </a:p>
      </dgm:t>
    </dgm:pt>
    <dgm:pt modelId="{1FC2B044-50FC-5144-94C1-17389D107401}" type="parTrans" cxnId="{BB5F6086-D5F2-4B4B-827D-0A307C9B98A2}">
      <dgm:prSet/>
      <dgm:spPr/>
      <dgm:t>
        <a:bodyPr/>
        <a:lstStyle/>
        <a:p>
          <a:endParaRPr lang="en-US"/>
        </a:p>
      </dgm:t>
    </dgm:pt>
    <dgm:pt modelId="{CCBDDED7-AF60-5A46-9635-BFD167F8492C}" type="sibTrans" cxnId="{BB5F6086-D5F2-4B4B-827D-0A307C9B98A2}">
      <dgm:prSet/>
      <dgm:spPr/>
      <dgm:t>
        <a:bodyPr/>
        <a:lstStyle/>
        <a:p>
          <a:endParaRPr lang="en-US"/>
        </a:p>
      </dgm:t>
    </dgm:pt>
    <dgm:pt modelId="{F4D28785-278D-7245-BA34-B1A419A4B162}">
      <dgm:prSet custT="1"/>
      <dgm:spPr/>
      <dgm:t>
        <a:bodyPr/>
        <a:lstStyle/>
        <a:p>
          <a:pPr>
            <a:lnSpc>
              <a:spcPct val="110000"/>
            </a:lnSpc>
          </a:pPr>
          <a:r>
            <a:rPr lang="en-US" sz="3200" dirty="0"/>
            <a:t>Graph-specific caching</a:t>
          </a:r>
        </a:p>
      </dgm:t>
    </dgm:pt>
    <dgm:pt modelId="{61583B52-CF58-154B-8FB5-CB0CA6105428}" type="parTrans" cxnId="{18FCE800-A255-CB4E-9182-B7245BD896B6}">
      <dgm:prSet/>
      <dgm:spPr/>
      <dgm:t>
        <a:bodyPr/>
        <a:lstStyle/>
        <a:p>
          <a:endParaRPr lang="en-US"/>
        </a:p>
      </dgm:t>
    </dgm:pt>
    <dgm:pt modelId="{9492C08F-BB35-8C4F-B29F-1BBBA8DA00B8}" type="sibTrans" cxnId="{18FCE800-A255-CB4E-9182-B7245BD896B6}">
      <dgm:prSet/>
      <dgm:spPr/>
      <dgm:t>
        <a:bodyPr/>
        <a:lstStyle/>
        <a:p>
          <a:endParaRPr lang="en-US"/>
        </a:p>
      </dgm:t>
    </dgm:pt>
    <dgm:pt modelId="{CB3BFB27-9C52-6344-87B3-C14C4593A70B}">
      <dgm:prSet custT="1"/>
      <dgm:spPr/>
      <dgm:t>
        <a:bodyPr/>
        <a:lstStyle/>
        <a:p>
          <a:pPr>
            <a:lnSpc>
              <a:spcPct val="110000"/>
            </a:lnSpc>
          </a:pPr>
          <a:r>
            <a:rPr lang="en-US" sz="3200" dirty="0"/>
            <a:t>Subdivide data centers</a:t>
          </a:r>
        </a:p>
      </dgm:t>
    </dgm:pt>
    <dgm:pt modelId="{E2C23CA9-CCAF-4241-AEDE-2A857F6541C9}" type="parTrans" cxnId="{FA130776-1921-454F-A69A-A4734086B69F}">
      <dgm:prSet/>
      <dgm:spPr/>
      <dgm:t>
        <a:bodyPr/>
        <a:lstStyle/>
        <a:p>
          <a:endParaRPr lang="en-US"/>
        </a:p>
      </dgm:t>
    </dgm:pt>
    <dgm:pt modelId="{BAD90494-286C-1244-81F8-392FCD42A874}" type="sibTrans" cxnId="{FA130776-1921-454F-A69A-A4734086B69F}">
      <dgm:prSet/>
      <dgm:spPr/>
      <dgm:t>
        <a:bodyPr/>
        <a:lstStyle/>
        <a:p>
          <a:endParaRPr lang="en-US"/>
        </a:p>
      </dgm:t>
    </dgm:pt>
    <dgm:pt modelId="{98CCAF75-BD4E-3F45-A431-7D5CB30DB5BD}">
      <dgm:prSet/>
      <dgm:spPr/>
      <dgm:t>
        <a:bodyPr/>
        <a:lstStyle/>
        <a:p>
          <a:pPr algn="l"/>
          <a:r>
            <a:rPr lang="en-US" dirty="0"/>
            <a:t> Write timeliness</a:t>
          </a:r>
        </a:p>
      </dgm:t>
    </dgm:pt>
    <dgm:pt modelId="{B824DDEC-7935-D04C-AFFE-9A2238D4F5DC}" type="parTrans" cxnId="{37E03107-D96D-554E-96CE-4F04F1337B2C}">
      <dgm:prSet/>
      <dgm:spPr/>
      <dgm:t>
        <a:bodyPr/>
        <a:lstStyle/>
        <a:p>
          <a:endParaRPr lang="en-US"/>
        </a:p>
      </dgm:t>
    </dgm:pt>
    <dgm:pt modelId="{797726BD-8E2C-3145-B4F0-A0260CDAF3AE}" type="sibTrans" cxnId="{37E03107-D96D-554E-96CE-4F04F1337B2C}">
      <dgm:prSet/>
      <dgm:spPr/>
      <dgm:t>
        <a:bodyPr/>
        <a:lstStyle/>
        <a:p>
          <a:endParaRPr lang="en-US"/>
        </a:p>
      </dgm:t>
    </dgm:pt>
    <dgm:pt modelId="{1F54A4A6-72B4-4842-ACB2-EED72E390F9D}">
      <dgm:prSet custT="1"/>
      <dgm:spPr/>
      <dgm:t>
        <a:bodyPr/>
        <a:lstStyle/>
        <a:p>
          <a:pPr>
            <a:lnSpc>
              <a:spcPct val="110000"/>
            </a:lnSpc>
          </a:pPr>
          <a:r>
            <a:rPr lang="en-US" sz="3200" dirty="0"/>
            <a:t>Write-through cache</a:t>
          </a:r>
        </a:p>
      </dgm:t>
    </dgm:pt>
    <dgm:pt modelId="{30EC4096-DABC-AA49-A8DE-54279AF3532B}" type="parTrans" cxnId="{E0325C91-13B7-DD42-BDC3-6920E3FCB940}">
      <dgm:prSet/>
      <dgm:spPr/>
      <dgm:t>
        <a:bodyPr/>
        <a:lstStyle/>
        <a:p>
          <a:endParaRPr lang="en-US"/>
        </a:p>
      </dgm:t>
    </dgm:pt>
    <dgm:pt modelId="{5F9FAB49-FE22-1E42-88E4-1E174FC89E3B}" type="sibTrans" cxnId="{E0325C91-13B7-DD42-BDC3-6920E3FCB940}">
      <dgm:prSet/>
      <dgm:spPr/>
      <dgm:t>
        <a:bodyPr/>
        <a:lstStyle/>
        <a:p>
          <a:endParaRPr lang="en-US"/>
        </a:p>
      </dgm:t>
    </dgm:pt>
    <dgm:pt modelId="{0DC91229-B7F2-BA44-B547-9C7A163CE51E}">
      <dgm:prSet custT="1"/>
      <dgm:spPr/>
      <dgm:t>
        <a:bodyPr/>
        <a:lstStyle/>
        <a:p>
          <a:pPr>
            <a:lnSpc>
              <a:spcPct val="110000"/>
            </a:lnSpc>
          </a:pPr>
          <a:r>
            <a:rPr lang="en-US" sz="3200" dirty="0"/>
            <a:t>Asynchronous replication</a:t>
          </a:r>
        </a:p>
      </dgm:t>
    </dgm:pt>
    <dgm:pt modelId="{6B616A15-D188-134C-9D1B-5870BF0D014D}" type="parTrans" cxnId="{9DF71243-6CDA-724D-9A61-4A1B9D3F8B66}">
      <dgm:prSet/>
      <dgm:spPr/>
      <dgm:t>
        <a:bodyPr/>
        <a:lstStyle/>
        <a:p>
          <a:endParaRPr lang="en-US"/>
        </a:p>
      </dgm:t>
    </dgm:pt>
    <dgm:pt modelId="{4DCB86B4-9A1D-F140-A220-1AD82B69EB48}" type="sibTrans" cxnId="{9DF71243-6CDA-724D-9A61-4A1B9D3F8B66}">
      <dgm:prSet/>
      <dgm:spPr/>
      <dgm:t>
        <a:bodyPr/>
        <a:lstStyle/>
        <a:p>
          <a:endParaRPr lang="en-US"/>
        </a:p>
      </dgm:t>
    </dgm:pt>
    <dgm:pt modelId="{D3DE2B4C-530F-DA44-A4DC-F6D3EF8A14DE}">
      <dgm:prSet/>
      <dgm:spPr/>
      <dgm:t>
        <a:bodyPr/>
        <a:lstStyle/>
        <a:p>
          <a:pPr algn="l"/>
          <a:r>
            <a:rPr lang="en-US" dirty="0"/>
            <a:t> Read availability</a:t>
          </a:r>
        </a:p>
      </dgm:t>
    </dgm:pt>
    <dgm:pt modelId="{A4D0F49C-07F5-A74E-B13E-064ED7030179}" type="parTrans" cxnId="{A1A7DAB8-F82C-0448-A232-43FE67767D10}">
      <dgm:prSet/>
      <dgm:spPr/>
      <dgm:t>
        <a:bodyPr/>
        <a:lstStyle/>
        <a:p>
          <a:endParaRPr lang="en-US"/>
        </a:p>
      </dgm:t>
    </dgm:pt>
    <dgm:pt modelId="{78F6ECB0-6439-5E4C-B79A-3A638DE174C8}" type="sibTrans" cxnId="{A1A7DAB8-F82C-0448-A232-43FE67767D10}">
      <dgm:prSet/>
      <dgm:spPr/>
      <dgm:t>
        <a:bodyPr/>
        <a:lstStyle/>
        <a:p>
          <a:endParaRPr lang="en-US"/>
        </a:p>
      </dgm:t>
    </dgm:pt>
    <dgm:pt modelId="{D6E03953-74DC-BB4D-9755-6C58CF154929}">
      <dgm:prSet custT="1"/>
      <dgm:spPr/>
      <dgm:t>
        <a:bodyPr/>
        <a:lstStyle/>
        <a:p>
          <a:r>
            <a:rPr lang="en-US" sz="3200" dirty="0"/>
            <a:t>Alternate data sources</a:t>
          </a:r>
        </a:p>
      </dgm:t>
    </dgm:pt>
    <dgm:pt modelId="{39F7ADF0-DED1-2346-A6E5-018ABF32A246}" type="parTrans" cxnId="{7CCB1DB2-4B51-A045-ACB4-0DDF3DEC709D}">
      <dgm:prSet/>
      <dgm:spPr/>
      <dgm:t>
        <a:bodyPr/>
        <a:lstStyle/>
        <a:p>
          <a:endParaRPr lang="en-US"/>
        </a:p>
      </dgm:t>
    </dgm:pt>
    <dgm:pt modelId="{CB2C22A2-97CF-4840-B5BB-57BEC2FED5A9}" type="sibTrans" cxnId="{7CCB1DB2-4B51-A045-ACB4-0DDF3DEC709D}">
      <dgm:prSet/>
      <dgm:spPr/>
      <dgm:t>
        <a:bodyPr/>
        <a:lstStyle/>
        <a:p>
          <a:endParaRPr lang="en-US"/>
        </a:p>
      </dgm:t>
    </dgm:pt>
    <dgm:pt modelId="{400AD205-32EE-6D4F-AD3A-26672C617C57}" type="pres">
      <dgm:prSet presAssocID="{5090DA38-4A55-374E-8F19-2CB99405CFA1}" presName="Name0" presStyleCnt="0">
        <dgm:presLayoutVars>
          <dgm:dir/>
          <dgm:animLvl val="lvl"/>
          <dgm:resizeHandles val="exact"/>
        </dgm:presLayoutVars>
      </dgm:prSet>
      <dgm:spPr/>
      <dgm:t>
        <a:bodyPr/>
        <a:lstStyle/>
        <a:p>
          <a:endParaRPr lang="en-US"/>
        </a:p>
      </dgm:t>
    </dgm:pt>
    <dgm:pt modelId="{9B66EB2B-A9C0-594D-9B3F-E29E86C9195A}" type="pres">
      <dgm:prSet presAssocID="{1D9AD3B5-D48D-DE47-84C2-DCDACEF5B4B7}" presName="linNode" presStyleCnt="0"/>
      <dgm:spPr/>
    </dgm:pt>
    <dgm:pt modelId="{DF514404-4A50-BB4E-9728-89C229596AF8}" type="pres">
      <dgm:prSet presAssocID="{1D9AD3B5-D48D-DE47-84C2-DCDACEF5B4B7}" presName="parentText" presStyleLbl="node1" presStyleIdx="0" presStyleCnt="3" custScaleX="119407" custScaleY="154156">
        <dgm:presLayoutVars>
          <dgm:chMax val="1"/>
          <dgm:bulletEnabled val="1"/>
        </dgm:presLayoutVars>
      </dgm:prSet>
      <dgm:spPr/>
      <dgm:t>
        <a:bodyPr/>
        <a:lstStyle/>
        <a:p>
          <a:endParaRPr lang="en-US"/>
        </a:p>
      </dgm:t>
    </dgm:pt>
    <dgm:pt modelId="{41E12CAC-A750-7A44-A035-38134D2E9C31}" type="pres">
      <dgm:prSet presAssocID="{1D9AD3B5-D48D-DE47-84C2-DCDACEF5B4B7}" presName="descendantText" presStyleLbl="alignAccFollowNode1" presStyleIdx="0" presStyleCnt="3" custScaleY="158576">
        <dgm:presLayoutVars>
          <dgm:bulletEnabled val="1"/>
        </dgm:presLayoutVars>
      </dgm:prSet>
      <dgm:spPr/>
      <dgm:t>
        <a:bodyPr/>
        <a:lstStyle/>
        <a:p>
          <a:endParaRPr lang="en-US"/>
        </a:p>
      </dgm:t>
    </dgm:pt>
    <dgm:pt modelId="{39AABEB1-190D-1B44-892B-351658353A0A}" type="pres">
      <dgm:prSet presAssocID="{DD4C2CFA-17BD-9140-AD30-4744B388B3C5}" presName="sp" presStyleCnt="0"/>
      <dgm:spPr/>
    </dgm:pt>
    <dgm:pt modelId="{07C208B0-A54A-7F41-8302-8BEF62A8CEDB}" type="pres">
      <dgm:prSet presAssocID="{98CCAF75-BD4E-3F45-A431-7D5CB30DB5BD}" presName="linNode" presStyleCnt="0"/>
      <dgm:spPr/>
    </dgm:pt>
    <dgm:pt modelId="{898FF52E-AB4C-D641-AAD2-23A1418F509C}" type="pres">
      <dgm:prSet presAssocID="{98CCAF75-BD4E-3F45-A431-7D5CB30DB5BD}" presName="parentText" presStyleLbl="node1" presStyleIdx="1" presStyleCnt="3" custScaleX="119017">
        <dgm:presLayoutVars>
          <dgm:chMax val="1"/>
          <dgm:bulletEnabled val="1"/>
        </dgm:presLayoutVars>
      </dgm:prSet>
      <dgm:spPr/>
      <dgm:t>
        <a:bodyPr/>
        <a:lstStyle/>
        <a:p>
          <a:endParaRPr lang="en-US"/>
        </a:p>
      </dgm:t>
    </dgm:pt>
    <dgm:pt modelId="{7FBFF964-6B55-7F4C-B62E-110C5F7F244B}" type="pres">
      <dgm:prSet presAssocID="{98CCAF75-BD4E-3F45-A431-7D5CB30DB5BD}" presName="descendantText" presStyleLbl="alignAccFollowNode1" presStyleIdx="1" presStyleCnt="3">
        <dgm:presLayoutVars>
          <dgm:bulletEnabled val="1"/>
        </dgm:presLayoutVars>
      </dgm:prSet>
      <dgm:spPr/>
      <dgm:t>
        <a:bodyPr/>
        <a:lstStyle/>
        <a:p>
          <a:endParaRPr lang="en-US"/>
        </a:p>
      </dgm:t>
    </dgm:pt>
    <dgm:pt modelId="{E9CA51CF-D883-1947-95EE-94970A5316E7}" type="pres">
      <dgm:prSet presAssocID="{797726BD-8E2C-3145-B4F0-A0260CDAF3AE}" presName="sp" presStyleCnt="0"/>
      <dgm:spPr/>
    </dgm:pt>
    <dgm:pt modelId="{DAE82BD8-A5F4-124B-84AE-99E42E4567F8}" type="pres">
      <dgm:prSet presAssocID="{D3DE2B4C-530F-DA44-A4DC-F6D3EF8A14DE}" presName="linNode" presStyleCnt="0"/>
      <dgm:spPr/>
    </dgm:pt>
    <dgm:pt modelId="{9B6FFBE9-3A81-C84A-9BC3-CF5AD4818A6D}" type="pres">
      <dgm:prSet presAssocID="{D3DE2B4C-530F-DA44-A4DC-F6D3EF8A14DE}" presName="parentText" presStyleLbl="node1" presStyleIdx="2" presStyleCnt="3" custScaleX="119017">
        <dgm:presLayoutVars>
          <dgm:chMax val="1"/>
          <dgm:bulletEnabled val="1"/>
        </dgm:presLayoutVars>
      </dgm:prSet>
      <dgm:spPr/>
      <dgm:t>
        <a:bodyPr/>
        <a:lstStyle/>
        <a:p>
          <a:endParaRPr lang="en-US"/>
        </a:p>
      </dgm:t>
    </dgm:pt>
    <dgm:pt modelId="{AC3DB974-1B9D-3045-8C65-0BFF5744262F}" type="pres">
      <dgm:prSet presAssocID="{D3DE2B4C-530F-DA44-A4DC-F6D3EF8A14DE}" presName="descendantText" presStyleLbl="alignAccFollowNode1" presStyleIdx="2" presStyleCnt="3">
        <dgm:presLayoutVars>
          <dgm:bulletEnabled val="1"/>
        </dgm:presLayoutVars>
      </dgm:prSet>
      <dgm:spPr/>
      <dgm:t>
        <a:bodyPr/>
        <a:lstStyle/>
        <a:p>
          <a:endParaRPr lang="en-US"/>
        </a:p>
      </dgm:t>
    </dgm:pt>
  </dgm:ptLst>
  <dgm:cxnLst>
    <dgm:cxn modelId="{D4D90F9D-F52C-2647-8038-987E82885E73}" type="presOf" srcId="{1F54A4A6-72B4-4842-ACB2-EED72E390F9D}" destId="{7FBFF964-6B55-7F4C-B62E-110C5F7F244B}" srcOrd="0" destOrd="0" presId="urn:microsoft.com/office/officeart/2005/8/layout/vList5"/>
    <dgm:cxn modelId="{18B683AD-206C-6D4D-95CC-F946949345FA}" type="presOf" srcId="{1D9AD3B5-D48D-DE47-84C2-DCDACEF5B4B7}" destId="{DF514404-4A50-BB4E-9728-89C229596AF8}" srcOrd="0" destOrd="0" presId="urn:microsoft.com/office/officeart/2005/8/layout/vList5"/>
    <dgm:cxn modelId="{7D308272-6286-7845-AD26-323A703E4C9E}" type="presOf" srcId="{D6E03953-74DC-BB4D-9755-6C58CF154929}" destId="{AC3DB974-1B9D-3045-8C65-0BFF5744262F}" srcOrd="0" destOrd="0" presId="urn:microsoft.com/office/officeart/2005/8/layout/vList5"/>
    <dgm:cxn modelId="{7CCB1DB2-4B51-A045-ACB4-0DDF3DEC709D}" srcId="{D3DE2B4C-530F-DA44-A4DC-F6D3EF8A14DE}" destId="{D6E03953-74DC-BB4D-9755-6C58CF154929}" srcOrd="0" destOrd="0" parTransId="{39F7ADF0-DED1-2346-A6E5-018ABF32A246}" sibTransId="{CB2C22A2-97CF-4840-B5BB-57BEC2FED5A9}"/>
    <dgm:cxn modelId="{A1A7DAB8-F82C-0448-A232-43FE67767D10}" srcId="{5090DA38-4A55-374E-8F19-2CB99405CFA1}" destId="{D3DE2B4C-530F-DA44-A4DC-F6D3EF8A14DE}" srcOrd="2" destOrd="0" parTransId="{A4D0F49C-07F5-A74E-B13E-064ED7030179}" sibTransId="{78F6ECB0-6439-5E4C-B79A-3A638DE174C8}"/>
    <dgm:cxn modelId="{9DF71243-6CDA-724D-9A61-4A1B9D3F8B66}" srcId="{98CCAF75-BD4E-3F45-A431-7D5CB30DB5BD}" destId="{0DC91229-B7F2-BA44-B547-9C7A163CE51E}" srcOrd="1" destOrd="0" parTransId="{6B616A15-D188-134C-9D1B-5870BF0D014D}" sibTransId="{4DCB86B4-9A1D-F140-A220-1AD82B69EB48}"/>
    <dgm:cxn modelId="{7AD629E0-8456-8340-B6B2-6E9143DB3061}" type="presOf" srcId="{9262C093-F716-3C44-9A68-702D4F5A7576}" destId="{41E12CAC-A750-7A44-A035-38134D2E9C31}" srcOrd="0" destOrd="0" presId="urn:microsoft.com/office/officeart/2005/8/layout/vList5"/>
    <dgm:cxn modelId="{2418FF38-304B-AF45-957B-2A07F738EED2}" type="presOf" srcId="{0DC91229-B7F2-BA44-B547-9C7A163CE51E}" destId="{7FBFF964-6B55-7F4C-B62E-110C5F7F244B}" srcOrd="0" destOrd="1" presId="urn:microsoft.com/office/officeart/2005/8/layout/vList5"/>
    <dgm:cxn modelId="{BB5F6086-D5F2-4B4B-827D-0A307C9B98A2}" srcId="{1D9AD3B5-D48D-DE47-84C2-DCDACEF5B4B7}" destId="{9262C093-F716-3C44-9A68-702D4F5A7576}" srcOrd="0" destOrd="0" parTransId="{1FC2B044-50FC-5144-94C1-17389D107401}" sibTransId="{CCBDDED7-AF60-5A46-9635-BFD167F8492C}"/>
    <dgm:cxn modelId="{00D3C78E-7719-B14D-85E7-CE3E36E6C4B2}" type="presOf" srcId="{CB3BFB27-9C52-6344-87B3-C14C4593A70B}" destId="{41E12CAC-A750-7A44-A035-38134D2E9C31}" srcOrd="0" destOrd="2" presId="urn:microsoft.com/office/officeart/2005/8/layout/vList5"/>
    <dgm:cxn modelId="{FA130776-1921-454F-A69A-A4734086B69F}" srcId="{1D9AD3B5-D48D-DE47-84C2-DCDACEF5B4B7}" destId="{CB3BFB27-9C52-6344-87B3-C14C4593A70B}" srcOrd="2" destOrd="0" parTransId="{E2C23CA9-CCAF-4241-AEDE-2A857F6541C9}" sibTransId="{BAD90494-286C-1244-81F8-392FCD42A874}"/>
    <dgm:cxn modelId="{29F2F255-98B9-D24D-988F-5897ECF1923B}" type="presOf" srcId="{D3DE2B4C-530F-DA44-A4DC-F6D3EF8A14DE}" destId="{9B6FFBE9-3A81-C84A-9BC3-CF5AD4818A6D}" srcOrd="0" destOrd="0" presId="urn:microsoft.com/office/officeart/2005/8/layout/vList5"/>
    <dgm:cxn modelId="{92109ED3-F215-5046-8EB9-67B79BBFBF02}" type="presOf" srcId="{5090DA38-4A55-374E-8F19-2CB99405CFA1}" destId="{400AD205-32EE-6D4F-AD3A-26672C617C57}" srcOrd="0" destOrd="0" presId="urn:microsoft.com/office/officeart/2005/8/layout/vList5"/>
    <dgm:cxn modelId="{E0325C91-13B7-DD42-BDC3-6920E3FCB940}" srcId="{98CCAF75-BD4E-3F45-A431-7D5CB30DB5BD}" destId="{1F54A4A6-72B4-4842-ACB2-EED72E390F9D}" srcOrd="0" destOrd="0" parTransId="{30EC4096-DABC-AA49-A8DE-54279AF3532B}" sibTransId="{5F9FAB49-FE22-1E42-88E4-1E174FC89E3B}"/>
    <dgm:cxn modelId="{18FCE800-A255-CB4E-9182-B7245BD896B6}" srcId="{1D9AD3B5-D48D-DE47-84C2-DCDACEF5B4B7}" destId="{F4D28785-278D-7245-BA34-B1A419A4B162}" srcOrd="1" destOrd="0" parTransId="{61583B52-CF58-154B-8FB5-CB0CA6105428}" sibTransId="{9492C08F-BB35-8C4F-B29F-1BBBA8DA00B8}"/>
    <dgm:cxn modelId="{37E03107-D96D-554E-96CE-4F04F1337B2C}" srcId="{5090DA38-4A55-374E-8F19-2CB99405CFA1}" destId="{98CCAF75-BD4E-3F45-A431-7D5CB30DB5BD}" srcOrd="1" destOrd="0" parTransId="{B824DDEC-7935-D04C-AFFE-9A2238D4F5DC}" sibTransId="{797726BD-8E2C-3145-B4F0-A0260CDAF3AE}"/>
    <dgm:cxn modelId="{F45872F9-517D-5140-9E0F-2BAF27209FB5}" type="presOf" srcId="{F4D28785-278D-7245-BA34-B1A419A4B162}" destId="{41E12CAC-A750-7A44-A035-38134D2E9C31}" srcOrd="0" destOrd="1" presId="urn:microsoft.com/office/officeart/2005/8/layout/vList5"/>
    <dgm:cxn modelId="{8A188494-E345-6B45-82FA-E3AB2BF389F3}" type="presOf" srcId="{98CCAF75-BD4E-3F45-A431-7D5CB30DB5BD}" destId="{898FF52E-AB4C-D641-AAD2-23A1418F509C}" srcOrd="0" destOrd="0" presId="urn:microsoft.com/office/officeart/2005/8/layout/vList5"/>
    <dgm:cxn modelId="{70A4ADDF-F618-EC44-933E-264C23EB20E8}" srcId="{5090DA38-4A55-374E-8F19-2CB99405CFA1}" destId="{1D9AD3B5-D48D-DE47-84C2-DCDACEF5B4B7}" srcOrd="0" destOrd="0" parTransId="{8B049439-7019-C946-B58E-9BE76DD31E20}" sibTransId="{DD4C2CFA-17BD-9140-AD30-4744B388B3C5}"/>
    <dgm:cxn modelId="{CA5D4499-3487-1C4E-965C-6FCB42EA7856}" type="presParOf" srcId="{400AD205-32EE-6D4F-AD3A-26672C617C57}" destId="{9B66EB2B-A9C0-594D-9B3F-E29E86C9195A}" srcOrd="0" destOrd="0" presId="urn:microsoft.com/office/officeart/2005/8/layout/vList5"/>
    <dgm:cxn modelId="{925A6C82-6F18-8847-A834-9C35C2C0DFD3}" type="presParOf" srcId="{9B66EB2B-A9C0-594D-9B3F-E29E86C9195A}" destId="{DF514404-4A50-BB4E-9728-89C229596AF8}" srcOrd="0" destOrd="0" presId="urn:microsoft.com/office/officeart/2005/8/layout/vList5"/>
    <dgm:cxn modelId="{F3CA0B27-912C-3149-81B1-7F21202F4A2D}" type="presParOf" srcId="{9B66EB2B-A9C0-594D-9B3F-E29E86C9195A}" destId="{41E12CAC-A750-7A44-A035-38134D2E9C31}" srcOrd="1" destOrd="0" presId="urn:microsoft.com/office/officeart/2005/8/layout/vList5"/>
    <dgm:cxn modelId="{A4C8FF6C-4CD4-3F4E-BE9C-755BAFA547A5}" type="presParOf" srcId="{400AD205-32EE-6D4F-AD3A-26672C617C57}" destId="{39AABEB1-190D-1B44-892B-351658353A0A}" srcOrd="1" destOrd="0" presId="urn:microsoft.com/office/officeart/2005/8/layout/vList5"/>
    <dgm:cxn modelId="{C64AFA0A-861B-EB45-AD09-49BD92914D5C}" type="presParOf" srcId="{400AD205-32EE-6D4F-AD3A-26672C617C57}" destId="{07C208B0-A54A-7F41-8302-8BEF62A8CEDB}" srcOrd="2" destOrd="0" presId="urn:microsoft.com/office/officeart/2005/8/layout/vList5"/>
    <dgm:cxn modelId="{E43A2BFF-A389-A14C-8E32-1BC4E2674BD2}" type="presParOf" srcId="{07C208B0-A54A-7F41-8302-8BEF62A8CEDB}" destId="{898FF52E-AB4C-D641-AAD2-23A1418F509C}" srcOrd="0" destOrd="0" presId="urn:microsoft.com/office/officeart/2005/8/layout/vList5"/>
    <dgm:cxn modelId="{35597F74-CBC6-994B-B285-198A1803A753}" type="presParOf" srcId="{07C208B0-A54A-7F41-8302-8BEF62A8CEDB}" destId="{7FBFF964-6B55-7F4C-B62E-110C5F7F244B}" srcOrd="1" destOrd="0" presId="urn:microsoft.com/office/officeart/2005/8/layout/vList5"/>
    <dgm:cxn modelId="{AC7D5D01-6FEF-2249-8D84-B52F02AB8F05}" type="presParOf" srcId="{400AD205-32EE-6D4F-AD3A-26672C617C57}" destId="{E9CA51CF-D883-1947-95EE-94970A5316E7}" srcOrd="3" destOrd="0" presId="urn:microsoft.com/office/officeart/2005/8/layout/vList5"/>
    <dgm:cxn modelId="{6E5E6909-33B2-524D-867E-481130D9D232}" type="presParOf" srcId="{400AD205-32EE-6D4F-AD3A-26672C617C57}" destId="{DAE82BD8-A5F4-124B-84AE-99E42E4567F8}" srcOrd="4" destOrd="0" presId="urn:microsoft.com/office/officeart/2005/8/layout/vList5"/>
    <dgm:cxn modelId="{9E521A0E-80B8-764B-AD85-9AC785D36D57}" type="presParOf" srcId="{DAE82BD8-A5F4-124B-84AE-99E42E4567F8}" destId="{9B6FFBE9-3A81-C84A-9BC3-CF5AD4818A6D}" srcOrd="0" destOrd="0" presId="urn:microsoft.com/office/officeart/2005/8/layout/vList5"/>
    <dgm:cxn modelId="{C59E3574-DD90-B24A-A7A9-45F588365A5D}" type="presParOf" srcId="{DAE82BD8-A5F4-124B-84AE-99E42E4567F8}" destId="{AC3DB974-1B9D-3045-8C65-0BFF5744262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E12CAC-A750-7A44-A035-38134D2E9C31}">
      <dsp:nvSpPr>
        <dsp:cNvPr id="0" name=""/>
        <dsp:cNvSpPr/>
      </dsp:nvSpPr>
      <dsp:spPr>
        <a:xfrm rot="5400000">
          <a:off x="5871651" y="-1813403"/>
          <a:ext cx="1749541" cy="5756318"/>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Separate cache and DB</a:t>
          </a:r>
        </a:p>
        <a:p>
          <a:pPr marL="285750" lvl="1" indent="-285750" algn="l" defTabSz="1422400">
            <a:lnSpc>
              <a:spcPct val="110000"/>
            </a:lnSpc>
            <a:spcBef>
              <a:spcPct val="0"/>
            </a:spcBef>
            <a:spcAft>
              <a:spcPct val="15000"/>
            </a:spcAft>
            <a:buChar char="••"/>
          </a:pPr>
          <a:r>
            <a:rPr lang="en-US" sz="3200" kern="1200" dirty="0"/>
            <a:t>Graph-specific caching</a:t>
          </a:r>
        </a:p>
        <a:p>
          <a:pPr marL="285750" lvl="1" indent="-285750" algn="l" defTabSz="1422400">
            <a:lnSpc>
              <a:spcPct val="110000"/>
            </a:lnSpc>
            <a:spcBef>
              <a:spcPct val="0"/>
            </a:spcBef>
            <a:spcAft>
              <a:spcPct val="15000"/>
            </a:spcAft>
            <a:buChar char="••"/>
          </a:pPr>
          <a:r>
            <a:rPr lang="en-US" sz="3200" kern="1200" dirty="0"/>
            <a:t>Subdivide data centers</a:t>
          </a:r>
        </a:p>
      </dsp:txBody>
      <dsp:txXfrm rot="-5400000">
        <a:off x="3868263" y="275391"/>
        <a:ext cx="5670912" cy="1578729"/>
      </dsp:txXfrm>
    </dsp:sp>
    <dsp:sp modelId="{DF514404-4A50-BB4E-9728-89C229596AF8}">
      <dsp:nvSpPr>
        <dsp:cNvPr id="0" name=""/>
        <dsp:cNvSpPr/>
      </dsp:nvSpPr>
      <dsp:spPr>
        <a:xfrm>
          <a:off x="1948" y="1770"/>
          <a:ext cx="3866314" cy="212597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120000"/>
            </a:lnSpc>
            <a:spcBef>
              <a:spcPct val="0"/>
            </a:spcBef>
            <a:spcAft>
              <a:spcPct val="35000"/>
            </a:spcAft>
          </a:pPr>
          <a:r>
            <a:rPr lang="en-US" sz="3500" kern="1200" dirty="0"/>
            <a:t> Efficiency at scale</a:t>
          </a:r>
          <a:br>
            <a:rPr lang="en-US" sz="3500" kern="1200" dirty="0"/>
          </a:br>
          <a:r>
            <a:rPr lang="en-US" sz="3500" kern="1200" dirty="0"/>
            <a:t> Read latency</a:t>
          </a:r>
        </a:p>
      </dsp:txBody>
      <dsp:txXfrm>
        <a:off x="105729" y="105551"/>
        <a:ext cx="3658752" cy="1918408"/>
      </dsp:txXfrm>
    </dsp:sp>
    <dsp:sp modelId="{7FBFF964-6B55-7F4C-B62E-110C5F7F244B}">
      <dsp:nvSpPr>
        <dsp:cNvPr id="0" name=""/>
        <dsp:cNvSpPr/>
      </dsp:nvSpPr>
      <dsp:spPr>
        <a:xfrm rot="5400000">
          <a:off x="6195774" y="2264"/>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110000"/>
            </a:lnSpc>
            <a:spcBef>
              <a:spcPct val="0"/>
            </a:spcBef>
            <a:spcAft>
              <a:spcPct val="15000"/>
            </a:spcAft>
            <a:buChar char="••"/>
          </a:pPr>
          <a:r>
            <a:rPr lang="en-US" sz="3200" kern="1200" dirty="0"/>
            <a:t>Write-through cache</a:t>
          </a:r>
        </a:p>
        <a:p>
          <a:pPr marL="285750" lvl="1" indent="-285750" algn="l" defTabSz="1422400">
            <a:lnSpc>
              <a:spcPct val="110000"/>
            </a:lnSpc>
            <a:spcBef>
              <a:spcPct val="0"/>
            </a:spcBef>
            <a:spcAft>
              <a:spcPct val="15000"/>
            </a:spcAft>
            <a:buChar char="••"/>
          </a:pPr>
          <a:r>
            <a:rPr lang="en-US" sz="3200" kern="1200" dirty="0"/>
            <a:t>Asynchronous replication</a:t>
          </a:r>
        </a:p>
      </dsp:txBody>
      <dsp:txXfrm rot="-5400000">
        <a:off x="3863432" y="2388464"/>
        <a:ext cx="5714108" cy="995566"/>
      </dsp:txXfrm>
    </dsp:sp>
    <dsp:sp modelId="{898FF52E-AB4C-D641-AAD2-23A1418F509C}">
      <dsp:nvSpPr>
        <dsp:cNvPr id="0" name=""/>
        <dsp:cNvSpPr/>
      </dsp:nvSpPr>
      <dsp:spPr>
        <a:xfrm>
          <a:off x="1948" y="2196696"/>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n-US" sz="3500" kern="1200" dirty="0"/>
            <a:t> Write timeliness</a:t>
          </a:r>
        </a:p>
      </dsp:txBody>
      <dsp:txXfrm>
        <a:off x="69270" y="2264018"/>
        <a:ext cx="3726840" cy="1244458"/>
      </dsp:txXfrm>
    </dsp:sp>
    <dsp:sp modelId="{AC3DB974-1B9D-3045-8C65-0BFF5744262F}">
      <dsp:nvSpPr>
        <dsp:cNvPr id="0" name=""/>
        <dsp:cNvSpPr/>
      </dsp:nvSpPr>
      <dsp:spPr>
        <a:xfrm rot="5400000">
          <a:off x="6195774" y="1450322"/>
          <a:ext cx="1103282" cy="576796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a:t>Alternate data sources</a:t>
          </a:r>
        </a:p>
      </dsp:txBody>
      <dsp:txXfrm rot="-5400000">
        <a:off x="3863432" y="3836522"/>
        <a:ext cx="5714108" cy="995566"/>
      </dsp:txXfrm>
    </dsp:sp>
    <dsp:sp modelId="{9B6FFBE9-3A81-C84A-9BC3-CF5AD4818A6D}">
      <dsp:nvSpPr>
        <dsp:cNvPr id="0" name=""/>
        <dsp:cNvSpPr/>
      </dsp:nvSpPr>
      <dsp:spPr>
        <a:xfrm>
          <a:off x="1948" y="3644754"/>
          <a:ext cx="3861484" cy="1379102"/>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0" tIns="66675" rIns="133350" bIns="66675" numCol="1" spcCol="1270" anchor="ctr" anchorCtr="0">
          <a:noAutofit/>
        </a:bodyPr>
        <a:lstStyle/>
        <a:p>
          <a:pPr lvl="0" algn="l" defTabSz="1555750">
            <a:lnSpc>
              <a:spcPct val="90000"/>
            </a:lnSpc>
            <a:spcBef>
              <a:spcPct val="0"/>
            </a:spcBef>
            <a:spcAft>
              <a:spcPct val="35000"/>
            </a:spcAft>
          </a:pPr>
          <a:r>
            <a:rPr lang="en-US" sz="3500" kern="1200" dirty="0"/>
            <a:t> Read availability</a:t>
          </a:r>
        </a:p>
      </dsp:txBody>
      <dsp:txXfrm>
        <a:off x="69270" y="3712076"/>
        <a:ext cx="3726840" cy="124445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0.55395</cdr:x>
      <cdr:y>0.04051</cdr:y>
    </cdr:from>
    <cdr:to>
      <cdr:x>0.55395</cdr:x>
      <cdr:y>0.78252</cdr:y>
    </cdr:to>
    <cdr:cxnSp macro="">
      <cdr:nvCxnSpPr>
        <cdr:cNvPr id="3" name="Straight Connector 2">
          <a:extLst xmlns:a="http://schemas.openxmlformats.org/drawingml/2006/main">
            <a:ext uri="{FF2B5EF4-FFF2-40B4-BE49-F238E27FC236}">
              <a16:creationId xmlns:a16="http://schemas.microsoft.com/office/drawing/2014/main" id="{EECE3FEE-51B0-4D43-AF13-9E9259FFC2BD}"/>
            </a:ext>
          </a:extLst>
        </cdr:cNvPr>
        <cdr:cNvCxnSpPr/>
      </cdr:nvCxnSpPr>
      <cdr:spPr bwMode="auto">
        <a:xfrm xmlns:a="http://schemas.openxmlformats.org/drawingml/2006/main" flipV="1">
          <a:off x="6324600" y="241300"/>
          <a:ext cx="0" cy="4419600"/>
        </a:xfrm>
        <a:prstGeom xmlns:a="http://schemas.openxmlformats.org/drawingml/2006/main" prst="line">
          <a:avLst/>
        </a:prstGeom>
        <a:solidFill xmlns:a="http://schemas.openxmlformats.org/drawingml/2006/main">
          <a:srgbClr val="F0C423"/>
        </a:solidFill>
        <a:ln xmlns:a="http://schemas.openxmlformats.org/drawingml/2006/main" w="25400" cap="flat" cmpd="sng" algn="ctr">
          <a:solidFill>
            <a:srgbClr val="000000"/>
          </a:solidFill>
          <a:prstDash val="dash"/>
          <a:round/>
          <a:headEnd type="none" w="med" len="med"/>
          <a:tailEnd type="none" w="med" len="med"/>
        </a:ln>
        <a:effectLst xmlns:a="http://schemas.openxmlformats.org/drawingml/2006/main"/>
      </cdr:spPr>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30579A-B1E4-47EB-8BA9-D99CA9E7BA07}" type="datetimeFigureOut">
              <a:rPr lang="en-US" smtClean="0"/>
              <a:t>3/28/2019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CDC88A-CD66-4609-884B-39722DAC333B}" type="slidenum">
              <a:rPr lang="en-US" smtClean="0"/>
              <a:t>‹#›</a:t>
            </a:fld>
            <a:endParaRPr lang="en-US"/>
          </a:p>
        </p:txBody>
      </p:sp>
    </p:spTree>
    <p:extLst>
      <p:ext uri="{BB962C8B-B14F-4D97-AF65-F5344CB8AC3E}">
        <p14:creationId xmlns:p14="http://schemas.microsoft.com/office/powerpoint/2010/main" val="7532467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1</a:t>
            </a:fld>
            <a:endParaRPr lang="en-US"/>
          </a:p>
        </p:txBody>
      </p:sp>
    </p:spTree>
    <p:extLst>
      <p:ext uri="{BB962C8B-B14F-4D97-AF65-F5344CB8AC3E}">
        <p14:creationId xmlns:p14="http://schemas.microsoft.com/office/powerpoint/2010/main" val="29174895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are going to take the Facebook slides on their TAO system and actually look at their slides.  Why do this?</a:t>
            </a:r>
          </a:p>
          <a:p>
            <a:r>
              <a:rPr lang="en-US" dirty="0"/>
              <a:t/>
            </a:r>
            <a:br>
              <a:rPr lang="en-US" dirty="0"/>
            </a:br>
            <a:r>
              <a:rPr lang="en-US" dirty="0"/>
              <a:t>Well, this is real, and we might as well be as real as possible whenever possible.</a:t>
            </a:r>
          </a:p>
          <a:p>
            <a:r>
              <a:rPr lang="en-US" dirty="0"/>
              <a:t/>
            </a:r>
            <a:br>
              <a:rPr lang="en-US" dirty="0"/>
            </a:br>
            <a:r>
              <a:rPr lang="en-US" dirty="0"/>
              <a:t>Facebook considers TAO to be the core of its entire social networking system.</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1604458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spend</a:t>
            </a:r>
            <a:r>
              <a:rPr lang="en-US" baseline="0" dirty="0"/>
              <a:t> less time here</a:t>
            </a:r>
            <a:endParaRPr lang="en-US" dirty="0"/>
          </a:p>
          <a:p>
            <a:endParaRPr lang="en-US" dirty="0"/>
          </a:p>
          <a:p>
            <a:r>
              <a:rPr lang="en-US" dirty="0"/>
              <a:t>So what is the social graph? The most basic</a:t>
            </a:r>
            <a:r>
              <a:rPr lang="en-US" baseline="0" dirty="0"/>
              <a:t> </a:t>
            </a:r>
            <a:r>
              <a:rPr lang="en-US" dirty="0"/>
              <a:t>nodes are obviously</a:t>
            </a:r>
            <a:r>
              <a:rPr lang="en-US" baseline="0" dirty="0"/>
              <a:t> users and their relationships, but we also use it to model physical things and to encode all of a users activity on Facebook.</a:t>
            </a:r>
          </a:p>
          <a:p>
            <a:endParaRPr lang="en-US" baseline="0" dirty="0"/>
          </a:p>
          <a:p>
            <a:r>
              <a:rPr lang="en-US" baseline="0" dirty="0"/>
              <a:t>Consider this post, where I uploaded a photo of myself at the top of a climb in the Sierras.</a:t>
            </a:r>
          </a:p>
          <a:p>
            <a:endParaRPr lang="en-US" baseline="0" dirty="0"/>
          </a:p>
          <a:p>
            <a:r>
              <a:rPr lang="en-US" baseline="0" dirty="0"/>
              <a:t>…</a:t>
            </a:r>
          </a:p>
          <a:p>
            <a:endParaRPr lang="en-US" baseline="0" dirty="0"/>
          </a:p>
          <a:p>
            <a:r>
              <a:rPr lang="en-US" baseline="0" dirty="0"/>
              <a:t>OK, so now we have a flexible and powerful representation of the data behind this post, how do we go about rendering it?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66829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t>
            </a:r>
            <a:r>
              <a:rPr lang="en-US" baseline="0" dirty="0"/>
              <a:t> that we have this flexible and fine-grained representation of the content of this post, we need to actually turn it into HTML. We do this in a straightforward fashion, by having the web servers query the graph, filter, aggregate, and then render the result.  A fundamental feature of the Facebook workload is that we do this aggregation every time; we dynamically render the site during every request.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512057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so now we’ve got enough</a:t>
            </a:r>
            <a:r>
              <a:rPr lang="en-US" baseline="0" dirty="0"/>
              <a:t> boxes and arrows on the screen that I can show you where TAO fits. For the data types it handles, TAO is responsible for the right side of the picture.</a:t>
            </a:r>
            <a:endParaRPr lang="en-US" dirty="0"/>
          </a:p>
          <a:p>
            <a:endParaRPr lang="en-US" dirty="0"/>
          </a:p>
          <a:p>
            <a:r>
              <a:rPr lang="en-US" dirty="0"/>
              <a:t>TAO is a service that stores the graph and allows the web servers to read and write it.</a:t>
            </a:r>
          </a:p>
          <a:p>
            <a:endParaRPr lang="en-US" dirty="0"/>
          </a:p>
          <a:p>
            <a:r>
              <a:rPr lang="en-US" dirty="0"/>
              <a:t>So how do we go about actually turning the typed</a:t>
            </a:r>
            <a:r>
              <a:rPr lang="en-US" baseline="0" dirty="0"/>
              <a:t> nodes and typed edges into HTML? At a high level, we basically dynamically render from the graph every time.</a:t>
            </a:r>
            <a:endParaRPr lang="en-US" dirty="0"/>
          </a:p>
          <a:p>
            <a:endParaRPr lang="en-US" dirty="0"/>
          </a:p>
          <a:p>
            <a:r>
              <a:rPr lang="en-US" dirty="0"/>
              <a:t>No</a:t>
            </a:r>
            <a:r>
              <a:rPr lang="en-US" baseline="0" dirty="0"/>
              <a:t> page caching</a:t>
            </a:r>
          </a:p>
          <a:p>
            <a:r>
              <a:rPr lang="en-US" baseline="0" dirty="0"/>
              <a:t>Dynamically generate the page every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66461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1837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3252454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dig a little deeper into how the web server renders the page. The edges are</a:t>
            </a:r>
            <a:r>
              <a:rPr lang="en-US" baseline="0" dirty="0"/>
              <a:t> dynamic data dependencies that we resolve by doing multiple query rounds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ヒラギノ角ゴ ProN W3" charset="0"/>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Vista Sans OT Reg" charset="0"/>
              <a:ea typeface="ヒラギノ角ゴ ProN W3" charset="0"/>
              <a:cs typeface="+mn-cs"/>
              <a:sym typeface="Vista Sans OT Reg" charset="0"/>
            </a:endParaRPr>
          </a:p>
        </p:txBody>
      </p:sp>
    </p:spTree>
    <p:extLst>
      <p:ext uri="{BB962C8B-B14F-4D97-AF65-F5344CB8AC3E}">
        <p14:creationId xmlns:p14="http://schemas.microsoft.com/office/powerpoint/2010/main" val="2105321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Efficiency at scale – more than 1</a:t>
            </a:r>
            <a:r>
              <a:rPr lang="en-US" baseline="0" dirty="0"/>
              <a:t> G </a:t>
            </a:r>
            <a:r>
              <a:rPr lang="en-US" baseline="0" dirty="0" err="1"/>
              <a:t>qps</a:t>
            </a:r>
            <a:r>
              <a:rPr lang="en-US" baseline="0" dirty="0"/>
              <a:t>, many PB of data</a:t>
            </a:r>
          </a:p>
          <a:p>
            <a:endParaRPr lang="en-US" baseline="0" dirty="0"/>
          </a:p>
          <a:p>
            <a:r>
              <a:rPr lang="en-US" baseline="0" dirty="0"/>
              <a:t>Dynamic data dependency resolution requires multiple rounds of graph queries to render page, so reads need to be fast. Our data centers are geographically distributed, so reads need to come from the local data center.</a:t>
            </a:r>
          </a:p>
          <a:p>
            <a:endParaRPr lang="en-US" baseline="0" dirty="0"/>
          </a:p>
          <a:p>
            <a:r>
              <a:rPr lang="en-US" baseline="0" dirty="0"/>
              <a:t>Facebook is a communication medium, so modifications to the graph should become immediately available.</a:t>
            </a:r>
          </a:p>
          <a:p>
            <a:endParaRPr lang="en-US" baseline="0" dirty="0"/>
          </a:p>
          <a:p>
            <a:r>
              <a:rPr lang="en-US" baseline="0" dirty="0"/>
              <a:t>Query amplification …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2901230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workload</a:t>
            </a:r>
            <a:r>
              <a:rPr lang="en-US" baseline="0" dirty="0"/>
              <a:t> has had these constraints for a long time, even before we constructed a graph-specific data store. 6 or 7 years ago engineers developed the objects and associations API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199624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objects …</a:t>
            </a:r>
          </a:p>
          <a:p>
            <a:r>
              <a:rPr lang="en-US" dirty="0"/>
              <a:t>associations …</a:t>
            </a:r>
          </a:p>
          <a:p>
            <a:r>
              <a:rPr lang="en-US" dirty="0"/>
              <a:t>If you consider the edges</a:t>
            </a:r>
            <a:r>
              <a:rPr lang="en-US" baseline="0" dirty="0"/>
              <a:t> out of a particular node, there is often a natural ordering. For the association between a post and its comments, for example, …</a:t>
            </a:r>
          </a:p>
          <a:p>
            <a:endParaRPr lang="en-US" baseline="0" dirty="0"/>
          </a:p>
          <a:p>
            <a:r>
              <a:rPr lang="en-US" baseline="0" dirty="0"/>
              <a:t>The time-ordering of edges is so common in the social graph that we make it part of the API, using it to express the outbound edges as an ordered list instead of a set. We call this an association list.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93432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Big data is like the elephant in the room for CS5412.  On the one hand, we have a full schedule with our own systems “infrastructure” topics.  But of course the whole point of this infrastructure centers on applications that often make use of huge data sets or knowledge derived from them, so we really do need to think of big data as a dimension of our topic.</a:t>
            </a:r>
          </a:p>
        </p:txBody>
      </p:sp>
      <p:sp>
        <p:nvSpPr>
          <p:cNvPr id="4" name="Slide Number Placeholder 3"/>
          <p:cNvSpPr>
            <a:spLocks noGrp="1"/>
          </p:cNvSpPr>
          <p:nvPr>
            <p:ph type="sldNum" sz="quarter" idx="5"/>
          </p:nvPr>
        </p:nvSpPr>
        <p:spPr/>
        <p:txBody>
          <a:bodyPr/>
          <a:lstStyle/>
          <a:p>
            <a:fld id="{DACDC88A-CD66-4609-884B-39722DAC333B}" type="slidenum">
              <a:rPr lang="en-US" smtClean="0"/>
              <a:t>2</a:t>
            </a:fld>
            <a:endParaRPr lang="en-US"/>
          </a:p>
        </p:txBody>
      </p:sp>
    </p:spTree>
    <p:extLst>
      <p:ext uri="{BB962C8B-B14F-4D97-AF65-F5344CB8AC3E}">
        <p14:creationId xmlns:p14="http://schemas.microsoft.com/office/powerpoint/2010/main" val="39954936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So in addition to the</a:t>
            </a:r>
            <a:r>
              <a:rPr lang="en-US" baseline="0" dirty="0"/>
              <a:t> ability to query a single object or association, we also include in the API the ability to return a portion of a single association list.</a:t>
            </a:r>
          </a:p>
          <a:p>
            <a:endParaRPr lang="en-US" baseline="0" dirty="0"/>
          </a:p>
          <a:p>
            <a:r>
              <a:rPr lang="en-US" baseline="0" dirty="0"/>
              <a:t>The API only provides operations to read an object, an association, or an association list. This effectively means that the only fields that are indexed are ids, types, and time.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897671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183700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a:t>
            </a:r>
            <a:r>
              <a:rPr lang="en-US" baseline="0" dirty="0"/>
              <a:t> replace wall of text with pie chart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55918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892059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Even though database has cache, this system lets us tune </a:t>
            </a:r>
          </a:p>
          <a:p>
            <a:endParaRPr lang="en-US" baseline="0" dirty="0"/>
          </a:p>
          <a:p>
            <a:r>
              <a:rPr lang="en-US" baseline="0" dirty="0"/>
              <a:t>Practical advantages to this system:</a:t>
            </a:r>
          </a:p>
          <a:p>
            <a:pPr marL="171450" indent="-171450">
              <a:buFontTx/>
              <a:buChar char="-"/>
            </a:pPr>
            <a:r>
              <a:rPr lang="en-US" baseline="0" dirty="0"/>
              <a:t>mature storage layer</a:t>
            </a:r>
          </a:p>
          <a:p>
            <a:pPr marL="171450" indent="-171450">
              <a:buFontTx/>
              <a:buChar char="-"/>
            </a:pPr>
            <a:r>
              <a:rPr lang="en-US" baseline="0" dirty="0"/>
              <a:t>complete tool set for free – backups, replication, bulk migrations, data export</a:t>
            </a:r>
          </a:p>
          <a:p>
            <a:pPr marL="171450" indent="-171450">
              <a:buFontTx/>
              <a:buChar char="-"/>
            </a:pPr>
            <a:r>
              <a:rPr lang="en-US" baseline="0" dirty="0"/>
              <a:t>incremental turn-up</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24</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7291419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separation of cache and databases gives</a:t>
            </a:r>
            <a:r>
              <a:rPr lang="en-US" baseline="0" dirty="0"/>
              <a:t> us</a:t>
            </a:r>
            <a:r>
              <a:rPr lang="en-US" dirty="0"/>
              <a:t> linear scaling, but</a:t>
            </a:r>
            <a:r>
              <a:rPr lang="en-US" baseline="0" dirty="0"/>
              <a:t> only up to a point. Hot spots in the cache become more numerous as the individual servers account for a smaller fraction of the total capacity. There are a fixed number of ports on cost-effective </a:t>
            </a:r>
            <a:r>
              <a:rPr lang="en-US" baseline="0" dirty="0" err="1"/>
              <a:t>ethernet</a:t>
            </a:r>
            <a:r>
              <a:rPr lang="en-US" baseline="0" dirty="0"/>
              <a:t> switches, so the networking even in a single building is not homogeneous between every server. Every web server talks to every cache server, which starts to stress the operating system. The communications stack in the web server also needs to detect failures in cache servers, so as the number of distinct clients grows the failure detectors get less effective. We can reduce the impact of all of these problems by subdividing both the web and cache servers, and arranging for web servers to talk to a subset of cache servers that is fewer switch hops away.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25</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4015293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26</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1483464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27</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4105738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10164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a:t>
            </a:r>
            <a:r>
              <a:rPr lang="en-US" baseline="0" dirty="0"/>
              <a:t> invalidates to repair the cache after a write works fine for objects, because they are individually invalidated. If we invalidate one of the edges in an association list, however, we will also have to discard all of the edges that come after it. In this example, we want to update the first element of an association list containing X, A, B, and C. The write proceeds in the same way as before, but instead of sending an invalidation we send a refill message. This causes any caches that hold X to </a:t>
            </a:r>
            <a:r>
              <a:rPr lang="en-US" baseline="0" dirty="0" err="1"/>
              <a:t>requery</a:t>
            </a:r>
            <a:r>
              <a:rPr lang="en-US" baseline="0" dirty="0"/>
              <a:t> the containing association list from the leader.</a:t>
            </a:r>
          </a:p>
          <a:p>
            <a:endParaRPr lang="en-US" baseline="0" dirty="0"/>
          </a:p>
          <a:p>
            <a:r>
              <a:rPr lang="en-US" baseline="0" dirty="0"/>
              <a:t>Refills have the nice property that they are idempotent, so we don’t have to send them synchronously as part of the write, and we can log them for replay if they fail.</a:t>
            </a:r>
          </a:p>
          <a:p>
            <a:endParaRPr lang="en-US" baseline="0" dirty="0"/>
          </a:p>
          <a:p>
            <a:r>
              <a:rPr lang="en-US" baseline="0" dirty="0"/>
              <a:t>Idempotent cache consistency messages are very useful from an operational perspective.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2224617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early days of machine learning there were two big surprises.</a:t>
            </a:r>
          </a:p>
          <a:p>
            <a:endParaRPr lang="en-US" dirty="0"/>
          </a:p>
          <a:p>
            <a:r>
              <a:rPr lang="en-US" dirty="0"/>
              <a:t>One was that smart ad placement hugely impacted click-through revenue and sales.  And the other was that you can actually learn a lot by collecting these immense data sets and more or less classifying similar groups of users to learn huge models: “users like Ken, faced with choices like these, would often click on X and then purchase Y.”</a:t>
            </a:r>
          </a:p>
          <a:p>
            <a:endParaRPr lang="en-US" dirty="0"/>
          </a:p>
          <a:p>
            <a:r>
              <a:rPr lang="en-US" dirty="0"/>
              <a:t>All this occurred just as the machine learning community suddenly rediscovered neural networks (around 2004) and that model for learning completely took off.</a:t>
            </a:r>
          </a:p>
          <a:p>
            <a:endParaRPr lang="en-US" dirty="0"/>
          </a:p>
          <a:p>
            <a:r>
              <a:rPr lang="en-US" dirty="0"/>
              <a:t>So we saw an industry-wide transformation that is still playing out today, but it centers on learning from huge data sets.</a:t>
            </a:r>
          </a:p>
        </p:txBody>
      </p:sp>
      <p:sp>
        <p:nvSpPr>
          <p:cNvPr id="4" name="Slide Number Placeholder 3"/>
          <p:cNvSpPr>
            <a:spLocks noGrp="1"/>
          </p:cNvSpPr>
          <p:nvPr>
            <p:ph type="sldNum" sz="quarter" idx="5"/>
          </p:nvPr>
        </p:nvSpPr>
        <p:spPr/>
        <p:txBody>
          <a:bodyPr/>
          <a:lstStyle/>
          <a:p>
            <a:fld id="{DACDC88A-CD66-4609-884B-39722DAC333B}" type="slidenum">
              <a:rPr lang="en-US" smtClean="0"/>
              <a:t>3</a:t>
            </a:fld>
            <a:endParaRPr lang="en-US"/>
          </a:p>
        </p:txBody>
      </p:sp>
    </p:spTree>
    <p:extLst>
      <p:ext uri="{BB962C8B-B14F-4D97-AF65-F5344CB8AC3E}">
        <p14:creationId xmlns:p14="http://schemas.microsoft.com/office/powerpoint/2010/main" val="34439986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6354366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7532034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6694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33</a:t>
            </a:fld>
            <a:endParaRPr kumimoji="0" lang="en-US" sz="1200" b="0" i="0" u="none" strike="noStrike" kern="1200" cap="none" spc="0" normalizeH="0" baseline="0" noProof="0" dirty="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1154331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5805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TODO: maybe add a number for each of the high-</a:t>
            </a:r>
            <a:r>
              <a:rPr lang="en-US"/>
              <a:t>level points?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8DA7234F-0E8A-1D4A-9D46-E193FF0C2FDC}"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328798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TAO’s writes are performed synchronously in the master region, so a write in a slave region includes an inter- region round trip. Figure 11 compares the latency in two data centers, the master and a remote region 58.1 milliseconds away (average round trip). Average write latency in the master region was 12.1 </a:t>
            </a:r>
            <a:r>
              <a:rPr lang="en-US" sz="1200" kern="1200" dirty="0" err="1">
                <a:solidFill>
                  <a:schemeClr val="tx1"/>
                </a:solidFill>
                <a:effectLst/>
                <a:latin typeface="+mn-lt"/>
                <a:ea typeface="+mn-ea"/>
                <a:cs typeface="+mn-cs"/>
              </a:rPr>
              <a:t>msec</a:t>
            </a:r>
            <a:r>
              <a:rPr lang="en-US" sz="1200" kern="1200" dirty="0">
                <a:solidFill>
                  <a:schemeClr val="tx1"/>
                </a:solidFill>
                <a:effectLst/>
                <a:latin typeface="+mn-lt"/>
                <a:ea typeface="+mn-ea"/>
                <a:cs typeface="+mn-cs"/>
              </a:rPr>
              <a:t>; in the remote region it was 74.4 = 58.1 + 16.3 msec.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90000"/>
              </a:lnSpc>
              <a:spcBef>
                <a:spcPct val="0"/>
              </a:spcBef>
              <a:spcAft>
                <a:spcPct val="0"/>
              </a:spcAft>
              <a:buClrTx/>
              <a:buSzTx/>
              <a:buFontTx/>
              <a:buNone/>
              <a:tabLst/>
              <a:defRPr/>
            </a:pPr>
            <a:fld id="{F482D980-B585-574E-A40D-6418E1AC5FA0}" type="slidenum">
              <a:rPr kumimoji="0" lang="en-US" sz="1200" b="0" i="0" u="none" strike="noStrike" kern="1200" cap="none" spc="0" normalizeH="0" baseline="0" noProof="0" smtClean="0">
                <a:ln>
                  <a:noFill/>
                </a:ln>
                <a:solidFill>
                  <a:srgbClr val="000000"/>
                </a:solidFill>
                <a:effectLst/>
                <a:uLnTx/>
                <a:uFillTx/>
                <a:latin typeface="Vista Sans OT Reg" charset="0"/>
                <a:ea typeface="+mn-ea"/>
                <a:cs typeface="+mn-cs"/>
                <a:sym typeface="Vista Sans OT Reg" charset="0"/>
              </a:rPr>
              <a:pPr marL="0" marR="0" lvl="0" indent="0" algn="r" defTabSz="914400" rtl="0" eaLnBrk="1" fontAlgn="base" latinLnBrk="0" hangingPunct="1">
                <a:lnSpc>
                  <a:spcPct val="9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Vista Sans OT Reg" charset="0"/>
              <a:ea typeface="+mn-ea"/>
              <a:cs typeface="+mn-cs"/>
              <a:sym typeface="Vista Sans OT Reg" charset="0"/>
            </a:endParaRPr>
          </a:p>
        </p:txBody>
      </p:sp>
    </p:spTree>
    <p:extLst>
      <p:ext uri="{BB962C8B-B14F-4D97-AF65-F5344CB8AC3E}">
        <p14:creationId xmlns:p14="http://schemas.microsoft.com/office/powerpoint/2010/main" val="8074782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ACDC88A-CD66-4609-884B-39722DAC33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9957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Apache platform is by far the most popular public big-data infrastructure, but companies like Google have elaborate non-public ones that might not look exactly like Apache.  A nice thing about the Apache solutions is that they share a structure: some are “local tools” for accessing a single large data file on one machine, but the others are </a:t>
            </a:r>
            <a:r>
              <a:rPr lang="en-US" dirty="0" err="1"/>
              <a:t>sharded</a:t>
            </a:r>
            <a:r>
              <a:rPr lang="en-US" dirty="0"/>
              <a:t> and use Zookeeper for configuration management, which lets us learn these ideas once and then see them applied repeatedly.</a:t>
            </a:r>
          </a:p>
        </p:txBody>
      </p:sp>
      <p:sp>
        <p:nvSpPr>
          <p:cNvPr id="4" name="Slide Number Placeholder 3"/>
          <p:cNvSpPr>
            <a:spLocks noGrp="1"/>
          </p:cNvSpPr>
          <p:nvPr>
            <p:ph type="sldNum" sz="quarter" idx="5"/>
          </p:nvPr>
        </p:nvSpPr>
        <p:spPr/>
        <p:txBody>
          <a:bodyPr/>
          <a:lstStyle/>
          <a:p>
            <a:fld id="{DACDC88A-CD66-4609-884B-39722DAC333B}" type="slidenum">
              <a:rPr lang="en-US" smtClean="0"/>
              <a:t>40</a:t>
            </a:fld>
            <a:endParaRPr lang="en-US"/>
          </a:p>
        </p:txBody>
      </p:sp>
    </p:spTree>
    <p:extLst>
      <p:ext uri="{BB962C8B-B14F-4D97-AF65-F5344CB8AC3E}">
        <p14:creationId xmlns:p14="http://schemas.microsoft.com/office/powerpoint/2010/main" val="18549854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reminder of our earliest lectures where we compared machine learning to spline curve fitting.  A machine learning model can be a very elaborate one, but it is still best imagined as an object that can be “shaped” to have some sort of high-dimensional contour which we can fit against our data, minimizing error (for example, root mean square error).   We learn the model with a training set and then employ the modify for classification tasks (“this is a photo of a cat… that is a photo of a skunk”) and for decisions (“The robotic car should slowly back away from the skunk”).</a:t>
            </a:r>
          </a:p>
        </p:txBody>
      </p:sp>
      <p:sp>
        <p:nvSpPr>
          <p:cNvPr id="4" name="Slide Number Placeholder 3"/>
          <p:cNvSpPr>
            <a:spLocks noGrp="1"/>
          </p:cNvSpPr>
          <p:nvPr>
            <p:ph type="sldNum" sz="quarter" idx="5"/>
          </p:nvPr>
        </p:nvSpPr>
        <p:spPr/>
        <p:txBody>
          <a:bodyPr/>
          <a:lstStyle/>
          <a:p>
            <a:fld id="{DACDC88A-CD66-4609-884B-39722DAC333B}" type="slidenum">
              <a:rPr lang="en-US" smtClean="0"/>
              <a:t>41</a:t>
            </a:fld>
            <a:endParaRPr lang="en-US"/>
          </a:p>
        </p:txBody>
      </p:sp>
    </p:spTree>
    <p:extLst>
      <p:ext uri="{BB962C8B-B14F-4D97-AF65-F5344CB8AC3E}">
        <p14:creationId xmlns:p14="http://schemas.microsoft.com/office/powerpoint/2010/main" val="2494727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our early lectures had far more examples of scale.</a:t>
            </a:r>
          </a:p>
        </p:txBody>
      </p:sp>
      <p:sp>
        <p:nvSpPr>
          <p:cNvPr id="4" name="Slide Number Placeholder 3"/>
          <p:cNvSpPr>
            <a:spLocks noGrp="1"/>
          </p:cNvSpPr>
          <p:nvPr>
            <p:ph type="sldNum" sz="quarter" idx="5"/>
          </p:nvPr>
        </p:nvSpPr>
        <p:spPr/>
        <p:txBody>
          <a:bodyPr/>
          <a:lstStyle/>
          <a:p>
            <a:fld id="{DACDC88A-CD66-4609-884B-39722DAC333B}" type="slidenum">
              <a:rPr lang="en-US" smtClean="0"/>
              <a:t>4</a:t>
            </a:fld>
            <a:endParaRPr lang="en-US"/>
          </a:p>
        </p:txBody>
      </p:sp>
    </p:spTree>
    <p:extLst>
      <p:ext uri="{BB962C8B-B14F-4D97-AF65-F5344CB8AC3E}">
        <p14:creationId xmlns:p14="http://schemas.microsoft.com/office/powerpoint/2010/main" val="35823222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IoT we often did machine learning for platforms like smart cars with attached sensors.  But IoT gives us sensors that are often “independent” of the application that will use the sensor data.  So we now encounter all sorts of new puzzles.  For the first part of the course we saw how this reshapes the IoT edge and cloud edge.</a:t>
            </a:r>
          </a:p>
        </p:txBody>
      </p:sp>
      <p:sp>
        <p:nvSpPr>
          <p:cNvPr id="4" name="Slide Number Placeholder 3"/>
          <p:cNvSpPr>
            <a:spLocks noGrp="1"/>
          </p:cNvSpPr>
          <p:nvPr>
            <p:ph type="sldNum" sz="quarter" idx="5"/>
          </p:nvPr>
        </p:nvSpPr>
        <p:spPr/>
        <p:txBody>
          <a:bodyPr/>
          <a:lstStyle/>
          <a:p>
            <a:fld id="{DACDC88A-CD66-4609-884B-39722DAC333B}" type="slidenum">
              <a:rPr lang="en-US" smtClean="0"/>
              <a:t>42</a:t>
            </a:fld>
            <a:endParaRPr lang="en-US"/>
          </a:p>
        </p:txBody>
      </p:sp>
    </p:spTree>
    <p:extLst>
      <p:ext uri="{BB962C8B-B14F-4D97-AF65-F5344CB8AC3E}">
        <p14:creationId xmlns:p14="http://schemas.microsoft.com/office/powerpoint/2010/main" val="23924546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managing the sensors is already a good value proposition that brings corporate customers.  But sensors can hold far more data that we can afford to download.  So selective download looks like the next really big machine learning opportunity and challenge: how will we decide what to download?  Then beyond this first step we will see further challenges and value opportunities.</a:t>
            </a:r>
          </a:p>
        </p:txBody>
      </p:sp>
      <p:sp>
        <p:nvSpPr>
          <p:cNvPr id="4" name="Slide Number Placeholder 3"/>
          <p:cNvSpPr>
            <a:spLocks noGrp="1"/>
          </p:cNvSpPr>
          <p:nvPr>
            <p:ph type="sldNum" sz="quarter" idx="5"/>
          </p:nvPr>
        </p:nvSpPr>
        <p:spPr/>
        <p:txBody>
          <a:bodyPr/>
          <a:lstStyle/>
          <a:p>
            <a:fld id="{DACDC88A-CD66-4609-884B-39722DAC333B}" type="slidenum">
              <a:rPr lang="en-US" smtClean="0"/>
              <a:t>43</a:t>
            </a:fld>
            <a:endParaRPr lang="en-US"/>
          </a:p>
        </p:txBody>
      </p:sp>
    </p:spTree>
    <p:extLst>
      <p:ext uri="{BB962C8B-B14F-4D97-AF65-F5344CB8AC3E}">
        <p14:creationId xmlns:p14="http://schemas.microsoft.com/office/powerpoint/2010/main" val="35407379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pressure adds a further form of complexity.  If our goal is to react quickly we may not have long to perform all of these tasks.</a:t>
            </a:r>
          </a:p>
        </p:txBody>
      </p:sp>
      <p:sp>
        <p:nvSpPr>
          <p:cNvPr id="4" name="Slide Number Placeholder 3"/>
          <p:cNvSpPr>
            <a:spLocks noGrp="1"/>
          </p:cNvSpPr>
          <p:nvPr>
            <p:ph type="sldNum" sz="quarter" idx="5"/>
          </p:nvPr>
        </p:nvSpPr>
        <p:spPr/>
        <p:txBody>
          <a:bodyPr/>
          <a:lstStyle/>
          <a:p>
            <a:fld id="{DACDC88A-CD66-4609-884B-39722DAC333B}" type="slidenum">
              <a:rPr lang="en-US" smtClean="0"/>
              <a:t>44</a:t>
            </a:fld>
            <a:endParaRPr lang="en-US"/>
          </a:p>
        </p:txBody>
      </p:sp>
    </p:spTree>
    <p:extLst>
      <p:ext uri="{BB962C8B-B14F-4D97-AF65-F5344CB8AC3E}">
        <p14:creationId xmlns:p14="http://schemas.microsoft.com/office/powerpoint/2010/main" val="11702950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ACDC88A-CD66-4609-884B-39722DAC333B}" type="slidenum">
              <a:rPr lang="en-US" smtClean="0"/>
              <a:t>5</a:t>
            </a:fld>
            <a:endParaRPr lang="en-US"/>
          </a:p>
        </p:txBody>
      </p:sp>
    </p:spTree>
    <p:extLst>
      <p:ext uri="{BB962C8B-B14F-4D97-AF65-F5344CB8AC3E}">
        <p14:creationId xmlns:p14="http://schemas.microsoft.com/office/powerpoint/2010/main" val="1790510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seen pictures like this before, but I like the breakdown this company arrived at (they do consulting on all 10 aspects of the big data challenge).</a:t>
            </a:r>
          </a:p>
        </p:txBody>
      </p:sp>
      <p:sp>
        <p:nvSpPr>
          <p:cNvPr id="4" name="Slide Number Placeholder 3"/>
          <p:cNvSpPr>
            <a:spLocks noGrp="1"/>
          </p:cNvSpPr>
          <p:nvPr>
            <p:ph type="sldNum" sz="quarter" idx="5"/>
          </p:nvPr>
        </p:nvSpPr>
        <p:spPr/>
        <p:txBody>
          <a:bodyPr/>
          <a:lstStyle/>
          <a:p>
            <a:fld id="{DACDC88A-CD66-4609-884B-39722DAC333B}" type="slidenum">
              <a:rPr lang="en-US" smtClean="0"/>
              <a:t>6</a:t>
            </a:fld>
            <a:endParaRPr lang="en-US"/>
          </a:p>
        </p:txBody>
      </p:sp>
    </p:spTree>
    <p:extLst>
      <p:ext uri="{BB962C8B-B14F-4D97-AF65-F5344CB8AC3E}">
        <p14:creationId xmlns:p14="http://schemas.microsoft.com/office/powerpoint/2010/main" val="2865003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Because the data is so large and so </a:t>
            </a:r>
            <a:r>
              <a:rPr lang="en-US" dirty="0" err="1"/>
              <a:t>sharded</a:t>
            </a:r>
            <a:r>
              <a:rPr lang="en-US" dirty="0"/>
              <a:t>, big data is always about parallel computing and often, even the results are held in a massive </a:t>
            </a:r>
            <a:r>
              <a:rPr lang="en-US" dirty="0" err="1"/>
              <a:t>sharded</a:t>
            </a:r>
            <a:r>
              <a:rPr lang="en-US" dirty="0"/>
              <a:t> results layer: data is all </a:t>
            </a:r>
            <a:r>
              <a:rPr lang="en-US" dirty="0" err="1"/>
              <a:t>sharded</a:t>
            </a:r>
            <a:r>
              <a:rPr lang="en-US" dirty="0"/>
              <a:t>, all the time.</a:t>
            </a:r>
          </a:p>
        </p:txBody>
      </p:sp>
      <p:sp>
        <p:nvSpPr>
          <p:cNvPr id="4" name="Slide Number Placeholder 3"/>
          <p:cNvSpPr>
            <a:spLocks noGrp="1"/>
          </p:cNvSpPr>
          <p:nvPr>
            <p:ph type="sldNum" sz="quarter" idx="5"/>
          </p:nvPr>
        </p:nvSpPr>
        <p:spPr/>
        <p:txBody>
          <a:bodyPr/>
          <a:lstStyle/>
          <a:p>
            <a:fld id="{DACDC88A-CD66-4609-884B-39722DAC333B}" type="slidenum">
              <a:rPr lang="en-US" smtClean="0"/>
              <a:t>7</a:t>
            </a:fld>
            <a:endParaRPr lang="en-US"/>
          </a:p>
        </p:txBody>
      </p:sp>
    </p:spTree>
    <p:extLst>
      <p:ext uri="{BB962C8B-B14F-4D97-AF65-F5344CB8AC3E}">
        <p14:creationId xmlns:p14="http://schemas.microsoft.com/office/powerpoint/2010/main" val="1314657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perhaps not easy, but easier: web pages have a standard representation and a mix of text and images and sometimes semi-structured content like tables.  Powerful tools exist for data mining over these kinds of representations and are quite standard by now.  So once you learn which packages to use, your job is simplified.</a:t>
            </a:r>
          </a:p>
        </p:txBody>
      </p:sp>
      <p:sp>
        <p:nvSpPr>
          <p:cNvPr id="4" name="Slide Number Placeholder 3"/>
          <p:cNvSpPr>
            <a:spLocks noGrp="1"/>
          </p:cNvSpPr>
          <p:nvPr>
            <p:ph type="sldNum" sz="quarter" idx="5"/>
          </p:nvPr>
        </p:nvSpPr>
        <p:spPr/>
        <p:txBody>
          <a:bodyPr/>
          <a:lstStyle/>
          <a:p>
            <a:fld id="{DACDC88A-CD66-4609-884B-39722DAC333B}" type="slidenum">
              <a:rPr lang="en-US" smtClean="0"/>
              <a:t>8</a:t>
            </a:fld>
            <a:endParaRPr lang="en-US"/>
          </a:p>
        </p:txBody>
      </p:sp>
    </p:spTree>
    <p:extLst>
      <p:ext uri="{BB962C8B-B14F-4D97-AF65-F5344CB8AC3E}">
        <p14:creationId xmlns:p14="http://schemas.microsoft.com/office/powerpoint/2010/main" val="99199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Facebook’s TAO deals with the other type of data, namely graphs representing social network information.  Their slides have notes and I won’t modify those.</a:t>
            </a:r>
          </a:p>
        </p:txBody>
      </p:sp>
      <p:sp>
        <p:nvSpPr>
          <p:cNvPr id="4" name="Slide Number Placeholder 3"/>
          <p:cNvSpPr>
            <a:spLocks noGrp="1"/>
          </p:cNvSpPr>
          <p:nvPr>
            <p:ph type="sldNum" sz="quarter" idx="5"/>
          </p:nvPr>
        </p:nvSpPr>
        <p:spPr/>
        <p:txBody>
          <a:bodyPr/>
          <a:lstStyle/>
          <a:p>
            <a:fld id="{DACDC88A-CD66-4609-884B-39722DAC333B}" type="slidenum">
              <a:rPr lang="en-US" smtClean="0"/>
              <a:t>9</a:t>
            </a:fld>
            <a:endParaRPr lang="en-US"/>
          </a:p>
        </p:txBody>
      </p:sp>
    </p:spTree>
    <p:extLst>
      <p:ext uri="{BB962C8B-B14F-4D97-AF65-F5344CB8AC3E}">
        <p14:creationId xmlns:p14="http://schemas.microsoft.com/office/powerpoint/2010/main" val="23069069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b="1" spc="200" baseline="0">
                <a:solidFill>
                  <a:srgbClr val="C00000"/>
                </a:solidFill>
              </a:defRPr>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2400" b="1">
                <a:solidFill>
                  <a:srgbClr val="C00000"/>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32C7F0B-8936-44C5-BA0F-FCD13E7C65F0}" type="datetime1">
              <a:rPr lang="en-US" smtClean="0"/>
              <a:t>3/28/2019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9201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F5D3AA-A41E-4677-8854-44256C306844}" type="datetime1">
              <a:rPr lang="en-US" smtClean="0"/>
              <a:t>3/28/2019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574587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20FF245-29EA-445C-9CC2-1F5BA999DC5A}" type="datetime1">
              <a:rPr lang="en-US" smtClean="0"/>
              <a:t>3/28/2019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942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46285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827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3450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38187"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1484" y="1360884"/>
            <a:ext cx="5280422" cy="5025628"/>
          </a:xfrm>
        </p:spPr>
        <p:txBody>
          <a:bodyPr/>
          <a:lstStyle>
            <a:lvl1pPr>
              <a:defRPr sz="2363"/>
            </a:lvl1pPr>
            <a:lvl2pPr>
              <a:defRPr sz="2025"/>
            </a:lvl2pPr>
            <a:lvl3pPr>
              <a:defRPr sz="1688"/>
            </a:lvl3pPr>
            <a:lvl4pPr>
              <a:defRPr sz="1519"/>
            </a:lvl4pPr>
            <a:lvl5pPr>
              <a:defRPr sz="1519"/>
            </a:lvl5pPr>
            <a:lvl6pPr>
              <a:defRPr sz="1519"/>
            </a:lvl6pPr>
            <a:lvl7pPr>
              <a:defRPr sz="1519"/>
            </a:lvl7pPr>
            <a:lvl8pPr>
              <a:defRPr sz="1519"/>
            </a:lvl8pPr>
            <a:lvl9pPr>
              <a:defRPr sz="151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3069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10786872" cy="1499616"/>
          </a:xfrm>
        </p:spPr>
        <p:txBody>
          <a:bodyPr/>
          <a:lstStyle>
            <a:lvl1pPr>
              <a:defRPr b="1">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1024128" y="2286000"/>
            <a:ext cx="10786872" cy="4023360"/>
          </a:xfrm>
        </p:spPr>
        <p:txBody>
          <a:bodyPr>
            <a:normAutofit/>
          </a:bodyPr>
          <a:lstStyle>
            <a:lvl1pPr>
              <a:defRPr sz="2800"/>
            </a:lvl1pPr>
            <a:lvl2pPr>
              <a:defRPr sz="24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0DD41A-7EC4-4DB9-A883-2E97020859C4}" type="datetime1">
              <a:rPr lang="en-US" smtClean="0"/>
              <a:t>3/28/2019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79149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E90B390-75CF-4FAD-BBC9-B280E9660EA5}" type="datetime1">
              <a:rPr lang="en-US" smtClean="0"/>
              <a:t>3/28/2019</a:t>
            </a:fld>
            <a:endParaRPr lang="en-US"/>
          </a:p>
        </p:txBody>
      </p:sp>
      <p:sp>
        <p:nvSpPr>
          <p:cNvPr id="5" name="Footer Placeholder 4"/>
          <p:cNvSpPr>
            <a:spLocks noGrp="1"/>
          </p:cNvSpPr>
          <p:nvPr>
            <p:ph type="ftr" sz="quarter" idx="11"/>
          </p:nvPr>
        </p:nvSpPr>
        <p:spPr/>
        <p:txBody>
          <a:bodyPr/>
          <a:lstStyle/>
          <a:p>
            <a:r>
              <a:rPr lang="en-US"/>
              <a:t>http://www.cs.cornell.edu/courses/cs5412/2018sp</a:t>
            </a:r>
          </a:p>
        </p:txBody>
      </p:sp>
      <p:sp>
        <p:nvSpPr>
          <p:cNvPr id="6" name="Slide Number Placeholder 5"/>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37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CE1FC70-351A-4291-8C26-6F1469F5E792}" type="datetime1">
              <a:rPr lang="en-US" smtClean="0"/>
              <a:t>3/28/2019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934212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8BA862-BBB0-49C0-9B97-61C9BD060AC6}" type="datetime1">
              <a:rPr lang="en-US" smtClean="0"/>
              <a:t>3/28/2019</a:t>
            </a:fld>
            <a:endParaRPr lang="en-US"/>
          </a:p>
        </p:txBody>
      </p:sp>
      <p:sp>
        <p:nvSpPr>
          <p:cNvPr id="8" name="Footer Placeholder 7"/>
          <p:cNvSpPr>
            <a:spLocks noGrp="1"/>
          </p:cNvSpPr>
          <p:nvPr>
            <p:ph type="ftr" sz="quarter" idx="11"/>
          </p:nvPr>
        </p:nvSpPr>
        <p:spPr/>
        <p:txBody>
          <a:bodyPr/>
          <a:lstStyle/>
          <a:p>
            <a:r>
              <a:rPr lang="en-US"/>
              <a:t>http://www.cs.cornell.edu/courses/cs5412/2018sp</a:t>
            </a:r>
          </a:p>
        </p:txBody>
      </p:sp>
      <p:sp>
        <p:nvSpPr>
          <p:cNvPr id="9" name="Slide Number Placeholder 8"/>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550824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C00000"/>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B149191-100C-4E77-9D1C-977E5A147FDA}" type="datetime1">
              <a:rPr lang="en-US" smtClean="0"/>
              <a:t>3/28/2019</a:t>
            </a:fld>
            <a:endParaRPr lang="en-US"/>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64101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568535-C310-4F8B-8B20-DE0281267002}" type="datetime1">
              <a:rPr lang="en-US" smtClean="0"/>
              <a:t>3/28/2019</a:t>
            </a:fld>
            <a:endParaRPr lang="en-US"/>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1164180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8A01F4E-6976-4D65-92C7-153C89C05B19}" type="datetime1">
              <a:rPr lang="en-US" smtClean="0"/>
              <a:t>3/28/2019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spTree>
    <p:extLst>
      <p:ext uri="{BB962C8B-B14F-4D97-AF65-F5344CB8AC3E}">
        <p14:creationId xmlns:p14="http://schemas.microsoft.com/office/powerpoint/2010/main" val="2890135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0782084-BD4B-4780-8931-C396A8221E37}" type="datetime1">
              <a:rPr lang="en-US" smtClean="0"/>
              <a:t>3/28/2019</a:t>
            </a:fld>
            <a:endParaRPr lang="en-US"/>
          </a:p>
        </p:txBody>
      </p:sp>
      <p:sp>
        <p:nvSpPr>
          <p:cNvPr id="6" name="Footer Placeholder 5"/>
          <p:cNvSpPr>
            <a:spLocks noGrp="1"/>
          </p:cNvSpPr>
          <p:nvPr>
            <p:ph type="ftr" sz="quarter" idx="11"/>
          </p:nvPr>
        </p:nvSpPr>
        <p:spPr/>
        <p:txBody>
          <a:bodyPr/>
          <a:lstStyle/>
          <a:p>
            <a:r>
              <a:rPr lang="en-US"/>
              <a:t>http://www.cs.cornell.edu/courses/cs5412/2018sp</a:t>
            </a:r>
          </a:p>
        </p:txBody>
      </p:sp>
      <p:sp>
        <p:nvSpPr>
          <p:cNvPr id="7" name="Slide Number Placeholder 6"/>
          <p:cNvSpPr>
            <a:spLocks noGrp="1"/>
          </p:cNvSpPr>
          <p:nvPr>
            <p:ph type="sldNum" sz="quarter" idx="12"/>
          </p:nvPr>
        </p:nvSpPr>
        <p:spPr/>
        <p:txBody>
          <a:bodyPr/>
          <a:lstStyle/>
          <a:p>
            <a:fld id="{3C974458-8A97-4835-BF79-1FB6D7856C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9F2B540-A3D3-4F10-95F4-6D2B547E13DE}" type="datetime1">
              <a:rPr lang="en-US" smtClean="0"/>
              <a:t>3/28/2019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http://www.cs.cornell.edu/courses/cs5412/2018sp</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C974458-8A97-4835-BF79-1FB6D7856C2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2701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
            <a:alphaModFix amt="0"/>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bwMode="auto">
          <a:xfrm>
            <a:off x="0" y="0"/>
            <a:ext cx="12192000" cy="6858000"/>
          </a:xfrm>
          <a:prstGeom prst="rect">
            <a:avLst/>
          </a:prstGeom>
          <a:solidFill>
            <a:srgbClr val="375999"/>
          </a:solidFill>
          <a:ln w="203200" cap="flat" cmpd="sng" algn="ctr">
            <a:solidFill>
              <a:srgbClr val="6B84B5"/>
            </a:solidFill>
            <a:prstDash val="solid"/>
            <a:miter lim="800000"/>
            <a:headEnd type="arrow" w="med" len="med"/>
            <a:tailEnd type="none" w="med" len="med"/>
          </a:ln>
          <a:effectLst/>
        </p:spPr>
        <p:txBody>
          <a:bodyPr/>
          <a:lstStyle/>
          <a:p>
            <a:pPr>
              <a:lnSpc>
                <a:spcPct val="90000"/>
              </a:lnSpc>
            </a:pPr>
            <a:endParaRPr lang="en-US" sz="1519"/>
          </a:p>
        </p:txBody>
      </p:sp>
      <p:sp>
        <p:nvSpPr>
          <p:cNvPr id="3075" name="Rectangle 1"/>
          <p:cNvSpPr>
            <a:spLocks noGrp="1" noChangeArrowheads="1"/>
          </p:cNvSpPr>
          <p:nvPr>
            <p:ph type="title"/>
          </p:nvPr>
        </p:nvSpPr>
        <p:spPr bwMode="auto">
          <a:xfrm>
            <a:off x="738188" y="1639491"/>
            <a:ext cx="10715625" cy="31932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Vista Sans OT Medium" charset="0"/>
              </a:rPr>
              <a:t>Click to edit Master title style</a:t>
            </a:r>
          </a:p>
        </p:txBody>
      </p:sp>
      <p:sp>
        <p:nvSpPr>
          <p:cNvPr id="3076" name="Rectangle 2"/>
          <p:cNvSpPr>
            <a:spLocks noGrp="1" noChangeArrowheads="1"/>
          </p:cNvSpPr>
          <p:nvPr>
            <p:ph type="body" idx="1"/>
          </p:nvPr>
        </p:nvSpPr>
        <p:spPr bwMode="auto">
          <a:xfrm>
            <a:off x="738187" y="5440859"/>
            <a:ext cx="10703719" cy="8465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p:txBody>
      </p:sp>
      <p:pic>
        <p:nvPicPr>
          <p:cNvPr id="307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653" y="586680"/>
            <a:ext cx="1559719" cy="289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Tree>
    <p:extLst>
      <p:ext uri="{BB962C8B-B14F-4D97-AF65-F5344CB8AC3E}">
        <p14:creationId xmlns:p14="http://schemas.microsoft.com/office/powerpoint/2010/main" val="647275740"/>
      </p:ext>
    </p:extLst>
  </p:cSld>
  <p:clrMap bg1="dk2" tx1="lt1" bg2="dk1" tx2="lt2" accent1="accent1" accent2="accent2" accent3="accent3" accent4="accent4" accent5="accent5" accent6="accent6" hlink="hlink" folHlink="folHlink"/>
  <p:sldLayoutIdLst>
    <p:sldLayoutId id="2147483673" r:id="rId1"/>
    <p:sldLayoutId id="2147483674" r:id="rId2"/>
  </p:sldLayoutIdLst>
  <p:hf hdr="0"/>
  <p:txStyles>
    <p:titleStyle>
      <a:lvl1pPr algn="l" rtl="0" eaLnBrk="0" fontAlgn="base" hangingPunct="0">
        <a:lnSpc>
          <a:spcPct val="90000"/>
        </a:lnSpc>
        <a:spcBef>
          <a:spcPct val="0"/>
        </a:spcBef>
        <a:spcAft>
          <a:spcPct val="0"/>
        </a:spcAft>
        <a:defRPr sz="4894">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4894">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289339" indent="-289339" algn="l" rtl="0" eaLnBrk="0" fontAlgn="base" hangingPunct="0">
        <a:spcBef>
          <a:spcPts val="169"/>
        </a:spcBef>
        <a:spcAft>
          <a:spcPct val="0"/>
        </a:spcAft>
        <a:buChar char="•"/>
        <a:defRPr sz="2700">
          <a:solidFill>
            <a:srgbClr val="AFBEE3"/>
          </a:solidFill>
          <a:latin typeface="+mn-lt"/>
          <a:ea typeface="+mn-ea"/>
          <a:cs typeface="+mn-cs"/>
          <a:sym typeface="Vista Sans OT Reg" charset="0"/>
        </a:defRPr>
      </a:lvl1pPr>
      <a:lvl2pPr marL="626901" indent="-241116" algn="l" rtl="0" eaLnBrk="0" fontAlgn="base" hangingPunct="0">
        <a:spcBef>
          <a:spcPts val="169"/>
        </a:spcBef>
        <a:spcAft>
          <a:spcPct val="0"/>
        </a:spcAft>
        <a:buChar char="–"/>
        <a:defRPr sz="2363">
          <a:solidFill>
            <a:srgbClr val="AFBEE3"/>
          </a:solidFill>
          <a:latin typeface="+mn-lt"/>
          <a:ea typeface="+mn-ea"/>
          <a:cs typeface="+mn-cs"/>
          <a:sym typeface="Vista Sans OT Reg" charset="0"/>
        </a:defRPr>
      </a:lvl2pPr>
      <a:lvl3pPr marL="964463" indent="-192893" algn="l" rtl="0" eaLnBrk="0" fontAlgn="base" hangingPunct="0">
        <a:spcBef>
          <a:spcPts val="169"/>
        </a:spcBef>
        <a:spcAft>
          <a:spcPct val="0"/>
        </a:spcAft>
        <a:buChar char="•"/>
        <a:defRPr sz="2025">
          <a:solidFill>
            <a:srgbClr val="AFBEE3"/>
          </a:solidFill>
          <a:latin typeface="+mn-lt"/>
          <a:ea typeface="+mn-ea"/>
          <a:cs typeface="+mn-cs"/>
          <a:sym typeface="Vista Sans OT Reg" charset="0"/>
        </a:defRPr>
      </a:lvl3pPr>
      <a:lvl4pPr marL="1350249"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4pPr>
      <a:lvl5pPr marL="1736034" indent="-192893" algn="l" rtl="0" eaLnBrk="0" fontAlgn="base" hangingPunct="0">
        <a:spcBef>
          <a:spcPts val="169"/>
        </a:spcBef>
        <a:spcAft>
          <a:spcPct val="0"/>
        </a:spcAft>
        <a:buChar char="»"/>
        <a:defRPr sz="1688">
          <a:solidFill>
            <a:srgbClr val="AFBEE3"/>
          </a:solidFill>
          <a:latin typeface="+mn-lt"/>
          <a:ea typeface="+mn-ea"/>
          <a:cs typeface="+mn-cs"/>
          <a:sym typeface="Vista Sans OT Reg" charset="0"/>
        </a:defRPr>
      </a:lvl5pPr>
      <a:lvl6pPr marL="385785" algn="l" rtl="0" fontAlgn="base">
        <a:spcBef>
          <a:spcPts val="169"/>
        </a:spcBef>
        <a:spcAft>
          <a:spcPct val="0"/>
        </a:spcAft>
        <a:defRPr>
          <a:solidFill>
            <a:srgbClr val="AFBEE3"/>
          </a:solidFill>
          <a:latin typeface="+mn-lt"/>
          <a:ea typeface="+mn-ea"/>
          <a:cs typeface="+mn-cs"/>
          <a:sym typeface="Vista Sans OT Reg" pitchFamily="-65" charset="0"/>
        </a:defRPr>
      </a:lvl6pPr>
      <a:lvl7pPr marL="771571" algn="l" rtl="0" fontAlgn="base">
        <a:spcBef>
          <a:spcPts val="169"/>
        </a:spcBef>
        <a:spcAft>
          <a:spcPct val="0"/>
        </a:spcAft>
        <a:defRPr>
          <a:solidFill>
            <a:srgbClr val="AFBEE3"/>
          </a:solidFill>
          <a:latin typeface="+mn-lt"/>
          <a:ea typeface="+mn-ea"/>
          <a:cs typeface="+mn-cs"/>
          <a:sym typeface="Vista Sans OT Reg" pitchFamily="-65" charset="0"/>
        </a:defRPr>
      </a:lvl7pPr>
      <a:lvl8pPr marL="1157356" algn="l" rtl="0" fontAlgn="base">
        <a:spcBef>
          <a:spcPts val="169"/>
        </a:spcBef>
        <a:spcAft>
          <a:spcPct val="0"/>
        </a:spcAft>
        <a:defRPr>
          <a:solidFill>
            <a:srgbClr val="AFBEE3"/>
          </a:solidFill>
          <a:latin typeface="+mn-lt"/>
          <a:ea typeface="+mn-ea"/>
          <a:cs typeface="+mn-cs"/>
          <a:sym typeface="Vista Sans OT Reg" pitchFamily="-65" charset="0"/>
        </a:defRPr>
      </a:lvl8pPr>
      <a:lvl9pPr marL="1543141" algn="l" rtl="0" fontAlgn="base">
        <a:spcBef>
          <a:spcPts val="169"/>
        </a:spcBef>
        <a:spcAft>
          <a:spcPct val="0"/>
        </a:spcAft>
        <a:defRPr>
          <a:solidFill>
            <a:srgbClr val="AFBEE3"/>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p:cNvSpPr/>
          <p:nvPr/>
        </p:nvSpPr>
        <p:spPr bwMode="auto">
          <a:xfrm>
            <a:off x="0" y="0"/>
            <a:ext cx="12192000" cy="6858000"/>
          </a:xfrm>
          <a:prstGeom prst="rect">
            <a:avLst/>
          </a:prstGeom>
          <a:solidFill>
            <a:schemeClr val="bg1"/>
          </a:solidFill>
          <a:ln w="203200" cap="flat" cmpd="sng" algn="ctr">
            <a:solidFill>
              <a:srgbClr val="FFFFFF"/>
            </a:solidFill>
            <a:prstDash val="solid"/>
            <a:miter lim="800000"/>
            <a:headEnd type="arrow" w="med" len="med"/>
            <a:tailEnd type="none" w="med" len="med"/>
          </a:ln>
          <a:effectLst/>
        </p:spPr>
        <p:txBody>
          <a:bodyPr/>
          <a:lstStyle/>
          <a:p>
            <a:pPr>
              <a:lnSpc>
                <a:spcPct val="90000"/>
              </a:lnSpc>
            </a:pPr>
            <a:endParaRPr lang="en-US" sz="1519"/>
          </a:p>
        </p:txBody>
      </p:sp>
      <p:sp>
        <p:nvSpPr>
          <p:cNvPr id="12291" name="Rectangle 1"/>
          <p:cNvSpPr>
            <a:spLocks noGrp="1" noChangeArrowheads="1"/>
          </p:cNvSpPr>
          <p:nvPr>
            <p:ph type="title"/>
          </p:nvPr>
        </p:nvSpPr>
        <p:spPr bwMode="auto">
          <a:xfrm>
            <a:off x="738187" y="546497"/>
            <a:ext cx="10703719"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Medium" charset="0"/>
              </a:rPr>
              <a:t>Click to edit Master title style</a:t>
            </a:r>
          </a:p>
        </p:txBody>
      </p:sp>
      <p:sp>
        <p:nvSpPr>
          <p:cNvPr id="12292" name="Rectangle 2"/>
          <p:cNvSpPr>
            <a:spLocks noGrp="1" noChangeArrowheads="1"/>
          </p:cNvSpPr>
          <p:nvPr>
            <p:ph type="body" idx="1"/>
          </p:nvPr>
        </p:nvSpPr>
        <p:spPr bwMode="auto">
          <a:xfrm>
            <a:off x="738187" y="1360884"/>
            <a:ext cx="10703719" cy="50256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sym typeface="Vista Sans OT Reg" charset="0"/>
              </a:rPr>
              <a:t>Click to edit Master text styles</a:t>
            </a:r>
          </a:p>
          <a:p>
            <a:pPr lvl="1"/>
            <a:r>
              <a:rPr lang="en-US">
                <a:sym typeface="Vista Sans OT Reg" charset="0"/>
              </a:rPr>
              <a:t>Second level</a:t>
            </a:r>
          </a:p>
          <a:p>
            <a:pPr lvl="2"/>
            <a:r>
              <a:rPr lang="en-US">
                <a:sym typeface="Vista Sans OT Reg" charset="0"/>
              </a:rPr>
              <a:t>Third level</a:t>
            </a:r>
          </a:p>
          <a:p>
            <a:pPr lvl="3"/>
            <a:r>
              <a:rPr lang="en-US">
                <a:sym typeface="Vista Sans OT Reg" charset="0"/>
              </a:rPr>
              <a:t>Fourth level</a:t>
            </a:r>
          </a:p>
          <a:p>
            <a:pPr lvl="4"/>
            <a:r>
              <a:rPr lang="en-US">
                <a:sym typeface="Vista Sans OT Reg" charset="0"/>
              </a:rPr>
              <a:t>Fifth level</a:t>
            </a:r>
          </a:p>
        </p:txBody>
      </p:sp>
      <p:sp>
        <p:nvSpPr>
          <p:cNvPr id="2" name="Footer Placeholder 1"/>
          <p:cNvSpPr>
            <a:spLocks noGrp="1"/>
          </p:cNvSpPr>
          <p:nvPr>
            <p:ph type="ftr" sz="quarter" idx="3"/>
          </p:nvPr>
        </p:nvSpPr>
        <p:spPr>
          <a:xfrm>
            <a:off x="4165700" y="6355706"/>
            <a:ext cx="3860602" cy="365670"/>
          </a:xfrm>
          <a:prstGeom prst="rect">
            <a:avLst/>
          </a:prstGeom>
        </p:spPr>
        <p:txBody>
          <a:bodyPr vert="horz" lIns="91440" tIns="45720" rIns="91440" bIns="45720" rtlCol="0" anchor="ctr"/>
          <a:lstStyle>
            <a:lvl1pPr algn="ctr">
              <a:defRPr sz="1013">
                <a:solidFill>
                  <a:schemeClr val="tx1">
                    <a:tint val="75000"/>
                  </a:schemeClr>
                </a:solidFill>
              </a:defRPr>
            </a:lvl1pPr>
          </a:lstStyle>
          <a:p>
            <a:r>
              <a:rPr lang="en-US" dirty="0"/>
              <a:t>USENIX ATC - TAO</a:t>
            </a:r>
          </a:p>
        </p:txBody>
      </p:sp>
      <p:sp>
        <p:nvSpPr>
          <p:cNvPr id="3" name="Date Placeholder 2"/>
          <p:cNvSpPr>
            <a:spLocks noGrp="1"/>
          </p:cNvSpPr>
          <p:nvPr>
            <p:ph type="dt" sz="half" idx="2"/>
          </p:nvPr>
        </p:nvSpPr>
        <p:spPr>
          <a:xfrm>
            <a:off x="610196" y="6355706"/>
            <a:ext cx="2844106" cy="365670"/>
          </a:xfrm>
          <a:prstGeom prst="rect">
            <a:avLst/>
          </a:prstGeom>
        </p:spPr>
        <p:txBody>
          <a:bodyPr vert="horz" lIns="91440" tIns="45720" rIns="91440" bIns="45720" rtlCol="0" anchor="ctr"/>
          <a:lstStyle>
            <a:lvl1pPr algn="l">
              <a:defRPr sz="1013">
                <a:solidFill>
                  <a:schemeClr val="tx1">
                    <a:tint val="75000"/>
                  </a:schemeClr>
                </a:solidFill>
              </a:defRPr>
            </a:lvl1pPr>
          </a:lstStyle>
          <a:p>
            <a:r>
              <a:rPr lang="en-US" dirty="0"/>
              <a:t>24 June 2013</a:t>
            </a:r>
          </a:p>
        </p:txBody>
      </p:sp>
      <p:sp>
        <p:nvSpPr>
          <p:cNvPr id="4" name="Slide Number Placeholder 3"/>
          <p:cNvSpPr>
            <a:spLocks noGrp="1"/>
          </p:cNvSpPr>
          <p:nvPr>
            <p:ph type="sldNum" sz="quarter" idx="4"/>
          </p:nvPr>
        </p:nvSpPr>
        <p:spPr>
          <a:xfrm>
            <a:off x="8737700" y="6355706"/>
            <a:ext cx="2844105" cy="365670"/>
          </a:xfrm>
          <a:prstGeom prst="rect">
            <a:avLst/>
          </a:prstGeom>
        </p:spPr>
        <p:txBody>
          <a:bodyPr vert="horz" lIns="91440" tIns="45720" rIns="91440" bIns="45720" rtlCol="0" anchor="ctr"/>
          <a:lstStyle>
            <a:lvl1pPr algn="r">
              <a:defRPr sz="1013">
                <a:solidFill>
                  <a:schemeClr val="tx1">
                    <a:tint val="75000"/>
                  </a:schemeClr>
                </a:solidFill>
              </a:defRPr>
            </a:lvl1pPr>
          </a:lstStyle>
          <a:p>
            <a:fld id="{3F799278-3799-9F4A-BF00-67112FF6EF7A}" type="slidenum">
              <a:rPr lang="en-US" smtClean="0"/>
              <a:t>‹#›</a:t>
            </a:fld>
            <a:endParaRPr lang="en-US" dirty="0"/>
          </a:p>
        </p:txBody>
      </p:sp>
    </p:spTree>
    <p:extLst>
      <p:ext uri="{BB962C8B-B14F-4D97-AF65-F5344CB8AC3E}">
        <p14:creationId xmlns:p14="http://schemas.microsoft.com/office/powerpoint/2010/main" val="1896250465"/>
      </p:ext>
    </p:extLst>
  </p:cSld>
  <p:clrMap bg1="lt1" tx1="dk1" bg2="lt2" tx2="dk2" accent1="accent1" accent2="accent2" accent3="accent3" accent4="accent4" accent5="accent5" accent6="accent6" hlink="hlink" folHlink="folHlink"/>
  <p:sldLayoutIdLst>
    <p:sldLayoutId id="2147483676" r:id="rId1"/>
    <p:sldLayoutId id="2147483677" r:id="rId2"/>
  </p:sldLayoutIdLst>
  <p:hf hdr="0"/>
  <p:txStyles>
    <p:titleStyle>
      <a:lvl1pPr algn="l" rtl="0" eaLnBrk="0" fontAlgn="base" hangingPunct="0">
        <a:lnSpc>
          <a:spcPct val="90000"/>
        </a:lnSpc>
        <a:spcBef>
          <a:spcPct val="0"/>
        </a:spcBef>
        <a:spcAft>
          <a:spcPct val="0"/>
        </a:spcAft>
        <a:defRPr sz="3881">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385785"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77157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157356"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543141" algn="l" rtl="0" fontAlgn="base">
        <a:lnSpc>
          <a:spcPct val="90000"/>
        </a:lnSpc>
        <a:spcBef>
          <a:spcPct val="0"/>
        </a:spcBef>
        <a:spcAft>
          <a:spcPct val="0"/>
        </a:spcAft>
        <a:defRPr sz="3881">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p:titleStyle>
    <p:bodyStyle>
      <a:lvl1pPr marL="180837" indent="-180837" algn="l" rtl="0" eaLnBrk="0" fontAlgn="base" hangingPunct="0">
        <a:lnSpc>
          <a:spcPct val="110000"/>
        </a:lnSpc>
        <a:spcBef>
          <a:spcPts val="1434"/>
        </a:spcBef>
        <a:spcAft>
          <a:spcPct val="0"/>
        </a:spcAft>
        <a:buClr>
          <a:srgbClr val="415995"/>
        </a:buClr>
        <a:buSzPct val="64000"/>
        <a:buFont typeface="Lucida Grande" charset="0"/>
        <a:buChar char="▪"/>
        <a:defRPr sz="2363">
          <a:solidFill>
            <a:schemeClr val="tx1"/>
          </a:solidFill>
          <a:latin typeface="+mn-lt"/>
          <a:ea typeface="+mn-ea"/>
          <a:cs typeface="+mn-cs"/>
          <a:sym typeface="Vista Sans OT Reg" charset="0"/>
        </a:defRPr>
      </a:lvl1pPr>
      <a:lvl2pPr marL="404539" indent="-200930" algn="l" rtl="0" eaLnBrk="0" fontAlgn="base" hangingPunct="0">
        <a:lnSpc>
          <a:spcPct val="110000"/>
        </a:lnSpc>
        <a:spcBef>
          <a:spcPts val="1181"/>
        </a:spcBef>
        <a:spcAft>
          <a:spcPct val="0"/>
        </a:spcAft>
        <a:buClr>
          <a:srgbClr val="888888"/>
        </a:buClr>
        <a:buSzPct val="64000"/>
        <a:buFont typeface="Lucida Grande" charset="0"/>
        <a:buChar char="▪"/>
        <a:defRPr sz="2363">
          <a:solidFill>
            <a:schemeClr val="tx1"/>
          </a:solidFill>
          <a:latin typeface="+mn-lt"/>
          <a:ea typeface="+mn-ea"/>
          <a:cs typeface="+mn-cs"/>
          <a:sym typeface="Vista Sans OT Reg" charset="0"/>
        </a:defRPr>
      </a:lvl2pPr>
      <a:lvl3pPr marL="586715" indent="-147349" algn="l" rtl="0" eaLnBrk="0" fontAlgn="base" hangingPunct="0">
        <a:lnSpc>
          <a:spcPct val="110000"/>
        </a:lnSpc>
        <a:spcBef>
          <a:spcPts val="1181"/>
        </a:spcBef>
        <a:spcAft>
          <a:spcPct val="0"/>
        </a:spcAft>
        <a:buClr>
          <a:srgbClr val="888888"/>
        </a:buClr>
        <a:buSzPct val="54000"/>
        <a:buFont typeface="Lucida Grande" charset="0"/>
        <a:buChar char="▪"/>
        <a:defRPr sz="2194">
          <a:solidFill>
            <a:schemeClr val="tx1"/>
          </a:solidFill>
          <a:latin typeface="+mn-lt"/>
          <a:ea typeface="+mn-ea"/>
          <a:cs typeface="+mn-cs"/>
          <a:sym typeface="Vista Sans OT Reg" charset="0"/>
        </a:defRPr>
      </a:lvl3pPr>
      <a:lvl4pPr marL="783627" indent="-151368" algn="l" rtl="0" eaLnBrk="0" fontAlgn="base" hangingPunct="0">
        <a:lnSpc>
          <a:spcPct val="110000"/>
        </a:lnSpc>
        <a:spcBef>
          <a:spcPts val="1181"/>
        </a:spcBef>
        <a:spcAft>
          <a:spcPct val="0"/>
        </a:spcAft>
        <a:buClr>
          <a:srgbClr val="888888"/>
        </a:buClr>
        <a:buSzPct val="44000"/>
        <a:buFont typeface="Lucida Grande" charset="0"/>
        <a:buChar char="▪"/>
        <a:defRPr sz="2194">
          <a:solidFill>
            <a:schemeClr val="tx1"/>
          </a:solidFill>
          <a:latin typeface="+mn-lt"/>
          <a:ea typeface="+mn-ea"/>
          <a:cs typeface="+mn-cs"/>
          <a:sym typeface="Vista Sans OT Reg" charset="0"/>
        </a:defRPr>
      </a:lvl4pPr>
      <a:lvl5pPr marL="977859" indent="-135293" algn="l" rtl="0" eaLnBrk="0" fontAlgn="base" hangingPunct="0">
        <a:lnSpc>
          <a:spcPct val="110000"/>
        </a:lnSpc>
        <a:spcBef>
          <a:spcPts val="1181"/>
        </a:spcBef>
        <a:spcAft>
          <a:spcPct val="0"/>
        </a:spcAft>
        <a:buClr>
          <a:srgbClr val="888888"/>
        </a:buClr>
        <a:buSzPct val="44000"/>
        <a:buFont typeface="Lucida Grande" charset="0"/>
        <a:buChar char="▪"/>
        <a:defRPr sz="2025">
          <a:solidFill>
            <a:schemeClr val="tx1"/>
          </a:solidFill>
          <a:latin typeface="+mn-lt"/>
          <a:ea typeface="+mn-ea"/>
          <a:cs typeface="+mn-cs"/>
          <a:sym typeface="Vista Sans OT Reg" charset="0"/>
        </a:defRPr>
      </a:lvl5pPr>
      <a:lvl6pPr marL="1363644"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6pPr>
      <a:lvl7pPr marL="1749429"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7pPr>
      <a:lvl8pPr marL="2135215"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8pPr>
      <a:lvl9pPr marL="2521000" indent="-135293" algn="l" rtl="0" fontAlgn="base">
        <a:lnSpc>
          <a:spcPct val="110000"/>
        </a:lnSpc>
        <a:spcBef>
          <a:spcPts val="1181"/>
        </a:spcBef>
        <a:spcAft>
          <a:spcPct val="0"/>
        </a:spcAft>
        <a:buClr>
          <a:srgbClr val="888888"/>
        </a:buClr>
        <a:buSzPct val="44000"/>
        <a:buFont typeface="Lucida Grande" pitchFamily="-65" charset="0"/>
        <a:buChar char="▪"/>
        <a:defRPr sz="2025">
          <a:solidFill>
            <a:schemeClr val="tx1"/>
          </a:solidFill>
          <a:latin typeface="+mn-lt"/>
          <a:ea typeface="+mn-ea"/>
          <a:cs typeface="+mn-cs"/>
          <a:sym typeface="Vista Sans OT Reg" pitchFamily="-65" charset="0"/>
        </a:defRPr>
      </a:lvl9pPr>
    </p:bodyStyle>
    <p:otherStyle>
      <a:defPPr>
        <a:defRPr lang="en-US"/>
      </a:defPPr>
      <a:lvl1pPr marL="0" algn="l" defTabSz="385785" rtl="0" eaLnBrk="1" latinLnBrk="0" hangingPunct="1">
        <a:defRPr sz="1519" kern="1200">
          <a:solidFill>
            <a:schemeClr val="tx1"/>
          </a:solidFill>
          <a:latin typeface="+mn-lt"/>
          <a:ea typeface="+mn-ea"/>
          <a:cs typeface="+mn-cs"/>
        </a:defRPr>
      </a:lvl1pPr>
      <a:lvl2pPr marL="385785" algn="l" defTabSz="385785" rtl="0" eaLnBrk="1" latinLnBrk="0" hangingPunct="1">
        <a:defRPr sz="1519" kern="1200">
          <a:solidFill>
            <a:schemeClr val="tx1"/>
          </a:solidFill>
          <a:latin typeface="+mn-lt"/>
          <a:ea typeface="+mn-ea"/>
          <a:cs typeface="+mn-cs"/>
        </a:defRPr>
      </a:lvl2pPr>
      <a:lvl3pPr marL="771571" algn="l" defTabSz="385785" rtl="0" eaLnBrk="1" latinLnBrk="0" hangingPunct="1">
        <a:defRPr sz="1519" kern="1200">
          <a:solidFill>
            <a:schemeClr val="tx1"/>
          </a:solidFill>
          <a:latin typeface="+mn-lt"/>
          <a:ea typeface="+mn-ea"/>
          <a:cs typeface="+mn-cs"/>
        </a:defRPr>
      </a:lvl3pPr>
      <a:lvl4pPr marL="1157356" algn="l" defTabSz="385785" rtl="0" eaLnBrk="1" latinLnBrk="0" hangingPunct="1">
        <a:defRPr sz="1519" kern="1200">
          <a:solidFill>
            <a:schemeClr val="tx1"/>
          </a:solidFill>
          <a:latin typeface="+mn-lt"/>
          <a:ea typeface="+mn-ea"/>
          <a:cs typeface="+mn-cs"/>
        </a:defRPr>
      </a:lvl4pPr>
      <a:lvl5pPr marL="1543141" algn="l" defTabSz="385785" rtl="0" eaLnBrk="1" latinLnBrk="0" hangingPunct="1">
        <a:defRPr sz="1519" kern="1200">
          <a:solidFill>
            <a:schemeClr val="tx1"/>
          </a:solidFill>
          <a:latin typeface="+mn-lt"/>
          <a:ea typeface="+mn-ea"/>
          <a:cs typeface="+mn-cs"/>
        </a:defRPr>
      </a:lvl5pPr>
      <a:lvl6pPr marL="1928927" algn="l" defTabSz="385785" rtl="0" eaLnBrk="1" latinLnBrk="0" hangingPunct="1">
        <a:defRPr sz="1519" kern="1200">
          <a:solidFill>
            <a:schemeClr val="tx1"/>
          </a:solidFill>
          <a:latin typeface="+mn-lt"/>
          <a:ea typeface="+mn-ea"/>
          <a:cs typeface="+mn-cs"/>
        </a:defRPr>
      </a:lvl6pPr>
      <a:lvl7pPr marL="2314712" algn="l" defTabSz="385785" rtl="0" eaLnBrk="1" latinLnBrk="0" hangingPunct="1">
        <a:defRPr sz="1519" kern="1200">
          <a:solidFill>
            <a:schemeClr val="tx1"/>
          </a:solidFill>
          <a:latin typeface="+mn-lt"/>
          <a:ea typeface="+mn-ea"/>
          <a:cs typeface="+mn-cs"/>
        </a:defRPr>
      </a:lvl7pPr>
      <a:lvl8pPr marL="2700498" algn="l" defTabSz="385785" rtl="0" eaLnBrk="1" latinLnBrk="0" hangingPunct="1">
        <a:defRPr sz="1519" kern="1200">
          <a:solidFill>
            <a:schemeClr val="tx1"/>
          </a:solidFill>
          <a:latin typeface="+mn-lt"/>
          <a:ea typeface="+mn-ea"/>
          <a:cs typeface="+mn-cs"/>
        </a:defRPr>
      </a:lvl8pPr>
      <a:lvl9pPr marL="3086283" algn="l" defTabSz="385785" rtl="0" eaLnBrk="1" latinLnBrk="0" hangingPunct="1">
        <a:defRPr sz="15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1.xml"/><Relationship Id="rId7" Type="http://schemas.openxmlformats.org/officeDocument/2006/relationships/image" Target="../media/image8.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16.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4.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5.xml"/><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8.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9.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11.xml"/><Relationship Id="rId4" Type="http://schemas.openxmlformats.org/officeDocument/2006/relationships/image" Target="../media/image1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4.xml"/><Relationship Id="rId1" Type="http://schemas.openxmlformats.org/officeDocument/2006/relationships/tags" Target="../tags/tag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14.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B2A5-D888-4A68-9EB8-E190FABBD294}"/>
              </a:ext>
            </a:extLst>
          </p:cNvPr>
          <p:cNvSpPr>
            <a:spLocks noGrp="1"/>
          </p:cNvSpPr>
          <p:nvPr>
            <p:ph type="ctrTitle"/>
          </p:nvPr>
        </p:nvSpPr>
        <p:spPr>
          <a:xfrm>
            <a:off x="0" y="4960137"/>
            <a:ext cx="8229600" cy="1463040"/>
          </a:xfrm>
        </p:spPr>
        <p:txBody>
          <a:bodyPr>
            <a:noAutofit/>
          </a:bodyPr>
          <a:lstStyle/>
          <a:p>
            <a:r>
              <a:rPr lang="en-US" sz="6000" dirty="0"/>
              <a:t>CS5412 / Lecture 19 </a:t>
            </a:r>
            <a:br>
              <a:rPr lang="en-US" sz="6000" dirty="0"/>
            </a:br>
            <a:r>
              <a:rPr lang="en-US" sz="6000" dirty="0"/>
              <a:t>Big (I</a:t>
            </a:r>
            <a:r>
              <a:rPr lang="en-US" sz="4800" dirty="0"/>
              <a:t>o</a:t>
            </a:r>
            <a:r>
              <a:rPr lang="en-US" sz="6000" dirty="0"/>
              <a:t>T) Data</a:t>
            </a:r>
          </a:p>
        </p:txBody>
      </p:sp>
      <p:sp>
        <p:nvSpPr>
          <p:cNvPr id="3" name="Subtitle 2">
            <a:extLst>
              <a:ext uri="{FF2B5EF4-FFF2-40B4-BE49-F238E27FC236}">
                <a16:creationId xmlns:a16="http://schemas.microsoft.com/office/drawing/2014/main" id="{D1664BDB-4610-415E-B88D-82832DD4507C}"/>
              </a:ext>
            </a:extLst>
          </p:cNvPr>
          <p:cNvSpPr>
            <a:spLocks noGrp="1"/>
          </p:cNvSpPr>
          <p:nvPr>
            <p:ph type="subTitle" idx="1"/>
          </p:nvPr>
        </p:nvSpPr>
        <p:spPr/>
        <p:txBody>
          <a:bodyPr/>
          <a:lstStyle/>
          <a:p>
            <a:r>
              <a:rPr lang="en-US" dirty="0"/>
              <a:t>Ken Birman</a:t>
            </a:r>
          </a:p>
          <a:p>
            <a:r>
              <a:rPr lang="en-US" dirty="0"/>
              <a:t>Spring</a:t>
            </a:r>
            <a:r>
              <a:rPr lang="en-US"/>
              <a:t>, 2019</a:t>
            </a:r>
            <a:endParaRPr lang="en-US" dirty="0"/>
          </a:p>
        </p:txBody>
      </p:sp>
      <p:sp>
        <p:nvSpPr>
          <p:cNvPr id="4" name="Footer Placeholder 3"/>
          <p:cNvSpPr>
            <a:spLocks noGrp="1"/>
          </p:cNvSpPr>
          <p:nvPr>
            <p:ph type="ftr" sz="quarter" idx="11"/>
          </p:nvPr>
        </p:nvSpPr>
        <p:spPr/>
        <p:txBody>
          <a:bodyPr/>
          <a:lstStyle/>
          <a:p>
            <a:r>
              <a:rPr lang="en-US" dirty="0"/>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1</a:t>
            </a:fld>
            <a:endParaRPr lang="en-US"/>
          </a:p>
        </p:txBody>
      </p:sp>
    </p:spTree>
    <p:extLst>
      <p:ext uri="{BB962C8B-B14F-4D97-AF65-F5344CB8AC3E}">
        <p14:creationId xmlns:p14="http://schemas.microsoft.com/office/powerpoint/2010/main" val="324567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1273969" y="1639491"/>
            <a:ext cx="9644063" cy="2625328"/>
          </a:xfrm>
        </p:spPr>
        <p:txBody>
          <a:bodyPr/>
          <a:lstStyle/>
          <a:p>
            <a:pPr eaLnBrk="1" hangingPunct="1"/>
            <a:r>
              <a:rPr lang="en-US" dirty="0">
                <a:latin typeface="Vista Sans OT Medium" charset="0"/>
                <a:ea typeface="ヒラギノ角ゴ ProN W6" charset="0"/>
                <a:cs typeface="ヒラギノ角ゴ ProN W6" charset="0"/>
              </a:rPr>
              <a:t>TAO</a:t>
            </a:r>
            <a:br>
              <a:rPr lang="en-US" dirty="0">
                <a:latin typeface="Vista Sans OT Medium" charset="0"/>
                <a:ea typeface="ヒラギノ角ゴ ProN W6" charset="0"/>
                <a:cs typeface="ヒラギノ角ゴ ProN W6" charset="0"/>
              </a:rPr>
            </a:br>
            <a:r>
              <a:rPr lang="en-US" sz="4388" dirty="0">
                <a:solidFill>
                  <a:srgbClr val="AFBEE3"/>
                </a:solidFill>
                <a:latin typeface="Vista Sans OT Medium" charset="0"/>
                <a:ea typeface="ヒラギノ角ゴ ProN W6" charset="0"/>
                <a:cs typeface="ヒラギノ角ゴ ProN W6" charset="0"/>
              </a:rPr>
              <a:t>Facebook’s Distributed Data Store for the Social Graph</a:t>
            </a:r>
          </a:p>
        </p:txBody>
      </p:sp>
      <p:sp>
        <p:nvSpPr>
          <p:cNvPr id="19459" name="Rectangle 2"/>
          <p:cNvSpPr>
            <a:spLocks noGrp="1" noChangeArrowheads="1"/>
          </p:cNvSpPr>
          <p:nvPr>
            <p:ph type="body" idx="1"/>
          </p:nvPr>
        </p:nvSpPr>
        <p:spPr>
          <a:xfrm>
            <a:off x="1273969" y="5036344"/>
            <a:ext cx="9633347" cy="1251049"/>
          </a:xfrm>
        </p:spPr>
        <p:txBody>
          <a:bodyPr/>
          <a:lstStyle/>
          <a:p>
            <a:pPr marL="0" indent="0" defTabSz="771571" eaLnBrk="1" hangingPunct="1">
              <a:buNone/>
              <a:defRPr/>
            </a:pPr>
            <a:r>
              <a:rPr lang="en-US" sz="2363" dirty="0">
                <a:solidFill>
                  <a:srgbClr val="FFFFFF"/>
                </a:solidFill>
              </a:rPr>
              <a:t>Nathan Bronson</a:t>
            </a:r>
            <a:r>
              <a:rPr lang="en-US" sz="2025" i="1" dirty="0"/>
              <a:t>, </a:t>
            </a:r>
            <a:r>
              <a:rPr lang="en-US" sz="2025" dirty="0"/>
              <a:t>Zach </a:t>
            </a:r>
            <a:r>
              <a:rPr lang="en-US" sz="2025" dirty="0" err="1"/>
              <a:t>Amsden</a:t>
            </a:r>
            <a:r>
              <a:rPr lang="en-US" sz="2025" i="1" dirty="0"/>
              <a:t>, </a:t>
            </a:r>
            <a:r>
              <a:rPr lang="en-US" sz="2025" dirty="0"/>
              <a:t>George Cabrera</a:t>
            </a:r>
            <a:r>
              <a:rPr lang="en-US" sz="2025" i="1" dirty="0"/>
              <a:t>, </a:t>
            </a:r>
            <a:r>
              <a:rPr lang="en-US" sz="2025" dirty="0"/>
              <a:t>Prasad </a:t>
            </a:r>
            <a:r>
              <a:rPr lang="en-US" sz="2025" dirty="0" err="1"/>
              <a:t>Chakka</a:t>
            </a:r>
            <a:r>
              <a:rPr lang="en-US" sz="2025" i="1" dirty="0"/>
              <a:t>, </a:t>
            </a:r>
            <a:r>
              <a:rPr lang="en-US" sz="2025" dirty="0"/>
              <a:t>Peter </a:t>
            </a:r>
            <a:r>
              <a:rPr lang="en-US" sz="2025" dirty="0" err="1"/>
              <a:t>Dimov</a:t>
            </a:r>
            <a:r>
              <a:rPr lang="en-US" sz="2025" dirty="0"/>
              <a:t>, </a:t>
            </a:r>
            <a:r>
              <a:rPr lang="en-US" sz="2025" dirty="0" err="1"/>
              <a:t>Hui</a:t>
            </a:r>
            <a:r>
              <a:rPr lang="en-US" sz="2025" dirty="0"/>
              <a:t> Ding</a:t>
            </a:r>
            <a:r>
              <a:rPr lang="en-US" sz="2025" i="1" dirty="0"/>
              <a:t>, </a:t>
            </a:r>
            <a:r>
              <a:rPr lang="en-US" sz="2025" dirty="0"/>
              <a:t>Jack Ferris</a:t>
            </a:r>
            <a:r>
              <a:rPr lang="en-US" sz="2025" i="1" dirty="0"/>
              <a:t>, </a:t>
            </a:r>
            <a:r>
              <a:rPr lang="en-US" sz="2025" dirty="0"/>
              <a:t>Anthony </a:t>
            </a:r>
            <a:r>
              <a:rPr lang="en-US" sz="2025" dirty="0" err="1"/>
              <a:t>Giardullo</a:t>
            </a:r>
            <a:r>
              <a:rPr lang="en-US" sz="2025" i="1" dirty="0"/>
              <a:t>, </a:t>
            </a:r>
            <a:r>
              <a:rPr lang="en-US" sz="2025" dirty="0" err="1"/>
              <a:t>Sachin</a:t>
            </a:r>
            <a:r>
              <a:rPr lang="en-US" sz="2025" dirty="0"/>
              <a:t> </a:t>
            </a:r>
            <a:r>
              <a:rPr lang="en-US" sz="2025" dirty="0" err="1"/>
              <a:t>Kulkarni</a:t>
            </a:r>
            <a:r>
              <a:rPr lang="en-US" sz="2025" i="1" dirty="0"/>
              <a:t>, </a:t>
            </a:r>
            <a:r>
              <a:rPr lang="en-US" sz="2025" dirty="0"/>
              <a:t>Harry Li</a:t>
            </a:r>
            <a:r>
              <a:rPr lang="en-US" sz="2025" i="1" dirty="0"/>
              <a:t>, </a:t>
            </a:r>
            <a:r>
              <a:rPr lang="en-US" sz="2025" dirty="0"/>
              <a:t>Mark </a:t>
            </a:r>
            <a:r>
              <a:rPr lang="en-US" sz="2025" dirty="0" err="1"/>
              <a:t>Marchukov</a:t>
            </a:r>
            <a:r>
              <a:rPr lang="en-US" sz="2025" dirty="0"/>
              <a:t>, Dmitri </a:t>
            </a:r>
            <a:r>
              <a:rPr lang="en-US" sz="2025" dirty="0" err="1"/>
              <a:t>Petrov</a:t>
            </a:r>
            <a:r>
              <a:rPr lang="en-US" sz="2025" i="1" dirty="0"/>
              <a:t>, </a:t>
            </a:r>
            <a:r>
              <a:rPr lang="en-US" sz="2025" dirty="0" err="1"/>
              <a:t>Lovro</a:t>
            </a:r>
            <a:r>
              <a:rPr lang="en-US" sz="2025" dirty="0"/>
              <a:t> </a:t>
            </a:r>
            <a:r>
              <a:rPr lang="en-US" sz="2025" dirty="0" err="1"/>
              <a:t>Puzar</a:t>
            </a:r>
            <a:r>
              <a:rPr lang="en-US" sz="2025" i="1" dirty="0"/>
              <a:t>, </a:t>
            </a:r>
            <a:r>
              <a:rPr lang="en-US" sz="2025" dirty="0"/>
              <a:t>Yee </a:t>
            </a:r>
            <a:r>
              <a:rPr lang="en-US" sz="2025" dirty="0" err="1"/>
              <a:t>Jiun</a:t>
            </a:r>
            <a:r>
              <a:rPr lang="en-US" sz="2025" dirty="0"/>
              <a:t> Song</a:t>
            </a:r>
            <a:r>
              <a:rPr lang="en-US" sz="2025" i="1" dirty="0"/>
              <a:t>, </a:t>
            </a:r>
            <a:r>
              <a:rPr lang="en-US" sz="2025" dirty="0" err="1"/>
              <a:t>Venkat</a:t>
            </a:r>
            <a:r>
              <a:rPr lang="en-US" sz="2025" dirty="0"/>
              <a:t> </a:t>
            </a:r>
            <a:r>
              <a:rPr lang="en-US" sz="2025" dirty="0" err="1"/>
              <a:t>Venkataramani</a:t>
            </a:r>
            <a:endParaRPr lang="en-US" sz="2025" dirty="0"/>
          </a:p>
        </p:txBody>
      </p:sp>
      <p:sp>
        <p:nvSpPr>
          <p:cNvPr id="2" name="TextBox 1"/>
          <p:cNvSpPr txBox="1"/>
          <p:nvPr/>
        </p:nvSpPr>
        <p:spPr>
          <a:xfrm>
            <a:off x="1788319" y="6322219"/>
            <a:ext cx="8872538"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Presented at USENIX ATC – June 26, 2013</a:t>
            </a:r>
          </a:p>
        </p:txBody>
      </p:sp>
      <p:sp>
        <p:nvSpPr>
          <p:cNvPr id="3" name="Oval 2">
            <a:extLst>
              <a:ext uri="{FF2B5EF4-FFF2-40B4-BE49-F238E27FC236}">
                <a16:creationId xmlns:a16="http://schemas.microsoft.com/office/drawing/2014/main" id="{E398DCBC-1C92-4224-80F2-30D89FA777F9}"/>
              </a:ext>
            </a:extLst>
          </p:cNvPr>
          <p:cNvSpPr/>
          <p:nvPr/>
        </p:nvSpPr>
        <p:spPr bwMode="auto">
          <a:xfrm>
            <a:off x="5781497" y="5486572"/>
            <a:ext cx="1924320" cy="818234"/>
          </a:xfrm>
          <a:prstGeom prst="ellipse">
            <a:avLst/>
          </a:prstGeom>
          <a:noFill/>
          <a:ln w="57150" cap="flat" cmpd="sng" algn="ctr">
            <a:solidFill>
              <a:srgbClr val="FFC000"/>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5" name="Straight Connector 4">
            <a:extLst>
              <a:ext uri="{FF2B5EF4-FFF2-40B4-BE49-F238E27FC236}">
                <a16:creationId xmlns:a16="http://schemas.microsoft.com/office/drawing/2014/main" id="{DE9747EC-BF56-4DDF-A0B4-6345276F33B0}"/>
              </a:ext>
            </a:extLst>
          </p:cNvPr>
          <p:cNvCxnSpPr>
            <a:cxnSpLocks/>
            <a:stCxn id="3" idx="6"/>
          </p:cNvCxnSpPr>
          <p:nvPr/>
        </p:nvCxnSpPr>
        <p:spPr bwMode="auto">
          <a:xfrm flipV="1">
            <a:off x="7705817" y="5122565"/>
            <a:ext cx="451561" cy="773124"/>
          </a:xfrm>
          <a:prstGeom prst="line">
            <a:avLst/>
          </a:prstGeom>
          <a:solidFill>
            <a:srgbClr val="F0C423"/>
          </a:solidFill>
          <a:ln w="38100" cap="flat" cmpd="sng" algn="ctr">
            <a:solidFill>
              <a:srgbClr val="FFC000"/>
            </a:solidFill>
            <a:prstDash val="solid"/>
            <a:round/>
            <a:headEnd type="arrow" w="med" len="med"/>
            <a:tailEnd type="none" w="med" len="med"/>
          </a:ln>
          <a:effectLst/>
        </p:spPr>
      </p:cxnSp>
      <p:sp>
        <p:nvSpPr>
          <p:cNvPr id="6" name="TextBox 5">
            <a:extLst>
              <a:ext uri="{FF2B5EF4-FFF2-40B4-BE49-F238E27FC236}">
                <a16:creationId xmlns:a16="http://schemas.microsoft.com/office/drawing/2014/main" id="{24866965-908E-4F39-A0BD-3F783830B2A4}"/>
              </a:ext>
            </a:extLst>
          </p:cNvPr>
          <p:cNvSpPr txBox="1"/>
          <p:nvPr/>
        </p:nvSpPr>
        <p:spPr>
          <a:xfrm>
            <a:off x="4490900" y="4370272"/>
            <a:ext cx="7044608" cy="923330"/>
          </a:xfrm>
          <a:prstGeom prst="rect">
            <a:avLst/>
          </a:prstGeom>
          <a:solidFill>
            <a:schemeClr val="accent2"/>
          </a:solidFill>
          <a:ln w="57150">
            <a:solidFill>
              <a:srgbClr val="FFC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Cornell PhD who worked with Professor van Renesse.  Graduated in 2010</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Now one of several people with the title “Director of Engineering”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Vista Sans OT Reg"/>
              </a:rPr>
              <a:t>He owns the distributed systems area: the Facebook “edge”</a:t>
            </a:r>
          </a:p>
        </p:txBody>
      </p:sp>
    </p:spTree>
    <p:extLst>
      <p:ext uri="{BB962C8B-B14F-4D97-AF65-F5344CB8AC3E}">
        <p14:creationId xmlns:p14="http://schemas.microsoft.com/office/powerpoint/2010/main" val="36954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Left-Right Arrow 62"/>
          <p:cNvSpPr/>
          <p:nvPr/>
        </p:nvSpPr>
        <p:spPr bwMode="auto">
          <a:xfrm rot="17820103">
            <a:off x="7255465" y="3343041"/>
            <a:ext cx="3508646"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sp>
        <p:nvSpPr>
          <p:cNvPr id="2" name="Title 1"/>
          <p:cNvSpPr>
            <a:spLocks noGrp="1"/>
          </p:cNvSpPr>
          <p:nvPr>
            <p:ph type="title"/>
          </p:nvPr>
        </p:nvSpPr>
        <p:spPr>
          <a:xfrm>
            <a:off x="4938713" y="546497"/>
            <a:ext cx="5968603" cy="557213"/>
          </a:xfrm>
        </p:spPr>
        <p:txBody>
          <a:bodyPr/>
          <a:lstStyle/>
          <a:p>
            <a:r>
              <a:rPr lang="en-US" dirty="0"/>
              <a:t>The Social Graph</a:t>
            </a:r>
          </a:p>
        </p:txBody>
      </p:sp>
      <p:pic>
        <p:nvPicPr>
          <p:cNvPr id="8" name="Content Placeholder 7" descr="example_all.png"/>
          <p:cNvPicPr>
            <a:picLocks noGrp="1" noChangeAspect="1"/>
          </p:cNvPicPr>
          <p:nvPr>
            <p:ph idx="1"/>
          </p:nvPr>
        </p:nvPicPr>
        <p:blipFill rotWithShape="1">
          <a:blip r:embed="rId4">
            <a:extLst>
              <a:ext uri="{28A0092B-C50C-407E-A947-70E740481C1C}">
                <a14:useLocalDpi xmlns:a14="http://schemas.microsoft.com/office/drawing/2010/main" val="0"/>
              </a:ext>
            </a:extLst>
          </a:blip>
          <a:srcRect l="-25" r="-25"/>
          <a:stretch/>
        </p:blipFill>
        <p:spPr>
          <a:xfrm>
            <a:off x="823913" y="600075"/>
            <a:ext cx="3793331" cy="5724973"/>
          </a:xfrm>
        </p:spPr>
      </p:pic>
      <p:grpSp>
        <p:nvGrpSpPr>
          <p:cNvPr id="29" name="Group 28"/>
          <p:cNvGrpSpPr/>
          <p:nvPr/>
        </p:nvGrpSpPr>
        <p:grpSpPr>
          <a:xfrm>
            <a:off x="9310687" y="5422107"/>
            <a:ext cx="2029111" cy="988516"/>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5">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7639050" y="3236119"/>
            <a:ext cx="1705476" cy="1350170"/>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9182100" y="921544"/>
            <a:ext cx="1705476" cy="1070893"/>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6867525" y="5357812"/>
            <a:ext cx="1705476" cy="1070893"/>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745831" y="2914650"/>
            <a:ext cx="2030329" cy="1729904"/>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6738938" y="1435894"/>
            <a:ext cx="1705476" cy="988516"/>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0210800" y="2914651"/>
            <a:ext cx="1005013" cy="79563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519"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0082212" y="400764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0210800" y="4200524"/>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0339387" y="4393406"/>
            <a:ext cx="1005013" cy="450056"/>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424362" y="5164931"/>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p>
        </p:txBody>
      </p:sp>
      <p:sp>
        <p:nvSpPr>
          <p:cNvPr id="37" name="Rectangle 36"/>
          <p:cNvSpPr/>
          <p:nvPr/>
        </p:nvSpPr>
        <p:spPr bwMode="auto">
          <a:xfrm>
            <a:off x="4874419" y="1885950"/>
            <a:ext cx="1157288" cy="385763"/>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2" name="Right Arrow 41"/>
          <p:cNvSpPr/>
          <p:nvPr/>
        </p:nvSpPr>
        <p:spPr bwMode="auto">
          <a:xfrm flipH="1">
            <a:off x="5967412" y="1693069"/>
            <a:ext cx="835819"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6674644" y="3300412"/>
            <a:ext cx="1028700" cy="900113"/>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714190" y="4581672"/>
            <a:ext cx="694092"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54" name="Right Arrow 53"/>
          <p:cNvSpPr/>
          <p:nvPr/>
        </p:nvSpPr>
        <p:spPr bwMode="auto">
          <a:xfrm rot="3132958">
            <a:off x="8410575" y="4586288"/>
            <a:ext cx="1221581" cy="707231"/>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7371850" y="2442891"/>
            <a:ext cx="1313472"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9256609" y="3111875"/>
            <a:ext cx="1092994"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9374747" y="3849551"/>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9439041" y="4042432"/>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9503334" y="4235314"/>
            <a:ext cx="842044" cy="604125"/>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8474869" y="2271713"/>
            <a:ext cx="16716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8217694" y="5679281"/>
            <a:ext cx="1350169"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9910762" y="2078831"/>
            <a:ext cx="1328738" cy="707231"/>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85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cxnSp>
        <p:nvCxnSpPr>
          <p:cNvPr id="6" name="Straight Connector 5"/>
          <p:cNvCxnSpPr/>
          <p:nvPr/>
        </p:nvCxnSpPr>
        <p:spPr bwMode="auto">
          <a:xfrm>
            <a:off x="4552951" y="5036344"/>
            <a:ext cx="6758234" cy="372893"/>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4" name="Straight Connector 63"/>
          <p:cNvCxnSpPr/>
          <p:nvPr/>
        </p:nvCxnSpPr>
        <p:spPr bwMode="auto">
          <a:xfrm>
            <a:off x="888206" y="4329112"/>
            <a:ext cx="3857625" cy="321469"/>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5" name="Straight Connector 64"/>
          <p:cNvCxnSpPr/>
          <p:nvPr/>
        </p:nvCxnSpPr>
        <p:spPr bwMode="auto">
          <a:xfrm flipV="1">
            <a:off x="4617244" y="4586288"/>
            <a:ext cx="4757738" cy="1735932"/>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66" name="Straight Connector 65"/>
          <p:cNvCxnSpPr/>
          <p:nvPr/>
        </p:nvCxnSpPr>
        <p:spPr bwMode="auto">
          <a:xfrm>
            <a:off x="4617244" y="1950244"/>
            <a:ext cx="2185988" cy="964406"/>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0" name="Straight Connector 69"/>
          <p:cNvCxnSpPr/>
          <p:nvPr/>
        </p:nvCxnSpPr>
        <p:spPr bwMode="auto">
          <a:xfrm>
            <a:off x="4745832" y="728663"/>
            <a:ext cx="4700834" cy="2623174"/>
          </a:xfrm>
          <a:prstGeom prst="line">
            <a:avLst/>
          </a:prstGeom>
          <a:solidFill>
            <a:srgbClr val="F0C423"/>
          </a:solidFill>
          <a:ln w="9525" cap="flat" cmpd="sng" algn="ctr">
            <a:solidFill>
              <a:schemeClr val="tx1"/>
            </a:solidFill>
            <a:prstDash val="dash"/>
            <a:round/>
            <a:headEnd type="none" w="med" len="med"/>
            <a:tailEnd type="none" w="med" len="med"/>
          </a:ln>
          <a:effectLst/>
        </p:spPr>
      </p:cxnSp>
      <p:cxnSp>
        <p:nvCxnSpPr>
          <p:cNvPr id="72" name="Straight Connector 71"/>
          <p:cNvCxnSpPr/>
          <p:nvPr/>
        </p:nvCxnSpPr>
        <p:spPr bwMode="auto">
          <a:xfrm>
            <a:off x="952500" y="5743575"/>
            <a:ext cx="8365578" cy="630068"/>
          </a:xfrm>
          <a:prstGeom prst="line">
            <a:avLst/>
          </a:prstGeom>
          <a:solidFill>
            <a:srgbClr val="F0C423"/>
          </a:solidFill>
          <a:ln w="9525" cap="flat" cmpd="sng" algn="ctr">
            <a:solidFill>
              <a:schemeClr val="tx1"/>
            </a:solidFill>
            <a:prstDash val="dash"/>
            <a:round/>
            <a:headEnd type="none" w="med" len="med"/>
            <a:tailEnd type="none" w="med" len="med"/>
          </a:ln>
          <a:effectLst/>
        </p:spPr>
      </p:cxnSp>
      <p:sp>
        <p:nvSpPr>
          <p:cNvPr id="75" name="TextBox 74"/>
          <p:cNvSpPr txBox="1"/>
          <p:nvPr/>
        </p:nvSpPr>
        <p:spPr>
          <a:xfrm>
            <a:off x="4810126" y="5743576"/>
            <a:ext cx="1574085" cy="715581"/>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(hypothetical</a:t>
            </a:r>
            <a:b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br>
            <a:r>
              <a:rPr kumimoji="0" lang="en-US" sz="2025"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encoding)</a:t>
            </a:r>
          </a:p>
        </p:txBody>
      </p:sp>
    </p:spTree>
    <p:custDataLst>
      <p:tags r:id="rId1"/>
    </p:custDataLst>
    <p:extLst>
      <p:ext uri="{BB962C8B-B14F-4D97-AF65-F5344CB8AC3E}">
        <p14:creationId xmlns:p14="http://schemas.microsoft.com/office/powerpoint/2010/main" val="225300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70"/>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5"/>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6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64"/>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66"/>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72"/>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5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42"/>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4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P spid="37" grpId="0" animBg="1"/>
      <p:bldP spid="42" grpId="0" animBg="1"/>
      <p:bldP spid="43" grpId="0" animBg="1"/>
      <p:bldP spid="44" grpId="0" animBg="1"/>
      <p:bldP spid="54" grpId="0" animBg="1"/>
      <p:bldP spid="4" grpId="0" animBg="1"/>
      <p:bldP spid="56" grpId="0" animBg="1"/>
      <p:bldP spid="57" grpId="0" animBg="1"/>
      <p:bldP spid="58" grpId="0" animBg="1"/>
      <p:bldP spid="59" grpId="0" animBg="1"/>
      <p:bldP spid="60" grpId="0" animBg="1"/>
      <p:bldP spid="61" grpId="0" animBg="1"/>
      <p:bldP spid="7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5710238" y="1564481"/>
            <a:ext cx="5248400" cy="4371975"/>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013"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01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Left Arrow 54"/>
          <p:cNvSpPr/>
          <p:nvPr/>
        </p:nvSpPr>
        <p:spPr bwMode="auto">
          <a:xfrm>
            <a:off x="4874419" y="2786063"/>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Left Arrow 63"/>
          <p:cNvSpPr/>
          <p:nvPr/>
        </p:nvSpPr>
        <p:spPr bwMode="auto">
          <a:xfrm>
            <a:off x="4874419" y="3621881"/>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5" name="Left Arrow 64"/>
          <p:cNvSpPr/>
          <p:nvPr/>
        </p:nvSpPr>
        <p:spPr bwMode="auto">
          <a:xfrm>
            <a:off x="4874419" y="4457700"/>
            <a:ext cx="964406"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272000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bwMode="auto">
          <a:xfrm>
            <a:off x="4810125" y="1243013"/>
            <a:ext cx="6493669" cy="5143500"/>
          </a:xfrm>
          <a:prstGeom prst="roundRect">
            <a:avLst>
              <a:gd name="adj" fmla="val 12546"/>
            </a:avLst>
          </a:prstGeom>
          <a:solidFill>
            <a:srgbClr val="FFFFFF"/>
          </a:solidFill>
          <a:ln w="76200" cap="flat" cmpd="sng" algn="ctr">
            <a:solidFill>
              <a:srgbClr val="333399"/>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4557"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endParaRPr kumimoji="0" lang="en-US" sz="4050" b="0" i="0" u="none" strike="noStrike" kern="1200" cap="none" spc="0" normalizeH="0" baseline="0" noProof="0" dirty="0">
              <a:ln>
                <a:noFill/>
              </a:ln>
              <a:solidFill>
                <a:srgbClr val="2D2D8A">
                  <a:lumMod val="75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a:xfrm>
            <a:off x="1466850" y="546497"/>
            <a:ext cx="9440466" cy="557213"/>
          </a:xfrm>
        </p:spPr>
        <p:txBody>
          <a:bodyPr/>
          <a:lstStyle/>
          <a:p>
            <a:r>
              <a:rPr lang="en-US" dirty="0"/>
              <a:t>Dynamically Rendering the Graph</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2271713"/>
            <a:ext cx="2172633" cy="3278981"/>
          </a:xfrm>
        </p:spPr>
      </p:pic>
      <p:grpSp>
        <p:nvGrpSpPr>
          <p:cNvPr id="3" name="Group 2"/>
          <p:cNvGrpSpPr/>
          <p:nvPr/>
        </p:nvGrpSpPr>
        <p:grpSpPr>
          <a:xfrm>
            <a:off x="7381875" y="1757363"/>
            <a:ext cx="3641056" cy="30861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4"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sp>
        <p:nvSpPr>
          <p:cNvPr id="5" name="Rectangle 4"/>
          <p:cNvSpPr/>
          <p:nvPr/>
        </p:nvSpPr>
        <p:spPr bwMode="auto">
          <a:xfrm>
            <a:off x="3845719" y="1950244"/>
            <a:ext cx="1092994" cy="3857625"/>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40" name="Left Arrow 39"/>
          <p:cNvSpPr/>
          <p:nvPr/>
        </p:nvSpPr>
        <p:spPr bwMode="auto">
          <a:xfrm>
            <a:off x="3138488" y="3621881"/>
            <a:ext cx="771525"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cxnSp>
        <p:nvCxnSpPr>
          <p:cNvPr id="17" name="Straight Connector 16"/>
          <p:cNvCxnSpPr/>
          <p:nvPr/>
        </p:nvCxnSpPr>
        <p:spPr bwMode="auto">
          <a:xfrm>
            <a:off x="4810125" y="1950244"/>
            <a:ext cx="0" cy="3857625"/>
          </a:xfrm>
          <a:prstGeom prst="line">
            <a:avLst/>
          </a:prstGeom>
          <a:solidFill>
            <a:srgbClr val="F0C423"/>
          </a:solidFill>
          <a:ln w="76200" cap="flat" cmpd="sng" algn="ctr">
            <a:solidFill>
              <a:srgbClr val="000090"/>
            </a:solidFill>
            <a:prstDash val="sysDash"/>
            <a:round/>
            <a:headEnd type="none" w="med" len="med"/>
            <a:tailEnd type="none" w="med" len="med"/>
          </a:ln>
          <a:effectLst/>
        </p:spPr>
      </p:cxnSp>
      <p:grpSp>
        <p:nvGrpSpPr>
          <p:cNvPr id="52" name="Group 51"/>
          <p:cNvGrpSpPr/>
          <p:nvPr/>
        </p:nvGrpSpPr>
        <p:grpSpPr>
          <a:xfrm>
            <a:off x="5453063" y="3879056"/>
            <a:ext cx="1478756" cy="1221581"/>
            <a:chOff x="4292600" y="5892800"/>
            <a:chExt cx="1219200" cy="990600"/>
          </a:xfrm>
          <a:solidFill>
            <a:srgbClr val="FAE79D"/>
          </a:solidFill>
        </p:grpSpPr>
        <p:sp>
          <p:nvSpPr>
            <p:cNvPr id="53" name="Magnetic Disk 52"/>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6" name="Magnetic Disk 65"/>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7" name="Magnetic Disk 66"/>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68" name="Magnetic Disk 67"/>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9" name="Group 18"/>
          <p:cNvGrpSpPr/>
          <p:nvPr/>
        </p:nvGrpSpPr>
        <p:grpSpPr>
          <a:xfrm>
            <a:off x="5517356" y="2336006"/>
            <a:ext cx="1350169" cy="1092994"/>
            <a:chOff x="5511800" y="3035300"/>
            <a:chExt cx="1371600" cy="762000"/>
          </a:xfrm>
        </p:grpSpPr>
        <p:sp>
          <p:nvSpPr>
            <p:cNvPr id="70" name="Rectangle 69"/>
            <p:cNvSpPr/>
            <p:nvPr/>
          </p:nvSpPr>
          <p:spPr bwMode="auto">
            <a:xfrm>
              <a:off x="5511800" y="30353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1" name="Rectangle 70"/>
            <p:cNvSpPr/>
            <p:nvPr/>
          </p:nvSpPr>
          <p:spPr bwMode="auto">
            <a:xfrm>
              <a:off x="5664200" y="31115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2" name="Rectangle 71"/>
            <p:cNvSpPr/>
            <p:nvPr/>
          </p:nvSpPr>
          <p:spPr bwMode="auto">
            <a:xfrm>
              <a:off x="5816600" y="31877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3" name="Rectangle 72"/>
            <p:cNvSpPr/>
            <p:nvPr/>
          </p:nvSpPr>
          <p:spPr bwMode="auto">
            <a:xfrm>
              <a:off x="5969000" y="32639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sp>
          <p:nvSpPr>
            <p:cNvPr id="74" name="Rectangle 73"/>
            <p:cNvSpPr/>
            <p:nvPr/>
          </p:nvSpPr>
          <p:spPr bwMode="auto">
            <a:xfrm>
              <a:off x="6121400" y="3340100"/>
              <a:ext cx="762000" cy="457200"/>
            </a:xfrm>
            <a:prstGeom prst="rect">
              <a:avLst/>
            </a:prstGeom>
            <a:solidFill>
              <a:srgbClr val="F9B80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ea typeface="ヒラギノ角ゴ ProN W3"/>
                <a:sym typeface="Vista Sans OT Reg" charset="0"/>
              </a:endParaRPr>
            </a:p>
          </p:txBody>
        </p:sp>
      </p:grpSp>
      <p:sp>
        <p:nvSpPr>
          <p:cNvPr id="7" name="TextBox 6"/>
          <p:cNvSpPr txBox="1"/>
          <p:nvPr/>
        </p:nvSpPr>
        <p:spPr>
          <a:xfrm>
            <a:off x="5324475" y="5357813"/>
            <a:ext cx="3418308" cy="819583"/>
          </a:xfrm>
          <a:prstGeom prst="rect">
            <a:avLst/>
          </a:prstGeom>
          <a:noFill/>
        </p:spPr>
        <p:txBody>
          <a:bodyPr wrap="none" rtlCol="0">
            <a:spAutoFit/>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1 billion queries/second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ea typeface="ヒラギノ角ゴ ProN W3" charset="0"/>
                <a:sym typeface="Vista Sans OT Reg" charset="0"/>
              </a:rPr>
              <a:t>many petabytes of data</a:t>
            </a:r>
          </a:p>
        </p:txBody>
      </p:sp>
    </p:spTree>
    <p:extLst>
      <p:ext uri="{BB962C8B-B14F-4D97-AF65-F5344CB8AC3E}">
        <p14:creationId xmlns:p14="http://schemas.microsoft.com/office/powerpoint/2010/main" val="37481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TAO opts for NoSQL Model</a:t>
            </a:r>
          </a:p>
        </p:txBody>
      </p:sp>
      <p:sp>
        <p:nvSpPr>
          <p:cNvPr id="6" name="Content Placeholder 5"/>
          <p:cNvSpPr>
            <a:spLocks noGrp="1"/>
          </p:cNvSpPr>
          <p:nvPr>
            <p:ph idx="1"/>
          </p:nvPr>
        </p:nvSpPr>
        <p:spPr/>
        <p:txBody>
          <a:bodyPr/>
          <a:lstStyle/>
          <a:p>
            <a:r>
              <a:rPr lang="en-US" dirty="0"/>
              <a:t>Most TAO applications treat the graph like a very restricted form of SQL database: it looks like SQL.</a:t>
            </a:r>
          </a:p>
          <a:p>
            <a:r>
              <a:rPr lang="en-US" dirty="0"/>
              <a:t>But first, they limit the operations: it isn’t full SQL.</a:t>
            </a:r>
          </a:p>
          <a:p>
            <a:r>
              <a:rPr lang="en-US" dirty="0"/>
              <a:t>And then they don’t guarantee the ACID properties.</a:t>
            </a:r>
          </a:p>
          <a:p>
            <a:endParaRPr lang="en-US" dirty="0"/>
          </a:p>
          <a:p>
            <a:r>
              <a:rPr lang="en-US" dirty="0"/>
              <a:t>In fact the </a:t>
            </a:r>
            <a:r>
              <a:rPr lang="en-US" i="1" dirty="0"/>
              <a:t>back end</a:t>
            </a:r>
            <a:r>
              <a:rPr lang="en-US" dirty="0"/>
              <a:t> of TAO actually is serializable, but it runs out of band, in a batched and high-volume way (BASE: eventually, consistency happens).</a:t>
            </a:r>
          </a:p>
          <a:p>
            <a:r>
              <a:rPr lang="en-US" dirty="0"/>
              <a:t>The only edge consistency promise is that they try to avoid returning broken association lists, because applications find such situations hard to handle.</a:t>
            </a:r>
          </a:p>
        </p:txBody>
      </p:sp>
    </p:spTree>
    <p:extLst>
      <p:ext uri="{BB962C8B-B14F-4D97-AF65-F5344CB8AC3E}">
        <p14:creationId xmlns:p14="http://schemas.microsoft.com/office/powerpoint/2010/main" val="3260851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p:txBody>
      </p:sp>
    </p:spTree>
    <p:custDataLst>
      <p:tags r:id="rId1"/>
    </p:custDataLst>
    <p:extLst>
      <p:ext uri="{BB962C8B-B14F-4D97-AF65-F5344CB8AC3E}">
        <p14:creationId xmlns:p14="http://schemas.microsoft.com/office/powerpoint/2010/main" val="285135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495" y="546497"/>
            <a:ext cx="9633347" cy="557213"/>
          </a:xfrm>
        </p:spPr>
        <p:txBody>
          <a:bodyPr/>
          <a:lstStyle/>
          <a:p>
            <a:r>
              <a:rPr lang="en-US" dirty="0"/>
              <a:t>Dynamic Resolution of Data Dependencies</a:t>
            </a:r>
          </a:p>
        </p:txBody>
      </p:sp>
      <p:grpSp>
        <p:nvGrpSpPr>
          <p:cNvPr id="29" name="Group 28"/>
          <p:cNvGrpSpPr/>
          <p:nvPr/>
        </p:nvGrpSpPr>
        <p:grpSpPr>
          <a:xfrm>
            <a:off x="3676242" y="3606029"/>
            <a:ext cx="1429101" cy="805873"/>
            <a:chOff x="6398684" y="6807200"/>
            <a:chExt cx="1903857" cy="914400"/>
          </a:xfrm>
        </p:grpSpPr>
        <p:sp>
          <p:nvSpPr>
            <p:cNvPr id="20" name="Rectangle 19"/>
            <p:cNvSpPr/>
            <p:nvPr/>
          </p:nvSpPr>
          <p:spPr bwMode="auto">
            <a:xfrm>
              <a:off x="6398684"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6160294" y="1564481"/>
            <a:ext cx="1458030" cy="1128224"/>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8513201" y="3606028"/>
            <a:ext cx="1264205" cy="859599"/>
            <a:chOff x="6349999" y="2844800"/>
            <a:chExt cx="1600200" cy="990600"/>
          </a:xfrm>
        </p:grpSpPr>
        <p:sp>
          <p:nvSpPr>
            <p:cNvPr id="16" name="Rectangle 15"/>
            <p:cNvSpPr/>
            <p:nvPr/>
          </p:nvSpPr>
          <p:spPr bwMode="auto">
            <a:xfrm>
              <a:off x="6349999"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3621276" y="5593850"/>
            <a:ext cx="1458030" cy="894855"/>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5435136" y="3606028"/>
            <a:ext cx="1528425" cy="1289398"/>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2137208" y="3606029"/>
            <a:ext cx="1209239" cy="752148"/>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7303961" y="3606029"/>
            <a:ext cx="859197" cy="66484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8" name="Rectangle 37"/>
          <p:cNvSpPr/>
          <p:nvPr/>
        </p:nvSpPr>
        <p:spPr bwMode="auto">
          <a:xfrm>
            <a:off x="5819894" y="5916200"/>
            <a:ext cx="989378" cy="53724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350"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50" name="Right Arrow 49"/>
          <p:cNvSpPr/>
          <p:nvPr/>
        </p:nvSpPr>
        <p:spPr bwMode="auto">
          <a:xfrm rot="2233778">
            <a:off x="7486493" y="2574826"/>
            <a:ext cx="1621986"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51" name="Right Arrow 50"/>
          <p:cNvSpPr/>
          <p:nvPr/>
        </p:nvSpPr>
        <p:spPr bwMode="auto">
          <a:xfrm rot="3593669">
            <a:off x="6991606" y="2650019"/>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350"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LIKED_BY</a:t>
            </a:r>
          </a:p>
        </p:txBody>
      </p:sp>
      <p:sp>
        <p:nvSpPr>
          <p:cNvPr id="52" name="Right Arrow 51"/>
          <p:cNvSpPr/>
          <p:nvPr/>
        </p:nvSpPr>
        <p:spPr bwMode="auto">
          <a:xfrm rot="16200000" flipH="1">
            <a:off x="5763400" y="4791986"/>
            <a:ext cx="992435" cy="769516"/>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1181"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5" name="Right Arrow 54"/>
          <p:cNvSpPr/>
          <p:nvPr/>
        </p:nvSpPr>
        <p:spPr bwMode="auto">
          <a:xfrm rot="16945914" flipH="1">
            <a:off x="6198757" y="2685062"/>
            <a:ext cx="913324"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ATTACH</a:t>
            </a:r>
          </a:p>
        </p:txBody>
      </p:sp>
      <p:sp>
        <p:nvSpPr>
          <p:cNvPr id="67" name="Right Arrow 66"/>
          <p:cNvSpPr/>
          <p:nvPr/>
        </p:nvSpPr>
        <p:spPr bwMode="auto">
          <a:xfrm rot="16200000" flipH="1">
            <a:off x="3861916" y="4557261"/>
            <a:ext cx="1002788" cy="60462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8" name="Right Arrow 67"/>
          <p:cNvSpPr/>
          <p:nvPr/>
        </p:nvSpPr>
        <p:spPr bwMode="auto">
          <a:xfrm rot="19518775" flipH="1">
            <a:off x="4985960" y="2622772"/>
            <a:ext cx="1289558"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69" name="Right Arrow 68"/>
          <p:cNvSpPr/>
          <p:nvPr/>
        </p:nvSpPr>
        <p:spPr bwMode="auto">
          <a:xfrm rot="20387548" flipH="1">
            <a:off x="3054478" y="2409990"/>
            <a:ext cx="3206781" cy="590974"/>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CHECKED_IN</a:t>
            </a:r>
          </a:p>
        </p:txBody>
      </p:sp>
      <p:sp>
        <p:nvSpPr>
          <p:cNvPr id="5" name="Right Brace 4"/>
          <p:cNvSpPr/>
          <p:nvPr/>
        </p:nvSpPr>
        <p:spPr bwMode="auto">
          <a:xfrm>
            <a:off x="9447613" y="1295857"/>
            <a:ext cx="494689" cy="220272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Right Brace 72"/>
          <p:cNvSpPr/>
          <p:nvPr/>
        </p:nvSpPr>
        <p:spPr bwMode="auto">
          <a:xfrm>
            <a:off x="9942302" y="3444853"/>
            <a:ext cx="494689" cy="2148997"/>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ight Brace 73"/>
          <p:cNvSpPr/>
          <p:nvPr/>
        </p:nvSpPr>
        <p:spPr bwMode="auto">
          <a:xfrm>
            <a:off x="9447613" y="5593850"/>
            <a:ext cx="494689" cy="931232"/>
          </a:xfrm>
          <a:prstGeom prst="rightBrace">
            <a:avLst>
              <a:gd name="adj1" fmla="val 33024"/>
              <a:gd name="adj2" fmla="val 50000"/>
            </a:avLst>
          </a:prstGeom>
          <a:noFill/>
          <a:ln w="76200" cap="flat" cmpd="sng" algn="ctr">
            <a:solidFill>
              <a:schemeClr val="tx1"/>
            </a:solidFill>
            <a:prstDash val="solid"/>
            <a:round/>
            <a:headEnd type="none"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 name="TextBox 18"/>
          <p:cNvSpPr txBox="1"/>
          <p:nvPr/>
        </p:nvSpPr>
        <p:spPr>
          <a:xfrm>
            <a:off x="10052233" y="2101731"/>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1</a:t>
            </a:r>
          </a:p>
        </p:txBody>
      </p:sp>
      <p:sp>
        <p:nvSpPr>
          <p:cNvPr id="75" name="TextBox 74"/>
          <p:cNvSpPr txBox="1"/>
          <p:nvPr/>
        </p:nvSpPr>
        <p:spPr>
          <a:xfrm>
            <a:off x="10491957" y="4197002"/>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2</a:t>
            </a:r>
          </a:p>
        </p:txBody>
      </p:sp>
      <p:sp>
        <p:nvSpPr>
          <p:cNvPr id="76" name="TextBox 75"/>
          <p:cNvSpPr txBox="1"/>
          <p:nvPr/>
        </p:nvSpPr>
        <p:spPr>
          <a:xfrm>
            <a:off x="9997268" y="5755025"/>
            <a:ext cx="425116" cy="611706"/>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Cambria"/>
                <a:ea typeface="ヒラギノ角ゴ ProN W3" charset="0"/>
                <a:cs typeface="Cambria"/>
                <a:sym typeface="Vista Sans OT Reg" charset="0"/>
              </a:rPr>
              <a:t>3</a:t>
            </a:r>
          </a:p>
        </p:txBody>
      </p:sp>
    </p:spTree>
    <p:custDataLst>
      <p:tags r:id="rId1"/>
    </p:custDataLst>
    <p:extLst>
      <p:ext uri="{BB962C8B-B14F-4D97-AF65-F5344CB8AC3E}">
        <p14:creationId xmlns:p14="http://schemas.microsoft.com/office/powerpoint/2010/main" val="1151790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8" grpId="0" animBg="1"/>
      <p:bldP spid="50" grpId="0" animBg="1"/>
      <p:bldP spid="51" grpId="0" animBg="1"/>
      <p:bldP spid="52" grpId="0" animBg="1"/>
      <p:bldP spid="55" grpId="0" animBg="1"/>
      <p:bldP spid="67" grpId="0" animBg="1"/>
      <p:bldP spid="68" grpId="0" animBg="1"/>
      <p:bldP spid="69" grpId="0" animBg="1"/>
      <p:bldP spid="5" grpId="0" animBg="1"/>
      <p:bldP spid="73" grpId="0" animBg="1"/>
      <p:bldP spid="74" grpId="0" animBg="1"/>
      <p:bldP spid="19" grpId="0"/>
      <p:bldP spid="75" grpId="0"/>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29869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546497"/>
            <a:ext cx="9440466" cy="557213"/>
          </a:xfrm>
        </p:spPr>
        <p:txBody>
          <a:bodyPr/>
          <a:lstStyle/>
          <a:p>
            <a:r>
              <a:rPr lang="en-US" dirty="0"/>
              <a:t>Graph in Memcache</a:t>
            </a:r>
          </a:p>
        </p:txBody>
      </p:sp>
      <p:pic>
        <p:nvPicPr>
          <p:cNvPr id="8" name="Content Placeholder 7" descr="example_all.png"/>
          <p:cNvPicPr>
            <a:picLocks noGrp="1" noChangeAspect="1"/>
          </p:cNvPicPr>
          <p:nvPr>
            <p:ph idx="1"/>
          </p:nvPr>
        </p:nvPicPr>
        <p:blipFill rotWithShape="1">
          <a:blip r:embed="rId3" cstate="hqprint">
            <a:extLst>
              <a:ext uri="{28A0092B-C50C-407E-A947-70E740481C1C}">
                <a14:useLocalDpi xmlns:a14="http://schemas.microsoft.com/office/drawing/2010/main" val="0"/>
              </a:ext>
            </a:extLst>
          </a:blip>
          <a:srcRect l="-25" r="-25"/>
          <a:stretch/>
        </p:blipFill>
        <p:spPr>
          <a:xfrm>
            <a:off x="1145381" y="1950244"/>
            <a:ext cx="2172633" cy="3278981"/>
          </a:xfrm>
        </p:spPr>
      </p:pic>
      <p:grpSp>
        <p:nvGrpSpPr>
          <p:cNvPr id="19" name="Group 18"/>
          <p:cNvGrpSpPr/>
          <p:nvPr/>
        </p:nvGrpSpPr>
        <p:grpSpPr>
          <a:xfrm>
            <a:off x="6867525" y="2400300"/>
            <a:ext cx="4457700" cy="4114800"/>
            <a:chOff x="7721600" y="2540000"/>
            <a:chExt cx="5283200" cy="4876800"/>
          </a:xfrm>
        </p:grpSpPr>
        <p:sp>
          <p:nvSpPr>
            <p:cNvPr id="69" name="Magnetic Disk 68"/>
            <p:cNvSpPr/>
            <p:nvPr/>
          </p:nvSpPr>
          <p:spPr bwMode="auto">
            <a:xfrm>
              <a:off x="7721600" y="2540000"/>
              <a:ext cx="5283200" cy="4876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3" name="Group 2"/>
            <p:cNvGrpSpPr/>
            <p:nvPr/>
          </p:nvGrpSpPr>
          <p:grpSpPr>
            <a:xfrm>
              <a:off x="8026400" y="2997200"/>
              <a:ext cx="4543926" cy="3733800"/>
              <a:chOff x="4521200" y="1092200"/>
              <a:chExt cx="8201526" cy="6553200"/>
            </a:xfrm>
          </p:grpSpPr>
          <p:sp>
            <p:nvSpPr>
              <p:cNvPr id="63" name="Left-Right Arrow 62"/>
              <p:cNvSpPr/>
              <p:nvPr/>
            </p:nvSpPr>
            <p:spPr bwMode="auto">
              <a:xfrm rot="17820103">
                <a:off x="7876580" y="3962122"/>
                <a:ext cx="4158395"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nvGrpSpPr>
              <p:cNvPr id="29" name="Group 28"/>
              <p:cNvGrpSpPr/>
              <p:nvPr/>
            </p:nvGrpSpPr>
            <p:grpSpPr>
              <a:xfrm>
                <a:off x="10312400" y="6426200"/>
                <a:ext cx="2404872" cy="1171575"/>
                <a:chOff x="6350000" y="6807200"/>
                <a:chExt cx="1903857" cy="914400"/>
              </a:xfrm>
            </p:grpSpPr>
            <p:sp>
              <p:nvSpPr>
                <p:cNvPr id="20" name="Rectangle 19"/>
                <p:cNvSpPr/>
                <p:nvPr/>
              </p:nvSpPr>
              <p:spPr bwMode="auto">
                <a:xfrm>
                  <a:off x="6350000" y="6807200"/>
                  <a:ext cx="1903857"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9" name="Picture 8" descr="example_comment.png"/>
                <p:cNvPicPr preferRelativeResize="0">
                  <a:picLocks noChangeAspect="1"/>
                </p:cNvPicPr>
                <p:nvPr/>
              </p:nvPicPr>
              <p:blipFill rotWithShape="1">
                <a:blip r:embed="rId4">
                  <a:extLst>
                    <a:ext uri="{28A0092B-C50C-407E-A947-70E740481C1C}">
                      <a14:useLocalDpi xmlns:a14="http://schemas.microsoft.com/office/drawing/2010/main" val="0"/>
                    </a:ext>
                  </a:extLst>
                </a:blip>
                <a:srcRect l="-1" r="36524"/>
                <a:stretch/>
              </p:blipFill>
              <p:spPr>
                <a:xfrm>
                  <a:off x="6426200" y="7188200"/>
                  <a:ext cx="1809750" cy="457200"/>
                </a:xfrm>
                <a:prstGeom prst="rect">
                  <a:avLst/>
                </a:prstGeom>
              </p:spPr>
            </p:pic>
          </p:grpSp>
          <p:grpSp>
            <p:nvGrpSpPr>
              <p:cNvPr id="26" name="Group 25"/>
              <p:cNvGrpSpPr/>
              <p:nvPr/>
            </p:nvGrpSpPr>
            <p:grpSpPr>
              <a:xfrm>
                <a:off x="8331200" y="3835400"/>
                <a:ext cx="2021305" cy="1600201"/>
                <a:chOff x="6350000" y="1473200"/>
                <a:chExt cx="1600200" cy="1248937"/>
              </a:xfrm>
            </p:grpSpPr>
            <p:sp>
              <p:nvSpPr>
                <p:cNvPr id="15" name="Rectangle 14"/>
                <p:cNvSpPr/>
                <p:nvPr/>
              </p:nvSpPr>
              <p:spPr bwMode="auto">
                <a:xfrm>
                  <a:off x="6350000" y="1473200"/>
                  <a:ext cx="1600200" cy="1248937"/>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POST</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0" name="Picture 9" descr="example_pos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10325" y="1948984"/>
                  <a:ext cx="1447800" cy="406986"/>
                </a:xfrm>
                <a:prstGeom prst="rect">
                  <a:avLst/>
                </a:prstGeom>
              </p:spPr>
            </p:pic>
          </p:grpSp>
          <p:grpSp>
            <p:nvGrpSpPr>
              <p:cNvPr id="27" name="Group 26"/>
              <p:cNvGrpSpPr/>
              <p:nvPr/>
            </p:nvGrpSpPr>
            <p:grpSpPr>
              <a:xfrm>
                <a:off x="10160000" y="1092200"/>
                <a:ext cx="2021305" cy="1269206"/>
                <a:chOff x="6350000" y="2844800"/>
                <a:chExt cx="1600200" cy="990600"/>
              </a:xfrm>
            </p:grpSpPr>
            <p:sp>
              <p:nvSpPr>
                <p:cNvPr id="16" name="Rectangle 15"/>
                <p:cNvSpPr/>
                <p:nvPr/>
              </p:nvSpPr>
              <p:spPr bwMode="auto">
                <a:xfrm>
                  <a:off x="6350000" y="28448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2" name="Picture 11" descr="example_natha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02400" y="3149600"/>
                  <a:ext cx="1295400" cy="609599"/>
                </a:xfrm>
                <a:prstGeom prst="rect">
                  <a:avLst/>
                </a:prstGeom>
              </p:spPr>
            </p:pic>
          </p:grpSp>
          <p:grpSp>
            <p:nvGrpSpPr>
              <p:cNvPr id="28" name="Group 27"/>
              <p:cNvGrpSpPr/>
              <p:nvPr/>
            </p:nvGrpSpPr>
            <p:grpSpPr>
              <a:xfrm>
                <a:off x="7416800" y="6350000"/>
                <a:ext cx="2021305" cy="1269206"/>
                <a:chOff x="6350000" y="5359400"/>
                <a:chExt cx="1600200" cy="990600"/>
              </a:xfrm>
            </p:grpSpPr>
            <p:sp>
              <p:nvSpPr>
                <p:cNvPr id="18" name="Rectangle 17"/>
                <p:cNvSpPr/>
                <p:nvPr/>
              </p:nvSpPr>
              <p:spPr bwMode="auto">
                <a:xfrm>
                  <a:off x="6350000" y="5359400"/>
                  <a:ext cx="1600200" cy="9906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3" name="Picture 12" descr="example_alic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02400" y="5664200"/>
                  <a:ext cx="1219200" cy="645042"/>
                </a:xfrm>
                <a:prstGeom prst="rect">
                  <a:avLst/>
                </a:prstGeom>
              </p:spPr>
            </p:pic>
          </p:grpSp>
          <p:grpSp>
            <p:nvGrpSpPr>
              <p:cNvPr id="23" name="Group 22"/>
              <p:cNvGrpSpPr/>
              <p:nvPr/>
            </p:nvGrpSpPr>
            <p:grpSpPr>
              <a:xfrm>
                <a:off x="4902200" y="3454400"/>
                <a:ext cx="2406316" cy="2050256"/>
                <a:chOff x="5588000" y="2768600"/>
                <a:chExt cx="1905000" cy="1600200"/>
              </a:xfrm>
            </p:grpSpPr>
            <p:sp>
              <p:nvSpPr>
                <p:cNvPr id="21" name="Rectangle 20"/>
                <p:cNvSpPr/>
                <p:nvPr/>
              </p:nvSpPr>
              <p:spPr bwMode="auto">
                <a:xfrm>
                  <a:off x="5588000" y="2768600"/>
                  <a:ext cx="1905000" cy="1600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4" name="Picture 13" descr="example_photo.png"/>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664200" y="3149600"/>
                  <a:ext cx="1723292" cy="1143000"/>
                </a:xfrm>
                <a:prstGeom prst="rect">
                  <a:avLst/>
                </a:prstGeom>
              </p:spPr>
            </p:pic>
          </p:grpSp>
          <p:grpSp>
            <p:nvGrpSpPr>
              <p:cNvPr id="24" name="Group 23"/>
              <p:cNvGrpSpPr/>
              <p:nvPr/>
            </p:nvGrpSpPr>
            <p:grpSpPr>
              <a:xfrm>
                <a:off x="7264400" y="1701800"/>
                <a:ext cx="2021305" cy="1171575"/>
                <a:chOff x="5892800" y="1625600"/>
                <a:chExt cx="1600200" cy="914400"/>
              </a:xfrm>
            </p:grpSpPr>
            <p:sp>
              <p:nvSpPr>
                <p:cNvPr id="22" name="Rectangle 21"/>
                <p:cNvSpPr/>
                <p:nvPr/>
              </p:nvSpPr>
              <p:spPr bwMode="auto">
                <a:xfrm>
                  <a:off x="5892800" y="1625600"/>
                  <a:ext cx="1600200" cy="914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LOCATION</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11" name="Picture 10" descr="example_charlotte_dome.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69000" y="2082800"/>
                  <a:ext cx="1447800" cy="294801"/>
                </a:xfrm>
                <a:prstGeom prst="rect">
                  <a:avLst/>
                </a:prstGeom>
              </p:spPr>
            </p:pic>
          </p:grpSp>
          <p:sp>
            <p:nvSpPr>
              <p:cNvPr id="30" name="Rectangle 29"/>
              <p:cNvSpPr/>
              <p:nvPr/>
            </p:nvSpPr>
            <p:spPr bwMode="auto">
              <a:xfrm>
                <a:off x="11379200" y="3454400"/>
                <a:ext cx="1191126" cy="942975"/>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5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E0E4ED">
                        <a:lumMod val="50000"/>
                      </a:srgbClr>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32" name="Rectangle 31"/>
              <p:cNvSpPr/>
              <p:nvPr/>
            </p:nvSpPr>
            <p:spPr bwMode="auto">
              <a:xfrm>
                <a:off x="11226800" y="4749800"/>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4" name="Rectangle 33"/>
              <p:cNvSpPr/>
              <p:nvPr/>
            </p:nvSpPr>
            <p:spPr bwMode="auto">
              <a:xfrm>
                <a:off x="11379200" y="49783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5" name="Rectangle 34"/>
              <p:cNvSpPr/>
              <p:nvPr/>
            </p:nvSpPr>
            <p:spPr bwMode="auto">
              <a:xfrm>
                <a:off x="11531600" y="5206999"/>
                <a:ext cx="1191126" cy="5334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USER</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6" name="Rectangle 35"/>
              <p:cNvSpPr/>
              <p:nvPr/>
            </p:nvSpPr>
            <p:spPr bwMode="auto">
              <a:xfrm>
                <a:off x="4521200" y="61214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75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EXIF_INFO</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7" name="Rectangle 36"/>
              <p:cNvSpPr/>
              <p:nvPr/>
            </p:nvSpPr>
            <p:spPr bwMode="auto">
              <a:xfrm>
                <a:off x="5054600" y="2235200"/>
                <a:ext cx="1371600" cy="4572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GPS_DATA</a:t>
                </a:r>
              </a:p>
            </p:txBody>
          </p:sp>
          <p:sp>
            <p:nvSpPr>
              <p:cNvPr id="38" name="Rectangle 37"/>
              <p:cNvSpPr/>
              <p:nvPr/>
            </p:nvSpPr>
            <p:spPr bwMode="auto">
              <a:xfrm>
                <a:off x="5130800" y="6883400"/>
                <a:ext cx="1371600" cy="762000"/>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APP</a:t>
                </a:r>
                <a:endPar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a:p>
                <a:pPr marL="0" marR="0" lvl="0" indent="0" algn="l" defTabSz="771571" rtl="0" eaLnBrk="1" fontAlgn="base" latinLnBrk="0" hangingPunct="1">
                  <a:lnSpc>
                    <a:spcPct val="14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844" b="0" i="0" u="none" strike="noStrike" kern="1200" cap="none" spc="0" normalizeH="0" baseline="0" noProof="0" dirty="0">
                    <a:ln>
                      <a:noFill/>
                    </a:ln>
                    <a:solidFill>
                      <a:srgbClr val="556792"/>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iPhoto</a:t>
                </a:r>
              </a:p>
            </p:txBody>
          </p:sp>
          <p:sp>
            <p:nvSpPr>
              <p:cNvPr id="42" name="Right Arrow 41"/>
              <p:cNvSpPr/>
              <p:nvPr/>
            </p:nvSpPr>
            <p:spPr bwMode="auto">
              <a:xfrm flipH="1">
                <a:off x="6350000" y="2006600"/>
                <a:ext cx="9906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a:t>
                </a:r>
              </a:p>
            </p:txBody>
          </p:sp>
          <p:sp>
            <p:nvSpPr>
              <p:cNvPr id="43" name="Right Arrow 42"/>
              <p:cNvSpPr/>
              <p:nvPr/>
            </p:nvSpPr>
            <p:spPr bwMode="auto">
              <a:xfrm flipH="1">
                <a:off x="7188200" y="3911600"/>
                <a:ext cx="1219200"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PHOTO</a:t>
                </a:r>
              </a:p>
            </p:txBody>
          </p:sp>
          <p:sp>
            <p:nvSpPr>
              <p:cNvPr id="44" name="Right Arrow 43"/>
              <p:cNvSpPr/>
              <p:nvPr/>
            </p:nvSpPr>
            <p:spPr bwMode="auto">
              <a:xfrm rot="18157853" flipH="1">
                <a:off x="4864699" y="5430130"/>
                <a:ext cx="822627"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EXIF</a:t>
                </a:r>
              </a:p>
            </p:txBody>
          </p:sp>
          <p:sp>
            <p:nvSpPr>
              <p:cNvPr id="46" name="Right Arrow 45"/>
              <p:cNvSpPr/>
              <p:nvPr/>
            </p:nvSpPr>
            <p:spPr bwMode="auto">
              <a:xfrm rot="17238823" flipH="1">
                <a:off x="5875373" y="5627753"/>
                <a:ext cx="1471574" cy="10668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UPLOAD_</a:t>
                </a:r>
                <a:b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b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FROM</a:t>
                </a:r>
              </a:p>
            </p:txBody>
          </p:sp>
          <p:sp>
            <p:nvSpPr>
              <p:cNvPr id="54" name="Right Arrow 53"/>
              <p:cNvSpPr/>
              <p:nvPr/>
            </p:nvSpPr>
            <p:spPr bwMode="auto">
              <a:xfrm rot="3132958">
                <a:off x="9245600" y="5435600"/>
                <a:ext cx="1447800" cy="838200"/>
              </a:xfrm>
              <a:prstGeom prst="rightArrow">
                <a:avLst>
                  <a:gd name="adj1" fmla="val 60932"/>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p>
            </p:txBody>
          </p:sp>
          <p:sp>
            <p:nvSpPr>
              <p:cNvPr id="4" name="Left-Right Arrow 3"/>
              <p:cNvSpPr/>
              <p:nvPr/>
            </p:nvSpPr>
            <p:spPr bwMode="auto">
              <a:xfrm rot="2753483">
                <a:off x="8014518" y="2895278"/>
                <a:ext cx="1556707"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CHECKIN</a:t>
                </a:r>
              </a:p>
            </p:txBody>
          </p:sp>
          <p:sp>
            <p:nvSpPr>
              <p:cNvPr id="56" name="Left-Right Arrow 55"/>
              <p:cNvSpPr/>
              <p:nvPr/>
            </p:nvSpPr>
            <p:spPr bwMode="auto">
              <a:xfrm rot="20672011">
                <a:off x="10248307" y="3688148"/>
                <a:ext cx="12954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44"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7" name="Left-Right Arrow 56"/>
              <p:cNvSpPr/>
              <p:nvPr/>
            </p:nvSpPr>
            <p:spPr bwMode="auto">
              <a:xfrm rot="904255">
                <a:off x="10388322" y="45624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8" name="Left-Right Arrow 57"/>
              <p:cNvSpPr/>
              <p:nvPr/>
            </p:nvSpPr>
            <p:spPr bwMode="auto">
              <a:xfrm rot="904255">
                <a:off x="10464523" y="47910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59" name="Left-Right Arrow 58"/>
              <p:cNvSpPr/>
              <p:nvPr/>
            </p:nvSpPr>
            <p:spPr bwMode="auto">
              <a:xfrm rot="904255">
                <a:off x="10540722" y="5019631"/>
                <a:ext cx="997978" cy="7160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886"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LIKE</a:t>
                </a:r>
              </a:p>
            </p:txBody>
          </p:sp>
          <p:sp>
            <p:nvSpPr>
              <p:cNvPr id="60" name="Left-Right Arrow 59"/>
              <p:cNvSpPr/>
              <p:nvPr/>
            </p:nvSpPr>
            <p:spPr bwMode="auto">
              <a:xfrm rot="18332743">
                <a:off x="9321800" y="2692400"/>
                <a:ext cx="1981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1" name="Left-Right Arrow 60"/>
              <p:cNvSpPr/>
              <p:nvPr/>
            </p:nvSpPr>
            <p:spPr bwMode="auto">
              <a:xfrm>
                <a:off x="9017000" y="6731000"/>
                <a:ext cx="16002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p>
            </p:txBody>
          </p:sp>
          <p:sp>
            <p:nvSpPr>
              <p:cNvPr id="62" name="Left-Right Arrow 61"/>
              <p:cNvSpPr/>
              <p:nvPr/>
            </p:nvSpPr>
            <p:spPr bwMode="auto">
              <a:xfrm rot="3023359">
                <a:off x="11023600" y="2463800"/>
                <a:ext cx="1574800" cy="838200"/>
              </a:xfrm>
              <a:prstGeom prst="leftRightArrow">
                <a:avLst>
                  <a:gd name="adj1" fmla="val 6010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38576" rIns="0"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92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FRIEND</a:t>
                </a:r>
              </a:p>
            </p:txBody>
          </p:sp>
        </p:grpSp>
      </p:grpSp>
      <p:sp>
        <p:nvSpPr>
          <p:cNvPr id="5" name="Rectangle 4"/>
          <p:cNvSpPr/>
          <p:nvPr/>
        </p:nvSpPr>
        <p:spPr bwMode="auto">
          <a:xfrm>
            <a:off x="3781425" y="1950244"/>
            <a:ext cx="2314575" cy="3278981"/>
          </a:xfrm>
          <a:prstGeom prst="rect">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vert270" wrap="square" lIns="231458" tIns="38576" rIns="0"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Web Server (PHP)</a:t>
            </a:r>
          </a:p>
        </p:txBody>
      </p:sp>
      <p:sp>
        <p:nvSpPr>
          <p:cNvPr id="7" name="Rectangle 6"/>
          <p:cNvSpPr/>
          <p:nvPr/>
        </p:nvSpPr>
        <p:spPr bwMode="auto">
          <a:xfrm>
            <a:off x="4552950" y="2078831"/>
            <a:ext cx="1414463" cy="3021806"/>
          </a:xfrm>
          <a:prstGeom prst="rect">
            <a:avLst/>
          </a:prstGeom>
          <a:ln>
            <a:headEnd type="arrow" w="med" len="med"/>
            <a:tailEnd type="none" w="med" len="med"/>
          </a:ln>
        </p:spPr>
        <p:style>
          <a:lnRef idx="2">
            <a:schemeClr val="accent4"/>
          </a:lnRef>
          <a:fillRef idx="1">
            <a:schemeClr val="lt1"/>
          </a:fillRef>
          <a:effectRef idx="0">
            <a:schemeClr val="accent4"/>
          </a:effectRef>
          <a:fontRef idx="minor">
            <a:schemeClr val="dk1"/>
          </a:fontRef>
        </p:style>
        <p:txBody>
          <a:bodyPr vert="vert270"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Obj</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&amp; </a:t>
            </a:r>
            <a:r>
              <a:rPr kumimoji="0" lang="en-US" sz="303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Assoc</a:t>
            </a:r>
            <a:r>
              <a:rPr kumimoji="0" lang="en-US" sz="303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API</a:t>
            </a:r>
          </a:p>
        </p:txBody>
      </p:sp>
      <p:sp>
        <p:nvSpPr>
          <p:cNvPr id="71" name="Left-Right Arrow 70"/>
          <p:cNvSpPr/>
          <p:nvPr/>
        </p:nvSpPr>
        <p:spPr bwMode="auto">
          <a:xfrm rot="674402">
            <a:off x="6002188" y="4481442"/>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eft-Right Arrow 72"/>
          <p:cNvSpPr/>
          <p:nvPr/>
        </p:nvSpPr>
        <p:spPr bwMode="auto">
          <a:xfrm rot="674402">
            <a:off x="6002187" y="3774211"/>
            <a:ext cx="947590"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4" name="Rectangle 73"/>
          <p:cNvSpPr/>
          <p:nvPr/>
        </p:nvSpPr>
        <p:spPr bwMode="auto">
          <a:xfrm>
            <a:off x="6867525" y="471488"/>
            <a:ext cx="4436269" cy="1478756"/>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000000"/>
                </a:solidFill>
                <a:effectLst/>
                <a:uLnTx/>
                <a:uFillTx/>
                <a:latin typeface="Vista Sans OT Reg"/>
                <a:sym typeface="Vista Sans OT Reg" charset="0"/>
              </a:rPr>
              <a:t>memcache</a:t>
            </a:r>
          </a:p>
          <a:p>
            <a:pPr marL="0" marR="0" lvl="0" indent="0" algn="ctr" defTabSz="771571" rtl="0" eaLnBrk="1" fontAlgn="base" latinLnBrk="0" hangingPunct="1">
              <a:lnSpc>
                <a:spcPct val="120000"/>
              </a:lnSpc>
              <a:spcBef>
                <a:spcPct val="0"/>
              </a:spcBef>
              <a:spcAft>
                <a:spcPct val="0"/>
              </a:spcAft>
              <a:buClrTx/>
              <a:buSzTx/>
              <a:buFontTx/>
              <a:buNone/>
              <a:tabLst/>
              <a:defRPr/>
            </a:pPr>
            <a:r>
              <a:rPr kumimoji="0" lang="en-US" sz="3038" b="0" i="0" u="none" strike="noStrike" kern="1200" cap="none" spc="0" normalizeH="0" baseline="0" noProof="0" dirty="0">
                <a:ln>
                  <a:noFill/>
                </a:ln>
                <a:solidFill>
                  <a:srgbClr val="000000"/>
                </a:solidFill>
                <a:effectLst/>
                <a:uLnTx/>
                <a:uFillTx/>
                <a:latin typeface="Vista Sans OT Reg"/>
                <a:sym typeface="Vista Sans OT Reg" charset="0"/>
              </a:rPr>
              <a:t>(nodes, edges, edge lists)</a:t>
            </a:r>
          </a:p>
        </p:txBody>
      </p:sp>
      <p:sp>
        <p:nvSpPr>
          <p:cNvPr id="33" name="TextBox 32"/>
          <p:cNvSpPr txBox="1"/>
          <p:nvPr/>
        </p:nvSpPr>
        <p:spPr>
          <a:xfrm>
            <a:off x="6931819" y="2400301"/>
            <a:ext cx="4371975" cy="507831"/>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700" b="0" i="0" u="none" strike="noStrike" kern="1200" cap="none" spc="0" normalizeH="0" baseline="0" noProof="0" dirty="0" err="1">
                <a:ln>
                  <a:noFill/>
                </a:ln>
                <a:solidFill>
                  <a:srgbClr val="000000"/>
                </a:solidFill>
                <a:effectLst/>
                <a:uLnTx/>
                <a:uFillTx/>
                <a:latin typeface="Vista Sans OT Reg" charset="0"/>
                <a:sym typeface="Vista Sans OT Reg" charset="0"/>
              </a:rPr>
              <a:t>mysql</a:t>
            </a:r>
            <a:endParaRPr kumimoji="0" lang="en-US" sz="2700" b="0" i="0" u="none" strike="noStrike" kern="1200" cap="none" spc="0" normalizeH="0" baseline="0" noProof="0" dirty="0">
              <a:ln>
                <a:noFill/>
              </a:ln>
              <a:solidFill>
                <a:srgbClr val="000000"/>
              </a:solidFill>
              <a:effectLst/>
              <a:uLnTx/>
              <a:uFillTx/>
              <a:latin typeface="Vista Sans OT Reg" charset="0"/>
              <a:sym typeface="Vista Sans OT Reg" charset="0"/>
            </a:endParaRPr>
          </a:p>
        </p:txBody>
      </p:sp>
      <p:sp>
        <p:nvSpPr>
          <p:cNvPr id="75" name="Left-Right Arrow 74"/>
          <p:cNvSpPr/>
          <p:nvPr/>
        </p:nvSpPr>
        <p:spPr bwMode="auto">
          <a:xfrm rot="19517573">
            <a:off x="5927237" y="1988321"/>
            <a:ext cx="1169118"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6" name="Left-Right Arrow 75"/>
          <p:cNvSpPr/>
          <p:nvPr/>
        </p:nvSpPr>
        <p:spPr bwMode="auto">
          <a:xfrm rot="19517573">
            <a:off x="5868473" y="2217777"/>
            <a:ext cx="1829673" cy="450056"/>
          </a:xfrm>
          <a:prstGeom prst="leftRightArrow">
            <a:avLst>
              <a:gd name="adj1" fmla="val 40123"/>
              <a:gd name="adj2" fmla="val 40124"/>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40" name="Left Arrow 39"/>
          <p:cNvSpPr/>
          <p:nvPr/>
        </p:nvSpPr>
        <p:spPr bwMode="auto">
          <a:xfrm>
            <a:off x="3202781" y="3300413"/>
            <a:ext cx="642938" cy="514350"/>
          </a:xfrm>
          <a:prstGeom prst="leftArrow">
            <a:avLst/>
          </a:prstGeom>
          <a:solidFill>
            <a:srgbClr val="5A8039"/>
          </a:solidFill>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312901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r>
              <a:rPr lang="en-US" dirty="0"/>
              <a:t>Identified by unique 64-bit IDs</a:t>
            </a:r>
          </a:p>
          <a:p>
            <a:r>
              <a:rPr lang="en-US" dirty="0"/>
              <a:t>Typed, with a schema for fields</a:t>
            </a:r>
            <a:br>
              <a:rPr lang="en-US" dirty="0"/>
            </a:br>
            <a:endParaRPr lang="en-US" dirty="0"/>
          </a:p>
          <a:p>
            <a:endParaRPr lang="en-US" dirty="0"/>
          </a:p>
        </p:txBody>
      </p:sp>
      <p:sp>
        <p:nvSpPr>
          <p:cNvPr id="4" name="Content Placeholder 3"/>
          <p:cNvSpPr>
            <a:spLocks noGrp="1"/>
          </p:cNvSpPr>
          <p:nvPr>
            <p:ph sz="half" idx="2"/>
          </p:nvPr>
        </p:nvSpPr>
        <p:spPr/>
        <p:txBody>
          <a:bodyPr/>
          <a:lstStyle/>
          <a:p>
            <a:r>
              <a:rPr lang="en-US" dirty="0"/>
              <a:t>Identified by &lt;id1, type, id2&gt;</a:t>
            </a:r>
          </a:p>
          <a:p>
            <a:r>
              <a:rPr lang="en-US" dirty="0"/>
              <a:t>Bidirectional associations are two edges, same or different type</a:t>
            </a:r>
          </a:p>
          <a:p>
            <a:endParaRPr lang="en-US" dirty="0"/>
          </a:p>
        </p:txBody>
      </p:sp>
      <p:sp>
        <p:nvSpPr>
          <p:cNvPr id="5" name="Title 1"/>
          <p:cNvSpPr>
            <a:spLocks noGrp="1"/>
          </p:cNvSpPr>
          <p:nvPr>
            <p:ph type="title"/>
          </p:nvPr>
        </p:nvSpPr>
        <p:spPr>
          <a:xfrm>
            <a:off x="1273969" y="535781"/>
            <a:ext cx="4757738" cy="557213"/>
          </a:xfrm>
        </p:spPr>
        <p:txBody>
          <a:bodyPr/>
          <a:lstStyle/>
          <a:p>
            <a:r>
              <a:rPr lang="en-US" dirty="0"/>
              <a:t>Objects = Nodes</a:t>
            </a:r>
          </a:p>
        </p:txBody>
      </p:sp>
      <p:sp>
        <p:nvSpPr>
          <p:cNvPr id="6" name="Rectangle 5"/>
          <p:cNvSpPr/>
          <p:nvPr/>
        </p:nvSpPr>
        <p:spPr bwMode="auto">
          <a:xfrm>
            <a:off x="1724025" y="5164931"/>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308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USER</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name: “Alice”</a:t>
            </a:r>
          </a:p>
        </p:txBody>
      </p:sp>
      <p:sp>
        <p:nvSpPr>
          <p:cNvPr id="7" name="Rectangle 6"/>
          <p:cNvSpPr/>
          <p:nvPr/>
        </p:nvSpPr>
        <p:spPr bwMode="auto">
          <a:xfrm>
            <a:off x="7446169" y="3750469"/>
            <a:ext cx="2443163" cy="1607344"/>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a:t>
            </a:r>
          </a:p>
        </p:txBody>
      </p:sp>
      <p:sp>
        <p:nvSpPr>
          <p:cNvPr id="8" name="Rectangle 7"/>
          <p:cNvSpPr/>
          <p:nvPr/>
        </p:nvSpPr>
        <p:spPr bwMode="auto">
          <a:xfrm>
            <a:off x="2302669" y="2786062"/>
            <a:ext cx="2443163" cy="1157288"/>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rot="848394">
            <a:off x="4708866" y="3042897"/>
            <a:ext cx="2764631"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1,371,704,655</a:t>
            </a:r>
          </a:p>
        </p:txBody>
      </p:sp>
      <p:sp>
        <p:nvSpPr>
          <p:cNvPr id="10" name="Right Arrow 9"/>
          <p:cNvSpPr/>
          <p:nvPr/>
        </p:nvSpPr>
        <p:spPr bwMode="auto">
          <a:xfrm rot="21135548">
            <a:off x="4295775" y="4457700"/>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&lt;308,</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AUTHORED</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1" name="Right Arrow 10"/>
          <p:cNvSpPr/>
          <p:nvPr/>
        </p:nvSpPr>
        <p:spPr bwMode="auto">
          <a:xfrm rot="21155697" flipH="1">
            <a:off x="4098902" y="5382772"/>
            <a:ext cx="3214688"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0" tIns="0" rIns="77153"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&lt;2003,</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AUTHOR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,308&gt;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2" name="Title 1"/>
          <p:cNvSpPr txBox="1">
            <a:spLocks/>
          </p:cNvSpPr>
          <p:nvPr/>
        </p:nvSpPr>
        <p:spPr bwMode="auto">
          <a:xfrm>
            <a:off x="6224587" y="535781"/>
            <a:ext cx="4757738" cy="557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l" rtl="0" eaLnBrk="0" fontAlgn="base" hangingPunct="0">
              <a:lnSpc>
                <a:spcPct val="90000"/>
              </a:lnSpc>
              <a:spcBef>
                <a:spcPct val="0"/>
              </a:spcBef>
              <a:spcAft>
                <a:spcPct val="0"/>
              </a:spcAft>
              <a:defRPr sz="4600">
                <a:solidFill>
                  <a:schemeClr val="tx1"/>
                </a:solidFill>
                <a:latin typeface="+mj-lt"/>
                <a:ea typeface="+mj-ea"/>
                <a:cs typeface="+mj-cs"/>
                <a:sym typeface="Vista Sans OT Medium" charset="0"/>
              </a:defRPr>
            </a:lvl1pPr>
            <a:lvl2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2pPr>
            <a:lvl3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3pPr>
            <a:lvl4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4pPr>
            <a:lvl5pPr algn="l" rtl="0" eaLnBrk="0" fontAlgn="base" hangingPunct="0">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charset="0"/>
              </a:defRPr>
            </a:lvl5pPr>
            <a:lvl6pPr marL="4572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6pPr>
            <a:lvl7pPr marL="9144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7pPr>
            <a:lvl8pPr marL="13716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8pPr>
            <a:lvl9pPr marL="1828800" algn="l" rtl="0" fontAlgn="base">
              <a:lnSpc>
                <a:spcPct val="90000"/>
              </a:lnSpc>
              <a:spcBef>
                <a:spcPct val="0"/>
              </a:spcBef>
              <a:spcAft>
                <a:spcPct val="0"/>
              </a:spcAft>
              <a:defRPr sz="4600">
                <a:solidFill>
                  <a:schemeClr val="tx1"/>
                </a:solidFill>
                <a:latin typeface="Vista Sans OT Medium" pitchFamily="-65" charset="0"/>
                <a:ea typeface="ヒラギノ角ゴ ProN W6" pitchFamily="-65" charset="-128"/>
                <a:cs typeface="ヒラギノ角ゴ ProN W6" pitchFamily="-65" charset="-128"/>
                <a:sym typeface="Vista Sans OT Medium" pitchFamily="-65" charset="0"/>
              </a:defRPr>
            </a:lvl9pPr>
          </a:lstStyle>
          <a:p>
            <a:pPr marL="0" marR="0" lvl="0" indent="0" algn="l" defTabSz="771571" rtl="0" eaLnBrk="0" fontAlgn="base" latinLnBrk="0" hangingPunct="0">
              <a:lnSpc>
                <a:spcPct val="90000"/>
              </a:lnSpc>
              <a:spcBef>
                <a:spcPct val="0"/>
              </a:spcBef>
              <a:spcAft>
                <a:spcPct val="0"/>
              </a:spcAft>
              <a:buClrTx/>
              <a:buSzTx/>
              <a:buFontTx/>
              <a:buNone/>
              <a:tabLst/>
              <a:defRPr/>
            </a:pPr>
            <a:r>
              <a:rPr kumimoji="0" lang="en-US" sz="3881" b="0" i="0" u="none" strike="noStrike" kern="1200" cap="none" spc="0" normalizeH="0" baseline="0" noProof="0" dirty="0">
                <a:ln>
                  <a:noFill/>
                </a:ln>
                <a:solidFill>
                  <a:srgbClr val="000000"/>
                </a:solidFill>
                <a:effectLst/>
                <a:uLnTx/>
                <a:uFillTx/>
                <a:latin typeface="Vista Sans OT Medium"/>
                <a:sym typeface="Vista Sans OT Medium" charset="0"/>
              </a:rPr>
              <a:t>Associations = Edges</a:t>
            </a:r>
          </a:p>
        </p:txBody>
      </p:sp>
    </p:spTree>
    <p:custDataLst>
      <p:tags r:id="rId1"/>
    </p:custDataLst>
    <p:extLst>
      <p:ext uri="{BB962C8B-B14F-4D97-AF65-F5344CB8AC3E}">
        <p14:creationId xmlns:p14="http://schemas.microsoft.com/office/powerpoint/2010/main" val="85337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animBg="1"/>
      <p:bldP spid="10" grpId="0" animBg="1"/>
      <p:bldP spid="11" grpId="0" animBg="1"/>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topic: A broad overview</a:t>
            </a:r>
          </a:p>
        </p:txBody>
      </p:sp>
      <p:sp>
        <p:nvSpPr>
          <p:cNvPr id="3" name="Content Placeholder 2"/>
          <p:cNvSpPr>
            <a:spLocks noGrp="1"/>
          </p:cNvSpPr>
          <p:nvPr>
            <p:ph idx="1"/>
          </p:nvPr>
        </p:nvSpPr>
        <p:spPr/>
        <p:txBody>
          <a:bodyPr>
            <a:normAutofit/>
          </a:bodyPr>
          <a:lstStyle/>
          <a:p>
            <a:r>
              <a:rPr lang="en-US" dirty="0"/>
              <a:t>In CS5412 we don’t actually do big data, but we are interested in the infrastructure that supports these frameworks.</a:t>
            </a:r>
          </a:p>
          <a:p>
            <a:endParaRPr lang="en-US" dirty="0"/>
          </a:p>
          <a:p>
            <a:r>
              <a:rPr lang="en-US" dirty="0"/>
              <a:t>IoT is changing the whole meaning of the Big Data concept, and people are confused about what this will mean.</a:t>
            </a:r>
          </a:p>
          <a:p>
            <a:endParaRPr lang="en-US" dirty="0"/>
          </a:p>
          <a:p>
            <a:r>
              <a:rPr lang="en-US" dirty="0"/>
              <a:t>Today we don’t have the full class (due to spring break) so we’ll just look at how the area is evolving.  Next class will tackle actual big data.</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2</a:t>
            </a:fld>
            <a:endParaRPr lang="en-US"/>
          </a:p>
        </p:txBody>
      </p:sp>
    </p:spTree>
    <p:extLst>
      <p:ext uri="{BB962C8B-B14F-4D97-AF65-F5344CB8AC3E}">
        <p14:creationId xmlns:p14="http://schemas.microsoft.com/office/powerpoint/2010/main" val="1888306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73969" y="1360884"/>
            <a:ext cx="4752380" cy="5025628"/>
          </a:xfrm>
        </p:spPr>
        <p:txBody>
          <a:bodyPr/>
          <a:lstStyle/>
          <a:p>
            <a:r>
              <a:rPr lang="en-US" dirty="0"/>
              <a:t>&lt;id1, type, *&gt;</a:t>
            </a:r>
          </a:p>
          <a:p>
            <a:r>
              <a:rPr lang="en-US" dirty="0"/>
              <a:t>Descending order by time</a:t>
            </a:r>
          </a:p>
        </p:txBody>
      </p:sp>
      <p:sp>
        <p:nvSpPr>
          <p:cNvPr id="4" name="Content Placeholder 3"/>
          <p:cNvSpPr>
            <a:spLocks noGrp="1"/>
          </p:cNvSpPr>
          <p:nvPr>
            <p:ph sz="half" idx="2"/>
          </p:nvPr>
        </p:nvSpPr>
        <p:spPr/>
        <p:txBody>
          <a:bodyPr/>
          <a:lstStyle/>
          <a:p>
            <a:r>
              <a:rPr lang="en-US" dirty="0"/>
              <a:t>Query </a:t>
            </a:r>
            <a:r>
              <a:rPr lang="en-US" dirty="0" err="1"/>
              <a:t>sublist</a:t>
            </a:r>
            <a:r>
              <a:rPr lang="en-US" dirty="0"/>
              <a:t> by position or time</a:t>
            </a:r>
          </a:p>
          <a:p>
            <a:r>
              <a:rPr lang="en-US" dirty="0"/>
              <a:t>Query size of entire list</a:t>
            </a:r>
          </a:p>
        </p:txBody>
      </p:sp>
      <p:sp>
        <p:nvSpPr>
          <p:cNvPr id="5" name="Title 1"/>
          <p:cNvSpPr>
            <a:spLocks noGrp="1"/>
          </p:cNvSpPr>
          <p:nvPr>
            <p:ph type="title"/>
          </p:nvPr>
        </p:nvSpPr>
        <p:spPr>
          <a:xfrm>
            <a:off x="1273969" y="535781"/>
            <a:ext cx="4757738" cy="557213"/>
          </a:xfrm>
        </p:spPr>
        <p:txBody>
          <a:bodyPr/>
          <a:lstStyle/>
          <a:p>
            <a:r>
              <a:rPr lang="en-US" dirty="0"/>
              <a:t>Association Lists</a:t>
            </a:r>
          </a:p>
        </p:txBody>
      </p:sp>
      <p:sp>
        <p:nvSpPr>
          <p:cNvPr id="7" name="Rectangle 6"/>
          <p:cNvSpPr/>
          <p:nvPr/>
        </p:nvSpPr>
        <p:spPr bwMode="auto">
          <a:xfrm>
            <a:off x="6610350" y="52292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2003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“how was it, was it w…</a:t>
            </a:r>
          </a:p>
        </p:txBody>
      </p:sp>
      <p:sp>
        <p:nvSpPr>
          <p:cNvPr id="8" name="Rectangle 7"/>
          <p:cNvSpPr/>
          <p:nvPr/>
        </p:nvSpPr>
        <p:spPr bwMode="auto">
          <a:xfrm>
            <a:off x="1273969" y="2978944"/>
            <a:ext cx="2700338" cy="3278981"/>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77153"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1807 =&gt;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type: POST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the </a:t>
            </a:r>
            <a:r>
              <a:rPr kumimoji="0" lang="en-US" sz="2025"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summ</a:t>
            </a: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a:t>
            </a:r>
          </a:p>
        </p:txBody>
      </p:sp>
      <p:sp>
        <p:nvSpPr>
          <p:cNvPr id="9" name="Right Arrow 8"/>
          <p:cNvSpPr/>
          <p:nvPr/>
        </p:nvSpPr>
        <p:spPr bwMode="auto">
          <a:xfrm>
            <a:off x="3910012" y="51006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,2003&gt;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1,371,707,355</a:t>
            </a:r>
          </a:p>
        </p:txBody>
      </p:sp>
      <p:sp>
        <p:nvSpPr>
          <p:cNvPr id="15" name="Rectangle 14"/>
          <p:cNvSpPr/>
          <p:nvPr/>
        </p:nvSpPr>
        <p:spPr bwMode="auto">
          <a:xfrm>
            <a:off x="6610350" y="42005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8332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“The rock is flawless, …</a:t>
            </a:r>
          </a:p>
        </p:txBody>
      </p:sp>
      <p:sp>
        <p:nvSpPr>
          <p:cNvPr id="16" name="Rectangle 15"/>
          <p:cNvSpPr/>
          <p:nvPr/>
        </p:nvSpPr>
        <p:spPr bwMode="auto">
          <a:xfrm>
            <a:off x="6610350" y="3171825"/>
            <a:ext cx="3600450" cy="835819"/>
          </a:xfrm>
          <a:prstGeom prst="rect">
            <a:avLst/>
          </a:prstGeom>
          <a:ln>
            <a:headEnd type="arrow"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462915" tIns="38576" rIns="0" bIns="38576" numCol="1" rtlCol="0" anchor="t" anchorCtr="0" compatLnSpc="1">
            <a:prstTxWarp prst="textNoShape">
              <a:avLst/>
            </a:prstTxWarp>
          </a:bodyPr>
          <a:lstStyle/>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id: 4141 =&gt; type: COMMENT</a:t>
            </a:r>
          </a:p>
          <a:p>
            <a:pPr marL="0" marR="0" lvl="0" indent="0" algn="l" defTabSz="771571" rtl="0" eaLnBrk="1" fontAlgn="base" latinLnBrk="0" hangingPunct="1">
              <a:lnSpc>
                <a:spcPct val="11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a:t>
            </a:r>
            <a:r>
              <a:rPr kumimoji="0" lang="en-US" sz="1688" b="0" i="0" u="none" strike="noStrike" kern="1200" cap="none" spc="0" normalizeH="0" baseline="0" noProof="0" dirty="0" err="1">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str</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“Been wanting to do …</a:t>
            </a:r>
          </a:p>
        </p:txBody>
      </p:sp>
      <p:sp>
        <p:nvSpPr>
          <p:cNvPr id="2" name="TextBox 1"/>
          <p:cNvSpPr txBox="1"/>
          <p:nvPr/>
        </p:nvSpPr>
        <p:spPr>
          <a:xfrm>
            <a:off x="10082212" y="2978944"/>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newer</a:t>
            </a:r>
          </a:p>
        </p:txBody>
      </p:sp>
      <p:sp>
        <p:nvSpPr>
          <p:cNvPr id="17" name="TextBox 16"/>
          <p:cNvSpPr txBox="1"/>
          <p:nvPr/>
        </p:nvSpPr>
        <p:spPr>
          <a:xfrm>
            <a:off x="10082212" y="5807869"/>
            <a:ext cx="10929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older</a:t>
            </a:r>
          </a:p>
        </p:txBody>
      </p:sp>
      <p:cxnSp>
        <p:nvCxnSpPr>
          <p:cNvPr id="19" name="Straight Arrow Connector 18"/>
          <p:cNvCxnSpPr>
            <a:endCxn id="17" idx="0"/>
          </p:cNvCxnSpPr>
          <p:nvPr/>
        </p:nvCxnSpPr>
        <p:spPr bwMode="auto">
          <a:xfrm>
            <a:off x="10596562" y="3429000"/>
            <a:ext cx="32147" cy="2378869"/>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3" name="Right Arrow 12"/>
          <p:cNvSpPr/>
          <p:nvPr/>
        </p:nvSpPr>
        <p:spPr bwMode="auto">
          <a:xfrm>
            <a:off x="3910012" y="40719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,8332&gt;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1,371,708,678</a:t>
            </a:r>
          </a:p>
        </p:txBody>
      </p:sp>
      <p:sp>
        <p:nvSpPr>
          <p:cNvPr id="14" name="Right Arrow 13"/>
          <p:cNvSpPr/>
          <p:nvPr/>
        </p:nvSpPr>
        <p:spPr bwMode="auto">
          <a:xfrm>
            <a:off x="3910012" y="3043237"/>
            <a:ext cx="2757500" cy="1092994"/>
          </a:xfrm>
          <a:prstGeom prst="rightArrow">
            <a:avLst>
              <a:gd name="adj1" fmla="val 77599"/>
              <a:gd name="adj2" fmla="val 31818"/>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0" rIns="0" bIns="0"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&lt;1807,</a:t>
            </a: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COMMENT</a:t>
            </a:r>
            <a:r>
              <a:rPr kumimoji="0" lang="en-US" sz="1519"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,4141&gt;</a:t>
            </a:r>
          </a:p>
          <a:p>
            <a:pPr marL="0" marR="0" lvl="0" indent="0" algn="l" defTabSz="771571" rtl="0" eaLnBrk="1" fontAlgn="base" latinLnBrk="0" hangingPunct="1">
              <a:lnSpc>
                <a:spcPct val="13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  time: 1,371,709,009</a:t>
            </a:r>
          </a:p>
        </p:txBody>
      </p:sp>
      <p:sp>
        <p:nvSpPr>
          <p:cNvPr id="22" name="Double Brace 21"/>
          <p:cNvSpPr/>
          <p:nvPr/>
        </p:nvSpPr>
        <p:spPr bwMode="auto">
          <a:xfrm>
            <a:off x="3395662" y="2850356"/>
            <a:ext cx="3664744" cy="3536156"/>
          </a:xfrm>
          <a:prstGeom prst="bracePair">
            <a:avLst/>
          </a:prstGeom>
          <a:ln w="76200" cmpd="sng">
            <a:headEnd type="none" w="med" len="med"/>
            <a:tailEnd type="none" w="med" len="med"/>
          </a:ln>
        </p:spPr>
        <p:style>
          <a:lnRef idx="3">
            <a:schemeClr val="dk1"/>
          </a:lnRef>
          <a:fillRef idx="0">
            <a:schemeClr val="dk1"/>
          </a:fillRef>
          <a:effectRef idx="2">
            <a:schemeClr val="dk1"/>
          </a:effectRef>
          <a:fontRef idx="minor">
            <a:schemeClr val="tx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Tree>
    <p:extLst>
      <p:ext uri="{BB962C8B-B14F-4D97-AF65-F5344CB8AC3E}">
        <p14:creationId xmlns:p14="http://schemas.microsoft.com/office/powerpoint/2010/main" val="361292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Inverse associations</a:t>
            </a:r>
          </a:p>
        </p:txBody>
      </p:sp>
      <p:sp>
        <p:nvSpPr>
          <p:cNvPr id="11266" name="Rectangle 2"/>
          <p:cNvSpPr>
            <a:spLocks noGrp="1" noChangeArrowheads="1"/>
          </p:cNvSpPr>
          <p:nvPr>
            <p:ph type="body" idx="1"/>
          </p:nvPr>
        </p:nvSpPr>
        <p:spPr>
          <a:xfrm>
            <a:off x="1273969" y="1092994"/>
            <a:ext cx="5400675" cy="5111353"/>
          </a:xfrm>
          <a:ln/>
        </p:spPr>
        <p:txBody>
          <a:bodyPr>
            <a:normAutofit/>
          </a:bodyPr>
          <a:lstStyle/>
          <a:p>
            <a:pPr lvl="1"/>
            <a:endParaRPr lang="en-US" sz="2025" dirty="0"/>
          </a:p>
          <a:p>
            <a:pPr lvl="1"/>
            <a:r>
              <a:rPr lang="en-US" dirty="0"/>
              <a:t>Bidirectional relationships have separate </a:t>
            </a:r>
            <a:r>
              <a:rPr lang="en-US" i="1" dirty="0" err="1"/>
              <a:t>a</a:t>
            </a:r>
            <a:r>
              <a:rPr lang="en-US" dirty="0" err="1">
                <a:latin typeface="Vista Sans OT Reg"/>
                <a:cs typeface="Vista Sans OT Reg"/>
              </a:rPr>
              <a:t>→</a:t>
            </a:r>
            <a:r>
              <a:rPr lang="en-US" i="1" dirty="0" err="1"/>
              <a:t>b</a:t>
            </a:r>
            <a:r>
              <a:rPr lang="en-US" dirty="0"/>
              <a:t> and </a:t>
            </a:r>
            <a:r>
              <a:rPr lang="en-US" i="1" dirty="0" err="1"/>
              <a:t>b</a:t>
            </a:r>
            <a:r>
              <a:rPr lang="en-US" dirty="0" err="1">
                <a:latin typeface="Vista Sans OT Reg"/>
                <a:cs typeface="Vista Sans OT Reg"/>
              </a:rPr>
              <a:t>→</a:t>
            </a:r>
            <a:r>
              <a:rPr lang="en-US" i="1" dirty="0" err="1"/>
              <a:t>a</a:t>
            </a:r>
            <a:r>
              <a:rPr lang="en-US" dirty="0"/>
              <a:t> edges</a:t>
            </a:r>
          </a:p>
          <a:p>
            <a:pPr lvl="2"/>
            <a:r>
              <a:rPr lang="en-US" dirty="0" err="1"/>
              <a:t>inv_type</a:t>
            </a:r>
            <a:r>
              <a:rPr lang="en-US" dirty="0"/>
              <a:t>(</a:t>
            </a:r>
            <a:r>
              <a:rPr lang="en-US" b="1" dirty="0">
                <a:latin typeface="Courier New"/>
                <a:cs typeface="Courier New"/>
              </a:rPr>
              <a:t>LIKES</a:t>
            </a:r>
            <a:r>
              <a:rPr lang="en-US" dirty="0"/>
              <a:t>) = </a:t>
            </a:r>
            <a:r>
              <a:rPr lang="en-US" b="1" dirty="0">
                <a:latin typeface="Courier New"/>
                <a:cs typeface="Courier New"/>
              </a:rPr>
              <a:t>LIKED_BY</a:t>
            </a:r>
          </a:p>
          <a:p>
            <a:pPr lvl="2"/>
            <a:r>
              <a:rPr lang="en-US" dirty="0" err="1"/>
              <a:t>inv_type</a:t>
            </a:r>
            <a:r>
              <a:rPr lang="en-US" dirty="0"/>
              <a:t>(</a:t>
            </a:r>
            <a:r>
              <a:rPr lang="en-US" b="1" dirty="0">
                <a:latin typeface="Courier New"/>
                <a:cs typeface="Courier New"/>
              </a:rPr>
              <a:t>FRIEND_OF</a:t>
            </a:r>
            <a:r>
              <a:rPr lang="en-US" dirty="0"/>
              <a:t>) = </a:t>
            </a:r>
            <a:r>
              <a:rPr lang="en-US" b="1" dirty="0">
                <a:latin typeface="Courier New"/>
                <a:cs typeface="Courier New"/>
              </a:rPr>
              <a:t>FRIEND_OF</a:t>
            </a:r>
            <a:endParaRPr lang="en-US" dirty="0"/>
          </a:p>
          <a:p>
            <a:pPr lvl="1"/>
            <a:r>
              <a:rPr lang="en-US" dirty="0"/>
              <a:t>Forward and inverse types linked only during write</a:t>
            </a:r>
          </a:p>
          <a:p>
            <a:pPr lvl="2"/>
            <a:r>
              <a:rPr lang="en-US" dirty="0"/>
              <a:t>TAO </a:t>
            </a:r>
            <a:r>
              <a:rPr lang="en-US" b="1" dirty="0" err="1">
                <a:latin typeface="Courier New"/>
                <a:cs typeface="Courier New"/>
              </a:rPr>
              <a:t>assoc_add</a:t>
            </a:r>
            <a:r>
              <a:rPr lang="en-US" dirty="0"/>
              <a:t> will update both</a:t>
            </a:r>
          </a:p>
          <a:p>
            <a:pPr lvl="2"/>
            <a:r>
              <a:rPr lang="en-US" dirty="0"/>
              <a:t>Not atomic, but failures are logged and repaired</a:t>
            </a:r>
          </a:p>
          <a:p>
            <a:pPr marL="0" lvl="1" indent="0">
              <a:buNone/>
            </a:pPr>
            <a:endParaRPr lang="en-US" dirty="0"/>
          </a:p>
        </p:txBody>
      </p:sp>
      <p:sp>
        <p:nvSpPr>
          <p:cNvPr id="2" name="Rounded Rectangle 1"/>
          <p:cNvSpPr/>
          <p:nvPr/>
        </p:nvSpPr>
        <p:spPr bwMode="auto">
          <a:xfrm>
            <a:off x="7381875" y="1178719"/>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Nathan</a:t>
            </a:r>
          </a:p>
        </p:txBody>
      </p:sp>
      <p:sp>
        <p:nvSpPr>
          <p:cNvPr id="5" name="Rounded Rectangle 4"/>
          <p:cNvSpPr/>
          <p:nvPr/>
        </p:nvSpPr>
        <p:spPr bwMode="auto">
          <a:xfrm>
            <a:off x="9439275" y="3075384"/>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Carol</a:t>
            </a:r>
          </a:p>
        </p:txBody>
      </p:sp>
      <p:sp>
        <p:nvSpPr>
          <p:cNvPr id="6" name="Rounded Rectangle 5"/>
          <p:cNvSpPr/>
          <p:nvPr/>
        </p:nvSpPr>
        <p:spPr bwMode="auto">
          <a:xfrm>
            <a:off x="7381875" y="4972050"/>
            <a:ext cx="1735931" cy="771525"/>
          </a:xfrm>
          <a:prstGeom prst="round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“On the summit”</a:t>
            </a:r>
          </a:p>
        </p:txBody>
      </p:sp>
      <p:sp>
        <p:nvSpPr>
          <p:cNvPr id="30" name="Right Arrow 29"/>
          <p:cNvSpPr/>
          <p:nvPr/>
        </p:nvSpPr>
        <p:spPr bwMode="auto">
          <a:xfrm rot="2793726">
            <a:off x="8923523" y="2156744"/>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4" name="Right Arrow 33"/>
          <p:cNvSpPr/>
          <p:nvPr/>
        </p:nvSpPr>
        <p:spPr bwMode="auto">
          <a:xfrm rot="2775647" flipH="1">
            <a:off x="8475234" y="215518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rPr>
              <a:t>FRIEND_OF</a:t>
            </a:r>
          </a:p>
        </p:txBody>
      </p:sp>
      <p:sp>
        <p:nvSpPr>
          <p:cNvPr id="36" name="Right Arrow 35"/>
          <p:cNvSpPr/>
          <p:nvPr/>
        </p:nvSpPr>
        <p:spPr bwMode="auto">
          <a:xfrm rot="16200000" flipV="1">
            <a:off x="6430817" y="2965597"/>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5" name="Right Arrow 34"/>
          <p:cNvSpPr/>
          <p:nvPr/>
        </p:nvSpPr>
        <p:spPr bwMode="auto">
          <a:xfrm rot="5400000">
            <a:off x="6752285" y="3287066"/>
            <a:ext cx="2700338"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AUTHOR</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7" name="Right Arrow 36"/>
          <p:cNvSpPr/>
          <p:nvPr/>
        </p:nvSpPr>
        <p:spPr bwMode="auto">
          <a:xfrm rot="18990261">
            <a:off x="8859231" y="4149851"/>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LIKED_BY</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
        <p:nvSpPr>
          <p:cNvPr id="38" name="Right Arrow 37"/>
          <p:cNvSpPr/>
          <p:nvPr/>
        </p:nvSpPr>
        <p:spPr bwMode="auto">
          <a:xfrm rot="18972182" flipH="1">
            <a:off x="8410941" y="4148288"/>
            <a:ext cx="1565256" cy="669633"/>
          </a:xfrm>
          <a:prstGeom prst="rightArrow">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charset="0"/>
              </a:rPr>
              <a:t>LIKES</a:t>
            </a:r>
            <a:endParaRPr kumimoji="0" lang="en-US" sz="1688" b="1" i="0" u="none" strike="noStrike" kern="1200" cap="none" spc="0" normalizeH="0" baseline="0" noProof="0" dirty="0">
              <a:ln>
                <a:noFill/>
              </a:ln>
              <a:solidFill>
                <a:srgbClr val="000000"/>
              </a:solidFill>
              <a:effectLst/>
              <a:uLnTx/>
              <a:uFillTx/>
              <a:latin typeface="Courier New"/>
              <a:ea typeface="ヒラギノ角ゴ ProN W3" pitchFamily="-65" charset="-128"/>
              <a:cs typeface="Courier New"/>
              <a:sym typeface="Vista Sans OT Reg" pitchFamily="-65" charset="0"/>
            </a:endParaRPr>
          </a:p>
        </p:txBody>
      </p:sp>
    </p:spTree>
    <p:extLst>
      <p:ext uri="{BB962C8B-B14F-4D97-AF65-F5344CB8AC3E}">
        <p14:creationId xmlns:p14="http://schemas.microsoft.com/office/powerpoint/2010/main" val="1998188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Objects and Associations API</a:t>
            </a:r>
          </a:p>
        </p:txBody>
      </p:sp>
      <p:sp>
        <p:nvSpPr>
          <p:cNvPr id="3" name="Content Placeholder 2"/>
          <p:cNvSpPr>
            <a:spLocks noGrp="1"/>
          </p:cNvSpPr>
          <p:nvPr>
            <p:ph sz="half" idx="1"/>
          </p:nvPr>
        </p:nvSpPr>
        <p:spPr/>
        <p:txBody>
          <a:bodyPr/>
          <a:lstStyle/>
          <a:p>
            <a:pPr marL="0" indent="0">
              <a:buNone/>
            </a:pPr>
            <a:r>
              <a:rPr lang="en-US" sz="2700" b="1" dirty="0">
                <a:solidFill>
                  <a:schemeClr val="accent2"/>
                </a:solidFill>
              </a:rPr>
              <a:t>Reads – 99.8%</a:t>
            </a:r>
          </a:p>
          <a:p>
            <a:r>
              <a:rPr lang="en-US" dirty="0"/>
              <a:t>Point queries</a:t>
            </a:r>
          </a:p>
          <a:p>
            <a:pPr lvl="1"/>
            <a:r>
              <a:rPr lang="en-US" b="1" dirty="0" err="1">
                <a:latin typeface="Consolas"/>
                <a:cs typeface="Consolas"/>
              </a:rPr>
              <a:t>obj_get</a:t>
            </a:r>
            <a:r>
              <a:rPr lang="en-US" dirty="0"/>
              <a:t> </a:t>
            </a:r>
            <a:r>
              <a:rPr lang="en-US" u="sng" dirty="0">
                <a:solidFill>
                  <a:schemeClr val="bg1">
                    <a:lumMod val="90000"/>
                  </a:schemeClr>
                </a:solidFill>
              </a:rPr>
              <a:t>				</a:t>
            </a:r>
            <a:r>
              <a:rPr lang="en-US" dirty="0"/>
              <a:t> 28.9%</a:t>
            </a:r>
          </a:p>
          <a:p>
            <a:pPr lvl="1"/>
            <a:r>
              <a:rPr lang="en-US" b="1" dirty="0" err="1">
                <a:latin typeface="Consolas"/>
                <a:cs typeface="Consolas"/>
              </a:rPr>
              <a:t>assoc_get</a:t>
            </a:r>
            <a:r>
              <a:rPr lang="en-US" dirty="0"/>
              <a:t> </a:t>
            </a:r>
            <a:r>
              <a:rPr lang="en-US" u="sng" dirty="0">
                <a:solidFill>
                  <a:srgbClr val="C3CBDC"/>
                </a:solidFill>
              </a:rPr>
              <a:t>			</a:t>
            </a:r>
            <a:r>
              <a:rPr lang="en-US" dirty="0"/>
              <a:t> 15.7%</a:t>
            </a:r>
          </a:p>
          <a:p>
            <a:r>
              <a:rPr lang="en-US" dirty="0"/>
              <a:t>Range queries</a:t>
            </a:r>
          </a:p>
          <a:p>
            <a:pPr lvl="1"/>
            <a:r>
              <a:rPr lang="en-US" b="1" dirty="0" err="1">
                <a:latin typeface="Consolas"/>
                <a:cs typeface="Consolas"/>
              </a:rPr>
              <a:t>assoc_range</a:t>
            </a:r>
            <a:r>
              <a:rPr lang="en-US" dirty="0"/>
              <a:t> </a:t>
            </a:r>
            <a:r>
              <a:rPr lang="en-US" u="sng" dirty="0">
                <a:solidFill>
                  <a:srgbClr val="C3CBDC"/>
                </a:solidFill>
              </a:rPr>
              <a:t>			</a:t>
            </a:r>
            <a:r>
              <a:rPr lang="en-US" dirty="0"/>
              <a:t> 40.9%</a:t>
            </a:r>
          </a:p>
          <a:p>
            <a:pPr lvl="1"/>
            <a:r>
              <a:rPr lang="en-US" b="1" dirty="0" err="1">
                <a:latin typeface="Consolas"/>
                <a:cs typeface="Consolas"/>
              </a:rPr>
              <a:t>assoc_time_range</a:t>
            </a:r>
            <a:r>
              <a:rPr lang="en-US" dirty="0"/>
              <a:t> </a:t>
            </a:r>
            <a:r>
              <a:rPr lang="en-US" u="sng" dirty="0">
                <a:solidFill>
                  <a:srgbClr val="C3CBDC"/>
                </a:solidFill>
              </a:rPr>
              <a:t>	</a:t>
            </a:r>
            <a:r>
              <a:rPr lang="en-US" dirty="0"/>
              <a:t> 2.8%</a:t>
            </a:r>
          </a:p>
          <a:p>
            <a:r>
              <a:rPr lang="en-US" dirty="0"/>
              <a:t>Count queries</a:t>
            </a:r>
          </a:p>
          <a:p>
            <a:pPr lvl="1"/>
            <a:r>
              <a:rPr lang="en-US" b="1" dirty="0" err="1">
                <a:latin typeface="Consolas"/>
                <a:cs typeface="Consolas"/>
              </a:rPr>
              <a:t>assoc_count</a:t>
            </a:r>
            <a:r>
              <a:rPr lang="en-US" dirty="0"/>
              <a:t> </a:t>
            </a:r>
            <a:r>
              <a:rPr lang="en-US" u="sng" dirty="0">
                <a:solidFill>
                  <a:srgbClr val="C3CBDC"/>
                </a:solidFill>
              </a:rPr>
              <a:t>			</a:t>
            </a:r>
            <a:r>
              <a:rPr lang="en-US" dirty="0"/>
              <a:t> 11.7%</a:t>
            </a:r>
          </a:p>
        </p:txBody>
      </p:sp>
      <p:sp>
        <p:nvSpPr>
          <p:cNvPr id="4" name="Content Placeholder 3"/>
          <p:cNvSpPr>
            <a:spLocks noGrp="1"/>
          </p:cNvSpPr>
          <p:nvPr>
            <p:ph sz="half" idx="2"/>
          </p:nvPr>
        </p:nvSpPr>
        <p:spPr/>
        <p:txBody>
          <a:bodyPr/>
          <a:lstStyle/>
          <a:p>
            <a:pPr marL="0" indent="0">
              <a:buNone/>
            </a:pPr>
            <a:r>
              <a:rPr lang="en-US" sz="2700" b="1" dirty="0">
                <a:solidFill>
                  <a:srgbClr val="333399"/>
                </a:solidFill>
              </a:rPr>
              <a:t>Writes – 0.2%</a:t>
            </a:r>
          </a:p>
          <a:p>
            <a:r>
              <a:rPr lang="en-US" dirty="0"/>
              <a:t>Create, update, delete for objects</a:t>
            </a:r>
          </a:p>
          <a:p>
            <a:pPr lvl="1"/>
            <a:r>
              <a:rPr lang="en-US" b="1" dirty="0" err="1">
                <a:latin typeface="Consolas"/>
                <a:cs typeface="Consolas"/>
              </a:rPr>
              <a:t>obj_add</a:t>
            </a:r>
            <a:r>
              <a:rPr lang="en-US" dirty="0"/>
              <a:t> </a:t>
            </a:r>
            <a:r>
              <a:rPr lang="en-US" u="sng" dirty="0">
                <a:solidFill>
                  <a:srgbClr val="C3CBDC"/>
                </a:solidFill>
              </a:rPr>
              <a:t>				</a:t>
            </a:r>
            <a:r>
              <a:rPr lang="en-US" dirty="0"/>
              <a:t> 16.5%</a:t>
            </a:r>
          </a:p>
          <a:p>
            <a:pPr lvl="1"/>
            <a:r>
              <a:rPr lang="en-US" b="1" dirty="0" err="1">
                <a:latin typeface="Consolas"/>
                <a:cs typeface="Consolas"/>
              </a:rPr>
              <a:t>obj_update</a:t>
            </a:r>
            <a:r>
              <a:rPr lang="en-US" dirty="0"/>
              <a:t> </a:t>
            </a:r>
            <a:r>
              <a:rPr lang="en-US" u="sng" dirty="0">
                <a:solidFill>
                  <a:srgbClr val="C3CBDC"/>
                </a:solidFill>
              </a:rPr>
              <a:t>			</a:t>
            </a:r>
            <a:r>
              <a:rPr lang="en-US" dirty="0"/>
              <a:t> 20.7%</a:t>
            </a:r>
          </a:p>
          <a:p>
            <a:pPr lvl="1"/>
            <a:r>
              <a:rPr lang="en-US" b="1" dirty="0" err="1">
                <a:latin typeface="Consolas"/>
                <a:cs typeface="Consolas"/>
              </a:rPr>
              <a:t>obj_del</a:t>
            </a:r>
            <a:r>
              <a:rPr lang="en-US" dirty="0"/>
              <a:t> </a:t>
            </a:r>
            <a:r>
              <a:rPr lang="en-US" u="sng" dirty="0">
                <a:solidFill>
                  <a:srgbClr val="C3CBDC"/>
                </a:solidFill>
              </a:rPr>
              <a:t>				</a:t>
            </a:r>
            <a:r>
              <a:rPr lang="en-US" dirty="0"/>
              <a:t> 2.0%</a:t>
            </a:r>
          </a:p>
          <a:p>
            <a:r>
              <a:rPr lang="en-US" dirty="0"/>
              <a:t>Set and delete for associations</a:t>
            </a:r>
          </a:p>
          <a:p>
            <a:pPr lvl="1"/>
            <a:r>
              <a:rPr lang="en-US" b="1" dirty="0" err="1">
                <a:latin typeface="Consolas"/>
                <a:cs typeface="Consolas"/>
              </a:rPr>
              <a:t>assoc_add</a:t>
            </a:r>
            <a:r>
              <a:rPr lang="en-US" dirty="0"/>
              <a:t> </a:t>
            </a:r>
            <a:r>
              <a:rPr lang="en-US" u="sng" dirty="0">
                <a:solidFill>
                  <a:srgbClr val="C3CBDC"/>
                </a:solidFill>
              </a:rPr>
              <a:t>			</a:t>
            </a:r>
            <a:r>
              <a:rPr lang="en-US" dirty="0"/>
              <a:t> 52.5%</a:t>
            </a:r>
          </a:p>
          <a:p>
            <a:pPr lvl="1"/>
            <a:r>
              <a:rPr lang="en-US" b="1" dirty="0" err="1">
                <a:latin typeface="Consolas"/>
                <a:cs typeface="Consolas"/>
              </a:rPr>
              <a:t>assoc_del</a:t>
            </a:r>
            <a:r>
              <a:rPr lang="en-US" dirty="0"/>
              <a:t> </a:t>
            </a:r>
            <a:r>
              <a:rPr lang="en-US" u="sng" dirty="0">
                <a:solidFill>
                  <a:srgbClr val="C3CBDC"/>
                </a:solidFill>
              </a:rPr>
              <a:t>			</a:t>
            </a:r>
            <a:r>
              <a:rPr lang="en-US" dirty="0"/>
              <a:t> 8.3%</a:t>
            </a:r>
          </a:p>
        </p:txBody>
      </p:sp>
    </p:spTree>
    <p:extLst>
      <p:ext uri="{BB962C8B-B14F-4D97-AF65-F5344CB8AC3E}">
        <p14:creationId xmlns:p14="http://schemas.microsoft.com/office/powerpoint/2010/main" val="1642246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20000"/>
                    <a:lumOff val="80000"/>
                  </a:schemeClr>
                </a:solidFill>
                <a:effectLst>
                  <a:outerShdw blurRad="95250" dist="114300" dir="2700000" algn="tl" rotWithShape="0">
                    <a:prstClr val="black">
                      <a:alpha val="77000"/>
                    </a:prstClr>
                  </a:outerShdw>
                </a:effectLst>
              </a:rPr>
              <a:t>Efficiency at scale</a:t>
            </a:r>
          </a:p>
          <a:p>
            <a:r>
              <a:rPr lang="en-US" sz="3713" dirty="0">
                <a:solidFill>
                  <a:schemeClr val="accent1">
                    <a:lumMod val="20000"/>
                    <a:lumOff val="80000"/>
                  </a:schemeClr>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3910976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1724025" y="2014538"/>
            <a:ext cx="4886325" cy="4371975"/>
          </a:xfrm>
          <a:prstGeom prst="rect">
            <a:avLst/>
          </a:prstGeom>
          <a:solidFill>
            <a:schemeClr val="accent3"/>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b"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3375" b="0" i="0" u="none" strike="noStrike" kern="1200" cap="none" spc="0" normalizeH="0" baseline="0" noProof="0" dirty="0">
                <a:ln>
                  <a:noFill/>
                </a:ln>
                <a:solidFill>
                  <a:srgbClr val="333399"/>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TAO</a:t>
            </a:r>
          </a:p>
        </p:txBody>
      </p:sp>
      <p:sp>
        <p:nvSpPr>
          <p:cNvPr id="2" name="Title 1"/>
          <p:cNvSpPr>
            <a:spLocks noGrp="1"/>
          </p:cNvSpPr>
          <p:nvPr>
            <p:ph type="title"/>
          </p:nvPr>
        </p:nvSpPr>
        <p:spPr/>
        <p:txBody>
          <a:bodyPr/>
          <a:lstStyle/>
          <a:p>
            <a:r>
              <a:rPr lang="en-US" dirty="0"/>
              <a:t>Independent Scaling by Separating Roles</a:t>
            </a:r>
          </a:p>
        </p:txBody>
      </p:sp>
      <p:sp>
        <p:nvSpPr>
          <p:cNvPr id="7" name="TextBox 6"/>
          <p:cNvSpPr txBox="1"/>
          <p:nvPr/>
        </p:nvSpPr>
        <p:spPr>
          <a:xfrm>
            <a:off x="1916906" y="2786063"/>
            <a:ext cx="2185988" cy="1546834"/>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Objects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lists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charset="0"/>
                <a:sym typeface="Vista Sans OT Reg" charset="0"/>
              </a:rPr>
              <a:t>Assoc</a:t>
            </a: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 counts</a:t>
            </a:r>
          </a:p>
        </p:txBody>
      </p:sp>
      <p:sp>
        <p:nvSpPr>
          <p:cNvPr id="11" name="TextBox 10"/>
          <p:cNvSpPr txBox="1"/>
          <p:nvPr/>
        </p:nvSpPr>
        <p:spPr>
          <a:xfrm>
            <a:off x="1916906"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grpSp>
        <p:nvGrpSpPr>
          <p:cNvPr id="35" name="Group 34"/>
          <p:cNvGrpSpPr/>
          <p:nvPr/>
        </p:nvGrpSpPr>
        <p:grpSpPr>
          <a:xfrm>
            <a:off x="3910013" y="1596628"/>
            <a:ext cx="2314575" cy="546497"/>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24" name="TextBox 23"/>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38" name="Down Arrow 37"/>
          <p:cNvSpPr/>
          <p:nvPr/>
        </p:nvSpPr>
        <p:spPr bwMode="auto">
          <a:xfrm>
            <a:off x="4617244" y="2207419"/>
            <a:ext cx="900113" cy="86796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6" name="Down Arrow 55"/>
          <p:cNvSpPr/>
          <p:nvPr/>
        </p:nvSpPr>
        <p:spPr bwMode="auto">
          <a:xfrm>
            <a:off x="4938713" y="394335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0" name="Group 59"/>
          <p:cNvGrpSpPr/>
          <p:nvPr/>
        </p:nvGrpSpPr>
        <p:grpSpPr>
          <a:xfrm>
            <a:off x="4552950" y="5068491"/>
            <a:ext cx="1028700" cy="835819"/>
            <a:chOff x="4292600" y="5892800"/>
            <a:chExt cx="1219200" cy="990600"/>
          </a:xfrm>
          <a:solidFill>
            <a:srgbClr val="FAE79D"/>
          </a:solidFill>
        </p:grpSpPr>
        <p:sp>
          <p:nvSpPr>
            <p:cNvPr id="9" name="Magnetic Disk 8"/>
            <p:cNvSpPr/>
            <p:nvPr/>
          </p:nvSpPr>
          <p:spPr bwMode="auto">
            <a:xfrm>
              <a:off x="4292600" y="58928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grp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61" name="Line Callout 1 60"/>
          <p:cNvSpPr/>
          <p:nvPr/>
        </p:nvSpPr>
        <p:spPr bwMode="auto">
          <a:xfrm>
            <a:off x="7060406" y="1307306"/>
            <a:ext cx="3857625" cy="1028700"/>
          </a:xfrm>
          <a:prstGeom prst="borderCallout1">
            <a:avLst>
              <a:gd name="adj1" fmla="val 49651"/>
              <a:gd name="adj2" fmla="val -1856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Stateless</a:t>
            </a:r>
          </a:p>
        </p:txBody>
      </p:sp>
      <p:sp>
        <p:nvSpPr>
          <p:cNvPr id="63" name="Line Callout 1 62"/>
          <p:cNvSpPr/>
          <p:nvPr/>
        </p:nvSpPr>
        <p:spPr bwMode="auto">
          <a:xfrm>
            <a:off x="7060406" y="4843462"/>
            <a:ext cx="3857625" cy="1157288"/>
          </a:xfrm>
          <a:prstGeom prst="borderCallout1">
            <a:avLst>
              <a:gd name="adj1" fmla="val 48895"/>
              <a:gd name="adj2" fmla="val -36485"/>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bytes</a:t>
            </a:r>
          </a:p>
        </p:txBody>
      </p:sp>
      <p:sp>
        <p:nvSpPr>
          <p:cNvPr id="42" name="Line Callout 1 41"/>
          <p:cNvSpPr/>
          <p:nvPr/>
        </p:nvSpPr>
        <p:spPr bwMode="auto">
          <a:xfrm>
            <a:off x="7060406" y="2914650"/>
            <a:ext cx="3857625" cy="1092994"/>
          </a:xfrm>
          <a:prstGeom prst="borderCallout1">
            <a:avLst>
              <a:gd name="adj1" fmla="val 49358"/>
              <a:gd name="adj2" fmla="val -2878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Sharded</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by id</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Servers –&gt; read </a:t>
            </a: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qps</a:t>
            </a:r>
            <a:endParaRPr kumimoji="0" lang="en-US" sz="2363" b="0" i="0" u="none" strike="noStrike" kern="1200" cap="none" spc="0" normalizeH="0" baseline="0" noProof="0" dirty="0">
              <a:ln>
                <a:noFill/>
              </a:ln>
              <a:solidFill>
                <a:srgbClr val="000000"/>
              </a:solidFill>
              <a:effectLst/>
              <a:uLnTx/>
              <a:uFillTx/>
              <a:latin typeface="Vista Sans OT Reg"/>
              <a:sym typeface="Vista Sans OT Reg" charset="0"/>
            </a:endParaRPr>
          </a:p>
        </p:txBody>
      </p:sp>
      <p:grpSp>
        <p:nvGrpSpPr>
          <p:cNvPr id="6" name="Group 5"/>
          <p:cNvGrpSpPr/>
          <p:nvPr/>
        </p:nvGrpSpPr>
        <p:grpSpPr>
          <a:xfrm>
            <a:off x="4231481" y="3043237"/>
            <a:ext cx="1671638" cy="900113"/>
            <a:chOff x="3911600" y="3606800"/>
            <a:chExt cx="1981200" cy="1066800"/>
          </a:xfrm>
          <a:solidFill>
            <a:srgbClr val="F9B809"/>
          </a:solidFill>
        </p:grpSpPr>
        <p:sp>
          <p:nvSpPr>
            <p:cNvPr id="4" name="Rectangle 3"/>
            <p:cNvSpPr/>
            <p:nvPr/>
          </p:nvSpPr>
          <p:spPr bwMode="auto">
            <a:xfrm>
              <a:off x="3911600" y="3606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grp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84087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Magnetic Disk 57"/>
          <p:cNvSpPr/>
          <p:nvPr/>
        </p:nvSpPr>
        <p:spPr bwMode="auto">
          <a:xfrm>
            <a:off x="3910012" y="5036344"/>
            <a:ext cx="642938" cy="578644"/>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 name="Title 1"/>
          <p:cNvSpPr>
            <a:spLocks noGrp="1"/>
          </p:cNvSpPr>
          <p:nvPr>
            <p:ph type="title"/>
          </p:nvPr>
        </p:nvSpPr>
        <p:spPr/>
        <p:txBody>
          <a:bodyPr/>
          <a:lstStyle/>
          <a:p>
            <a:r>
              <a:rPr lang="en-US" dirty="0"/>
              <a:t>Subdividing the Data Center</a:t>
            </a:r>
          </a:p>
        </p:txBody>
      </p:sp>
      <p:grpSp>
        <p:nvGrpSpPr>
          <p:cNvPr id="35" name="Group 34"/>
          <p:cNvGrpSpPr/>
          <p:nvPr/>
        </p:nvGrpSpPr>
        <p:grpSpPr>
          <a:xfrm>
            <a:off x="3267075" y="1596628"/>
            <a:ext cx="2314575" cy="257175"/>
            <a:chOff x="1168400" y="3225800"/>
            <a:chExt cx="2743200" cy="304800"/>
          </a:xfrm>
        </p:grpSpPr>
        <p:sp>
          <p:nvSpPr>
            <p:cNvPr id="16" name="Rounded Rectangle 15"/>
            <p:cNvSpPr/>
            <p:nvPr/>
          </p:nvSpPr>
          <p:spPr bwMode="auto">
            <a:xfrm>
              <a:off x="11684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1516743"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1865086"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9" name="Rounded Rectangle 18"/>
            <p:cNvSpPr/>
            <p:nvPr/>
          </p:nvSpPr>
          <p:spPr bwMode="auto">
            <a:xfrm>
              <a:off x="2213429"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0" name="Rounded Rectangle 19"/>
            <p:cNvSpPr/>
            <p:nvPr/>
          </p:nvSpPr>
          <p:spPr bwMode="auto">
            <a:xfrm>
              <a:off x="2561772"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 name="Rounded Rectangle 20"/>
            <p:cNvSpPr/>
            <p:nvPr/>
          </p:nvSpPr>
          <p:spPr bwMode="auto">
            <a:xfrm>
              <a:off x="2910115"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2" name="Rounded Rectangle 21"/>
            <p:cNvSpPr/>
            <p:nvPr/>
          </p:nvSpPr>
          <p:spPr bwMode="auto">
            <a:xfrm>
              <a:off x="3258458"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3" name="Rounded Rectangle 22"/>
            <p:cNvSpPr/>
            <p:nvPr/>
          </p:nvSpPr>
          <p:spPr bwMode="auto">
            <a:xfrm>
              <a:off x="3606800" y="32258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57" name="Magnetic Disk 56"/>
          <p:cNvSpPr/>
          <p:nvPr/>
        </p:nvSpPr>
        <p:spPr bwMode="auto">
          <a:xfrm>
            <a:off x="4038600" y="5100637"/>
            <a:ext cx="642938" cy="578644"/>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nvGrpSpPr>
          <p:cNvPr id="6" name="Group 5"/>
          <p:cNvGrpSpPr/>
          <p:nvPr/>
        </p:nvGrpSpPr>
        <p:grpSpPr>
          <a:xfrm>
            <a:off x="3588544" y="3043237"/>
            <a:ext cx="1671638" cy="900113"/>
            <a:chOff x="3911600" y="3606800"/>
            <a:chExt cx="19812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064000" y="3683000"/>
              <a:ext cx="762000" cy="457200"/>
            </a:xfrm>
            <a:prstGeom prst="rect">
              <a:avLst/>
            </a:prstGeom>
            <a:solidFill>
              <a:srgbClr val="E65A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2164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368800" y="3835400"/>
              <a:ext cx="762000" cy="457200"/>
            </a:xfrm>
            <a:prstGeom prst="rect">
              <a:avLst/>
            </a:prstGeom>
            <a:solidFill>
              <a:srgbClr val="BBEE20"/>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5212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9" name="Rectangle 38"/>
            <p:cNvSpPr/>
            <p:nvPr/>
          </p:nvSpPr>
          <p:spPr bwMode="auto">
            <a:xfrm>
              <a:off x="4673600" y="3987800"/>
              <a:ext cx="762000" cy="457200"/>
            </a:xfrm>
            <a:prstGeom prst="rect">
              <a:avLst/>
            </a:prstGeom>
            <a:solidFill>
              <a:srgbClr val="20EC4F"/>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8260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1" name="Rectangle 40"/>
            <p:cNvSpPr/>
            <p:nvPr/>
          </p:nvSpPr>
          <p:spPr bwMode="auto">
            <a:xfrm>
              <a:off x="4978400" y="4140200"/>
              <a:ext cx="762000" cy="457200"/>
            </a:xfrm>
            <a:prstGeom prst="rect">
              <a:avLst/>
            </a:prstGeom>
            <a:solidFill>
              <a:srgbClr val="25BBEC"/>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51308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sp>
        <p:nvSpPr>
          <p:cNvPr id="49" name="Down Arrow 48"/>
          <p:cNvSpPr/>
          <p:nvPr/>
        </p:nvSpPr>
        <p:spPr bwMode="auto">
          <a:xfrm rot="20645275">
            <a:off x="3395663" y="195024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3788926" y="1965790"/>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2" name="Down Arrow 51"/>
          <p:cNvSpPr/>
          <p:nvPr/>
        </p:nvSpPr>
        <p:spPr bwMode="auto">
          <a:xfrm rot="19707048">
            <a:off x="4146030" y="194792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3" name="Down Arrow 52"/>
          <p:cNvSpPr/>
          <p:nvPr/>
        </p:nvSpPr>
        <p:spPr bwMode="auto">
          <a:xfrm rot="19186073">
            <a:off x="4599502" y="1923557"/>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3773547" y="1981228"/>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166810" y="1996774"/>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2" name="Down Arrow 61"/>
          <p:cNvSpPr/>
          <p:nvPr/>
        </p:nvSpPr>
        <p:spPr bwMode="auto">
          <a:xfrm rot="1892952" flipH="1">
            <a:off x="4523914" y="1978907"/>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4" name="Down Arrow 63"/>
          <p:cNvSpPr/>
          <p:nvPr/>
        </p:nvSpPr>
        <p:spPr bwMode="auto">
          <a:xfrm rot="2413927" flipH="1">
            <a:off x="4977387" y="1954541"/>
            <a:ext cx="257175" cy="120938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3" name="Line Callout 1 72"/>
          <p:cNvSpPr/>
          <p:nvPr/>
        </p:nvSpPr>
        <p:spPr bwMode="auto">
          <a:xfrm>
            <a:off x="6738937" y="1243013"/>
            <a:ext cx="4179094" cy="964406"/>
          </a:xfrm>
          <a:prstGeom prst="borderCallout1">
            <a:avLst>
              <a:gd name="adj1" fmla="val 49651"/>
              <a:gd name="adj2" fmla="val -2711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Inefficient failure detection</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switch traversals</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75" name="Line Callout 1 74"/>
          <p:cNvSpPr/>
          <p:nvPr/>
        </p:nvSpPr>
        <p:spPr bwMode="auto">
          <a:xfrm>
            <a:off x="6738937" y="3300412"/>
            <a:ext cx="4179094" cy="1092994"/>
          </a:xfrm>
          <a:prstGeom prst="borderCallout1">
            <a:avLst>
              <a:gd name="adj1" fmla="val 24848"/>
              <a:gd name="adj2" fmla="val -32617"/>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Many open sockets</a:t>
            </a:r>
          </a:p>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Lots of hot spots</a:t>
            </a:r>
          </a:p>
        </p:txBody>
      </p:sp>
      <p:sp>
        <p:nvSpPr>
          <p:cNvPr id="76" name="Down Arrow 75"/>
          <p:cNvSpPr/>
          <p:nvPr/>
        </p:nvSpPr>
        <p:spPr bwMode="auto">
          <a:xfrm rot="20645275">
            <a:off x="3717131" y="394334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7" name="Down Arrow 76"/>
          <p:cNvSpPr/>
          <p:nvPr/>
        </p:nvSpPr>
        <p:spPr bwMode="auto">
          <a:xfrm rot="20011685">
            <a:off x="4110395" y="3958895"/>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rot="19707048">
            <a:off x="4467498" y="3941028"/>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0" name="Down Arrow 79"/>
          <p:cNvSpPr/>
          <p:nvPr/>
        </p:nvSpPr>
        <p:spPr bwMode="auto">
          <a:xfrm rot="954725" flipH="1">
            <a:off x="4095016" y="3974333"/>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1" name="Down Arrow 80"/>
          <p:cNvSpPr/>
          <p:nvPr/>
        </p:nvSpPr>
        <p:spPr bwMode="auto">
          <a:xfrm rot="1588315" flipH="1">
            <a:off x="4488279" y="3989879"/>
            <a:ext cx="257175" cy="10287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82" name="Down Arrow 81"/>
          <p:cNvSpPr/>
          <p:nvPr/>
        </p:nvSpPr>
        <p:spPr bwMode="auto">
          <a:xfrm rot="1892952" flipH="1">
            <a:off x="4845383" y="3972012"/>
            <a:ext cx="257175" cy="1105998"/>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9" name="Magnetic Disk 58"/>
          <p:cNvSpPr/>
          <p:nvPr/>
        </p:nvSpPr>
        <p:spPr bwMode="auto">
          <a:xfrm>
            <a:off x="4167187" y="5164931"/>
            <a:ext cx="642938" cy="578644"/>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295775" y="5229225"/>
            <a:ext cx="642938" cy="578644"/>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Tree>
    <p:custDataLst>
      <p:tags r:id="rId1"/>
    </p:custDataLst>
    <p:extLst>
      <p:ext uri="{BB962C8B-B14F-4D97-AF65-F5344CB8AC3E}">
        <p14:creationId xmlns:p14="http://schemas.microsoft.com/office/powerpoint/2010/main" val="2994812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Subdividing the Data Center</a:t>
            </a:r>
          </a:p>
        </p:txBody>
      </p:sp>
      <p:grpSp>
        <p:nvGrpSpPr>
          <p:cNvPr id="3" name="Group 2"/>
          <p:cNvGrpSpPr/>
          <p:nvPr/>
        </p:nvGrpSpPr>
        <p:grpSpPr>
          <a:xfrm>
            <a:off x="3910012" y="3043237"/>
            <a:ext cx="1157288" cy="900113"/>
            <a:chOff x="3911600" y="3606800"/>
            <a:chExt cx="1371600" cy="10668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3300413"/>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Cache</a:t>
            </a:r>
          </a:p>
        </p:txBody>
      </p:sp>
      <p:sp>
        <p:nvSpPr>
          <p:cNvPr id="47" name="TextBox 46"/>
          <p:cNvSpPr txBox="1"/>
          <p:nvPr/>
        </p:nvSpPr>
        <p:spPr>
          <a:xfrm>
            <a:off x="952500" y="5229226"/>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4"/>
            <a:ext cx="1028323" cy="1075230"/>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596661">
            <a:off x="5560896" y="3884295"/>
            <a:ext cx="257175" cy="123999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8" name="Group 7"/>
          <p:cNvGrpSpPr/>
          <p:nvPr/>
        </p:nvGrpSpPr>
        <p:grpSpPr>
          <a:xfrm>
            <a:off x="6031706" y="5036344"/>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56" name="Group 55"/>
          <p:cNvGrpSpPr/>
          <p:nvPr/>
        </p:nvGrpSpPr>
        <p:grpSpPr>
          <a:xfrm>
            <a:off x="5967412" y="3043237"/>
            <a:ext cx="1157288" cy="900113"/>
            <a:chOff x="3911600" y="3606800"/>
            <a:chExt cx="1371600" cy="1066800"/>
          </a:xfrm>
        </p:grpSpPr>
        <p:sp>
          <p:nvSpPr>
            <p:cNvPr id="60" name="Rectangle 59"/>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1" name="Rectangle 60"/>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3" name="Rectangle 62"/>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5" name="Rectangle 64"/>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6" name="Rectangle 65"/>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7" name="Group 66"/>
          <p:cNvGrpSpPr/>
          <p:nvPr/>
        </p:nvGrpSpPr>
        <p:grpSpPr>
          <a:xfrm>
            <a:off x="8024812" y="3043237"/>
            <a:ext cx="1157288" cy="900113"/>
            <a:chOff x="3911600" y="3606800"/>
            <a:chExt cx="1371600" cy="1066800"/>
          </a:xfrm>
        </p:grpSpPr>
        <p:sp>
          <p:nvSpPr>
            <p:cNvPr id="68" name="Rectangle 67"/>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064000" y="37592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216400" y="39116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1" name="Rectangle 70"/>
            <p:cNvSpPr/>
            <p:nvPr/>
          </p:nvSpPr>
          <p:spPr bwMode="auto">
            <a:xfrm>
              <a:off x="4368800" y="40640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2" name="Rectangle 71"/>
            <p:cNvSpPr/>
            <p:nvPr/>
          </p:nvSpPr>
          <p:spPr bwMode="auto">
            <a:xfrm>
              <a:off x="4521200" y="42164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4"/>
            <a:ext cx="1028323" cy="1075230"/>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4"/>
            <a:ext cx="1028323" cy="1075230"/>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18" name="Down Arrow 117"/>
          <p:cNvSpPr/>
          <p:nvPr/>
        </p:nvSpPr>
        <p:spPr bwMode="auto">
          <a:xfrm rot="18596661">
            <a:off x="5244573" y="3851874"/>
            <a:ext cx="257175" cy="142113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003339" flipH="1">
            <a:off x="7987478" y="3803756"/>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003339" flipH="1">
            <a:off x="7648496" y="3726788"/>
            <a:ext cx="257175" cy="165421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76335" y="4007645"/>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74644" y="4071938"/>
            <a:ext cx="257175" cy="964406"/>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3" name="Line Callout 1 122"/>
          <p:cNvSpPr/>
          <p:nvPr/>
        </p:nvSpPr>
        <p:spPr bwMode="auto">
          <a:xfrm>
            <a:off x="8024813" y="5036344"/>
            <a:ext cx="2828925" cy="642938"/>
          </a:xfrm>
          <a:prstGeom prst="borderCallout1">
            <a:avLst>
              <a:gd name="adj1" fmla="val 49358"/>
              <a:gd name="adj2" fmla="val -26872"/>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Thundering herds</a:t>
            </a:r>
          </a:p>
        </p:txBody>
      </p:sp>
      <p:sp>
        <p:nvSpPr>
          <p:cNvPr id="124" name="Line Callout 1 123"/>
          <p:cNvSpPr/>
          <p:nvPr/>
        </p:nvSpPr>
        <p:spPr bwMode="auto">
          <a:xfrm flipH="1">
            <a:off x="1338263" y="4071937"/>
            <a:ext cx="2828925" cy="900113"/>
          </a:xfrm>
          <a:prstGeom prst="borderCallout1">
            <a:avLst>
              <a:gd name="adj1" fmla="val 2929"/>
              <a:gd name="adj2" fmla="val -16266"/>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289339" marR="0" lvl="0" indent="-289339" algn="l" defTabSz="771571" rtl="0" eaLnBrk="1" fontAlgn="base" latinLnBrk="0" hangingPunct="1">
              <a:lnSpc>
                <a:spcPct val="100000"/>
              </a:lnSpc>
              <a:spcBef>
                <a:spcPct val="0"/>
              </a:spcBef>
              <a:spcAft>
                <a:spcPct val="0"/>
              </a:spcAft>
              <a:buClrTx/>
              <a:buSzTx/>
              <a:buFont typeface="Arial"/>
              <a:buChar char="•"/>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Distributed write control logic</a:t>
            </a:r>
          </a:p>
        </p:txBody>
      </p:sp>
    </p:spTree>
    <p:custDataLst>
      <p:tags r:id="rId1"/>
    </p:custDataLst>
    <p:extLst>
      <p:ext uri="{BB962C8B-B14F-4D97-AF65-F5344CB8AC3E}">
        <p14:creationId xmlns:p14="http://schemas.microsoft.com/office/powerpoint/2010/main" val="104571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Follower and Leader Caches</a:t>
            </a:r>
          </a:p>
        </p:txBody>
      </p:sp>
      <p:grpSp>
        <p:nvGrpSpPr>
          <p:cNvPr id="5" name="Group 4"/>
          <p:cNvGrpSpPr/>
          <p:nvPr/>
        </p:nvGrpSpPr>
        <p:grpSpPr>
          <a:xfrm>
            <a:off x="3910012" y="2786062"/>
            <a:ext cx="1157288" cy="642938"/>
            <a:chOff x="3911600" y="3606800"/>
            <a:chExt cx="1371600" cy="762000"/>
          </a:xfrm>
        </p:grpSpPr>
        <p:sp>
          <p:nvSpPr>
            <p:cNvPr id="4" name="Rectangle 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3" name="Rectangle 42"/>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7" name="Group 6"/>
          <p:cNvGrpSpPr/>
          <p:nvPr/>
        </p:nvGrpSpPr>
        <p:grpSpPr>
          <a:xfrm>
            <a:off x="3846096" y="1950245"/>
            <a:ext cx="1028323" cy="707231"/>
            <a:chOff x="3683000" y="2311400"/>
            <a:chExt cx="1218753" cy="1274347"/>
          </a:xfrm>
        </p:grpSpPr>
        <p:sp>
          <p:nvSpPr>
            <p:cNvPr id="49" name="Down Arrow 4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1" name="Down Arrow 50"/>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4" name="Down Arrow 53"/>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5" name="Down Arrow 54"/>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8" name="Group 7"/>
          <p:cNvGrpSpPr/>
          <p:nvPr/>
        </p:nvGrpSpPr>
        <p:grpSpPr>
          <a:xfrm>
            <a:off x="6031706" y="5357813"/>
            <a:ext cx="1028700" cy="771525"/>
            <a:chOff x="4292600" y="5969000"/>
            <a:chExt cx="1219200" cy="914400"/>
          </a:xfrm>
        </p:grpSpPr>
        <p:sp>
          <p:nvSpPr>
            <p:cNvPr id="58" name="Magnetic Disk 57"/>
            <p:cNvSpPr/>
            <p:nvPr/>
          </p:nvSpPr>
          <p:spPr bwMode="auto">
            <a:xfrm>
              <a:off x="4292600" y="5969000"/>
              <a:ext cx="762000" cy="685800"/>
            </a:xfrm>
            <a:prstGeom prst="flowChartMagneticDisk">
              <a:avLst/>
            </a:prstGeom>
            <a:solidFill>
              <a:srgbClr val="24E95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solidFill>
              <a:srgbClr val="AEE215"/>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solidFill>
              <a:srgbClr val="1E5CE9"/>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solidFill>
              <a:srgbClr val="E00018"/>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8" name="Group 107"/>
          <p:cNvGrpSpPr/>
          <p:nvPr/>
        </p:nvGrpSpPr>
        <p:grpSpPr>
          <a:xfrm>
            <a:off x="5967790" y="1950245"/>
            <a:ext cx="1028323" cy="707231"/>
            <a:chOff x="3683000" y="2311400"/>
            <a:chExt cx="1218753" cy="1274347"/>
          </a:xfrm>
        </p:grpSpPr>
        <p:sp>
          <p:nvSpPr>
            <p:cNvPr id="109" name="Down Arrow 108"/>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Down Arrow 109"/>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2" name="Down Arrow 111"/>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13" name="Group 112"/>
          <p:cNvGrpSpPr/>
          <p:nvPr/>
        </p:nvGrpSpPr>
        <p:grpSpPr>
          <a:xfrm>
            <a:off x="8025190" y="1950245"/>
            <a:ext cx="1028323" cy="707231"/>
            <a:chOff x="3683000" y="2311400"/>
            <a:chExt cx="1218753" cy="1274347"/>
          </a:xfrm>
        </p:grpSpPr>
        <p:sp>
          <p:nvSpPr>
            <p:cNvPr id="114" name="Down Arrow 113"/>
            <p:cNvSpPr/>
            <p:nvPr/>
          </p:nvSpPr>
          <p:spPr bwMode="auto">
            <a:xfrm rot="20645275">
              <a:off x="3683000" y="2311400"/>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5" name="Down Arrow 114"/>
            <p:cNvSpPr/>
            <p:nvPr/>
          </p:nvSpPr>
          <p:spPr bwMode="auto">
            <a:xfrm rot="20011685">
              <a:off x="4149090" y="2329825"/>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6" name="Down Arrow 115"/>
            <p:cNvSpPr/>
            <p:nvPr/>
          </p:nvSpPr>
          <p:spPr bwMode="auto">
            <a:xfrm rot="954725" flipH="1">
              <a:off x="4130863" y="2348122"/>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7" name="Down Arrow 116"/>
            <p:cNvSpPr/>
            <p:nvPr/>
          </p:nvSpPr>
          <p:spPr bwMode="auto">
            <a:xfrm rot="1588315" flipH="1">
              <a:off x="4596953" y="2366547"/>
              <a:ext cx="304800" cy="1219200"/>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78" name="Down Arrow 77"/>
          <p:cNvSpPr/>
          <p:nvPr/>
        </p:nvSpPr>
        <p:spPr bwMode="auto">
          <a:xfrm rot="18178546">
            <a:off x="5394400" y="3447809"/>
            <a:ext cx="257175" cy="898267"/>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8" name="Down Arrow 117"/>
          <p:cNvSpPr/>
          <p:nvPr/>
        </p:nvSpPr>
        <p:spPr bwMode="auto">
          <a:xfrm rot="18191779">
            <a:off x="5139108" y="3252475"/>
            <a:ext cx="257175" cy="154001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9" name="Down Arrow 118"/>
          <p:cNvSpPr/>
          <p:nvPr/>
        </p:nvSpPr>
        <p:spPr bwMode="auto">
          <a:xfrm rot="3538969" flipH="1">
            <a:off x="7915134" y="3193921"/>
            <a:ext cx="257175" cy="168999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3560068"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5"/>
            <a:ext cx="257175"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2" name="Down Arrow 121"/>
          <p:cNvSpPr/>
          <p:nvPr/>
        </p:nvSpPr>
        <p:spPr bwMode="auto">
          <a:xfrm flipH="1">
            <a:off x="6651484" y="3557587"/>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157288" cy="642938"/>
            <a:chOff x="3911600" y="3606800"/>
            <a:chExt cx="1371600" cy="762000"/>
          </a:xfrm>
        </p:grpSpPr>
        <p:sp>
          <p:nvSpPr>
            <p:cNvPr id="74" name="Rectangle 73"/>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0" name="Group 79"/>
          <p:cNvGrpSpPr/>
          <p:nvPr/>
        </p:nvGrpSpPr>
        <p:grpSpPr>
          <a:xfrm>
            <a:off x="8089106" y="2786062"/>
            <a:ext cx="1157288" cy="642938"/>
            <a:chOff x="3911600" y="3606800"/>
            <a:chExt cx="1371600" cy="762000"/>
          </a:xfrm>
        </p:grpSpPr>
        <p:sp>
          <p:nvSpPr>
            <p:cNvPr id="81" name="Rectangle 80"/>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86" name="Group 85"/>
          <p:cNvGrpSpPr/>
          <p:nvPr/>
        </p:nvGrpSpPr>
        <p:grpSpPr>
          <a:xfrm>
            <a:off x="6031706" y="4071937"/>
            <a:ext cx="1157288" cy="642938"/>
            <a:chOff x="3911600" y="3606800"/>
            <a:chExt cx="1371600" cy="762000"/>
          </a:xfrm>
        </p:grpSpPr>
        <p:sp>
          <p:nvSpPr>
            <p:cNvPr id="87" name="Rectangle 86"/>
            <p:cNvSpPr/>
            <p:nvPr/>
          </p:nvSpPr>
          <p:spPr bwMode="auto">
            <a:xfrm>
              <a:off x="3911600" y="3606800"/>
              <a:ext cx="762000" cy="457200"/>
            </a:xfrm>
            <a:prstGeom prst="rect">
              <a:avLst/>
            </a:prstGeom>
            <a:solidFill>
              <a:srgbClr val="E00006"/>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064000" y="3683000"/>
              <a:ext cx="762000" cy="457200"/>
            </a:xfrm>
            <a:prstGeom prst="rect">
              <a:avLst/>
            </a:prstGeom>
            <a:solidFill>
              <a:srgbClr val="F1BE17"/>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9" name="Rectangle 88"/>
            <p:cNvSpPr/>
            <p:nvPr/>
          </p:nvSpPr>
          <p:spPr bwMode="auto">
            <a:xfrm>
              <a:off x="4216400" y="3759200"/>
              <a:ext cx="762000" cy="457200"/>
            </a:xfrm>
            <a:prstGeom prst="rect">
              <a:avLst/>
            </a:prstGeom>
            <a:solidFill>
              <a:srgbClr val="22F30D"/>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5" name="Rectangle 124"/>
            <p:cNvSpPr/>
            <p:nvPr/>
          </p:nvSpPr>
          <p:spPr bwMode="auto">
            <a:xfrm>
              <a:off x="4368800" y="3835400"/>
              <a:ext cx="762000" cy="457200"/>
            </a:xfrm>
            <a:prstGeom prst="rect">
              <a:avLst/>
            </a:prstGeom>
            <a:solidFill>
              <a:srgbClr val="1DE7AB"/>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26" name="Rectangle 125"/>
            <p:cNvSpPr/>
            <p:nvPr/>
          </p:nvSpPr>
          <p:spPr bwMode="auto">
            <a:xfrm>
              <a:off x="4521200" y="3911600"/>
              <a:ext cx="762000" cy="457200"/>
            </a:xfrm>
            <a:prstGeom prst="rect">
              <a:avLst/>
            </a:prstGeom>
            <a:solidFill>
              <a:srgbClr val="1E5CE9"/>
            </a:solidFill>
            <a:ln w="12700" cmpd="sng">
              <a:solidFill>
                <a:schemeClr val="tx1"/>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7" name="Down Arrow 126"/>
          <p:cNvSpPr/>
          <p:nvPr/>
        </p:nvSpPr>
        <p:spPr bwMode="auto">
          <a:xfrm rot="19987393" flipH="1">
            <a:off x="6221325" y="4675448"/>
            <a:ext cx="257175" cy="615894"/>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8" name="Down Arrow 127"/>
          <p:cNvSpPr/>
          <p:nvPr/>
        </p:nvSpPr>
        <p:spPr bwMode="auto">
          <a:xfrm flipH="1">
            <a:off x="6651484" y="4843461"/>
            <a:ext cx="257175"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Tree>
    <p:custDataLst>
      <p:tags r:id="rId1"/>
    </p:custDataLst>
    <p:extLst>
      <p:ext uri="{BB962C8B-B14F-4D97-AF65-F5344CB8AC3E}">
        <p14:creationId xmlns:p14="http://schemas.microsoft.com/office/powerpoint/2010/main" val="522808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chemeClr val="accent1">
                    <a:lumMod val="50000"/>
                  </a:schemeClr>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rgbClr val="FCF3D3"/>
                </a:solidFill>
                <a:effectLst>
                  <a:outerShdw blurRad="95250" dist="114300" dir="2700000" algn="tl" rotWithShape="0">
                    <a:prstClr val="black">
                      <a:alpha val="77000"/>
                    </a:prstClr>
                  </a:outerShdw>
                </a:effectLst>
              </a:rPr>
              <a:t>Timeliness of writes</a:t>
            </a:r>
          </a:p>
          <a:p>
            <a:r>
              <a:rPr lang="en-US" sz="3713" dirty="0">
                <a:solidFill>
                  <a:schemeClr val="accent1">
                    <a:lumMod val="50000"/>
                  </a:schemeClr>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1075530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Write-through Caching – Association Lists</a:t>
            </a:r>
          </a:p>
        </p:txBody>
      </p:sp>
      <p:sp>
        <p:nvSpPr>
          <p:cNvPr id="4" name="Rectangle 3"/>
          <p:cNvSpPr/>
          <p:nvPr/>
        </p:nvSpPr>
        <p:spPr bwMode="auto">
          <a:xfrm>
            <a:off x="3910012" y="2786062"/>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038600" y="2850356"/>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7" name="Rectangle 36"/>
          <p:cNvSpPr/>
          <p:nvPr/>
        </p:nvSpPr>
        <p:spPr bwMode="auto">
          <a:xfrm>
            <a:off x="4167187" y="2914650"/>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0" name="Rectangle 39"/>
          <p:cNvSpPr/>
          <p:nvPr/>
        </p:nvSpPr>
        <p:spPr bwMode="auto">
          <a:xfrm>
            <a:off x="4295775" y="2978944"/>
            <a:ext cx="642938"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36" name="TextBox 35"/>
          <p:cNvSpPr txBox="1"/>
          <p:nvPr/>
        </p:nvSpPr>
        <p:spPr>
          <a:xfrm>
            <a:off x="952500" y="2914651"/>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47" name="TextBox 46"/>
          <p:cNvSpPr txBox="1"/>
          <p:nvPr/>
        </p:nvSpPr>
        <p:spPr>
          <a:xfrm>
            <a:off x="952500" y="5494990"/>
            <a:ext cx="2443163"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48" name="TextBox 47"/>
          <p:cNvSpPr txBox="1"/>
          <p:nvPr/>
        </p:nvSpPr>
        <p:spPr>
          <a:xfrm>
            <a:off x="952500" y="1500188"/>
            <a:ext cx="1702325" cy="455959"/>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grpSp>
        <p:nvGrpSpPr>
          <p:cNvPr id="8" name="Group 7"/>
          <p:cNvGrpSpPr/>
          <p:nvPr/>
        </p:nvGrpSpPr>
        <p:grpSpPr>
          <a:xfrm>
            <a:off x="6031706" y="5357813"/>
            <a:ext cx="1028700" cy="771525"/>
            <a:chOff x="4292600" y="5969000"/>
            <a:chExt cx="1219200" cy="914400"/>
          </a:xfrm>
          <a:solidFill>
            <a:srgbClr val="FAE79D"/>
          </a:solidFill>
        </p:grpSpPr>
        <p:sp>
          <p:nvSpPr>
            <p:cNvPr id="58" name="Magnetic Disk 57"/>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 name="Magnetic Disk 8"/>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X,…</a:t>
              </a:r>
            </a:p>
          </p:txBody>
        </p:sp>
      </p:grpSp>
      <p:grpSp>
        <p:nvGrpSpPr>
          <p:cNvPr id="90" name="Group 89"/>
          <p:cNvGrpSpPr/>
          <p:nvPr/>
        </p:nvGrpSpPr>
        <p:grpSpPr>
          <a:xfrm>
            <a:off x="3698761" y="1628775"/>
            <a:ext cx="1432833" cy="257175"/>
            <a:chOff x="3530600" y="1892300"/>
            <a:chExt cx="1698172" cy="304800"/>
          </a:xfrm>
        </p:grpSpPr>
        <p:sp>
          <p:nvSpPr>
            <p:cNvPr id="91" name="Rounded Rectangle 90"/>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2" name="Rounded Rectangle 91"/>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3" name="Rounded Rectangle 92"/>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4" name="Rounded Rectangle 93"/>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5" name="Rounded Rectangle 94"/>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96" name="Group 95"/>
          <p:cNvGrpSpPr/>
          <p:nvPr/>
        </p:nvGrpSpPr>
        <p:grpSpPr>
          <a:xfrm>
            <a:off x="5820455" y="1628775"/>
            <a:ext cx="1432833" cy="257175"/>
            <a:chOff x="3530600" y="1892300"/>
            <a:chExt cx="1698172" cy="304800"/>
          </a:xfrm>
        </p:grpSpPr>
        <p:sp>
          <p:nvSpPr>
            <p:cNvPr id="97" name="Rounded Rectangle 96"/>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8" name="Rounded Rectangle 97"/>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99" name="Rounded Rectangle 98"/>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0" name="Rounded Rectangle 99"/>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1" name="Rounded Rectangle 100"/>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02" name="Group 101"/>
          <p:cNvGrpSpPr/>
          <p:nvPr/>
        </p:nvGrpSpPr>
        <p:grpSpPr>
          <a:xfrm>
            <a:off x="7877855" y="1628775"/>
            <a:ext cx="1432833" cy="257175"/>
            <a:chOff x="3530600" y="1892300"/>
            <a:chExt cx="1698172" cy="304800"/>
          </a:xfrm>
        </p:grpSpPr>
        <p:sp>
          <p:nvSpPr>
            <p:cNvPr id="103" name="Rounded Rectangle 102"/>
            <p:cNvSpPr/>
            <p:nvPr/>
          </p:nvSpPr>
          <p:spPr bwMode="auto">
            <a:xfrm>
              <a:off x="3530600"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4" name="Rounded Rectangle 103"/>
            <p:cNvSpPr/>
            <p:nvPr/>
          </p:nvSpPr>
          <p:spPr bwMode="auto">
            <a:xfrm>
              <a:off x="3878943"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5" name="Rounded Rectangle 104"/>
            <p:cNvSpPr/>
            <p:nvPr/>
          </p:nvSpPr>
          <p:spPr bwMode="auto">
            <a:xfrm>
              <a:off x="4227286"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6" name="Rounded Rectangle 105"/>
            <p:cNvSpPr/>
            <p:nvPr/>
          </p:nvSpPr>
          <p:spPr bwMode="auto">
            <a:xfrm>
              <a:off x="4575629"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07" name="Rounded Rectangle 106"/>
            <p:cNvSpPr/>
            <p:nvPr/>
          </p:nvSpPr>
          <p:spPr bwMode="auto">
            <a:xfrm>
              <a:off x="4923972" y="18923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8" name="Down Arrow 77"/>
          <p:cNvSpPr/>
          <p:nvPr/>
        </p:nvSpPr>
        <p:spPr bwMode="auto">
          <a:xfrm rot="7375108">
            <a:off x="5322331" y="3315191"/>
            <a:ext cx="257175" cy="10700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0" name="Down Arrow 119"/>
          <p:cNvSpPr/>
          <p:nvPr/>
        </p:nvSpPr>
        <p:spPr bwMode="auto">
          <a:xfrm rot="14344077" flipH="1">
            <a:off x="7727316" y="3117194"/>
            <a:ext cx="257175" cy="1461783"/>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1" name="Down Arrow 120"/>
          <p:cNvSpPr/>
          <p:nvPr/>
        </p:nvSpPr>
        <p:spPr bwMode="auto">
          <a:xfrm flipH="1">
            <a:off x="6353175" y="3493294"/>
            <a:ext cx="385763" cy="514349"/>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73" name="Group 72"/>
          <p:cNvGrpSpPr/>
          <p:nvPr/>
        </p:nvGrpSpPr>
        <p:grpSpPr>
          <a:xfrm>
            <a:off x="6031706" y="2786062"/>
            <a:ext cx="1607344" cy="642938"/>
            <a:chOff x="3911600" y="3606800"/>
            <a:chExt cx="1905000" cy="762000"/>
          </a:xfrm>
          <a:solidFill>
            <a:srgbClr val="F9B809"/>
          </a:solidFill>
        </p:grpSpPr>
        <p:sp>
          <p:nvSpPr>
            <p:cNvPr id="74" name="Rectangle 7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5" name="Rectangle 7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6" name="Rectangle 7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7" name="Rectangle 7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9" name="Rectangle 78"/>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80" name="Group 79"/>
          <p:cNvGrpSpPr/>
          <p:nvPr/>
        </p:nvGrpSpPr>
        <p:grpSpPr>
          <a:xfrm>
            <a:off x="8089106" y="2786062"/>
            <a:ext cx="1157288" cy="642938"/>
            <a:chOff x="3911600" y="3606800"/>
            <a:chExt cx="1371600" cy="762000"/>
          </a:xfrm>
          <a:solidFill>
            <a:srgbClr val="F9B809"/>
          </a:solidFill>
        </p:grpSpPr>
        <p:sp>
          <p:nvSpPr>
            <p:cNvPr id="81" name="Rectangle 80"/>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2" name="Rectangle 81"/>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3" name="Rectangle 82"/>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4" name="Rectangle 83"/>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5" name="Rectangle 84"/>
            <p:cNvSpPr/>
            <p:nvPr/>
          </p:nvSpPr>
          <p:spPr bwMode="auto">
            <a:xfrm>
              <a:off x="4521200" y="39116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128" name="Down Arrow 127"/>
          <p:cNvSpPr/>
          <p:nvPr/>
        </p:nvSpPr>
        <p:spPr bwMode="auto">
          <a:xfrm flipH="1">
            <a:off x="6353175" y="4779169"/>
            <a:ext cx="385763" cy="514351"/>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TextBox 128"/>
          <p:cNvSpPr txBox="1"/>
          <p:nvPr/>
        </p:nvSpPr>
        <p:spPr>
          <a:xfrm>
            <a:off x="952500" y="4209115"/>
            <a:ext cx="2893219" cy="455959"/>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31" name="Down Arrow 130"/>
          <p:cNvSpPr/>
          <p:nvPr/>
        </p:nvSpPr>
        <p:spPr bwMode="auto">
          <a:xfrm flipH="1">
            <a:off x="6353175" y="1950244"/>
            <a:ext cx="385763" cy="771525"/>
          </a:xfrm>
          <a:prstGeom prst="downArrow">
            <a:avLst>
              <a:gd name="adj1" fmla="val 38010"/>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3" name="Group 132"/>
          <p:cNvGrpSpPr/>
          <p:nvPr/>
        </p:nvGrpSpPr>
        <p:grpSpPr>
          <a:xfrm>
            <a:off x="6031706" y="4071937"/>
            <a:ext cx="1607344" cy="642938"/>
            <a:chOff x="3911600" y="3606800"/>
            <a:chExt cx="1905000" cy="762000"/>
          </a:xfrm>
          <a:solidFill>
            <a:srgbClr val="F9B809"/>
          </a:solidFill>
        </p:grpSpPr>
        <p:sp>
          <p:nvSpPr>
            <p:cNvPr id="134" name="Rectangle 133"/>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5" name="Rectangle 134"/>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6" name="Rectangle 135"/>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7" name="Rectangle 136"/>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38" name="Rectangle 137"/>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p>
          </p:txBody>
        </p:sp>
      </p:grpSp>
      <p:grpSp>
        <p:nvGrpSpPr>
          <p:cNvPr id="139" name="Group 138"/>
          <p:cNvGrpSpPr/>
          <p:nvPr/>
        </p:nvGrpSpPr>
        <p:grpSpPr>
          <a:xfrm>
            <a:off x="6031706" y="2786062"/>
            <a:ext cx="1607344" cy="642938"/>
            <a:chOff x="3911600" y="3606800"/>
            <a:chExt cx="1905000" cy="762000"/>
          </a:xfrm>
          <a:solidFill>
            <a:srgbClr val="F9B809"/>
          </a:solidFill>
        </p:grpSpPr>
        <p:sp>
          <p:nvSpPr>
            <p:cNvPr id="140" name="Rectangle 139"/>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1" name="Rectangle 140"/>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2" name="Rectangle 141"/>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3" name="Rectangle 142"/>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44" name="Rectangle 143"/>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grpSp>
        <p:nvGrpSpPr>
          <p:cNvPr id="151" name="Group 150"/>
          <p:cNvGrpSpPr/>
          <p:nvPr/>
        </p:nvGrpSpPr>
        <p:grpSpPr>
          <a:xfrm>
            <a:off x="6031706" y="4071937"/>
            <a:ext cx="1607344" cy="642938"/>
            <a:chOff x="3911600" y="3606800"/>
            <a:chExt cx="1905000" cy="762000"/>
          </a:xfrm>
          <a:solidFill>
            <a:srgbClr val="F9B809"/>
          </a:solidFill>
        </p:grpSpPr>
        <p:sp>
          <p:nvSpPr>
            <p:cNvPr id="152" name="Rectangle 151"/>
            <p:cNvSpPr/>
            <p:nvPr/>
          </p:nvSpPr>
          <p:spPr bwMode="auto">
            <a:xfrm>
              <a:off x="3911600" y="36068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3" name="Rectangle 152"/>
            <p:cNvSpPr/>
            <p:nvPr/>
          </p:nvSpPr>
          <p:spPr bwMode="auto">
            <a:xfrm>
              <a:off x="4064000" y="36830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4" name="Rectangle 153"/>
            <p:cNvSpPr/>
            <p:nvPr/>
          </p:nvSpPr>
          <p:spPr bwMode="auto">
            <a:xfrm>
              <a:off x="4216400" y="37592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5" name="Rectangle 154"/>
            <p:cNvSpPr/>
            <p:nvPr/>
          </p:nvSpPr>
          <p:spPr bwMode="auto">
            <a:xfrm>
              <a:off x="4368800" y="3835400"/>
              <a:ext cx="7620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56" name="Rectangle 155"/>
            <p:cNvSpPr/>
            <p:nvPr/>
          </p:nvSpPr>
          <p:spPr bwMode="auto">
            <a:xfrm>
              <a:off x="4521200" y="3911600"/>
              <a:ext cx="1295400" cy="457200"/>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p>
          </p:txBody>
        </p:sp>
      </p:grpSp>
      <p:sp>
        <p:nvSpPr>
          <p:cNvPr id="3" name="Rectangle 2"/>
          <p:cNvSpPr/>
          <p:nvPr/>
        </p:nvSpPr>
        <p:spPr bwMode="auto">
          <a:xfrm>
            <a:off x="6803231" y="2143125"/>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7" name="Rectangle 156"/>
          <p:cNvSpPr/>
          <p:nvPr/>
        </p:nvSpPr>
        <p:spPr bwMode="auto">
          <a:xfrm>
            <a:off x="6803231" y="3557588"/>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8" name="Rectangle 157"/>
          <p:cNvSpPr/>
          <p:nvPr/>
        </p:nvSpPr>
        <p:spPr bwMode="auto">
          <a:xfrm>
            <a:off x="6803231" y="4843463"/>
            <a:ext cx="900113"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X –&gt; Y</a:t>
            </a:r>
          </a:p>
        </p:txBody>
      </p:sp>
      <p:sp>
        <p:nvSpPr>
          <p:cNvPr id="159" name="Rectangle 158"/>
          <p:cNvSpPr/>
          <p:nvPr/>
        </p:nvSpPr>
        <p:spPr bwMode="auto">
          <a:xfrm>
            <a:off x="7639050" y="4972050"/>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0" name="Rectangle 159"/>
          <p:cNvSpPr/>
          <p:nvPr/>
        </p:nvSpPr>
        <p:spPr bwMode="auto">
          <a:xfrm>
            <a:off x="7639050" y="2271713"/>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sp>
        <p:nvSpPr>
          <p:cNvPr id="161" name="Rectangle 160"/>
          <p:cNvSpPr/>
          <p:nvPr/>
        </p:nvSpPr>
        <p:spPr bwMode="auto">
          <a:xfrm>
            <a:off x="3588544"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2" name="Rectangle 161"/>
          <p:cNvSpPr/>
          <p:nvPr/>
        </p:nvSpPr>
        <p:spPr bwMode="auto">
          <a:xfrm>
            <a:off x="8539162" y="3557588"/>
            <a:ext cx="1350169"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refill X</a:t>
            </a:r>
          </a:p>
        </p:txBody>
      </p:sp>
      <p:sp>
        <p:nvSpPr>
          <p:cNvPr id="163" name="Rectangle 162"/>
          <p:cNvSpPr/>
          <p:nvPr/>
        </p:nvSpPr>
        <p:spPr bwMode="auto">
          <a:xfrm>
            <a:off x="7639050" y="3686175"/>
            <a:ext cx="514350" cy="450056"/>
          </a:xfrm>
          <a:prstGeom prst="rect">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ctr" defTabSz="771571" rtl="0" eaLnBrk="1" fontAlgn="base" latinLnBrk="0" hangingPunct="1">
              <a:lnSpc>
                <a:spcPct val="9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rPr>
              <a:t>ok</a:t>
            </a:r>
          </a:p>
        </p:txBody>
      </p:sp>
      <p:grpSp>
        <p:nvGrpSpPr>
          <p:cNvPr id="164" name="Group 163"/>
          <p:cNvGrpSpPr/>
          <p:nvPr/>
        </p:nvGrpSpPr>
        <p:grpSpPr>
          <a:xfrm>
            <a:off x="6031706" y="5357813"/>
            <a:ext cx="1028700" cy="771525"/>
            <a:chOff x="4292600" y="5969000"/>
            <a:chExt cx="1219200" cy="914400"/>
          </a:xfrm>
          <a:solidFill>
            <a:srgbClr val="FAE79D"/>
          </a:solidFill>
        </p:grpSpPr>
        <p:sp>
          <p:nvSpPr>
            <p:cNvPr id="165" name="Magnetic Disk 164"/>
            <p:cNvSpPr/>
            <p:nvPr/>
          </p:nvSpPr>
          <p:spPr bwMode="auto">
            <a:xfrm>
              <a:off x="4292600" y="59690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Magnetic Disk 165"/>
            <p:cNvSpPr/>
            <p:nvPr/>
          </p:nvSpPr>
          <p:spPr bwMode="auto">
            <a:xfrm>
              <a:off x="4445000" y="60452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7" name="Magnetic Disk 166"/>
            <p:cNvSpPr/>
            <p:nvPr/>
          </p:nvSpPr>
          <p:spPr bwMode="auto">
            <a:xfrm>
              <a:off x="4597400" y="61214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1688"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8" name="Magnetic Disk 167"/>
            <p:cNvSpPr/>
            <p:nvPr/>
          </p:nvSpPr>
          <p:spPr bwMode="auto">
            <a:xfrm>
              <a:off x="4749800" y="6197600"/>
              <a:ext cx="762000" cy="685800"/>
            </a:xfrm>
            <a:prstGeom prst="flowChartMagneticDisk">
              <a:avLst/>
            </a:prstGeom>
            <a:ln>
              <a:headEnd type="arrow"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rPr>
                <a:t>Y,…</a:t>
              </a:r>
            </a:p>
          </p:txBody>
        </p:sp>
      </p:grpSp>
      <p:sp>
        <p:nvSpPr>
          <p:cNvPr id="108" name="Rectangle 107"/>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X,A,B,C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50" name="Rectangle 149"/>
          <p:cNvSpPr/>
          <p:nvPr/>
        </p:nvSpPr>
        <p:spPr bwMode="auto">
          <a:xfrm>
            <a:off x="4424362" y="3043237"/>
            <a:ext cx="1092994" cy="385763"/>
          </a:xfrm>
          <a:prstGeom prst="rect">
            <a:avLst/>
          </a:prstGeom>
          <a:ln>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a:sym typeface="Vista Sans OT Reg" charset="0"/>
              </a:rPr>
              <a:t>Y,A,B,C</a:t>
            </a:r>
            <a:endParaRPr kumimoji="0" lang="en-US" sz="1688" b="0" i="0" u="none" strike="noStrike" kern="1200" cap="none" spc="0" normalizeH="0" baseline="0" noProof="0" dirty="0">
              <a:ln>
                <a:noFill/>
              </a:ln>
              <a:solidFill>
                <a:srgbClr val="000000"/>
              </a:solidFill>
              <a:effectLst/>
              <a:uLnTx/>
              <a:uFillTx/>
              <a:latin typeface="Vista Sans OT Reg"/>
              <a:sym typeface="Vista Sans OT Reg" charset="0"/>
            </a:endParaRPr>
          </a:p>
        </p:txBody>
      </p:sp>
      <p:sp>
        <p:nvSpPr>
          <p:cNvPr id="110" name="Down Arrow 109"/>
          <p:cNvSpPr/>
          <p:nvPr/>
        </p:nvSpPr>
        <p:spPr bwMode="auto">
          <a:xfrm rot="18175108">
            <a:off x="5329130" y="3614142"/>
            <a:ext cx="257175" cy="1070051"/>
          </a:xfrm>
          <a:prstGeom prst="downArrow">
            <a:avLst>
              <a:gd name="adj1" fmla="val 38010"/>
              <a:gd name="adj2" fmla="val 50000"/>
            </a:avLst>
          </a:prstGeom>
          <a:ln>
            <a:headEnd type="arrow"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35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5" name="Oval 4"/>
          <p:cNvSpPr/>
          <p:nvPr/>
        </p:nvSpPr>
        <p:spPr bwMode="auto">
          <a:xfrm>
            <a:off x="3698761" y="2494625"/>
            <a:ext cx="2204889" cy="1255843"/>
          </a:xfrm>
          <a:prstGeom prst="ellipse">
            <a:avLst/>
          </a:prstGeom>
          <a:noFill/>
          <a:ln w="57150" cap="flat" cmpd="sng" algn="ctr">
            <a:solidFill>
              <a:schemeClr val="tx1"/>
            </a:solidFill>
            <a:prstDash val="solid"/>
            <a:round/>
            <a:headEnd type="arrow"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6" name="TextBox 5"/>
          <p:cNvSpPr txBox="1"/>
          <p:nvPr/>
        </p:nvSpPr>
        <p:spPr>
          <a:xfrm>
            <a:off x="5637320" y="1802167"/>
            <a:ext cx="6178859" cy="923330"/>
          </a:xfrm>
          <a:prstGeom prst="rect">
            <a:avLst/>
          </a:prstGeom>
          <a:solidFill>
            <a:srgbClr val="FFC000"/>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Vista Sans OT Reg"/>
              </a:rPr>
              <a:t>Ensure that range queries on association lists always work, even when a change has recently been made.  Not ACID, but “good enough” for TAO use cases.</a:t>
            </a:r>
          </a:p>
        </p:txBody>
      </p:sp>
      <p:cxnSp>
        <p:nvCxnSpPr>
          <p:cNvPr id="10" name="Straight Connector 9"/>
          <p:cNvCxnSpPr>
            <a:stCxn id="5" idx="6"/>
          </p:cNvCxnSpPr>
          <p:nvPr/>
        </p:nvCxnSpPr>
        <p:spPr bwMode="auto">
          <a:xfrm flipV="1">
            <a:off x="5903650" y="2721769"/>
            <a:ext cx="1028169" cy="400778"/>
          </a:xfrm>
          <a:prstGeom prst="line">
            <a:avLst/>
          </a:prstGeom>
          <a:solidFill>
            <a:srgbClr val="F0C423"/>
          </a:solidFill>
          <a:ln w="28575" cap="flat" cmpd="sng" algn="ctr">
            <a:solidFill>
              <a:schemeClr val="tx1"/>
            </a:solidFill>
            <a:prstDash val="solid"/>
            <a:round/>
            <a:headEnd type="arrow" w="med" len="med"/>
            <a:tailEnd type="none" w="med" len="med"/>
          </a:ln>
          <a:effectLst/>
        </p:spPr>
      </p:cxnSp>
    </p:spTree>
    <p:custDataLst>
      <p:tags r:id="rId1"/>
    </p:custDataLst>
    <p:extLst>
      <p:ext uri="{BB962C8B-B14F-4D97-AF65-F5344CB8AC3E}">
        <p14:creationId xmlns:p14="http://schemas.microsoft.com/office/powerpoint/2010/main" val="267218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6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randombar(horizontal)">
                                      <p:cBhvr>
                                        <p:cTn id="57" dur="500"/>
                                        <p:tgtEl>
                                          <p:spTgt spid="5"/>
                                        </p:tgtEl>
                                      </p:cBhvr>
                                    </p:animEffect>
                                  </p:childTnLst>
                                </p:cTn>
                              </p:par>
                              <p:par>
                                <p:cTn id="58" presetID="14" presetClass="entr" presetSubtype="10"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randombar(horizontal)">
                                      <p:cBhvr>
                                        <p:cTn id="60" dur="500"/>
                                        <p:tgtEl>
                                          <p:spTgt spid="10"/>
                                        </p:tgtEl>
                                      </p:cBhvr>
                                    </p:animEffect>
                                  </p:childTnLst>
                                </p:cTn>
                              </p:par>
                              <p:par>
                                <p:cTn id="61" presetID="14" presetClass="entr" presetSubtype="1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randombar(horizontal)">
                                      <p:cBhvr>
                                        <p:cTn id="6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0" grpId="0" animBg="1"/>
      <p:bldP spid="121" grpId="0" animBg="1"/>
      <p:bldP spid="128" grpId="0" animBg="1"/>
      <p:bldP spid="131" grpId="0" animBg="1"/>
      <p:bldP spid="3" grpId="0" animBg="1"/>
      <p:bldP spid="157" grpId="0" animBg="1"/>
      <p:bldP spid="158" grpId="0" animBg="1"/>
      <p:bldP spid="159" grpId="0" animBg="1"/>
      <p:bldP spid="160" grpId="0" animBg="1"/>
      <p:bldP spid="161" grpId="0" animBg="1"/>
      <p:bldP spid="162" grpId="0" animBg="1"/>
      <p:bldP spid="163" grpId="0" animBg="1"/>
      <p:bldP spid="150" grpId="0" animBg="1"/>
      <p:bldP spid="110"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9481-12E0-435F-9D3E-56C891711306}"/>
              </a:ext>
            </a:extLst>
          </p:cNvPr>
          <p:cNvSpPr>
            <a:spLocks noGrp="1"/>
          </p:cNvSpPr>
          <p:nvPr>
            <p:ph type="title"/>
          </p:nvPr>
        </p:nvSpPr>
        <p:spPr/>
        <p:txBody>
          <a:bodyPr/>
          <a:lstStyle/>
          <a:p>
            <a:r>
              <a:rPr lang="en-US" dirty="0"/>
              <a:t>What is “big data” usually about?</a:t>
            </a:r>
          </a:p>
        </p:txBody>
      </p:sp>
      <p:sp>
        <p:nvSpPr>
          <p:cNvPr id="3" name="Content Placeholder 2">
            <a:extLst>
              <a:ext uri="{FF2B5EF4-FFF2-40B4-BE49-F238E27FC236}">
                <a16:creationId xmlns:a16="http://schemas.microsoft.com/office/drawing/2014/main" id="{C438B368-801B-4371-B763-C184BD5A280D}"/>
              </a:ext>
            </a:extLst>
          </p:cNvPr>
          <p:cNvSpPr>
            <a:spLocks noGrp="1"/>
          </p:cNvSpPr>
          <p:nvPr>
            <p:ph idx="1"/>
          </p:nvPr>
        </p:nvSpPr>
        <p:spPr/>
        <p:txBody>
          <a:bodyPr/>
          <a:lstStyle/>
          <a:p>
            <a:r>
              <a:rPr lang="en-US" dirty="0"/>
              <a:t>Early in the cloud era, research at companies like Google and Amazon made it clear that people respond well to social networking tools and smarter advertising placement and recommendations.</a:t>
            </a:r>
          </a:p>
          <a:p>
            <a:endParaRPr lang="en-US" dirty="0"/>
          </a:p>
          <a:p>
            <a:r>
              <a:rPr lang="en-US" dirty="0"/>
              <a:t>The idea is simple: “People with Ken’s interest find this store fantastic.”   “Anne really like Eileen Fisher and might want to know about this 15% off sale on spring clothing.”   “Sarah had a flat tire and needs new ones.”</a:t>
            </a:r>
          </a:p>
        </p:txBody>
      </p:sp>
      <p:sp>
        <p:nvSpPr>
          <p:cNvPr id="4" name="Footer Placeholder 3">
            <a:extLst>
              <a:ext uri="{FF2B5EF4-FFF2-40B4-BE49-F238E27FC236}">
                <a16:creationId xmlns:a16="http://schemas.microsoft.com/office/drawing/2014/main" id="{EE91E2AA-6963-4940-A2FE-A7F6119B5E7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CE2203AE-835A-42EE-9F8A-B70DB896E945}"/>
              </a:ext>
            </a:extLst>
          </p:cNvPr>
          <p:cNvSpPr>
            <a:spLocks noGrp="1"/>
          </p:cNvSpPr>
          <p:nvPr>
            <p:ph type="sldNum" sz="quarter" idx="12"/>
          </p:nvPr>
        </p:nvSpPr>
        <p:spPr/>
        <p:txBody>
          <a:bodyPr/>
          <a:lstStyle/>
          <a:p>
            <a:fld id="{3C974458-8A97-4835-BF79-1FB6D7856C21}" type="slidenum">
              <a:rPr lang="en-US" smtClean="0"/>
              <a:t>3</a:t>
            </a:fld>
            <a:endParaRPr lang="en-US"/>
          </a:p>
        </p:txBody>
      </p:sp>
    </p:spTree>
    <p:extLst>
      <p:ext uri="{BB962C8B-B14F-4D97-AF65-F5344CB8AC3E}">
        <p14:creationId xmlns:p14="http://schemas.microsoft.com/office/powerpoint/2010/main" val="12391777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375"/>
              <a:t>Asynchronous DB Replication</a:t>
            </a:r>
            <a:endParaRPr lang="en-US" sz="3375" dirty="0"/>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6" y="5293519"/>
            <a:ext cx="1168140"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52501" y="1950244"/>
            <a:ext cx="1485087" cy="403957"/>
          </a:xfrm>
          <a:prstGeom prst="rect">
            <a:avLst/>
          </a:prstGeom>
          <a:noFill/>
        </p:spPr>
        <p:txBody>
          <a:bodyPr wrap="non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38937"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5" name="Group 4"/>
          <p:cNvGrpSpPr/>
          <p:nvPr/>
        </p:nvGrpSpPr>
        <p:grpSpPr>
          <a:xfrm>
            <a:off x="2817019" y="2014538"/>
            <a:ext cx="3343275" cy="4018359"/>
            <a:chOff x="2616200" y="2387600"/>
            <a:chExt cx="3962400" cy="4762500"/>
          </a:xfrm>
        </p:grpSpPr>
        <p:grpSp>
          <p:nvGrpSpPr>
            <p:cNvPr id="3" name="Group 2"/>
            <p:cNvGrpSpPr/>
            <p:nvPr/>
          </p:nvGrpSpPr>
          <p:grpSpPr>
            <a:xfrm>
              <a:off x="2616200" y="2387600"/>
              <a:ext cx="1001486" cy="304800"/>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616200" y="3530600"/>
              <a:ext cx="1219200" cy="762000"/>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87800" y="6159500"/>
              <a:ext cx="1219200" cy="990600"/>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66" name="Group 65"/>
            <p:cNvGrpSpPr/>
            <p:nvPr/>
          </p:nvGrpSpPr>
          <p:grpSpPr>
            <a:xfrm>
              <a:off x="3987800" y="4826000"/>
              <a:ext cx="1219200" cy="762000"/>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87800" y="3530600"/>
              <a:ext cx="1219200" cy="762000"/>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359400" y="3530600"/>
              <a:ext cx="1219200" cy="762000"/>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87800" y="2387600"/>
              <a:ext cx="1001486" cy="304800"/>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359400" y="2387600"/>
              <a:ext cx="1001486" cy="304800"/>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35" name="Down Arrow 134"/>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138" name="Group 137"/>
          <p:cNvGrpSpPr/>
          <p:nvPr/>
        </p:nvGrpSpPr>
        <p:grpSpPr>
          <a:xfrm>
            <a:off x="5131594" y="2014538"/>
            <a:ext cx="4950619" cy="4018359"/>
            <a:chOff x="711200" y="2387600"/>
            <a:chExt cx="5867400" cy="4762500"/>
          </a:xfrm>
        </p:grpSpPr>
        <p:grpSp>
          <p:nvGrpSpPr>
            <p:cNvPr id="139" name="Group 138"/>
            <p:cNvGrpSpPr/>
            <p:nvPr/>
          </p:nvGrpSpPr>
          <p:grpSpPr>
            <a:xfrm>
              <a:off x="2616200" y="2387600"/>
              <a:ext cx="1001486" cy="304800"/>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2616200" y="3530600"/>
              <a:ext cx="1219200" cy="762000"/>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3987800" y="6159500"/>
              <a:ext cx="1219200" cy="990600"/>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4" name="Down Arrow 143"/>
            <p:cNvSpPr/>
            <p:nvPr/>
          </p:nvSpPr>
          <p:spPr bwMode="auto">
            <a:xfrm rot="5400000">
              <a:off x="2082800" y="3759200"/>
              <a:ext cx="381000" cy="3124200"/>
            </a:xfrm>
            <a:prstGeom prst="downArrow">
              <a:avLst>
                <a:gd name="adj1" fmla="val 22918"/>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46" name="Group 145"/>
            <p:cNvGrpSpPr/>
            <p:nvPr/>
          </p:nvGrpSpPr>
          <p:grpSpPr>
            <a:xfrm>
              <a:off x="3987800" y="4826000"/>
              <a:ext cx="1219200" cy="762000"/>
              <a:chOff x="4292600" y="3454400"/>
              <a:chExt cx="1219200" cy="762000"/>
            </a:xfrm>
          </p:grpSpPr>
          <p:sp>
            <p:nvSpPr>
              <p:cNvPr id="175" name="Rectangle 1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7" name="Group 146"/>
            <p:cNvGrpSpPr/>
            <p:nvPr/>
          </p:nvGrpSpPr>
          <p:grpSpPr>
            <a:xfrm>
              <a:off x="3987800" y="3530600"/>
              <a:ext cx="1219200" cy="762000"/>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8" name="Group 147"/>
            <p:cNvGrpSpPr/>
            <p:nvPr/>
          </p:nvGrpSpPr>
          <p:grpSpPr>
            <a:xfrm>
              <a:off x="5359400" y="3530600"/>
              <a:ext cx="1219200" cy="762000"/>
              <a:chOff x="4292600" y="3454400"/>
              <a:chExt cx="1219200" cy="762000"/>
            </a:xfrm>
          </p:grpSpPr>
          <p:sp>
            <p:nvSpPr>
              <p:cNvPr id="167" name="Rectangle 1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8" name="Rectangle 1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69" name="Rectangle 1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0" name="Rectangle 1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3987800" y="2387600"/>
              <a:ext cx="1001486" cy="304800"/>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5359400" y="2387600"/>
              <a:ext cx="1001486" cy="304800"/>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8" name="Down Arrow 157"/>
            <p:cNvSpPr/>
            <p:nvPr/>
          </p:nvSpPr>
          <p:spPr bwMode="auto">
            <a:xfrm rot="18794182">
              <a:off x="3575291" y="4275090"/>
              <a:ext cx="228600" cy="6399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4521200" y="4368800"/>
              <a:ext cx="228600" cy="381000"/>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5389199" y="4204414"/>
              <a:ext cx="228600" cy="84167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190" name="TextBox 189"/>
          <p:cNvSpPr txBox="1"/>
          <p:nvPr/>
        </p:nvSpPr>
        <p:spPr>
          <a:xfrm>
            <a:off x="888206" y="4200525"/>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2" name="Rectangle 101"/>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7" name="Rectangle 106"/>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9" name="Rectangle 108"/>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0" name="Rectangle 109"/>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Rectangle 110"/>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Rectangle 112"/>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Rectangle 113"/>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0" name="Rectangle 129"/>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Rectangle 131"/>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3" name="Down Arrow 142"/>
          <p:cNvSpPr/>
          <p:nvPr/>
        </p:nvSpPr>
        <p:spPr bwMode="auto">
          <a:xfrm>
            <a:off x="3138488"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Down Arrow 144"/>
          <p:cNvSpPr/>
          <p:nvPr/>
        </p:nvSpPr>
        <p:spPr bwMode="auto">
          <a:xfrm>
            <a:off x="5453063"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Down Arrow 152"/>
          <p:cNvSpPr/>
          <p:nvPr/>
        </p:nvSpPr>
        <p:spPr bwMode="auto">
          <a:xfrm>
            <a:off x="4295775"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Down Arrow 153"/>
          <p:cNvSpPr/>
          <p:nvPr/>
        </p:nvSpPr>
        <p:spPr bwMode="auto">
          <a:xfrm>
            <a:off x="4295775" y="4779169"/>
            <a:ext cx="321469" cy="385763"/>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Down Arrow 154"/>
          <p:cNvSpPr/>
          <p:nvPr/>
        </p:nvSpPr>
        <p:spPr bwMode="auto">
          <a:xfrm>
            <a:off x="7060406"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Down Arrow 155"/>
          <p:cNvSpPr/>
          <p:nvPr/>
        </p:nvSpPr>
        <p:spPr bwMode="auto">
          <a:xfrm>
            <a:off x="9374981"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Down Arrow 156"/>
          <p:cNvSpPr/>
          <p:nvPr/>
        </p:nvSpPr>
        <p:spPr bwMode="auto">
          <a:xfrm>
            <a:off x="8217694" y="2336006"/>
            <a:ext cx="192881" cy="578644"/>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1" name="Down Arrow 190"/>
          <p:cNvSpPr/>
          <p:nvPr/>
        </p:nvSpPr>
        <p:spPr bwMode="auto">
          <a:xfrm rot="16200000">
            <a:off x="5099447" y="5325666"/>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3" name="Down Arrow 102"/>
          <p:cNvSpPr/>
          <p:nvPr/>
        </p:nvSpPr>
        <p:spPr bwMode="auto">
          <a:xfrm rot="16200000">
            <a:off x="5131594" y="5550694"/>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2" name="Down Arrow 191"/>
          <p:cNvSpPr/>
          <p:nvPr/>
        </p:nvSpPr>
        <p:spPr bwMode="auto">
          <a:xfrm rot="16200000">
            <a:off x="7414023" y="5325667"/>
            <a:ext cx="385762" cy="45005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3" name="Down Arrow 192"/>
          <p:cNvSpPr/>
          <p:nvPr/>
        </p:nvSpPr>
        <p:spPr bwMode="auto">
          <a:xfrm rot="16200000">
            <a:off x="7446169" y="5550695"/>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4" name="Down Arrow 193"/>
          <p:cNvSpPr/>
          <p:nvPr/>
        </p:nvSpPr>
        <p:spPr bwMode="auto">
          <a:xfrm rot="10800000">
            <a:off x="8410575"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Down Arrow 194"/>
          <p:cNvSpPr/>
          <p:nvPr/>
        </p:nvSpPr>
        <p:spPr bwMode="auto">
          <a:xfrm rot="8215076">
            <a:off x="7703344"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Down Arrow 195"/>
          <p:cNvSpPr/>
          <p:nvPr/>
        </p:nvSpPr>
        <p:spPr bwMode="auto">
          <a:xfrm rot="10800000">
            <a:off x="8539162"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Down Arrow 196"/>
          <p:cNvSpPr/>
          <p:nvPr/>
        </p:nvSpPr>
        <p:spPr bwMode="auto">
          <a:xfrm rot="14123449">
            <a:off x="9213404"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rot="8215076">
            <a:off x="3781426" y="3621881"/>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rot="10800000">
            <a:off x="4617244" y="3686175"/>
            <a:ext cx="321469" cy="385763"/>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rot="14123449">
            <a:off x="5291486" y="3566297"/>
            <a:ext cx="321469" cy="869748"/>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2" name="Group 11"/>
          <p:cNvGrpSpPr/>
          <p:nvPr/>
        </p:nvGrpSpPr>
        <p:grpSpPr>
          <a:xfrm>
            <a:off x="5609082" y="5486400"/>
            <a:ext cx="1671638" cy="128588"/>
            <a:chOff x="5892800" y="6502400"/>
            <a:chExt cx="1981200" cy="152400"/>
          </a:xfrm>
        </p:grpSpPr>
        <p:sp>
          <p:nvSpPr>
            <p:cNvPr id="10" name="Oval 9"/>
            <p:cNvSpPr/>
            <p:nvPr/>
          </p:nvSpPr>
          <p:spPr bwMode="auto">
            <a:xfrm>
              <a:off x="5892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Oval 200"/>
            <p:cNvSpPr/>
            <p:nvPr/>
          </p:nvSpPr>
          <p:spPr bwMode="auto">
            <a:xfrm>
              <a:off x="6121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2" name="Oval 201"/>
            <p:cNvSpPr/>
            <p:nvPr/>
          </p:nvSpPr>
          <p:spPr bwMode="auto">
            <a:xfrm>
              <a:off x="6350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3" name="Oval 202"/>
            <p:cNvSpPr/>
            <p:nvPr/>
          </p:nvSpPr>
          <p:spPr bwMode="auto">
            <a:xfrm>
              <a:off x="6578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4" name="Oval 203"/>
            <p:cNvSpPr/>
            <p:nvPr/>
          </p:nvSpPr>
          <p:spPr bwMode="auto">
            <a:xfrm>
              <a:off x="68072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5" name="Oval 204"/>
            <p:cNvSpPr/>
            <p:nvPr/>
          </p:nvSpPr>
          <p:spPr bwMode="auto">
            <a:xfrm>
              <a:off x="70358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6" name="Oval 205"/>
            <p:cNvSpPr/>
            <p:nvPr/>
          </p:nvSpPr>
          <p:spPr bwMode="auto">
            <a:xfrm>
              <a:off x="72644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7" name="Oval 206"/>
            <p:cNvSpPr/>
            <p:nvPr/>
          </p:nvSpPr>
          <p:spPr bwMode="auto">
            <a:xfrm>
              <a:off x="74930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8" name="Oval 207"/>
            <p:cNvSpPr/>
            <p:nvPr/>
          </p:nvSpPr>
          <p:spPr bwMode="auto">
            <a:xfrm>
              <a:off x="7721600" y="6502400"/>
              <a:ext cx="152400" cy="152400"/>
            </a:xfrm>
            <a:prstGeom prst="ellipse">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grpSp>
        <p:nvGrpSpPr>
          <p:cNvPr id="209" name="Group 208"/>
          <p:cNvGrpSpPr/>
          <p:nvPr/>
        </p:nvGrpSpPr>
        <p:grpSpPr>
          <a:xfrm>
            <a:off x="5609082" y="5709285"/>
            <a:ext cx="1671638" cy="128588"/>
            <a:chOff x="5892800" y="6502400"/>
            <a:chExt cx="1981200" cy="152400"/>
          </a:xfrm>
          <a:solidFill>
            <a:srgbClr val="FF0000"/>
          </a:solidFill>
        </p:grpSpPr>
        <p:sp>
          <p:nvSpPr>
            <p:cNvPr id="210" name="Oval 209"/>
            <p:cNvSpPr/>
            <p:nvPr/>
          </p:nvSpPr>
          <p:spPr bwMode="auto">
            <a:xfrm>
              <a:off x="5892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1" name="Oval 210"/>
            <p:cNvSpPr/>
            <p:nvPr/>
          </p:nvSpPr>
          <p:spPr bwMode="auto">
            <a:xfrm>
              <a:off x="6121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2" name="Oval 211"/>
            <p:cNvSpPr/>
            <p:nvPr/>
          </p:nvSpPr>
          <p:spPr bwMode="auto">
            <a:xfrm>
              <a:off x="6350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3" name="Oval 212"/>
            <p:cNvSpPr/>
            <p:nvPr/>
          </p:nvSpPr>
          <p:spPr bwMode="auto">
            <a:xfrm>
              <a:off x="6578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4" name="Oval 213"/>
            <p:cNvSpPr/>
            <p:nvPr/>
          </p:nvSpPr>
          <p:spPr bwMode="auto">
            <a:xfrm>
              <a:off x="68072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5" name="Oval 214"/>
            <p:cNvSpPr/>
            <p:nvPr/>
          </p:nvSpPr>
          <p:spPr bwMode="auto">
            <a:xfrm>
              <a:off x="70358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6" name="Oval 215"/>
            <p:cNvSpPr/>
            <p:nvPr/>
          </p:nvSpPr>
          <p:spPr bwMode="auto">
            <a:xfrm>
              <a:off x="72644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7" name="Oval 216"/>
            <p:cNvSpPr/>
            <p:nvPr/>
          </p:nvSpPr>
          <p:spPr bwMode="auto">
            <a:xfrm>
              <a:off x="74930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18" name="Oval 217"/>
            <p:cNvSpPr/>
            <p:nvPr/>
          </p:nvSpPr>
          <p:spPr bwMode="auto">
            <a:xfrm>
              <a:off x="7721600" y="6502400"/>
              <a:ext cx="152400" cy="152400"/>
            </a:xfrm>
            <a:prstGeom prst="ellipse">
              <a:avLst/>
            </a:prstGeom>
            <a:grp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sp>
        <p:nvSpPr>
          <p:cNvPr id="219" name="Down Arrow 218"/>
          <p:cNvSpPr/>
          <p:nvPr/>
        </p:nvSpPr>
        <p:spPr bwMode="auto">
          <a:xfrm>
            <a:off x="4617244" y="4779169"/>
            <a:ext cx="321469" cy="450056"/>
          </a:xfrm>
          <a:prstGeom prst="downArrow">
            <a:avLst>
              <a:gd name="adj1" fmla="val 23621"/>
              <a:gd name="adj2" fmla="val 43333"/>
            </a:avLst>
          </a:prstGeom>
          <a:solidFill>
            <a:srgbClr val="FF0000"/>
          </a:solidFill>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20" name="Line Callout 1 219"/>
          <p:cNvSpPr/>
          <p:nvPr/>
        </p:nvSpPr>
        <p:spPr bwMode="auto">
          <a:xfrm flipH="1">
            <a:off x="823913" y="4136231"/>
            <a:ext cx="2507456" cy="964406"/>
          </a:xfrm>
          <a:prstGeom prst="borderCallout1">
            <a:avLst>
              <a:gd name="adj1" fmla="val 82619"/>
              <a:gd name="adj2" fmla="val -39324"/>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err="1">
                <a:ln>
                  <a:noFill/>
                </a:ln>
                <a:solidFill>
                  <a:srgbClr val="000000"/>
                </a:solidFill>
                <a:effectLst/>
                <a:uLnTx/>
                <a:uFillTx/>
                <a:latin typeface="Vista Sans OT Reg"/>
                <a:sym typeface="Vista Sans OT Reg" charset="0"/>
              </a:rPr>
              <a:t>Inval</a:t>
            </a: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 and refill embedded in SQL</a:t>
            </a:r>
          </a:p>
        </p:txBody>
      </p:sp>
      <p:sp>
        <p:nvSpPr>
          <p:cNvPr id="221" name="Line Callout 1 220"/>
          <p:cNvSpPr/>
          <p:nvPr/>
        </p:nvSpPr>
        <p:spPr bwMode="auto">
          <a:xfrm flipH="1">
            <a:off x="759619" y="2850356"/>
            <a:ext cx="2507456" cy="964406"/>
          </a:xfrm>
          <a:prstGeom prst="borderCallout1">
            <a:avLst>
              <a:gd name="adj1" fmla="val 157103"/>
              <a:gd name="adj2" fmla="val -115399"/>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Writes forwarded to master</a:t>
            </a:r>
          </a:p>
        </p:txBody>
      </p:sp>
      <p:sp>
        <p:nvSpPr>
          <p:cNvPr id="222" name="Line Callout 1 221"/>
          <p:cNvSpPr/>
          <p:nvPr/>
        </p:nvSpPr>
        <p:spPr bwMode="auto">
          <a:xfrm flipH="1">
            <a:off x="888206" y="5357813"/>
            <a:ext cx="2507456" cy="964406"/>
          </a:xfrm>
          <a:prstGeom prst="borderCallout1">
            <a:avLst>
              <a:gd name="adj1" fmla="val -32160"/>
              <a:gd name="adj2" fmla="val -195700"/>
              <a:gd name="adj3" fmla="val 49865"/>
              <a:gd name="adj4" fmla="val -1030"/>
            </a:avLst>
          </a:prstGeom>
          <a:ln>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ctr"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363" b="0" i="0" u="none" strike="noStrike" kern="1200" cap="none" spc="0" normalizeH="0" baseline="0" noProof="0" dirty="0">
                <a:ln>
                  <a:noFill/>
                </a:ln>
                <a:solidFill>
                  <a:srgbClr val="000000"/>
                </a:solidFill>
                <a:effectLst/>
                <a:uLnTx/>
                <a:uFillTx/>
                <a:latin typeface="Vista Sans OT Reg"/>
                <a:sym typeface="Vista Sans OT Reg" charset="0"/>
              </a:rPr>
              <a:t>Delivery after DB replication done</a:t>
            </a:r>
          </a:p>
        </p:txBody>
      </p:sp>
    </p:spTree>
    <p:custDataLst>
      <p:tags r:id="rId1"/>
    </p:custDataLst>
    <p:extLst>
      <p:ext uri="{BB962C8B-B14F-4D97-AF65-F5344CB8AC3E}">
        <p14:creationId xmlns:p14="http://schemas.microsoft.com/office/powerpoint/2010/main" val="37202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 grpId="0" animBg="1"/>
      <p:bldP spid="221" grpId="0" animBg="1"/>
      <p:bldP spid="22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73856" y="6193631"/>
            <a:ext cx="11444288" cy="835819"/>
          </a:xfrm>
          <a:prstGeom prst="rect">
            <a:avLst/>
          </a:prstGeom>
          <a:solidFill>
            <a:schemeClr val="tx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pic>
        <p:nvPicPr>
          <p:cNvPr id="6" name="Picture 5" descr="Facebook_Backgrounds--friendsgc small.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444" y="-107156"/>
            <a:ext cx="11187113" cy="6429375"/>
          </a:xfrm>
          <a:prstGeom prst="rect">
            <a:avLst/>
          </a:prstGeom>
          <a:solidFill>
            <a:schemeClr val="tx2"/>
          </a:solidFill>
        </p:spPr>
      </p:pic>
      <p:sp>
        <p:nvSpPr>
          <p:cNvPr id="15" name="Rounded Rectangle 14"/>
          <p:cNvSpPr/>
          <p:nvPr/>
        </p:nvSpPr>
        <p:spPr bwMode="auto">
          <a:xfrm>
            <a:off x="438150" y="5164931"/>
            <a:ext cx="2314575"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 name="Rounded Rectangle 13"/>
          <p:cNvSpPr/>
          <p:nvPr/>
        </p:nvSpPr>
        <p:spPr bwMode="auto">
          <a:xfrm>
            <a:off x="888206" y="214313"/>
            <a:ext cx="456485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 name="Title 1"/>
          <p:cNvSpPr>
            <a:spLocks noGrp="1"/>
          </p:cNvSpPr>
          <p:nvPr>
            <p:ph type="title"/>
          </p:nvPr>
        </p:nvSpPr>
        <p:spPr/>
        <p:txBody>
          <a:bodyPr/>
          <a:lstStyle/>
          <a:p>
            <a:r>
              <a:rPr lang="en-US" dirty="0">
                <a:solidFill>
                  <a:srgbClr val="FCF3D3"/>
                </a:solidFill>
                <a:effectLst>
                  <a:outerShdw blurRad="50800" dist="38100" dir="2700000" algn="tl" rotWithShape="0">
                    <a:prstClr val="black">
                      <a:alpha val="40000"/>
                    </a:prstClr>
                  </a:outerShdw>
                </a:effectLst>
              </a:rPr>
              <a:t>What Are TAO’s Goals/Challenges?</a:t>
            </a:r>
          </a:p>
        </p:txBody>
      </p:sp>
      <p:sp>
        <p:nvSpPr>
          <p:cNvPr id="9" name="Rounded Rectangle 8"/>
          <p:cNvSpPr/>
          <p:nvPr/>
        </p:nvSpPr>
        <p:spPr bwMode="auto">
          <a:xfrm>
            <a:off x="888206" y="1178719"/>
            <a:ext cx="4822031" cy="1221581"/>
          </a:xfrm>
          <a:prstGeom prst="roundRect">
            <a:avLst/>
          </a:prstGeom>
          <a:solidFill>
            <a:srgbClr val="000000">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Rounded Rectangle 9"/>
          <p:cNvSpPr/>
          <p:nvPr/>
        </p:nvSpPr>
        <p:spPr bwMode="auto">
          <a:xfrm>
            <a:off x="1016794" y="1950244"/>
            <a:ext cx="4500563"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 name="Rounded Rectangle 10"/>
          <p:cNvSpPr/>
          <p:nvPr/>
        </p:nvSpPr>
        <p:spPr bwMode="auto">
          <a:xfrm>
            <a:off x="1016794" y="2786063"/>
            <a:ext cx="5079206" cy="1221581"/>
          </a:xfrm>
          <a:prstGeom prst="roundRect">
            <a:avLst/>
          </a:prstGeom>
          <a:solidFill>
            <a:schemeClr val="tx1">
              <a:alpha val="65000"/>
            </a:scheme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Rounded Rectangle 11"/>
          <p:cNvSpPr/>
          <p:nvPr/>
        </p:nvSpPr>
        <p:spPr bwMode="auto">
          <a:xfrm>
            <a:off x="1016794" y="3557588"/>
            <a:ext cx="5464969" cy="1221581"/>
          </a:xfrm>
          <a:prstGeom prst="roundRect">
            <a:avLst/>
          </a:prstGeom>
          <a:solidFill>
            <a:srgbClr val="3366FF">
              <a:alpha val="65000"/>
            </a:srgbClr>
          </a:solidFill>
          <a:ln w="25400" cap="flat" cmpd="sng" algn="ctr">
            <a:noFill/>
            <a:prstDash val="solid"/>
            <a:round/>
            <a:headEnd type="arrow" w="med" len="med"/>
            <a:tailEnd type="none" w="med" len="med"/>
          </a:ln>
          <a:effectLst>
            <a:softEdge rad="381000"/>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3" name="Content Placeholder 2"/>
          <p:cNvSpPr>
            <a:spLocks noGrp="1"/>
          </p:cNvSpPr>
          <p:nvPr>
            <p:ph idx="1"/>
          </p:nvPr>
        </p:nvSpPr>
        <p:spPr>
          <a:xfrm>
            <a:off x="1273969" y="1360884"/>
            <a:ext cx="6365081" cy="5025628"/>
          </a:xfrm>
        </p:spPr>
        <p:txBody>
          <a:bodyPr/>
          <a:lstStyle/>
          <a:p>
            <a:r>
              <a:rPr lang="en-US" sz="3713" dirty="0">
                <a:solidFill>
                  <a:srgbClr val="816709"/>
                </a:solidFill>
                <a:effectLst>
                  <a:outerShdw blurRad="95250" dist="114300" dir="2700000" algn="tl" rotWithShape="0">
                    <a:prstClr val="black">
                      <a:alpha val="77000"/>
                    </a:prstClr>
                  </a:outerShdw>
                </a:effectLst>
              </a:rPr>
              <a:t>Efficiency at scale</a:t>
            </a:r>
          </a:p>
          <a:p>
            <a:r>
              <a:rPr lang="en-US" sz="3713" dirty="0">
                <a:solidFill>
                  <a:srgbClr val="816709"/>
                </a:solidFill>
                <a:effectLst>
                  <a:outerShdw blurRad="95250" dist="114300" dir="2700000" algn="tl" rotWithShape="0">
                    <a:prstClr val="black">
                      <a:alpha val="77000"/>
                    </a:prstClr>
                  </a:outerShdw>
                </a:effectLst>
              </a:rPr>
              <a:t>Low read latency</a:t>
            </a:r>
          </a:p>
          <a:p>
            <a:r>
              <a:rPr lang="en-US" sz="3713" dirty="0">
                <a:solidFill>
                  <a:schemeClr val="accent1">
                    <a:lumMod val="50000"/>
                  </a:schemeClr>
                </a:solidFill>
                <a:effectLst>
                  <a:outerShdw blurRad="95250" dist="114300" dir="2700000" algn="tl" rotWithShape="0">
                    <a:prstClr val="black">
                      <a:alpha val="77000"/>
                    </a:prstClr>
                  </a:outerShdw>
                </a:effectLst>
              </a:rPr>
              <a:t>Timeliness of writes</a:t>
            </a:r>
          </a:p>
          <a:p>
            <a:r>
              <a:rPr lang="en-US" sz="3713" dirty="0">
                <a:solidFill>
                  <a:srgbClr val="FCF3D3"/>
                </a:solidFill>
                <a:effectLst>
                  <a:outerShdw blurRad="95250" dist="114300" dir="2700000" algn="tl" rotWithShape="0">
                    <a:prstClr val="black">
                      <a:alpha val="77000"/>
                    </a:prstClr>
                  </a:outerShdw>
                </a:effectLst>
              </a:rPr>
              <a:t>High Read Availability</a:t>
            </a:r>
          </a:p>
        </p:txBody>
      </p:sp>
    </p:spTree>
    <p:custDataLst>
      <p:tags r:id="rId1"/>
    </p:custDataLst>
    <p:extLst>
      <p:ext uri="{BB962C8B-B14F-4D97-AF65-F5344CB8AC3E}">
        <p14:creationId xmlns:p14="http://schemas.microsoft.com/office/powerpoint/2010/main" val="467852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Key Ideas</a:t>
            </a:r>
          </a:p>
        </p:txBody>
      </p:sp>
      <p:sp>
        <p:nvSpPr>
          <p:cNvPr id="6" name="Content Placeholder 5"/>
          <p:cNvSpPr>
            <a:spLocks noGrp="1"/>
          </p:cNvSpPr>
          <p:nvPr>
            <p:ph idx="1"/>
          </p:nvPr>
        </p:nvSpPr>
        <p:spPr/>
        <p:txBody>
          <a:bodyPr/>
          <a:lstStyle/>
          <a:p>
            <a:r>
              <a:rPr lang="en-US" dirty="0"/>
              <a:t>TAO has a “normal operations” pathway that offers pretty good properties, very similar to full ACID.</a:t>
            </a:r>
          </a:p>
          <a:p>
            <a:endParaRPr lang="en-US" dirty="0"/>
          </a:p>
          <a:p>
            <a:r>
              <a:rPr lang="en-US" dirty="0"/>
              <a:t>But they also have backup pathways for almost everything, to try to preserve updates (like unfollow, or unfriend, or friend, or like) even if connectivity to some portion of the system is disrupted.</a:t>
            </a:r>
          </a:p>
          <a:p>
            <a:endParaRPr lang="en-US" dirty="0"/>
          </a:p>
          <a:p>
            <a:r>
              <a:rPr lang="en-US" dirty="0"/>
              <a:t>This gives a kind of self-repairing form of fault tolerance.  It doesn’t promise a clean ACID model, yet is pretty close to that.</a:t>
            </a:r>
          </a:p>
        </p:txBody>
      </p:sp>
    </p:spTree>
    <p:extLst>
      <p:ext uri="{BB962C8B-B14F-4D97-AF65-F5344CB8AC3E}">
        <p14:creationId xmlns:p14="http://schemas.microsoft.com/office/powerpoint/2010/main" val="2280875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3" name="Group 212"/>
          <p:cNvGrpSpPr/>
          <p:nvPr/>
        </p:nvGrpSpPr>
        <p:grpSpPr>
          <a:xfrm>
            <a:off x="7896225" y="5197078"/>
            <a:ext cx="1028700" cy="835819"/>
            <a:chOff x="4292600" y="5892800"/>
            <a:chExt cx="1219200" cy="990600"/>
          </a:xfrm>
        </p:grpSpPr>
        <p:sp>
          <p:nvSpPr>
            <p:cNvPr id="214" name="Magnetic Disk 213"/>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5" name="Magnetic Disk 214"/>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6" name="Magnetic Disk 215"/>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217" name="Magnetic Disk 216"/>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203" name="Group 202"/>
          <p:cNvGrpSpPr/>
          <p:nvPr/>
        </p:nvGrpSpPr>
        <p:grpSpPr>
          <a:xfrm>
            <a:off x="6738938" y="2978944"/>
            <a:ext cx="1028700" cy="642938"/>
            <a:chOff x="4292600" y="3454400"/>
            <a:chExt cx="1219200" cy="762000"/>
          </a:xfrm>
        </p:grpSpPr>
        <p:sp>
          <p:nvSpPr>
            <p:cNvPr id="204" name="Rectangle 20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5" name="Rectangle 204"/>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6" name="Rectangle 205"/>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07" name="Rectangle 206"/>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208" name="Group 207"/>
          <p:cNvGrpSpPr/>
          <p:nvPr/>
        </p:nvGrpSpPr>
        <p:grpSpPr>
          <a:xfrm>
            <a:off x="9053513" y="2978944"/>
            <a:ext cx="1028700" cy="642938"/>
            <a:chOff x="4292600" y="3454400"/>
            <a:chExt cx="1219200" cy="762000"/>
          </a:xfrm>
        </p:grpSpPr>
        <p:sp>
          <p:nvSpPr>
            <p:cNvPr id="209" name="Rectangle 20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0" name="Rectangle 20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1" name="Rectangle 210"/>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12" name="Rectangle 2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
        <p:nvSpPr>
          <p:cNvPr id="2" name="Title 1"/>
          <p:cNvSpPr>
            <a:spLocks noGrp="1"/>
          </p:cNvSpPr>
          <p:nvPr>
            <p:ph type="title"/>
          </p:nvPr>
        </p:nvSpPr>
        <p:spPr/>
        <p:txBody>
          <a:bodyPr/>
          <a:lstStyle/>
          <a:p>
            <a:r>
              <a:rPr lang="en-US" dirty="0"/>
              <a:t>Improving Availability: Read Failover</a:t>
            </a:r>
          </a:p>
        </p:txBody>
      </p:sp>
      <p:sp>
        <p:nvSpPr>
          <p:cNvPr id="7" name="TextBox 6"/>
          <p:cNvSpPr txBox="1"/>
          <p:nvPr/>
        </p:nvSpPr>
        <p:spPr>
          <a:xfrm>
            <a:off x="888206" y="3064669"/>
            <a:ext cx="1928813"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Follower cache</a:t>
            </a:r>
          </a:p>
        </p:txBody>
      </p:sp>
      <p:sp>
        <p:nvSpPr>
          <p:cNvPr id="11" name="TextBox 10"/>
          <p:cNvSpPr txBox="1"/>
          <p:nvPr/>
        </p:nvSpPr>
        <p:spPr>
          <a:xfrm>
            <a:off x="888207" y="5293519"/>
            <a:ext cx="1585162"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Database</a:t>
            </a:r>
          </a:p>
        </p:txBody>
      </p:sp>
      <p:sp>
        <p:nvSpPr>
          <p:cNvPr id="24" name="TextBox 23"/>
          <p:cNvSpPr txBox="1"/>
          <p:nvPr/>
        </p:nvSpPr>
        <p:spPr>
          <a:xfrm>
            <a:off x="972663" y="1950244"/>
            <a:ext cx="1485087" cy="403957"/>
          </a:xfrm>
          <a:prstGeom prst="rect">
            <a:avLst/>
          </a:prstGeom>
          <a:noFill/>
        </p:spPr>
        <p:txBody>
          <a:bodyPr wrap="none" rtlCol="0">
            <a:spAutoFit/>
          </a:bodyPr>
          <a:lstStyle/>
          <a:p>
            <a:pPr marL="0" marR="0" lvl="0" indent="0" algn="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Web servers</a:t>
            </a:r>
          </a:p>
        </p:txBody>
      </p:sp>
      <p:cxnSp>
        <p:nvCxnSpPr>
          <p:cNvPr id="6" name="Straight Connector 5"/>
          <p:cNvCxnSpPr/>
          <p:nvPr/>
        </p:nvCxnSpPr>
        <p:spPr bwMode="auto">
          <a:xfrm>
            <a:off x="6417469" y="1500187"/>
            <a:ext cx="0" cy="4757738"/>
          </a:xfrm>
          <a:prstGeom prst="line">
            <a:avLst/>
          </a:prstGeom>
          <a:solidFill>
            <a:srgbClr val="F0C423"/>
          </a:solidFill>
          <a:ln w="63500" cap="flat" cmpd="sng" algn="ctr">
            <a:solidFill>
              <a:schemeClr val="tx1"/>
            </a:solidFill>
            <a:prstDash val="dash"/>
            <a:round/>
            <a:headEnd type="none" w="med" len="med"/>
            <a:tailEnd type="none" w="med" len="med"/>
          </a:ln>
          <a:effectLst/>
        </p:spPr>
      </p:cxnSp>
      <p:sp>
        <p:nvSpPr>
          <p:cNvPr id="72" name="TextBox 71"/>
          <p:cNvSpPr txBox="1"/>
          <p:nvPr/>
        </p:nvSpPr>
        <p:spPr>
          <a:xfrm>
            <a:off x="2817019" y="1435894"/>
            <a:ext cx="3150394"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Master data center</a:t>
            </a:r>
          </a:p>
        </p:txBody>
      </p:sp>
      <p:sp>
        <p:nvSpPr>
          <p:cNvPr id="73" name="TextBox 72"/>
          <p:cNvSpPr txBox="1"/>
          <p:nvPr/>
        </p:nvSpPr>
        <p:spPr>
          <a:xfrm>
            <a:off x="6759190" y="1435894"/>
            <a:ext cx="3130141" cy="403957"/>
          </a:xfrm>
          <a:prstGeom prst="rect">
            <a:avLst/>
          </a:prstGeom>
          <a:noFill/>
        </p:spPr>
        <p:txBody>
          <a:bodyPr wrap="square" rtlCol="0">
            <a:spAutoFit/>
          </a:bodyPr>
          <a:lstStyle/>
          <a:p>
            <a:pPr marL="0" marR="0" lvl="0" indent="0" algn="ctr"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Replica data center</a:t>
            </a:r>
          </a:p>
        </p:txBody>
      </p:sp>
      <p:grpSp>
        <p:nvGrpSpPr>
          <p:cNvPr id="3" name="Group 2"/>
          <p:cNvGrpSpPr/>
          <p:nvPr/>
        </p:nvGrpSpPr>
        <p:grpSpPr>
          <a:xfrm>
            <a:off x="2817019" y="2014538"/>
            <a:ext cx="845004" cy="257175"/>
            <a:chOff x="2681514" y="2387600"/>
            <a:chExt cx="1001486" cy="304800"/>
          </a:xfrm>
        </p:grpSpPr>
        <p:sp>
          <p:nvSpPr>
            <p:cNvPr id="16" name="Rounded Rectangle 15"/>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7" name="Rounded Rectangle 16"/>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 name="Rounded Rectangle 17"/>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48" name="Group 47"/>
          <p:cNvGrpSpPr/>
          <p:nvPr/>
        </p:nvGrpSpPr>
        <p:grpSpPr>
          <a:xfrm>
            <a:off x="2817019" y="2978944"/>
            <a:ext cx="1028700" cy="642938"/>
            <a:chOff x="4292600" y="3454400"/>
            <a:chExt cx="1219200" cy="762000"/>
          </a:xfrm>
        </p:grpSpPr>
        <p:sp>
          <p:nvSpPr>
            <p:cNvPr id="4" name="Rectangle 3"/>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4" name="Rectangle 4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5" name="Rectangle 4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46" name="Rectangle 45"/>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60" name="Group 59"/>
          <p:cNvGrpSpPr/>
          <p:nvPr/>
        </p:nvGrpSpPr>
        <p:grpSpPr>
          <a:xfrm>
            <a:off x="3974306" y="5197078"/>
            <a:ext cx="1028700" cy="835819"/>
            <a:chOff x="4292600" y="5892800"/>
            <a:chExt cx="1219200" cy="990600"/>
          </a:xfrm>
        </p:grpSpPr>
        <p:sp>
          <p:nvSpPr>
            <p:cNvPr id="9" name="Magnetic Disk 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7" name="Magnetic Disk 56"/>
            <p:cNvSpPr/>
            <p:nvPr/>
          </p:nvSpPr>
          <p:spPr bwMode="auto">
            <a:xfrm>
              <a:off x="4445000" y="59944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8" name="Magnetic Disk 57"/>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59" name="Magnetic Disk 58"/>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76" name="Down Arrow 75"/>
          <p:cNvSpPr/>
          <p:nvPr/>
        </p:nvSpPr>
        <p:spPr bwMode="auto">
          <a:xfrm>
            <a:off x="2881313"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78" name="Down Arrow 77"/>
          <p:cNvSpPr/>
          <p:nvPr/>
        </p:nvSpPr>
        <p:spPr bwMode="auto">
          <a:xfrm>
            <a:off x="4167187"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66" name="Group 65"/>
          <p:cNvGrpSpPr/>
          <p:nvPr/>
        </p:nvGrpSpPr>
        <p:grpSpPr>
          <a:xfrm>
            <a:off x="3974306" y="4071937"/>
            <a:ext cx="1028700" cy="642938"/>
            <a:chOff x="4292600" y="3454400"/>
            <a:chExt cx="1219200" cy="762000"/>
          </a:xfrm>
        </p:grpSpPr>
        <p:sp>
          <p:nvSpPr>
            <p:cNvPr id="67" name="Rectangle 66"/>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8" name="Rectangle 6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69" name="Rectangle 68"/>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70" name="Rectangle 69"/>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74" name="Group 73"/>
          <p:cNvGrpSpPr/>
          <p:nvPr/>
        </p:nvGrpSpPr>
        <p:grpSpPr>
          <a:xfrm>
            <a:off x="3974306" y="2978944"/>
            <a:ext cx="1028700" cy="642938"/>
            <a:chOff x="4292600" y="3454400"/>
            <a:chExt cx="1219200" cy="762000"/>
          </a:xfrm>
        </p:grpSpPr>
        <p:sp>
          <p:nvSpPr>
            <p:cNvPr id="75" name="Rectangle 74"/>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88" name="Rectangle 87"/>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08" name="Rectangle 10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2" name="Rectangle 11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15" name="Group 114"/>
          <p:cNvGrpSpPr/>
          <p:nvPr/>
        </p:nvGrpSpPr>
        <p:grpSpPr>
          <a:xfrm>
            <a:off x="5131594" y="2978944"/>
            <a:ext cx="1028700" cy="642938"/>
            <a:chOff x="4292600" y="3454400"/>
            <a:chExt cx="1219200" cy="762000"/>
          </a:xfrm>
        </p:grpSpPr>
        <p:sp>
          <p:nvSpPr>
            <p:cNvPr id="116" name="Rectangle 115"/>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7" name="Rectangle 116"/>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8" name="Rectangle 117"/>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19" name="Rectangle 118"/>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20" name="Group 119"/>
          <p:cNvGrpSpPr/>
          <p:nvPr/>
        </p:nvGrpSpPr>
        <p:grpSpPr>
          <a:xfrm>
            <a:off x="3974306" y="2014538"/>
            <a:ext cx="845004" cy="257175"/>
            <a:chOff x="2681514" y="2387600"/>
            <a:chExt cx="1001486" cy="304800"/>
          </a:xfrm>
        </p:grpSpPr>
        <p:sp>
          <p:nvSpPr>
            <p:cNvPr id="121" name="Rounded Rectangle 12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2" name="Rounded Rectangle 12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3" name="Rounded Rectangle 12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24" name="Group 123"/>
          <p:cNvGrpSpPr/>
          <p:nvPr/>
        </p:nvGrpSpPr>
        <p:grpSpPr>
          <a:xfrm>
            <a:off x="5131594" y="2014538"/>
            <a:ext cx="845004" cy="257175"/>
            <a:chOff x="2681514" y="2387600"/>
            <a:chExt cx="1001486" cy="304800"/>
          </a:xfrm>
        </p:grpSpPr>
        <p:sp>
          <p:nvSpPr>
            <p:cNvPr id="125" name="Rounded Rectangle 124"/>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6" name="Rounded Rectangle 125"/>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27" name="Rounded Rectangle 126"/>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28" name="Down Arrow 127"/>
          <p:cNvSpPr/>
          <p:nvPr/>
        </p:nvSpPr>
        <p:spPr bwMode="auto">
          <a:xfrm>
            <a:off x="4038600"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9" name="Down Arrow 128"/>
          <p:cNvSpPr/>
          <p:nvPr/>
        </p:nvSpPr>
        <p:spPr bwMode="auto">
          <a:xfrm>
            <a:off x="5195888"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5" name="Down Arrow 134"/>
          <p:cNvSpPr/>
          <p:nvPr/>
        </p:nvSpPr>
        <p:spPr bwMode="auto">
          <a:xfrm rot="18794182">
            <a:off x="3626252"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6" name="Down Arrow 135"/>
          <p:cNvSpPr/>
          <p:nvPr/>
        </p:nvSpPr>
        <p:spPr bwMode="auto">
          <a:xfrm>
            <a:off x="4424363"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7" name="Down Arrow 136"/>
          <p:cNvSpPr/>
          <p:nvPr/>
        </p:nvSpPr>
        <p:spPr bwMode="auto">
          <a:xfrm rot="3328891">
            <a:off x="5156737"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grpSp>
        <p:nvGrpSpPr>
          <p:cNvPr id="139" name="Group 138"/>
          <p:cNvGrpSpPr/>
          <p:nvPr/>
        </p:nvGrpSpPr>
        <p:grpSpPr>
          <a:xfrm>
            <a:off x="6738937" y="2014538"/>
            <a:ext cx="845004" cy="257175"/>
            <a:chOff x="2681514" y="2387600"/>
            <a:chExt cx="1001486" cy="304800"/>
          </a:xfrm>
        </p:grpSpPr>
        <p:sp>
          <p:nvSpPr>
            <p:cNvPr id="187" name="Rounded Rectangle 186"/>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8" name="Rounded Rectangle 187"/>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9" name="Rounded Rectangle 188"/>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40" name="Group 139"/>
          <p:cNvGrpSpPr/>
          <p:nvPr/>
        </p:nvGrpSpPr>
        <p:grpSpPr>
          <a:xfrm>
            <a:off x="6738938" y="2978944"/>
            <a:ext cx="1028700" cy="642938"/>
            <a:chOff x="4292600" y="3454400"/>
            <a:chExt cx="1219200" cy="762000"/>
          </a:xfrm>
        </p:grpSpPr>
        <p:sp>
          <p:nvSpPr>
            <p:cNvPr id="183" name="Rectangle 182"/>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4" name="Rectangle 183"/>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5" name="Rectangle 184"/>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86" name="Rectangle 185"/>
            <p:cNvSpPr/>
            <p:nvPr/>
          </p:nvSpPr>
          <p:spPr bwMode="auto">
            <a:xfrm>
              <a:off x="4749800" y="37592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1" name="Group 140"/>
          <p:cNvGrpSpPr/>
          <p:nvPr/>
        </p:nvGrpSpPr>
        <p:grpSpPr>
          <a:xfrm>
            <a:off x="7896225" y="5197078"/>
            <a:ext cx="1028700" cy="835819"/>
            <a:chOff x="4292600" y="5892800"/>
            <a:chExt cx="1219200" cy="990600"/>
          </a:xfrm>
        </p:grpSpPr>
        <p:sp>
          <p:nvSpPr>
            <p:cNvPr id="179" name="Magnetic Disk 178"/>
            <p:cNvSpPr/>
            <p:nvPr/>
          </p:nvSpPr>
          <p:spPr bwMode="auto">
            <a:xfrm>
              <a:off x="4292600" y="58928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0" name="Magnetic Disk 179"/>
            <p:cNvSpPr/>
            <p:nvPr/>
          </p:nvSpPr>
          <p:spPr bwMode="auto">
            <a:xfrm>
              <a:off x="4445000" y="5994400"/>
              <a:ext cx="762000" cy="685800"/>
            </a:xfrm>
            <a:prstGeom prst="flowChartMagneticDisk">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1" name="Magnetic Disk 180"/>
            <p:cNvSpPr/>
            <p:nvPr/>
          </p:nvSpPr>
          <p:spPr bwMode="auto">
            <a:xfrm>
              <a:off x="4597400" y="60960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82" name="Magnetic Disk 181"/>
            <p:cNvSpPr/>
            <p:nvPr/>
          </p:nvSpPr>
          <p:spPr bwMode="auto">
            <a:xfrm>
              <a:off x="4749800" y="6197600"/>
              <a:ext cx="762000" cy="685800"/>
            </a:xfrm>
            <a:prstGeom prst="flowChartMagneticDisk">
              <a:avLst/>
            </a:prstGeom>
            <a:ln>
              <a:headEnd type="arrow" w="med" len="med"/>
              <a:tailEnd type="none" w="med" len="med"/>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42" name="Down Arrow 141"/>
          <p:cNvSpPr/>
          <p:nvPr/>
        </p:nvSpPr>
        <p:spPr bwMode="auto">
          <a:xfrm>
            <a:off x="6803231"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4" name="Down Arrow 143"/>
          <p:cNvSpPr/>
          <p:nvPr/>
        </p:nvSpPr>
        <p:spPr bwMode="auto">
          <a:xfrm>
            <a:off x="8089106" y="4779169"/>
            <a:ext cx="321469" cy="385763"/>
          </a:xfrm>
          <a:prstGeom prst="downArrow">
            <a:avLst>
              <a:gd name="adj1" fmla="val 1402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75" name="Rectangle 174"/>
          <p:cNvSpPr/>
          <p:nvPr/>
        </p:nvSpPr>
        <p:spPr bwMode="auto">
          <a:xfrm>
            <a:off x="7896225" y="407193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6" name="Rectangle 175"/>
          <p:cNvSpPr/>
          <p:nvPr/>
        </p:nvSpPr>
        <p:spPr bwMode="auto">
          <a:xfrm>
            <a:off x="8024812" y="415766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7" name="Rectangle 176"/>
          <p:cNvSpPr/>
          <p:nvPr/>
        </p:nvSpPr>
        <p:spPr bwMode="auto">
          <a:xfrm>
            <a:off x="8153400" y="4243387"/>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147" name="Group 146"/>
          <p:cNvGrpSpPr/>
          <p:nvPr/>
        </p:nvGrpSpPr>
        <p:grpSpPr>
          <a:xfrm>
            <a:off x="7896225" y="2978944"/>
            <a:ext cx="1028700" cy="642938"/>
            <a:chOff x="4292600" y="3454400"/>
            <a:chExt cx="1219200" cy="762000"/>
          </a:xfrm>
        </p:grpSpPr>
        <p:sp>
          <p:nvSpPr>
            <p:cNvPr id="171" name="Rectangle 170"/>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2" name="Rectangle 171"/>
            <p:cNvSpPr/>
            <p:nvPr/>
          </p:nvSpPr>
          <p:spPr bwMode="auto">
            <a:xfrm>
              <a:off x="4445000" y="3556000"/>
              <a:ext cx="762000" cy="457200"/>
            </a:xfrm>
            <a:prstGeom prst="rect">
              <a:avLst/>
            </a:prstGeom>
            <a:solidFill>
              <a:srgbClr val="008000"/>
            </a:solidFill>
            <a:ln>
              <a:solidFill>
                <a:srgbClr val="000000"/>
              </a:solidFill>
              <a:headEnd type="arrow"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3" name="Rectangle 172"/>
            <p:cNvSpPr/>
            <p:nvPr/>
          </p:nvSpPr>
          <p:spPr bwMode="auto">
            <a:xfrm>
              <a:off x="4597400" y="36576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4" name="Rectangle 173"/>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grpSp>
        <p:nvGrpSpPr>
          <p:cNvPr id="149" name="Group 148"/>
          <p:cNvGrpSpPr/>
          <p:nvPr/>
        </p:nvGrpSpPr>
        <p:grpSpPr>
          <a:xfrm>
            <a:off x="7896225" y="2014538"/>
            <a:ext cx="845004" cy="257175"/>
            <a:chOff x="2681514" y="2387600"/>
            <a:chExt cx="1001486" cy="304800"/>
          </a:xfrm>
        </p:grpSpPr>
        <p:sp>
          <p:nvSpPr>
            <p:cNvPr id="164" name="Rounded Rectangle 163"/>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5" name="Rounded Rectangle 164"/>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6" name="Rounded Rectangle 165"/>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grpSp>
        <p:nvGrpSpPr>
          <p:cNvPr id="150" name="Group 149"/>
          <p:cNvGrpSpPr/>
          <p:nvPr/>
        </p:nvGrpSpPr>
        <p:grpSpPr>
          <a:xfrm>
            <a:off x="9053512" y="2014538"/>
            <a:ext cx="845004" cy="257175"/>
            <a:chOff x="2681514" y="2387600"/>
            <a:chExt cx="1001486" cy="304800"/>
          </a:xfrm>
        </p:grpSpPr>
        <p:sp>
          <p:nvSpPr>
            <p:cNvPr id="161" name="Rounded Rectangle 160"/>
            <p:cNvSpPr/>
            <p:nvPr/>
          </p:nvSpPr>
          <p:spPr bwMode="auto">
            <a:xfrm>
              <a:off x="2681514"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2" name="Rounded Rectangle 161"/>
            <p:cNvSpPr/>
            <p:nvPr/>
          </p:nvSpPr>
          <p:spPr bwMode="auto">
            <a:xfrm>
              <a:off x="3029857"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sp>
          <p:nvSpPr>
            <p:cNvPr id="163" name="Rounded Rectangle 162"/>
            <p:cNvSpPr/>
            <p:nvPr/>
          </p:nvSpPr>
          <p:spPr bwMode="auto">
            <a:xfrm>
              <a:off x="3378200" y="2387600"/>
              <a:ext cx="304800" cy="304800"/>
            </a:xfrm>
            <a:prstGeom prst="roundRect">
              <a:avLst/>
            </a:prstGeom>
            <a:ln>
              <a:headEnd type="arrow" w="med" len="med"/>
              <a:tailEnd type="none" w="med" len="med"/>
            </a:ln>
          </p:spPr>
          <p:style>
            <a:lnRef idx="1">
              <a:schemeClr val="dk1"/>
            </a:lnRef>
            <a:fillRef idx="3">
              <a:schemeClr val="dk1"/>
            </a:fillRef>
            <a:effectRef idx="2">
              <a:schemeClr val="dk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charset="0"/>
              </a:endParaRPr>
            </a:p>
          </p:txBody>
        </p:sp>
      </p:grpSp>
      <p:sp>
        <p:nvSpPr>
          <p:cNvPr id="151" name="Down Arrow 150"/>
          <p:cNvSpPr/>
          <p:nvPr/>
        </p:nvSpPr>
        <p:spPr bwMode="auto">
          <a:xfrm>
            <a:off x="7960519"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2" name="Down Arrow 151"/>
          <p:cNvSpPr/>
          <p:nvPr/>
        </p:nvSpPr>
        <p:spPr bwMode="auto">
          <a:xfrm>
            <a:off x="9117806" y="2336006"/>
            <a:ext cx="450056" cy="578644"/>
          </a:xfrm>
          <a:prstGeom prst="downArrow">
            <a:avLst>
              <a:gd name="adj1" fmla="val 51332"/>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8" name="Down Arrow 157"/>
          <p:cNvSpPr/>
          <p:nvPr/>
        </p:nvSpPr>
        <p:spPr bwMode="auto">
          <a:xfrm rot="18794182">
            <a:off x="7548171" y="3607107"/>
            <a:ext cx="192881" cy="539916"/>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9" name="Down Arrow 158"/>
          <p:cNvSpPr/>
          <p:nvPr/>
        </p:nvSpPr>
        <p:spPr bwMode="auto">
          <a:xfrm>
            <a:off x="8346281" y="3686175"/>
            <a:ext cx="192881" cy="321469"/>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60" name="Down Arrow 159"/>
          <p:cNvSpPr/>
          <p:nvPr/>
        </p:nvSpPr>
        <p:spPr bwMode="auto">
          <a:xfrm rot="3328891">
            <a:off x="9078656" y="3547475"/>
            <a:ext cx="192881" cy="710167"/>
          </a:xfrm>
          <a:prstGeom prst="downArrow">
            <a:avLst>
              <a:gd name="adj1" fmla="val 38009"/>
              <a:gd name="adj2" fmla="val 50000"/>
            </a:avLst>
          </a:prstGeom>
          <a:ln>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0" name="TextBox 189"/>
          <p:cNvSpPr txBox="1"/>
          <p:nvPr/>
        </p:nvSpPr>
        <p:spPr>
          <a:xfrm>
            <a:off x="888206" y="4179094"/>
            <a:ext cx="1800225" cy="403957"/>
          </a:xfrm>
          <a:prstGeom prst="rect">
            <a:avLst/>
          </a:prstGeom>
          <a:noFill/>
        </p:spPr>
        <p:txBody>
          <a:bodyPr wrap="square" rtlCol="0">
            <a:spAutoFit/>
          </a:bodyPr>
          <a:lstStyle/>
          <a:p>
            <a:pPr marL="0" marR="0" lvl="0" indent="0" algn="l" defTabSz="771571" rtl="0" eaLnBrk="1" fontAlgn="base" latinLnBrk="0" hangingPunct="1">
              <a:lnSpc>
                <a:spcPct val="100000"/>
              </a:lnSpc>
              <a:spcBef>
                <a:spcPct val="0"/>
              </a:spcBef>
              <a:spcAft>
                <a:spcPct val="0"/>
              </a:spcAft>
              <a:buClrTx/>
              <a:buSzTx/>
              <a:buFontTx/>
              <a:buNone/>
              <a:tabLst/>
              <a:defRPr/>
            </a:pPr>
            <a:r>
              <a:rPr kumimoji="0" lang="en-US" sz="2025" b="0" i="0" u="none" strike="noStrike" kern="1200" cap="none" spc="0" normalizeH="0" baseline="0" noProof="0" dirty="0">
                <a:ln>
                  <a:noFill/>
                </a:ln>
                <a:solidFill>
                  <a:srgbClr val="000000"/>
                </a:solidFill>
                <a:effectLst/>
                <a:uLnTx/>
                <a:uFillTx/>
                <a:latin typeface="Vista Sans OT Reg" charset="0"/>
                <a:sym typeface="Vista Sans OT Reg" charset="0"/>
              </a:rPr>
              <a:t>Leader cache</a:t>
            </a:r>
          </a:p>
        </p:txBody>
      </p:sp>
      <p:sp>
        <p:nvSpPr>
          <p:cNvPr id="107" name="Down Arrow 106"/>
          <p:cNvSpPr/>
          <p:nvPr/>
        </p:nvSpPr>
        <p:spPr bwMode="auto">
          <a:xfrm rot="2805818" flipH="1">
            <a:off x="7548171" y="2385527"/>
            <a:ext cx="192881" cy="539916"/>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0" name="Bent Arrow 9"/>
          <p:cNvSpPr/>
          <p:nvPr/>
        </p:nvSpPr>
        <p:spPr bwMode="auto">
          <a:xfrm rot="8031569">
            <a:off x="8312725" y="3990848"/>
            <a:ext cx="1137244" cy="1104642"/>
          </a:xfrm>
          <a:prstGeom prst="bentArrow">
            <a:avLst>
              <a:gd name="adj1" fmla="val 5274"/>
              <a:gd name="adj2" fmla="val 10006"/>
              <a:gd name="adj3" fmla="val 9053"/>
              <a:gd name="adj4" fmla="val 4375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1" name="Down Arrow 110"/>
          <p:cNvSpPr/>
          <p:nvPr/>
        </p:nvSpPr>
        <p:spPr bwMode="auto">
          <a:xfrm rot="5400000">
            <a:off x="6362347" y="3162654"/>
            <a:ext cx="192881" cy="2654388"/>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1" name="Rectangle 130"/>
          <p:cNvSpPr/>
          <p:nvPr/>
        </p:nvSpPr>
        <p:spPr bwMode="auto">
          <a:xfrm>
            <a:off x="6224587" y="5357812"/>
            <a:ext cx="385763" cy="642938"/>
          </a:xfrm>
          <a:prstGeom prst="rect">
            <a:avLst/>
          </a:prstGeom>
          <a:solidFill>
            <a:schemeClr val="bg1"/>
          </a:solidFill>
          <a:ln w="25400" cap="flat" cmpd="sng" algn="ctr">
            <a:no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2" name="Down Arrow 131"/>
          <p:cNvSpPr/>
          <p:nvPr/>
        </p:nvSpPr>
        <p:spPr bwMode="auto">
          <a:xfrm rot="16200000">
            <a:off x="5099447"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33" name="Down Arrow 132"/>
          <p:cNvSpPr/>
          <p:nvPr/>
        </p:nvSpPr>
        <p:spPr bwMode="auto">
          <a:xfrm rot="16200000">
            <a:off x="7414022" y="5454253"/>
            <a:ext cx="385763" cy="450056"/>
          </a:xfrm>
          <a:prstGeom prst="downArrow">
            <a:avLst>
              <a:gd name="adj1" fmla="val 23621"/>
              <a:gd name="adj2" fmla="val 50000"/>
            </a:avLst>
          </a:prstGeom>
          <a:solidFill>
            <a:schemeClr val="accent3">
              <a:lumMod val="90000"/>
            </a:schemeClr>
          </a:solidFill>
          <a:ln>
            <a:solidFill>
              <a:schemeClr val="tx1">
                <a:lumMod val="50000"/>
                <a:lumOff val="50000"/>
              </a:schemeClr>
            </a:solidFill>
            <a:headEnd type="arrow"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45" name="Rectangle 144"/>
          <p:cNvSpPr/>
          <p:nvPr/>
        </p:nvSpPr>
        <p:spPr bwMode="auto">
          <a:xfrm>
            <a:off x="558165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3" name="Rectangle 152"/>
          <p:cNvSpPr/>
          <p:nvPr/>
        </p:nvSpPr>
        <p:spPr bwMode="auto">
          <a:xfrm>
            <a:off x="5774531"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4" name="Rectangle 153"/>
          <p:cNvSpPr/>
          <p:nvPr/>
        </p:nvSpPr>
        <p:spPr bwMode="auto">
          <a:xfrm>
            <a:off x="5967413"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5" name="Rectangle 154"/>
          <p:cNvSpPr/>
          <p:nvPr/>
        </p:nvSpPr>
        <p:spPr bwMode="auto">
          <a:xfrm>
            <a:off x="6160294"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6" name="Rectangle 155"/>
          <p:cNvSpPr/>
          <p:nvPr/>
        </p:nvSpPr>
        <p:spPr bwMode="auto">
          <a:xfrm>
            <a:off x="6353175"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57" name="Rectangle 156"/>
          <p:cNvSpPr/>
          <p:nvPr/>
        </p:nvSpPr>
        <p:spPr bwMode="auto">
          <a:xfrm>
            <a:off x="6546056"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5" name="Rectangle 194"/>
          <p:cNvSpPr/>
          <p:nvPr/>
        </p:nvSpPr>
        <p:spPr bwMode="auto">
          <a:xfrm>
            <a:off x="6738938"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8" name="Down Arrow 197"/>
          <p:cNvSpPr/>
          <p:nvPr/>
        </p:nvSpPr>
        <p:spPr bwMode="auto">
          <a:xfrm>
            <a:off x="8346281" y="3686175"/>
            <a:ext cx="192881" cy="321469"/>
          </a:xfrm>
          <a:prstGeom prst="downArrow">
            <a:avLst>
              <a:gd name="adj1" fmla="val 3800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6" name="Rectangle 195"/>
          <p:cNvSpPr/>
          <p:nvPr/>
        </p:nvSpPr>
        <p:spPr bwMode="auto">
          <a:xfrm>
            <a:off x="6931819"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7" name="Rectangle 196"/>
          <p:cNvSpPr/>
          <p:nvPr/>
        </p:nvSpPr>
        <p:spPr bwMode="auto">
          <a:xfrm>
            <a:off x="7124700" y="5422106"/>
            <a:ext cx="192881" cy="514350"/>
          </a:xfrm>
          <a:prstGeom prst="rect">
            <a:avLst/>
          </a:prstGeom>
          <a:solidFill>
            <a:srgbClr val="CFD7E5"/>
          </a:solidFill>
          <a:ln w="25400" cap="flat" cmpd="sng" algn="ctr">
            <a:solidFill>
              <a:schemeClr val="tx1">
                <a:lumMod val="65000"/>
                <a:lumOff val="35000"/>
              </a:schemeClr>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3" name="&quot;No&quot; Symbol 112"/>
          <p:cNvSpPr/>
          <p:nvPr/>
        </p:nvSpPr>
        <p:spPr bwMode="auto">
          <a:xfrm>
            <a:off x="8153400" y="3557587"/>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99" name="Down Arrow 198"/>
          <p:cNvSpPr/>
          <p:nvPr/>
        </p:nvSpPr>
        <p:spPr bwMode="auto">
          <a:xfrm>
            <a:off x="7960519" y="2336006"/>
            <a:ext cx="450056" cy="578644"/>
          </a:xfrm>
          <a:prstGeom prst="downArrow">
            <a:avLst>
              <a:gd name="adj1" fmla="val 51332"/>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2" name="&quot;No&quot; Symbol 11"/>
          <p:cNvSpPr/>
          <p:nvPr/>
        </p:nvSpPr>
        <p:spPr bwMode="auto">
          <a:xfrm>
            <a:off x="7896225" y="2336006"/>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0" name="Down Arrow 199"/>
          <p:cNvSpPr/>
          <p:nvPr/>
        </p:nvSpPr>
        <p:spPr bwMode="auto">
          <a:xfrm>
            <a:off x="8089106" y="4779169"/>
            <a:ext cx="321469" cy="385763"/>
          </a:xfrm>
          <a:prstGeom prst="downArrow">
            <a:avLst>
              <a:gd name="adj1" fmla="val 14029"/>
              <a:gd name="adj2" fmla="val 50000"/>
            </a:avLst>
          </a:prstGeom>
          <a:solidFill>
            <a:srgbClr val="008000"/>
          </a:solidFill>
          <a:ln>
            <a:solidFill>
              <a:srgbClr val="000000"/>
            </a:solidFill>
            <a:headEnd type="arrow" w="med" len="med"/>
            <a:tailEnd type="none" w="med" len="med"/>
          </a:ln>
        </p:spPr>
        <p:style>
          <a:lnRef idx="1">
            <a:schemeClr val="dk1"/>
          </a:lnRef>
          <a:fillRef idx="2">
            <a:schemeClr val="dk1"/>
          </a:fillRef>
          <a:effectRef idx="1">
            <a:schemeClr val="dk1"/>
          </a:effectRef>
          <a:fontRef idx="minor">
            <a:schemeClr val="dk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114" name="&quot;No&quot; Symbol 113"/>
          <p:cNvSpPr/>
          <p:nvPr/>
        </p:nvSpPr>
        <p:spPr bwMode="auto">
          <a:xfrm>
            <a:off x="7960519" y="4714875"/>
            <a:ext cx="578644" cy="578644"/>
          </a:xfrm>
          <a:prstGeom prst="noSmoking">
            <a:avLst>
              <a:gd name="adj" fmla="val 10406"/>
            </a:avLst>
          </a:prstGeom>
          <a:solidFill>
            <a:srgbClr val="FF0000"/>
          </a:solidFill>
          <a:ln w="25400" cap="flat" cmpd="sng" algn="ctr">
            <a:solidFill>
              <a:srgbClr val="000000"/>
            </a:solidFill>
            <a:prstDash val="solid"/>
            <a:round/>
            <a:headEnd type="arrow" w="med" len="med"/>
            <a:tailEnd type="none" w="med" len="med"/>
          </a:ln>
          <a:effectLst/>
        </p:spPr>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90000"/>
              </a:lnSpc>
              <a:spcBef>
                <a:spcPct val="0"/>
              </a:spcBef>
              <a:spcAft>
                <a:spcPct val="0"/>
              </a:spcAft>
              <a:buClrTx/>
              <a:buSzTx/>
              <a:buFontTx/>
              <a:buNone/>
              <a:tabLst/>
              <a:defRPr/>
            </a:pPr>
            <a:endParaRPr kumimoji="0" lang="en-US" sz="1519" b="0" i="0" u="none" strike="noStrike" kern="1200" cap="none" spc="0" normalizeH="0" baseline="0" noProof="0">
              <a:ln>
                <a:noFill/>
              </a:ln>
              <a:solidFill>
                <a:srgbClr val="000000"/>
              </a:solidFill>
              <a:effectLst/>
              <a:uLnTx/>
              <a:uFillTx/>
              <a:latin typeface="Vista Sans OT Reg" pitchFamily="-65" charset="0"/>
              <a:ea typeface="ヒラギノ角ゴ ProN W3" pitchFamily="-65" charset="-128"/>
              <a:cs typeface="ヒラギノ角ゴ ProN W3" pitchFamily="-65" charset="-128"/>
              <a:sym typeface="Vista Sans OT Reg" pitchFamily="-65" charset="0"/>
            </a:endParaRPr>
          </a:p>
        </p:txBody>
      </p:sp>
      <p:sp>
        <p:nvSpPr>
          <p:cNvPr id="201" name="Rectangle 200"/>
          <p:cNvSpPr/>
          <p:nvPr/>
        </p:nvSpPr>
        <p:spPr bwMode="auto">
          <a:xfrm>
            <a:off x="8153400" y="4243387"/>
            <a:ext cx="642938" cy="385763"/>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178" name="Rectangle 177"/>
          <p:cNvSpPr/>
          <p:nvPr/>
        </p:nvSpPr>
        <p:spPr bwMode="auto">
          <a:xfrm>
            <a:off x="8281987" y="4329112"/>
            <a:ext cx="642938" cy="385763"/>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nvGrpSpPr>
          <p:cNvPr id="218" name="Group 217"/>
          <p:cNvGrpSpPr/>
          <p:nvPr/>
        </p:nvGrpSpPr>
        <p:grpSpPr>
          <a:xfrm>
            <a:off x="3974306" y="4071937"/>
            <a:ext cx="1028700" cy="642938"/>
            <a:chOff x="4292600" y="3454400"/>
            <a:chExt cx="1219200" cy="762000"/>
          </a:xfrm>
        </p:grpSpPr>
        <p:sp>
          <p:nvSpPr>
            <p:cNvPr id="219" name="Rectangle 218"/>
            <p:cNvSpPr/>
            <p:nvPr/>
          </p:nvSpPr>
          <p:spPr bwMode="auto">
            <a:xfrm>
              <a:off x="4292600" y="34544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0" name="Rectangle 219"/>
            <p:cNvSpPr/>
            <p:nvPr/>
          </p:nvSpPr>
          <p:spPr bwMode="auto">
            <a:xfrm>
              <a:off x="4445000" y="35560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1" name="Rectangle 220"/>
            <p:cNvSpPr/>
            <p:nvPr/>
          </p:nvSpPr>
          <p:spPr bwMode="auto">
            <a:xfrm>
              <a:off x="4597400" y="3657600"/>
              <a:ext cx="762000" cy="457200"/>
            </a:xfrm>
            <a:prstGeom prst="rect">
              <a:avLst/>
            </a:prstGeom>
            <a:solidFill>
              <a:srgbClr val="008000"/>
            </a:solidFill>
            <a:ln>
              <a:solidFill>
                <a:srgbClr val="000000"/>
              </a:solidFill>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sp>
          <p:nvSpPr>
            <p:cNvPr id="222" name="Rectangle 221"/>
            <p:cNvSpPr/>
            <p:nvPr/>
          </p:nvSpPr>
          <p:spPr bwMode="auto">
            <a:xfrm>
              <a:off x="4749800" y="3759200"/>
              <a:ext cx="762000" cy="457200"/>
            </a:xfrm>
            <a:prstGeom prst="rect">
              <a:avLst/>
            </a:prstGeom>
            <a:ln>
              <a:headEnd type="arrow" w="med" len="med"/>
              <a:tailEnd type="none" w="med" len="me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77153" tIns="38576" rIns="77153" bIns="38576" numCol="1" rtlCol="0" anchor="t" anchorCtr="0" compatLnSpc="1">
              <a:prstTxWarp prst="textNoShape">
                <a:avLst/>
              </a:prstTxWarp>
            </a:bodyPr>
            <a:lstStyle/>
            <a:p>
              <a:pPr marL="0" marR="0" lvl="0" indent="0" algn="l" defTabSz="771571" rtl="0" eaLnBrk="1" fontAlgn="base" latinLnBrk="0" hangingPunct="1">
                <a:lnSpc>
                  <a:spcPct val="100000"/>
                </a:lnSpc>
                <a:spcBef>
                  <a:spcPct val="0"/>
                </a:spcBef>
                <a:spcAft>
                  <a:spcPct val="0"/>
                </a:spcAft>
                <a:buClrTx/>
                <a:buSzTx/>
                <a:buFontTx/>
                <a:buNone/>
                <a:tabLst/>
                <a:defRPr/>
              </a:pPr>
              <a:endParaRPr kumimoji="0" lang="en-US" sz="2025" b="0" i="0" u="none" strike="noStrike" kern="1200" cap="none" spc="0" normalizeH="0" baseline="0" noProof="0" dirty="0">
                <a:ln>
                  <a:noFill/>
                </a:ln>
                <a:solidFill>
                  <a:srgbClr val="E0E4ED"/>
                </a:solidFill>
                <a:effectLst/>
                <a:uLnTx/>
                <a:uFillTx/>
                <a:latin typeface="Vista Sans OT Reg"/>
                <a:sym typeface="Vista Sans OT Reg" charset="0"/>
              </a:endParaRPr>
            </a:p>
          </p:txBody>
        </p:sp>
      </p:grpSp>
    </p:spTree>
    <p:custDataLst>
      <p:tags r:id="rId1"/>
    </p:custDataLst>
    <p:extLst>
      <p:ext uri="{BB962C8B-B14F-4D97-AF65-F5344CB8AC3E}">
        <p14:creationId xmlns:p14="http://schemas.microsoft.com/office/powerpoint/2010/main" val="1437659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 grpId="0" animBg="1"/>
      <p:bldP spid="111" grpId="0" animBg="1"/>
      <p:bldP spid="198" grpId="0" animBg="1"/>
      <p:bldP spid="113" grpId="0" animBg="1"/>
      <p:bldP spid="12" grpId="0" animBg="1"/>
      <p:bldP spid="200" grpId="0" animBg="1"/>
      <p:bldP spid="114" grpId="0" animBg="1"/>
      <p:bldP spid="20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TAO Summary</a:t>
            </a:r>
          </a:p>
        </p:txBody>
      </p:sp>
      <p:graphicFrame>
        <p:nvGraphicFramePr>
          <p:cNvPr id="4" name="Content Placeholder 3"/>
          <p:cNvGraphicFramePr>
            <a:graphicFrameLocks noGrp="1"/>
          </p:cNvGraphicFramePr>
          <p:nvPr>
            <p:ph idx="1"/>
            <p:extLst/>
          </p:nvPr>
        </p:nvGraphicFramePr>
        <p:xfrm>
          <a:off x="1273969" y="1360884"/>
          <a:ext cx="9633347" cy="50256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83989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Single-server Peak Observed Capacity</a:t>
            </a:r>
          </a:p>
        </p:txBody>
      </p:sp>
      <p:graphicFrame>
        <p:nvGraphicFramePr>
          <p:cNvPr id="4" name="Content Placeholder 3"/>
          <p:cNvGraphicFramePr>
            <a:graphicFrameLocks noGrp="1"/>
          </p:cNvGraphicFramePr>
          <p:nvPr>
            <p:ph idx="1"/>
            <p:extLst/>
          </p:nvPr>
        </p:nvGraphicFramePr>
        <p:xfrm>
          <a:off x="1273969" y="1360884"/>
          <a:ext cx="9633347" cy="50256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74657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r>
              <a:rPr lang="en-US" dirty="0"/>
              <a:t>Write latency</a:t>
            </a:r>
          </a:p>
        </p:txBody>
      </p:sp>
      <p:sp>
        <p:nvSpPr>
          <p:cNvPr id="11266" name="Rectangle 2"/>
          <p:cNvSpPr>
            <a:spLocks noGrp="1" noChangeArrowheads="1"/>
          </p:cNvSpPr>
          <p:nvPr>
            <p:ph type="body" idx="1"/>
          </p:nvPr>
        </p:nvSpPr>
        <p:spPr>
          <a:xfrm>
            <a:off x="1273969" y="1092994"/>
            <a:ext cx="9644063" cy="5111353"/>
          </a:xfrm>
          <a:ln/>
        </p:spPr>
        <p:txBody>
          <a:bodyPr/>
          <a:lstStyle/>
          <a:p>
            <a:endParaRPr lang="en-US" dirty="0"/>
          </a:p>
          <a:p>
            <a:pPr marL="0" lvl="1" indent="0">
              <a:buNone/>
            </a:pPr>
            <a:endParaRPr lang="en-US" dirty="0"/>
          </a:p>
          <a:p>
            <a:pPr marL="0" lvl="1" indent="0">
              <a:buNone/>
            </a:pPr>
            <a:endParaRPr lang="en-US" dirty="0"/>
          </a:p>
          <a:p>
            <a:pPr lvl="1"/>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494" y="1500188"/>
            <a:ext cx="7880171" cy="4746012"/>
          </a:xfrm>
          <a:prstGeom prst="rect">
            <a:avLst/>
          </a:prstGeom>
        </p:spPr>
      </p:pic>
    </p:spTree>
    <p:extLst>
      <p:ext uri="{BB962C8B-B14F-4D97-AF65-F5344CB8AC3E}">
        <p14:creationId xmlns:p14="http://schemas.microsoft.com/office/powerpoint/2010/main" val="889824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In the Paper</a:t>
            </a:r>
          </a:p>
        </p:txBody>
      </p:sp>
      <p:sp>
        <p:nvSpPr>
          <p:cNvPr id="3" name="Content Placeholder 2"/>
          <p:cNvSpPr>
            <a:spLocks noGrp="1"/>
          </p:cNvSpPr>
          <p:nvPr>
            <p:ph idx="1"/>
          </p:nvPr>
        </p:nvSpPr>
        <p:spPr/>
        <p:txBody>
          <a:bodyPr/>
          <a:lstStyle/>
          <a:p>
            <a:r>
              <a:rPr lang="en-US" dirty="0"/>
              <a:t>The role of association time in optimizing cache hit rates</a:t>
            </a:r>
          </a:p>
          <a:p>
            <a:r>
              <a:rPr lang="en-US" dirty="0"/>
              <a:t>Optimized graph-specific data structures</a:t>
            </a:r>
          </a:p>
          <a:p>
            <a:r>
              <a:rPr lang="en-US" dirty="0"/>
              <a:t>Write failover</a:t>
            </a:r>
          </a:p>
          <a:p>
            <a:r>
              <a:rPr lang="en-US" dirty="0"/>
              <a:t>Failure recovery</a:t>
            </a:r>
          </a:p>
          <a:p>
            <a:r>
              <a:rPr lang="en-US" dirty="0"/>
              <a:t>Workload characterization</a:t>
            </a:r>
          </a:p>
          <a:p>
            <a:endParaRPr lang="en-US" dirty="0"/>
          </a:p>
        </p:txBody>
      </p:sp>
    </p:spTree>
    <p:extLst>
      <p:ext uri="{BB962C8B-B14F-4D97-AF65-F5344CB8AC3E}">
        <p14:creationId xmlns:p14="http://schemas.microsoft.com/office/powerpoint/2010/main" val="2803976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61E26-0428-4107-9DC1-CD17C588700A}"/>
              </a:ext>
            </a:extLst>
          </p:cNvPr>
          <p:cNvSpPr>
            <a:spLocks noGrp="1"/>
          </p:cNvSpPr>
          <p:nvPr>
            <p:ph type="title"/>
          </p:nvPr>
        </p:nvSpPr>
        <p:spPr/>
        <p:txBody>
          <a:bodyPr/>
          <a:lstStyle/>
          <a:p>
            <a:r>
              <a:rPr lang="en-US" b="1" dirty="0">
                <a:solidFill>
                  <a:srgbClr val="C00000"/>
                </a:solidFill>
              </a:rPr>
              <a:t>Back to our core topic</a:t>
            </a:r>
          </a:p>
        </p:txBody>
      </p:sp>
      <p:sp>
        <p:nvSpPr>
          <p:cNvPr id="3" name="Text Placeholder 2">
            <a:extLst>
              <a:ext uri="{FF2B5EF4-FFF2-40B4-BE49-F238E27FC236}">
                <a16:creationId xmlns:a16="http://schemas.microsoft.com/office/drawing/2014/main" id="{47A7253D-567C-4ADF-96D3-4A7DDE1B68D5}"/>
              </a:ext>
            </a:extLst>
          </p:cNvPr>
          <p:cNvSpPr>
            <a:spLocks noGrp="1"/>
          </p:cNvSpPr>
          <p:nvPr>
            <p:ph type="body" idx="1"/>
          </p:nvPr>
        </p:nvSpPr>
        <p:spPr/>
        <p:txBody>
          <a:bodyPr/>
          <a:lstStyle/>
          <a:p>
            <a:r>
              <a:rPr lang="en-US" dirty="0"/>
              <a:t>(End-of-TAO)</a:t>
            </a:r>
          </a:p>
        </p:txBody>
      </p:sp>
      <p:sp>
        <p:nvSpPr>
          <p:cNvPr id="4" name="Footer Placeholder 3">
            <a:extLst>
              <a:ext uri="{FF2B5EF4-FFF2-40B4-BE49-F238E27FC236}">
                <a16:creationId xmlns:a16="http://schemas.microsoft.com/office/drawing/2014/main" id="{83250A68-5331-4468-B1E8-C99B7C0F4BDB}"/>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0F444B7E-EAAC-4BD1-8EA0-A3DD04BDC5EE}"/>
              </a:ext>
            </a:extLst>
          </p:cNvPr>
          <p:cNvSpPr>
            <a:spLocks noGrp="1"/>
          </p:cNvSpPr>
          <p:nvPr>
            <p:ph type="sldNum" sz="quarter" idx="12"/>
          </p:nvPr>
        </p:nvSpPr>
        <p:spPr/>
        <p:txBody>
          <a:bodyPr/>
          <a:lstStyle/>
          <a:p>
            <a:fld id="{3C974458-8A97-4835-BF79-1FB6D7856C21}" type="slidenum">
              <a:rPr lang="en-US" smtClean="0"/>
              <a:t>38</a:t>
            </a:fld>
            <a:endParaRPr lang="en-US"/>
          </a:p>
        </p:txBody>
      </p:sp>
    </p:spTree>
    <p:extLst>
      <p:ext uri="{BB962C8B-B14F-4D97-AF65-F5344CB8AC3E}">
        <p14:creationId xmlns:p14="http://schemas.microsoft.com/office/powerpoint/2010/main" val="2537100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E22BBE9-7469-46BF-BEA9-B4520128EE34}"/>
              </a:ext>
            </a:extLst>
          </p:cNvPr>
          <p:cNvSpPr>
            <a:spLocks noGrp="1"/>
          </p:cNvSpPr>
          <p:nvPr>
            <p:ph type="title"/>
          </p:nvPr>
        </p:nvSpPr>
        <p:spPr/>
        <p:txBody>
          <a:bodyPr/>
          <a:lstStyle/>
          <a:p>
            <a:r>
              <a:rPr lang="en-US" dirty="0"/>
              <a:t>What have we learned?</a:t>
            </a:r>
          </a:p>
        </p:txBody>
      </p:sp>
      <p:sp>
        <p:nvSpPr>
          <p:cNvPr id="7" name="Content Placeholder 6">
            <a:extLst>
              <a:ext uri="{FF2B5EF4-FFF2-40B4-BE49-F238E27FC236}">
                <a16:creationId xmlns:a16="http://schemas.microsoft.com/office/drawing/2014/main" id="{3BD0D360-D8F2-482A-849B-888BE04555F8}"/>
              </a:ext>
            </a:extLst>
          </p:cNvPr>
          <p:cNvSpPr>
            <a:spLocks noGrp="1"/>
          </p:cNvSpPr>
          <p:nvPr>
            <p:ph idx="1"/>
          </p:nvPr>
        </p:nvSpPr>
        <p:spPr/>
        <p:txBody>
          <a:bodyPr>
            <a:normAutofit/>
          </a:bodyPr>
          <a:lstStyle/>
          <a:p>
            <a:r>
              <a:rPr lang="en-US" dirty="0"/>
              <a:t>The broad pattern remains constant: </a:t>
            </a:r>
            <a:r>
              <a:rPr lang="en-US" dirty="0" err="1"/>
              <a:t>sharded</a:t>
            </a:r>
            <a:r>
              <a:rPr lang="en-US" dirty="0"/>
              <a:t>, massive structures.</a:t>
            </a:r>
          </a:p>
          <a:p>
            <a:endParaRPr lang="en-US" dirty="0"/>
          </a:p>
          <a:p>
            <a:r>
              <a:rPr lang="en-US" dirty="0"/>
              <a:t>Facebook TAO shows us how we can even maintain and update such a structure at runtime.</a:t>
            </a:r>
          </a:p>
          <a:p>
            <a:endParaRPr lang="en-US" dirty="0"/>
          </a:p>
          <a:p>
            <a:r>
              <a:rPr lang="en-US" dirty="0"/>
              <a:t>Big data “analytic” frameworks are used to develop completely new machine learning models by looking for structure under human guidance.</a:t>
            </a:r>
          </a:p>
        </p:txBody>
      </p:sp>
      <p:sp>
        <p:nvSpPr>
          <p:cNvPr id="4" name="Footer Placeholder 3">
            <a:extLst>
              <a:ext uri="{FF2B5EF4-FFF2-40B4-BE49-F238E27FC236}">
                <a16:creationId xmlns:a16="http://schemas.microsoft.com/office/drawing/2014/main" id="{552AFA51-B7FD-4F6B-9C67-835F9D1FDFEE}"/>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51A9C6EB-ED4F-4962-87FA-F146809734A8}"/>
              </a:ext>
            </a:extLst>
          </p:cNvPr>
          <p:cNvSpPr>
            <a:spLocks noGrp="1"/>
          </p:cNvSpPr>
          <p:nvPr>
            <p:ph type="sldNum" sz="quarter" idx="12"/>
          </p:nvPr>
        </p:nvSpPr>
        <p:spPr/>
        <p:txBody>
          <a:bodyPr/>
          <a:lstStyle/>
          <a:p>
            <a:fld id="{3C974458-8A97-4835-BF79-1FB6D7856C21}" type="slidenum">
              <a:rPr lang="en-US" smtClean="0"/>
              <a:t>39</a:t>
            </a:fld>
            <a:endParaRPr lang="en-US"/>
          </a:p>
        </p:txBody>
      </p:sp>
    </p:spTree>
    <p:extLst>
      <p:ext uri="{BB962C8B-B14F-4D97-AF65-F5344CB8AC3E}">
        <p14:creationId xmlns:p14="http://schemas.microsoft.com/office/powerpoint/2010/main" val="1914612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D728-DBA1-48ED-8044-AF80C351C448}"/>
              </a:ext>
            </a:extLst>
          </p:cNvPr>
          <p:cNvSpPr>
            <a:spLocks noGrp="1"/>
          </p:cNvSpPr>
          <p:nvPr>
            <p:ph type="title"/>
          </p:nvPr>
        </p:nvSpPr>
        <p:spPr>
          <a:xfrm>
            <a:off x="1024127" y="585216"/>
            <a:ext cx="10959787" cy="1499616"/>
          </a:xfrm>
        </p:spPr>
        <p:txBody>
          <a:bodyPr/>
          <a:lstStyle/>
          <a:p>
            <a:r>
              <a:rPr lang="en-US" dirty="0"/>
              <a:t>they had a lot of customers and data</a:t>
            </a:r>
          </a:p>
        </p:txBody>
      </p:sp>
      <p:sp>
        <p:nvSpPr>
          <p:cNvPr id="3" name="Content Placeholder 2">
            <a:extLst>
              <a:ext uri="{FF2B5EF4-FFF2-40B4-BE49-F238E27FC236}">
                <a16:creationId xmlns:a16="http://schemas.microsoft.com/office/drawing/2014/main" id="{D2D1C455-099B-4FFF-955D-EF9D3D119CFD}"/>
              </a:ext>
            </a:extLst>
          </p:cNvPr>
          <p:cNvSpPr>
            <a:spLocks noGrp="1"/>
          </p:cNvSpPr>
          <p:nvPr>
            <p:ph idx="1"/>
          </p:nvPr>
        </p:nvSpPr>
        <p:spPr/>
        <p:txBody>
          <a:bodyPr/>
          <a:lstStyle/>
          <a:p>
            <a:r>
              <a:rPr lang="en-US" dirty="0"/>
              <a:t>Web search and product search tools needed to deal with billions of web pages and hundreds of millions of products.</a:t>
            </a:r>
          </a:p>
          <a:p>
            <a:endParaRPr lang="en-US" dirty="0"/>
          </a:p>
          <a:p>
            <a:r>
              <a:rPr lang="en-US" dirty="0"/>
              <a:t>Billions of people use these modern platforms.</a:t>
            </a:r>
          </a:p>
          <a:p>
            <a:endParaRPr lang="en-US" dirty="0"/>
          </a:p>
          <a:p>
            <a:r>
              <a:rPr lang="en-US" dirty="0"/>
              <a:t>So simple ideas still involve enormous data objects that simply can’t fit in memory on modern machines.  And yet in-memory computing is far faster than any form of disk-based storage and computing!</a:t>
            </a:r>
          </a:p>
        </p:txBody>
      </p:sp>
      <p:sp>
        <p:nvSpPr>
          <p:cNvPr id="4" name="Footer Placeholder 3">
            <a:extLst>
              <a:ext uri="{FF2B5EF4-FFF2-40B4-BE49-F238E27FC236}">
                <a16:creationId xmlns:a16="http://schemas.microsoft.com/office/drawing/2014/main" id="{8B56163D-BC23-4F2E-9DC4-8F79CB328D78}"/>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FCCAC28-7FA6-4EFD-B708-47ACA515097B}"/>
              </a:ext>
            </a:extLst>
          </p:cNvPr>
          <p:cNvSpPr>
            <a:spLocks noGrp="1"/>
          </p:cNvSpPr>
          <p:nvPr>
            <p:ph type="sldNum" sz="quarter" idx="12"/>
          </p:nvPr>
        </p:nvSpPr>
        <p:spPr/>
        <p:txBody>
          <a:bodyPr/>
          <a:lstStyle/>
          <a:p>
            <a:fld id="{3C974458-8A97-4835-BF79-1FB6D7856C21}" type="slidenum">
              <a:rPr lang="en-US" smtClean="0"/>
              <a:t>4</a:t>
            </a:fld>
            <a:endParaRPr lang="en-US"/>
          </a:p>
        </p:txBody>
      </p:sp>
    </p:spTree>
    <p:extLst>
      <p:ext uri="{BB962C8B-B14F-4D97-AF65-F5344CB8AC3E}">
        <p14:creationId xmlns:p14="http://schemas.microsoft.com/office/powerpoint/2010/main" val="10491354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9E394-60DE-4D7C-9F81-DDA49E2DE880}"/>
              </a:ext>
            </a:extLst>
          </p:cNvPr>
          <p:cNvSpPr>
            <a:spLocks noGrp="1"/>
          </p:cNvSpPr>
          <p:nvPr>
            <p:ph type="title"/>
          </p:nvPr>
        </p:nvSpPr>
        <p:spPr/>
        <p:txBody>
          <a:bodyPr/>
          <a:lstStyle/>
          <a:p>
            <a:r>
              <a:rPr lang="en-US" dirty="0"/>
              <a:t>Big Data </a:t>
            </a:r>
            <a:r>
              <a:rPr lang="en-US" dirty="0" err="1"/>
              <a:t>aNALYTICS</a:t>
            </a:r>
            <a:endParaRPr lang="en-US" dirty="0"/>
          </a:p>
        </p:txBody>
      </p:sp>
      <p:sp>
        <p:nvSpPr>
          <p:cNvPr id="3" name="Content Placeholder 2">
            <a:extLst>
              <a:ext uri="{FF2B5EF4-FFF2-40B4-BE49-F238E27FC236}">
                <a16:creationId xmlns:a16="http://schemas.microsoft.com/office/drawing/2014/main" id="{E129FE0D-CD9E-40CD-BB00-9901DA4DAACA}"/>
              </a:ext>
            </a:extLst>
          </p:cNvPr>
          <p:cNvSpPr>
            <a:spLocks noGrp="1"/>
          </p:cNvSpPr>
          <p:nvPr>
            <p:ph idx="1"/>
          </p:nvPr>
        </p:nvSpPr>
        <p:spPr/>
        <p:txBody>
          <a:bodyPr/>
          <a:lstStyle/>
          <a:p>
            <a:r>
              <a:rPr lang="en-US" dirty="0"/>
              <a:t>These are frameworks for efficiently doing massively parallel, “always </a:t>
            </a:r>
            <a:r>
              <a:rPr lang="en-US" dirty="0" err="1"/>
              <a:t>sharded</a:t>
            </a:r>
            <a:r>
              <a:rPr lang="en-US" dirty="0"/>
              <a:t>” computing, aimed at producing useful knowledge.</a:t>
            </a:r>
          </a:p>
          <a:p>
            <a:endParaRPr lang="en-US" dirty="0"/>
          </a:p>
          <a:p>
            <a:r>
              <a:rPr lang="en-US" dirty="0"/>
              <a:t>The data starts out </a:t>
            </a:r>
            <a:r>
              <a:rPr lang="en-US" dirty="0" err="1"/>
              <a:t>sharded</a:t>
            </a:r>
            <a:r>
              <a:rPr lang="en-US" dirty="0"/>
              <a:t>, and often even the intermediary states and results are </a:t>
            </a:r>
            <a:r>
              <a:rPr lang="en-US" dirty="0" err="1"/>
              <a:t>sharded</a:t>
            </a:r>
            <a:r>
              <a:rPr lang="en-US" dirty="0"/>
              <a:t> too.  But the ultimate goal is a chart or some other human-useful output.</a:t>
            </a:r>
          </a:p>
          <a:p>
            <a:endParaRPr lang="en-US" dirty="0"/>
          </a:p>
          <a:p>
            <a:r>
              <a:rPr lang="en-US" dirty="0"/>
              <a:t>We’ll look at some of the tools (like MapReduce) in upcoming lectures.</a:t>
            </a:r>
          </a:p>
        </p:txBody>
      </p:sp>
      <p:sp>
        <p:nvSpPr>
          <p:cNvPr id="4" name="Footer Placeholder 3">
            <a:extLst>
              <a:ext uri="{FF2B5EF4-FFF2-40B4-BE49-F238E27FC236}">
                <a16:creationId xmlns:a16="http://schemas.microsoft.com/office/drawing/2014/main" id="{9F625829-ED07-484C-A407-58E4EB2E9C9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9032F946-77E4-4B66-92D3-C20B01EC35FA}"/>
              </a:ext>
            </a:extLst>
          </p:cNvPr>
          <p:cNvSpPr>
            <a:spLocks noGrp="1"/>
          </p:cNvSpPr>
          <p:nvPr>
            <p:ph type="sldNum" sz="quarter" idx="12"/>
          </p:nvPr>
        </p:nvSpPr>
        <p:spPr/>
        <p:txBody>
          <a:bodyPr/>
          <a:lstStyle/>
          <a:p>
            <a:fld id="{3C974458-8A97-4835-BF79-1FB6D7856C21}" type="slidenum">
              <a:rPr lang="en-US" smtClean="0"/>
              <a:t>40</a:t>
            </a:fld>
            <a:endParaRPr lang="en-US"/>
          </a:p>
        </p:txBody>
      </p:sp>
    </p:spTree>
    <p:extLst>
      <p:ext uri="{BB962C8B-B14F-4D97-AF65-F5344CB8AC3E}">
        <p14:creationId xmlns:p14="http://schemas.microsoft.com/office/powerpoint/2010/main" val="1720835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11F4-DBA5-4017-9880-DD9ECA8E8CCB}"/>
              </a:ext>
            </a:extLst>
          </p:cNvPr>
          <p:cNvSpPr>
            <a:spLocks noGrp="1"/>
          </p:cNvSpPr>
          <p:nvPr>
            <p:ph type="title"/>
          </p:nvPr>
        </p:nvSpPr>
        <p:spPr/>
        <p:txBody>
          <a:bodyPr/>
          <a:lstStyle/>
          <a:p>
            <a:r>
              <a:rPr lang="en-US" dirty="0"/>
              <a:t>Machine Learning</a:t>
            </a:r>
          </a:p>
        </p:txBody>
      </p:sp>
      <p:sp>
        <p:nvSpPr>
          <p:cNvPr id="3" name="Content Placeholder 2">
            <a:extLst>
              <a:ext uri="{FF2B5EF4-FFF2-40B4-BE49-F238E27FC236}">
                <a16:creationId xmlns:a16="http://schemas.microsoft.com/office/drawing/2014/main" id="{18C2FF27-CFA3-41A0-97A3-9B64424EE1B9}"/>
              </a:ext>
            </a:extLst>
          </p:cNvPr>
          <p:cNvSpPr>
            <a:spLocks noGrp="1"/>
          </p:cNvSpPr>
          <p:nvPr>
            <p:ph idx="1"/>
          </p:nvPr>
        </p:nvSpPr>
        <p:spPr/>
        <p:txBody>
          <a:bodyPr>
            <a:normAutofit/>
          </a:bodyPr>
          <a:lstStyle/>
          <a:p>
            <a:r>
              <a:rPr lang="en-US" dirty="0"/>
              <a:t>We can understand this as the task of taking some kind of model and fitting it to the data – computing parameters that match the numerical model to the input.</a:t>
            </a:r>
          </a:p>
          <a:p>
            <a:endParaRPr lang="en-US" dirty="0"/>
          </a:p>
          <a:p>
            <a:r>
              <a:rPr lang="en-US" dirty="0"/>
              <a:t>Some models and tools are very basic</a:t>
            </a:r>
          </a:p>
          <a:p>
            <a:endParaRPr lang="en-US" dirty="0"/>
          </a:p>
          <a:p>
            <a:r>
              <a:rPr lang="en-US" dirty="0"/>
              <a:t>But the “higher levels” machine-learning models are powerful data summarization engines, and can make predictions/classifications.</a:t>
            </a:r>
          </a:p>
        </p:txBody>
      </p:sp>
      <p:sp>
        <p:nvSpPr>
          <p:cNvPr id="4" name="Footer Placeholder 3">
            <a:extLst>
              <a:ext uri="{FF2B5EF4-FFF2-40B4-BE49-F238E27FC236}">
                <a16:creationId xmlns:a16="http://schemas.microsoft.com/office/drawing/2014/main" id="{A327F816-1C0F-42F6-8898-AC134F793B0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119C3F26-618B-4142-82B6-DF8566799665}"/>
              </a:ext>
            </a:extLst>
          </p:cNvPr>
          <p:cNvSpPr>
            <a:spLocks noGrp="1"/>
          </p:cNvSpPr>
          <p:nvPr>
            <p:ph type="sldNum" sz="quarter" idx="12"/>
          </p:nvPr>
        </p:nvSpPr>
        <p:spPr/>
        <p:txBody>
          <a:bodyPr/>
          <a:lstStyle/>
          <a:p>
            <a:fld id="{3C974458-8A97-4835-BF79-1FB6D7856C21}" type="slidenum">
              <a:rPr lang="en-US" smtClean="0"/>
              <a:t>41</a:t>
            </a:fld>
            <a:endParaRPr lang="en-US"/>
          </a:p>
        </p:txBody>
      </p:sp>
    </p:spTree>
    <p:extLst>
      <p:ext uri="{BB962C8B-B14F-4D97-AF65-F5344CB8AC3E}">
        <p14:creationId xmlns:p14="http://schemas.microsoft.com/office/powerpoint/2010/main" val="3313356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0F648-D15E-4C5D-8E7C-0DE56B5BBFFA}"/>
              </a:ext>
            </a:extLst>
          </p:cNvPr>
          <p:cNvSpPr>
            <a:spLocks noGrp="1"/>
          </p:cNvSpPr>
          <p:nvPr>
            <p:ph type="title"/>
          </p:nvPr>
        </p:nvSpPr>
        <p:spPr/>
        <p:txBody>
          <a:bodyPr/>
          <a:lstStyle/>
          <a:p>
            <a:r>
              <a:rPr lang="en-US" dirty="0"/>
              <a:t>How does I</a:t>
            </a:r>
            <a:r>
              <a:rPr lang="en-US" sz="4400" dirty="0"/>
              <a:t>o</a:t>
            </a:r>
            <a:r>
              <a:rPr lang="en-US" dirty="0"/>
              <a:t>T change this game?</a:t>
            </a:r>
          </a:p>
        </p:txBody>
      </p:sp>
      <p:sp>
        <p:nvSpPr>
          <p:cNvPr id="3" name="Content Placeholder 2">
            <a:extLst>
              <a:ext uri="{FF2B5EF4-FFF2-40B4-BE49-F238E27FC236}">
                <a16:creationId xmlns:a16="http://schemas.microsoft.com/office/drawing/2014/main" id="{E4F0ABE9-413C-444D-9D4D-E9BC9F663CA6}"/>
              </a:ext>
            </a:extLst>
          </p:cNvPr>
          <p:cNvSpPr>
            <a:spLocks noGrp="1"/>
          </p:cNvSpPr>
          <p:nvPr>
            <p:ph idx="1"/>
          </p:nvPr>
        </p:nvSpPr>
        <p:spPr/>
        <p:txBody>
          <a:bodyPr>
            <a:normAutofit fontScale="92500"/>
          </a:bodyPr>
          <a:lstStyle/>
          <a:p>
            <a:r>
              <a:rPr lang="en-US" dirty="0"/>
              <a:t>All of these infrastructures evolved with slowly changing data, and run on huge banks of computers as “back-end” compute tasks.  The data is massive but “right there”.</a:t>
            </a:r>
          </a:p>
          <a:p>
            <a:endParaRPr lang="en-US" dirty="0"/>
          </a:p>
          <a:p>
            <a:r>
              <a:rPr lang="en-US" dirty="0"/>
              <a:t>With IoT we will see situations where most of the data actually lives in the real world.  The sensors capture glimpses, but even that data can’t be downloaded in full detail.  Worse, sensing devices have very limited compute / battery power.</a:t>
            </a:r>
          </a:p>
          <a:p>
            <a:endParaRPr lang="en-US" dirty="0"/>
          </a:p>
          <a:p>
            <a:r>
              <a:rPr lang="en-US" dirty="0"/>
              <a:t>We usually start by downloading thumbnails and meta-data.  Will this suffice?</a:t>
            </a:r>
          </a:p>
        </p:txBody>
      </p:sp>
      <p:sp>
        <p:nvSpPr>
          <p:cNvPr id="4" name="Footer Placeholder 3">
            <a:extLst>
              <a:ext uri="{FF2B5EF4-FFF2-40B4-BE49-F238E27FC236}">
                <a16:creationId xmlns:a16="http://schemas.microsoft.com/office/drawing/2014/main" id="{F12919BA-B1FF-4108-A822-D2F80436D453}"/>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0622F2C-200C-49E0-B8B6-4AC64D8B97F2}"/>
              </a:ext>
            </a:extLst>
          </p:cNvPr>
          <p:cNvSpPr>
            <a:spLocks noGrp="1"/>
          </p:cNvSpPr>
          <p:nvPr>
            <p:ph type="sldNum" sz="quarter" idx="12"/>
          </p:nvPr>
        </p:nvSpPr>
        <p:spPr/>
        <p:txBody>
          <a:bodyPr/>
          <a:lstStyle/>
          <a:p>
            <a:fld id="{3C974458-8A97-4835-BF79-1FB6D7856C21}" type="slidenum">
              <a:rPr lang="en-US" smtClean="0"/>
              <a:t>42</a:t>
            </a:fld>
            <a:endParaRPr lang="en-US"/>
          </a:p>
        </p:txBody>
      </p:sp>
    </p:spTree>
    <p:extLst>
      <p:ext uri="{BB962C8B-B14F-4D97-AF65-F5344CB8AC3E}">
        <p14:creationId xmlns:p14="http://schemas.microsoft.com/office/powerpoint/2010/main" val="29851168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7B36-DD92-45AA-A798-C9D4850968BA}"/>
              </a:ext>
            </a:extLst>
          </p:cNvPr>
          <p:cNvSpPr>
            <a:spLocks noGrp="1"/>
          </p:cNvSpPr>
          <p:nvPr>
            <p:ph type="title"/>
          </p:nvPr>
        </p:nvSpPr>
        <p:spPr/>
        <p:txBody>
          <a:bodyPr/>
          <a:lstStyle/>
          <a:p>
            <a:r>
              <a:rPr lang="en-US" dirty="0"/>
              <a:t>The first Wave of success stories?</a:t>
            </a:r>
          </a:p>
        </p:txBody>
      </p:sp>
      <p:sp>
        <p:nvSpPr>
          <p:cNvPr id="3" name="Content Placeholder 2">
            <a:extLst>
              <a:ext uri="{FF2B5EF4-FFF2-40B4-BE49-F238E27FC236}">
                <a16:creationId xmlns:a16="http://schemas.microsoft.com/office/drawing/2014/main" id="{78088863-6B52-4DB1-BDE0-9703C86259BB}"/>
              </a:ext>
            </a:extLst>
          </p:cNvPr>
          <p:cNvSpPr>
            <a:spLocks noGrp="1"/>
          </p:cNvSpPr>
          <p:nvPr>
            <p:ph idx="1"/>
          </p:nvPr>
        </p:nvSpPr>
        <p:spPr/>
        <p:txBody>
          <a:bodyPr>
            <a:normAutofit/>
          </a:bodyPr>
          <a:lstStyle/>
          <a:p>
            <a:r>
              <a:rPr lang="en-US" dirty="0"/>
              <a:t>IoT’s version of big data will be shaped by early successes:  research papers that show how to extract useful information from a mix of</a:t>
            </a:r>
          </a:p>
          <a:p>
            <a:pPr>
              <a:buFont typeface="Wingdings" panose="05000000000000000000" pitchFamily="2" charset="2"/>
              <a:buChar char="Ø"/>
            </a:pPr>
            <a:r>
              <a:rPr lang="en-US" dirty="0"/>
              <a:t>  Very small data objects from lots of sensors (the meta-data)</a:t>
            </a:r>
          </a:p>
          <a:p>
            <a:pPr>
              <a:buFont typeface="Wingdings" panose="05000000000000000000" pitchFamily="2" charset="2"/>
              <a:buChar char="Ø"/>
            </a:pPr>
            <a:r>
              <a:rPr lang="en-US" dirty="0"/>
              <a:t>  A few selectively downloaded high-resolution of images and videos,</a:t>
            </a:r>
            <a:br>
              <a:rPr lang="en-US" dirty="0"/>
            </a:br>
            <a:r>
              <a:rPr lang="en-US" dirty="0"/>
              <a:t>    which even so will need to be immediately compressed, deduplicated,</a:t>
            </a:r>
            <a:br>
              <a:rPr lang="en-US" dirty="0"/>
            </a:br>
            <a:r>
              <a:rPr lang="en-US" dirty="0"/>
              <a:t>    segmented and tagged, etc.</a:t>
            </a:r>
          </a:p>
          <a:p>
            <a:pPr>
              <a:buFont typeface="Wingdings" panose="05000000000000000000" pitchFamily="2" charset="2"/>
              <a:buChar char="Ø"/>
            </a:pPr>
            <a:r>
              <a:rPr lang="en-US" dirty="0"/>
              <a:t>  Even the most basic steps will break new ground for the cloud!  But each</a:t>
            </a:r>
            <a:br>
              <a:rPr lang="en-US" dirty="0"/>
            </a:br>
            <a:r>
              <a:rPr lang="en-US" dirty="0"/>
              <a:t>    success story will leave us with technology to enable next steps.</a:t>
            </a:r>
          </a:p>
        </p:txBody>
      </p:sp>
      <p:sp>
        <p:nvSpPr>
          <p:cNvPr id="4" name="Footer Placeholder 3">
            <a:extLst>
              <a:ext uri="{FF2B5EF4-FFF2-40B4-BE49-F238E27FC236}">
                <a16:creationId xmlns:a16="http://schemas.microsoft.com/office/drawing/2014/main" id="{7D340B5E-D526-4115-8D7B-8BFC88F198F4}"/>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223E3B89-E651-401B-A6DC-AD4BA79019F0}"/>
              </a:ext>
            </a:extLst>
          </p:cNvPr>
          <p:cNvSpPr>
            <a:spLocks noGrp="1"/>
          </p:cNvSpPr>
          <p:nvPr>
            <p:ph type="sldNum" sz="quarter" idx="12"/>
          </p:nvPr>
        </p:nvSpPr>
        <p:spPr/>
        <p:txBody>
          <a:bodyPr/>
          <a:lstStyle/>
          <a:p>
            <a:fld id="{3C974458-8A97-4835-BF79-1FB6D7856C21}" type="slidenum">
              <a:rPr lang="en-US" smtClean="0"/>
              <a:t>43</a:t>
            </a:fld>
            <a:endParaRPr lang="en-US"/>
          </a:p>
        </p:txBody>
      </p:sp>
    </p:spTree>
    <p:extLst>
      <p:ext uri="{BB962C8B-B14F-4D97-AF65-F5344CB8AC3E}">
        <p14:creationId xmlns:p14="http://schemas.microsoft.com/office/powerpoint/2010/main" val="255257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88310-B4B6-4456-A498-E0B6F7BB49D1}"/>
              </a:ext>
            </a:extLst>
          </p:cNvPr>
          <p:cNvSpPr>
            <a:spLocks noGrp="1"/>
          </p:cNvSpPr>
          <p:nvPr>
            <p:ph type="title"/>
          </p:nvPr>
        </p:nvSpPr>
        <p:spPr>
          <a:xfrm>
            <a:off x="1024128" y="585216"/>
            <a:ext cx="11167872" cy="1499616"/>
          </a:xfrm>
        </p:spPr>
        <p:txBody>
          <a:bodyPr/>
          <a:lstStyle/>
          <a:p>
            <a:r>
              <a:rPr lang="en-US" dirty="0"/>
              <a:t>Differences relative to normal big data?</a:t>
            </a:r>
          </a:p>
        </p:txBody>
      </p:sp>
      <p:sp>
        <p:nvSpPr>
          <p:cNvPr id="3" name="Content Placeholder 2">
            <a:extLst>
              <a:ext uri="{FF2B5EF4-FFF2-40B4-BE49-F238E27FC236}">
                <a16:creationId xmlns:a16="http://schemas.microsoft.com/office/drawing/2014/main" id="{4D74D1EF-1A16-4F1B-9874-AB12E5DF49C5}"/>
              </a:ext>
            </a:extLst>
          </p:cNvPr>
          <p:cNvSpPr>
            <a:spLocks noGrp="1"/>
          </p:cNvSpPr>
          <p:nvPr>
            <p:ph idx="1"/>
          </p:nvPr>
        </p:nvSpPr>
        <p:spPr/>
        <p:txBody>
          <a:bodyPr/>
          <a:lstStyle/>
          <a:p>
            <a:r>
              <a:rPr lang="en-US" dirty="0"/>
              <a:t>The data is out there, not in here.</a:t>
            </a:r>
          </a:p>
          <a:p>
            <a:endParaRPr lang="en-US" dirty="0"/>
          </a:p>
          <a:p>
            <a:r>
              <a:rPr lang="en-US" dirty="0"/>
              <a:t>Part of the task is to figure out which information is worth downloading.</a:t>
            </a:r>
          </a:p>
          <a:p>
            <a:endParaRPr lang="en-US" dirty="0"/>
          </a:p>
          <a:p>
            <a:r>
              <a:rPr lang="en-US" dirty="0"/>
              <a:t>Many parts of IoT operate under time pressure and won’t have a lot of time to decide what to do.  </a:t>
            </a:r>
            <a:r>
              <a:rPr lang="en-US" dirty="0" err="1"/>
              <a:t>IoT</a:t>
            </a:r>
            <a:r>
              <a:rPr lang="en-US" dirty="0"/>
              <a:t> images/videos quickly become stale.</a:t>
            </a:r>
          </a:p>
        </p:txBody>
      </p:sp>
      <p:sp>
        <p:nvSpPr>
          <p:cNvPr id="4" name="Footer Placeholder 3">
            <a:extLst>
              <a:ext uri="{FF2B5EF4-FFF2-40B4-BE49-F238E27FC236}">
                <a16:creationId xmlns:a16="http://schemas.microsoft.com/office/drawing/2014/main" id="{0D662CF1-62B0-4BA4-8984-0A6D64347C85}"/>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D88FE36D-81BF-411C-AA02-929CE96C12FD}"/>
              </a:ext>
            </a:extLst>
          </p:cNvPr>
          <p:cNvSpPr>
            <a:spLocks noGrp="1"/>
          </p:cNvSpPr>
          <p:nvPr>
            <p:ph type="sldNum" sz="quarter" idx="12"/>
          </p:nvPr>
        </p:nvSpPr>
        <p:spPr/>
        <p:txBody>
          <a:bodyPr/>
          <a:lstStyle/>
          <a:p>
            <a:fld id="{3C974458-8A97-4835-BF79-1FB6D7856C21}" type="slidenum">
              <a:rPr lang="en-US" smtClean="0"/>
              <a:t>44</a:t>
            </a:fld>
            <a:endParaRPr lang="en-US"/>
          </a:p>
        </p:txBody>
      </p:sp>
    </p:spTree>
    <p:extLst>
      <p:ext uri="{BB962C8B-B14F-4D97-AF65-F5344CB8AC3E}">
        <p14:creationId xmlns:p14="http://schemas.microsoft.com/office/powerpoint/2010/main" val="8676886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will </a:t>
            </a:r>
            <a:r>
              <a:rPr lang="en-US" dirty="0" err="1" smtClean="0"/>
              <a:t>I</a:t>
            </a:r>
            <a:r>
              <a:rPr lang="en-US" sz="4000" dirty="0" err="1" smtClean="0"/>
              <a:t>o</a:t>
            </a:r>
            <a:r>
              <a:rPr lang="en-US" dirty="0" err="1" smtClean="0"/>
              <a:t>T</a:t>
            </a:r>
            <a:r>
              <a:rPr lang="en-US" dirty="0" smtClean="0"/>
              <a:t> tools run?</a:t>
            </a:r>
            <a:endParaRPr lang="en-US" dirty="0"/>
          </a:p>
        </p:txBody>
      </p:sp>
      <p:sp>
        <p:nvSpPr>
          <p:cNvPr id="3" name="Content Placeholder 2"/>
          <p:cNvSpPr>
            <a:spLocks noGrp="1"/>
          </p:cNvSpPr>
          <p:nvPr>
            <p:ph idx="1"/>
          </p:nvPr>
        </p:nvSpPr>
        <p:spPr/>
        <p:txBody>
          <a:bodyPr/>
          <a:lstStyle/>
          <a:p>
            <a:r>
              <a:rPr lang="en-US" dirty="0" smtClean="0"/>
              <a:t>Any form of real-time learning or decision making may need to run “close” to the function server, which is where the </a:t>
            </a:r>
            <a:r>
              <a:rPr lang="en-US" dirty="0" err="1" smtClean="0"/>
              <a:t>IoT</a:t>
            </a:r>
            <a:r>
              <a:rPr lang="en-US" dirty="0" smtClean="0"/>
              <a:t> Hub delivers incoming events.</a:t>
            </a:r>
          </a:p>
          <a:p>
            <a:r>
              <a:rPr lang="en-US" dirty="0" smtClean="0"/>
              <a:t>Today you can already place company servers in that part of the cloud, as part of the “hybrid cloud” model.  Those same tools and capabilities can be reused to place new intelligent </a:t>
            </a:r>
            <a:r>
              <a:rPr lang="en-US" dirty="0" smtClean="0">
                <a:sym typeface="Symbol" panose="05050102010706020507" pitchFamily="18" charset="2"/>
              </a:rPr>
              <a:t>-services you might build there.</a:t>
            </a:r>
          </a:p>
          <a:p>
            <a:r>
              <a:rPr lang="en-US" dirty="0" smtClean="0">
                <a:sym typeface="Symbol" panose="05050102010706020507" pitchFamily="18" charset="2"/>
              </a:rPr>
              <a:t>But an open question is whether these new -services would have a way to access accelerators like GPU and TPU clusters or FGA kernels, and at what cost.  These are deployed in a very cost-effective way in back-end machine learning platforms, and they play big roles there.</a:t>
            </a:r>
            <a:endParaRPr lang="en-US" dirty="0"/>
          </a:p>
        </p:txBody>
      </p:sp>
      <p:sp>
        <p:nvSpPr>
          <p:cNvPr id="4" name="Footer Placeholder 3"/>
          <p:cNvSpPr>
            <a:spLocks noGrp="1"/>
          </p:cNvSpPr>
          <p:nvPr>
            <p:ph type="ftr" sz="quarter" idx="11"/>
          </p:nvPr>
        </p:nvSpPr>
        <p:spPr/>
        <p:txBody>
          <a:bodyPr/>
          <a:lstStyle/>
          <a:p>
            <a:r>
              <a:rPr lang="en-US" smtClean="0"/>
              <a:t>http://www.cs.cornell.edu/courses/cs5412/2018sp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45</a:t>
            </a:fld>
            <a:endParaRPr lang="en-US"/>
          </a:p>
        </p:txBody>
      </p:sp>
    </p:spTree>
    <p:extLst>
      <p:ext uri="{BB962C8B-B14F-4D97-AF65-F5344CB8AC3E}">
        <p14:creationId xmlns:p14="http://schemas.microsoft.com/office/powerpoint/2010/main" val="608583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9252D-9392-4497-851A-504EC189FC28}"/>
              </a:ext>
            </a:extLst>
          </p:cNvPr>
          <p:cNvSpPr>
            <a:spLocks noGrp="1"/>
          </p:cNvSpPr>
          <p:nvPr>
            <p:ph type="title"/>
          </p:nvPr>
        </p:nvSpPr>
        <p:spPr/>
        <p:txBody>
          <a:bodyPr/>
          <a:lstStyle/>
          <a:p>
            <a:r>
              <a:rPr lang="en-US" dirty="0"/>
              <a:t>Where will the new tools be invented?</a:t>
            </a:r>
          </a:p>
        </p:txBody>
      </p:sp>
      <p:sp>
        <p:nvSpPr>
          <p:cNvPr id="3" name="Content Placeholder 2">
            <a:extLst>
              <a:ext uri="{FF2B5EF4-FFF2-40B4-BE49-F238E27FC236}">
                <a16:creationId xmlns:a16="http://schemas.microsoft.com/office/drawing/2014/main" id="{48BD41EA-10E1-4C61-BB56-751BD8F7248A}"/>
              </a:ext>
            </a:extLst>
          </p:cNvPr>
          <p:cNvSpPr>
            <a:spLocks noGrp="1"/>
          </p:cNvSpPr>
          <p:nvPr>
            <p:ph idx="1"/>
          </p:nvPr>
        </p:nvSpPr>
        <p:spPr/>
        <p:txBody>
          <a:bodyPr>
            <a:normAutofit/>
          </a:bodyPr>
          <a:lstStyle/>
          <a:p>
            <a:r>
              <a:rPr lang="en-US" dirty="0"/>
              <a:t>This first wave of IoT solutions will happen at companies that have a handle on the emerging market and see opportunities to monetize it.</a:t>
            </a:r>
          </a:p>
          <a:p>
            <a:endParaRPr lang="en-US" dirty="0"/>
          </a:p>
          <a:p>
            <a:r>
              <a:rPr lang="en-US" dirty="0"/>
              <a:t>So you’ll see work by Google and Amazon, because of Google Nest and Alexa, Microsoft because of Azure IoT, </a:t>
            </a:r>
            <a:r>
              <a:rPr lang="en-US" dirty="0" err="1"/>
              <a:t>Waymo</a:t>
            </a:r>
            <a:r>
              <a:rPr lang="en-US"/>
              <a:t> for </a:t>
            </a:r>
            <a:r>
              <a:rPr lang="en-US" dirty="0"/>
              <a:t>self-driving cars, etc.</a:t>
            </a:r>
          </a:p>
          <a:p>
            <a:endParaRPr lang="en-US" dirty="0"/>
          </a:p>
          <a:p>
            <a:r>
              <a:rPr lang="en-US" dirty="0"/>
              <a:t>Gradually, this will give us tomorrow’s IoT big data infrastructure.  You can be a part of all that if you love this sort of challenge!</a:t>
            </a:r>
          </a:p>
        </p:txBody>
      </p:sp>
      <p:sp>
        <p:nvSpPr>
          <p:cNvPr id="4" name="Footer Placeholder 3">
            <a:extLst>
              <a:ext uri="{FF2B5EF4-FFF2-40B4-BE49-F238E27FC236}">
                <a16:creationId xmlns:a16="http://schemas.microsoft.com/office/drawing/2014/main" id="{006717DB-C98A-41D0-9F07-FF65B870018F}"/>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F3A20D32-75A0-43C0-8118-29F43E897562}"/>
              </a:ext>
            </a:extLst>
          </p:cNvPr>
          <p:cNvSpPr>
            <a:spLocks noGrp="1"/>
          </p:cNvSpPr>
          <p:nvPr>
            <p:ph type="sldNum" sz="quarter" idx="12"/>
          </p:nvPr>
        </p:nvSpPr>
        <p:spPr/>
        <p:txBody>
          <a:bodyPr/>
          <a:lstStyle/>
          <a:p>
            <a:fld id="{3C974458-8A97-4835-BF79-1FB6D7856C21}" type="slidenum">
              <a:rPr lang="en-US" smtClean="0"/>
              <a:t>46</a:t>
            </a:fld>
            <a:endParaRPr lang="en-US"/>
          </a:p>
        </p:txBody>
      </p:sp>
    </p:spTree>
    <p:extLst>
      <p:ext uri="{BB962C8B-B14F-4D97-AF65-F5344CB8AC3E}">
        <p14:creationId xmlns:p14="http://schemas.microsoft.com/office/powerpoint/2010/main" val="7113256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Big </a:t>
            </a:r>
            <a:r>
              <a:rPr lang="en-US" dirty="0" err="1" smtClean="0"/>
              <a:t>I</a:t>
            </a:r>
            <a:r>
              <a:rPr lang="en-US" sz="4000" dirty="0" err="1" smtClean="0"/>
              <a:t>o</a:t>
            </a:r>
            <a:r>
              <a:rPr lang="en-US" dirty="0" err="1" smtClean="0"/>
              <a:t>T</a:t>
            </a:r>
            <a:r>
              <a:rPr lang="en-US" dirty="0" smtClean="0"/>
              <a:t> </a:t>
            </a:r>
            <a:r>
              <a:rPr lang="en-US" dirty="0" err="1" smtClean="0"/>
              <a:t>DAta</a:t>
            </a:r>
            <a:endParaRPr lang="en-US" dirty="0"/>
          </a:p>
        </p:txBody>
      </p:sp>
      <p:sp>
        <p:nvSpPr>
          <p:cNvPr id="3" name="Content Placeholder 2"/>
          <p:cNvSpPr>
            <a:spLocks noGrp="1"/>
          </p:cNvSpPr>
          <p:nvPr>
            <p:ph idx="1"/>
          </p:nvPr>
        </p:nvSpPr>
        <p:spPr>
          <a:xfrm>
            <a:off x="1024127" y="2286000"/>
            <a:ext cx="10880657" cy="4023360"/>
          </a:xfrm>
        </p:spPr>
        <p:txBody>
          <a:bodyPr>
            <a:normAutofit/>
          </a:bodyPr>
          <a:lstStyle/>
          <a:p>
            <a:r>
              <a:rPr lang="en-US" dirty="0" smtClean="0"/>
              <a:t>The big data world will be evolving rapidly under demand from </a:t>
            </a:r>
            <a:r>
              <a:rPr lang="en-US" dirty="0" err="1" smtClean="0"/>
              <a:t>IoT</a:t>
            </a:r>
            <a:r>
              <a:rPr lang="en-US" dirty="0" smtClean="0"/>
              <a:t> uses.</a:t>
            </a:r>
          </a:p>
          <a:p>
            <a:r>
              <a:rPr lang="en-US" dirty="0" smtClean="0"/>
              <a:t>We should look for existing solutions and ask how much of the infrastructure can be reused for these </a:t>
            </a:r>
            <a:r>
              <a:rPr lang="en-US" dirty="0" err="1" smtClean="0"/>
              <a:t>IoT</a:t>
            </a:r>
            <a:r>
              <a:rPr lang="en-US" dirty="0" smtClean="0"/>
              <a:t> cases.  Example: Hybrid cloud can increase our confidence that a </a:t>
            </a:r>
            <a:r>
              <a:rPr lang="en-US" dirty="0" smtClean="0">
                <a:sym typeface="Symbol" panose="05050102010706020507" pitchFamily="18" charset="2"/>
              </a:rPr>
              <a:t>-service model is genuinely viable.</a:t>
            </a:r>
            <a:endParaRPr lang="en-US" dirty="0" smtClean="0"/>
          </a:p>
          <a:p>
            <a:r>
              <a:rPr lang="en-US" dirty="0" smtClean="0"/>
              <a:t>But we should be “cautious” and not change lots of things all at once.  The cloud is surprisingly delicate and not everything would scale, be easy to manage, be cost-effective, be performant, etc.</a:t>
            </a:r>
          </a:p>
          <a:p>
            <a:r>
              <a:rPr lang="en-US" dirty="0" smtClean="0"/>
              <a:t>Follow the money to understand which aspects will mature most quickly.</a:t>
            </a:r>
            <a:endParaRPr lang="en-US" dirty="0"/>
          </a:p>
        </p:txBody>
      </p:sp>
      <p:sp>
        <p:nvSpPr>
          <p:cNvPr id="4" name="Footer Placeholder 3"/>
          <p:cNvSpPr>
            <a:spLocks noGrp="1"/>
          </p:cNvSpPr>
          <p:nvPr>
            <p:ph type="ftr" sz="quarter" idx="11"/>
          </p:nvPr>
        </p:nvSpPr>
        <p:spPr/>
        <p:txBody>
          <a:bodyPr/>
          <a:lstStyle/>
          <a:p>
            <a:r>
              <a:rPr lang="en-US" smtClean="0"/>
              <a:t>http://www.cs.cornell.edu/courses/cs5412/2018sp</a:t>
            </a:r>
            <a:endParaRPr lang="en-US"/>
          </a:p>
        </p:txBody>
      </p:sp>
      <p:sp>
        <p:nvSpPr>
          <p:cNvPr id="5" name="Slide Number Placeholder 4"/>
          <p:cNvSpPr>
            <a:spLocks noGrp="1"/>
          </p:cNvSpPr>
          <p:nvPr>
            <p:ph type="sldNum" sz="quarter" idx="12"/>
          </p:nvPr>
        </p:nvSpPr>
        <p:spPr/>
        <p:txBody>
          <a:bodyPr/>
          <a:lstStyle/>
          <a:p>
            <a:fld id="{3C974458-8A97-4835-BF79-1FB6D7856C21}" type="slidenum">
              <a:rPr lang="en-US" smtClean="0"/>
              <a:t>47</a:t>
            </a:fld>
            <a:endParaRPr lang="en-US"/>
          </a:p>
        </p:txBody>
      </p:sp>
    </p:spTree>
    <p:extLst>
      <p:ext uri="{BB962C8B-B14F-4D97-AF65-F5344CB8AC3E}">
        <p14:creationId xmlns:p14="http://schemas.microsoft.com/office/powerpoint/2010/main" val="4020629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8081D-F060-470C-8247-071CF2823AAD}"/>
              </a:ext>
            </a:extLst>
          </p:cNvPr>
          <p:cNvSpPr>
            <a:spLocks noGrp="1"/>
          </p:cNvSpPr>
          <p:nvPr>
            <p:ph type="title"/>
          </p:nvPr>
        </p:nvSpPr>
        <p:spPr/>
        <p:txBody>
          <a:bodyPr/>
          <a:lstStyle/>
          <a:p>
            <a:r>
              <a:rPr lang="en-US" dirty="0"/>
              <a:t>What are the big data files?</a:t>
            </a:r>
          </a:p>
        </p:txBody>
      </p:sp>
      <p:sp>
        <p:nvSpPr>
          <p:cNvPr id="3" name="Content Placeholder 2">
            <a:extLst>
              <a:ext uri="{FF2B5EF4-FFF2-40B4-BE49-F238E27FC236}">
                <a16:creationId xmlns:a16="http://schemas.microsoft.com/office/drawing/2014/main" id="{E30C4823-B11B-443F-8D63-481FE4B8A76B}"/>
              </a:ext>
            </a:extLst>
          </p:cNvPr>
          <p:cNvSpPr>
            <a:spLocks noGrp="1"/>
          </p:cNvSpPr>
          <p:nvPr>
            <p:ph idx="1"/>
          </p:nvPr>
        </p:nvSpPr>
        <p:spPr/>
        <p:txBody>
          <a:bodyPr/>
          <a:lstStyle/>
          <a:p>
            <a:r>
              <a:rPr lang="en-US" dirty="0"/>
              <a:t>Snapshot of all the web pages in the world, updated daily.</a:t>
            </a:r>
          </a:p>
          <a:p>
            <a:endParaRPr lang="en-US" dirty="0"/>
          </a:p>
          <a:p>
            <a:r>
              <a:rPr lang="en-US" dirty="0"/>
              <a:t>Current product data &amp; price for every product Amazon knows about.</a:t>
            </a:r>
          </a:p>
          <a:p>
            <a:endParaRPr lang="en-US" dirty="0"/>
          </a:p>
          <a:p>
            <a:r>
              <a:rPr lang="en-US" dirty="0"/>
              <a:t>Social networking graph for all of Facebook</a:t>
            </a:r>
          </a:p>
        </p:txBody>
      </p:sp>
      <p:sp>
        <p:nvSpPr>
          <p:cNvPr id="4" name="Footer Placeholder 3">
            <a:extLst>
              <a:ext uri="{FF2B5EF4-FFF2-40B4-BE49-F238E27FC236}">
                <a16:creationId xmlns:a16="http://schemas.microsoft.com/office/drawing/2014/main" id="{B2F7CAB2-1E33-430C-AD69-8B994E292081}"/>
              </a:ext>
            </a:extLst>
          </p:cNvPr>
          <p:cNvSpPr>
            <a:spLocks noGrp="1"/>
          </p:cNvSpPr>
          <p:nvPr>
            <p:ph type="ftr" sz="quarter" idx="11"/>
          </p:nvPr>
        </p:nvSpPr>
        <p:spPr/>
        <p:txBody>
          <a:bodyPr/>
          <a:lstStyle/>
          <a:p>
            <a:r>
              <a:rPr lang="en-US"/>
              <a:t>http://www.cs.cornell.edu/courses/cs5412/2018sp</a:t>
            </a:r>
          </a:p>
        </p:txBody>
      </p:sp>
      <p:sp>
        <p:nvSpPr>
          <p:cNvPr id="5" name="Slide Number Placeholder 4">
            <a:extLst>
              <a:ext uri="{FF2B5EF4-FFF2-40B4-BE49-F238E27FC236}">
                <a16:creationId xmlns:a16="http://schemas.microsoft.com/office/drawing/2014/main" id="{338ABF75-582E-4B8F-A651-AA54E1537682}"/>
              </a:ext>
            </a:extLst>
          </p:cNvPr>
          <p:cNvSpPr>
            <a:spLocks noGrp="1"/>
          </p:cNvSpPr>
          <p:nvPr>
            <p:ph type="sldNum" sz="quarter" idx="12"/>
          </p:nvPr>
        </p:nvSpPr>
        <p:spPr/>
        <p:txBody>
          <a:bodyPr/>
          <a:lstStyle/>
          <a:p>
            <a:fld id="{3C974458-8A97-4835-BF79-1FB6D7856C21}" type="slidenum">
              <a:rPr lang="en-US" smtClean="0"/>
              <a:t>5</a:t>
            </a:fld>
            <a:endParaRPr lang="en-US"/>
          </a:p>
        </p:txBody>
      </p:sp>
    </p:spTree>
    <p:extLst>
      <p:ext uri="{BB962C8B-B14F-4D97-AF65-F5344CB8AC3E}">
        <p14:creationId xmlns:p14="http://schemas.microsoft.com/office/powerpoint/2010/main" val="2017581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Many challenges</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03256" y="2275742"/>
            <a:ext cx="6686550" cy="3467100"/>
          </a:xfrm>
          <a:prstGeom prst="rect">
            <a:avLst/>
          </a:prstGeom>
        </p:spPr>
      </p:pic>
      <p:sp>
        <p:nvSpPr>
          <p:cNvPr id="7" name="TextBox 6"/>
          <p:cNvSpPr txBox="1"/>
          <p:nvPr/>
        </p:nvSpPr>
        <p:spPr>
          <a:xfrm>
            <a:off x="7373083" y="5742842"/>
            <a:ext cx="1916723" cy="276999"/>
          </a:xfrm>
          <a:prstGeom prst="rect">
            <a:avLst/>
          </a:prstGeom>
          <a:noFill/>
        </p:spPr>
        <p:txBody>
          <a:bodyPr wrap="square" rtlCol="0">
            <a:spAutoFit/>
          </a:bodyPr>
          <a:lstStyle/>
          <a:p>
            <a:pPr algn="r"/>
            <a:r>
              <a:rPr lang="en-US" sz="1200" dirty="0"/>
              <a:t>XenonStack.com</a:t>
            </a:r>
          </a:p>
        </p:txBody>
      </p:sp>
    </p:spTree>
    <p:extLst>
      <p:ext uri="{BB962C8B-B14F-4D97-AF65-F5344CB8AC3E}">
        <p14:creationId xmlns:p14="http://schemas.microsoft.com/office/powerpoint/2010/main" val="4046508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Down Arrow 40"/>
          <p:cNvSpPr/>
          <p:nvPr/>
        </p:nvSpPr>
        <p:spPr>
          <a:xfrm>
            <a:off x="7043663" y="311144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Visualizing the pipeline</a:t>
            </a:r>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7</a:t>
            </a:fld>
            <a:endParaRPr lang="en-US"/>
          </a:p>
        </p:txBody>
      </p:sp>
      <p:sp>
        <p:nvSpPr>
          <p:cNvPr id="5" name="Flowchart: Magnetic Disk 4"/>
          <p:cNvSpPr/>
          <p:nvPr/>
        </p:nvSpPr>
        <p:spPr>
          <a:xfrm>
            <a:off x="3086100"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gnetic Disk 5"/>
          <p:cNvSpPr/>
          <p:nvPr/>
        </p:nvSpPr>
        <p:spPr>
          <a:xfrm>
            <a:off x="3238500"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gnetic Disk 6"/>
          <p:cNvSpPr/>
          <p:nvPr/>
        </p:nvSpPr>
        <p:spPr>
          <a:xfrm>
            <a:off x="3390900"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gnetic Disk 7"/>
          <p:cNvSpPr/>
          <p:nvPr/>
        </p:nvSpPr>
        <p:spPr>
          <a:xfrm>
            <a:off x="3543300"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gnetic Disk 8"/>
          <p:cNvSpPr/>
          <p:nvPr/>
        </p:nvSpPr>
        <p:spPr>
          <a:xfrm>
            <a:off x="3695700"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Magnetic Disk 9"/>
          <p:cNvSpPr/>
          <p:nvPr/>
        </p:nvSpPr>
        <p:spPr>
          <a:xfrm>
            <a:off x="4445977"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Magnetic Disk 10"/>
          <p:cNvSpPr/>
          <p:nvPr/>
        </p:nvSpPr>
        <p:spPr>
          <a:xfrm>
            <a:off x="4598377"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Magnetic Disk 11"/>
          <p:cNvSpPr/>
          <p:nvPr/>
        </p:nvSpPr>
        <p:spPr>
          <a:xfrm>
            <a:off x="4750777"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Magnetic Disk 12"/>
          <p:cNvSpPr/>
          <p:nvPr/>
        </p:nvSpPr>
        <p:spPr>
          <a:xfrm>
            <a:off x="4903177"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Magnetic Disk 13"/>
          <p:cNvSpPr/>
          <p:nvPr/>
        </p:nvSpPr>
        <p:spPr>
          <a:xfrm>
            <a:off x="5055577"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Magnetic Disk 14"/>
          <p:cNvSpPr/>
          <p:nvPr/>
        </p:nvSpPr>
        <p:spPr>
          <a:xfrm>
            <a:off x="5805854"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Magnetic Disk 15"/>
          <p:cNvSpPr/>
          <p:nvPr/>
        </p:nvSpPr>
        <p:spPr>
          <a:xfrm>
            <a:off x="5958254"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Magnetic Disk 16"/>
          <p:cNvSpPr/>
          <p:nvPr/>
        </p:nvSpPr>
        <p:spPr>
          <a:xfrm>
            <a:off x="6110654"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Magnetic Disk 17"/>
          <p:cNvSpPr/>
          <p:nvPr/>
        </p:nvSpPr>
        <p:spPr>
          <a:xfrm>
            <a:off x="6263054"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Magnetic Disk 18"/>
          <p:cNvSpPr/>
          <p:nvPr/>
        </p:nvSpPr>
        <p:spPr>
          <a:xfrm>
            <a:off x="6415454"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Magnetic Disk 19"/>
          <p:cNvSpPr/>
          <p:nvPr/>
        </p:nvSpPr>
        <p:spPr>
          <a:xfrm>
            <a:off x="7165731" y="20057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Magnetic Disk 20"/>
          <p:cNvSpPr/>
          <p:nvPr/>
        </p:nvSpPr>
        <p:spPr>
          <a:xfrm>
            <a:off x="7318131" y="21581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lowchart: Magnetic Disk 21"/>
          <p:cNvSpPr/>
          <p:nvPr/>
        </p:nvSpPr>
        <p:spPr>
          <a:xfrm>
            <a:off x="7470531" y="23105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lowchart: Magnetic Disk 22"/>
          <p:cNvSpPr/>
          <p:nvPr/>
        </p:nvSpPr>
        <p:spPr>
          <a:xfrm>
            <a:off x="7622931" y="24629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lowchart: Magnetic Disk 23"/>
          <p:cNvSpPr/>
          <p:nvPr/>
        </p:nvSpPr>
        <p:spPr>
          <a:xfrm>
            <a:off x="7775331" y="2615302"/>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lowchart: Magnetic Disk 24"/>
          <p:cNvSpPr/>
          <p:nvPr/>
        </p:nvSpPr>
        <p:spPr>
          <a:xfrm>
            <a:off x="8525608" y="20008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lowchart: Magnetic Disk 25"/>
          <p:cNvSpPr/>
          <p:nvPr/>
        </p:nvSpPr>
        <p:spPr>
          <a:xfrm>
            <a:off x="8678008" y="21532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lowchart: Magnetic Disk 26"/>
          <p:cNvSpPr/>
          <p:nvPr/>
        </p:nvSpPr>
        <p:spPr>
          <a:xfrm>
            <a:off x="8830408" y="23056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lowchart: Magnetic Disk 27"/>
          <p:cNvSpPr/>
          <p:nvPr/>
        </p:nvSpPr>
        <p:spPr>
          <a:xfrm>
            <a:off x="8982808" y="24580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Magnetic Disk 28"/>
          <p:cNvSpPr/>
          <p:nvPr/>
        </p:nvSpPr>
        <p:spPr>
          <a:xfrm>
            <a:off x="9135208" y="2610496"/>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Magnetic Disk 29"/>
          <p:cNvSpPr/>
          <p:nvPr/>
        </p:nvSpPr>
        <p:spPr>
          <a:xfrm>
            <a:off x="9885485" y="19960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Magnetic Disk 30"/>
          <p:cNvSpPr/>
          <p:nvPr/>
        </p:nvSpPr>
        <p:spPr>
          <a:xfrm>
            <a:off x="10037885" y="21484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Magnetic Disk 31"/>
          <p:cNvSpPr/>
          <p:nvPr/>
        </p:nvSpPr>
        <p:spPr>
          <a:xfrm>
            <a:off x="10190285" y="23008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Magnetic Disk 32"/>
          <p:cNvSpPr/>
          <p:nvPr/>
        </p:nvSpPr>
        <p:spPr>
          <a:xfrm>
            <a:off x="10342685" y="24532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Magnetic Disk 33"/>
          <p:cNvSpPr/>
          <p:nvPr/>
        </p:nvSpPr>
        <p:spPr>
          <a:xfrm>
            <a:off x="10495085" y="2605690"/>
            <a:ext cx="1055077" cy="395654"/>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844062" y="2084832"/>
            <a:ext cx="1925515" cy="923330"/>
          </a:xfrm>
          <a:prstGeom prst="rect">
            <a:avLst/>
          </a:prstGeom>
          <a:noFill/>
        </p:spPr>
        <p:txBody>
          <a:bodyPr wrap="square" rtlCol="0">
            <a:spAutoFit/>
          </a:bodyPr>
          <a:lstStyle/>
          <a:p>
            <a:pPr algn="ctr"/>
            <a:r>
              <a:rPr lang="en-US" dirty="0"/>
              <a:t>Data starts out </a:t>
            </a:r>
            <a:r>
              <a:rPr lang="en-US" dirty="0" err="1"/>
              <a:t>sharded</a:t>
            </a:r>
            <a:r>
              <a:rPr lang="en-US" dirty="0"/>
              <a:t> over servers</a:t>
            </a:r>
          </a:p>
        </p:txBody>
      </p:sp>
      <p:sp>
        <p:nvSpPr>
          <p:cNvPr id="37" name="Flowchart: Magnetic Disk 36"/>
          <p:cNvSpPr/>
          <p:nvPr/>
        </p:nvSpPr>
        <p:spPr>
          <a:xfrm>
            <a:off x="5791287" y="417179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gnetic Disk 37"/>
          <p:cNvSpPr/>
          <p:nvPr/>
        </p:nvSpPr>
        <p:spPr>
          <a:xfrm>
            <a:off x="6866879" y="4156651"/>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gnetic Disk 38"/>
          <p:cNvSpPr/>
          <p:nvPr/>
        </p:nvSpPr>
        <p:spPr>
          <a:xfrm>
            <a:off x="7965918" y="4144965"/>
            <a:ext cx="914400" cy="612648"/>
          </a:xfrm>
          <a:prstGeom prst="flowChartMagneticDisk">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95700" y="4754002"/>
            <a:ext cx="8220807" cy="646331"/>
          </a:xfrm>
          <a:prstGeom prst="rect">
            <a:avLst/>
          </a:prstGeom>
          <a:noFill/>
        </p:spPr>
        <p:txBody>
          <a:bodyPr wrap="square" rtlCol="0">
            <a:spAutoFit/>
          </a:bodyPr>
          <a:lstStyle/>
          <a:p>
            <a:pPr algn="ctr"/>
            <a:r>
              <a:rPr lang="en-US" dirty="0"/>
              <a:t>Eventually we squeeze our results into a more useful form, like a trained machine-learning model.  The first stages can run for a long time before this converges</a:t>
            </a:r>
          </a:p>
        </p:txBody>
      </p:sp>
      <p:sp>
        <p:nvSpPr>
          <p:cNvPr id="42" name="Down Arrow 41"/>
          <p:cNvSpPr/>
          <p:nvPr/>
        </p:nvSpPr>
        <p:spPr>
          <a:xfrm rot="2022697">
            <a:off x="8638002" y="3149984"/>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Down Arrow 42"/>
          <p:cNvSpPr/>
          <p:nvPr/>
        </p:nvSpPr>
        <p:spPr>
          <a:xfrm rot="19247317">
            <a:off x="5516339" y="3061087"/>
            <a:ext cx="484632" cy="1121777"/>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264877" y="3245353"/>
            <a:ext cx="8220807" cy="369332"/>
          </a:xfrm>
          <a:prstGeom prst="rect">
            <a:avLst/>
          </a:prstGeom>
          <a:solidFill>
            <a:schemeClr val="bg1"/>
          </a:solidFill>
        </p:spPr>
        <p:txBody>
          <a:bodyPr wrap="square" rtlCol="0">
            <a:spAutoFit/>
          </a:bodyPr>
          <a:lstStyle/>
          <a:p>
            <a:pPr algn="ctr"/>
            <a:r>
              <a:rPr lang="en-US" dirty="0"/>
              <a:t>Early pipeline stages are extremely parallel: they </a:t>
            </a:r>
            <a:r>
              <a:rPr lang="en-US" i="1" dirty="0"/>
              <a:t>extract, transform, summarize</a:t>
            </a:r>
            <a:endParaRPr lang="en-US" dirty="0"/>
          </a:p>
        </p:txBody>
      </p:sp>
      <p:sp>
        <p:nvSpPr>
          <p:cNvPr id="44" name="Down Arrow 43"/>
          <p:cNvSpPr/>
          <p:nvPr/>
        </p:nvSpPr>
        <p:spPr>
          <a:xfrm>
            <a:off x="7126480" y="5480333"/>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rot="19177152">
            <a:off x="8682326" y="5407056"/>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Down Arrow 45"/>
          <p:cNvSpPr/>
          <p:nvPr/>
        </p:nvSpPr>
        <p:spPr>
          <a:xfrm rot="2261743">
            <a:off x="5683786" y="5417878"/>
            <a:ext cx="484632" cy="978408"/>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255432" y="6268331"/>
            <a:ext cx="8220807" cy="369332"/>
          </a:xfrm>
          <a:prstGeom prst="rect">
            <a:avLst/>
          </a:prstGeom>
          <a:noFill/>
        </p:spPr>
        <p:txBody>
          <a:bodyPr wrap="square" rtlCol="0">
            <a:spAutoFit/>
          </a:bodyPr>
          <a:lstStyle/>
          <a:p>
            <a:pPr algn="ctr"/>
            <a:r>
              <a:rPr lang="en-US" dirty="0"/>
              <a:t>Copy the model to wherever we plan to use it.</a:t>
            </a:r>
          </a:p>
        </p:txBody>
      </p:sp>
    </p:spTree>
    <p:extLst>
      <p:ext uri="{BB962C8B-B14F-4D97-AF65-F5344CB8AC3E}">
        <p14:creationId xmlns:p14="http://schemas.microsoft.com/office/powerpoint/2010/main" val="2252346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For web pages this is “easy”</a:t>
            </a:r>
          </a:p>
        </p:txBody>
      </p:sp>
      <p:sp>
        <p:nvSpPr>
          <p:cNvPr id="6" name="Content Placeholder 5"/>
          <p:cNvSpPr>
            <a:spLocks noGrp="1"/>
          </p:cNvSpPr>
          <p:nvPr>
            <p:ph idx="1"/>
          </p:nvPr>
        </p:nvSpPr>
        <p:spPr/>
        <p:txBody>
          <a:bodyPr>
            <a:normAutofit fontScale="92500"/>
          </a:bodyPr>
          <a:lstStyle/>
          <a:p>
            <a:r>
              <a:rPr lang="en-US" dirty="0"/>
              <a:t>The early steps mostly extract words or phrases, and summarize by doing things like counting or making lists of URLs.</a:t>
            </a:r>
          </a:p>
          <a:p>
            <a:endParaRPr lang="en-US" dirty="0"/>
          </a:p>
          <a:p>
            <a:r>
              <a:rPr lang="en-US" dirty="0"/>
              <a:t>The computational stages do work similar to sorting (but at a very large scale), e.g. finding the “most authoritative pages” by organizing web pages in a graph and then finding the graph nodes with highest weight for a given search.</a:t>
            </a:r>
          </a:p>
          <a:p>
            <a:endParaRPr lang="en-US" dirty="0"/>
          </a:p>
          <a:p>
            <a:r>
              <a:rPr lang="en-US" dirty="0"/>
              <a:t>When we create a trained machine-learning model, the output is some sort of numerical data that parameterizes a “formula” for later use (like to select ads).</a:t>
            </a:r>
          </a:p>
        </p:txBody>
      </p:sp>
      <p:sp>
        <p:nvSpPr>
          <p:cNvPr id="3" name="Footer Placeholder 2"/>
          <p:cNvSpPr>
            <a:spLocks noGrp="1"/>
          </p:cNvSpPr>
          <p:nvPr>
            <p:ph type="ftr" sz="quarter" idx="11"/>
          </p:nvPr>
        </p:nvSpPr>
        <p:spPr/>
        <p:txBody>
          <a:bodyPr/>
          <a:lstStyle/>
          <a:p>
            <a:r>
              <a:rPr lang="en-US"/>
              <a:t>http://www.cs.cornell.edu/courses/cs5412/2018sp</a:t>
            </a:r>
          </a:p>
        </p:txBody>
      </p:sp>
      <p:sp>
        <p:nvSpPr>
          <p:cNvPr id="4" name="Slide Number Placeholder 3"/>
          <p:cNvSpPr>
            <a:spLocks noGrp="1"/>
          </p:cNvSpPr>
          <p:nvPr>
            <p:ph type="sldNum" sz="quarter" idx="12"/>
          </p:nvPr>
        </p:nvSpPr>
        <p:spPr/>
        <p:txBody>
          <a:bodyPr/>
          <a:lstStyle/>
          <a:p>
            <a:fld id="{3C974458-8A97-4835-BF79-1FB6D7856C21}" type="slidenum">
              <a:rPr lang="en-US" smtClean="0"/>
              <a:t>8</a:t>
            </a:fld>
            <a:endParaRPr lang="en-US"/>
          </a:p>
        </p:txBody>
      </p:sp>
    </p:spTree>
    <p:extLst>
      <p:ext uri="{BB962C8B-B14F-4D97-AF65-F5344CB8AC3E}">
        <p14:creationId xmlns:p14="http://schemas.microsoft.com/office/powerpoint/2010/main" val="2448939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about for social networks?</a:t>
            </a:r>
          </a:p>
        </p:txBody>
      </p:sp>
      <p:sp>
        <p:nvSpPr>
          <p:cNvPr id="3" name="Content Placeholder 2"/>
          <p:cNvSpPr>
            <a:spLocks noGrp="1"/>
          </p:cNvSpPr>
          <p:nvPr>
            <p:ph idx="1"/>
          </p:nvPr>
        </p:nvSpPr>
        <p:spPr/>
        <p:txBody>
          <a:bodyPr/>
          <a:lstStyle/>
          <a:p>
            <a:r>
              <a:rPr lang="en-US" dirty="0"/>
              <a:t>Here we tend to be dealing with very large and very dynamic graphs.</a:t>
            </a:r>
          </a:p>
          <a:p>
            <a:endParaRPr lang="en-US" dirty="0"/>
          </a:p>
          <a:p>
            <a:r>
              <a:rPr lang="en-US" dirty="0"/>
              <a:t>The approaches used involve specialized solutions that can cope with the resulting dynamic updates.</a:t>
            </a:r>
          </a:p>
          <a:p>
            <a:r>
              <a:rPr lang="en-US" dirty="0"/>
              <a:t/>
            </a:r>
            <a:br>
              <a:rPr lang="en-US" dirty="0"/>
            </a:br>
            <a:r>
              <a:rPr lang="en-US" dirty="0"/>
              <a:t>Facebook’s TAO is a great example, we’ll look closely at it.</a:t>
            </a:r>
          </a:p>
        </p:txBody>
      </p:sp>
      <p:sp>
        <p:nvSpPr>
          <p:cNvPr id="4" name="Footer Placeholder 3"/>
          <p:cNvSpPr>
            <a:spLocks noGrp="1"/>
          </p:cNvSpPr>
          <p:nvPr>
            <p:ph type="ftr" sz="quarter" idx="11"/>
          </p:nvPr>
        </p:nvSpPr>
        <p:spPr/>
        <p:txBody>
          <a:bodyPr/>
          <a:lstStyle/>
          <a:p>
            <a:r>
              <a:rPr lang="en-US"/>
              <a:t>http://www.cs.cornell.edu/courses/cs5412/2018sp</a:t>
            </a:r>
          </a:p>
        </p:txBody>
      </p:sp>
      <p:sp>
        <p:nvSpPr>
          <p:cNvPr id="5" name="Slide Number Placeholder 4"/>
          <p:cNvSpPr>
            <a:spLocks noGrp="1"/>
          </p:cNvSpPr>
          <p:nvPr>
            <p:ph type="sldNum" sz="quarter" idx="12"/>
          </p:nvPr>
        </p:nvSpPr>
        <p:spPr/>
        <p:txBody>
          <a:bodyPr/>
          <a:lstStyle/>
          <a:p>
            <a:fld id="{3C974458-8A97-4835-BF79-1FB6D7856C21}" type="slidenum">
              <a:rPr lang="en-US" smtClean="0"/>
              <a:t>9</a:t>
            </a:fld>
            <a:endParaRPr lang="en-US"/>
          </a:p>
        </p:txBody>
      </p:sp>
    </p:spTree>
    <p:extLst>
      <p:ext uri="{BB962C8B-B14F-4D97-AF65-F5344CB8AC3E}">
        <p14:creationId xmlns:p14="http://schemas.microsoft.com/office/powerpoint/2010/main" val="26391147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12.9|8.8|12.5|5.9|2.9|7.6|0.8"/>
</p:tagLst>
</file>

<file path=ppt/tags/tag10.xml><?xml version="1.0" encoding="utf-8"?>
<p:tagLst xmlns:a="http://schemas.openxmlformats.org/drawingml/2006/main" xmlns:r="http://schemas.openxmlformats.org/officeDocument/2006/relationships" xmlns:p="http://schemas.openxmlformats.org/presentationml/2006/main">
  <p:tag name="TIMING" val="|270.6"/>
</p:tagLst>
</file>

<file path=ppt/tags/tag11.xml><?xml version="1.0" encoding="utf-8"?>
<p:tagLst xmlns:a="http://schemas.openxmlformats.org/drawingml/2006/main" xmlns:r="http://schemas.openxmlformats.org/officeDocument/2006/relationships" xmlns:p="http://schemas.openxmlformats.org/presentationml/2006/main">
  <p:tag name="TIMING" val="|4.1|22.1|25|13.1"/>
</p:tagLst>
</file>

<file path=ppt/tags/tag12.xml><?xml version="1.0" encoding="utf-8"?>
<p:tagLst xmlns:a="http://schemas.openxmlformats.org/drawingml/2006/main" xmlns:r="http://schemas.openxmlformats.org/officeDocument/2006/relationships" xmlns:p="http://schemas.openxmlformats.org/presentationml/2006/main">
  <p:tag name="TIMING" val="|26.9|0.9|2.5|5.3|0.1|0.4|81.2|12.4"/>
</p:tagLst>
</file>

<file path=ppt/tags/tag13.xml><?xml version="1.0" encoding="utf-8"?>
<p:tagLst xmlns:a="http://schemas.openxmlformats.org/drawingml/2006/main" xmlns:r="http://schemas.openxmlformats.org/officeDocument/2006/relationships" xmlns:p="http://schemas.openxmlformats.org/presentationml/2006/main">
  <p:tag name="TIMING" val="|66.7|0.4|0.4"/>
</p:tagLst>
</file>

<file path=ppt/tags/tag14.xml><?xml version="1.0" encoding="utf-8"?>
<p:tagLst xmlns:a="http://schemas.openxmlformats.org/drawingml/2006/main" xmlns:r="http://schemas.openxmlformats.org/officeDocument/2006/relationships" xmlns:p="http://schemas.openxmlformats.org/presentationml/2006/main">
  <p:tag name="TIMING" val="|4.1|22.1|25|13.1"/>
</p:tagLst>
</file>

<file path=ppt/tags/tag15.xml><?xml version="1.0" encoding="utf-8"?>
<p:tagLst xmlns:a="http://schemas.openxmlformats.org/drawingml/2006/main" xmlns:r="http://schemas.openxmlformats.org/officeDocument/2006/relationships" xmlns:p="http://schemas.openxmlformats.org/presentationml/2006/main">
  <p:tag name="TIMING" val="|22.1|66|0.3|8.1"/>
</p:tagLst>
</file>

<file path=ppt/tags/tag2.xml><?xml version="1.0" encoding="utf-8"?>
<p:tagLst xmlns:a="http://schemas.openxmlformats.org/drawingml/2006/main" xmlns:r="http://schemas.openxmlformats.org/officeDocument/2006/relationships" xmlns:p="http://schemas.openxmlformats.org/presentationml/2006/main">
  <p:tag name="TIMING" val="|7.2"/>
</p:tagLst>
</file>

<file path=ppt/tags/tag3.xml><?xml version="1.0" encoding="utf-8"?>
<p:tagLst xmlns:a="http://schemas.openxmlformats.org/drawingml/2006/main" xmlns:r="http://schemas.openxmlformats.org/officeDocument/2006/relationships" xmlns:p="http://schemas.openxmlformats.org/presentationml/2006/main">
  <p:tag name="TIMING" val="|13.7|4.3|5.1"/>
</p:tagLst>
</file>

<file path=ppt/tags/tag4.xml><?xml version="1.0" encoding="utf-8"?>
<p:tagLst xmlns:a="http://schemas.openxmlformats.org/drawingml/2006/main" xmlns:r="http://schemas.openxmlformats.org/officeDocument/2006/relationships" xmlns:p="http://schemas.openxmlformats.org/presentationml/2006/main">
  <p:tag name="TIMING" val="|45.9|25.3"/>
</p:tagLst>
</file>

<file path=ppt/tags/tag5.xml><?xml version="1.0" encoding="utf-8"?>
<p:tagLst xmlns:a="http://schemas.openxmlformats.org/drawingml/2006/main" xmlns:r="http://schemas.openxmlformats.org/officeDocument/2006/relationships" xmlns:p="http://schemas.openxmlformats.org/presentationml/2006/main">
  <p:tag name="TIMING" val="|15.6"/>
</p:tagLst>
</file>

<file path=ppt/tags/tag6.xml><?xml version="1.0" encoding="utf-8"?>
<p:tagLst xmlns:a="http://schemas.openxmlformats.org/drawingml/2006/main" xmlns:r="http://schemas.openxmlformats.org/officeDocument/2006/relationships" xmlns:p="http://schemas.openxmlformats.org/presentationml/2006/main">
  <p:tag name="TIMING" val="|4.1|22.1|25|13.1"/>
</p:tagLst>
</file>

<file path=ppt/tags/tag7.xml><?xml version="1.0" encoding="utf-8"?>
<p:tagLst xmlns:a="http://schemas.openxmlformats.org/drawingml/2006/main" xmlns:r="http://schemas.openxmlformats.org/officeDocument/2006/relationships" xmlns:p="http://schemas.openxmlformats.org/presentationml/2006/main">
  <p:tag name="TIMING" val="|270.6"/>
</p:tagLst>
</file>

<file path=ppt/tags/tag8.xml><?xml version="1.0" encoding="utf-8"?>
<p:tagLst xmlns:a="http://schemas.openxmlformats.org/drawingml/2006/main" xmlns:r="http://schemas.openxmlformats.org/officeDocument/2006/relationships" xmlns:p="http://schemas.openxmlformats.org/presentationml/2006/main">
  <p:tag name="TIMING" val="|7.6|16.6"/>
</p:tagLst>
</file>

<file path=ppt/tags/tag9.xml><?xml version="1.0" encoding="utf-8"?>
<p:tagLst xmlns:a="http://schemas.openxmlformats.org/drawingml/2006/main" xmlns:r="http://schemas.openxmlformats.org/officeDocument/2006/relationships" xmlns:p="http://schemas.openxmlformats.org/presentationml/2006/main">
  <p:tag name="TIMING" val="|83.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itle">
  <a:themeElements>
    <a:clrScheme name="">
      <a:dk1>
        <a:srgbClr val="808080"/>
      </a:dk1>
      <a:lt1>
        <a:srgbClr val="FFFFFF"/>
      </a:lt1>
      <a:dk2>
        <a:srgbClr val="000000"/>
      </a:dk2>
      <a:lt2>
        <a:srgbClr val="000000"/>
      </a:lt2>
      <a:accent1>
        <a:srgbClr val="F0C423"/>
      </a:accent1>
      <a:accent2>
        <a:srgbClr val="333399"/>
      </a:accent2>
      <a:accent3>
        <a:srgbClr val="AAAAAA"/>
      </a:accent3>
      <a:accent4>
        <a:srgbClr val="DADADA"/>
      </a:accent4>
      <a:accent5>
        <a:srgbClr val="F6DEAC"/>
      </a:accent5>
      <a:accent6>
        <a:srgbClr val="2D2D8A"/>
      </a:accent6>
      <a:hlink>
        <a:srgbClr val="009999"/>
      </a:hlink>
      <a:folHlink>
        <a:srgbClr val="99CC00"/>
      </a:folHlink>
    </a:clrScheme>
    <a:fontScheme name="Title">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ullet">
  <a:themeElements>
    <a:clrScheme name="">
      <a:dk1>
        <a:srgbClr val="000000"/>
      </a:dk1>
      <a:lt1>
        <a:srgbClr val="E0E4ED"/>
      </a:lt1>
      <a:dk2>
        <a:srgbClr val="000000"/>
      </a:dk2>
      <a:lt2>
        <a:srgbClr val="000000"/>
      </a:lt2>
      <a:accent1>
        <a:srgbClr val="F0C423"/>
      </a:accent1>
      <a:accent2>
        <a:srgbClr val="333399"/>
      </a:accent2>
      <a:accent3>
        <a:srgbClr val="EDEFF4"/>
      </a:accent3>
      <a:accent4>
        <a:srgbClr val="000000"/>
      </a:accent4>
      <a:accent5>
        <a:srgbClr val="F6DEAC"/>
      </a:accent5>
      <a:accent6>
        <a:srgbClr val="2D2D8A"/>
      </a:accent6>
      <a:hlink>
        <a:srgbClr val="009999"/>
      </a:hlink>
      <a:folHlink>
        <a:srgbClr val="99CC00"/>
      </a:folHlink>
    </a:clrScheme>
    <a:fontScheme name="Bullet">
      <a:majorFont>
        <a:latin typeface="Vista Sans OT Medium"/>
        <a:ea typeface="ヒラギノ角ゴ ProN W6"/>
        <a:cs typeface="ヒラギノ角ゴ ProN W6"/>
      </a:majorFont>
      <a:minorFont>
        <a:latin typeface="Vista Sans OT Reg"/>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spDef>
    <a:lnDef>
      <a:spPr bwMode="auto">
        <a:xfrm>
          <a:off x="0" y="0"/>
          <a:ext cx="1" cy="1"/>
        </a:xfrm>
        <a:custGeom>
          <a:avLst/>
          <a:gdLst/>
          <a:ahLst/>
          <a:cxnLst/>
          <a:rect l="0" t="0" r="0" b="0"/>
          <a:pathLst/>
        </a:custGeom>
        <a:solidFill>
          <a:srgbClr val="F0C423"/>
        </a:solidFill>
        <a:ln w="25400" cap="flat" cmpd="sng" algn="ctr">
          <a:noFill/>
          <a:prstDash val="solid"/>
          <a:round/>
          <a:headEnd type="arrow"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en-US" sz="1800" b="0" i="0" u="none" strike="noStrike" cap="none" normalizeH="0" baseline="0">
            <a:ln>
              <a:noFill/>
            </a:ln>
            <a:solidFill>
              <a:srgbClr val="000000"/>
            </a:solidFill>
            <a:effectLst/>
            <a:latin typeface="Vista Sans OT Reg" pitchFamily="-65" charset="0"/>
            <a:ea typeface="ヒラギノ角ゴ ProN W3" pitchFamily="-65" charset="-128"/>
            <a:cs typeface="ヒラギノ角ゴ ProN W3" pitchFamily="-65" charset="-128"/>
            <a:sym typeface="Vista Sans OT Reg" pitchFamily="-65" charset="0"/>
          </a:defRPr>
        </a:defPPr>
      </a:lstStyle>
    </a:lnDef>
  </a:objectDefaults>
  <a:extraClrSchemeLst>
    <a:extraClrScheme>
      <a:clrScheme name="Bulle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4933</TotalTime>
  <Words>4298</Words>
  <Application>Microsoft Office PowerPoint</Application>
  <PresentationFormat>Widescreen</PresentationFormat>
  <Paragraphs>615</Paragraphs>
  <Slides>47</Slides>
  <Notes>42</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47</vt:i4>
      </vt:variant>
    </vt:vector>
  </HeadingPairs>
  <TitlesOfParts>
    <vt:vector size="65" baseType="lpstr">
      <vt:lpstr>Arial</vt:lpstr>
      <vt:lpstr>Calibri</vt:lpstr>
      <vt:lpstr>Cambria</vt:lpstr>
      <vt:lpstr>Consolas</vt:lpstr>
      <vt:lpstr>Courier New</vt:lpstr>
      <vt:lpstr>Lucida Grande</vt:lpstr>
      <vt:lpstr>Symbol</vt:lpstr>
      <vt:lpstr>Tw Cen MT</vt:lpstr>
      <vt:lpstr>Tw Cen MT Condensed</vt:lpstr>
      <vt:lpstr>Vista Sans OT Medium</vt:lpstr>
      <vt:lpstr>Vista Sans OT Reg</vt:lpstr>
      <vt:lpstr>Wingdings</vt:lpstr>
      <vt:lpstr>Wingdings 3</vt:lpstr>
      <vt:lpstr>ヒラギノ角ゴ ProN W3</vt:lpstr>
      <vt:lpstr>ヒラギノ角ゴ ProN W6</vt:lpstr>
      <vt:lpstr>Integral</vt:lpstr>
      <vt:lpstr>Title</vt:lpstr>
      <vt:lpstr>Bullet</vt:lpstr>
      <vt:lpstr>CS5412 / Lecture 19  Big (IoT) Data</vt:lpstr>
      <vt:lpstr>Today’s topic: A broad overview</vt:lpstr>
      <vt:lpstr>What is “big data” usually about?</vt:lpstr>
      <vt:lpstr>they had a lot of customers and data</vt:lpstr>
      <vt:lpstr>What are the big data files?</vt:lpstr>
      <vt:lpstr>Many challenges</vt:lpstr>
      <vt:lpstr>Visualizing the pipeline</vt:lpstr>
      <vt:lpstr>For web pages this is “easy”</vt:lpstr>
      <vt:lpstr>What about for social networks?</vt:lpstr>
      <vt:lpstr>TAO Facebook’s Distributed Data Store for the Social Graph</vt:lpstr>
      <vt:lpstr>The Social Graph</vt:lpstr>
      <vt:lpstr>Dynamically Rendering the Graph</vt:lpstr>
      <vt:lpstr>Dynamically Rendering the Graph</vt:lpstr>
      <vt:lpstr>TAO opts for NoSQL Model</vt:lpstr>
      <vt:lpstr>What Are TAO’s Goals/Challenges?</vt:lpstr>
      <vt:lpstr>Dynamic Resolution of Data Dependencies</vt:lpstr>
      <vt:lpstr>What Are TAO’s Goals/Challenges?</vt:lpstr>
      <vt:lpstr>Graph in Memcache</vt:lpstr>
      <vt:lpstr>Objects = Nodes</vt:lpstr>
      <vt:lpstr>Association Lists</vt:lpstr>
      <vt:lpstr>Inverse associations</vt:lpstr>
      <vt:lpstr>Objects and Associations API</vt:lpstr>
      <vt:lpstr>What Are TAO’s Goals/Challenges?</vt:lpstr>
      <vt:lpstr>Independent Scaling by Separating Roles</vt:lpstr>
      <vt:lpstr>Subdividing the Data Center</vt:lpstr>
      <vt:lpstr>Subdividing the Data Center</vt:lpstr>
      <vt:lpstr>Follower and Leader Caches</vt:lpstr>
      <vt:lpstr>What Are TAO’s Goals/Challenges?</vt:lpstr>
      <vt:lpstr>Write-through Caching – Association Lists</vt:lpstr>
      <vt:lpstr>Asynchronous DB Replication</vt:lpstr>
      <vt:lpstr>What Are TAO’s Goals/Challenges?</vt:lpstr>
      <vt:lpstr>Key Ideas</vt:lpstr>
      <vt:lpstr>Improving Availability: Read Failover</vt:lpstr>
      <vt:lpstr>TAO Summary</vt:lpstr>
      <vt:lpstr>Single-server Peak Observed Capacity</vt:lpstr>
      <vt:lpstr>Write latency</vt:lpstr>
      <vt:lpstr>More In the Paper</vt:lpstr>
      <vt:lpstr>Back to our core topic</vt:lpstr>
      <vt:lpstr>What have we learned?</vt:lpstr>
      <vt:lpstr>Big Data aNALYTICS</vt:lpstr>
      <vt:lpstr>Machine Learning</vt:lpstr>
      <vt:lpstr>How does IoT change this game?</vt:lpstr>
      <vt:lpstr>The first Wave of success stories?</vt:lpstr>
      <vt:lpstr>Differences relative to normal big data?</vt:lpstr>
      <vt:lpstr>Where will IoT tools run?</vt:lpstr>
      <vt:lpstr>Where will the new tools be invented?</vt:lpstr>
      <vt:lpstr>Conclusions: Big IoT DAta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5412:  Topics in Cloud Computing</dc:title>
  <dc:creator>ken</dc:creator>
  <cp:lastModifiedBy>Ken Birman</cp:lastModifiedBy>
  <cp:revision>276</cp:revision>
  <dcterms:created xsi:type="dcterms:W3CDTF">2017-12-19T18:11:25Z</dcterms:created>
  <dcterms:modified xsi:type="dcterms:W3CDTF">2019-03-28T17:29:37Z</dcterms:modified>
</cp:coreProperties>
</file>