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8" r:id="rId3"/>
    <p:sldId id="298" r:id="rId4"/>
    <p:sldId id="299" r:id="rId5"/>
    <p:sldId id="259" r:id="rId6"/>
    <p:sldId id="307" r:id="rId7"/>
    <p:sldId id="288" r:id="rId8"/>
    <p:sldId id="289" r:id="rId9"/>
    <p:sldId id="290" r:id="rId10"/>
    <p:sldId id="291" r:id="rId11"/>
    <p:sldId id="292" r:id="rId12"/>
    <p:sldId id="300" r:id="rId13"/>
    <p:sldId id="301" r:id="rId14"/>
    <p:sldId id="293" r:id="rId15"/>
    <p:sldId id="294" r:id="rId16"/>
    <p:sldId id="295"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97" r:id="rId34"/>
    <p:sldId id="283" r:id="rId35"/>
    <p:sldId id="284" r:id="rId36"/>
    <p:sldId id="285" r:id="rId37"/>
    <p:sldId id="286" r:id="rId38"/>
    <p:sldId id="302" r:id="rId39"/>
    <p:sldId id="306" r:id="rId40"/>
    <p:sldId id="303" r:id="rId41"/>
    <p:sldId id="304" r:id="rId42"/>
    <p:sldId id="305"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1E288A-EF0F-48CA-81F0-40136F87D534}">
          <p14:sldIdLst>
            <p14:sldId id="256"/>
            <p14:sldId id="258"/>
            <p14:sldId id="298"/>
            <p14:sldId id="299"/>
            <p14:sldId id="259"/>
            <p14:sldId id="307"/>
            <p14:sldId id="288"/>
            <p14:sldId id="289"/>
            <p14:sldId id="290"/>
            <p14:sldId id="291"/>
            <p14:sldId id="292"/>
            <p14:sldId id="300"/>
            <p14:sldId id="301"/>
            <p14:sldId id="293"/>
            <p14:sldId id="294"/>
            <p14:sldId id="295"/>
            <p14:sldId id="267"/>
            <p14:sldId id="268"/>
            <p14:sldId id="269"/>
            <p14:sldId id="270"/>
            <p14:sldId id="271"/>
            <p14:sldId id="272"/>
            <p14:sldId id="273"/>
            <p14:sldId id="274"/>
            <p14:sldId id="275"/>
            <p14:sldId id="276"/>
            <p14:sldId id="277"/>
            <p14:sldId id="278"/>
            <p14:sldId id="279"/>
            <p14:sldId id="280"/>
            <p14:sldId id="281"/>
            <p14:sldId id="282"/>
            <p14:sldId id="297"/>
            <p14:sldId id="283"/>
            <p14:sldId id="284"/>
            <p14:sldId id="285"/>
            <p14:sldId id="286"/>
            <p14:sldId id="302"/>
            <p14:sldId id="306"/>
            <p14:sldId id="303"/>
            <p14:sldId id="304"/>
            <p14:sldId id="3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FFFF99"/>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varScale="1">
        <p:scale>
          <a:sx n="108" d="100"/>
          <a:sy n="108" d="100"/>
        </p:scale>
        <p:origin x="126" y="132"/>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857397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115194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287075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word “mode” here is a reference to the bumps in the delay curve</a:t>
            </a:r>
            <a:r>
              <a:rPr lang="en-US" dirty="0" smtClean="0"/>
              <a:t>.  We get one mode for messages that get through on the original multicast and a second for messages that are delivered using gossip later.</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425764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2168255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very few copies of some message get through, some nodes will notice quickly and this trick of re-sending the message with a new multicast (still unreliable) is an ultra-fast way to fill the gaps</a:t>
            </a:r>
            <a:r>
              <a:rPr lang="en-US" dirty="0" smtClean="0"/>
              <a:t>.</a:t>
            </a:r>
          </a:p>
          <a:p>
            <a:endParaRPr lang="en-US" dirty="0"/>
          </a:p>
          <a:p>
            <a:r>
              <a:rPr lang="en-US" dirty="0" smtClean="0"/>
              <a:t>This greatly sharpens the distribution.  Now we get a crisp early delivery and just perhaps one or two late messages that show up a round or two of gossip later.</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2308147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lpbcast</a:t>
            </a:r>
            <a:r>
              <a:rPr lang="en-US" dirty="0" smtClean="0"/>
              <a:t> idea lets you limit how many members each node needs to know about.  But in fact it is used mostly in WAN settings.  In a data center we usually just know the full list.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3976079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1908475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D4ABAE-44EA-4936-892E-A29443FEB120}" type="slidenum">
              <a:rPr lang="en-US"/>
              <a:pPr/>
              <a:t>17</a:t>
            </a:fld>
            <a:endParaRPr lang="en-US"/>
          </a:p>
        </p:txBody>
      </p:sp>
      <p:sp>
        <p:nvSpPr>
          <p:cNvPr id="107522" name="Rectangle 2"/>
          <p:cNvSpPr>
            <a:spLocks noGrp="1" noRot="1" noChangeAspect="1" noChangeArrowheads="1" noTextEdit="1"/>
          </p:cNvSpPr>
          <p:nvPr>
            <p:ph type="sldImg"/>
          </p:nvPr>
        </p:nvSpPr>
        <p:spPr>
          <a:xfrm>
            <a:off x="458788" y="720725"/>
            <a:ext cx="6400800" cy="3600450"/>
          </a:xfrm>
          <a:ln/>
        </p:spPr>
      </p:sp>
      <p:sp>
        <p:nvSpPr>
          <p:cNvPr id="107523" name="Rectangle 3"/>
          <p:cNvSpPr>
            <a:spLocks noGrp="1" noChangeArrowheads="1"/>
          </p:cNvSpPr>
          <p:nvPr>
            <p:ph type="body" idx="1"/>
          </p:nvPr>
        </p:nvSpPr>
        <p:spPr>
          <a:xfrm>
            <a:off x="975360" y="4560570"/>
            <a:ext cx="5364480" cy="4320540"/>
          </a:xfrm>
        </p:spPr>
        <p:txBody>
          <a:bodyPr/>
          <a:lstStyle/>
          <a:p>
            <a:r>
              <a:rPr lang="en-US" dirty="0" smtClean="0"/>
              <a:t>Amazon adopted Astrolabe, but over time evolved it into a variety of systems with little similarity to the original Astrolabe solution.  We’ll discuss the original version.</a:t>
            </a:r>
            <a:endParaRPr lang="en-US" dirty="0"/>
          </a:p>
        </p:txBody>
      </p:sp>
    </p:spTree>
    <p:extLst>
      <p:ext uri="{BB962C8B-B14F-4D97-AF65-F5344CB8AC3E}">
        <p14:creationId xmlns:p14="http://schemas.microsoft.com/office/powerpoint/2010/main" val="331734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Astrolabe uses gossip to replicate tabular data, with each machine owning one row.</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267343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2451418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odd things about gossip: in fact most nodes learn about the epidemic in middle section.  But some learn very early and others very late.</a:t>
            </a:r>
          </a:p>
          <a:p>
            <a:endParaRPr lang="en-US" dirty="0"/>
          </a:p>
          <a:p>
            <a:r>
              <a:rPr lang="en-US" dirty="0" smtClean="0"/>
              <a:t>So it isn’t a real-time protocol.  In fact we often run gossip slowly, with one round every 10 seconds or so.  This way the load is constant but very low, which is a strong benefit of gossip: whether it has a lot of work to do or very little, the actual message sending rates are strictly constant.  Messages sizes presumably would vary if there is more or less information to carry around, but we tend to view that as minor because the network is so fast.  So the act of sending a message has a fixed cost, and the size of the </a:t>
            </a:r>
            <a:r>
              <a:rPr lang="en-US" dirty="0" err="1" smtClean="0"/>
              <a:t>messa</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3494791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4071669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2106478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2008579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890863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2286978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3847410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insight is that “everyone” participates in all the levels.  A few nodes from level 1 are elected to be active on behalf the region in level 0, but if the selected ones fail, others get picked.  So in this sense everyone can, at least potentially, be participating in log(N/50) gossip epidemics.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3805380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higher level regions are synthetic – the rows don’t represent individual nodes, but are instead summarizes of entire regions below that layer in the hierarchy.</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4198066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3685415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999524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is that when we send a message from machine A to machine B, or back, there is a way to specify whether it needs to be sent reliably (TCP) or if message drops don’t matter (UDP).  Plus we can put whatever we like into the message – kind of like generating a web page, then parsing it on arrival.  Tools exist to automate all of this.</a:t>
            </a:r>
          </a:p>
          <a:p>
            <a:endParaRPr lang="en-US" dirty="0"/>
          </a:p>
          <a:p>
            <a:r>
              <a:rPr lang="en-US" dirty="0" smtClean="0"/>
              <a:t>Gossip uses unreliable messages that contain lists of rumors.  A rumor can be any kind of small binary object, or a URL pointing to a larger object (this is to keep the gossip messages small).</a:t>
            </a:r>
          </a:p>
          <a:p>
            <a:endParaRPr lang="en-US" dirty="0"/>
          </a:p>
          <a:p>
            <a:r>
              <a:rPr lang="en-US" dirty="0" smtClean="0"/>
              <a:t>Mostly they get through, but if some of them are dropped, no reaction occurs.  Gossip just moves on and acts the same on the next round as it did on this round (one round per T time units, like 5s).  So nothing retransmits or </a:t>
            </a:r>
            <a:r>
              <a:rPr lang="en-US" dirty="0" err="1" smtClean="0"/>
              <a:t>acks</a:t>
            </a:r>
            <a:r>
              <a:rPr lang="en-US" dirty="0" smtClean="0"/>
              <a:t> or </a:t>
            </a:r>
            <a:r>
              <a:rPr lang="en-US" dirty="0" err="1" smtClean="0"/>
              <a:t>nacks</a:t>
            </a:r>
            <a:r>
              <a:rPr lang="en-US" dirty="0" smtClean="0"/>
              <a:t>.  This is different from using TCP, where reliability is automated but does trigger resending and so forth, to compensate for packet drops.</a:t>
            </a:r>
          </a:p>
          <a:p>
            <a:endParaRPr lang="en-US" dirty="0"/>
          </a:p>
          <a:p>
            <a:r>
              <a:rPr lang="en-US" dirty="0" smtClean="0"/>
              <a:t>The main reason packets are dropped is because of routers signaling overload.  So in fact some random rate of packet loss is likely – almost inevitable.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3994188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2582315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1103650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3736451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2947756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turned out to be one of the world’s worst ideas!  Look at how many messages have to be sent, “end to end” for information that relates to H to get to P.  </a:t>
            </a:r>
          </a:p>
          <a:p>
            <a:endParaRPr lang="en-US" dirty="0"/>
          </a:p>
          <a:p>
            <a:r>
              <a:rPr lang="en-US" dirty="0" smtClean="0"/>
              <a:t>If each round occurs once per 10 seconds… how much time will elapse?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2725295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3765043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3761585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picture stretches the flow of information (the node to node sends) and we get a flat line from H to P.</a:t>
            </a:r>
          </a:p>
          <a:p>
            <a:endParaRPr lang="en-US" dirty="0"/>
          </a:p>
          <a:p>
            <a:r>
              <a:rPr lang="en-US" dirty="0" smtClean="0"/>
              <a:t>The second graph can’t be flattened!  It always would look like a tree with no paths longer than 2*log(</a:t>
            </a:r>
            <a:r>
              <a:rPr lang="en-US" dirty="0" err="1" smtClean="0"/>
              <a:t>N</a:t>
            </a:r>
            <a:r>
              <a:rPr lang="en-US" baseline="-25000" dirty="0" err="1" smtClean="0"/>
              <a:t>fanout</a:t>
            </a:r>
            <a:r>
              <a:rPr lang="en-US" dirty="0" smtClean="0"/>
              <a: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1819333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2406613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really funny to everyone except the people at Amazon itself.  They just couldn’t get the stupid system to quit gossiping about this server with insanely huge amounts of space.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3884403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everyone sends one message at random every T seconds, on average over the whole system, everyone gets one message every T seconds.  But of course some individual process might get none.  And some other process might get two or three or for that matter, theoretically, could get messages from every other process in the whole data center!</a:t>
            </a:r>
          </a:p>
          <a:p>
            <a:r>
              <a:rPr lang="en-US" dirty="0"/>
              <a:t/>
            </a:r>
            <a:br>
              <a:rPr lang="en-US" dirty="0"/>
            </a:br>
            <a:r>
              <a:rPr lang="en-US" dirty="0" smtClean="0"/>
              <a:t>If a process were swamped by messages they just get dropped.</a:t>
            </a:r>
          </a:p>
          <a:p>
            <a:r>
              <a:rPr lang="en-US" dirty="0"/>
              <a:t/>
            </a:r>
            <a:br>
              <a:rPr lang="en-US" dirty="0"/>
            </a:br>
            <a:r>
              <a:rPr lang="en-US" dirty="0" smtClean="0"/>
              <a:t>How likely is that to occur?</a:t>
            </a:r>
          </a:p>
          <a:p>
            <a:endParaRPr lang="en-US" dirty="0"/>
          </a:p>
          <a:p>
            <a:r>
              <a:rPr lang="en-US" dirty="0" smtClean="0"/>
              <a:t>The </a:t>
            </a:r>
            <a:r>
              <a:rPr lang="en-US" dirty="0" smtClean="0"/>
              <a:t>birthday paradox is an old mathematical puzzle about the probability that two people in a classroom have the same birthday.  It turns out that even with 25 students, the odds become quite high.  Similarly, sometimes many nodes will pick the same target for their gossip.  But in fact the messages can be ignored if the node is too busy – gossip is remarkably robust even if messages are sometimes dropped.  The same data will reach the targets (all the targets) on some other path.</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714403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3923588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456247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110727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like that old story about how many lily leaves are on the pond a few days before it was suddenly covered in leaves.</a:t>
            </a:r>
          </a:p>
          <a:p>
            <a:endParaRPr lang="en-US" dirty="0"/>
          </a:p>
          <a:p>
            <a:r>
              <a:rPr lang="en-US" dirty="0" smtClean="0"/>
              <a:t>The answer is: it was half covered one day earlier.  One quarter the day before that.  Just one eighth a day before that one, etc.</a:t>
            </a:r>
          </a:p>
          <a:p>
            <a:endParaRPr lang="en-US" dirty="0"/>
          </a:p>
          <a:p>
            <a:r>
              <a:rPr lang="en-US" dirty="0" smtClean="0"/>
              <a:t>Gossip is like this: it doubles at each round, until it starts hitting nodes that already have the rumor.</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4226304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MICA is available for use in your projects if you want to work with gossip.  The system makes it quite easy to do.</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3305913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solution mixes an unreliable multicast with gossip to repair any gaps and is remarkably stable, light in load and fast.  It is an unusual solution because all the component mechanisms are individually unreliable (they are “mostly” reliable) and yet the overall solution ends up being extremely reliable.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1579474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1868747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378725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D7B13F6E-2A68-4867-9D3B-7D19F059BE09}" type="datetime1">
              <a:rPr lang="en-US" smtClean="0"/>
              <a:t>3/6/2019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E46C77-2094-4B1F-92AE-4740FF722E6E}" type="datetime1">
              <a:rPr lang="en-US" smtClean="0"/>
              <a:t>3/6/2019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19540-2DD1-448F-AB4D-6385D7406921}" type="datetime1">
              <a:rPr lang="en-US" smtClean="0"/>
              <a:t>3/6/2019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A7D133A-DBC8-4C67-9341-12DF2E150DB6}" type="datetime1">
              <a:rPr lang="en-US" smtClean="0"/>
              <a:t>3/6/2019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F7E46C-75BE-4F68-A878-D048D6B611D8}" type="datetime1">
              <a:rPr lang="en-US" smtClean="0"/>
              <a:t>3/6/2019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D08C07-F231-4404-BE28-DAA61C4FB0BB}" type="datetime1">
              <a:rPr lang="en-US" smtClean="0"/>
              <a:t>3/6/2019</a:t>
            </a:fld>
            <a:endParaRPr lang="en-US"/>
          </a:p>
        </p:txBody>
      </p:sp>
      <p:sp>
        <p:nvSpPr>
          <p:cNvPr id="6" name="Footer Placeholder 5"/>
          <p:cNvSpPr>
            <a:spLocks noGrp="1"/>
          </p:cNvSpPr>
          <p:nvPr>
            <p:ph type="ftr" sz="quarter" idx="11"/>
          </p:nvPr>
        </p:nvSpPr>
        <p:spPr/>
        <p:txBody>
          <a:bodyPr/>
          <a:lstStyle/>
          <a:p>
            <a:r>
              <a:rPr lang="en-US"/>
              <a:t>http://www.cs.cornell.edu/courses/cs5412/2019sp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07536F-9AB0-467D-A42D-C174D46E3067}" type="datetime1">
              <a:rPr lang="en-US" smtClean="0"/>
              <a:t>3/6/2019</a:t>
            </a:fld>
            <a:endParaRPr lang="en-US"/>
          </a:p>
        </p:txBody>
      </p:sp>
      <p:sp>
        <p:nvSpPr>
          <p:cNvPr id="8" name="Footer Placeholder 7"/>
          <p:cNvSpPr>
            <a:spLocks noGrp="1"/>
          </p:cNvSpPr>
          <p:nvPr>
            <p:ph type="ftr" sz="quarter" idx="11"/>
          </p:nvPr>
        </p:nvSpPr>
        <p:spPr/>
        <p:txBody>
          <a:bodyPr/>
          <a:lstStyle/>
          <a:p>
            <a:r>
              <a:rPr lang="en-US"/>
              <a:t>http://www.cs.cornell.edu/courses/cs5412/2019sp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717670EA-E111-427C-B235-BBD69E5311E1}" type="datetime1">
              <a:rPr lang="en-US" smtClean="0"/>
              <a:t>3/6/2019</a:t>
            </a:fld>
            <a:endParaRPr lang="en-US"/>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A8784-7968-4007-A3FD-19F3C3DCD786}" type="datetime1">
              <a:rPr lang="en-US" smtClean="0"/>
              <a:t>3/6/2019</a:t>
            </a:fld>
            <a:endParaRPr lang="en-US"/>
          </a:p>
        </p:txBody>
      </p:sp>
      <p:sp>
        <p:nvSpPr>
          <p:cNvPr id="3" name="Footer Placeholder 2"/>
          <p:cNvSpPr>
            <a:spLocks noGrp="1"/>
          </p:cNvSpPr>
          <p:nvPr>
            <p:ph type="ftr" sz="quarter" idx="11"/>
          </p:nvPr>
        </p:nvSpPr>
        <p:spPr/>
        <p:txBody>
          <a:bodyPr/>
          <a:lstStyle/>
          <a:p>
            <a:r>
              <a:rPr lang="en-US"/>
              <a:t>http://www.cs.cornell.edu/courses/cs5412/2019sp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966C9E-6A51-4AD4-81C3-7384EF70D9A3}" type="datetime1">
              <a:rPr lang="en-US" smtClean="0"/>
              <a:t>3/6/2019</a:t>
            </a:fld>
            <a:endParaRPr lang="en-US"/>
          </a:p>
        </p:txBody>
      </p:sp>
      <p:sp>
        <p:nvSpPr>
          <p:cNvPr id="6" name="Footer Placeholder 5"/>
          <p:cNvSpPr>
            <a:spLocks noGrp="1"/>
          </p:cNvSpPr>
          <p:nvPr>
            <p:ph type="ftr" sz="quarter" idx="11"/>
          </p:nvPr>
        </p:nvSpPr>
        <p:spPr/>
        <p:txBody>
          <a:bodyPr/>
          <a:lstStyle/>
          <a:p>
            <a:r>
              <a:rPr lang="en-US"/>
              <a:t>http://www.cs.cornell.edu/courses/cs5412/2019sp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0A9F65-EEE8-48EF-A9E7-37D652A537C9}" type="datetime1">
              <a:rPr lang="en-US" smtClean="0"/>
              <a:t>3/6/2019</a:t>
            </a:fld>
            <a:endParaRPr lang="en-US"/>
          </a:p>
        </p:txBody>
      </p:sp>
      <p:sp>
        <p:nvSpPr>
          <p:cNvPr id="6" name="Footer Placeholder 5"/>
          <p:cNvSpPr>
            <a:spLocks noGrp="1"/>
          </p:cNvSpPr>
          <p:nvPr>
            <p:ph type="ftr" sz="quarter" idx="11"/>
          </p:nvPr>
        </p:nvSpPr>
        <p:spPr/>
        <p:txBody>
          <a:bodyPr/>
          <a:lstStyle/>
          <a:p>
            <a:r>
              <a:rPr lang="en-US"/>
              <a:t>http://www.cs.cornell.edu/courses/cs5412/2019sp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6939DFA-B2B0-44F8-B760-2AE5BA09081D}" type="datetime1">
              <a:rPr lang="en-US" smtClean="0"/>
              <a:t>3/6/2019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http://www.cs.cornell.edu/courses/cs5412/2019sp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inf.usi.ch/faculty/soule/ecoop2014.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C5DC-CAA2-4A64-BEC0-A1813676D4DF}"/>
              </a:ext>
            </a:extLst>
          </p:cNvPr>
          <p:cNvSpPr>
            <a:spLocks noGrp="1"/>
          </p:cNvSpPr>
          <p:nvPr>
            <p:ph type="ctrTitle"/>
          </p:nvPr>
        </p:nvSpPr>
        <p:spPr/>
        <p:txBody>
          <a:bodyPr/>
          <a:lstStyle/>
          <a:p>
            <a:r>
              <a:rPr lang="en-US" dirty="0"/>
              <a:t>CS5412/Lecture 12</a:t>
            </a:r>
            <a:br>
              <a:rPr lang="en-US" dirty="0"/>
            </a:br>
            <a:r>
              <a:rPr lang="en-US" dirty="0"/>
              <a:t>Gossip Protocols</a:t>
            </a:r>
          </a:p>
        </p:txBody>
      </p:sp>
      <p:sp>
        <p:nvSpPr>
          <p:cNvPr id="3" name="Subtitle 2">
            <a:extLst>
              <a:ext uri="{FF2B5EF4-FFF2-40B4-BE49-F238E27FC236}">
                <a16:creationId xmlns:a16="http://schemas.microsoft.com/office/drawing/2014/main" id="{871E8AB0-58B4-4FD5-A93C-3B965F91B82A}"/>
              </a:ext>
            </a:extLst>
          </p:cNvPr>
          <p:cNvSpPr>
            <a:spLocks noGrp="1"/>
          </p:cNvSpPr>
          <p:nvPr>
            <p:ph type="subTitle" idx="1"/>
          </p:nvPr>
        </p:nvSpPr>
        <p:spPr/>
        <p:txBody>
          <a:bodyPr/>
          <a:lstStyle/>
          <a:p>
            <a:r>
              <a:rPr lang="en-US" dirty="0"/>
              <a:t>Ken Birman</a:t>
            </a:r>
          </a:p>
          <a:p>
            <a:r>
              <a:rPr lang="en-US" dirty="0"/>
              <a:t>CS5412 Spring 2019</a:t>
            </a:r>
          </a:p>
        </p:txBody>
      </p:sp>
      <p:sp>
        <p:nvSpPr>
          <p:cNvPr id="4" name="Footer Placeholder 3">
            <a:extLst>
              <a:ext uri="{FF2B5EF4-FFF2-40B4-BE49-F238E27FC236}">
                <a16:creationId xmlns:a16="http://schemas.microsoft.com/office/drawing/2014/main" id="{C2252223-1E35-4912-8209-8C766AE4C3E2}"/>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9EB61803-6FAC-4E0F-AD9B-F4311543E278}"/>
              </a:ext>
            </a:extLst>
          </p:cNvPr>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2204167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Making Bimodal Multicast reliable</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10</a:t>
            </a:fld>
            <a:endParaRPr lang="en-US"/>
          </a:p>
        </p:txBody>
      </p:sp>
      <p:sp>
        <p:nvSpPr>
          <p:cNvPr id="5" name="Content Placeholder 4"/>
          <p:cNvSpPr>
            <a:spLocks noGrp="1"/>
          </p:cNvSpPr>
          <p:nvPr>
            <p:ph sz="quarter" idx="1"/>
          </p:nvPr>
        </p:nvSpPr>
        <p:spPr/>
        <p:txBody>
          <a:bodyPr>
            <a:normAutofit/>
          </a:bodyPr>
          <a:lstStyle/>
          <a:p>
            <a:r>
              <a:rPr lang="en-US" sz="2400" dirty="0"/>
              <a:t>So, layer in a gossip mechanism that gossips about multicasts each node knows about</a:t>
            </a:r>
          </a:p>
          <a:p>
            <a:pPr>
              <a:buFont typeface="Wingdings" panose="05000000000000000000" pitchFamily="2" charset="2"/>
              <a:buChar char="Ø"/>
            </a:pPr>
            <a:r>
              <a:rPr lang="en-US" sz="2400" dirty="0"/>
              <a:t>  Rather than sending the multicasts themselves, the gossip messages just talk about </a:t>
            </a:r>
            <a:br>
              <a:rPr lang="en-US" sz="2400" dirty="0"/>
            </a:br>
            <a:r>
              <a:rPr lang="en-US" sz="2400" dirty="0"/>
              <a:t>   “digests”, which are lists of messages received, perhaps in a compressed format</a:t>
            </a:r>
          </a:p>
          <a:p>
            <a:pPr>
              <a:buFont typeface="Wingdings" panose="05000000000000000000" pitchFamily="2" charset="2"/>
              <a:buChar char="Ø"/>
            </a:pPr>
            <a:r>
              <a:rPr lang="en-US" sz="2400" dirty="0"/>
              <a:t>    Node A might send node B</a:t>
            </a:r>
          </a:p>
          <a:p>
            <a:pPr marL="914400" lvl="3" indent="-457200">
              <a:buFont typeface="+mj-lt"/>
              <a:buAutoNum type="arabicPeriod"/>
            </a:pPr>
            <a:r>
              <a:rPr lang="en-US" sz="2400" dirty="0"/>
              <a:t>I have messages 1-18 from sender X</a:t>
            </a:r>
          </a:p>
          <a:p>
            <a:pPr marL="914400" lvl="3" indent="-457200">
              <a:buFont typeface="+mj-lt"/>
              <a:buAutoNum type="arabicPeriod"/>
            </a:pPr>
            <a:r>
              <a:rPr lang="en-US" sz="2400" dirty="0"/>
              <a:t>I have message 11 from sender Y</a:t>
            </a:r>
          </a:p>
          <a:p>
            <a:pPr marL="914400" lvl="3" indent="-457200">
              <a:buFont typeface="+mj-lt"/>
              <a:buAutoNum type="arabicPeriod"/>
            </a:pPr>
            <a:r>
              <a:rPr lang="en-US" sz="2400" dirty="0"/>
              <a:t>I have messages 14, 16 and 22-71 from sender Z</a:t>
            </a:r>
          </a:p>
          <a:p>
            <a:pPr>
              <a:buFont typeface="Wingdings" panose="05000000000000000000" pitchFamily="2" charset="2"/>
              <a:buChar char="Ø"/>
            </a:pPr>
            <a:r>
              <a:rPr lang="en-US" sz="2400" dirty="0"/>
              <a:t>  This is a form of “push” gossip </a:t>
            </a:r>
          </a:p>
        </p:txBody>
      </p:sp>
    </p:spTree>
    <p:extLst>
      <p:ext uri="{BB962C8B-B14F-4D97-AF65-F5344CB8AC3E}">
        <p14:creationId xmlns:p14="http://schemas.microsoft.com/office/powerpoint/2010/main" val="251936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Making Bimodal Multicast reliable</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11</a:t>
            </a:fld>
            <a:endParaRPr lang="en-US"/>
          </a:p>
        </p:txBody>
      </p:sp>
      <p:sp>
        <p:nvSpPr>
          <p:cNvPr id="5" name="Content Placeholder 4"/>
          <p:cNvSpPr>
            <a:spLocks noGrp="1"/>
          </p:cNvSpPr>
          <p:nvPr>
            <p:ph sz="quarter" idx="1"/>
          </p:nvPr>
        </p:nvSpPr>
        <p:spPr/>
        <p:txBody>
          <a:bodyPr>
            <a:normAutofit lnSpcReduction="10000"/>
          </a:bodyPr>
          <a:lstStyle/>
          <a:p>
            <a:r>
              <a:rPr lang="en-US" dirty="0"/>
              <a:t>On receiving such a gossip message, the recipient checks to see which messages it has that the gossip sender lacks, and vice versa</a:t>
            </a:r>
          </a:p>
          <a:p>
            <a:endParaRPr lang="en-US" dirty="0"/>
          </a:p>
          <a:p>
            <a:r>
              <a:rPr lang="en-US" dirty="0"/>
              <a:t>Then it responds</a:t>
            </a:r>
          </a:p>
          <a:p>
            <a:pPr>
              <a:buFont typeface="Wingdings" panose="05000000000000000000" pitchFamily="2" charset="2"/>
              <a:buChar char="Ø"/>
            </a:pPr>
            <a:r>
              <a:rPr lang="en-US" dirty="0"/>
              <a:t>  I have copies of messages M, M’ and M’’ (which you seem to lack)</a:t>
            </a:r>
          </a:p>
          <a:p>
            <a:pPr>
              <a:buFont typeface="Wingdings" panose="05000000000000000000" pitchFamily="2" charset="2"/>
              <a:buChar char="Ø"/>
            </a:pPr>
            <a:r>
              <a:rPr lang="en-US" dirty="0"/>
              <a:t>  I would like a copy of messages N, N’ and </a:t>
            </a:r>
            <a:r>
              <a:rPr lang="en-US"/>
              <a:t>N’’</a:t>
            </a:r>
            <a:endParaRPr lang="en-US" dirty="0"/>
          </a:p>
          <a:p>
            <a:pPr lvl="1"/>
            <a:endParaRPr lang="en-US" dirty="0"/>
          </a:p>
          <a:p>
            <a:r>
              <a:rPr lang="en-US" dirty="0"/>
              <a:t>An exchange of the actual messages follows</a:t>
            </a:r>
          </a:p>
        </p:txBody>
      </p:sp>
    </p:spTree>
    <p:extLst>
      <p:ext uri="{BB962C8B-B14F-4D97-AF65-F5344CB8AC3E}">
        <p14:creationId xmlns:p14="http://schemas.microsoft.com/office/powerpoint/2010/main" val="1186102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9F4-F208-4341-A878-C17E4A677114}"/>
              </a:ext>
            </a:extLst>
          </p:cNvPr>
          <p:cNvSpPr>
            <a:spLocks noGrp="1"/>
          </p:cNvSpPr>
          <p:nvPr>
            <p:ph type="title"/>
          </p:nvPr>
        </p:nvSpPr>
        <p:spPr/>
        <p:txBody>
          <a:bodyPr/>
          <a:lstStyle/>
          <a:p>
            <a:r>
              <a:rPr lang="en-US" dirty="0"/>
              <a:t>This makes it “bimodal”</a:t>
            </a:r>
          </a:p>
        </p:txBody>
      </p:sp>
      <p:sp>
        <p:nvSpPr>
          <p:cNvPr id="3" name="Content Placeholder 2">
            <a:extLst>
              <a:ext uri="{FF2B5EF4-FFF2-40B4-BE49-F238E27FC236}">
                <a16:creationId xmlns:a16="http://schemas.microsoft.com/office/drawing/2014/main" id="{F3A52329-2380-423A-A50B-A6544E3C1E3B}"/>
              </a:ext>
            </a:extLst>
          </p:cNvPr>
          <p:cNvSpPr>
            <a:spLocks noGrp="1"/>
          </p:cNvSpPr>
          <p:nvPr>
            <p:ph idx="1"/>
          </p:nvPr>
        </p:nvSpPr>
        <p:spPr/>
        <p:txBody>
          <a:bodyPr/>
          <a:lstStyle/>
          <a:p>
            <a:r>
              <a:rPr lang="en-US" dirty="0"/>
              <a:t>There is a first wave of message delivery from the IP multicast, which takes a few milliseconds to reach every node in the whole data center.</a:t>
            </a:r>
          </a:p>
          <a:p>
            <a:endParaRPr lang="en-US" dirty="0"/>
          </a:p>
          <a:p>
            <a:r>
              <a:rPr lang="en-US" dirty="0"/>
              <a:t>But a few miss the message.</a:t>
            </a:r>
          </a:p>
          <a:p>
            <a:endParaRPr lang="en-US" dirty="0"/>
          </a:p>
          <a:p>
            <a:r>
              <a:rPr lang="en-US" dirty="0"/>
              <a:t>Then a second wave of gossip follows, filling in the gaps, but this takes a few rounds, so we see a delay of T*2 or T*3 while this plays out.</a:t>
            </a:r>
          </a:p>
        </p:txBody>
      </p:sp>
      <p:sp>
        <p:nvSpPr>
          <p:cNvPr id="4" name="Footer Placeholder 3">
            <a:extLst>
              <a:ext uri="{FF2B5EF4-FFF2-40B4-BE49-F238E27FC236}">
                <a16:creationId xmlns:a16="http://schemas.microsoft.com/office/drawing/2014/main" id="{66AF28C9-38F7-40AA-8025-FC492FBE4772}"/>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9F9B6B83-BA1B-4820-9596-0FB658D04DF5}"/>
              </a:ext>
            </a:extLst>
          </p:cNvPr>
          <p:cNvSpPr>
            <a:spLocks noGrp="1"/>
          </p:cNvSpPr>
          <p:nvPr>
            <p:ph type="sldNum" sz="quarter" idx="12"/>
          </p:nvPr>
        </p:nvSpPr>
        <p:spPr/>
        <p:txBody>
          <a:bodyPr/>
          <a:lstStyle/>
          <a:p>
            <a:fld id="{3C974458-8A97-4835-BF79-1FB6D7856C21}" type="slidenum">
              <a:rPr lang="en-US" smtClean="0"/>
              <a:t>12</a:t>
            </a:fld>
            <a:endParaRPr lang="en-US"/>
          </a:p>
        </p:txBody>
      </p:sp>
      <p:pic>
        <p:nvPicPr>
          <p:cNvPr id="6" name="Picture 5">
            <a:extLst>
              <a:ext uri="{FF2B5EF4-FFF2-40B4-BE49-F238E27FC236}">
                <a16:creationId xmlns:a16="http://schemas.microsoft.com/office/drawing/2014/main" id="{25471FC9-EB4A-47DC-9C36-61A9CFB6510E}"/>
              </a:ext>
            </a:extLst>
          </p:cNvPr>
          <p:cNvPicPr>
            <a:picLocks noChangeAspect="1"/>
          </p:cNvPicPr>
          <p:nvPr/>
        </p:nvPicPr>
        <p:blipFill rotWithShape="1">
          <a:blip r:embed="rId3"/>
          <a:srcRect l="8009" t="7536" b="9583"/>
          <a:stretch/>
        </p:blipFill>
        <p:spPr>
          <a:xfrm>
            <a:off x="9715499" y="106270"/>
            <a:ext cx="2243667" cy="2018386"/>
          </a:xfrm>
          <a:prstGeom prst="rect">
            <a:avLst/>
          </a:prstGeom>
        </p:spPr>
      </p:pic>
      <p:sp>
        <p:nvSpPr>
          <p:cNvPr id="7" name="TextBox 6">
            <a:extLst>
              <a:ext uri="{FF2B5EF4-FFF2-40B4-BE49-F238E27FC236}">
                <a16:creationId xmlns:a16="http://schemas.microsoft.com/office/drawing/2014/main" id="{68AC9166-BA97-4F81-AADF-8986B3B4CFD7}"/>
              </a:ext>
            </a:extLst>
          </p:cNvPr>
          <p:cNvSpPr txBox="1"/>
          <p:nvPr/>
        </p:nvSpPr>
        <p:spPr>
          <a:xfrm>
            <a:off x="10013949" y="2040574"/>
            <a:ext cx="1646766" cy="369332"/>
          </a:xfrm>
          <a:prstGeom prst="rect">
            <a:avLst/>
          </a:prstGeom>
          <a:noFill/>
        </p:spPr>
        <p:txBody>
          <a:bodyPr wrap="square" rtlCol="0">
            <a:spAutoFit/>
          </a:bodyPr>
          <a:lstStyle/>
          <a:p>
            <a:pPr algn="ctr"/>
            <a:r>
              <a:rPr lang="en-US" b="1" dirty="0"/>
              <a:t>Delay</a:t>
            </a:r>
          </a:p>
        </p:txBody>
      </p:sp>
      <p:sp>
        <p:nvSpPr>
          <p:cNvPr id="8" name="TextBox 7">
            <a:extLst>
              <a:ext uri="{FF2B5EF4-FFF2-40B4-BE49-F238E27FC236}">
                <a16:creationId xmlns:a16="http://schemas.microsoft.com/office/drawing/2014/main" id="{1915FB1A-E006-4943-8FE3-E6AA183FDA62}"/>
              </a:ext>
            </a:extLst>
          </p:cNvPr>
          <p:cNvSpPr txBox="1"/>
          <p:nvPr/>
        </p:nvSpPr>
        <p:spPr>
          <a:xfrm>
            <a:off x="8076141" y="411694"/>
            <a:ext cx="1646766" cy="923330"/>
          </a:xfrm>
          <a:prstGeom prst="rect">
            <a:avLst/>
          </a:prstGeom>
          <a:noFill/>
        </p:spPr>
        <p:txBody>
          <a:bodyPr wrap="square" rtlCol="0">
            <a:spAutoFit/>
          </a:bodyPr>
          <a:lstStyle/>
          <a:p>
            <a:pPr algn="ctr"/>
            <a:r>
              <a:rPr lang="en-US" b="1" dirty="0"/>
              <a:t>Count of nodes reached after this delay</a:t>
            </a:r>
          </a:p>
        </p:txBody>
      </p:sp>
    </p:spTree>
    <p:extLst>
      <p:ext uri="{BB962C8B-B14F-4D97-AF65-F5344CB8AC3E}">
        <p14:creationId xmlns:p14="http://schemas.microsoft.com/office/powerpoint/2010/main" val="2254020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18776-AF85-41A1-BD69-2939B27B2D07}"/>
              </a:ext>
            </a:extLst>
          </p:cNvPr>
          <p:cNvSpPr>
            <a:spLocks noGrp="1"/>
          </p:cNvSpPr>
          <p:nvPr>
            <p:ph type="title"/>
          </p:nvPr>
        </p:nvSpPr>
        <p:spPr/>
        <p:txBody>
          <a:bodyPr/>
          <a:lstStyle/>
          <a:p>
            <a:r>
              <a:rPr lang="en-US" dirty="0"/>
              <a:t>Experimental findings</a:t>
            </a:r>
          </a:p>
        </p:txBody>
      </p:sp>
      <p:sp>
        <p:nvSpPr>
          <p:cNvPr id="3" name="Content Placeholder 2">
            <a:extLst>
              <a:ext uri="{FF2B5EF4-FFF2-40B4-BE49-F238E27FC236}">
                <a16:creationId xmlns:a16="http://schemas.microsoft.com/office/drawing/2014/main" id="{C18CAE97-6F6C-4276-ACEE-DEA97EACFBF0}"/>
              </a:ext>
            </a:extLst>
          </p:cNvPr>
          <p:cNvSpPr>
            <a:spLocks noGrp="1"/>
          </p:cNvSpPr>
          <p:nvPr>
            <p:ph idx="1"/>
          </p:nvPr>
        </p:nvSpPr>
        <p:spPr/>
        <p:txBody>
          <a:bodyPr/>
          <a:lstStyle/>
          <a:p>
            <a:r>
              <a:rPr lang="en-US" dirty="0"/>
              <a:t>Bimodal multicasts works best if the initial IP multicast reaches almost every process, and “usually” this is so.</a:t>
            </a:r>
          </a:p>
          <a:p>
            <a:endParaRPr lang="en-US" dirty="0"/>
          </a:p>
          <a:p>
            <a:r>
              <a:rPr lang="en-US" dirty="0"/>
              <a:t>But “sometimes” a lot of loss occurs.  In those cases, N (the number of receivers missing the message) is much larger.</a:t>
            </a:r>
          </a:p>
          <a:p>
            <a:endParaRPr lang="en-US" dirty="0"/>
          </a:p>
          <a:p>
            <a:r>
              <a:rPr lang="en-US" dirty="0"/>
              <a:t>Then the second “mode” (second bump in the curve) is large and slow.</a:t>
            </a:r>
          </a:p>
        </p:txBody>
      </p:sp>
      <p:sp>
        <p:nvSpPr>
          <p:cNvPr id="4" name="Footer Placeholder 3">
            <a:extLst>
              <a:ext uri="{FF2B5EF4-FFF2-40B4-BE49-F238E27FC236}">
                <a16:creationId xmlns:a16="http://schemas.microsoft.com/office/drawing/2014/main" id="{F262E071-2143-4492-B35D-B880BE482068}"/>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36A29DA6-E482-441F-9AAA-205A29960930}"/>
              </a:ext>
            </a:extLst>
          </p:cNvPr>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2354476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Optimizations</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14</a:t>
            </a:fld>
            <a:endParaRPr lang="en-US"/>
          </a:p>
        </p:txBody>
      </p:sp>
      <p:sp>
        <p:nvSpPr>
          <p:cNvPr id="5" name="Content Placeholder 4"/>
          <p:cNvSpPr>
            <a:spLocks noGrp="1"/>
          </p:cNvSpPr>
          <p:nvPr>
            <p:ph sz="quarter" idx="1"/>
          </p:nvPr>
        </p:nvSpPr>
        <p:spPr/>
        <p:txBody>
          <a:bodyPr>
            <a:normAutofit lnSpcReduction="10000"/>
          </a:bodyPr>
          <a:lstStyle/>
          <a:p>
            <a:r>
              <a:rPr lang="en-US" dirty="0"/>
              <a:t>Bimodal Multicast resends using IP multicast if there is “evidence” that a few nodes may be missing the same thing</a:t>
            </a:r>
          </a:p>
          <a:p>
            <a:pPr lvl="1">
              <a:buFont typeface="Wingdings" panose="05000000000000000000" pitchFamily="2" charset="2"/>
              <a:buChar char="Ø"/>
            </a:pPr>
            <a:r>
              <a:rPr lang="en-US" sz="2800" dirty="0"/>
              <a:t>  E.g. if two nodes ask for the same retransmission</a:t>
            </a:r>
          </a:p>
          <a:p>
            <a:pPr lvl="1">
              <a:buFont typeface="Wingdings" panose="05000000000000000000" pitchFamily="2" charset="2"/>
              <a:buChar char="Ø"/>
            </a:pPr>
            <a:r>
              <a:rPr lang="en-US" sz="2800" dirty="0"/>
              <a:t>  Or if a retransmission shows up from a very remote node (IP multicast </a:t>
            </a:r>
            <a:br>
              <a:rPr lang="en-US" sz="2800" dirty="0"/>
            </a:br>
            <a:r>
              <a:rPr lang="en-US" sz="2800" dirty="0"/>
              <a:t>   doesn’t always work in WANs)</a:t>
            </a:r>
          </a:p>
          <a:p>
            <a:r>
              <a:rPr lang="en-US" dirty="0"/>
              <a:t>It also prioritizes recent messages over old ones</a:t>
            </a:r>
          </a:p>
          <a:p>
            <a:endParaRPr lang="en-US" dirty="0"/>
          </a:p>
          <a:p>
            <a:r>
              <a:rPr lang="en-US" dirty="0"/>
              <a:t>With these changes, “almost all” receivers will get the message via IP multicast, so N is small and gossip fills gaps within just 2 or 3 rounds.</a:t>
            </a:r>
          </a:p>
        </p:txBody>
      </p:sp>
    </p:spTree>
    <p:extLst>
      <p:ext uri="{BB962C8B-B14F-4D97-AF65-F5344CB8AC3E}">
        <p14:creationId xmlns:p14="http://schemas.microsoft.com/office/powerpoint/2010/main" val="682417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t>lpbcast</a:t>
            </a:r>
            <a:r>
              <a:rPr lang="en-US" sz="4400" dirty="0"/>
              <a:t> variation (</a:t>
            </a:r>
            <a:r>
              <a:rPr lang="en-US" sz="4400" dirty="0" err="1"/>
              <a:t>Kermarrec</a:t>
            </a:r>
            <a:r>
              <a:rPr lang="en-US" sz="4400" dirty="0"/>
              <a:t>, </a:t>
            </a:r>
            <a:r>
              <a:rPr lang="en-US" sz="4400" dirty="0" err="1"/>
              <a:t>Guerraoui</a:t>
            </a:r>
            <a:r>
              <a:rPr lang="en-US" sz="4400" dirty="0"/>
              <a:t>)</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15</a:t>
            </a:fld>
            <a:endParaRPr lang="en-US"/>
          </a:p>
        </p:txBody>
      </p:sp>
      <p:sp>
        <p:nvSpPr>
          <p:cNvPr id="5" name="Content Placeholder 4"/>
          <p:cNvSpPr>
            <a:spLocks noGrp="1"/>
          </p:cNvSpPr>
          <p:nvPr>
            <p:ph sz="quarter" idx="1"/>
          </p:nvPr>
        </p:nvSpPr>
        <p:spPr/>
        <p:txBody>
          <a:bodyPr>
            <a:normAutofit/>
          </a:bodyPr>
          <a:lstStyle/>
          <a:p>
            <a:r>
              <a:rPr lang="en-US" sz="2400" dirty="0"/>
              <a:t>In this variation on Bimodal Multicast instead of gossiping with every node in a system, the protocol:</a:t>
            </a:r>
          </a:p>
          <a:p>
            <a:pPr lvl="1">
              <a:buFont typeface="Wingdings" panose="05000000000000000000" pitchFamily="2" charset="2"/>
              <a:buChar char="Ø"/>
            </a:pPr>
            <a:r>
              <a:rPr lang="en-US" dirty="0"/>
              <a:t> Maintains a “peer overlay”: each member tracks two sets of neighbors.</a:t>
            </a:r>
          </a:p>
          <a:p>
            <a:pPr lvl="1">
              <a:buFont typeface="Wingdings" panose="05000000000000000000" pitchFamily="2" charset="2"/>
              <a:buChar char="Ø"/>
            </a:pPr>
            <a:r>
              <a:rPr lang="en-US" dirty="0"/>
              <a:t> First set: peers picked to be reachable with low round-trip times.</a:t>
            </a:r>
          </a:p>
          <a:p>
            <a:pPr lvl="1">
              <a:buFont typeface="Wingdings" panose="05000000000000000000" pitchFamily="2" charset="2"/>
              <a:buChar char="Ø"/>
            </a:pPr>
            <a:r>
              <a:rPr lang="en-US" dirty="0"/>
              <a:t> Second set: peers picked to ensure that the graph is an “expander” graph.</a:t>
            </a:r>
          </a:p>
          <a:p>
            <a:pPr lvl="1">
              <a:buFont typeface="Wingdings" panose="05000000000000000000" pitchFamily="2" charset="2"/>
              <a:buChar char="Ø"/>
            </a:pPr>
            <a:r>
              <a:rPr lang="en-US" dirty="0"/>
              <a:t> Called a “small worlds” structure by Jon Kleinberg.</a:t>
            </a:r>
          </a:p>
          <a:p>
            <a:endParaRPr lang="en-US" sz="2400" dirty="0"/>
          </a:p>
          <a:p>
            <a:r>
              <a:rPr lang="en-US" sz="2400" dirty="0" err="1"/>
              <a:t>Lpbcast</a:t>
            </a:r>
            <a:r>
              <a:rPr lang="en-US" sz="2400" dirty="0"/>
              <a:t> is often faster, but equally reliable!</a:t>
            </a:r>
          </a:p>
        </p:txBody>
      </p:sp>
    </p:spTree>
    <p:extLst>
      <p:ext uri="{BB962C8B-B14F-4D97-AF65-F5344CB8AC3E}">
        <p14:creationId xmlns:p14="http://schemas.microsoft.com/office/powerpoint/2010/main" val="266731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Speculation... about speed</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16</a:t>
            </a:fld>
            <a:endParaRPr lang="en-US"/>
          </a:p>
        </p:txBody>
      </p:sp>
      <p:sp>
        <p:nvSpPr>
          <p:cNvPr id="5" name="Content Placeholder 4"/>
          <p:cNvSpPr>
            <a:spLocks noGrp="1"/>
          </p:cNvSpPr>
          <p:nvPr>
            <p:ph sz="quarter" idx="1"/>
          </p:nvPr>
        </p:nvSpPr>
        <p:spPr>
          <a:xfrm>
            <a:off x="1024128" y="2084832"/>
            <a:ext cx="10786872" cy="4023360"/>
          </a:xfrm>
        </p:spPr>
        <p:txBody>
          <a:bodyPr>
            <a:noAutofit/>
          </a:bodyPr>
          <a:lstStyle/>
          <a:p>
            <a:r>
              <a:rPr lang="en-US" dirty="0"/>
              <a:t>When we combine IP multicast with gossip we try to match the tool we’re using with the need</a:t>
            </a:r>
          </a:p>
          <a:p>
            <a:r>
              <a:rPr lang="en-US" dirty="0"/>
              <a:t>Try to get the messages through fast...  but if loss occurs, try to have a very predictable recovery cost</a:t>
            </a:r>
          </a:p>
          <a:p>
            <a:pPr lvl="1">
              <a:buFont typeface="Wingdings" panose="05000000000000000000" pitchFamily="2" charset="2"/>
              <a:buChar char="Ø"/>
            </a:pPr>
            <a:r>
              <a:rPr lang="en-US" sz="2800" dirty="0"/>
              <a:t>  Gossip has a totally predictable worst-case load</a:t>
            </a:r>
          </a:p>
          <a:p>
            <a:pPr lvl="1">
              <a:buFont typeface="Wingdings" panose="05000000000000000000" pitchFamily="2" charset="2"/>
              <a:buChar char="Ø"/>
            </a:pPr>
            <a:r>
              <a:rPr lang="en-US" sz="2800" dirty="0"/>
              <a:t>  Even the IP multicast acceleration idea just adds an unacknowledged IP </a:t>
            </a:r>
            <a:br>
              <a:rPr lang="en-US" sz="2800" dirty="0"/>
            </a:br>
            <a:r>
              <a:rPr lang="en-US" sz="2800" dirty="0"/>
              <a:t>    multicast message or two, per Bimodal Multicast sent.</a:t>
            </a:r>
          </a:p>
          <a:p>
            <a:pPr lvl="1">
              <a:buFont typeface="Wingdings" panose="05000000000000000000" pitchFamily="2" charset="2"/>
              <a:buChar char="Ø"/>
            </a:pPr>
            <a:r>
              <a:rPr lang="en-US" sz="2800" dirty="0"/>
              <a:t>  This is appealing at large scales</a:t>
            </a:r>
          </a:p>
          <a:p>
            <a:r>
              <a:rPr lang="en-US" dirty="0"/>
              <a:t>How can we generalize this concept?</a:t>
            </a:r>
          </a:p>
        </p:txBody>
      </p:sp>
    </p:spTree>
    <p:extLst>
      <p:ext uri="{BB962C8B-B14F-4D97-AF65-F5344CB8AC3E}">
        <p14:creationId xmlns:p14="http://schemas.microsoft.com/office/powerpoint/2010/main" val="3596003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Mariner"/>
          <p:cNvPicPr>
            <a:picLocks noChangeAspect="1" noChangeArrowheads="1"/>
          </p:cNvPicPr>
          <p:nvPr/>
        </p:nvPicPr>
        <p:blipFill>
          <a:blip r:embed="rId3"/>
          <a:srcRect/>
          <a:stretch>
            <a:fillRect/>
          </a:stretch>
        </p:blipFill>
        <p:spPr bwMode="auto">
          <a:xfrm>
            <a:off x="9103708" y="112976"/>
            <a:ext cx="2995159" cy="3200400"/>
          </a:xfrm>
          <a:prstGeom prst="rect">
            <a:avLst/>
          </a:prstGeom>
          <a:noFill/>
        </p:spPr>
      </p:pic>
      <p:sp>
        <p:nvSpPr>
          <p:cNvPr id="2" name="Title 1">
            <a:extLst>
              <a:ext uri="{FF2B5EF4-FFF2-40B4-BE49-F238E27FC236}">
                <a16:creationId xmlns:a16="http://schemas.microsoft.com/office/drawing/2014/main" id="{F471C94B-F4EB-478C-892A-A02923C2133D}"/>
              </a:ext>
            </a:extLst>
          </p:cNvPr>
          <p:cNvSpPr>
            <a:spLocks noGrp="1"/>
          </p:cNvSpPr>
          <p:nvPr>
            <p:ph type="title"/>
          </p:nvPr>
        </p:nvSpPr>
        <p:spPr/>
        <p:txBody>
          <a:bodyPr/>
          <a:lstStyle/>
          <a:p>
            <a:r>
              <a:rPr lang="en-US" dirty="0"/>
              <a:t>Astrolabe</a:t>
            </a:r>
          </a:p>
        </p:txBody>
      </p:sp>
      <p:sp>
        <p:nvSpPr>
          <p:cNvPr id="105476" name="Rectangle 4"/>
          <p:cNvSpPr>
            <a:spLocks noGrp="1" noChangeArrowheads="1"/>
          </p:cNvSpPr>
          <p:nvPr>
            <p:ph idx="1"/>
          </p:nvPr>
        </p:nvSpPr>
        <p:spPr>
          <a:xfrm>
            <a:off x="1024128" y="2201333"/>
            <a:ext cx="10329672" cy="4108027"/>
          </a:xfrm>
        </p:spPr>
        <p:txBody>
          <a:bodyPr>
            <a:normAutofit/>
          </a:bodyPr>
          <a:lstStyle/>
          <a:p>
            <a:pPr>
              <a:lnSpc>
                <a:spcPct val="90000"/>
              </a:lnSpc>
            </a:pPr>
            <a:r>
              <a:rPr lang="en-US" dirty="0"/>
              <a:t>Help for applications adrift in a sea of information</a:t>
            </a:r>
          </a:p>
          <a:p>
            <a:pPr>
              <a:lnSpc>
                <a:spcPct val="90000"/>
              </a:lnSpc>
            </a:pPr>
            <a:r>
              <a:rPr lang="en-US" dirty="0"/>
              <a:t>Structure emerges from a randomized gossip protocol</a:t>
            </a:r>
          </a:p>
          <a:p>
            <a:pPr>
              <a:lnSpc>
                <a:spcPct val="90000"/>
              </a:lnSpc>
            </a:pPr>
            <a:r>
              <a:rPr lang="en-US" dirty="0"/>
              <a:t>This approach is robust and scalable even under stress that cripples traditional systems</a:t>
            </a:r>
            <a:br>
              <a:rPr lang="en-US" dirty="0"/>
            </a:br>
            <a:endParaRPr lang="en-US" dirty="0"/>
          </a:p>
          <a:p>
            <a:pPr>
              <a:lnSpc>
                <a:spcPct val="90000"/>
              </a:lnSpc>
              <a:buFont typeface="Wingdings" pitchFamily="2" charset="2"/>
              <a:buNone/>
            </a:pPr>
            <a:r>
              <a:rPr lang="en-US" dirty="0"/>
              <a:t>Initially developed by a team led by Robbert van Renesse.</a:t>
            </a:r>
          </a:p>
          <a:p>
            <a:pPr marL="0" indent="0">
              <a:lnSpc>
                <a:spcPct val="90000"/>
              </a:lnSpc>
              <a:buNone/>
            </a:pPr>
            <a:r>
              <a:rPr lang="en-US" dirty="0"/>
              <a:t>Technology was adopted at Amazon.com (but they rebuild it over time)</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228154135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sz="3600"/>
              <a:t>Astrolabe is a flexible monitoring overlay</a:t>
            </a:r>
          </a:p>
        </p:txBody>
      </p:sp>
      <p:graphicFrame>
        <p:nvGraphicFramePr>
          <p:cNvPr id="108547" name="Group 3"/>
          <p:cNvGraphicFramePr>
            <a:graphicFrameLocks noGrp="1"/>
          </p:cNvGraphicFramePr>
          <p:nvPr/>
        </p:nvGraphicFramePr>
        <p:xfrm>
          <a:off x="4724400" y="48768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2003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p:graphicFrame>
        <p:nvGraphicFramePr>
          <p:cNvPr id="108584" name="Group 40"/>
          <p:cNvGraphicFramePr>
            <a:graphicFrameLocks noGrp="1"/>
          </p:cNvGraphicFramePr>
          <p:nvPr/>
        </p:nvGraphicFramePr>
        <p:xfrm>
          <a:off x="4724400" y="2819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3"/>
                  </a:ext>
                </a:extLst>
              </a:tr>
            </a:tbl>
          </a:graphicData>
        </a:graphic>
      </p:graphicFrame>
      <p:pic>
        <p:nvPicPr>
          <p:cNvPr id="108621" name="Picture 77" descr="j0195384"/>
          <p:cNvPicPr>
            <a:picLocks noChangeAspect="1" noChangeArrowheads="1"/>
          </p:cNvPicPr>
          <p:nvPr/>
        </p:nvPicPr>
        <p:blipFill>
          <a:blip r:embed="rId3"/>
          <a:srcRect/>
          <a:stretch>
            <a:fillRect/>
          </a:stretch>
        </p:blipFill>
        <p:spPr bwMode="auto">
          <a:xfrm>
            <a:off x="2286001" y="2438401"/>
            <a:ext cx="1795463" cy="1833563"/>
          </a:xfrm>
          <a:prstGeom prst="rect">
            <a:avLst/>
          </a:prstGeom>
          <a:noFill/>
          <a:ln w="9525">
            <a:noFill/>
            <a:miter lim="800000"/>
            <a:headEnd/>
            <a:tailEnd/>
          </a:ln>
        </p:spPr>
      </p:pic>
      <p:pic>
        <p:nvPicPr>
          <p:cNvPr id="108622" name="Picture 78" descr="j0195384"/>
          <p:cNvPicPr>
            <a:picLocks noChangeAspect="1" noChangeArrowheads="1"/>
          </p:cNvPicPr>
          <p:nvPr/>
        </p:nvPicPr>
        <p:blipFill>
          <a:blip r:embed="rId3"/>
          <a:srcRect/>
          <a:stretch>
            <a:fillRect/>
          </a:stretch>
        </p:blipFill>
        <p:spPr bwMode="auto">
          <a:xfrm>
            <a:off x="2286001" y="4572001"/>
            <a:ext cx="1795463" cy="1833563"/>
          </a:xfrm>
          <a:prstGeom prst="rect">
            <a:avLst/>
          </a:prstGeom>
          <a:noFill/>
          <a:ln w="9525">
            <a:noFill/>
            <a:miter lim="800000"/>
            <a:headEnd/>
            <a:tailEnd/>
          </a:ln>
        </p:spPr>
      </p:pic>
      <p:sp>
        <p:nvSpPr>
          <p:cNvPr id="108623" name="Text Box 79"/>
          <p:cNvSpPr txBox="1">
            <a:spLocks noChangeArrowheads="1"/>
          </p:cNvSpPr>
          <p:nvPr/>
        </p:nvSpPr>
        <p:spPr bwMode="auto">
          <a:xfrm>
            <a:off x="1828800" y="4191000"/>
            <a:ext cx="2286000" cy="274638"/>
          </a:xfrm>
          <a:prstGeom prst="rect">
            <a:avLst/>
          </a:prstGeom>
          <a:noFill/>
          <a:ln w="9525">
            <a:noFill/>
            <a:miter lim="800000"/>
            <a:headEnd/>
            <a:tailEnd/>
          </a:ln>
          <a:effectLst/>
        </p:spPr>
        <p:txBody>
          <a:bodyPr>
            <a:spAutoFit/>
          </a:bodyPr>
          <a:lstStyle/>
          <a:p>
            <a:pPr algn="l" eaLnBrk="1" hangingPunct="1">
              <a:spcBef>
                <a:spcPct val="50000"/>
              </a:spcBef>
            </a:pPr>
            <a:r>
              <a:rPr lang="en-US" sz="1200">
                <a:latin typeface="Arial Black" pitchFamily="34" charset="0"/>
              </a:rPr>
              <a:t>swift.cs.cornell.edu</a:t>
            </a:r>
          </a:p>
        </p:txBody>
      </p:sp>
      <p:sp>
        <p:nvSpPr>
          <p:cNvPr id="108624" name="Text Box 80"/>
          <p:cNvSpPr txBox="1">
            <a:spLocks noChangeArrowheads="1"/>
          </p:cNvSpPr>
          <p:nvPr/>
        </p:nvSpPr>
        <p:spPr bwMode="auto">
          <a:xfrm>
            <a:off x="1828800" y="6324600"/>
            <a:ext cx="2286000" cy="274638"/>
          </a:xfrm>
          <a:prstGeom prst="rect">
            <a:avLst/>
          </a:prstGeom>
          <a:noFill/>
          <a:ln w="9525">
            <a:noFill/>
            <a:miter lim="800000"/>
            <a:headEnd/>
            <a:tailEnd/>
          </a:ln>
          <a:effectLst/>
        </p:spPr>
        <p:txBody>
          <a:bodyPr>
            <a:spAutoFit/>
          </a:bodyPr>
          <a:lstStyle/>
          <a:p>
            <a:pPr algn="l" eaLnBrk="1" hangingPunct="1">
              <a:spcBef>
                <a:spcPct val="50000"/>
              </a:spcBef>
            </a:pPr>
            <a:r>
              <a:rPr lang="en-US" sz="1200">
                <a:latin typeface="Arial Black" pitchFamily="34" charset="0"/>
              </a:rPr>
              <a:t>cardinal.cs.cornell.edu</a:t>
            </a:r>
          </a:p>
        </p:txBody>
      </p:sp>
      <p:sp>
        <p:nvSpPr>
          <p:cNvPr id="108625" name="Text Box 81"/>
          <p:cNvSpPr txBox="1">
            <a:spLocks noChangeArrowheads="1"/>
          </p:cNvSpPr>
          <p:nvPr/>
        </p:nvSpPr>
        <p:spPr bwMode="auto">
          <a:xfrm>
            <a:off x="4495800" y="4191001"/>
            <a:ext cx="6172200" cy="396875"/>
          </a:xfrm>
          <a:prstGeom prst="rect">
            <a:avLst/>
          </a:prstGeom>
          <a:noFill/>
          <a:ln w="9525">
            <a:noFill/>
            <a:miter lim="800000"/>
            <a:headEnd/>
            <a:tailEnd/>
          </a:ln>
          <a:effectLst/>
        </p:spPr>
        <p:txBody>
          <a:bodyPr>
            <a:spAutoFit/>
          </a:bodyPr>
          <a:lstStyle/>
          <a:p>
            <a:pPr algn="l">
              <a:spcBef>
                <a:spcPct val="50000"/>
              </a:spcBef>
            </a:pPr>
            <a:r>
              <a:rPr lang="en-US" sz="2000" b="1"/>
              <a:t>Periodically, pull data from monitored systems</a:t>
            </a:r>
          </a:p>
        </p:txBody>
      </p:sp>
      <p:sp>
        <p:nvSpPr>
          <p:cNvPr id="108626" name="AutoShape 82"/>
          <p:cNvSpPr>
            <a:spLocks noChangeArrowheads="1"/>
          </p:cNvSpPr>
          <p:nvPr/>
        </p:nvSpPr>
        <p:spPr bwMode="auto">
          <a:xfrm>
            <a:off x="4114800" y="3276601"/>
            <a:ext cx="533400" cy="257175"/>
          </a:xfrm>
          <a:prstGeom prst="rightArrow">
            <a:avLst>
              <a:gd name="adj1" fmla="val 50000"/>
              <a:gd name="adj2" fmla="val 51852"/>
            </a:avLst>
          </a:prstGeom>
          <a:solidFill>
            <a:schemeClr val="accent2"/>
          </a:solidFill>
          <a:ln w="9525">
            <a:solidFill>
              <a:schemeClr val="tx1"/>
            </a:solidFill>
            <a:miter lim="800000"/>
            <a:headEnd/>
            <a:tailEnd/>
          </a:ln>
          <a:effectLst/>
        </p:spPr>
        <p:txBody>
          <a:bodyPr wrap="none" anchor="ctr"/>
          <a:lstStyle/>
          <a:p>
            <a:endParaRPr lang="en-US"/>
          </a:p>
        </p:txBody>
      </p:sp>
      <p:sp>
        <p:nvSpPr>
          <p:cNvPr id="108627" name="AutoShape 83"/>
          <p:cNvSpPr>
            <a:spLocks noChangeArrowheads="1"/>
          </p:cNvSpPr>
          <p:nvPr/>
        </p:nvSpPr>
        <p:spPr bwMode="auto">
          <a:xfrm>
            <a:off x="4114800" y="5638801"/>
            <a:ext cx="533400" cy="257175"/>
          </a:xfrm>
          <a:prstGeom prst="rightArrow">
            <a:avLst>
              <a:gd name="adj1" fmla="val 50000"/>
              <a:gd name="adj2" fmla="val 51852"/>
            </a:avLst>
          </a:prstGeom>
          <a:solidFill>
            <a:schemeClr val="accent2"/>
          </a:solidFill>
          <a:ln w="9525">
            <a:solidFill>
              <a:schemeClr val="tx1"/>
            </a:solidFill>
            <a:miter lim="800000"/>
            <a:headEnd/>
            <a:tailEnd/>
          </a:ln>
          <a:effectLst/>
        </p:spPr>
        <p:txBody>
          <a:bodyPr wrap="none" anchor="ctr"/>
          <a:lstStyle/>
          <a:p>
            <a:endParaRPr lang="en-US"/>
          </a:p>
        </p:txBody>
      </p:sp>
      <p:graphicFrame>
        <p:nvGraphicFramePr>
          <p:cNvPr id="108628" name="Group 84"/>
          <p:cNvGraphicFramePr>
            <a:graphicFrameLocks noGrp="1"/>
          </p:cNvGraphicFramePr>
          <p:nvPr/>
        </p:nvGraphicFramePr>
        <p:xfrm>
          <a:off x="4724400" y="2819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err="1">
                          <a:ln>
                            <a:noFill/>
                          </a:ln>
                          <a:solidFill>
                            <a:srgbClr val="FF0000"/>
                          </a:solidFill>
                          <a:effectLst/>
                          <a:latin typeface="Tahoma" pitchFamily="34" charset="0"/>
                        </a:rPr>
                        <a:t>Weblogic</a:t>
                      </a:r>
                      <a:r>
                        <a:rPr kumimoji="0" lang="en-US" sz="800" b="0" i="0" u="none" strike="noStrike" cap="none" normalizeH="0" baseline="0" dirty="0">
                          <a:ln>
                            <a:noFill/>
                          </a:ln>
                          <a:solidFill>
                            <a:srgbClr val="FF0000"/>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2271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3"/>
                  </a:ext>
                </a:extLst>
              </a:tr>
            </a:tbl>
          </a:graphicData>
        </a:graphic>
      </p:graphicFrame>
      <p:graphicFrame>
        <p:nvGraphicFramePr>
          <p:cNvPr id="108665" name="Group 121"/>
          <p:cNvGraphicFramePr>
            <a:graphicFrameLocks noGrp="1"/>
          </p:cNvGraphicFramePr>
          <p:nvPr/>
        </p:nvGraphicFramePr>
        <p:xfrm>
          <a:off x="4724400" y="48768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err="1">
                          <a:ln>
                            <a:noFill/>
                          </a:ln>
                          <a:solidFill>
                            <a:srgbClr val="FF0000"/>
                          </a:solidFill>
                          <a:effectLst/>
                          <a:latin typeface="Tahoma" pitchFamily="34" charset="0"/>
                        </a:rPr>
                        <a:t>Weblogic</a:t>
                      </a:r>
                      <a:r>
                        <a:rPr kumimoji="0" lang="en-US" sz="800" b="0" i="0" u="none" strike="noStrike" cap="none" normalizeH="0" baseline="0" dirty="0">
                          <a:ln>
                            <a:noFill/>
                          </a:ln>
                          <a:solidFill>
                            <a:srgbClr val="FF0000"/>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2003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2231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310031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2500" fill="hold"/>
                                        <p:tgtEl>
                                          <p:spTgt spid="10862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2500" fill="hold"/>
                                        <p:tgtEl>
                                          <p:spTgt spid="108665"/>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3000" fill="hold"/>
                                        <p:tgtEl>
                                          <p:spTgt spid="108626"/>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3000" fill="hold"/>
                                        <p:tgtEl>
                                          <p:spTgt spid="10862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26" grpId="0" animBg="1"/>
      <p:bldP spid="1086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t>Astrolabe in a single domain</a:t>
            </a:r>
          </a:p>
        </p:txBody>
      </p:sp>
      <p:sp>
        <p:nvSpPr>
          <p:cNvPr id="109571" name="Rectangle 3"/>
          <p:cNvSpPr>
            <a:spLocks noGrp="1" noChangeArrowheads="1"/>
          </p:cNvSpPr>
          <p:nvPr>
            <p:ph type="body" idx="1"/>
          </p:nvPr>
        </p:nvSpPr>
        <p:spPr>
          <a:xfrm>
            <a:off x="1024128" y="2286000"/>
            <a:ext cx="11066272" cy="4023360"/>
          </a:xfrm>
        </p:spPr>
        <p:txBody>
          <a:bodyPr/>
          <a:lstStyle/>
          <a:p>
            <a:pPr>
              <a:lnSpc>
                <a:spcPct val="90000"/>
              </a:lnSpc>
            </a:pPr>
            <a:r>
              <a:rPr lang="en-US" dirty="0"/>
              <a:t>Each node owns a single tuple, like the management information base (MIB)</a:t>
            </a:r>
          </a:p>
          <a:p>
            <a:pPr>
              <a:lnSpc>
                <a:spcPct val="90000"/>
              </a:lnSpc>
            </a:pPr>
            <a:r>
              <a:rPr lang="en-US" dirty="0"/>
              <a:t>Nodes discover one-another through a simple broadcast scheme </a:t>
            </a:r>
            <a:br>
              <a:rPr lang="en-US" dirty="0"/>
            </a:br>
            <a:r>
              <a:rPr lang="en-US" dirty="0"/>
              <a:t>(“anyone out there?”) and gossip about membership</a:t>
            </a:r>
          </a:p>
          <a:p>
            <a:pPr lvl="1">
              <a:lnSpc>
                <a:spcPct val="90000"/>
              </a:lnSpc>
              <a:buFont typeface="Wingdings" panose="05000000000000000000" pitchFamily="2" charset="2"/>
              <a:buChar char="Ø"/>
            </a:pPr>
            <a:r>
              <a:rPr lang="en-US" dirty="0"/>
              <a:t> Nodes also keep replicas of one-another’s rows</a:t>
            </a:r>
          </a:p>
          <a:p>
            <a:pPr lvl="1">
              <a:lnSpc>
                <a:spcPct val="90000"/>
              </a:lnSpc>
              <a:buFont typeface="Wingdings" panose="05000000000000000000" pitchFamily="2" charset="2"/>
              <a:buChar char="Ø"/>
            </a:pPr>
            <a:r>
              <a:rPr lang="en-US" dirty="0"/>
              <a:t> Periodically (uniformly at random) merge your state with some else…</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921639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dirty="0"/>
              <a:t>Gossip 101</a:t>
            </a:r>
          </a:p>
        </p:txBody>
      </p:sp>
      <p:sp>
        <p:nvSpPr>
          <p:cNvPr id="63491" name="Rectangle 3"/>
          <p:cNvSpPr>
            <a:spLocks noGrp="1" noChangeArrowheads="1"/>
          </p:cNvSpPr>
          <p:nvPr>
            <p:ph type="body" idx="1"/>
          </p:nvPr>
        </p:nvSpPr>
        <p:spPr/>
        <p:txBody>
          <a:bodyPr/>
          <a:lstStyle/>
          <a:p>
            <a:r>
              <a:rPr lang="en-US" dirty="0"/>
              <a:t>Gossip protocols: Ones in which information is spread node-to-node at random, like a Zombie virus.  </a:t>
            </a:r>
          </a:p>
          <a:p>
            <a:endParaRPr lang="en-US" dirty="0"/>
          </a:p>
          <a:p>
            <a:r>
              <a:rPr lang="en-US" dirty="0"/>
              <a:t>At first, the rate of spread doubles</a:t>
            </a:r>
            <a:br>
              <a:rPr lang="en-US" dirty="0"/>
            </a:br>
            <a:r>
              <a:rPr lang="en-US" dirty="0"/>
              <a:t>on each round of gossip.</a:t>
            </a:r>
          </a:p>
          <a:p>
            <a:endParaRPr lang="en-US" dirty="0"/>
          </a:p>
          <a:p>
            <a:r>
              <a:rPr lang="en-US" dirty="0"/>
              <a:t>Eventually, a lot of “already infected”</a:t>
            </a:r>
            <a:br>
              <a:rPr lang="en-US" dirty="0"/>
            </a:br>
            <a:r>
              <a:rPr lang="en-US" dirty="0"/>
              <a:t>events slow the spread down.</a:t>
            </a:r>
          </a:p>
        </p:txBody>
      </p:sp>
      <p:sp>
        <p:nvSpPr>
          <p:cNvPr id="3" name="Footer Placeholder 2"/>
          <p:cNvSpPr>
            <a:spLocks noGrp="1"/>
          </p:cNvSpPr>
          <p:nvPr>
            <p:ph type="ftr" sz="quarter" idx="11"/>
          </p:nvPr>
        </p:nvSpPr>
        <p:spPr>
          <a:xfrm>
            <a:off x="2133601" y="6264082"/>
            <a:ext cx="5421083" cy="365125"/>
          </a:xfrm>
        </p:spPr>
        <p:txBody>
          <a:bodyPr/>
          <a:lstStyle/>
          <a:p>
            <a:r>
              <a:rPr lang="en-US" dirty="0"/>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2</a:t>
            </a:fld>
            <a:endParaRPr lang="en-US"/>
          </a:p>
        </p:txBody>
      </p:sp>
      <p:pic>
        <p:nvPicPr>
          <p:cNvPr id="5" name="Picture 4">
            <a:extLst>
              <a:ext uri="{FF2B5EF4-FFF2-40B4-BE49-F238E27FC236}">
                <a16:creationId xmlns:a16="http://schemas.microsoft.com/office/drawing/2014/main" id="{11CF341B-4F88-4543-A99C-F5AC06E23F0A}"/>
              </a:ext>
            </a:extLst>
          </p:cNvPr>
          <p:cNvPicPr>
            <a:picLocks noChangeAspect="1"/>
          </p:cNvPicPr>
          <p:nvPr/>
        </p:nvPicPr>
        <p:blipFill>
          <a:blip r:embed="rId3"/>
          <a:stretch>
            <a:fillRect/>
          </a:stretch>
        </p:blipFill>
        <p:spPr>
          <a:xfrm>
            <a:off x="7951603" y="3429000"/>
            <a:ext cx="3216269" cy="2645641"/>
          </a:xfrm>
          <a:prstGeom prst="rect">
            <a:avLst/>
          </a:prstGeom>
        </p:spPr>
      </p:pic>
      <p:pic>
        <p:nvPicPr>
          <p:cNvPr id="6" name="Picture 5">
            <a:extLst>
              <a:ext uri="{FF2B5EF4-FFF2-40B4-BE49-F238E27FC236}">
                <a16:creationId xmlns:a16="http://schemas.microsoft.com/office/drawing/2014/main" id="{B041BFE6-6434-48A1-B3E4-1A4CFDA95D50}"/>
              </a:ext>
            </a:extLst>
          </p:cNvPr>
          <p:cNvPicPr>
            <a:picLocks noChangeAspect="1"/>
          </p:cNvPicPr>
          <p:nvPr/>
        </p:nvPicPr>
        <p:blipFill>
          <a:blip r:embed="rId4"/>
          <a:stretch>
            <a:fillRect/>
          </a:stretch>
        </p:blipFill>
        <p:spPr>
          <a:xfrm>
            <a:off x="9243033" y="265369"/>
            <a:ext cx="2567967" cy="1717675"/>
          </a:xfrm>
          <a:prstGeom prst="rect">
            <a:avLst/>
          </a:prstGeom>
        </p:spPr>
      </p:pic>
    </p:spTree>
    <p:extLst>
      <p:ext uri="{BB962C8B-B14F-4D97-AF65-F5344CB8AC3E}">
        <p14:creationId xmlns:p14="http://schemas.microsoft.com/office/powerpoint/2010/main" val="1103043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sz="3200"/>
              <a:t>State Merge: Core of Astrolabe epidemic</a:t>
            </a:r>
          </a:p>
        </p:txBody>
      </p:sp>
      <p:graphicFrame>
        <p:nvGraphicFramePr>
          <p:cNvPr id="110595" name="Group 3"/>
          <p:cNvGraphicFramePr>
            <a:graphicFrameLocks noGrp="1"/>
          </p:cNvGraphicFramePr>
          <p:nvPr/>
        </p:nvGraphicFramePr>
        <p:xfrm>
          <a:off x="4724400" y="48768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err="1">
                          <a:ln>
                            <a:noFill/>
                          </a:ln>
                          <a:solidFill>
                            <a:srgbClr val="FF0000"/>
                          </a:solidFill>
                          <a:effectLst/>
                          <a:latin typeface="Tahoma" pitchFamily="34" charset="0"/>
                        </a:rPr>
                        <a:t>Weblogic</a:t>
                      </a:r>
                      <a:r>
                        <a:rPr kumimoji="0" lang="en-US" sz="800" b="0" i="0" u="none" strike="noStrike" cap="none" normalizeH="0" baseline="0" dirty="0">
                          <a:ln>
                            <a:noFill/>
                          </a:ln>
                          <a:solidFill>
                            <a:srgbClr val="FF0000"/>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2003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p:graphicFrame>
        <p:nvGraphicFramePr>
          <p:cNvPr id="110632" name="Group 40"/>
          <p:cNvGraphicFramePr>
            <a:graphicFrameLocks noGrp="1"/>
          </p:cNvGraphicFramePr>
          <p:nvPr/>
        </p:nvGraphicFramePr>
        <p:xfrm>
          <a:off x="4724400" y="2819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3"/>
                  </a:ext>
                </a:extLst>
              </a:tr>
            </a:tbl>
          </a:graphicData>
        </a:graphic>
      </p:graphicFrame>
      <p:pic>
        <p:nvPicPr>
          <p:cNvPr id="110669" name="Picture 77" descr="j0195384"/>
          <p:cNvPicPr>
            <a:picLocks noChangeAspect="1" noChangeArrowheads="1"/>
          </p:cNvPicPr>
          <p:nvPr/>
        </p:nvPicPr>
        <p:blipFill>
          <a:blip r:embed="rId3"/>
          <a:srcRect/>
          <a:stretch>
            <a:fillRect/>
          </a:stretch>
        </p:blipFill>
        <p:spPr bwMode="auto">
          <a:xfrm>
            <a:off x="2286001" y="2438401"/>
            <a:ext cx="1795463" cy="1833563"/>
          </a:xfrm>
          <a:prstGeom prst="rect">
            <a:avLst/>
          </a:prstGeom>
          <a:noFill/>
          <a:ln w="9525">
            <a:noFill/>
            <a:miter lim="800000"/>
            <a:headEnd/>
            <a:tailEnd/>
          </a:ln>
        </p:spPr>
      </p:pic>
      <p:pic>
        <p:nvPicPr>
          <p:cNvPr id="110670" name="Picture 78" descr="j0195384"/>
          <p:cNvPicPr>
            <a:picLocks noChangeAspect="1" noChangeArrowheads="1"/>
          </p:cNvPicPr>
          <p:nvPr/>
        </p:nvPicPr>
        <p:blipFill>
          <a:blip r:embed="rId3"/>
          <a:srcRect/>
          <a:stretch>
            <a:fillRect/>
          </a:stretch>
        </p:blipFill>
        <p:spPr bwMode="auto">
          <a:xfrm>
            <a:off x="2286001" y="4572001"/>
            <a:ext cx="1795463" cy="1833563"/>
          </a:xfrm>
          <a:prstGeom prst="rect">
            <a:avLst/>
          </a:prstGeom>
          <a:noFill/>
          <a:ln w="9525">
            <a:noFill/>
            <a:miter lim="800000"/>
            <a:headEnd/>
            <a:tailEnd/>
          </a:ln>
        </p:spPr>
      </p:pic>
      <p:sp>
        <p:nvSpPr>
          <p:cNvPr id="110671" name="Line 79"/>
          <p:cNvSpPr>
            <a:spLocks noChangeShapeType="1"/>
          </p:cNvSpPr>
          <p:nvPr/>
        </p:nvSpPr>
        <p:spPr bwMode="auto">
          <a:xfrm>
            <a:off x="4038600" y="3352800"/>
            <a:ext cx="685800" cy="0"/>
          </a:xfrm>
          <a:prstGeom prst="line">
            <a:avLst/>
          </a:prstGeom>
          <a:noFill/>
          <a:ln w="9525">
            <a:solidFill>
              <a:schemeClr val="tx1"/>
            </a:solidFill>
            <a:miter lim="800000"/>
            <a:headEnd type="triangle" w="med" len="med"/>
            <a:tailEnd type="triangle" w="med" len="med"/>
          </a:ln>
          <a:effectLst/>
        </p:spPr>
        <p:txBody>
          <a:bodyPr wrap="none"/>
          <a:lstStyle/>
          <a:p>
            <a:endParaRPr lang="en-US"/>
          </a:p>
        </p:txBody>
      </p:sp>
      <p:sp>
        <p:nvSpPr>
          <p:cNvPr id="110672" name="Line 80"/>
          <p:cNvSpPr>
            <a:spLocks noChangeShapeType="1"/>
          </p:cNvSpPr>
          <p:nvPr/>
        </p:nvSpPr>
        <p:spPr bwMode="auto">
          <a:xfrm flipV="1">
            <a:off x="4114800" y="5791200"/>
            <a:ext cx="533400" cy="0"/>
          </a:xfrm>
          <a:prstGeom prst="line">
            <a:avLst/>
          </a:prstGeom>
          <a:noFill/>
          <a:ln w="9525">
            <a:solidFill>
              <a:schemeClr val="tx1"/>
            </a:solidFill>
            <a:miter lim="800000"/>
            <a:headEnd type="triangle" w="med" len="med"/>
            <a:tailEnd type="triangle" w="med" len="med"/>
          </a:ln>
          <a:effectLst/>
        </p:spPr>
        <p:txBody>
          <a:bodyPr wrap="none"/>
          <a:lstStyle/>
          <a:p>
            <a:endParaRPr lang="en-US"/>
          </a:p>
        </p:txBody>
      </p:sp>
      <p:sp>
        <p:nvSpPr>
          <p:cNvPr id="110673" name="Text Box 81"/>
          <p:cNvSpPr txBox="1">
            <a:spLocks noChangeArrowheads="1"/>
          </p:cNvSpPr>
          <p:nvPr/>
        </p:nvSpPr>
        <p:spPr bwMode="auto">
          <a:xfrm>
            <a:off x="1828800" y="4191000"/>
            <a:ext cx="2286000" cy="274638"/>
          </a:xfrm>
          <a:prstGeom prst="rect">
            <a:avLst/>
          </a:prstGeom>
          <a:noFill/>
          <a:ln w="9525">
            <a:noFill/>
            <a:miter lim="800000"/>
            <a:headEnd/>
            <a:tailEnd/>
          </a:ln>
          <a:effectLst/>
        </p:spPr>
        <p:txBody>
          <a:bodyPr>
            <a:spAutoFit/>
          </a:bodyPr>
          <a:lstStyle/>
          <a:p>
            <a:pPr algn="l" eaLnBrk="1" hangingPunct="1">
              <a:spcBef>
                <a:spcPct val="50000"/>
              </a:spcBef>
            </a:pPr>
            <a:r>
              <a:rPr lang="en-US" sz="1200">
                <a:latin typeface="Arial Black" pitchFamily="34" charset="0"/>
              </a:rPr>
              <a:t>swift.cs.cornell.edu</a:t>
            </a:r>
          </a:p>
        </p:txBody>
      </p:sp>
      <p:sp>
        <p:nvSpPr>
          <p:cNvPr id="110674" name="Text Box 82"/>
          <p:cNvSpPr txBox="1">
            <a:spLocks noChangeArrowheads="1"/>
          </p:cNvSpPr>
          <p:nvPr/>
        </p:nvSpPr>
        <p:spPr bwMode="auto">
          <a:xfrm>
            <a:off x="1828800" y="6324600"/>
            <a:ext cx="2286000" cy="274638"/>
          </a:xfrm>
          <a:prstGeom prst="rect">
            <a:avLst/>
          </a:prstGeom>
          <a:noFill/>
          <a:ln w="9525">
            <a:noFill/>
            <a:miter lim="800000"/>
            <a:headEnd/>
            <a:tailEnd/>
          </a:ln>
          <a:effectLst/>
        </p:spPr>
        <p:txBody>
          <a:bodyPr>
            <a:spAutoFit/>
          </a:bodyPr>
          <a:lstStyle/>
          <a:p>
            <a:pPr algn="l" eaLnBrk="1" hangingPunct="1">
              <a:spcBef>
                <a:spcPct val="50000"/>
              </a:spcBef>
            </a:pPr>
            <a:r>
              <a:rPr lang="en-US" sz="1200">
                <a:latin typeface="Arial Black" pitchFamily="34" charset="0"/>
              </a:rPr>
              <a:t>cardinal.cs.cornell.edu</a:t>
            </a:r>
          </a:p>
        </p:txBody>
      </p:sp>
      <p:sp>
        <p:nvSpPr>
          <p:cNvPr id="110675" name="Freeform 83"/>
          <p:cNvSpPr>
            <a:spLocks/>
          </p:cNvSpPr>
          <p:nvPr/>
        </p:nvSpPr>
        <p:spPr bwMode="auto">
          <a:xfrm>
            <a:off x="8458200" y="3429000"/>
            <a:ext cx="1536700" cy="2057400"/>
          </a:xfrm>
          <a:custGeom>
            <a:avLst/>
            <a:gdLst/>
            <a:ahLst/>
            <a:cxnLst>
              <a:cxn ang="0">
                <a:pos x="48" y="0"/>
              </a:cxn>
              <a:cxn ang="0">
                <a:pos x="960" y="720"/>
              </a:cxn>
              <a:cxn ang="0">
                <a:pos x="0" y="1296"/>
              </a:cxn>
            </a:cxnLst>
            <a:rect l="0" t="0" r="r" b="b"/>
            <a:pathLst>
              <a:path w="968" h="1296">
                <a:moveTo>
                  <a:pt x="48" y="0"/>
                </a:moveTo>
                <a:cubicBezTo>
                  <a:pt x="508" y="252"/>
                  <a:pt x="968" y="504"/>
                  <a:pt x="960" y="720"/>
                </a:cubicBezTo>
                <a:cubicBezTo>
                  <a:pt x="952" y="936"/>
                  <a:pt x="476" y="1116"/>
                  <a:pt x="0" y="1296"/>
                </a:cubicBezTo>
              </a:path>
            </a:pathLst>
          </a:custGeom>
          <a:noFill/>
          <a:ln w="76200" cap="flat" cmpd="sng">
            <a:solidFill>
              <a:schemeClr val="tx1"/>
            </a:solidFill>
            <a:prstDash val="solid"/>
            <a:miter lim="800000"/>
            <a:headEnd type="triangle" w="med" len="med"/>
            <a:tailEnd type="triangle" w="med" len="med"/>
          </a:ln>
          <a:effectLst/>
        </p:spPr>
        <p:txBody>
          <a:bodyPr wrap="none"/>
          <a:lstStyle/>
          <a:p>
            <a:endParaRPr lang="en-US"/>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1459423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z="3200"/>
              <a:t>State Merge: Core of Astrolabe epidemic</a:t>
            </a:r>
          </a:p>
        </p:txBody>
      </p:sp>
      <p:graphicFrame>
        <p:nvGraphicFramePr>
          <p:cNvPr id="111619" name="Group 3"/>
          <p:cNvGraphicFramePr>
            <a:graphicFrameLocks noGrp="1"/>
          </p:cNvGraphicFramePr>
          <p:nvPr/>
        </p:nvGraphicFramePr>
        <p:xfrm>
          <a:off x="4724400" y="48768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2003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p:graphicFrame>
        <p:nvGraphicFramePr>
          <p:cNvPr id="111656" name="Group 40"/>
          <p:cNvGraphicFramePr>
            <a:graphicFrameLocks noGrp="1"/>
          </p:cNvGraphicFramePr>
          <p:nvPr/>
        </p:nvGraphicFramePr>
        <p:xfrm>
          <a:off x="4724400" y="2819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3"/>
                  </a:ext>
                </a:extLst>
              </a:tr>
            </a:tbl>
          </a:graphicData>
        </a:graphic>
      </p:graphicFrame>
      <p:pic>
        <p:nvPicPr>
          <p:cNvPr id="111693" name="Picture 77" descr="j0195384"/>
          <p:cNvPicPr>
            <a:picLocks noChangeAspect="1" noChangeArrowheads="1"/>
          </p:cNvPicPr>
          <p:nvPr/>
        </p:nvPicPr>
        <p:blipFill>
          <a:blip r:embed="rId3"/>
          <a:srcRect/>
          <a:stretch>
            <a:fillRect/>
          </a:stretch>
        </p:blipFill>
        <p:spPr bwMode="auto">
          <a:xfrm>
            <a:off x="2286001" y="2438401"/>
            <a:ext cx="1795463" cy="1833563"/>
          </a:xfrm>
          <a:prstGeom prst="rect">
            <a:avLst/>
          </a:prstGeom>
          <a:noFill/>
          <a:ln w="9525">
            <a:noFill/>
            <a:miter lim="800000"/>
            <a:headEnd/>
            <a:tailEnd/>
          </a:ln>
        </p:spPr>
      </p:pic>
      <p:pic>
        <p:nvPicPr>
          <p:cNvPr id="111694" name="Picture 78" descr="j0195384"/>
          <p:cNvPicPr>
            <a:picLocks noChangeAspect="1" noChangeArrowheads="1"/>
          </p:cNvPicPr>
          <p:nvPr/>
        </p:nvPicPr>
        <p:blipFill>
          <a:blip r:embed="rId3"/>
          <a:srcRect/>
          <a:stretch>
            <a:fillRect/>
          </a:stretch>
        </p:blipFill>
        <p:spPr bwMode="auto">
          <a:xfrm>
            <a:off x="2286001" y="4572001"/>
            <a:ext cx="1795463" cy="1833563"/>
          </a:xfrm>
          <a:prstGeom prst="rect">
            <a:avLst/>
          </a:prstGeom>
          <a:noFill/>
          <a:ln w="9525">
            <a:noFill/>
            <a:miter lim="800000"/>
            <a:headEnd/>
            <a:tailEnd/>
          </a:ln>
        </p:spPr>
      </p:pic>
      <p:sp>
        <p:nvSpPr>
          <p:cNvPr id="111695" name="Line 79"/>
          <p:cNvSpPr>
            <a:spLocks noChangeShapeType="1"/>
          </p:cNvSpPr>
          <p:nvPr/>
        </p:nvSpPr>
        <p:spPr bwMode="auto">
          <a:xfrm>
            <a:off x="4038600" y="3352800"/>
            <a:ext cx="685800" cy="0"/>
          </a:xfrm>
          <a:prstGeom prst="line">
            <a:avLst/>
          </a:prstGeom>
          <a:noFill/>
          <a:ln w="9525">
            <a:solidFill>
              <a:schemeClr val="tx1"/>
            </a:solidFill>
            <a:miter lim="800000"/>
            <a:headEnd type="triangle" w="med" len="med"/>
            <a:tailEnd type="triangle" w="med" len="med"/>
          </a:ln>
          <a:effectLst/>
        </p:spPr>
        <p:txBody>
          <a:bodyPr wrap="none"/>
          <a:lstStyle/>
          <a:p>
            <a:endParaRPr lang="en-US"/>
          </a:p>
        </p:txBody>
      </p:sp>
      <p:sp>
        <p:nvSpPr>
          <p:cNvPr id="111696" name="Line 80"/>
          <p:cNvSpPr>
            <a:spLocks noChangeShapeType="1"/>
          </p:cNvSpPr>
          <p:nvPr/>
        </p:nvSpPr>
        <p:spPr bwMode="auto">
          <a:xfrm flipV="1">
            <a:off x="4114800" y="5791200"/>
            <a:ext cx="533400" cy="0"/>
          </a:xfrm>
          <a:prstGeom prst="line">
            <a:avLst/>
          </a:prstGeom>
          <a:noFill/>
          <a:ln w="9525">
            <a:solidFill>
              <a:schemeClr val="tx1"/>
            </a:solidFill>
            <a:miter lim="800000"/>
            <a:headEnd type="triangle" w="med" len="med"/>
            <a:tailEnd type="triangle" w="med" len="med"/>
          </a:ln>
          <a:effectLst/>
        </p:spPr>
        <p:txBody>
          <a:bodyPr wrap="none"/>
          <a:lstStyle/>
          <a:p>
            <a:endParaRPr lang="en-US"/>
          </a:p>
        </p:txBody>
      </p:sp>
      <p:sp>
        <p:nvSpPr>
          <p:cNvPr id="111697" name="Text Box 81"/>
          <p:cNvSpPr txBox="1">
            <a:spLocks noChangeArrowheads="1"/>
          </p:cNvSpPr>
          <p:nvPr/>
        </p:nvSpPr>
        <p:spPr bwMode="auto">
          <a:xfrm>
            <a:off x="1828800" y="4191000"/>
            <a:ext cx="2286000" cy="274638"/>
          </a:xfrm>
          <a:prstGeom prst="rect">
            <a:avLst/>
          </a:prstGeom>
          <a:noFill/>
          <a:ln w="9525">
            <a:noFill/>
            <a:miter lim="800000"/>
            <a:headEnd/>
            <a:tailEnd/>
          </a:ln>
          <a:effectLst/>
        </p:spPr>
        <p:txBody>
          <a:bodyPr>
            <a:spAutoFit/>
          </a:bodyPr>
          <a:lstStyle/>
          <a:p>
            <a:pPr algn="l" eaLnBrk="1" hangingPunct="1">
              <a:spcBef>
                <a:spcPct val="50000"/>
              </a:spcBef>
            </a:pPr>
            <a:r>
              <a:rPr lang="en-US" sz="1200">
                <a:latin typeface="Arial Black" pitchFamily="34" charset="0"/>
              </a:rPr>
              <a:t>swift.cs.cornell.edu</a:t>
            </a:r>
          </a:p>
        </p:txBody>
      </p:sp>
      <p:sp>
        <p:nvSpPr>
          <p:cNvPr id="111698" name="Text Box 82"/>
          <p:cNvSpPr txBox="1">
            <a:spLocks noChangeArrowheads="1"/>
          </p:cNvSpPr>
          <p:nvPr/>
        </p:nvSpPr>
        <p:spPr bwMode="auto">
          <a:xfrm>
            <a:off x="1828800" y="6324600"/>
            <a:ext cx="2286000" cy="274638"/>
          </a:xfrm>
          <a:prstGeom prst="rect">
            <a:avLst/>
          </a:prstGeom>
          <a:noFill/>
          <a:ln w="9525">
            <a:noFill/>
            <a:miter lim="800000"/>
            <a:headEnd/>
            <a:tailEnd/>
          </a:ln>
          <a:effectLst/>
        </p:spPr>
        <p:txBody>
          <a:bodyPr>
            <a:spAutoFit/>
          </a:bodyPr>
          <a:lstStyle/>
          <a:p>
            <a:pPr algn="l" eaLnBrk="1" hangingPunct="1">
              <a:spcBef>
                <a:spcPct val="50000"/>
              </a:spcBef>
            </a:pPr>
            <a:r>
              <a:rPr lang="en-US" sz="1200">
                <a:latin typeface="Arial Black" pitchFamily="34" charset="0"/>
              </a:rPr>
              <a:t>cardinal.cs.cornell.edu</a:t>
            </a:r>
          </a:p>
        </p:txBody>
      </p:sp>
      <p:sp>
        <p:nvSpPr>
          <p:cNvPr id="111699" name="Freeform 83"/>
          <p:cNvSpPr>
            <a:spLocks/>
          </p:cNvSpPr>
          <p:nvPr/>
        </p:nvSpPr>
        <p:spPr bwMode="auto">
          <a:xfrm rot="-2961502">
            <a:off x="8794750" y="3016250"/>
            <a:ext cx="469900" cy="1295400"/>
          </a:xfrm>
          <a:custGeom>
            <a:avLst/>
            <a:gdLst/>
            <a:ahLst/>
            <a:cxnLst>
              <a:cxn ang="0">
                <a:pos x="48" y="0"/>
              </a:cxn>
              <a:cxn ang="0">
                <a:pos x="960" y="720"/>
              </a:cxn>
              <a:cxn ang="0">
                <a:pos x="0" y="1296"/>
              </a:cxn>
            </a:cxnLst>
            <a:rect l="0" t="0" r="r" b="b"/>
            <a:pathLst>
              <a:path w="968" h="1296">
                <a:moveTo>
                  <a:pt x="48" y="0"/>
                </a:moveTo>
                <a:cubicBezTo>
                  <a:pt x="508" y="252"/>
                  <a:pt x="968" y="504"/>
                  <a:pt x="960" y="720"/>
                </a:cubicBezTo>
                <a:cubicBezTo>
                  <a:pt x="952" y="936"/>
                  <a:pt x="476" y="1116"/>
                  <a:pt x="0" y="1296"/>
                </a:cubicBezTo>
              </a:path>
            </a:pathLst>
          </a:custGeom>
          <a:noFill/>
          <a:ln w="76200" cap="rnd" cmpd="sng">
            <a:solidFill>
              <a:schemeClr val="tx1"/>
            </a:solidFill>
            <a:prstDash val="sysDot"/>
            <a:miter lim="800000"/>
            <a:headEnd type="none" w="med" len="med"/>
            <a:tailEnd type="triangle" w="med" len="med"/>
          </a:ln>
          <a:effectLst/>
        </p:spPr>
        <p:txBody>
          <a:bodyPr wrap="none"/>
          <a:lstStyle/>
          <a:p>
            <a:endParaRPr lang="en-US"/>
          </a:p>
        </p:txBody>
      </p:sp>
      <p:graphicFrame>
        <p:nvGraphicFramePr>
          <p:cNvPr id="111700" name="Group 84"/>
          <p:cNvGraphicFramePr>
            <a:graphicFrameLocks noGrp="1"/>
          </p:cNvGraphicFramePr>
          <p:nvPr/>
        </p:nvGraphicFramePr>
        <p:xfrm>
          <a:off x="8534400" y="4343400"/>
          <a:ext cx="1828800" cy="21336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tblGrid>
              <a:tr h="14922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extLst>
                  <a:ext uri="{0D108BD9-81ED-4DB2-BD59-A6C34878D82A}">
                    <a16:rowId xmlns:a16="http://schemas.microsoft.com/office/drawing/2014/main" val="10000"/>
                  </a:ext>
                </a:extLst>
              </a:tr>
            </a:tbl>
          </a:graphicData>
        </a:graphic>
      </p:graphicFrame>
      <p:graphicFrame>
        <p:nvGraphicFramePr>
          <p:cNvPr id="111710" name="Group 94"/>
          <p:cNvGraphicFramePr>
            <a:graphicFrameLocks noGrp="1"/>
          </p:cNvGraphicFramePr>
          <p:nvPr/>
        </p:nvGraphicFramePr>
        <p:xfrm>
          <a:off x="8534400" y="4724400"/>
          <a:ext cx="1828800" cy="21336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tblGrid>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extLst>
                  <a:ext uri="{0D108BD9-81ED-4DB2-BD59-A6C34878D82A}">
                    <a16:rowId xmlns:a16="http://schemas.microsoft.com/office/drawing/2014/main" val="10000"/>
                  </a:ext>
                </a:extLst>
              </a:tr>
            </a:tbl>
          </a:graphicData>
        </a:graphic>
      </p:graphicFrame>
      <p:sp>
        <p:nvSpPr>
          <p:cNvPr id="111720" name="Freeform 104"/>
          <p:cNvSpPr>
            <a:spLocks/>
          </p:cNvSpPr>
          <p:nvPr/>
        </p:nvSpPr>
        <p:spPr bwMode="auto">
          <a:xfrm rot="2961502" flipV="1">
            <a:off x="8877300" y="4914900"/>
            <a:ext cx="381000" cy="1219200"/>
          </a:xfrm>
          <a:custGeom>
            <a:avLst/>
            <a:gdLst/>
            <a:ahLst/>
            <a:cxnLst>
              <a:cxn ang="0">
                <a:pos x="48" y="0"/>
              </a:cxn>
              <a:cxn ang="0">
                <a:pos x="960" y="720"/>
              </a:cxn>
              <a:cxn ang="0">
                <a:pos x="0" y="1296"/>
              </a:cxn>
            </a:cxnLst>
            <a:rect l="0" t="0" r="r" b="b"/>
            <a:pathLst>
              <a:path w="968" h="1296">
                <a:moveTo>
                  <a:pt x="48" y="0"/>
                </a:moveTo>
                <a:cubicBezTo>
                  <a:pt x="508" y="252"/>
                  <a:pt x="968" y="504"/>
                  <a:pt x="960" y="720"/>
                </a:cubicBezTo>
                <a:cubicBezTo>
                  <a:pt x="952" y="936"/>
                  <a:pt x="476" y="1116"/>
                  <a:pt x="0" y="1296"/>
                </a:cubicBezTo>
              </a:path>
            </a:pathLst>
          </a:custGeom>
          <a:noFill/>
          <a:ln w="76200" cap="rnd" cmpd="sng">
            <a:solidFill>
              <a:schemeClr val="tx1"/>
            </a:solidFill>
            <a:prstDash val="sysDot"/>
            <a:miter lim="800000"/>
            <a:headEnd type="none" w="med" len="med"/>
            <a:tailEnd type="triangle" w="med" len="med"/>
          </a:ln>
          <a:effectLst/>
        </p:spPr>
        <p:txBody>
          <a:bodyPr wrap="none"/>
          <a:lstStyle/>
          <a:p>
            <a:endParaRPr lang="en-US"/>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3128875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3200"/>
              <a:t>State Merge: Core of Astrolabe epidemic</a:t>
            </a:r>
          </a:p>
        </p:txBody>
      </p:sp>
      <p:graphicFrame>
        <p:nvGraphicFramePr>
          <p:cNvPr id="112643" name="Group 3"/>
          <p:cNvGraphicFramePr>
            <a:graphicFrameLocks noGrp="1"/>
          </p:cNvGraphicFramePr>
          <p:nvPr/>
        </p:nvGraphicFramePr>
        <p:xfrm>
          <a:off x="4724400" y="48768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p:graphicFrame>
        <p:nvGraphicFramePr>
          <p:cNvPr id="112680" name="Group 40"/>
          <p:cNvGraphicFramePr>
            <a:graphicFrameLocks noGrp="1"/>
          </p:cNvGraphicFramePr>
          <p:nvPr/>
        </p:nvGraphicFramePr>
        <p:xfrm>
          <a:off x="4724400" y="2819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3"/>
                  </a:ext>
                </a:extLst>
              </a:tr>
            </a:tbl>
          </a:graphicData>
        </a:graphic>
      </p:graphicFrame>
      <p:pic>
        <p:nvPicPr>
          <p:cNvPr id="112717" name="Picture 77" descr="j0195384"/>
          <p:cNvPicPr>
            <a:picLocks noChangeAspect="1" noChangeArrowheads="1"/>
          </p:cNvPicPr>
          <p:nvPr/>
        </p:nvPicPr>
        <p:blipFill>
          <a:blip r:embed="rId3"/>
          <a:srcRect/>
          <a:stretch>
            <a:fillRect/>
          </a:stretch>
        </p:blipFill>
        <p:spPr bwMode="auto">
          <a:xfrm>
            <a:off x="2286001" y="2438401"/>
            <a:ext cx="1795463" cy="1833563"/>
          </a:xfrm>
          <a:prstGeom prst="rect">
            <a:avLst/>
          </a:prstGeom>
          <a:noFill/>
          <a:ln w="9525">
            <a:noFill/>
            <a:miter lim="800000"/>
            <a:headEnd/>
            <a:tailEnd/>
          </a:ln>
        </p:spPr>
      </p:pic>
      <p:pic>
        <p:nvPicPr>
          <p:cNvPr id="112718" name="Picture 78" descr="j0195384"/>
          <p:cNvPicPr>
            <a:picLocks noChangeAspect="1" noChangeArrowheads="1"/>
          </p:cNvPicPr>
          <p:nvPr/>
        </p:nvPicPr>
        <p:blipFill>
          <a:blip r:embed="rId3"/>
          <a:srcRect/>
          <a:stretch>
            <a:fillRect/>
          </a:stretch>
        </p:blipFill>
        <p:spPr bwMode="auto">
          <a:xfrm>
            <a:off x="2286001" y="4572001"/>
            <a:ext cx="1795463" cy="1833563"/>
          </a:xfrm>
          <a:prstGeom prst="rect">
            <a:avLst/>
          </a:prstGeom>
          <a:noFill/>
          <a:ln w="9525">
            <a:noFill/>
            <a:miter lim="800000"/>
            <a:headEnd/>
            <a:tailEnd/>
          </a:ln>
        </p:spPr>
      </p:pic>
      <p:sp>
        <p:nvSpPr>
          <p:cNvPr id="112719" name="Line 79"/>
          <p:cNvSpPr>
            <a:spLocks noChangeShapeType="1"/>
          </p:cNvSpPr>
          <p:nvPr/>
        </p:nvSpPr>
        <p:spPr bwMode="auto">
          <a:xfrm>
            <a:off x="4038600" y="3352800"/>
            <a:ext cx="685800" cy="0"/>
          </a:xfrm>
          <a:prstGeom prst="line">
            <a:avLst/>
          </a:prstGeom>
          <a:noFill/>
          <a:ln w="9525">
            <a:solidFill>
              <a:schemeClr val="tx1"/>
            </a:solidFill>
            <a:miter lim="800000"/>
            <a:headEnd type="triangle" w="med" len="med"/>
            <a:tailEnd type="triangle" w="med" len="med"/>
          </a:ln>
          <a:effectLst/>
        </p:spPr>
        <p:txBody>
          <a:bodyPr wrap="none"/>
          <a:lstStyle/>
          <a:p>
            <a:endParaRPr lang="en-US"/>
          </a:p>
        </p:txBody>
      </p:sp>
      <p:sp>
        <p:nvSpPr>
          <p:cNvPr id="112720" name="Line 80"/>
          <p:cNvSpPr>
            <a:spLocks noChangeShapeType="1"/>
          </p:cNvSpPr>
          <p:nvPr/>
        </p:nvSpPr>
        <p:spPr bwMode="auto">
          <a:xfrm flipV="1">
            <a:off x="4114800" y="5791200"/>
            <a:ext cx="533400" cy="0"/>
          </a:xfrm>
          <a:prstGeom prst="line">
            <a:avLst/>
          </a:prstGeom>
          <a:noFill/>
          <a:ln w="9525">
            <a:solidFill>
              <a:schemeClr val="tx1"/>
            </a:solidFill>
            <a:miter lim="800000"/>
            <a:headEnd type="triangle" w="med" len="med"/>
            <a:tailEnd type="triangle" w="med" len="med"/>
          </a:ln>
          <a:effectLst/>
        </p:spPr>
        <p:txBody>
          <a:bodyPr wrap="none"/>
          <a:lstStyle/>
          <a:p>
            <a:endParaRPr lang="en-US"/>
          </a:p>
        </p:txBody>
      </p:sp>
      <p:sp>
        <p:nvSpPr>
          <p:cNvPr id="112721" name="Text Box 81"/>
          <p:cNvSpPr txBox="1">
            <a:spLocks noChangeArrowheads="1"/>
          </p:cNvSpPr>
          <p:nvPr/>
        </p:nvSpPr>
        <p:spPr bwMode="auto">
          <a:xfrm>
            <a:off x="1828800" y="4191000"/>
            <a:ext cx="2286000" cy="274638"/>
          </a:xfrm>
          <a:prstGeom prst="rect">
            <a:avLst/>
          </a:prstGeom>
          <a:noFill/>
          <a:ln w="9525">
            <a:noFill/>
            <a:miter lim="800000"/>
            <a:headEnd/>
            <a:tailEnd/>
          </a:ln>
          <a:effectLst/>
        </p:spPr>
        <p:txBody>
          <a:bodyPr>
            <a:spAutoFit/>
          </a:bodyPr>
          <a:lstStyle/>
          <a:p>
            <a:pPr algn="l" eaLnBrk="1" hangingPunct="1">
              <a:spcBef>
                <a:spcPct val="50000"/>
              </a:spcBef>
            </a:pPr>
            <a:r>
              <a:rPr lang="en-US" sz="1200">
                <a:latin typeface="Arial Black" pitchFamily="34" charset="0"/>
              </a:rPr>
              <a:t>swift.cs.cornell.edu</a:t>
            </a:r>
          </a:p>
        </p:txBody>
      </p:sp>
      <p:sp>
        <p:nvSpPr>
          <p:cNvPr id="112722" name="Text Box 82"/>
          <p:cNvSpPr txBox="1">
            <a:spLocks noChangeArrowheads="1"/>
          </p:cNvSpPr>
          <p:nvPr/>
        </p:nvSpPr>
        <p:spPr bwMode="auto">
          <a:xfrm>
            <a:off x="1828800" y="6324600"/>
            <a:ext cx="2286000" cy="274638"/>
          </a:xfrm>
          <a:prstGeom prst="rect">
            <a:avLst/>
          </a:prstGeom>
          <a:noFill/>
          <a:ln w="9525">
            <a:noFill/>
            <a:miter lim="800000"/>
            <a:headEnd/>
            <a:tailEnd/>
          </a:ln>
          <a:effectLst/>
        </p:spPr>
        <p:txBody>
          <a:bodyPr>
            <a:spAutoFit/>
          </a:bodyPr>
          <a:lstStyle/>
          <a:p>
            <a:pPr algn="l" eaLnBrk="1" hangingPunct="1">
              <a:spcBef>
                <a:spcPct val="50000"/>
              </a:spcBef>
            </a:pPr>
            <a:r>
              <a:rPr lang="en-US" sz="1200">
                <a:latin typeface="Arial Black" pitchFamily="34" charset="0"/>
              </a:rPr>
              <a:t>cardinal.cs.cornell.edu</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328188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t>Observations</a:t>
            </a:r>
          </a:p>
        </p:txBody>
      </p:sp>
      <p:sp>
        <p:nvSpPr>
          <p:cNvPr id="113667" name="Rectangle 3"/>
          <p:cNvSpPr>
            <a:spLocks noGrp="1" noChangeArrowheads="1"/>
          </p:cNvSpPr>
          <p:nvPr>
            <p:ph type="body" idx="1"/>
          </p:nvPr>
        </p:nvSpPr>
        <p:spPr/>
        <p:txBody>
          <a:bodyPr>
            <a:normAutofit/>
          </a:bodyPr>
          <a:lstStyle/>
          <a:p>
            <a:pPr>
              <a:lnSpc>
                <a:spcPct val="90000"/>
              </a:lnSpc>
            </a:pPr>
            <a:r>
              <a:rPr lang="en-US" sz="3200" dirty="0"/>
              <a:t>Merge protocol has constant cost</a:t>
            </a:r>
          </a:p>
          <a:p>
            <a:pPr lvl="1">
              <a:lnSpc>
                <a:spcPct val="90000"/>
              </a:lnSpc>
              <a:buFont typeface="Wingdings" panose="05000000000000000000" pitchFamily="2" charset="2"/>
              <a:buChar char="Ø"/>
            </a:pPr>
            <a:r>
              <a:rPr lang="en-US" sz="2800" dirty="0"/>
              <a:t> One message sent, received (on </a:t>
            </a:r>
            <a:r>
              <a:rPr lang="en-US" sz="2800" dirty="0" err="1"/>
              <a:t>avg</a:t>
            </a:r>
            <a:r>
              <a:rPr lang="en-US" sz="2800" dirty="0"/>
              <a:t>) per unit time.</a:t>
            </a:r>
          </a:p>
          <a:p>
            <a:pPr lvl="1">
              <a:lnSpc>
                <a:spcPct val="90000"/>
              </a:lnSpc>
              <a:buFont typeface="Wingdings" panose="05000000000000000000" pitchFamily="2" charset="2"/>
              <a:buChar char="Ø"/>
            </a:pPr>
            <a:r>
              <a:rPr lang="en-US" sz="2800" dirty="0"/>
              <a:t> The data changes slowly, so no need to run it quickly – we usually run it </a:t>
            </a:r>
            <a:br>
              <a:rPr lang="en-US" sz="2800" dirty="0"/>
            </a:br>
            <a:r>
              <a:rPr lang="en-US" sz="2800" dirty="0"/>
              <a:t>   every five seconds or so</a:t>
            </a:r>
          </a:p>
          <a:p>
            <a:pPr lvl="1">
              <a:lnSpc>
                <a:spcPct val="90000"/>
              </a:lnSpc>
              <a:buFont typeface="Wingdings" panose="05000000000000000000" pitchFamily="2" charset="2"/>
              <a:buChar char="Ø"/>
            </a:pPr>
            <a:r>
              <a:rPr lang="en-US" sz="2800" dirty="0"/>
              <a:t> Information spreads in O(log N) time</a:t>
            </a:r>
          </a:p>
          <a:p>
            <a:pPr>
              <a:lnSpc>
                <a:spcPct val="90000"/>
              </a:lnSpc>
            </a:pPr>
            <a:endParaRPr lang="en-US" sz="3200" dirty="0"/>
          </a:p>
          <a:p>
            <a:pPr>
              <a:lnSpc>
                <a:spcPct val="90000"/>
              </a:lnSpc>
            </a:pPr>
            <a:r>
              <a:rPr lang="en-US" sz="3200" dirty="0"/>
              <a:t>But this assumes bounded region size</a:t>
            </a:r>
          </a:p>
          <a:p>
            <a:pPr lvl="1">
              <a:lnSpc>
                <a:spcPct val="90000"/>
              </a:lnSpc>
              <a:buFont typeface="Wingdings" panose="05000000000000000000" pitchFamily="2" charset="2"/>
              <a:buChar char="Ø"/>
            </a:pPr>
            <a:r>
              <a:rPr lang="en-US" sz="2800" dirty="0"/>
              <a:t> In Astrolabe, we limit them to 50-100 rows</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277439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sz="4000"/>
              <a:t>Big systems…</a:t>
            </a:r>
          </a:p>
        </p:txBody>
      </p:sp>
      <p:sp>
        <p:nvSpPr>
          <p:cNvPr id="114691" name="Rectangle 3"/>
          <p:cNvSpPr>
            <a:spLocks noGrp="1" noChangeArrowheads="1"/>
          </p:cNvSpPr>
          <p:nvPr>
            <p:ph type="body" idx="1"/>
          </p:nvPr>
        </p:nvSpPr>
        <p:spPr/>
        <p:txBody>
          <a:bodyPr>
            <a:normAutofit/>
          </a:bodyPr>
          <a:lstStyle/>
          <a:p>
            <a:endParaRPr lang="en-US" sz="3200" dirty="0"/>
          </a:p>
          <a:p>
            <a:r>
              <a:rPr lang="en-US" sz="3200" dirty="0"/>
              <a:t>A big system could have </a:t>
            </a:r>
            <a:r>
              <a:rPr lang="en-US" sz="3200" i="1" dirty="0"/>
              <a:t>many</a:t>
            </a:r>
            <a:r>
              <a:rPr lang="en-US" sz="3200" dirty="0"/>
              <a:t> regions</a:t>
            </a:r>
          </a:p>
          <a:p>
            <a:pPr lvl="1">
              <a:buFont typeface="Wingdings" panose="05000000000000000000" pitchFamily="2" charset="2"/>
              <a:buChar char="Ø"/>
            </a:pPr>
            <a:r>
              <a:rPr lang="en-US" sz="2800" dirty="0"/>
              <a:t> Looks like a pile of spreadsheets</a:t>
            </a:r>
          </a:p>
          <a:p>
            <a:pPr lvl="1">
              <a:buFont typeface="Wingdings" panose="05000000000000000000" pitchFamily="2" charset="2"/>
              <a:buChar char="Ø"/>
            </a:pPr>
            <a:r>
              <a:rPr lang="en-US" sz="2800" dirty="0"/>
              <a:t> A node only replicates data from its neighbors within its own region</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1568502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sz="3600"/>
              <a:t>Scaling up… and up…</a:t>
            </a:r>
          </a:p>
        </p:txBody>
      </p:sp>
      <p:sp>
        <p:nvSpPr>
          <p:cNvPr id="115715" name="Rectangle 3"/>
          <p:cNvSpPr>
            <a:spLocks noGrp="1" noChangeArrowheads="1"/>
          </p:cNvSpPr>
          <p:nvPr>
            <p:ph type="body" idx="1"/>
          </p:nvPr>
        </p:nvSpPr>
        <p:spPr/>
        <p:txBody>
          <a:bodyPr/>
          <a:lstStyle/>
          <a:p>
            <a:r>
              <a:rPr lang="en-US" dirty="0"/>
              <a:t>With a stack of domains, we don’t want every system to “see” every domain</a:t>
            </a:r>
          </a:p>
          <a:p>
            <a:pPr lvl="1"/>
            <a:r>
              <a:rPr lang="en-US" dirty="0"/>
              <a:t>Cost would be huge</a:t>
            </a:r>
          </a:p>
          <a:p>
            <a:r>
              <a:rPr lang="en-US" dirty="0"/>
              <a:t>So instead, we’ll see a summary</a:t>
            </a:r>
          </a:p>
        </p:txBody>
      </p:sp>
      <p:graphicFrame>
        <p:nvGraphicFramePr>
          <p:cNvPr id="115716" name="Group 4"/>
          <p:cNvGraphicFramePr>
            <a:graphicFrameLocks noGrp="1"/>
          </p:cNvGraphicFramePr>
          <p:nvPr/>
        </p:nvGraphicFramePr>
        <p:xfrm>
          <a:off x="4267200" y="4344988"/>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33D600"/>
                    </a:solidFill>
                  </a:tcPr>
                </a:tc>
                <a:extLst>
                  <a:ext uri="{0D108BD9-81ED-4DB2-BD59-A6C34878D82A}">
                    <a16:rowId xmlns:a16="http://schemas.microsoft.com/office/drawing/2014/main" val="10003"/>
                  </a:ext>
                </a:extLst>
              </a:tr>
            </a:tbl>
          </a:graphicData>
        </a:graphic>
      </p:graphicFrame>
      <p:pic>
        <p:nvPicPr>
          <p:cNvPr id="115753" name="Picture 41" descr="j0195384"/>
          <p:cNvPicPr>
            <a:picLocks noChangeAspect="1" noChangeArrowheads="1"/>
          </p:cNvPicPr>
          <p:nvPr/>
        </p:nvPicPr>
        <p:blipFill>
          <a:blip r:embed="rId3"/>
          <a:srcRect/>
          <a:stretch>
            <a:fillRect/>
          </a:stretch>
        </p:blipFill>
        <p:spPr bwMode="auto">
          <a:xfrm>
            <a:off x="2286001" y="4572001"/>
            <a:ext cx="1795463" cy="1833563"/>
          </a:xfrm>
          <a:prstGeom prst="rect">
            <a:avLst/>
          </a:prstGeom>
          <a:noFill/>
          <a:ln w="9525">
            <a:noFill/>
            <a:miter lim="800000"/>
            <a:headEnd/>
            <a:tailEnd/>
          </a:ln>
        </p:spPr>
      </p:pic>
      <p:sp>
        <p:nvSpPr>
          <p:cNvPr id="115754" name="Line 42"/>
          <p:cNvSpPr>
            <a:spLocks noChangeShapeType="1"/>
          </p:cNvSpPr>
          <p:nvPr/>
        </p:nvSpPr>
        <p:spPr bwMode="auto">
          <a:xfrm flipV="1">
            <a:off x="4267200" y="6173788"/>
            <a:ext cx="533400" cy="0"/>
          </a:xfrm>
          <a:prstGeom prst="line">
            <a:avLst/>
          </a:prstGeom>
          <a:noFill/>
          <a:ln w="9525">
            <a:solidFill>
              <a:schemeClr val="tx1"/>
            </a:solidFill>
            <a:miter lim="800000"/>
            <a:headEnd type="triangle" w="med" len="med"/>
            <a:tailEnd type="triangle" w="med" len="med"/>
          </a:ln>
          <a:effectLst/>
        </p:spPr>
        <p:txBody>
          <a:bodyPr wrap="none"/>
          <a:lstStyle/>
          <a:p>
            <a:endParaRPr lang="en-US"/>
          </a:p>
        </p:txBody>
      </p:sp>
      <p:sp>
        <p:nvSpPr>
          <p:cNvPr id="115755" name="Text Box 43"/>
          <p:cNvSpPr txBox="1">
            <a:spLocks noChangeArrowheads="1"/>
          </p:cNvSpPr>
          <p:nvPr/>
        </p:nvSpPr>
        <p:spPr bwMode="auto">
          <a:xfrm>
            <a:off x="1828800" y="6324600"/>
            <a:ext cx="2286000" cy="274638"/>
          </a:xfrm>
          <a:prstGeom prst="rect">
            <a:avLst/>
          </a:prstGeom>
          <a:noFill/>
          <a:ln w="9525">
            <a:noFill/>
            <a:miter lim="800000"/>
            <a:headEnd/>
            <a:tailEnd/>
          </a:ln>
          <a:effectLst/>
        </p:spPr>
        <p:txBody>
          <a:bodyPr>
            <a:spAutoFit/>
          </a:bodyPr>
          <a:lstStyle/>
          <a:p>
            <a:pPr algn="l" eaLnBrk="1" hangingPunct="1">
              <a:spcBef>
                <a:spcPct val="50000"/>
              </a:spcBef>
            </a:pPr>
            <a:r>
              <a:rPr lang="en-US" sz="1200">
                <a:latin typeface="Arial Black" pitchFamily="34" charset="0"/>
              </a:rPr>
              <a:t>cardinal.cs.cornell.edu</a:t>
            </a:r>
          </a:p>
        </p:txBody>
      </p:sp>
      <p:graphicFrame>
        <p:nvGraphicFramePr>
          <p:cNvPr id="115756" name="Group 44"/>
          <p:cNvGraphicFramePr>
            <a:graphicFrameLocks noGrp="1"/>
          </p:cNvGraphicFramePr>
          <p:nvPr/>
        </p:nvGraphicFramePr>
        <p:xfrm>
          <a:off x="4419600" y="4497388"/>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3C9F1"/>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03C9F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03C9F1"/>
                    </a:solidFill>
                  </a:tcPr>
                </a:tc>
                <a:extLst>
                  <a:ext uri="{0D108BD9-81ED-4DB2-BD59-A6C34878D82A}">
                    <a16:rowId xmlns:a16="http://schemas.microsoft.com/office/drawing/2014/main" val="10003"/>
                  </a:ext>
                </a:extLst>
              </a:tr>
            </a:tbl>
          </a:graphicData>
        </a:graphic>
      </p:graphicFrame>
      <p:graphicFrame>
        <p:nvGraphicFramePr>
          <p:cNvPr id="115793" name="Group 81"/>
          <p:cNvGraphicFramePr>
            <a:graphicFrameLocks noGrp="1"/>
          </p:cNvGraphicFramePr>
          <p:nvPr/>
        </p:nvGraphicFramePr>
        <p:xfrm>
          <a:off x="4572000" y="4649788"/>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6F5FE"/>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C6F5FE"/>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C6F5FE"/>
                    </a:solidFill>
                  </a:tcPr>
                </a:tc>
                <a:extLst>
                  <a:ext uri="{0D108BD9-81ED-4DB2-BD59-A6C34878D82A}">
                    <a16:rowId xmlns:a16="http://schemas.microsoft.com/office/drawing/2014/main" val="10003"/>
                  </a:ext>
                </a:extLst>
              </a:tr>
            </a:tbl>
          </a:graphicData>
        </a:graphic>
      </p:graphicFrame>
      <p:graphicFrame>
        <p:nvGraphicFramePr>
          <p:cNvPr id="115830" name="Group 118"/>
          <p:cNvGraphicFramePr>
            <a:graphicFrameLocks noGrp="1"/>
          </p:cNvGraphicFramePr>
          <p:nvPr/>
        </p:nvGraphicFramePr>
        <p:xfrm>
          <a:off x="4724400" y="4802188"/>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3"/>
                  </a:ext>
                </a:extLst>
              </a:tr>
            </a:tbl>
          </a:graphicData>
        </a:graphic>
      </p:graphicFrame>
      <p:graphicFrame>
        <p:nvGraphicFramePr>
          <p:cNvPr id="115867" name="Group 155"/>
          <p:cNvGraphicFramePr>
            <a:graphicFrameLocks noGrp="1"/>
          </p:cNvGraphicFramePr>
          <p:nvPr/>
        </p:nvGraphicFramePr>
        <p:xfrm>
          <a:off x="4876800" y="4954588"/>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40000"/>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40000"/>
                    </a:solidFill>
                  </a:tcPr>
                </a:tc>
                <a:extLst>
                  <a:ext uri="{0D108BD9-81ED-4DB2-BD59-A6C34878D82A}">
                    <a16:rowId xmlns:a16="http://schemas.microsoft.com/office/drawing/2014/main" val="10003"/>
                  </a:ext>
                </a:extLst>
              </a:tr>
            </a:tbl>
          </a:graphicData>
        </a:graphic>
      </p:graphicFrame>
      <p:graphicFrame>
        <p:nvGraphicFramePr>
          <p:cNvPr id="115904" name="Group 192"/>
          <p:cNvGraphicFramePr>
            <a:graphicFrameLocks noGrp="1"/>
          </p:cNvGraphicFramePr>
          <p:nvPr/>
        </p:nvGraphicFramePr>
        <p:xfrm>
          <a:off x="5029200" y="5106988"/>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917"/>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917"/>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917"/>
                    </a:solidFill>
                  </a:tcPr>
                </a:tc>
                <a:extLst>
                  <a:ext uri="{0D108BD9-81ED-4DB2-BD59-A6C34878D82A}">
                    <a16:rowId xmlns:a16="http://schemas.microsoft.com/office/drawing/2014/main" val="10003"/>
                  </a:ext>
                </a:extLst>
              </a:tr>
            </a:tbl>
          </a:graphicData>
        </a:graphic>
      </p:graphicFrame>
      <p:graphicFrame>
        <p:nvGraphicFramePr>
          <p:cNvPr id="115941" name="Group 229"/>
          <p:cNvGraphicFramePr>
            <a:graphicFrameLocks noGrp="1"/>
          </p:cNvGraphicFramePr>
          <p:nvPr/>
        </p:nvGraphicFramePr>
        <p:xfrm>
          <a:off x="5181600" y="5259388"/>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Time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D60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1976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E1BF"/>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1046300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8" name="Group 2"/>
          <p:cNvGraphicFramePr>
            <a:graphicFrameLocks noGrp="1"/>
          </p:cNvGraphicFramePr>
          <p:nvPr/>
        </p:nvGraphicFramePr>
        <p:xfrm>
          <a:off x="2286000" y="4343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p:graphicFrame>
        <p:nvGraphicFramePr>
          <p:cNvPr id="116775" name="Group 39"/>
          <p:cNvGraphicFramePr>
            <a:graphicFrameLocks noGrp="1"/>
          </p:cNvGraphicFramePr>
          <p:nvPr/>
        </p:nvGraphicFramePr>
        <p:xfrm>
          <a:off x="6324600" y="4343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gazelle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zebra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gnu</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bl>
          </a:graphicData>
        </a:graphic>
      </p:graphicFrame>
      <p:graphicFrame>
        <p:nvGraphicFramePr>
          <p:cNvPr id="116812" name="Group 76"/>
          <p:cNvGraphicFramePr>
            <a:graphicFrameLocks noGrp="1"/>
          </p:cNvGraphicFramePr>
          <p:nvPr/>
        </p:nvGraphicFramePr>
        <p:xfrm>
          <a:off x="4495800" y="2895600"/>
          <a:ext cx="28194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Avg 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WL contact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 contact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SF</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123.45.61.3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123.45.61.17</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NJ</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127.16.77.6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127.16.77.11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Paris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14.66.71.8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14.66.71.12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6839" name="Rectangle 103"/>
          <p:cNvSpPr>
            <a:spLocks noGrp="1" noChangeArrowheads="1"/>
          </p:cNvSpPr>
          <p:nvPr>
            <p:ph type="title"/>
          </p:nvPr>
        </p:nvSpPr>
        <p:spPr/>
        <p:txBody>
          <a:bodyPr/>
          <a:lstStyle/>
          <a:p>
            <a:r>
              <a:rPr lang="en-US" sz="2800"/>
              <a:t>Astrolabe builds a hierarchy using a P2P protocol that “assembles the puzzle” without any servers</a:t>
            </a:r>
          </a:p>
        </p:txBody>
      </p:sp>
      <p:graphicFrame>
        <p:nvGraphicFramePr>
          <p:cNvPr id="116840" name="Group 104"/>
          <p:cNvGraphicFramePr>
            <a:graphicFrameLocks noGrp="1"/>
          </p:cNvGraphicFramePr>
          <p:nvPr/>
        </p:nvGraphicFramePr>
        <p:xfrm>
          <a:off x="2286000" y="4343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p:graphicFrame>
        <p:nvGraphicFramePr>
          <p:cNvPr id="116877" name="Group 141"/>
          <p:cNvGraphicFramePr>
            <a:graphicFrameLocks noGrp="1"/>
          </p:cNvGraphicFramePr>
          <p:nvPr/>
        </p:nvGraphicFramePr>
        <p:xfrm>
          <a:off x="6324600" y="4343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gazelle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zebra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gnu</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bl>
          </a:graphicData>
        </a:graphic>
      </p:graphicFrame>
      <p:graphicFrame>
        <p:nvGraphicFramePr>
          <p:cNvPr id="116914" name="Group 178"/>
          <p:cNvGraphicFramePr>
            <a:graphicFrameLocks noGrp="1"/>
          </p:cNvGraphicFramePr>
          <p:nvPr/>
        </p:nvGraphicFramePr>
        <p:xfrm>
          <a:off x="4495800" y="2895600"/>
          <a:ext cx="28194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Avg 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WL contact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 contact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SF</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123.45.61.3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123.45.61.17</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NJ</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127.16.77.6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127.16.77.11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Paris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14.66.71.8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14.66.71.12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6941" name="Text Box 205"/>
          <p:cNvSpPr txBox="1">
            <a:spLocks noChangeArrowheads="1"/>
          </p:cNvSpPr>
          <p:nvPr/>
        </p:nvSpPr>
        <p:spPr bwMode="auto">
          <a:xfrm>
            <a:off x="3124200" y="5486400"/>
            <a:ext cx="2133600" cy="457200"/>
          </a:xfrm>
          <a:prstGeom prst="rect">
            <a:avLst/>
          </a:prstGeom>
          <a:noFill/>
          <a:ln w="9525">
            <a:noFill/>
            <a:miter lim="800000"/>
            <a:headEnd/>
            <a:tailEnd/>
          </a:ln>
          <a:effectLst/>
        </p:spPr>
        <p:txBody>
          <a:bodyPr>
            <a:spAutoFit/>
          </a:bodyPr>
          <a:lstStyle/>
          <a:p>
            <a:pPr algn="l" eaLnBrk="1" hangingPunct="1">
              <a:spcBef>
                <a:spcPct val="50000"/>
              </a:spcBef>
            </a:pPr>
            <a:r>
              <a:rPr lang="en-US" sz="2400"/>
              <a:t>San Francisco</a:t>
            </a:r>
          </a:p>
        </p:txBody>
      </p:sp>
      <p:sp>
        <p:nvSpPr>
          <p:cNvPr id="116942" name="Text Box 206"/>
          <p:cNvSpPr txBox="1">
            <a:spLocks noChangeArrowheads="1"/>
          </p:cNvSpPr>
          <p:nvPr/>
        </p:nvSpPr>
        <p:spPr bwMode="auto">
          <a:xfrm>
            <a:off x="7010400" y="5410200"/>
            <a:ext cx="2514600" cy="457200"/>
          </a:xfrm>
          <a:prstGeom prst="rect">
            <a:avLst/>
          </a:prstGeom>
          <a:noFill/>
          <a:ln w="9525">
            <a:noFill/>
            <a:miter lim="800000"/>
            <a:headEnd/>
            <a:tailEnd/>
          </a:ln>
          <a:effectLst/>
        </p:spPr>
        <p:txBody>
          <a:bodyPr>
            <a:spAutoFit/>
          </a:bodyPr>
          <a:lstStyle/>
          <a:p>
            <a:pPr algn="l" eaLnBrk="1" hangingPunct="1">
              <a:spcBef>
                <a:spcPct val="50000"/>
              </a:spcBef>
            </a:pPr>
            <a:r>
              <a:rPr lang="en-US" sz="2400"/>
              <a:t>New Jersey</a:t>
            </a:r>
          </a:p>
        </p:txBody>
      </p:sp>
      <p:sp>
        <p:nvSpPr>
          <p:cNvPr id="116943" name="Freeform 207"/>
          <p:cNvSpPr>
            <a:spLocks/>
          </p:cNvSpPr>
          <p:nvPr/>
        </p:nvSpPr>
        <p:spPr bwMode="auto">
          <a:xfrm>
            <a:off x="3352800" y="3352800"/>
            <a:ext cx="1066800" cy="914400"/>
          </a:xfrm>
          <a:custGeom>
            <a:avLst/>
            <a:gdLst/>
            <a:ahLst/>
            <a:cxnLst>
              <a:cxn ang="0">
                <a:pos x="672" y="0"/>
              </a:cxn>
              <a:cxn ang="0">
                <a:pos x="144" y="144"/>
              </a:cxn>
              <a:cxn ang="0">
                <a:pos x="0" y="528"/>
              </a:cxn>
            </a:cxnLst>
            <a:rect l="0" t="0" r="r" b="b"/>
            <a:pathLst>
              <a:path w="672" h="528">
                <a:moveTo>
                  <a:pt x="672" y="0"/>
                </a:moveTo>
                <a:cubicBezTo>
                  <a:pt x="464" y="28"/>
                  <a:pt x="256" y="56"/>
                  <a:pt x="144" y="144"/>
                </a:cubicBezTo>
                <a:cubicBezTo>
                  <a:pt x="32" y="232"/>
                  <a:pt x="16" y="380"/>
                  <a:pt x="0" y="528"/>
                </a:cubicBezTo>
              </a:path>
            </a:pathLst>
          </a:custGeom>
          <a:noFill/>
          <a:ln w="9525" cap="flat" cmpd="sng">
            <a:solidFill>
              <a:schemeClr val="tx1"/>
            </a:solidFill>
            <a:prstDash val="solid"/>
            <a:miter lim="800000"/>
            <a:headEnd type="triangle" w="med" len="med"/>
            <a:tailEnd type="none" w="med" len="med"/>
          </a:ln>
          <a:effectLst/>
        </p:spPr>
        <p:txBody>
          <a:bodyPr wrap="none"/>
          <a:lstStyle/>
          <a:p>
            <a:endParaRPr lang="en-US"/>
          </a:p>
        </p:txBody>
      </p:sp>
      <p:sp>
        <p:nvSpPr>
          <p:cNvPr id="116944" name="Freeform 208"/>
          <p:cNvSpPr>
            <a:spLocks/>
          </p:cNvSpPr>
          <p:nvPr/>
        </p:nvSpPr>
        <p:spPr bwMode="auto">
          <a:xfrm>
            <a:off x="7315200" y="3530600"/>
            <a:ext cx="1066800" cy="812800"/>
          </a:xfrm>
          <a:custGeom>
            <a:avLst/>
            <a:gdLst/>
            <a:ahLst/>
            <a:cxnLst>
              <a:cxn ang="0">
                <a:pos x="0" y="32"/>
              </a:cxn>
              <a:cxn ang="0">
                <a:pos x="528" y="80"/>
              </a:cxn>
              <a:cxn ang="0">
                <a:pos x="672" y="512"/>
              </a:cxn>
            </a:cxnLst>
            <a:rect l="0" t="0" r="r" b="b"/>
            <a:pathLst>
              <a:path w="672" h="512">
                <a:moveTo>
                  <a:pt x="0" y="32"/>
                </a:moveTo>
                <a:cubicBezTo>
                  <a:pt x="208" y="16"/>
                  <a:pt x="416" y="0"/>
                  <a:pt x="528" y="80"/>
                </a:cubicBezTo>
                <a:cubicBezTo>
                  <a:pt x="640" y="160"/>
                  <a:pt x="656" y="336"/>
                  <a:pt x="672" y="512"/>
                </a:cubicBezTo>
              </a:path>
            </a:pathLst>
          </a:custGeom>
          <a:noFill/>
          <a:ln w="9525" cap="flat" cmpd="sng">
            <a:solidFill>
              <a:schemeClr val="tx1"/>
            </a:solidFill>
            <a:prstDash val="solid"/>
            <a:miter lim="800000"/>
            <a:headEnd type="triangle" w="med" len="med"/>
            <a:tailEnd type="none" w="med" len="med"/>
          </a:ln>
          <a:effectLst/>
        </p:spPr>
        <p:txBody>
          <a:bodyPr wrap="none"/>
          <a:lstStyle/>
          <a:p>
            <a:endParaRPr lang="en-US"/>
          </a:p>
        </p:txBody>
      </p:sp>
      <p:sp>
        <p:nvSpPr>
          <p:cNvPr id="116945" name="Text Box 209"/>
          <p:cNvSpPr txBox="1">
            <a:spLocks noChangeArrowheads="1"/>
          </p:cNvSpPr>
          <p:nvPr/>
        </p:nvSpPr>
        <p:spPr bwMode="auto">
          <a:xfrm>
            <a:off x="7620000" y="2743201"/>
            <a:ext cx="2438400" cy="1200329"/>
          </a:xfrm>
          <a:prstGeom prst="rect">
            <a:avLst/>
          </a:prstGeom>
          <a:noFill/>
          <a:ln w="9525">
            <a:noFill/>
            <a:miter lim="800000"/>
            <a:headEnd/>
            <a:tailEnd/>
          </a:ln>
          <a:effectLst/>
        </p:spPr>
        <p:txBody>
          <a:bodyPr>
            <a:spAutoFit/>
          </a:bodyPr>
          <a:lstStyle/>
          <a:p>
            <a:pPr algn="r" eaLnBrk="1" hangingPunct="1">
              <a:spcBef>
                <a:spcPct val="50000"/>
              </a:spcBef>
            </a:pPr>
            <a:r>
              <a:rPr lang="en-US" sz="2400"/>
              <a:t>SQL query “summarizes” data</a:t>
            </a:r>
          </a:p>
        </p:txBody>
      </p:sp>
      <p:sp>
        <p:nvSpPr>
          <p:cNvPr id="116946" name="Text Box 210"/>
          <p:cNvSpPr txBox="1">
            <a:spLocks noChangeArrowheads="1"/>
          </p:cNvSpPr>
          <p:nvPr/>
        </p:nvSpPr>
        <p:spPr bwMode="auto">
          <a:xfrm>
            <a:off x="2514600" y="1981201"/>
            <a:ext cx="3810000" cy="830997"/>
          </a:xfrm>
          <a:prstGeom prst="rect">
            <a:avLst/>
          </a:prstGeom>
          <a:noFill/>
          <a:ln w="9525">
            <a:noFill/>
            <a:miter lim="800000"/>
            <a:headEnd/>
            <a:tailEnd/>
          </a:ln>
          <a:effectLst/>
        </p:spPr>
        <p:txBody>
          <a:bodyPr>
            <a:spAutoFit/>
          </a:bodyPr>
          <a:lstStyle/>
          <a:p>
            <a:pPr algn="l" eaLnBrk="1" hangingPunct="1">
              <a:spcBef>
                <a:spcPct val="50000"/>
              </a:spcBef>
            </a:pPr>
            <a:r>
              <a:rPr lang="en-US" sz="2400"/>
              <a:t>Dynamically changing query output is visible system-wide</a:t>
            </a:r>
          </a:p>
        </p:txBody>
      </p:sp>
      <p:graphicFrame>
        <p:nvGraphicFramePr>
          <p:cNvPr id="116947" name="Group 211"/>
          <p:cNvGraphicFramePr>
            <a:graphicFrameLocks noGrp="1"/>
          </p:cNvGraphicFramePr>
          <p:nvPr>
            <p:extLst>
              <p:ext uri="{D42A27DB-BD31-4B8C-83A1-F6EECF244321}">
                <p14:modId xmlns:p14="http://schemas.microsoft.com/office/powerpoint/2010/main" val="1543376924"/>
              </p:ext>
            </p:extLst>
          </p:nvPr>
        </p:nvGraphicFramePr>
        <p:xfrm>
          <a:off x="2286000" y="4343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tblGrid>
              <a:tr h="150813">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3.9</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bl>
          </a:graphicData>
        </a:graphic>
      </p:graphicFrame>
      <p:graphicFrame>
        <p:nvGraphicFramePr>
          <p:cNvPr id="116984" name="Group 248"/>
          <p:cNvGraphicFramePr>
            <a:graphicFrameLocks noGrp="1"/>
          </p:cNvGraphicFramePr>
          <p:nvPr>
            <p:extLst>
              <p:ext uri="{D42A27DB-BD31-4B8C-83A1-F6EECF244321}">
                <p14:modId xmlns:p14="http://schemas.microsoft.com/office/powerpoint/2010/main" val="1346986694"/>
              </p:ext>
            </p:extLst>
          </p:nvPr>
        </p:nvGraphicFramePr>
        <p:xfrm>
          <a:off x="6324600" y="4343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tblGrid>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gazelle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zebra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0.9</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gnu</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bl>
          </a:graphicData>
        </a:graphic>
      </p:graphicFrame>
      <p:graphicFrame>
        <p:nvGraphicFramePr>
          <p:cNvPr id="117021" name="Group 285"/>
          <p:cNvGraphicFramePr>
            <a:graphicFrameLocks noGrp="1"/>
          </p:cNvGraphicFramePr>
          <p:nvPr>
            <p:extLst>
              <p:ext uri="{D42A27DB-BD31-4B8C-83A1-F6EECF244321}">
                <p14:modId xmlns:p14="http://schemas.microsoft.com/office/powerpoint/2010/main" val="1232240771"/>
              </p:ext>
            </p:extLst>
          </p:nvPr>
        </p:nvGraphicFramePr>
        <p:xfrm>
          <a:off x="4495800" y="2895600"/>
          <a:ext cx="28194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Avg 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WL contact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SMTP contact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SF</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2.2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123.45.61.3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123.45.61.17</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NJ</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127.16.77.6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127.16.77.11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Paris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14.66.71.8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14.66.71.12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194325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3000" fill="hold"/>
                                        <p:tgtEl>
                                          <p:spTgt spid="11694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endCondLst>
                                    <p:cond evt="onNext" delay="0">
                                      <p:tgtEl>
                                        <p:sldTgt/>
                                      </p:tgtEl>
                                    </p:cond>
                                  </p:endCondLst>
                                  <p:childTnLst>
                                    <p:anim calcmode="discrete" valueType="str">
                                      <p:cBhvr>
                                        <p:cTn id="8" dur="3000" fill="hold"/>
                                        <p:tgtEl>
                                          <p:spTgt spid="116877"/>
                                        </p:tgtEl>
                                        <p:attrNameLst>
                                          <p:attrName>style.visibility</p:attrName>
                                        </p:attrNameLst>
                                      </p:cBhvr>
                                      <p:tavLst>
                                        <p:tav tm="0">
                                          <p:val>
                                            <p:strVal val="hidden"/>
                                          </p:val>
                                        </p:tav>
                                        <p:tav tm="50000">
                                          <p:val>
                                            <p:strVal val="visible"/>
                                          </p:val>
                                        </p:tav>
                                      </p:tavLst>
                                    </p:anim>
                                  </p:childTnLst>
                                </p:cTn>
                              </p:par>
                              <p:par>
                                <p:cTn id="9" presetID="35" presetClass="emph" presetSubtype="0" fill="hold" nodeType="withEffect">
                                  <p:stCondLst>
                                    <p:cond delay="0"/>
                                  </p:stCondLst>
                                  <p:childTnLst>
                                    <p:anim calcmode="discrete" valueType="str">
                                      <p:cBhvr>
                                        <p:cTn id="10" dur="1000" fill="hold"/>
                                        <p:tgtEl>
                                          <p:spTgt spid="116914"/>
                                        </p:tgtEl>
                                        <p:attrNameLst>
                                          <p:attrName>style.visibility</p:attrName>
                                        </p:attrNameLst>
                                      </p:cBhvr>
                                      <p:tavLst>
                                        <p:tav tm="0">
                                          <p:val>
                                            <p:strVal val="hidden"/>
                                          </p:val>
                                        </p:tav>
                                        <p:tav tm="50000">
                                          <p:val>
                                            <p:strVal val="visible"/>
                                          </p:val>
                                        </p:tav>
                                      </p:tavLst>
                                    </p:anim>
                                  </p:childTnLst>
                                </p:cTn>
                              </p:par>
                            </p:childTnLst>
                          </p:cTn>
                        </p:par>
                        <p:par>
                          <p:cTn id="11" fill="hold">
                            <p:stCondLst>
                              <p:cond delay="3000"/>
                            </p:stCondLst>
                            <p:childTnLst>
                              <p:par>
                                <p:cTn id="12" presetID="35" presetClass="emph" presetSubtype="0" repeatCount="indefinite" fill="hold" nodeType="afterEffect">
                                  <p:stCondLst>
                                    <p:cond delay="1500"/>
                                  </p:stCondLst>
                                  <p:childTnLst>
                                    <p:anim calcmode="discrete" valueType="str">
                                      <p:cBhvr>
                                        <p:cTn id="13" dur="3000" fill="hold"/>
                                        <p:tgtEl>
                                          <p:spTgt spid="116840"/>
                                        </p:tgtEl>
                                        <p:attrNameLst>
                                          <p:attrName>style.visibility</p:attrName>
                                        </p:attrNameLst>
                                      </p:cBhvr>
                                      <p:tavLst>
                                        <p:tav tm="0">
                                          <p:val>
                                            <p:strVal val="hidden"/>
                                          </p:val>
                                        </p:tav>
                                        <p:tav tm="50000">
                                          <p:val>
                                            <p:strVal val="visible"/>
                                          </p:val>
                                        </p:tav>
                                      </p:tavLst>
                                    </p:anim>
                                  </p:childTnLst>
                                </p:cTn>
                              </p:par>
                            </p:childTnLst>
                          </p:cTn>
                        </p:par>
                        <p:par>
                          <p:cTn id="14" fill="hold">
                            <p:stCondLst>
                              <p:cond delay="7500"/>
                            </p:stCondLst>
                            <p:childTnLst>
                              <p:par>
                                <p:cTn id="15" presetID="35" presetClass="emph" presetSubtype="0" repeatCount="indefinite" fill="hold" nodeType="afterEffect">
                                  <p:stCondLst>
                                    <p:cond delay="0"/>
                                  </p:stCondLst>
                                  <p:childTnLst>
                                    <p:anim calcmode="discrete" valueType="str">
                                      <p:cBhvr>
                                        <p:cTn id="16" dur="3000" fill="hold"/>
                                        <p:tgtEl>
                                          <p:spTgt spid="116984"/>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childTnLst>
                                    <p:anim calcmode="discrete" valueType="str">
                                      <p:cBhvr>
                                        <p:cTn id="18" dur="3000" fill="hold"/>
                                        <p:tgtEl>
                                          <p:spTgt spid="11702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t>Large scale: “fake” regions</a:t>
            </a:r>
          </a:p>
        </p:txBody>
      </p:sp>
      <p:sp>
        <p:nvSpPr>
          <p:cNvPr id="117763" name="Rectangle 3"/>
          <p:cNvSpPr>
            <a:spLocks noGrp="1" noChangeArrowheads="1"/>
          </p:cNvSpPr>
          <p:nvPr>
            <p:ph type="body" idx="1"/>
          </p:nvPr>
        </p:nvSpPr>
        <p:spPr/>
        <p:txBody>
          <a:bodyPr/>
          <a:lstStyle/>
          <a:p>
            <a:pPr>
              <a:lnSpc>
                <a:spcPct val="90000"/>
              </a:lnSpc>
            </a:pPr>
            <a:r>
              <a:rPr lang="en-US" dirty="0"/>
              <a:t>These are</a:t>
            </a:r>
          </a:p>
          <a:p>
            <a:pPr lvl="1">
              <a:lnSpc>
                <a:spcPct val="90000"/>
              </a:lnSpc>
              <a:buFont typeface="Wingdings" panose="05000000000000000000" pitchFamily="2" charset="2"/>
              <a:buChar char="Ø"/>
            </a:pPr>
            <a:r>
              <a:rPr lang="en-US" dirty="0"/>
              <a:t> Computed by queries that summarize a whole region as a single row</a:t>
            </a:r>
          </a:p>
          <a:p>
            <a:pPr lvl="1">
              <a:lnSpc>
                <a:spcPct val="90000"/>
              </a:lnSpc>
              <a:buFont typeface="Wingdings" panose="05000000000000000000" pitchFamily="2" charset="2"/>
              <a:buChar char="Ø"/>
            </a:pPr>
            <a:r>
              <a:rPr lang="en-US" dirty="0"/>
              <a:t> Gossiped in a read-only manner within a leaf region</a:t>
            </a:r>
          </a:p>
          <a:p>
            <a:pPr>
              <a:lnSpc>
                <a:spcPct val="90000"/>
              </a:lnSpc>
            </a:pPr>
            <a:r>
              <a:rPr lang="en-US" dirty="0"/>
              <a:t>But who runs the gossip?</a:t>
            </a:r>
          </a:p>
          <a:p>
            <a:pPr lvl="1">
              <a:lnSpc>
                <a:spcPct val="90000"/>
              </a:lnSpc>
              <a:buFont typeface="Wingdings" panose="05000000000000000000" pitchFamily="2" charset="2"/>
              <a:buChar char="Ø"/>
            </a:pPr>
            <a:r>
              <a:rPr lang="en-US" dirty="0"/>
              <a:t> Each region elects “k” members to run gossip at the next level up.</a:t>
            </a:r>
          </a:p>
          <a:p>
            <a:pPr lvl="1">
              <a:lnSpc>
                <a:spcPct val="90000"/>
              </a:lnSpc>
              <a:buFont typeface="Wingdings" panose="05000000000000000000" pitchFamily="2" charset="2"/>
              <a:buChar char="Ø"/>
            </a:pPr>
            <a:r>
              <a:rPr lang="en-US" dirty="0"/>
              <a:t> Can play with selection criteria and “k”</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2625133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Oval 2"/>
          <p:cNvSpPr>
            <a:spLocks noChangeArrowheads="1"/>
          </p:cNvSpPr>
          <p:nvPr/>
        </p:nvSpPr>
        <p:spPr bwMode="auto">
          <a:xfrm rot="19408269" flipH="1">
            <a:off x="914400" y="1600200"/>
            <a:ext cx="8686800" cy="3886200"/>
          </a:xfrm>
          <a:prstGeom prst="ellipse">
            <a:avLst/>
          </a:prstGeom>
          <a:solidFill>
            <a:srgbClr val="FAFF5B">
              <a:alpha val="42000"/>
            </a:srgbClr>
          </a:solidFill>
          <a:ln w="9525">
            <a:solidFill>
              <a:schemeClr val="tx1"/>
            </a:solidFill>
            <a:miter lim="800000"/>
            <a:headEnd/>
            <a:tailEnd/>
          </a:ln>
          <a:effectLst/>
        </p:spPr>
        <p:txBody>
          <a:bodyPr wrap="none" anchor="ctr"/>
          <a:lstStyle/>
          <a:p>
            <a:endParaRPr lang="en-US"/>
          </a:p>
        </p:txBody>
      </p:sp>
      <p:sp>
        <p:nvSpPr>
          <p:cNvPr id="118787" name="Rectangle 3"/>
          <p:cNvSpPr>
            <a:spLocks noGrp="1" noChangeArrowheads="1"/>
          </p:cNvSpPr>
          <p:nvPr>
            <p:ph type="title"/>
          </p:nvPr>
        </p:nvSpPr>
        <p:spPr/>
        <p:txBody>
          <a:bodyPr/>
          <a:lstStyle/>
          <a:p>
            <a:r>
              <a:rPr lang="en-US" sz="3200"/>
              <a:t>Hierarchy is virtual… data is replicated</a:t>
            </a:r>
          </a:p>
        </p:txBody>
      </p:sp>
      <p:graphicFrame>
        <p:nvGraphicFramePr>
          <p:cNvPr id="118788" name="Group 4"/>
          <p:cNvGraphicFramePr>
            <a:graphicFrameLocks noGrp="1"/>
          </p:cNvGraphicFramePr>
          <p:nvPr>
            <p:extLst>
              <p:ext uri="{D42A27DB-BD31-4B8C-83A1-F6EECF244321}">
                <p14:modId xmlns:p14="http://schemas.microsoft.com/office/powerpoint/2010/main" val="4196837468"/>
              </p:ext>
            </p:extLst>
          </p:nvPr>
        </p:nvGraphicFramePr>
        <p:xfrm>
          <a:off x="2286000" y="4343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bl>
          </a:graphicData>
        </a:graphic>
      </p:graphicFrame>
      <p:graphicFrame>
        <p:nvGraphicFramePr>
          <p:cNvPr id="118825" name="Group 41"/>
          <p:cNvGraphicFramePr>
            <a:graphicFrameLocks noGrp="1"/>
          </p:cNvGraphicFramePr>
          <p:nvPr>
            <p:extLst>
              <p:ext uri="{D42A27DB-BD31-4B8C-83A1-F6EECF244321}">
                <p14:modId xmlns:p14="http://schemas.microsoft.com/office/powerpoint/2010/main" val="2959650977"/>
              </p:ext>
            </p:extLst>
          </p:nvPr>
        </p:nvGraphicFramePr>
        <p:xfrm>
          <a:off x="6324600" y="4343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gazelle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zebra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gnu</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bl>
          </a:graphicData>
        </a:graphic>
      </p:graphicFrame>
      <p:graphicFrame>
        <p:nvGraphicFramePr>
          <p:cNvPr id="118862" name="Group 78"/>
          <p:cNvGraphicFramePr>
            <a:graphicFrameLocks noGrp="1"/>
          </p:cNvGraphicFramePr>
          <p:nvPr>
            <p:extLst>
              <p:ext uri="{D42A27DB-BD31-4B8C-83A1-F6EECF244321}">
                <p14:modId xmlns:p14="http://schemas.microsoft.com/office/powerpoint/2010/main" val="2115546033"/>
              </p:ext>
            </p:extLst>
          </p:nvPr>
        </p:nvGraphicFramePr>
        <p:xfrm>
          <a:off x="4495800" y="2895600"/>
          <a:ext cx="28194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rgbClr val="FF0000"/>
                          </a:solidFill>
                          <a:effectLst/>
                          <a:latin typeface="Tahoma" pitchFamily="34" charset="0"/>
                        </a:rPr>
                        <a:t>Avg 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WL contact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SMTP contact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SF</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2.6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123.45.61.3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123.45.61.17</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NJ</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127.16.77.6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127.16.77.11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Paris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14.66.71.8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14.66.71.12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8889" name="Text Box 105"/>
          <p:cNvSpPr txBox="1">
            <a:spLocks noChangeArrowheads="1"/>
          </p:cNvSpPr>
          <p:nvPr/>
        </p:nvSpPr>
        <p:spPr bwMode="auto">
          <a:xfrm>
            <a:off x="3124200" y="5486400"/>
            <a:ext cx="2133600" cy="457200"/>
          </a:xfrm>
          <a:prstGeom prst="rect">
            <a:avLst/>
          </a:prstGeom>
          <a:noFill/>
          <a:ln w="9525">
            <a:noFill/>
            <a:miter lim="800000"/>
            <a:headEnd/>
            <a:tailEnd/>
          </a:ln>
          <a:effectLst/>
        </p:spPr>
        <p:txBody>
          <a:bodyPr>
            <a:spAutoFit/>
          </a:bodyPr>
          <a:lstStyle/>
          <a:p>
            <a:pPr algn="l" eaLnBrk="1" hangingPunct="1">
              <a:spcBef>
                <a:spcPct val="50000"/>
              </a:spcBef>
            </a:pPr>
            <a:r>
              <a:rPr lang="en-US" sz="2400"/>
              <a:t>San Francisco</a:t>
            </a:r>
          </a:p>
        </p:txBody>
      </p:sp>
      <p:sp>
        <p:nvSpPr>
          <p:cNvPr id="118890" name="Text Box 106"/>
          <p:cNvSpPr txBox="1">
            <a:spLocks noChangeArrowheads="1"/>
          </p:cNvSpPr>
          <p:nvPr/>
        </p:nvSpPr>
        <p:spPr bwMode="auto">
          <a:xfrm>
            <a:off x="7010400" y="5410200"/>
            <a:ext cx="2514600" cy="457200"/>
          </a:xfrm>
          <a:prstGeom prst="rect">
            <a:avLst/>
          </a:prstGeom>
          <a:noFill/>
          <a:ln w="9525">
            <a:noFill/>
            <a:miter lim="800000"/>
            <a:headEnd/>
            <a:tailEnd/>
          </a:ln>
          <a:effectLst/>
        </p:spPr>
        <p:txBody>
          <a:bodyPr>
            <a:spAutoFit/>
          </a:bodyPr>
          <a:lstStyle/>
          <a:p>
            <a:pPr algn="l" eaLnBrk="1" hangingPunct="1">
              <a:spcBef>
                <a:spcPct val="50000"/>
              </a:spcBef>
            </a:pPr>
            <a:r>
              <a:rPr lang="en-US" sz="2400"/>
              <a:t>New Jersey</a:t>
            </a:r>
          </a:p>
        </p:txBody>
      </p:sp>
      <p:sp>
        <p:nvSpPr>
          <p:cNvPr id="118891" name="Freeform 107"/>
          <p:cNvSpPr>
            <a:spLocks/>
          </p:cNvSpPr>
          <p:nvPr/>
        </p:nvSpPr>
        <p:spPr bwMode="auto">
          <a:xfrm>
            <a:off x="3124200" y="3276600"/>
            <a:ext cx="1295400" cy="990600"/>
          </a:xfrm>
          <a:custGeom>
            <a:avLst/>
            <a:gdLst/>
            <a:ahLst/>
            <a:cxnLst>
              <a:cxn ang="0">
                <a:pos x="672" y="0"/>
              </a:cxn>
              <a:cxn ang="0">
                <a:pos x="144" y="144"/>
              </a:cxn>
              <a:cxn ang="0">
                <a:pos x="0" y="528"/>
              </a:cxn>
            </a:cxnLst>
            <a:rect l="0" t="0" r="r" b="b"/>
            <a:pathLst>
              <a:path w="672" h="528">
                <a:moveTo>
                  <a:pt x="672" y="0"/>
                </a:moveTo>
                <a:cubicBezTo>
                  <a:pt x="464" y="28"/>
                  <a:pt x="256" y="56"/>
                  <a:pt x="144" y="144"/>
                </a:cubicBezTo>
                <a:cubicBezTo>
                  <a:pt x="32" y="232"/>
                  <a:pt x="16" y="380"/>
                  <a:pt x="0" y="528"/>
                </a:cubicBezTo>
              </a:path>
            </a:pathLst>
          </a:custGeom>
          <a:noFill/>
          <a:ln w="57150" cap="flat" cmpd="sng">
            <a:solidFill>
              <a:schemeClr val="tx1"/>
            </a:solidFill>
            <a:prstDash val="solid"/>
            <a:miter lim="800000"/>
            <a:headEnd type="none" w="med" len="med"/>
            <a:tailEnd type="triangle" w="med" len="med"/>
          </a:ln>
          <a:effectLst/>
        </p:spPr>
        <p:txBody>
          <a:bodyPr wrap="none"/>
          <a:lstStyle/>
          <a:p>
            <a:endParaRPr lang="en-US"/>
          </a:p>
        </p:txBody>
      </p:sp>
      <p:sp>
        <p:nvSpPr>
          <p:cNvPr id="118892" name="Freeform 108"/>
          <p:cNvSpPr>
            <a:spLocks/>
          </p:cNvSpPr>
          <p:nvPr/>
        </p:nvSpPr>
        <p:spPr bwMode="auto">
          <a:xfrm>
            <a:off x="7315200" y="3530600"/>
            <a:ext cx="1066800" cy="812800"/>
          </a:xfrm>
          <a:custGeom>
            <a:avLst/>
            <a:gdLst/>
            <a:ahLst/>
            <a:cxnLst>
              <a:cxn ang="0">
                <a:pos x="0" y="32"/>
              </a:cxn>
              <a:cxn ang="0">
                <a:pos x="528" y="80"/>
              </a:cxn>
              <a:cxn ang="0">
                <a:pos x="672" y="512"/>
              </a:cxn>
            </a:cxnLst>
            <a:rect l="0" t="0" r="r" b="b"/>
            <a:pathLst>
              <a:path w="672" h="512">
                <a:moveTo>
                  <a:pt x="0" y="32"/>
                </a:moveTo>
                <a:cubicBezTo>
                  <a:pt x="208" y="16"/>
                  <a:pt x="416" y="0"/>
                  <a:pt x="528" y="80"/>
                </a:cubicBezTo>
                <a:cubicBezTo>
                  <a:pt x="640" y="160"/>
                  <a:pt x="656" y="336"/>
                  <a:pt x="672" y="512"/>
                </a:cubicBezTo>
              </a:path>
            </a:pathLst>
          </a:custGeom>
          <a:noFill/>
          <a:ln w="57150" cap="flat" cmpd="sng">
            <a:solidFill>
              <a:schemeClr val="tx1"/>
            </a:solidFill>
            <a:prstDash val="solid"/>
            <a:miter lim="800000"/>
            <a:headEnd type="triangle" w="med" len="med"/>
            <a:tailEnd type="none" w="med" len="med"/>
          </a:ln>
          <a:effectLst/>
        </p:spPr>
        <p:txBody>
          <a:bodyPr wrap="none"/>
          <a:lstStyle/>
          <a:p>
            <a:endParaRPr lang="en-US"/>
          </a:p>
        </p:txBody>
      </p:sp>
      <p:sp>
        <p:nvSpPr>
          <p:cNvPr id="118893" name="Freeform 109"/>
          <p:cNvSpPr>
            <a:spLocks/>
          </p:cNvSpPr>
          <p:nvPr/>
        </p:nvSpPr>
        <p:spPr bwMode="auto">
          <a:xfrm rot="6383468" flipV="1">
            <a:off x="3394075" y="3586163"/>
            <a:ext cx="1066800" cy="685800"/>
          </a:xfrm>
          <a:custGeom>
            <a:avLst/>
            <a:gdLst/>
            <a:ahLst/>
            <a:cxnLst>
              <a:cxn ang="0">
                <a:pos x="672" y="0"/>
              </a:cxn>
              <a:cxn ang="0">
                <a:pos x="144" y="144"/>
              </a:cxn>
              <a:cxn ang="0">
                <a:pos x="0" y="528"/>
              </a:cxn>
            </a:cxnLst>
            <a:rect l="0" t="0" r="r" b="b"/>
            <a:pathLst>
              <a:path w="672" h="528">
                <a:moveTo>
                  <a:pt x="672" y="0"/>
                </a:moveTo>
                <a:cubicBezTo>
                  <a:pt x="464" y="28"/>
                  <a:pt x="256" y="56"/>
                  <a:pt x="144" y="144"/>
                </a:cubicBezTo>
                <a:cubicBezTo>
                  <a:pt x="32" y="232"/>
                  <a:pt x="16" y="380"/>
                  <a:pt x="0" y="528"/>
                </a:cubicBezTo>
              </a:path>
            </a:pathLst>
          </a:custGeom>
          <a:noFill/>
          <a:ln w="57150" cap="flat" cmpd="sng">
            <a:solidFill>
              <a:schemeClr val="tx1"/>
            </a:solidFill>
            <a:prstDash val="solid"/>
            <a:miter lim="800000"/>
            <a:headEnd type="none" w="med" len="med"/>
            <a:tailEnd type="triangle" w="med" len="med"/>
          </a:ln>
          <a:effectLst/>
        </p:spPr>
        <p:txBody>
          <a:bodyPr wrap="none"/>
          <a:lstStyle/>
          <a:p>
            <a:endParaRPr lang="en-US"/>
          </a:p>
        </p:txBody>
      </p:sp>
      <p:sp>
        <p:nvSpPr>
          <p:cNvPr id="118894" name="Freeform 110"/>
          <p:cNvSpPr>
            <a:spLocks/>
          </p:cNvSpPr>
          <p:nvPr/>
        </p:nvSpPr>
        <p:spPr bwMode="auto">
          <a:xfrm flipH="1">
            <a:off x="7391400" y="3276600"/>
            <a:ext cx="1295400" cy="990600"/>
          </a:xfrm>
          <a:custGeom>
            <a:avLst/>
            <a:gdLst/>
            <a:ahLst/>
            <a:cxnLst>
              <a:cxn ang="0">
                <a:pos x="672" y="0"/>
              </a:cxn>
              <a:cxn ang="0">
                <a:pos x="144" y="144"/>
              </a:cxn>
              <a:cxn ang="0">
                <a:pos x="0" y="528"/>
              </a:cxn>
            </a:cxnLst>
            <a:rect l="0" t="0" r="r" b="b"/>
            <a:pathLst>
              <a:path w="672" h="528">
                <a:moveTo>
                  <a:pt x="672" y="0"/>
                </a:moveTo>
                <a:cubicBezTo>
                  <a:pt x="464" y="28"/>
                  <a:pt x="256" y="56"/>
                  <a:pt x="144" y="144"/>
                </a:cubicBezTo>
                <a:cubicBezTo>
                  <a:pt x="32" y="232"/>
                  <a:pt x="16" y="380"/>
                  <a:pt x="0" y="528"/>
                </a:cubicBezTo>
              </a:path>
            </a:pathLst>
          </a:custGeom>
          <a:noFill/>
          <a:ln w="57150" cap="flat" cmpd="sng">
            <a:solidFill>
              <a:schemeClr val="tx1"/>
            </a:solidFill>
            <a:prstDash val="solid"/>
            <a:miter lim="800000"/>
            <a:headEnd type="none" w="med" len="med"/>
            <a:tailEnd type="triangle" w="med" len="med"/>
          </a:ln>
          <a:effectLst/>
        </p:spPr>
        <p:txBody>
          <a:bodyPr wrap="none"/>
          <a:lstStyle/>
          <a:p>
            <a:endParaRPr lang="en-US"/>
          </a:p>
        </p:txBody>
      </p:sp>
      <p:sp>
        <p:nvSpPr>
          <p:cNvPr id="118895" name="Line 111"/>
          <p:cNvSpPr>
            <a:spLocks noChangeShapeType="1"/>
          </p:cNvSpPr>
          <p:nvPr/>
        </p:nvSpPr>
        <p:spPr bwMode="auto">
          <a:xfrm flipH="1">
            <a:off x="5715000" y="2133600"/>
            <a:ext cx="838200" cy="685800"/>
          </a:xfrm>
          <a:prstGeom prst="line">
            <a:avLst/>
          </a:prstGeom>
          <a:noFill/>
          <a:ln w="57150">
            <a:solidFill>
              <a:schemeClr val="tx1"/>
            </a:solidFill>
            <a:prstDash val="sysDot"/>
            <a:miter lim="800000"/>
            <a:headEnd/>
            <a:tailEnd type="triangle" w="med" len="med"/>
          </a:ln>
          <a:effectLst/>
        </p:spPr>
        <p:txBody>
          <a:bodyPr wrap="none"/>
          <a:lstStyle/>
          <a:p>
            <a:endParaRPr lang="en-US"/>
          </a:p>
        </p:txBody>
      </p:sp>
      <p:sp>
        <p:nvSpPr>
          <p:cNvPr id="118896" name="Line 112"/>
          <p:cNvSpPr>
            <a:spLocks noChangeShapeType="1"/>
          </p:cNvSpPr>
          <p:nvPr/>
        </p:nvSpPr>
        <p:spPr bwMode="auto">
          <a:xfrm flipH="1">
            <a:off x="6019800" y="2133600"/>
            <a:ext cx="838200" cy="685800"/>
          </a:xfrm>
          <a:prstGeom prst="line">
            <a:avLst/>
          </a:prstGeom>
          <a:noFill/>
          <a:ln w="57150">
            <a:solidFill>
              <a:schemeClr val="tx1"/>
            </a:solidFill>
            <a:prstDash val="sysDot"/>
            <a:miter lim="800000"/>
            <a:headEnd type="triangle" w="med" len="med"/>
            <a:tailEnd/>
          </a:ln>
          <a:effectLst/>
        </p:spPr>
        <p:txBody>
          <a:bodyPr wrap="none"/>
          <a:lstStyle/>
          <a:p>
            <a:endParaRPr lang="en-US"/>
          </a:p>
        </p:txBody>
      </p:sp>
      <p:sp>
        <p:nvSpPr>
          <p:cNvPr id="118897" name="AutoShape 113"/>
          <p:cNvSpPr>
            <a:spLocks noChangeArrowheads="1"/>
          </p:cNvSpPr>
          <p:nvPr/>
        </p:nvSpPr>
        <p:spPr bwMode="auto">
          <a:xfrm>
            <a:off x="5867400" y="1447800"/>
            <a:ext cx="4648200" cy="685800"/>
          </a:xfrm>
          <a:prstGeom prst="wedgeRectCallout">
            <a:avLst>
              <a:gd name="adj1" fmla="val -59458"/>
              <a:gd name="adj2" fmla="val 138194"/>
            </a:avLst>
          </a:prstGeom>
          <a:solidFill>
            <a:srgbClr val="FDFF97"/>
          </a:solidFill>
          <a:ln w="28575">
            <a:miter lim="800000"/>
            <a:headEnd/>
            <a:tailEnd/>
          </a:ln>
          <a:effectLst/>
          <a:scene3d>
            <a:camera prst="legacyObliqueTopRight"/>
            <a:lightRig rig="legacyFlat3" dir="b"/>
          </a:scene3d>
          <a:sp3d extrusionH="430200" prstMaterial="legacyMatte">
            <a:bevelT w="13500" h="13500" prst="angle"/>
            <a:bevelB w="13500" h="13500" prst="angle"/>
            <a:extrusionClr>
              <a:srgbClr val="FDFF97"/>
            </a:extrusionClr>
          </a:sp3d>
        </p:spPr>
        <p:txBody>
          <a:bodyPr>
            <a:flatTx/>
          </a:bodyPr>
          <a:lstStyle/>
          <a:p>
            <a:r>
              <a:rPr lang="en-US"/>
              <a:t>Yellow leaf node “sees” its neighbors and the domains on the path to the root.  </a:t>
            </a:r>
          </a:p>
        </p:txBody>
      </p:sp>
      <p:sp>
        <p:nvSpPr>
          <p:cNvPr id="118898" name="AutoShape 114"/>
          <p:cNvSpPr>
            <a:spLocks noChangeArrowheads="1"/>
          </p:cNvSpPr>
          <p:nvPr/>
        </p:nvSpPr>
        <p:spPr bwMode="auto">
          <a:xfrm>
            <a:off x="3352800" y="3810000"/>
            <a:ext cx="3352800" cy="685800"/>
          </a:xfrm>
          <a:prstGeom prst="wedgeRectCallout">
            <a:avLst>
              <a:gd name="adj1" fmla="val -54690"/>
              <a:gd name="adj2" fmla="val 118519"/>
            </a:avLst>
          </a:prstGeom>
          <a:solidFill>
            <a:srgbClr val="FDFF97"/>
          </a:solidFill>
          <a:ln w="28575">
            <a:miter lim="800000"/>
            <a:headEnd/>
            <a:tailEnd/>
          </a:ln>
          <a:effectLst/>
          <a:scene3d>
            <a:camera prst="legacyObliqueTopRight"/>
            <a:lightRig rig="legacyFlat3" dir="b"/>
          </a:scene3d>
          <a:sp3d extrusionH="430200" prstMaterial="legacyMatte">
            <a:bevelT w="13500" h="13500" prst="angle"/>
            <a:bevelB w="13500" h="13500" prst="angle"/>
            <a:extrusionClr>
              <a:srgbClr val="FDFF97"/>
            </a:extrusionClr>
          </a:sp3d>
        </p:spPr>
        <p:txBody>
          <a:bodyPr>
            <a:flatTx/>
          </a:bodyPr>
          <a:lstStyle/>
          <a:p>
            <a:r>
              <a:rPr lang="en-US"/>
              <a:t>Falcon runs level 2 epidemic because it has lowest load</a:t>
            </a:r>
          </a:p>
        </p:txBody>
      </p:sp>
      <p:sp>
        <p:nvSpPr>
          <p:cNvPr id="118899" name="AutoShape 115"/>
          <p:cNvSpPr>
            <a:spLocks noChangeArrowheads="1"/>
          </p:cNvSpPr>
          <p:nvPr/>
        </p:nvSpPr>
        <p:spPr bwMode="auto">
          <a:xfrm>
            <a:off x="7162800" y="3352800"/>
            <a:ext cx="3352800" cy="685800"/>
          </a:xfrm>
          <a:prstGeom prst="wedgeRectCallout">
            <a:avLst>
              <a:gd name="adj1" fmla="val -46639"/>
              <a:gd name="adj2" fmla="val 211343"/>
            </a:avLst>
          </a:prstGeom>
          <a:solidFill>
            <a:srgbClr val="66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66FFFF"/>
            </a:extrusionClr>
          </a:sp3d>
        </p:spPr>
        <p:txBody>
          <a:bodyPr>
            <a:flatTx/>
          </a:bodyPr>
          <a:lstStyle/>
          <a:p>
            <a:r>
              <a:rPr lang="en-US"/>
              <a:t>Gnu runs level 2 epidemic because it has lowest load</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8448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8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8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889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889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8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97" grpId="0" animBg="1"/>
      <p:bldP spid="118898" grpId="0" animBg="1"/>
      <p:bldP spid="118898" grpId="1" animBg="1"/>
      <p:bldP spid="118899" grpId="0" animBg="1"/>
      <p:bldP spid="11889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Oval 2"/>
          <p:cNvSpPr>
            <a:spLocks noChangeArrowheads="1"/>
          </p:cNvSpPr>
          <p:nvPr/>
        </p:nvSpPr>
        <p:spPr bwMode="auto">
          <a:xfrm rot="2191731">
            <a:off x="2362200" y="1600200"/>
            <a:ext cx="8686800" cy="3886200"/>
          </a:xfrm>
          <a:prstGeom prst="ellipse">
            <a:avLst/>
          </a:prstGeom>
          <a:solidFill>
            <a:srgbClr val="92D050">
              <a:alpha val="42000"/>
            </a:srgbClr>
          </a:solidFill>
          <a:ln w="9525">
            <a:solidFill>
              <a:schemeClr val="tx1"/>
            </a:solidFill>
            <a:miter lim="800000"/>
            <a:headEnd/>
            <a:tailEnd/>
          </a:ln>
          <a:effectLst/>
        </p:spPr>
        <p:txBody>
          <a:bodyPr wrap="none" anchor="ctr"/>
          <a:lstStyle/>
          <a:p>
            <a:endParaRPr lang="en-US"/>
          </a:p>
        </p:txBody>
      </p:sp>
      <p:sp>
        <p:nvSpPr>
          <p:cNvPr id="119811" name="Rectangle 3"/>
          <p:cNvSpPr>
            <a:spLocks noGrp="1" noChangeArrowheads="1"/>
          </p:cNvSpPr>
          <p:nvPr>
            <p:ph type="title"/>
          </p:nvPr>
        </p:nvSpPr>
        <p:spPr/>
        <p:txBody>
          <a:bodyPr/>
          <a:lstStyle/>
          <a:p>
            <a:r>
              <a:rPr lang="en-US" sz="3200"/>
              <a:t>Hierarchy is virtual… data is replicated</a:t>
            </a:r>
          </a:p>
        </p:txBody>
      </p:sp>
      <p:graphicFrame>
        <p:nvGraphicFramePr>
          <p:cNvPr id="119812" name="Group 4"/>
          <p:cNvGraphicFramePr>
            <a:graphicFrameLocks noGrp="1"/>
          </p:cNvGraphicFramePr>
          <p:nvPr>
            <p:extLst>
              <p:ext uri="{D42A27DB-BD31-4B8C-83A1-F6EECF244321}">
                <p14:modId xmlns:p14="http://schemas.microsoft.com/office/powerpoint/2010/main" val="3174451391"/>
              </p:ext>
            </p:extLst>
          </p:nvPr>
        </p:nvGraphicFramePr>
        <p:xfrm>
          <a:off x="2286000" y="4343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swift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falcon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cardinal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bl>
          </a:graphicData>
        </a:graphic>
      </p:graphicFrame>
      <p:graphicFrame>
        <p:nvGraphicFramePr>
          <p:cNvPr id="119849" name="Group 41"/>
          <p:cNvGraphicFramePr>
            <a:graphicFrameLocks noGrp="1"/>
          </p:cNvGraphicFramePr>
          <p:nvPr>
            <p:extLst>
              <p:ext uri="{D42A27DB-BD31-4B8C-83A1-F6EECF244321}">
                <p14:modId xmlns:p14="http://schemas.microsoft.com/office/powerpoint/2010/main" val="419457116"/>
              </p:ext>
            </p:extLst>
          </p:nvPr>
        </p:nvGraphicFramePr>
        <p:xfrm>
          <a:off x="6324600" y="4343400"/>
          <a:ext cx="36576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Weblogic?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SMTP?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Word Version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folHlink"/>
                          </a:solidFill>
                          <a:effectLst/>
                          <a:latin typeface="Tahoma" pitchFamily="34"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gazelle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zebra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gnu</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6.2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bl>
          </a:graphicData>
        </a:graphic>
      </p:graphicFrame>
      <p:graphicFrame>
        <p:nvGraphicFramePr>
          <p:cNvPr id="119886" name="Group 78"/>
          <p:cNvGraphicFramePr>
            <a:graphicFrameLocks noGrp="1"/>
          </p:cNvGraphicFramePr>
          <p:nvPr>
            <p:extLst>
              <p:ext uri="{D42A27DB-BD31-4B8C-83A1-F6EECF244321}">
                <p14:modId xmlns:p14="http://schemas.microsoft.com/office/powerpoint/2010/main" val="3409767493"/>
              </p:ext>
            </p:extLst>
          </p:nvPr>
        </p:nvGraphicFramePr>
        <p:xfrm>
          <a:off x="4495800" y="2895600"/>
          <a:ext cx="2819400" cy="990600"/>
        </p:xfrm>
        <a:graphic>
          <a:graphicData uri="http://schemas.openxmlformats.org/drawingml/2006/table">
            <a:tbl>
              <a:tblPr/>
              <a:tblGrid>
                <a:gridCol w="60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err="1">
                          <a:ln>
                            <a:noFill/>
                          </a:ln>
                          <a:solidFill>
                            <a:srgbClr val="FF0000"/>
                          </a:solidFill>
                          <a:effectLst/>
                          <a:latin typeface="Tahoma" pitchFamily="34" charset="0"/>
                        </a:rPr>
                        <a:t>Avg</a:t>
                      </a:r>
                      <a:r>
                        <a:rPr kumimoji="0" lang="en-US" sz="800" b="0" i="0" u="none" strike="noStrike" cap="none" normalizeH="0" baseline="0" dirty="0">
                          <a:ln>
                            <a:noFill/>
                          </a:ln>
                          <a:solidFill>
                            <a:srgbClr val="FF0000"/>
                          </a:solidFill>
                          <a:effectLst/>
                          <a:latin typeface="Tahoma" pitchFamily="34" charset="0"/>
                        </a:rPr>
                        <a:t> Load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WL contact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rgbClr val="FF0000"/>
                          </a:solidFill>
                          <a:effectLst/>
                          <a:latin typeface="Tahoma" pitchFamily="34" charset="0"/>
                        </a:rPr>
                        <a:t>SMTP contact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SF</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2.6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123.45.61.3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123.45.61.17</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NJ</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127.16.77.6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127.16.77.11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Paris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3.1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a:ln>
                            <a:noFill/>
                          </a:ln>
                          <a:solidFill>
                            <a:schemeClr val="tx1"/>
                          </a:solidFill>
                          <a:effectLst/>
                          <a:latin typeface="Tahoma" pitchFamily="34" charset="0"/>
                        </a:rPr>
                        <a:t>14.66.71.8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800" b="0" i="0" u="none" strike="noStrike" cap="none" normalizeH="0" baseline="0" dirty="0">
                          <a:ln>
                            <a:noFill/>
                          </a:ln>
                          <a:solidFill>
                            <a:schemeClr val="tx1"/>
                          </a:solidFill>
                          <a:effectLst/>
                          <a:latin typeface="Tahoma" pitchFamily="34" charset="0"/>
                        </a:rPr>
                        <a:t>14.66.71.12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9913" name="Text Box 105"/>
          <p:cNvSpPr txBox="1">
            <a:spLocks noChangeArrowheads="1"/>
          </p:cNvSpPr>
          <p:nvPr/>
        </p:nvSpPr>
        <p:spPr bwMode="auto">
          <a:xfrm>
            <a:off x="3124200" y="5486400"/>
            <a:ext cx="2133600" cy="457200"/>
          </a:xfrm>
          <a:prstGeom prst="rect">
            <a:avLst/>
          </a:prstGeom>
          <a:noFill/>
          <a:ln w="9525">
            <a:noFill/>
            <a:miter lim="800000"/>
            <a:headEnd/>
            <a:tailEnd/>
          </a:ln>
          <a:effectLst/>
        </p:spPr>
        <p:txBody>
          <a:bodyPr>
            <a:spAutoFit/>
          </a:bodyPr>
          <a:lstStyle/>
          <a:p>
            <a:pPr algn="l" eaLnBrk="1" hangingPunct="1">
              <a:spcBef>
                <a:spcPct val="50000"/>
              </a:spcBef>
            </a:pPr>
            <a:r>
              <a:rPr lang="en-US" sz="2400"/>
              <a:t>San Francisco</a:t>
            </a:r>
          </a:p>
        </p:txBody>
      </p:sp>
      <p:sp>
        <p:nvSpPr>
          <p:cNvPr id="119914" name="Text Box 106"/>
          <p:cNvSpPr txBox="1">
            <a:spLocks noChangeArrowheads="1"/>
          </p:cNvSpPr>
          <p:nvPr/>
        </p:nvSpPr>
        <p:spPr bwMode="auto">
          <a:xfrm>
            <a:off x="7010400" y="5410200"/>
            <a:ext cx="2514600" cy="457200"/>
          </a:xfrm>
          <a:prstGeom prst="rect">
            <a:avLst/>
          </a:prstGeom>
          <a:noFill/>
          <a:ln w="9525">
            <a:noFill/>
            <a:miter lim="800000"/>
            <a:headEnd/>
            <a:tailEnd/>
          </a:ln>
          <a:effectLst/>
        </p:spPr>
        <p:txBody>
          <a:bodyPr>
            <a:spAutoFit/>
          </a:bodyPr>
          <a:lstStyle/>
          <a:p>
            <a:pPr algn="l" eaLnBrk="1" hangingPunct="1">
              <a:spcBef>
                <a:spcPct val="50000"/>
              </a:spcBef>
            </a:pPr>
            <a:r>
              <a:rPr lang="en-US" sz="2400"/>
              <a:t>New Jersey</a:t>
            </a:r>
          </a:p>
        </p:txBody>
      </p:sp>
      <p:sp>
        <p:nvSpPr>
          <p:cNvPr id="119915" name="Freeform 107"/>
          <p:cNvSpPr>
            <a:spLocks/>
          </p:cNvSpPr>
          <p:nvPr/>
        </p:nvSpPr>
        <p:spPr bwMode="auto">
          <a:xfrm>
            <a:off x="3124200" y="3276600"/>
            <a:ext cx="1295400" cy="990600"/>
          </a:xfrm>
          <a:custGeom>
            <a:avLst/>
            <a:gdLst/>
            <a:ahLst/>
            <a:cxnLst>
              <a:cxn ang="0">
                <a:pos x="672" y="0"/>
              </a:cxn>
              <a:cxn ang="0">
                <a:pos x="144" y="144"/>
              </a:cxn>
              <a:cxn ang="0">
                <a:pos x="0" y="528"/>
              </a:cxn>
            </a:cxnLst>
            <a:rect l="0" t="0" r="r" b="b"/>
            <a:pathLst>
              <a:path w="672" h="528">
                <a:moveTo>
                  <a:pt x="672" y="0"/>
                </a:moveTo>
                <a:cubicBezTo>
                  <a:pt x="464" y="28"/>
                  <a:pt x="256" y="56"/>
                  <a:pt x="144" y="144"/>
                </a:cubicBezTo>
                <a:cubicBezTo>
                  <a:pt x="32" y="232"/>
                  <a:pt x="16" y="380"/>
                  <a:pt x="0" y="528"/>
                </a:cubicBezTo>
              </a:path>
            </a:pathLst>
          </a:custGeom>
          <a:noFill/>
          <a:ln w="57150" cap="flat" cmpd="sng">
            <a:solidFill>
              <a:schemeClr val="tx1"/>
            </a:solidFill>
            <a:prstDash val="solid"/>
            <a:miter lim="800000"/>
            <a:headEnd type="none" w="med" len="med"/>
            <a:tailEnd type="triangle" w="med" len="med"/>
          </a:ln>
          <a:effectLst/>
        </p:spPr>
        <p:txBody>
          <a:bodyPr wrap="none"/>
          <a:lstStyle/>
          <a:p>
            <a:endParaRPr lang="en-US"/>
          </a:p>
        </p:txBody>
      </p:sp>
      <p:sp>
        <p:nvSpPr>
          <p:cNvPr id="119916" name="Freeform 108"/>
          <p:cNvSpPr>
            <a:spLocks/>
          </p:cNvSpPr>
          <p:nvPr/>
        </p:nvSpPr>
        <p:spPr bwMode="auto">
          <a:xfrm>
            <a:off x="7315200" y="3530600"/>
            <a:ext cx="1066800" cy="812800"/>
          </a:xfrm>
          <a:custGeom>
            <a:avLst/>
            <a:gdLst/>
            <a:ahLst/>
            <a:cxnLst>
              <a:cxn ang="0">
                <a:pos x="0" y="32"/>
              </a:cxn>
              <a:cxn ang="0">
                <a:pos x="528" y="80"/>
              </a:cxn>
              <a:cxn ang="0">
                <a:pos x="672" y="512"/>
              </a:cxn>
            </a:cxnLst>
            <a:rect l="0" t="0" r="r" b="b"/>
            <a:pathLst>
              <a:path w="672" h="512">
                <a:moveTo>
                  <a:pt x="0" y="32"/>
                </a:moveTo>
                <a:cubicBezTo>
                  <a:pt x="208" y="16"/>
                  <a:pt x="416" y="0"/>
                  <a:pt x="528" y="80"/>
                </a:cubicBezTo>
                <a:cubicBezTo>
                  <a:pt x="640" y="160"/>
                  <a:pt x="656" y="336"/>
                  <a:pt x="672" y="512"/>
                </a:cubicBezTo>
              </a:path>
            </a:pathLst>
          </a:custGeom>
          <a:noFill/>
          <a:ln w="57150" cap="flat" cmpd="sng">
            <a:solidFill>
              <a:schemeClr val="tx1"/>
            </a:solidFill>
            <a:prstDash val="solid"/>
            <a:miter lim="800000"/>
            <a:headEnd type="triangle" w="med" len="med"/>
            <a:tailEnd type="none" w="med" len="med"/>
          </a:ln>
          <a:effectLst/>
        </p:spPr>
        <p:txBody>
          <a:bodyPr wrap="none"/>
          <a:lstStyle/>
          <a:p>
            <a:endParaRPr lang="en-US"/>
          </a:p>
        </p:txBody>
      </p:sp>
      <p:sp>
        <p:nvSpPr>
          <p:cNvPr id="119917" name="Freeform 109"/>
          <p:cNvSpPr>
            <a:spLocks/>
          </p:cNvSpPr>
          <p:nvPr/>
        </p:nvSpPr>
        <p:spPr bwMode="auto">
          <a:xfrm rot="6383468" flipV="1">
            <a:off x="3394075" y="3586163"/>
            <a:ext cx="1066800" cy="685800"/>
          </a:xfrm>
          <a:custGeom>
            <a:avLst/>
            <a:gdLst/>
            <a:ahLst/>
            <a:cxnLst>
              <a:cxn ang="0">
                <a:pos x="672" y="0"/>
              </a:cxn>
              <a:cxn ang="0">
                <a:pos x="144" y="144"/>
              </a:cxn>
              <a:cxn ang="0">
                <a:pos x="0" y="528"/>
              </a:cxn>
            </a:cxnLst>
            <a:rect l="0" t="0" r="r" b="b"/>
            <a:pathLst>
              <a:path w="672" h="528">
                <a:moveTo>
                  <a:pt x="672" y="0"/>
                </a:moveTo>
                <a:cubicBezTo>
                  <a:pt x="464" y="28"/>
                  <a:pt x="256" y="56"/>
                  <a:pt x="144" y="144"/>
                </a:cubicBezTo>
                <a:cubicBezTo>
                  <a:pt x="32" y="232"/>
                  <a:pt x="16" y="380"/>
                  <a:pt x="0" y="528"/>
                </a:cubicBezTo>
              </a:path>
            </a:pathLst>
          </a:custGeom>
          <a:noFill/>
          <a:ln w="57150" cap="flat" cmpd="sng">
            <a:solidFill>
              <a:schemeClr val="tx1"/>
            </a:solidFill>
            <a:prstDash val="solid"/>
            <a:miter lim="800000"/>
            <a:headEnd type="none" w="med" len="med"/>
            <a:tailEnd type="triangle" w="med" len="med"/>
          </a:ln>
          <a:effectLst/>
        </p:spPr>
        <p:txBody>
          <a:bodyPr wrap="none"/>
          <a:lstStyle/>
          <a:p>
            <a:endParaRPr lang="en-US"/>
          </a:p>
        </p:txBody>
      </p:sp>
      <p:sp>
        <p:nvSpPr>
          <p:cNvPr id="119918" name="Freeform 110"/>
          <p:cNvSpPr>
            <a:spLocks/>
          </p:cNvSpPr>
          <p:nvPr/>
        </p:nvSpPr>
        <p:spPr bwMode="auto">
          <a:xfrm flipH="1">
            <a:off x="7391400" y="3276600"/>
            <a:ext cx="1295400" cy="990600"/>
          </a:xfrm>
          <a:custGeom>
            <a:avLst/>
            <a:gdLst/>
            <a:ahLst/>
            <a:cxnLst>
              <a:cxn ang="0">
                <a:pos x="672" y="0"/>
              </a:cxn>
              <a:cxn ang="0">
                <a:pos x="144" y="144"/>
              </a:cxn>
              <a:cxn ang="0">
                <a:pos x="0" y="528"/>
              </a:cxn>
            </a:cxnLst>
            <a:rect l="0" t="0" r="r" b="b"/>
            <a:pathLst>
              <a:path w="672" h="528">
                <a:moveTo>
                  <a:pt x="672" y="0"/>
                </a:moveTo>
                <a:cubicBezTo>
                  <a:pt x="464" y="28"/>
                  <a:pt x="256" y="56"/>
                  <a:pt x="144" y="144"/>
                </a:cubicBezTo>
                <a:cubicBezTo>
                  <a:pt x="32" y="232"/>
                  <a:pt x="16" y="380"/>
                  <a:pt x="0" y="528"/>
                </a:cubicBezTo>
              </a:path>
            </a:pathLst>
          </a:custGeom>
          <a:noFill/>
          <a:ln w="57150" cap="flat" cmpd="sng">
            <a:solidFill>
              <a:schemeClr val="tx1"/>
            </a:solidFill>
            <a:prstDash val="solid"/>
            <a:miter lim="800000"/>
            <a:headEnd type="none" w="med" len="med"/>
            <a:tailEnd type="triangle" w="med" len="med"/>
          </a:ln>
          <a:effectLst/>
        </p:spPr>
        <p:txBody>
          <a:bodyPr wrap="none"/>
          <a:lstStyle/>
          <a:p>
            <a:endParaRPr lang="en-US"/>
          </a:p>
        </p:txBody>
      </p:sp>
      <p:sp>
        <p:nvSpPr>
          <p:cNvPr id="119919" name="Line 111"/>
          <p:cNvSpPr>
            <a:spLocks noChangeShapeType="1"/>
          </p:cNvSpPr>
          <p:nvPr/>
        </p:nvSpPr>
        <p:spPr bwMode="auto">
          <a:xfrm flipH="1">
            <a:off x="5715000" y="2133600"/>
            <a:ext cx="838200" cy="685800"/>
          </a:xfrm>
          <a:prstGeom prst="line">
            <a:avLst/>
          </a:prstGeom>
          <a:noFill/>
          <a:ln w="57150">
            <a:solidFill>
              <a:schemeClr val="tx1"/>
            </a:solidFill>
            <a:prstDash val="sysDot"/>
            <a:miter lim="800000"/>
            <a:headEnd/>
            <a:tailEnd type="triangle" w="med" len="med"/>
          </a:ln>
          <a:effectLst/>
        </p:spPr>
        <p:txBody>
          <a:bodyPr wrap="none"/>
          <a:lstStyle/>
          <a:p>
            <a:endParaRPr lang="en-US"/>
          </a:p>
        </p:txBody>
      </p:sp>
      <p:sp>
        <p:nvSpPr>
          <p:cNvPr id="119920" name="Line 112"/>
          <p:cNvSpPr>
            <a:spLocks noChangeShapeType="1"/>
          </p:cNvSpPr>
          <p:nvPr/>
        </p:nvSpPr>
        <p:spPr bwMode="auto">
          <a:xfrm flipH="1">
            <a:off x="6019800" y="2133600"/>
            <a:ext cx="838200" cy="685800"/>
          </a:xfrm>
          <a:prstGeom prst="line">
            <a:avLst/>
          </a:prstGeom>
          <a:noFill/>
          <a:ln w="57150">
            <a:solidFill>
              <a:schemeClr val="tx1"/>
            </a:solidFill>
            <a:prstDash val="sysDot"/>
            <a:miter lim="800000"/>
            <a:headEnd type="triangle" w="med" len="med"/>
            <a:tailEnd/>
          </a:ln>
          <a:effectLst/>
        </p:spPr>
        <p:txBody>
          <a:bodyPr wrap="none"/>
          <a:lstStyle/>
          <a:p>
            <a:endParaRPr lang="en-US"/>
          </a:p>
        </p:txBody>
      </p:sp>
      <p:sp>
        <p:nvSpPr>
          <p:cNvPr id="119921" name="AutoShape 113"/>
          <p:cNvSpPr>
            <a:spLocks noChangeArrowheads="1"/>
          </p:cNvSpPr>
          <p:nvPr/>
        </p:nvSpPr>
        <p:spPr bwMode="auto">
          <a:xfrm>
            <a:off x="5867400" y="1447800"/>
            <a:ext cx="4648200" cy="685800"/>
          </a:xfrm>
          <a:prstGeom prst="wedgeRectCallout">
            <a:avLst>
              <a:gd name="adj1" fmla="val -59458"/>
              <a:gd name="adj2" fmla="val 138194"/>
            </a:avLst>
          </a:prstGeom>
          <a:solidFill>
            <a:srgbClr val="66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66FFFF"/>
            </a:extrusionClr>
          </a:sp3d>
        </p:spPr>
        <p:txBody>
          <a:bodyPr>
            <a:flatTx/>
          </a:bodyPr>
          <a:lstStyle/>
          <a:p>
            <a:r>
              <a:rPr lang="en-US"/>
              <a:t>Green node sees different leaf domain but has a consistent view of the inner domain  </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3870886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3A80-A32B-493A-AF8A-2D5211164F8A}"/>
              </a:ext>
            </a:extLst>
          </p:cNvPr>
          <p:cNvSpPr>
            <a:spLocks noGrp="1"/>
          </p:cNvSpPr>
          <p:nvPr>
            <p:ph type="title"/>
          </p:nvPr>
        </p:nvSpPr>
        <p:spPr/>
        <p:txBody>
          <a:bodyPr/>
          <a:lstStyle/>
          <a:p>
            <a:r>
              <a:rPr lang="en-US" dirty="0"/>
              <a:t>Key aspects to the concept</a:t>
            </a:r>
          </a:p>
        </p:txBody>
      </p:sp>
      <p:sp>
        <p:nvSpPr>
          <p:cNvPr id="3" name="Content Placeholder 2">
            <a:extLst>
              <a:ext uri="{FF2B5EF4-FFF2-40B4-BE49-F238E27FC236}">
                <a16:creationId xmlns:a16="http://schemas.microsoft.com/office/drawing/2014/main" id="{6C099781-829D-4703-985F-7BF6FE46984D}"/>
              </a:ext>
            </a:extLst>
          </p:cNvPr>
          <p:cNvSpPr>
            <a:spLocks noGrp="1"/>
          </p:cNvSpPr>
          <p:nvPr>
            <p:ph idx="1"/>
          </p:nvPr>
        </p:nvSpPr>
        <p:spPr/>
        <p:txBody>
          <a:bodyPr/>
          <a:lstStyle/>
          <a:p>
            <a:r>
              <a:rPr lang="en-US" dirty="0"/>
              <a:t>Participants have a membership list, or some random subset of it.</a:t>
            </a:r>
          </a:p>
          <a:p>
            <a:endParaRPr lang="en-US" dirty="0"/>
          </a:p>
          <a:p>
            <a:r>
              <a:rPr lang="en-US" dirty="0"/>
              <a:t>They pick some other participant at random, once every T time units.</a:t>
            </a:r>
          </a:p>
          <a:p>
            <a:endParaRPr lang="en-US" dirty="0"/>
          </a:p>
          <a:p>
            <a:r>
              <a:rPr lang="en-US" dirty="0"/>
              <a:t>Then the two interact to share data:</a:t>
            </a:r>
          </a:p>
          <a:p>
            <a:endParaRPr lang="en-US" dirty="0"/>
          </a:p>
          <a:p>
            <a:r>
              <a:rPr lang="en-US" dirty="0"/>
              <a:t>The messages are of fixed maximum size.  </a:t>
            </a:r>
          </a:p>
        </p:txBody>
      </p:sp>
      <p:sp>
        <p:nvSpPr>
          <p:cNvPr id="4" name="Footer Placeholder 3">
            <a:extLst>
              <a:ext uri="{FF2B5EF4-FFF2-40B4-BE49-F238E27FC236}">
                <a16:creationId xmlns:a16="http://schemas.microsoft.com/office/drawing/2014/main" id="{E91194E8-5AAA-497B-ADF3-D19B3F0CEA87}"/>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0C21D362-B6B5-4624-86E1-00C029E77F9D}"/>
              </a:ext>
            </a:extLst>
          </p:cNvPr>
          <p:cNvSpPr>
            <a:spLocks noGrp="1"/>
          </p:cNvSpPr>
          <p:nvPr>
            <p:ph type="sldNum" sz="quarter" idx="12"/>
          </p:nvPr>
        </p:nvSpPr>
        <p:spPr/>
        <p:txBody>
          <a:bodyPr/>
          <a:lstStyle/>
          <a:p>
            <a:fld id="{3C974458-8A97-4835-BF79-1FB6D7856C21}" type="slidenum">
              <a:rPr lang="en-US" smtClean="0"/>
              <a:t>3</a:t>
            </a:fld>
            <a:endParaRPr lang="en-US"/>
          </a:p>
        </p:txBody>
      </p:sp>
      <p:sp>
        <p:nvSpPr>
          <p:cNvPr id="7" name="TextBox 6">
            <a:extLst>
              <a:ext uri="{FF2B5EF4-FFF2-40B4-BE49-F238E27FC236}">
                <a16:creationId xmlns:a16="http://schemas.microsoft.com/office/drawing/2014/main" id="{77233B6D-C045-4AC6-A5FF-37421AE9B7BD}"/>
              </a:ext>
            </a:extLst>
          </p:cNvPr>
          <p:cNvSpPr txBox="1"/>
          <p:nvPr/>
        </p:nvSpPr>
        <p:spPr>
          <a:xfrm rot="10800000" flipH="1" flipV="1">
            <a:off x="6189133" y="3953933"/>
            <a:ext cx="359664" cy="1626694"/>
          </a:xfrm>
          <a:prstGeom prst="rect">
            <a:avLst/>
          </a:prstGeom>
          <a:noFill/>
        </p:spPr>
        <p:txBody>
          <a:bodyPr wrap="square" rtlCol="0">
            <a:spAutoFit/>
          </a:bodyPr>
          <a:lstStyle/>
          <a:p>
            <a:r>
              <a:rPr lang="en-US" sz="9600" dirty="0"/>
              <a:t>{</a:t>
            </a:r>
          </a:p>
        </p:txBody>
      </p:sp>
      <p:sp>
        <p:nvSpPr>
          <p:cNvPr id="8" name="TextBox 7">
            <a:extLst>
              <a:ext uri="{FF2B5EF4-FFF2-40B4-BE49-F238E27FC236}">
                <a16:creationId xmlns:a16="http://schemas.microsoft.com/office/drawing/2014/main" id="{B2C0774C-45CB-4CF4-A613-97C2D09E59F4}"/>
              </a:ext>
            </a:extLst>
          </p:cNvPr>
          <p:cNvSpPr txBox="1"/>
          <p:nvPr/>
        </p:nvSpPr>
        <p:spPr>
          <a:xfrm>
            <a:off x="6942328" y="4103300"/>
            <a:ext cx="2806987" cy="1477328"/>
          </a:xfrm>
          <a:prstGeom prst="rect">
            <a:avLst/>
          </a:prstGeom>
          <a:noFill/>
        </p:spPr>
        <p:txBody>
          <a:bodyPr wrap="none" rtlCol="0">
            <a:spAutoFit/>
          </a:bodyPr>
          <a:lstStyle/>
          <a:p>
            <a:r>
              <a:rPr lang="en-US" b="1" i="1" dirty="0"/>
              <a:t>Push: A “tells” B some rumors</a:t>
            </a:r>
          </a:p>
          <a:p>
            <a:endParaRPr lang="en-US" b="1" i="1" dirty="0"/>
          </a:p>
          <a:p>
            <a:r>
              <a:rPr lang="en-US" b="1" i="1" dirty="0"/>
              <a:t>Pull: A “asks” B for news</a:t>
            </a:r>
          </a:p>
          <a:p>
            <a:endParaRPr lang="en-US" b="1" i="1" dirty="0"/>
          </a:p>
          <a:p>
            <a:r>
              <a:rPr lang="en-US" b="1" i="1" dirty="0"/>
              <a:t>Push-Pull: Both</a:t>
            </a:r>
          </a:p>
        </p:txBody>
      </p:sp>
    </p:spTree>
    <p:extLst>
      <p:ext uri="{BB962C8B-B14F-4D97-AF65-F5344CB8AC3E}">
        <p14:creationId xmlns:p14="http://schemas.microsoft.com/office/powerpoint/2010/main" val="1124856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dirty="0"/>
              <a:t>Worst-case load?</a:t>
            </a:r>
          </a:p>
        </p:txBody>
      </p:sp>
      <p:sp>
        <p:nvSpPr>
          <p:cNvPr id="120835" name="Rectangle 3"/>
          <p:cNvSpPr>
            <a:spLocks noGrp="1" noChangeArrowheads="1"/>
          </p:cNvSpPr>
          <p:nvPr>
            <p:ph type="body" idx="1"/>
          </p:nvPr>
        </p:nvSpPr>
        <p:spPr/>
        <p:txBody>
          <a:bodyPr>
            <a:normAutofit/>
          </a:bodyPr>
          <a:lstStyle/>
          <a:p>
            <a:r>
              <a:rPr lang="en-US" sz="3200" dirty="0"/>
              <a:t>A small number of nodes end up participating in O(</a:t>
            </a:r>
            <a:r>
              <a:rPr lang="en-US" sz="3200" dirty="0" err="1"/>
              <a:t>log</a:t>
            </a:r>
            <a:r>
              <a:rPr lang="en-US" sz="3200" baseline="-25000" dirty="0" err="1"/>
              <a:t>fanout</a:t>
            </a:r>
            <a:r>
              <a:rPr lang="en-US" sz="3200" dirty="0" err="1"/>
              <a:t>N</a:t>
            </a:r>
            <a:r>
              <a:rPr lang="en-US" sz="3200" dirty="0"/>
              <a:t>) epidemics</a:t>
            </a:r>
          </a:p>
          <a:p>
            <a:pPr lvl="1">
              <a:buFont typeface="Wingdings" panose="05000000000000000000" pitchFamily="2" charset="2"/>
              <a:buChar char="Ø"/>
            </a:pPr>
            <a:r>
              <a:rPr lang="en-US" sz="2800" dirty="0"/>
              <a:t> Here the fanout is something like 50</a:t>
            </a:r>
          </a:p>
          <a:p>
            <a:pPr lvl="1">
              <a:buFont typeface="Wingdings" panose="05000000000000000000" pitchFamily="2" charset="2"/>
              <a:buChar char="Ø"/>
            </a:pPr>
            <a:r>
              <a:rPr lang="en-US" sz="2800" dirty="0"/>
              <a:t> In each epidemic, a message is sent and received roughly every 5s</a:t>
            </a:r>
          </a:p>
          <a:p>
            <a:r>
              <a:rPr lang="en-US" sz="3200" dirty="0"/>
              <a:t>We limit message size so even during periods of turbulence, no message can become huge.  </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3616407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dirty="0"/>
              <a:t>Who uses Astrolabe?</a:t>
            </a:r>
          </a:p>
        </p:txBody>
      </p:sp>
      <p:sp>
        <p:nvSpPr>
          <p:cNvPr id="138243" name="Rectangle 3"/>
          <p:cNvSpPr>
            <a:spLocks noGrp="1" noChangeArrowheads="1"/>
          </p:cNvSpPr>
          <p:nvPr>
            <p:ph type="body" idx="1"/>
          </p:nvPr>
        </p:nvSpPr>
        <p:spPr/>
        <p:txBody>
          <a:bodyPr>
            <a:normAutofit/>
          </a:bodyPr>
          <a:lstStyle/>
          <a:p>
            <a:r>
              <a:rPr lang="en-US" sz="3200" dirty="0"/>
              <a:t>Amazon doesn’t use Astrolabe in this identical form, but they built gossip-based monitoring systems based on the same ideas.</a:t>
            </a:r>
          </a:p>
          <a:p>
            <a:endParaRPr lang="en-US" sz="3200" dirty="0"/>
          </a:p>
          <a:p>
            <a:r>
              <a:rPr lang="en-US" sz="3200" dirty="0"/>
              <a:t>They deploy these in their big data centers!</a:t>
            </a:r>
          </a:p>
          <a:p>
            <a:pPr lvl="1">
              <a:buFont typeface="Wingdings" panose="05000000000000000000" pitchFamily="2" charset="2"/>
              <a:buChar char="Ø"/>
            </a:pPr>
            <a:r>
              <a:rPr lang="en-US" sz="2800" dirty="0"/>
              <a:t> Astrolabe-like mechanisms track overall state to diagnose issues</a:t>
            </a:r>
          </a:p>
          <a:p>
            <a:pPr lvl="1">
              <a:buFont typeface="Wingdings" panose="05000000000000000000" pitchFamily="2" charset="2"/>
              <a:buChar char="Ø"/>
            </a:pPr>
            <a:r>
              <a:rPr lang="en-US" sz="2800" dirty="0"/>
              <a:t> They also automate reaction to temporary overloads</a:t>
            </a:r>
          </a:p>
          <a:p>
            <a:pPr>
              <a:buFont typeface="Wingdings" pitchFamily="2" charset="2"/>
              <a:buNone/>
            </a:pPr>
            <a:endParaRPr lang="en-US" sz="3200" dirty="0"/>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16278856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a:t>Example of overload handling</a:t>
            </a:r>
          </a:p>
        </p:txBody>
      </p:sp>
      <p:sp>
        <p:nvSpPr>
          <p:cNvPr id="139267" name="Rectangle 3"/>
          <p:cNvSpPr>
            <a:spLocks noGrp="1" noChangeArrowheads="1"/>
          </p:cNvSpPr>
          <p:nvPr>
            <p:ph type="body" idx="1"/>
          </p:nvPr>
        </p:nvSpPr>
        <p:spPr/>
        <p:txBody>
          <a:bodyPr>
            <a:normAutofit fontScale="92500" lnSpcReduction="20000"/>
          </a:bodyPr>
          <a:lstStyle/>
          <a:p>
            <a:r>
              <a:rPr lang="en-US" sz="3200" dirty="0"/>
              <a:t>Some service S is getting slow…</a:t>
            </a:r>
          </a:p>
          <a:p>
            <a:pPr lvl="1">
              <a:buFont typeface="Wingdings" panose="05000000000000000000" pitchFamily="2" charset="2"/>
              <a:buChar char="Ø"/>
            </a:pPr>
            <a:r>
              <a:rPr lang="en-US" sz="2800" dirty="0"/>
              <a:t> Astrolabe triggers a “system wide warning”</a:t>
            </a:r>
          </a:p>
          <a:p>
            <a:endParaRPr lang="en-US" sz="3200" dirty="0"/>
          </a:p>
          <a:p>
            <a:r>
              <a:rPr lang="en-US" sz="3200" dirty="0"/>
              <a:t>Everyone sees the picture</a:t>
            </a:r>
          </a:p>
          <a:p>
            <a:pPr lvl="1">
              <a:buFont typeface="Wingdings" panose="05000000000000000000" pitchFamily="2" charset="2"/>
              <a:buChar char="Ø"/>
            </a:pPr>
            <a:r>
              <a:rPr lang="en-US" sz="2800" dirty="0"/>
              <a:t> “Oops, S is getting overloaded and slow!”</a:t>
            </a:r>
          </a:p>
          <a:p>
            <a:pPr lvl="1">
              <a:buFont typeface="Wingdings" panose="05000000000000000000" pitchFamily="2" charset="2"/>
              <a:buChar char="Ø"/>
            </a:pPr>
            <a:r>
              <a:rPr lang="en-US" sz="2800" dirty="0"/>
              <a:t> So everyone tries to reduce their frequency of requests against service S</a:t>
            </a:r>
          </a:p>
          <a:p>
            <a:pPr lvl="1"/>
            <a:endParaRPr lang="en-US" sz="2800" dirty="0"/>
          </a:p>
          <a:p>
            <a:r>
              <a:rPr lang="en-US" sz="3200" dirty="0"/>
              <a:t>What about overload in Astrolabe </a:t>
            </a:r>
            <a:r>
              <a:rPr lang="en-US" sz="3200" i="1" dirty="0"/>
              <a:t>itself?</a:t>
            </a:r>
            <a:endParaRPr lang="en-US" sz="3200" dirty="0"/>
          </a:p>
          <a:p>
            <a:pPr lvl="1">
              <a:buFont typeface="Wingdings" panose="05000000000000000000" pitchFamily="2" charset="2"/>
              <a:buChar char="Ø"/>
            </a:pPr>
            <a:r>
              <a:rPr lang="en-US" sz="2800" dirty="0"/>
              <a:t> Could everyone do a fair share of inner aggregation?</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3566260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Idea that one company had</a:t>
            </a:r>
            <a:endParaRPr lang="en-US" dirty="0"/>
          </a:p>
        </p:txBody>
      </p:sp>
      <p:sp>
        <p:nvSpPr>
          <p:cNvPr id="5" name="Content Placeholder 4"/>
          <p:cNvSpPr>
            <a:spLocks noGrp="1"/>
          </p:cNvSpPr>
          <p:nvPr>
            <p:ph sz="quarter" idx="1"/>
          </p:nvPr>
        </p:nvSpPr>
        <p:spPr/>
        <p:txBody>
          <a:bodyPr>
            <a:normAutofit lnSpcReduction="10000"/>
          </a:bodyPr>
          <a:lstStyle/>
          <a:p>
            <a:r>
              <a:rPr lang="en-US" dirty="0"/>
              <a:t>Start with the normal Astrolabe approach</a:t>
            </a:r>
          </a:p>
          <a:p>
            <a:endParaRPr lang="en-US" dirty="0"/>
          </a:p>
          <a:p>
            <a:r>
              <a:rPr lang="en-US" dirty="0"/>
              <a:t>But instead of electing nodes to play inner roles, assign them roles, left to right</a:t>
            </a:r>
          </a:p>
          <a:p>
            <a:endParaRPr lang="en-US" dirty="0"/>
          </a:p>
          <a:p>
            <a:r>
              <a:rPr lang="en-US" dirty="0"/>
              <a:t>N-1 inner nodes play two roles: aggregation and “be a leaf node”.</a:t>
            </a:r>
          </a:p>
          <a:p>
            <a:endParaRPr lang="en-US" dirty="0"/>
          </a:p>
          <a:p>
            <a:r>
              <a:rPr lang="en-US" dirty="0"/>
              <a:t>What impact will this have on Astrolabe?</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2161798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3"/>
          <p:cNvSpPr>
            <a:spLocks noGrp="1"/>
          </p:cNvSpPr>
          <p:nvPr>
            <p:ph type="ftr" sz="quarter" idx="11"/>
          </p:nvPr>
        </p:nvSpPr>
        <p:spPr/>
        <p:txBody>
          <a:bodyPr/>
          <a:lstStyle/>
          <a:p>
            <a:r>
              <a:rPr lang="en-US"/>
              <a:t>CS5412 Spring 2016</a:t>
            </a:r>
            <a:endParaRPr lang="en-US" dirty="0"/>
          </a:p>
        </p:txBody>
      </p:sp>
      <p:sp>
        <p:nvSpPr>
          <p:cNvPr id="70" name="Slide Number Placeholder 4"/>
          <p:cNvSpPr>
            <a:spLocks noGrp="1"/>
          </p:cNvSpPr>
          <p:nvPr>
            <p:ph type="sldNum" sz="quarter" idx="12"/>
          </p:nvPr>
        </p:nvSpPr>
        <p:spPr/>
        <p:txBody>
          <a:bodyPr>
            <a:normAutofit/>
          </a:bodyPr>
          <a:lstStyle/>
          <a:p>
            <a:fld id="{65921756-8890-467F-832B-DC6483FA7D16}" type="slidenum">
              <a:rPr lang="en-US"/>
              <a:pPr/>
              <a:t>34</a:t>
            </a:fld>
            <a:endParaRPr lang="en-US"/>
          </a:p>
        </p:txBody>
      </p:sp>
      <p:sp>
        <p:nvSpPr>
          <p:cNvPr id="156674" name="Rectangle 2"/>
          <p:cNvSpPr>
            <a:spLocks noGrp="1" noChangeArrowheads="1"/>
          </p:cNvSpPr>
          <p:nvPr>
            <p:ph type="title"/>
          </p:nvPr>
        </p:nvSpPr>
        <p:spPr>
          <a:xfrm>
            <a:off x="1981200" y="704088"/>
            <a:ext cx="8305800" cy="819912"/>
          </a:xfrm>
        </p:spPr>
        <p:txBody>
          <a:bodyPr>
            <a:noAutofit/>
          </a:bodyPr>
          <a:lstStyle/>
          <a:p>
            <a:r>
              <a:rPr lang="en-US" sz="4000" dirty="0"/>
              <a:t>World’s worst aggregation tree!</a:t>
            </a:r>
          </a:p>
        </p:txBody>
      </p:sp>
      <p:sp>
        <p:nvSpPr>
          <p:cNvPr id="156676" name="Line 4"/>
          <p:cNvSpPr>
            <a:spLocks noChangeShapeType="1"/>
          </p:cNvSpPr>
          <p:nvPr/>
        </p:nvSpPr>
        <p:spPr bwMode="auto">
          <a:xfrm flipH="1">
            <a:off x="4419600" y="1981200"/>
            <a:ext cx="2133600" cy="304800"/>
          </a:xfrm>
          <a:prstGeom prst="line">
            <a:avLst/>
          </a:prstGeom>
          <a:noFill/>
          <a:ln w="9525">
            <a:solidFill>
              <a:schemeClr val="tx1"/>
            </a:solidFill>
            <a:round/>
            <a:headEnd/>
            <a:tailEnd type="triangle" w="med" len="med"/>
          </a:ln>
          <a:effectLst/>
        </p:spPr>
        <p:txBody>
          <a:bodyPr/>
          <a:lstStyle/>
          <a:p>
            <a:endParaRPr lang="en-US"/>
          </a:p>
        </p:txBody>
      </p:sp>
      <p:sp>
        <p:nvSpPr>
          <p:cNvPr id="156677" name="Line 5"/>
          <p:cNvSpPr>
            <a:spLocks noChangeShapeType="1"/>
          </p:cNvSpPr>
          <p:nvPr/>
        </p:nvSpPr>
        <p:spPr bwMode="auto">
          <a:xfrm>
            <a:off x="6553200" y="1981200"/>
            <a:ext cx="1981200" cy="304800"/>
          </a:xfrm>
          <a:prstGeom prst="line">
            <a:avLst/>
          </a:prstGeom>
          <a:noFill/>
          <a:ln w="9525">
            <a:solidFill>
              <a:schemeClr val="tx1"/>
            </a:solidFill>
            <a:round/>
            <a:headEnd/>
            <a:tailEnd type="triangle" w="med" len="med"/>
          </a:ln>
          <a:effectLst/>
        </p:spPr>
        <p:txBody>
          <a:bodyPr/>
          <a:lstStyle/>
          <a:p>
            <a:endParaRPr lang="en-US"/>
          </a:p>
        </p:txBody>
      </p:sp>
      <p:sp>
        <p:nvSpPr>
          <p:cNvPr id="156678" name="Line 6"/>
          <p:cNvSpPr>
            <a:spLocks noChangeShapeType="1"/>
          </p:cNvSpPr>
          <p:nvPr/>
        </p:nvSpPr>
        <p:spPr bwMode="auto">
          <a:xfrm flipH="1">
            <a:off x="3505200" y="2286000"/>
            <a:ext cx="914400" cy="838200"/>
          </a:xfrm>
          <a:prstGeom prst="line">
            <a:avLst/>
          </a:prstGeom>
          <a:noFill/>
          <a:ln w="9525">
            <a:solidFill>
              <a:schemeClr val="tx1"/>
            </a:solidFill>
            <a:round/>
            <a:headEnd/>
            <a:tailEnd type="triangle" w="med" len="med"/>
          </a:ln>
          <a:effectLst/>
        </p:spPr>
        <p:txBody>
          <a:bodyPr/>
          <a:lstStyle/>
          <a:p>
            <a:endParaRPr lang="en-US"/>
          </a:p>
        </p:txBody>
      </p:sp>
      <p:sp>
        <p:nvSpPr>
          <p:cNvPr id="156679" name="Line 7"/>
          <p:cNvSpPr>
            <a:spLocks noChangeShapeType="1"/>
          </p:cNvSpPr>
          <p:nvPr/>
        </p:nvSpPr>
        <p:spPr bwMode="auto">
          <a:xfrm>
            <a:off x="4419600" y="2286000"/>
            <a:ext cx="990600" cy="838200"/>
          </a:xfrm>
          <a:prstGeom prst="line">
            <a:avLst/>
          </a:prstGeom>
          <a:noFill/>
          <a:ln w="9525">
            <a:solidFill>
              <a:schemeClr val="tx1"/>
            </a:solidFill>
            <a:round/>
            <a:headEnd/>
            <a:tailEnd type="triangle" w="med" len="med"/>
          </a:ln>
          <a:effectLst/>
        </p:spPr>
        <p:txBody>
          <a:bodyPr/>
          <a:lstStyle/>
          <a:p>
            <a:endParaRPr lang="en-US"/>
          </a:p>
        </p:txBody>
      </p:sp>
      <p:sp>
        <p:nvSpPr>
          <p:cNvPr id="156680" name="Line 8"/>
          <p:cNvSpPr>
            <a:spLocks noChangeShapeType="1"/>
          </p:cNvSpPr>
          <p:nvPr/>
        </p:nvSpPr>
        <p:spPr bwMode="auto">
          <a:xfrm flipH="1">
            <a:off x="7543800" y="2286000"/>
            <a:ext cx="914400" cy="838200"/>
          </a:xfrm>
          <a:prstGeom prst="line">
            <a:avLst/>
          </a:prstGeom>
          <a:noFill/>
          <a:ln w="9525">
            <a:solidFill>
              <a:schemeClr val="tx1"/>
            </a:solidFill>
            <a:round/>
            <a:headEnd/>
            <a:tailEnd type="triangle" w="med" len="med"/>
          </a:ln>
          <a:effectLst/>
        </p:spPr>
        <p:txBody>
          <a:bodyPr/>
          <a:lstStyle/>
          <a:p>
            <a:endParaRPr lang="en-US"/>
          </a:p>
        </p:txBody>
      </p:sp>
      <p:sp>
        <p:nvSpPr>
          <p:cNvPr id="156681" name="Line 9"/>
          <p:cNvSpPr>
            <a:spLocks noChangeShapeType="1"/>
          </p:cNvSpPr>
          <p:nvPr/>
        </p:nvSpPr>
        <p:spPr bwMode="auto">
          <a:xfrm>
            <a:off x="8458200" y="2286000"/>
            <a:ext cx="990600" cy="838200"/>
          </a:xfrm>
          <a:prstGeom prst="line">
            <a:avLst/>
          </a:prstGeom>
          <a:noFill/>
          <a:ln w="9525">
            <a:solidFill>
              <a:schemeClr val="tx1"/>
            </a:solidFill>
            <a:round/>
            <a:headEnd/>
            <a:tailEnd type="triangle" w="med" len="med"/>
          </a:ln>
          <a:effectLst/>
        </p:spPr>
        <p:txBody>
          <a:bodyPr/>
          <a:lstStyle/>
          <a:p>
            <a:endParaRPr lang="en-US"/>
          </a:p>
        </p:txBody>
      </p:sp>
      <p:sp>
        <p:nvSpPr>
          <p:cNvPr id="156683" name="Line 11"/>
          <p:cNvSpPr>
            <a:spLocks noChangeShapeType="1"/>
          </p:cNvSpPr>
          <p:nvPr/>
        </p:nvSpPr>
        <p:spPr bwMode="auto">
          <a:xfrm flipH="1">
            <a:off x="3124200" y="3124200"/>
            <a:ext cx="381000" cy="1066800"/>
          </a:xfrm>
          <a:prstGeom prst="line">
            <a:avLst/>
          </a:prstGeom>
          <a:noFill/>
          <a:ln w="9525">
            <a:solidFill>
              <a:schemeClr val="tx1"/>
            </a:solidFill>
            <a:round/>
            <a:headEnd/>
            <a:tailEnd type="triangle" w="med" len="med"/>
          </a:ln>
          <a:effectLst/>
        </p:spPr>
        <p:txBody>
          <a:bodyPr/>
          <a:lstStyle/>
          <a:p>
            <a:endParaRPr lang="en-US"/>
          </a:p>
        </p:txBody>
      </p:sp>
      <p:sp>
        <p:nvSpPr>
          <p:cNvPr id="156684" name="Line 12"/>
          <p:cNvSpPr>
            <a:spLocks noChangeShapeType="1"/>
          </p:cNvSpPr>
          <p:nvPr/>
        </p:nvSpPr>
        <p:spPr bwMode="auto">
          <a:xfrm>
            <a:off x="3505200" y="3124200"/>
            <a:ext cx="304800" cy="1066800"/>
          </a:xfrm>
          <a:prstGeom prst="line">
            <a:avLst/>
          </a:prstGeom>
          <a:noFill/>
          <a:ln w="9525">
            <a:solidFill>
              <a:schemeClr val="tx1"/>
            </a:solidFill>
            <a:round/>
            <a:headEnd/>
            <a:tailEnd type="triangle" w="med" len="med"/>
          </a:ln>
          <a:effectLst/>
        </p:spPr>
        <p:txBody>
          <a:bodyPr/>
          <a:lstStyle/>
          <a:p>
            <a:endParaRPr lang="en-US"/>
          </a:p>
        </p:txBody>
      </p:sp>
      <p:sp>
        <p:nvSpPr>
          <p:cNvPr id="156685" name="Line 13"/>
          <p:cNvSpPr>
            <a:spLocks noChangeShapeType="1"/>
          </p:cNvSpPr>
          <p:nvPr/>
        </p:nvSpPr>
        <p:spPr bwMode="auto">
          <a:xfrm flipH="1">
            <a:off x="5029200" y="3124200"/>
            <a:ext cx="381000" cy="1066800"/>
          </a:xfrm>
          <a:prstGeom prst="line">
            <a:avLst/>
          </a:prstGeom>
          <a:noFill/>
          <a:ln w="9525">
            <a:solidFill>
              <a:schemeClr val="tx1"/>
            </a:solidFill>
            <a:round/>
            <a:headEnd/>
            <a:tailEnd type="triangle" w="med" len="med"/>
          </a:ln>
          <a:effectLst/>
        </p:spPr>
        <p:txBody>
          <a:bodyPr/>
          <a:lstStyle/>
          <a:p>
            <a:endParaRPr lang="en-US"/>
          </a:p>
        </p:txBody>
      </p:sp>
      <p:sp>
        <p:nvSpPr>
          <p:cNvPr id="156686" name="Line 14"/>
          <p:cNvSpPr>
            <a:spLocks noChangeShapeType="1"/>
          </p:cNvSpPr>
          <p:nvPr/>
        </p:nvSpPr>
        <p:spPr bwMode="auto">
          <a:xfrm>
            <a:off x="5410200" y="3124200"/>
            <a:ext cx="304800" cy="1066800"/>
          </a:xfrm>
          <a:prstGeom prst="line">
            <a:avLst/>
          </a:prstGeom>
          <a:noFill/>
          <a:ln w="9525">
            <a:solidFill>
              <a:schemeClr val="tx1"/>
            </a:solidFill>
            <a:round/>
            <a:headEnd/>
            <a:tailEnd type="triangle" w="med" len="med"/>
          </a:ln>
          <a:effectLst/>
        </p:spPr>
        <p:txBody>
          <a:bodyPr/>
          <a:lstStyle/>
          <a:p>
            <a:endParaRPr lang="en-US"/>
          </a:p>
        </p:txBody>
      </p:sp>
      <p:sp>
        <p:nvSpPr>
          <p:cNvPr id="156687" name="Line 15"/>
          <p:cNvSpPr>
            <a:spLocks noChangeShapeType="1"/>
          </p:cNvSpPr>
          <p:nvPr/>
        </p:nvSpPr>
        <p:spPr bwMode="auto">
          <a:xfrm flipH="1">
            <a:off x="7162800" y="3124200"/>
            <a:ext cx="381000" cy="1066800"/>
          </a:xfrm>
          <a:prstGeom prst="line">
            <a:avLst/>
          </a:prstGeom>
          <a:noFill/>
          <a:ln w="9525">
            <a:solidFill>
              <a:schemeClr val="tx1"/>
            </a:solidFill>
            <a:round/>
            <a:headEnd/>
            <a:tailEnd type="triangle" w="med" len="med"/>
          </a:ln>
          <a:effectLst/>
        </p:spPr>
        <p:txBody>
          <a:bodyPr/>
          <a:lstStyle/>
          <a:p>
            <a:endParaRPr lang="en-US"/>
          </a:p>
        </p:txBody>
      </p:sp>
      <p:sp>
        <p:nvSpPr>
          <p:cNvPr id="156688" name="Line 16"/>
          <p:cNvSpPr>
            <a:spLocks noChangeShapeType="1"/>
          </p:cNvSpPr>
          <p:nvPr/>
        </p:nvSpPr>
        <p:spPr bwMode="auto">
          <a:xfrm>
            <a:off x="7543800" y="3124200"/>
            <a:ext cx="304800" cy="1066800"/>
          </a:xfrm>
          <a:prstGeom prst="line">
            <a:avLst/>
          </a:prstGeom>
          <a:noFill/>
          <a:ln w="9525">
            <a:solidFill>
              <a:schemeClr val="tx1"/>
            </a:solidFill>
            <a:round/>
            <a:headEnd/>
            <a:tailEnd type="triangle" w="med" len="med"/>
          </a:ln>
          <a:effectLst/>
        </p:spPr>
        <p:txBody>
          <a:bodyPr/>
          <a:lstStyle/>
          <a:p>
            <a:endParaRPr lang="en-US"/>
          </a:p>
        </p:txBody>
      </p:sp>
      <p:sp>
        <p:nvSpPr>
          <p:cNvPr id="156689" name="Line 17"/>
          <p:cNvSpPr>
            <a:spLocks noChangeShapeType="1"/>
          </p:cNvSpPr>
          <p:nvPr/>
        </p:nvSpPr>
        <p:spPr bwMode="auto">
          <a:xfrm flipH="1">
            <a:off x="9067800" y="3124200"/>
            <a:ext cx="381000" cy="1066800"/>
          </a:xfrm>
          <a:prstGeom prst="line">
            <a:avLst/>
          </a:prstGeom>
          <a:noFill/>
          <a:ln w="9525">
            <a:solidFill>
              <a:schemeClr val="tx1"/>
            </a:solidFill>
            <a:round/>
            <a:headEnd/>
            <a:tailEnd type="triangle" w="med" len="med"/>
          </a:ln>
          <a:effectLst/>
        </p:spPr>
        <p:txBody>
          <a:bodyPr/>
          <a:lstStyle/>
          <a:p>
            <a:endParaRPr lang="en-US"/>
          </a:p>
        </p:txBody>
      </p:sp>
      <p:sp>
        <p:nvSpPr>
          <p:cNvPr id="156690" name="Line 18"/>
          <p:cNvSpPr>
            <a:spLocks noChangeShapeType="1"/>
          </p:cNvSpPr>
          <p:nvPr/>
        </p:nvSpPr>
        <p:spPr bwMode="auto">
          <a:xfrm>
            <a:off x="9448800" y="3124200"/>
            <a:ext cx="304800" cy="1066800"/>
          </a:xfrm>
          <a:prstGeom prst="line">
            <a:avLst/>
          </a:prstGeom>
          <a:noFill/>
          <a:ln w="9525">
            <a:solidFill>
              <a:schemeClr val="tx1"/>
            </a:solidFill>
            <a:round/>
            <a:headEnd/>
            <a:tailEnd type="triangle" w="med" len="med"/>
          </a:ln>
          <a:effectLst/>
        </p:spPr>
        <p:txBody>
          <a:bodyPr/>
          <a:lstStyle/>
          <a:p>
            <a:endParaRPr lang="en-US"/>
          </a:p>
        </p:txBody>
      </p:sp>
      <p:sp>
        <p:nvSpPr>
          <p:cNvPr id="156691" name="Text Box 19"/>
          <p:cNvSpPr txBox="1">
            <a:spLocks noChangeArrowheads="1"/>
          </p:cNvSpPr>
          <p:nvPr/>
        </p:nvSpPr>
        <p:spPr bwMode="auto">
          <a:xfrm>
            <a:off x="2895600" y="4191001"/>
            <a:ext cx="7239000" cy="366713"/>
          </a:xfrm>
          <a:prstGeom prst="rect">
            <a:avLst/>
          </a:prstGeom>
          <a:noFill/>
          <a:ln w="9525">
            <a:noFill/>
            <a:miter lim="800000"/>
            <a:headEnd/>
            <a:tailEnd/>
          </a:ln>
          <a:effectLst/>
        </p:spPr>
        <p:txBody>
          <a:bodyPr>
            <a:spAutoFit/>
          </a:bodyPr>
          <a:lstStyle/>
          <a:p>
            <a:pPr>
              <a:spcBef>
                <a:spcPct val="50000"/>
              </a:spcBef>
            </a:pPr>
            <a:endParaRPr lang="en-US" b="1"/>
          </a:p>
        </p:txBody>
      </p:sp>
      <p:sp>
        <p:nvSpPr>
          <p:cNvPr id="156692" name="Line 20"/>
          <p:cNvSpPr>
            <a:spLocks noChangeShapeType="1"/>
          </p:cNvSpPr>
          <p:nvPr/>
        </p:nvSpPr>
        <p:spPr bwMode="auto">
          <a:xfrm flipH="1">
            <a:off x="28956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693" name="Line 21"/>
          <p:cNvSpPr>
            <a:spLocks noChangeShapeType="1"/>
          </p:cNvSpPr>
          <p:nvPr/>
        </p:nvSpPr>
        <p:spPr bwMode="auto">
          <a:xfrm>
            <a:off x="31242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694" name="Line 22"/>
          <p:cNvSpPr>
            <a:spLocks noChangeShapeType="1"/>
          </p:cNvSpPr>
          <p:nvPr/>
        </p:nvSpPr>
        <p:spPr bwMode="auto">
          <a:xfrm flipH="1">
            <a:off x="35814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695" name="Line 23"/>
          <p:cNvSpPr>
            <a:spLocks noChangeShapeType="1"/>
          </p:cNvSpPr>
          <p:nvPr/>
        </p:nvSpPr>
        <p:spPr bwMode="auto">
          <a:xfrm>
            <a:off x="38100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696" name="Line 24"/>
          <p:cNvSpPr>
            <a:spLocks noChangeShapeType="1"/>
          </p:cNvSpPr>
          <p:nvPr/>
        </p:nvSpPr>
        <p:spPr bwMode="auto">
          <a:xfrm flipH="1">
            <a:off x="48006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697" name="Line 25"/>
          <p:cNvSpPr>
            <a:spLocks noChangeShapeType="1"/>
          </p:cNvSpPr>
          <p:nvPr/>
        </p:nvSpPr>
        <p:spPr bwMode="auto">
          <a:xfrm>
            <a:off x="50292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698" name="Line 26"/>
          <p:cNvSpPr>
            <a:spLocks noChangeShapeType="1"/>
          </p:cNvSpPr>
          <p:nvPr/>
        </p:nvSpPr>
        <p:spPr bwMode="auto">
          <a:xfrm flipH="1">
            <a:off x="54864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699" name="Line 27"/>
          <p:cNvSpPr>
            <a:spLocks noChangeShapeType="1"/>
          </p:cNvSpPr>
          <p:nvPr/>
        </p:nvSpPr>
        <p:spPr bwMode="auto">
          <a:xfrm>
            <a:off x="57150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700" name="Line 28"/>
          <p:cNvSpPr>
            <a:spLocks noChangeShapeType="1"/>
          </p:cNvSpPr>
          <p:nvPr/>
        </p:nvSpPr>
        <p:spPr bwMode="auto">
          <a:xfrm flipH="1">
            <a:off x="88392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701" name="Line 29"/>
          <p:cNvSpPr>
            <a:spLocks noChangeShapeType="1"/>
          </p:cNvSpPr>
          <p:nvPr/>
        </p:nvSpPr>
        <p:spPr bwMode="auto">
          <a:xfrm>
            <a:off x="90678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702" name="Line 30"/>
          <p:cNvSpPr>
            <a:spLocks noChangeShapeType="1"/>
          </p:cNvSpPr>
          <p:nvPr/>
        </p:nvSpPr>
        <p:spPr bwMode="auto">
          <a:xfrm flipH="1">
            <a:off x="95250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703" name="Line 31"/>
          <p:cNvSpPr>
            <a:spLocks noChangeShapeType="1"/>
          </p:cNvSpPr>
          <p:nvPr/>
        </p:nvSpPr>
        <p:spPr bwMode="auto">
          <a:xfrm>
            <a:off x="97536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704" name="Line 32"/>
          <p:cNvSpPr>
            <a:spLocks noChangeShapeType="1"/>
          </p:cNvSpPr>
          <p:nvPr/>
        </p:nvSpPr>
        <p:spPr bwMode="auto">
          <a:xfrm flipH="1">
            <a:off x="69342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705" name="Line 33"/>
          <p:cNvSpPr>
            <a:spLocks noChangeShapeType="1"/>
          </p:cNvSpPr>
          <p:nvPr/>
        </p:nvSpPr>
        <p:spPr bwMode="auto">
          <a:xfrm>
            <a:off x="71628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706" name="Line 34"/>
          <p:cNvSpPr>
            <a:spLocks noChangeShapeType="1"/>
          </p:cNvSpPr>
          <p:nvPr/>
        </p:nvSpPr>
        <p:spPr bwMode="auto">
          <a:xfrm flipH="1">
            <a:off x="76200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707" name="Line 35"/>
          <p:cNvSpPr>
            <a:spLocks noChangeShapeType="1"/>
          </p:cNvSpPr>
          <p:nvPr/>
        </p:nvSpPr>
        <p:spPr bwMode="auto">
          <a:xfrm>
            <a:off x="7848600" y="419100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56708" name="Text Box 36"/>
          <p:cNvSpPr txBox="1">
            <a:spLocks noChangeArrowheads="1"/>
          </p:cNvSpPr>
          <p:nvPr/>
        </p:nvSpPr>
        <p:spPr bwMode="auto">
          <a:xfrm>
            <a:off x="2590800" y="5105401"/>
            <a:ext cx="7848600" cy="366713"/>
          </a:xfrm>
          <a:prstGeom prst="rect">
            <a:avLst/>
          </a:prstGeom>
          <a:noFill/>
          <a:ln w="9525">
            <a:noFill/>
            <a:miter lim="800000"/>
            <a:headEnd/>
            <a:tailEnd/>
          </a:ln>
          <a:effectLst/>
        </p:spPr>
        <p:txBody>
          <a:bodyPr>
            <a:spAutoFit/>
          </a:bodyPr>
          <a:lstStyle/>
          <a:p>
            <a:pPr>
              <a:spcBef>
                <a:spcPct val="50000"/>
              </a:spcBef>
            </a:pPr>
            <a:r>
              <a:rPr lang="en-US" b="1" dirty="0"/>
              <a:t>  A     B  C      D          E      F  G     H              I       J  K      L         M      N O    P</a:t>
            </a:r>
          </a:p>
        </p:txBody>
      </p:sp>
      <p:sp>
        <p:nvSpPr>
          <p:cNvPr id="156709" name="Text Box 37"/>
          <p:cNvSpPr txBox="1">
            <a:spLocks noChangeArrowheads="1"/>
          </p:cNvSpPr>
          <p:nvPr/>
        </p:nvSpPr>
        <p:spPr bwMode="auto">
          <a:xfrm>
            <a:off x="2819400" y="4038601"/>
            <a:ext cx="304800" cy="366713"/>
          </a:xfrm>
          <a:prstGeom prst="rect">
            <a:avLst/>
          </a:prstGeom>
          <a:noFill/>
          <a:ln w="9525">
            <a:noFill/>
            <a:miter lim="800000"/>
            <a:headEnd/>
            <a:tailEnd/>
          </a:ln>
          <a:effectLst/>
        </p:spPr>
        <p:txBody>
          <a:bodyPr>
            <a:spAutoFit/>
          </a:bodyPr>
          <a:lstStyle/>
          <a:p>
            <a:pPr>
              <a:spcBef>
                <a:spcPct val="50000"/>
              </a:spcBef>
            </a:pPr>
            <a:r>
              <a:rPr lang="en-US" b="1"/>
              <a:t>A</a:t>
            </a:r>
          </a:p>
        </p:txBody>
      </p:sp>
      <p:sp>
        <p:nvSpPr>
          <p:cNvPr id="156710" name="Text Box 38"/>
          <p:cNvSpPr txBox="1">
            <a:spLocks noChangeArrowheads="1"/>
          </p:cNvSpPr>
          <p:nvPr/>
        </p:nvSpPr>
        <p:spPr bwMode="auto">
          <a:xfrm>
            <a:off x="3505200" y="4038601"/>
            <a:ext cx="304800" cy="366713"/>
          </a:xfrm>
          <a:prstGeom prst="rect">
            <a:avLst/>
          </a:prstGeom>
          <a:noFill/>
          <a:ln w="9525">
            <a:noFill/>
            <a:miter lim="800000"/>
            <a:headEnd/>
            <a:tailEnd/>
          </a:ln>
          <a:effectLst/>
        </p:spPr>
        <p:txBody>
          <a:bodyPr>
            <a:spAutoFit/>
          </a:bodyPr>
          <a:lstStyle/>
          <a:p>
            <a:pPr>
              <a:spcBef>
                <a:spcPct val="50000"/>
              </a:spcBef>
            </a:pPr>
            <a:r>
              <a:rPr lang="en-US" b="1"/>
              <a:t>C</a:t>
            </a:r>
          </a:p>
        </p:txBody>
      </p:sp>
      <p:sp>
        <p:nvSpPr>
          <p:cNvPr id="156711" name="Text Box 39"/>
          <p:cNvSpPr txBox="1">
            <a:spLocks noChangeArrowheads="1"/>
          </p:cNvSpPr>
          <p:nvPr/>
        </p:nvSpPr>
        <p:spPr bwMode="auto">
          <a:xfrm>
            <a:off x="4724400" y="4038601"/>
            <a:ext cx="304800" cy="366713"/>
          </a:xfrm>
          <a:prstGeom prst="rect">
            <a:avLst/>
          </a:prstGeom>
          <a:noFill/>
          <a:ln w="9525">
            <a:noFill/>
            <a:miter lim="800000"/>
            <a:headEnd/>
            <a:tailEnd/>
          </a:ln>
          <a:effectLst/>
        </p:spPr>
        <p:txBody>
          <a:bodyPr>
            <a:spAutoFit/>
          </a:bodyPr>
          <a:lstStyle/>
          <a:p>
            <a:pPr>
              <a:spcBef>
                <a:spcPct val="50000"/>
              </a:spcBef>
            </a:pPr>
            <a:r>
              <a:rPr lang="en-US" b="1"/>
              <a:t>E</a:t>
            </a:r>
          </a:p>
        </p:txBody>
      </p:sp>
      <p:sp>
        <p:nvSpPr>
          <p:cNvPr id="156712" name="Text Box 40"/>
          <p:cNvSpPr txBox="1">
            <a:spLocks noChangeArrowheads="1"/>
          </p:cNvSpPr>
          <p:nvPr/>
        </p:nvSpPr>
        <p:spPr bwMode="auto">
          <a:xfrm>
            <a:off x="5410200" y="4038601"/>
            <a:ext cx="304800" cy="366713"/>
          </a:xfrm>
          <a:prstGeom prst="rect">
            <a:avLst/>
          </a:prstGeom>
          <a:noFill/>
          <a:ln w="9525">
            <a:noFill/>
            <a:miter lim="800000"/>
            <a:headEnd/>
            <a:tailEnd/>
          </a:ln>
          <a:effectLst/>
        </p:spPr>
        <p:txBody>
          <a:bodyPr>
            <a:spAutoFit/>
          </a:bodyPr>
          <a:lstStyle/>
          <a:p>
            <a:pPr>
              <a:spcBef>
                <a:spcPct val="50000"/>
              </a:spcBef>
            </a:pPr>
            <a:r>
              <a:rPr lang="en-US" b="1"/>
              <a:t>G</a:t>
            </a:r>
          </a:p>
        </p:txBody>
      </p:sp>
      <p:sp>
        <p:nvSpPr>
          <p:cNvPr id="156713" name="Text Box 41"/>
          <p:cNvSpPr txBox="1">
            <a:spLocks noChangeArrowheads="1"/>
          </p:cNvSpPr>
          <p:nvPr/>
        </p:nvSpPr>
        <p:spPr bwMode="auto">
          <a:xfrm>
            <a:off x="6858000" y="4038601"/>
            <a:ext cx="304800" cy="366713"/>
          </a:xfrm>
          <a:prstGeom prst="rect">
            <a:avLst/>
          </a:prstGeom>
          <a:noFill/>
          <a:ln w="9525">
            <a:noFill/>
            <a:miter lim="800000"/>
            <a:headEnd/>
            <a:tailEnd/>
          </a:ln>
          <a:effectLst/>
        </p:spPr>
        <p:txBody>
          <a:bodyPr>
            <a:spAutoFit/>
          </a:bodyPr>
          <a:lstStyle/>
          <a:p>
            <a:pPr>
              <a:spcBef>
                <a:spcPct val="50000"/>
              </a:spcBef>
            </a:pPr>
            <a:r>
              <a:rPr lang="en-US" b="1"/>
              <a:t>I</a:t>
            </a:r>
          </a:p>
        </p:txBody>
      </p:sp>
      <p:sp>
        <p:nvSpPr>
          <p:cNvPr id="156714" name="Text Box 42"/>
          <p:cNvSpPr txBox="1">
            <a:spLocks noChangeArrowheads="1"/>
          </p:cNvSpPr>
          <p:nvPr/>
        </p:nvSpPr>
        <p:spPr bwMode="auto">
          <a:xfrm>
            <a:off x="7543800" y="4038601"/>
            <a:ext cx="304800" cy="366713"/>
          </a:xfrm>
          <a:prstGeom prst="rect">
            <a:avLst/>
          </a:prstGeom>
          <a:noFill/>
          <a:ln w="9525">
            <a:noFill/>
            <a:miter lim="800000"/>
            <a:headEnd/>
            <a:tailEnd/>
          </a:ln>
          <a:effectLst/>
        </p:spPr>
        <p:txBody>
          <a:bodyPr>
            <a:spAutoFit/>
          </a:bodyPr>
          <a:lstStyle/>
          <a:p>
            <a:pPr>
              <a:spcBef>
                <a:spcPct val="50000"/>
              </a:spcBef>
            </a:pPr>
            <a:r>
              <a:rPr lang="en-US" b="1"/>
              <a:t>K</a:t>
            </a:r>
          </a:p>
        </p:txBody>
      </p:sp>
      <p:sp>
        <p:nvSpPr>
          <p:cNvPr id="156715" name="Text Box 43"/>
          <p:cNvSpPr txBox="1">
            <a:spLocks noChangeArrowheads="1"/>
          </p:cNvSpPr>
          <p:nvPr/>
        </p:nvSpPr>
        <p:spPr bwMode="auto">
          <a:xfrm>
            <a:off x="8763000" y="4038601"/>
            <a:ext cx="304800" cy="366713"/>
          </a:xfrm>
          <a:prstGeom prst="rect">
            <a:avLst/>
          </a:prstGeom>
          <a:noFill/>
          <a:ln w="9525">
            <a:noFill/>
            <a:miter lim="800000"/>
            <a:headEnd/>
            <a:tailEnd/>
          </a:ln>
          <a:effectLst/>
        </p:spPr>
        <p:txBody>
          <a:bodyPr>
            <a:spAutoFit/>
          </a:bodyPr>
          <a:lstStyle/>
          <a:p>
            <a:pPr>
              <a:spcBef>
                <a:spcPct val="50000"/>
              </a:spcBef>
            </a:pPr>
            <a:r>
              <a:rPr lang="en-US" b="1"/>
              <a:t>M</a:t>
            </a:r>
          </a:p>
        </p:txBody>
      </p:sp>
      <p:sp>
        <p:nvSpPr>
          <p:cNvPr id="156716" name="Text Box 44"/>
          <p:cNvSpPr txBox="1">
            <a:spLocks noChangeArrowheads="1"/>
          </p:cNvSpPr>
          <p:nvPr/>
        </p:nvSpPr>
        <p:spPr bwMode="auto">
          <a:xfrm>
            <a:off x="9448800" y="4038601"/>
            <a:ext cx="304800" cy="366713"/>
          </a:xfrm>
          <a:prstGeom prst="rect">
            <a:avLst/>
          </a:prstGeom>
          <a:noFill/>
          <a:ln w="9525">
            <a:noFill/>
            <a:miter lim="800000"/>
            <a:headEnd/>
            <a:tailEnd/>
          </a:ln>
          <a:effectLst/>
        </p:spPr>
        <p:txBody>
          <a:bodyPr>
            <a:spAutoFit/>
          </a:bodyPr>
          <a:lstStyle/>
          <a:p>
            <a:pPr>
              <a:spcBef>
                <a:spcPct val="50000"/>
              </a:spcBef>
            </a:pPr>
            <a:r>
              <a:rPr lang="en-US" b="1"/>
              <a:t>O</a:t>
            </a:r>
          </a:p>
        </p:txBody>
      </p:sp>
      <p:sp>
        <p:nvSpPr>
          <p:cNvPr id="156717" name="Text Box 45"/>
          <p:cNvSpPr txBox="1">
            <a:spLocks noChangeArrowheads="1"/>
          </p:cNvSpPr>
          <p:nvPr/>
        </p:nvSpPr>
        <p:spPr bwMode="auto">
          <a:xfrm>
            <a:off x="3200400" y="2895601"/>
            <a:ext cx="304800" cy="366713"/>
          </a:xfrm>
          <a:prstGeom prst="rect">
            <a:avLst/>
          </a:prstGeom>
          <a:noFill/>
          <a:ln w="9525">
            <a:noFill/>
            <a:miter lim="800000"/>
            <a:headEnd/>
            <a:tailEnd/>
          </a:ln>
          <a:effectLst/>
        </p:spPr>
        <p:txBody>
          <a:bodyPr>
            <a:spAutoFit/>
          </a:bodyPr>
          <a:lstStyle/>
          <a:p>
            <a:pPr>
              <a:spcBef>
                <a:spcPct val="50000"/>
              </a:spcBef>
            </a:pPr>
            <a:r>
              <a:rPr lang="en-US" b="1"/>
              <a:t>B</a:t>
            </a:r>
          </a:p>
        </p:txBody>
      </p:sp>
      <p:sp>
        <p:nvSpPr>
          <p:cNvPr id="156718" name="Text Box 46"/>
          <p:cNvSpPr txBox="1">
            <a:spLocks noChangeArrowheads="1"/>
          </p:cNvSpPr>
          <p:nvPr/>
        </p:nvSpPr>
        <p:spPr bwMode="auto">
          <a:xfrm>
            <a:off x="5105400" y="2971801"/>
            <a:ext cx="304800" cy="366713"/>
          </a:xfrm>
          <a:prstGeom prst="rect">
            <a:avLst/>
          </a:prstGeom>
          <a:noFill/>
          <a:ln w="9525">
            <a:noFill/>
            <a:miter lim="800000"/>
            <a:headEnd/>
            <a:tailEnd/>
          </a:ln>
          <a:effectLst/>
        </p:spPr>
        <p:txBody>
          <a:bodyPr>
            <a:spAutoFit/>
          </a:bodyPr>
          <a:lstStyle/>
          <a:p>
            <a:pPr>
              <a:spcBef>
                <a:spcPct val="50000"/>
              </a:spcBef>
            </a:pPr>
            <a:r>
              <a:rPr lang="en-US" b="1"/>
              <a:t>F</a:t>
            </a:r>
          </a:p>
        </p:txBody>
      </p:sp>
      <p:sp>
        <p:nvSpPr>
          <p:cNvPr id="156719" name="Text Box 47"/>
          <p:cNvSpPr txBox="1">
            <a:spLocks noChangeArrowheads="1"/>
          </p:cNvSpPr>
          <p:nvPr/>
        </p:nvSpPr>
        <p:spPr bwMode="auto">
          <a:xfrm>
            <a:off x="7315200" y="2895601"/>
            <a:ext cx="304800" cy="366713"/>
          </a:xfrm>
          <a:prstGeom prst="rect">
            <a:avLst/>
          </a:prstGeom>
          <a:noFill/>
          <a:ln w="9525">
            <a:noFill/>
            <a:miter lim="800000"/>
            <a:headEnd/>
            <a:tailEnd/>
          </a:ln>
          <a:effectLst/>
        </p:spPr>
        <p:txBody>
          <a:bodyPr>
            <a:spAutoFit/>
          </a:bodyPr>
          <a:lstStyle/>
          <a:p>
            <a:pPr>
              <a:spcBef>
                <a:spcPct val="50000"/>
              </a:spcBef>
            </a:pPr>
            <a:r>
              <a:rPr lang="en-US" b="1"/>
              <a:t>J</a:t>
            </a:r>
          </a:p>
        </p:txBody>
      </p:sp>
      <p:sp>
        <p:nvSpPr>
          <p:cNvPr id="156720" name="Text Box 48"/>
          <p:cNvSpPr txBox="1">
            <a:spLocks noChangeArrowheads="1"/>
          </p:cNvSpPr>
          <p:nvPr/>
        </p:nvSpPr>
        <p:spPr bwMode="auto">
          <a:xfrm>
            <a:off x="9067800" y="2971801"/>
            <a:ext cx="304800" cy="366713"/>
          </a:xfrm>
          <a:prstGeom prst="rect">
            <a:avLst/>
          </a:prstGeom>
          <a:noFill/>
          <a:ln w="9525">
            <a:noFill/>
            <a:miter lim="800000"/>
            <a:headEnd/>
            <a:tailEnd/>
          </a:ln>
          <a:effectLst/>
        </p:spPr>
        <p:txBody>
          <a:bodyPr>
            <a:spAutoFit/>
          </a:bodyPr>
          <a:lstStyle/>
          <a:p>
            <a:pPr>
              <a:spcBef>
                <a:spcPct val="50000"/>
              </a:spcBef>
            </a:pPr>
            <a:r>
              <a:rPr lang="en-US" b="1"/>
              <a:t>N</a:t>
            </a:r>
          </a:p>
        </p:txBody>
      </p:sp>
      <p:sp>
        <p:nvSpPr>
          <p:cNvPr id="156725" name="Text Box 53"/>
          <p:cNvSpPr txBox="1">
            <a:spLocks noChangeArrowheads="1"/>
          </p:cNvSpPr>
          <p:nvPr/>
        </p:nvSpPr>
        <p:spPr bwMode="auto">
          <a:xfrm>
            <a:off x="4038600" y="2057401"/>
            <a:ext cx="304800" cy="366713"/>
          </a:xfrm>
          <a:prstGeom prst="rect">
            <a:avLst/>
          </a:prstGeom>
          <a:noFill/>
          <a:ln w="9525">
            <a:noFill/>
            <a:miter lim="800000"/>
            <a:headEnd/>
            <a:tailEnd/>
          </a:ln>
          <a:effectLst/>
        </p:spPr>
        <p:txBody>
          <a:bodyPr>
            <a:spAutoFit/>
          </a:bodyPr>
          <a:lstStyle/>
          <a:p>
            <a:pPr>
              <a:spcBef>
                <a:spcPct val="50000"/>
              </a:spcBef>
            </a:pPr>
            <a:r>
              <a:rPr lang="en-US" b="1"/>
              <a:t>D</a:t>
            </a:r>
          </a:p>
        </p:txBody>
      </p:sp>
      <p:sp>
        <p:nvSpPr>
          <p:cNvPr id="156728" name="Text Box 56"/>
          <p:cNvSpPr txBox="1">
            <a:spLocks noChangeArrowheads="1"/>
          </p:cNvSpPr>
          <p:nvPr/>
        </p:nvSpPr>
        <p:spPr bwMode="auto">
          <a:xfrm>
            <a:off x="8534400" y="2057401"/>
            <a:ext cx="304800" cy="366713"/>
          </a:xfrm>
          <a:prstGeom prst="rect">
            <a:avLst/>
          </a:prstGeom>
          <a:noFill/>
          <a:ln w="9525">
            <a:noFill/>
            <a:miter lim="800000"/>
            <a:headEnd/>
            <a:tailEnd/>
          </a:ln>
          <a:effectLst/>
        </p:spPr>
        <p:txBody>
          <a:bodyPr>
            <a:spAutoFit/>
          </a:bodyPr>
          <a:lstStyle/>
          <a:p>
            <a:pPr>
              <a:spcBef>
                <a:spcPct val="50000"/>
              </a:spcBef>
            </a:pPr>
            <a:r>
              <a:rPr lang="en-US" b="1"/>
              <a:t>L</a:t>
            </a:r>
          </a:p>
        </p:txBody>
      </p:sp>
      <p:sp>
        <p:nvSpPr>
          <p:cNvPr id="156729" name="Text Box 57"/>
          <p:cNvSpPr txBox="1">
            <a:spLocks noChangeArrowheads="1"/>
          </p:cNvSpPr>
          <p:nvPr/>
        </p:nvSpPr>
        <p:spPr bwMode="auto">
          <a:xfrm>
            <a:off x="6324600" y="1905001"/>
            <a:ext cx="304800" cy="366713"/>
          </a:xfrm>
          <a:prstGeom prst="rect">
            <a:avLst/>
          </a:prstGeom>
          <a:noFill/>
          <a:ln w="9525">
            <a:noFill/>
            <a:miter lim="800000"/>
            <a:headEnd/>
            <a:tailEnd/>
          </a:ln>
          <a:effectLst/>
        </p:spPr>
        <p:txBody>
          <a:bodyPr>
            <a:spAutoFit/>
          </a:bodyPr>
          <a:lstStyle/>
          <a:p>
            <a:pPr>
              <a:spcBef>
                <a:spcPct val="50000"/>
              </a:spcBef>
            </a:pPr>
            <a:r>
              <a:rPr lang="en-US" b="1">
                <a:sym typeface="Symbol" pitchFamily="18" charset="2"/>
              </a:rPr>
              <a:t></a:t>
            </a:r>
          </a:p>
        </p:txBody>
      </p:sp>
      <p:sp>
        <p:nvSpPr>
          <p:cNvPr id="156730" name="AutoShape 58"/>
          <p:cNvSpPr>
            <a:spLocks noChangeArrowheads="1"/>
          </p:cNvSpPr>
          <p:nvPr/>
        </p:nvSpPr>
        <p:spPr bwMode="auto">
          <a:xfrm>
            <a:off x="6019800" y="4267200"/>
            <a:ext cx="1828800" cy="685800"/>
          </a:xfrm>
          <a:prstGeom prst="wedgeRectCallout">
            <a:avLst>
              <a:gd name="adj1" fmla="val -43750"/>
              <a:gd name="adj2" fmla="val 74537"/>
            </a:avLst>
          </a:prstGeom>
          <a:solidFill>
            <a:srgbClr val="66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66FFFF"/>
            </a:extrusionClr>
          </a:sp3d>
        </p:spPr>
        <p:txBody>
          <a:bodyPr>
            <a:flatTx/>
          </a:bodyPr>
          <a:lstStyle/>
          <a:p>
            <a:pPr algn="ctr"/>
            <a:r>
              <a:rPr lang="en-US"/>
              <a:t>An event </a:t>
            </a:r>
            <a:r>
              <a:rPr lang="en-US" u="sng"/>
              <a:t>e </a:t>
            </a:r>
            <a:r>
              <a:rPr lang="en-US"/>
              <a:t>occurs at H</a:t>
            </a:r>
          </a:p>
        </p:txBody>
      </p:sp>
      <p:sp>
        <p:nvSpPr>
          <p:cNvPr id="156731" name="Line 59"/>
          <p:cNvSpPr>
            <a:spLocks noChangeShapeType="1"/>
          </p:cNvSpPr>
          <p:nvPr/>
        </p:nvSpPr>
        <p:spPr bwMode="auto">
          <a:xfrm flipH="1">
            <a:off x="5638800" y="5249333"/>
            <a:ext cx="228600" cy="0"/>
          </a:xfrm>
          <a:prstGeom prst="line">
            <a:avLst/>
          </a:prstGeom>
          <a:noFill/>
          <a:ln w="28575">
            <a:solidFill>
              <a:schemeClr val="accent1"/>
            </a:solidFill>
            <a:round/>
            <a:headEnd/>
            <a:tailEnd type="triangle" w="med" len="med"/>
          </a:ln>
          <a:effectLst/>
        </p:spPr>
        <p:txBody>
          <a:bodyPr/>
          <a:lstStyle/>
          <a:p>
            <a:endParaRPr lang="en-US"/>
          </a:p>
        </p:txBody>
      </p:sp>
      <p:sp>
        <p:nvSpPr>
          <p:cNvPr id="156732" name="Line 60"/>
          <p:cNvSpPr>
            <a:spLocks noChangeShapeType="1"/>
          </p:cNvSpPr>
          <p:nvPr/>
        </p:nvSpPr>
        <p:spPr bwMode="auto">
          <a:xfrm flipH="1">
            <a:off x="5105400" y="4191000"/>
            <a:ext cx="381000" cy="0"/>
          </a:xfrm>
          <a:prstGeom prst="line">
            <a:avLst/>
          </a:prstGeom>
          <a:noFill/>
          <a:ln w="28575">
            <a:solidFill>
              <a:schemeClr val="accent1"/>
            </a:solidFill>
            <a:round/>
            <a:headEnd/>
            <a:tailEnd type="triangle" w="med" len="med"/>
          </a:ln>
          <a:effectLst/>
        </p:spPr>
        <p:txBody>
          <a:bodyPr/>
          <a:lstStyle/>
          <a:p>
            <a:endParaRPr lang="en-US"/>
          </a:p>
        </p:txBody>
      </p:sp>
      <p:sp>
        <p:nvSpPr>
          <p:cNvPr id="156733" name="Line 61"/>
          <p:cNvSpPr>
            <a:spLocks noChangeShapeType="1"/>
          </p:cNvSpPr>
          <p:nvPr/>
        </p:nvSpPr>
        <p:spPr bwMode="auto">
          <a:xfrm>
            <a:off x="4876800" y="5257800"/>
            <a:ext cx="304800" cy="0"/>
          </a:xfrm>
          <a:prstGeom prst="line">
            <a:avLst/>
          </a:prstGeom>
          <a:noFill/>
          <a:ln w="28575">
            <a:solidFill>
              <a:schemeClr val="accent1"/>
            </a:solidFill>
            <a:round/>
            <a:headEnd/>
            <a:tailEnd type="triangle" w="med" len="med"/>
          </a:ln>
          <a:effectLst/>
        </p:spPr>
        <p:txBody>
          <a:bodyPr/>
          <a:lstStyle/>
          <a:p>
            <a:endParaRPr lang="en-US"/>
          </a:p>
        </p:txBody>
      </p:sp>
      <p:sp>
        <p:nvSpPr>
          <p:cNvPr id="156735" name="Line 63"/>
          <p:cNvSpPr>
            <a:spLocks noChangeShapeType="1"/>
          </p:cNvSpPr>
          <p:nvPr/>
        </p:nvSpPr>
        <p:spPr bwMode="auto">
          <a:xfrm flipH="1">
            <a:off x="3657600" y="3124200"/>
            <a:ext cx="1524000" cy="0"/>
          </a:xfrm>
          <a:prstGeom prst="line">
            <a:avLst/>
          </a:prstGeom>
          <a:noFill/>
          <a:ln w="28575">
            <a:solidFill>
              <a:schemeClr val="accent1"/>
            </a:solidFill>
            <a:round/>
            <a:headEnd/>
            <a:tailEnd type="triangle" w="med" len="med"/>
          </a:ln>
          <a:effectLst/>
        </p:spPr>
        <p:txBody>
          <a:bodyPr/>
          <a:lstStyle/>
          <a:p>
            <a:endParaRPr lang="en-US"/>
          </a:p>
        </p:txBody>
      </p:sp>
      <p:sp>
        <p:nvSpPr>
          <p:cNvPr id="156737" name="Line 65"/>
          <p:cNvSpPr>
            <a:spLocks noChangeShapeType="1"/>
          </p:cNvSpPr>
          <p:nvPr/>
        </p:nvSpPr>
        <p:spPr bwMode="auto">
          <a:xfrm flipH="1">
            <a:off x="2971800" y="5257800"/>
            <a:ext cx="228600" cy="0"/>
          </a:xfrm>
          <a:prstGeom prst="line">
            <a:avLst/>
          </a:prstGeom>
          <a:noFill/>
          <a:ln w="28575">
            <a:solidFill>
              <a:schemeClr val="accent1"/>
            </a:solidFill>
            <a:round/>
            <a:headEnd/>
            <a:tailEnd type="triangle" w="med" len="med"/>
          </a:ln>
          <a:effectLst/>
        </p:spPr>
        <p:txBody>
          <a:bodyPr/>
          <a:lstStyle/>
          <a:p>
            <a:endParaRPr lang="en-US"/>
          </a:p>
        </p:txBody>
      </p:sp>
      <p:sp>
        <p:nvSpPr>
          <p:cNvPr id="156738" name="Line 66"/>
          <p:cNvSpPr>
            <a:spLocks noChangeShapeType="1"/>
          </p:cNvSpPr>
          <p:nvPr/>
        </p:nvSpPr>
        <p:spPr bwMode="auto">
          <a:xfrm flipH="1">
            <a:off x="3200400" y="4191000"/>
            <a:ext cx="381000" cy="0"/>
          </a:xfrm>
          <a:prstGeom prst="line">
            <a:avLst/>
          </a:prstGeom>
          <a:noFill/>
          <a:ln w="28575">
            <a:solidFill>
              <a:schemeClr val="accent1"/>
            </a:solidFill>
            <a:round/>
            <a:headEnd type="triangle" w="med" len="med"/>
            <a:tailEnd/>
          </a:ln>
          <a:effectLst/>
        </p:spPr>
        <p:txBody>
          <a:bodyPr/>
          <a:lstStyle/>
          <a:p>
            <a:endParaRPr lang="en-US"/>
          </a:p>
        </p:txBody>
      </p:sp>
      <p:sp>
        <p:nvSpPr>
          <p:cNvPr id="156739" name="Line 67"/>
          <p:cNvSpPr>
            <a:spLocks noChangeShapeType="1"/>
          </p:cNvSpPr>
          <p:nvPr/>
        </p:nvSpPr>
        <p:spPr bwMode="auto">
          <a:xfrm flipH="1">
            <a:off x="3657600" y="5257800"/>
            <a:ext cx="304800" cy="0"/>
          </a:xfrm>
          <a:prstGeom prst="line">
            <a:avLst/>
          </a:prstGeom>
          <a:noFill/>
          <a:ln w="28575">
            <a:solidFill>
              <a:schemeClr val="accent1"/>
            </a:solidFill>
            <a:round/>
            <a:headEnd type="triangle" w="med" len="med"/>
            <a:tailEnd/>
          </a:ln>
          <a:effectLst/>
        </p:spPr>
        <p:txBody>
          <a:bodyPr/>
          <a:lstStyle/>
          <a:p>
            <a:endParaRPr lang="en-US"/>
          </a:p>
        </p:txBody>
      </p:sp>
      <p:sp>
        <p:nvSpPr>
          <p:cNvPr id="156740" name="Line 68"/>
          <p:cNvSpPr>
            <a:spLocks noChangeShapeType="1"/>
          </p:cNvSpPr>
          <p:nvPr/>
        </p:nvSpPr>
        <p:spPr bwMode="auto">
          <a:xfrm flipH="1">
            <a:off x="4572000" y="2286000"/>
            <a:ext cx="3733800" cy="0"/>
          </a:xfrm>
          <a:prstGeom prst="line">
            <a:avLst/>
          </a:prstGeom>
          <a:noFill/>
          <a:ln w="28575">
            <a:solidFill>
              <a:schemeClr val="accent1"/>
            </a:solidFill>
            <a:round/>
            <a:headEnd type="triangle" w="med" len="med"/>
            <a:tailEnd/>
          </a:ln>
          <a:effectLst/>
        </p:spPr>
        <p:txBody>
          <a:bodyPr/>
          <a:lstStyle/>
          <a:p>
            <a:endParaRPr lang="en-US"/>
          </a:p>
        </p:txBody>
      </p:sp>
      <p:sp>
        <p:nvSpPr>
          <p:cNvPr id="156741" name="Line 69"/>
          <p:cNvSpPr>
            <a:spLocks noChangeShapeType="1"/>
          </p:cNvSpPr>
          <p:nvPr/>
        </p:nvSpPr>
        <p:spPr bwMode="auto">
          <a:xfrm flipH="1">
            <a:off x="9677400" y="5257800"/>
            <a:ext cx="228600" cy="0"/>
          </a:xfrm>
          <a:prstGeom prst="line">
            <a:avLst/>
          </a:prstGeom>
          <a:noFill/>
          <a:ln w="28575">
            <a:solidFill>
              <a:schemeClr val="accent1"/>
            </a:solidFill>
            <a:round/>
            <a:headEnd type="triangle" w="med" len="med"/>
            <a:tailEnd/>
          </a:ln>
          <a:effectLst/>
        </p:spPr>
        <p:txBody>
          <a:bodyPr/>
          <a:lstStyle/>
          <a:p>
            <a:endParaRPr lang="en-US"/>
          </a:p>
        </p:txBody>
      </p:sp>
      <p:sp>
        <p:nvSpPr>
          <p:cNvPr id="156742" name="Line 70"/>
          <p:cNvSpPr>
            <a:spLocks noChangeShapeType="1"/>
          </p:cNvSpPr>
          <p:nvPr/>
        </p:nvSpPr>
        <p:spPr bwMode="auto">
          <a:xfrm flipH="1">
            <a:off x="9144000" y="4191000"/>
            <a:ext cx="381000" cy="0"/>
          </a:xfrm>
          <a:prstGeom prst="line">
            <a:avLst/>
          </a:prstGeom>
          <a:noFill/>
          <a:ln w="28575">
            <a:solidFill>
              <a:schemeClr val="accent1"/>
            </a:solidFill>
            <a:round/>
            <a:headEnd type="triangle" w="med" len="med"/>
            <a:tailEnd/>
          </a:ln>
          <a:effectLst/>
        </p:spPr>
        <p:txBody>
          <a:bodyPr/>
          <a:lstStyle/>
          <a:p>
            <a:endParaRPr lang="en-US"/>
          </a:p>
        </p:txBody>
      </p:sp>
      <p:sp>
        <p:nvSpPr>
          <p:cNvPr id="156743" name="Line 71"/>
          <p:cNvSpPr>
            <a:spLocks noChangeShapeType="1"/>
          </p:cNvSpPr>
          <p:nvPr/>
        </p:nvSpPr>
        <p:spPr bwMode="auto">
          <a:xfrm>
            <a:off x="8915400" y="5257800"/>
            <a:ext cx="304800" cy="0"/>
          </a:xfrm>
          <a:prstGeom prst="line">
            <a:avLst/>
          </a:prstGeom>
          <a:noFill/>
          <a:ln w="28575">
            <a:solidFill>
              <a:schemeClr val="accent1"/>
            </a:solidFill>
            <a:round/>
            <a:headEnd type="triangle" w="med" len="med"/>
            <a:tailEnd/>
          </a:ln>
          <a:effectLst/>
        </p:spPr>
        <p:txBody>
          <a:bodyPr/>
          <a:lstStyle/>
          <a:p>
            <a:endParaRPr lang="en-US"/>
          </a:p>
        </p:txBody>
      </p:sp>
      <p:sp>
        <p:nvSpPr>
          <p:cNvPr id="156744" name="Line 72"/>
          <p:cNvSpPr>
            <a:spLocks noChangeShapeType="1"/>
          </p:cNvSpPr>
          <p:nvPr/>
        </p:nvSpPr>
        <p:spPr bwMode="auto">
          <a:xfrm flipH="1">
            <a:off x="7696200" y="3124200"/>
            <a:ext cx="1524000" cy="0"/>
          </a:xfrm>
          <a:prstGeom prst="line">
            <a:avLst/>
          </a:prstGeom>
          <a:noFill/>
          <a:ln w="28575">
            <a:solidFill>
              <a:schemeClr val="accent1"/>
            </a:solidFill>
            <a:round/>
            <a:headEnd type="triangle" w="med" len="med"/>
            <a:tailEnd/>
          </a:ln>
          <a:effectLst/>
        </p:spPr>
        <p:txBody>
          <a:bodyPr/>
          <a:lstStyle/>
          <a:p>
            <a:endParaRPr lang="en-US"/>
          </a:p>
        </p:txBody>
      </p:sp>
      <p:sp>
        <p:nvSpPr>
          <p:cNvPr id="156745" name="Line 73"/>
          <p:cNvSpPr>
            <a:spLocks noChangeShapeType="1"/>
          </p:cNvSpPr>
          <p:nvPr/>
        </p:nvSpPr>
        <p:spPr bwMode="auto">
          <a:xfrm flipH="1">
            <a:off x="7086600" y="5249333"/>
            <a:ext cx="228600" cy="0"/>
          </a:xfrm>
          <a:prstGeom prst="line">
            <a:avLst/>
          </a:prstGeom>
          <a:noFill/>
          <a:ln w="28575">
            <a:solidFill>
              <a:schemeClr val="accent1"/>
            </a:solidFill>
            <a:round/>
            <a:headEnd type="triangle" w="med" len="med"/>
            <a:tailEnd/>
          </a:ln>
          <a:effectLst/>
        </p:spPr>
        <p:txBody>
          <a:bodyPr/>
          <a:lstStyle/>
          <a:p>
            <a:endParaRPr lang="en-US"/>
          </a:p>
        </p:txBody>
      </p:sp>
      <p:sp>
        <p:nvSpPr>
          <p:cNvPr id="156746" name="Line 74"/>
          <p:cNvSpPr>
            <a:spLocks noChangeShapeType="1"/>
          </p:cNvSpPr>
          <p:nvPr/>
        </p:nvSpPr>
        <p:spPr bwMode="auto">
          <a:xfrm flipH="1">
            <a:off x="7239000" y="4191000"/>
            <a:ext cx="381000" cy="0"/>
          </a:xfrm>
          <a:prstGeom prst="line">
            <a:avLst/>
          </a:prstGeom>
          <a:noFill/>
          <a:ln w="28575">
            <a:solidFill>
              <a:schemeClr val="accent1"/>
            </a:solidFill>
            <a:round/>
            <a:headEnd/>
            <a:tailEnd type="triangle" w="med" len="med"/>
          </a:ln>
          <a:effectLst/>
        </p:spPr>
        <p:txBody>
          <a:bodyPr/>
          <a:lstStyle/>
          <a:p>
            <a:endParaRPr lang="en-US"/>
          </a:p>
        </p:txBody>
      </p:sp>
      <p:sp>
        <p:nvSpPr>
          <p:cNvPr id="156747" name="Line 75"/>
          <p:cNvSpPr>
            <a:spLocks noChangeShapeType="1"/>
          </p:cNvSpPr>
          <p:nvPr/>
        </p:nvSpPr>
        <p:spPr bwMode="auto">
          <a:xfrm flipH="1">
            <a:off x="7772400" y="5257800"/>
            <a:ext cx="304800" cy="0"/>
          </a:xfrm>
          <a:prstGeom prst="line">
            <a:avLst/>
          </a:prstGeom>
          <a:noFill/>
          <a:ln w="28575">
            <a:solidFill>
              <a:schemeClr val="accent1"/>
            </a:solidFill>
            <a:round/>
            <a:headEnd/>
            <a:tailEnd type="triangle" w="med" len="med"/>
          </a:ln>
          <a:effectLst/>
        </p:spPr>
        <p:txBody>
          <a:bodyPr/>
          <a:lstStyle/>
          <a:p>
            <a:endParaRPr lang="en-US"/>
          </a:p>
        </p:txBody>
      </p:sp>
      <p:sp>
        <p:nvSpPr>
          <p:cNvPr id="156748" name="AutoShape 76"/>
          <p:cNvSpPr>
            <a:spLocks noChangeArrowheads="1"/>
          </p:cNvSpPr>
          <p:nvPr/>
        </p:nvSpPr>
        <p:spPr bwMode="auto">
          <a:xfrm>
            <a:off x="8153400" y="4267200"/>
            <a:ext cx="1828800" cy="685800"/>
          </a:xfrm>
          <a:prstGeom prst="wedgeRectCallout">
            <a:avLst>
              <a:gd name="adj1" fmla="val 46009"/>
              <a:gd name="adj2" fmla="val 84028"/>
            </a:avLst>
          </a:prstGeom>
          <a:solidFill>
            <a:srgbClr val="66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66FFFF"/>
            </a:extrusionClr>
          </a:sp3d>
        </p:spPr>
        <p:txBody>
          <a:bodyPr>
            <a:flatTx/>
          </a:bodyPr>
          <a:lstStyle/>
          <a:p>
            <a:pPr algn="ctr"/>
            <a:r>
              <a:rPr lang="en-US"/>
              <a:t>P learns O(N) time units later!</a:t>
            </a:r>
          </a:p>
        </p:txBody>
      </p:sp>
      <p:sp>
        <p:nvSpPr>
          <p:cNvPr id="156749" name="AutoShape 77"/>
          <p:cNvSpPr>
            <a:spLocks noChangeArrowheads="1"/>
          </p:cNvSpPr>
          <p:nvPr/>
        </p:nvSpPr>
        <p:spPr bwMode="auto">
          <a:xfrm>
            <a:off x="5410200" y="4343400"/>
            <a:ext cx="1828800" cy="685800"/>
          </a:xfrm>
          <a:prstGeom prst="wedgeRectCallout">
            <a:avLst>
              <a:gd name="adj1" fmla="val -43750"/>
              <a:gd name="adj2" fmla="val 74537"/>
            </a:avLst>
          </a:prstGeom>
          <a:solidFill>
            <a:srgbClr val="66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66FFFF"/>
            </a:extrusionClr>
          </a:sp3d>
        </p:spPr>
        <p:txBody>
          <a:bodyPr>
            <a:flatTx/>
          </a:bodyPr>
          <a:lstStyle/>
          <a:p>
            <a:pPr algn="ctr"/>
            <a:r>
              <a:rPr lang="en-US"/>
              <a:t>G gossips with H and learns </a:t>
            </a:r>
            <a:r>
              <a:rPr lang="en-US" u="sng"/>
              <a:t>e</a:t>
            </a:r>
          </a:p>
        </p:txBody>
      </p:sp>
    </p:spTree>
    <p:extLst>
      <p:ext uri="{BB962C8B-B14F-4D97-AF65-F5344CB8AC3E}">
        <p14:creationId xmlns:p14="http://schemas.microsoft.com/office/powerpoint/2010/main" val="276613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7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673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67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67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674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567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67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67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67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67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67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67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67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67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67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67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67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67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67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6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30" grpId="0" animBg="1"/>
      <p:bldP spid="156730" grpId="1" animBg="1"/>
      <p:bldP spid="156731" grpId="0" animBg="1"/>
      <p:bldP spid="156732" grpId="0" animBg="1"/>
      <p:bldP spid="156733" grpId="0" animBg="1"/>
      <p:bldP spid="156735" grpId="0" animBg="1"/>
      <p:bldP spid="156737" grpId="0" animBg="1"/>
      <p:bldP spid="156738" grpId="0" animBg="1"/>
      <p:bldP spid="156739" grpId="0" animBg="1"/>
      <p:bldP spid="156740" grpId="0" animBg="1"/>
      <p:bldP spid="156741" grpId="0" animBg="1"/>
      <p:bldP spid="156742" grpId="0" animBg="1"/>
      <p:bldP spid="156743" grpId="0" animBg="1"/>
      <p:bldP spid="156744" grpId="0" animBg="1"/>
      <p:bldP spid="156745" grpId="0" animBg="1"/>
      <p:bldP spid="156746" grpId="0" animBg="1"/>
      <p:bldP spid="156747" grpId="0" animBg="1"/>
      <p:bldP spid="156748" grpId="0" animBg="1"/>
      <p:bldP spid="156749" grpId="0" animBg="1"/>
      <p:bldP spid="15674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CS5412 Spring 2016</a:t>
            </a:r>
          </a:p>
        </p:txBody>
      </p:sp>
      <p:sp>
        <p:nvSpPr>
          <p:cNvPr id="6" name="Slide Number Placeholder 5"/>
          <p:cNvSpPr>
            <a:spLocks noGrp="1"/>
          </p:cNvSpPr>
          <p:nvPr>
            <p:ph type="sldNum" sz="quarter" idx="12"/>
          </p:nvPr>
        </p:nvSpPr>
        <p:spPr/>
        <p:txBody>
          <a:bodyPr>
            <a:normAutofit/>
          </a:bodyPr>
          <a:lstStyle/>
          <a:p>
            <a:fld id="{D4E345A6-1A42-4618-8A19-F68D579CB769}" type="slidenum">
              <a:rPr lang="en-US"/>
              <a:pPr/>
              <a:t>35</a:t>
            </a:fld>
            <a:endParaRPr lang="en-US"/>
          </a:p>
        </p:txBody>
      </p:sp>
      <p:sp>
        <p:nvSpPr>
          <p:cNvPr id="158722" name="Rectangle 2"/>
          <p:cNvSpPr>
            <a:spLocks noGrp="1" noChangeArrowheads="1"/>
          </p:cNvSpPr>
          <p:nvPr>
            <p:ph type="title"/>
          </p:nvPr>
        </p:nvSpPr>
        <p:spPr/>
        <p:txBody>
          <a:bodyPr/>
          <a:lstStyle/>
          <a:p>
            <a:r>
              <a:rPr lang="en-US"/>
              <a:t>What went wrong?</a:t>
            </a:r>
          </a:p>
        </p:txBody>
      </p:sp>
      <p:sp>
        <p:nvSpPr>
          <p:cNvPr id="158723" name="Rectangle 3"/>
          <p:cNvSpPr>
            <a:spLocks noGrp="1" noChangeArrowheads="1"/>
          </p:cNvSpPr>
          <p:nvPr>
            <p:ph type="body" idx="1"/>
          </p:nvPr>
        </p:nvSpPr>
        <p:spPr/>
        <p:txBody>
          <a:bodyPr>
            <a:normAutofit/>
          </a:bodyPr>
          <a:lstStyle/>
          <a:p>
            <a:r>
              <a:rPr lang="en-US" dirty="0"/>
              <a:t>Each node does equal “work” but information spreads very slowly – O(N)</a:t>
            </a:r>
          </a:p>
          <a:p>
            <a:endParaRPr lang="en-US" dirty="0"/>
          </a:p>
          <a:p>
            <a:r>
              <a:rPr lang="en-US" dirty="0"/>
              <a:t>In a normal configuration Astrolabe benefits from “instant” knowledge because the epidemic at each level is run </a:t>
            </a:r>
            <a:r>
              <a:rPr lang="en-US" u="sng" dirty="0"/>
              <a:t>by someone elected from the level below.</a:t>
            </a:r>
            <a:r>
              <a:rPr lang="en-US" dirty="0"/>
              <a:t>  This short-circuits the path and speeds the spread of gossip.</a:t>
            </a:r>
          </a:p>
          <a:p>
            <a:endParaRPr lang="en-US" u="sng" dirty="0"/>
          </a:p>
          <a:p>
            <a:r>
              <a:rPr lang="en-US" dirty="0"/>
              <a:t>In the modified configuration, those short-circuit steps no longer occur.</a:t>
            </a:r>
          </a:p>
        </p:txBody>
      </p:sp>
    </p:spTree>
    <p:extLst>
      <p:ext uri="{BB962C8B-B14F-4D97-AF65-F5344CB8AC3E}">
        <p14:creationId xmlns:p14="http://schemas.microsoft.com/office/powerpoint/2010/main" val="21419719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CS5412 Spring 2016</a:t>
            </a:r>
          </a:p>
        </p:txBody>
      </p:sp>
      <p:sp>
        <p:nvSpPr>
          <p:cNvPr id="6" name="Slide Number Placeholder 5"/>
          <p:cNvSpPr>
            <a:spLocks noGrp="1"/>
          </p:cNvSpPr>
          <p:nvPr>
            <p:ph type="sldNum" sz="quarter" idx="12"/>
          </p:nvPr>
        </p:nvSpPr>
        <p:spPr/>
        <p:txBody>
          <a:bodyPr>
            <a:normAutofit/>
          </a:bodyPr>
          <a:lstStyle/>
          <a:p>
            <a:fld id="{74E91E33-CE56-4E4A-889E-7BDBBF4CC371}" type="slidenum">
              <a:rPr lang="en-US"/>
              <a:pPr/>
              <a:t>36</a:t>
            </a:fld>
            <a:endParaRPr lang="en-US"/>
          </a:p>
        </p:txBody>
      </p:sp>
      <p:sp>
        <p:nvSpPr>
          <p:cNvPr id="165890" name="Rectangle 2"/>
          <p:cNvSpPr>
            <a:spLocks noGrp="1" noChangeArrowheads="1"/>
          </p:cNvSpPr>
          <p:nvPr>
            <p:ph type="title"/>
          </p:nvPr>
        </p:nvSpPr>
        <p:spPr/>
        <p:txBody>
          <a:bodyPr/>
          <a:lstStyle/>
          <a:p>
            <a:r>
              <a:rPr lang="en-US"/>
              <a:t>Insight: Two kinds of shape</a:t>
            </a:r>
          </a:p>
        </p:txBody>
      </p:sp>
      <p:sp>
        <p:nvSpPr>
          <p:cNvPr id="165891" name="Rectangle 3"/>
          <p:cNvSpPr>
            <a:spLocks noGrp="1" noChangeArrowheads="1"/>
          </p:cNvSpPr>
          <p:nvPr>
            <p:ph type="body" idx="1"/>
          </p:nvPr>
        </p:nvSpPr>
        <p:spPr/>
        <p:txBody>
          <a:bodyPr/>
          <a:lstStyle/>
          <a:p>
            <a:r>
              <a:rPr lang="en-US" dirty="0"/>
              <a:t>We’ve focused on the aggregation tree</a:t>
            </a:r>
          </a:p>
          <a:p>
            <a:endParaRPr lang="en-US" dirty="0"/>
          </a:p>
          <a:p>
            <a:r>
              <a:rPr lang="en-US" dirty="0"/>
              <a:t>But in fact should also think about the information flow tree</a:t>
            </a:r>
          </a:p>
        </p:txBody>
      </p:sp>
    </p:spTree>
    <p:extLst>
      <p:ext uri="{BB962C8B-B14F-4D97-AF65-F5344CB8AC3E}">
        <p14:creationId xmlns:p14="http://schemas.microsoft.com/office/powerpoint/2010/main" val="40169106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CS5412 Spring 2016</a:t>
            </a:r>
          </a:p>
        </p:txBody>
      </p:sp>
      <p:sp>
        <p:nvSpPr>
          <p:cNvPr id="26" name="Slide Number Placeholder 5"/>
          <p:cNvSpPr>
            <a:spLocks noGrp="1"/>
          </p:cNvSpPr>
          <p:nvPr>
            <p:ph type="sldNum" sz="quarter" idx="12"/>
          </p:nvPr>
        </p:nvSpPr>
        <p:spPr/>
        <p:txBody>
          <a:bodyPr>
            <a:normAutofit/>
          </a:bodyPr>
          <a:lstStyle/>
          <a:p>
            <a:fld id="{16B45458-78A1-40D1-955C-F572CF28F1DB}" type="slidenum">
              <a:rPr lang="en-US"/>
              <a:pPr/>
              <a:t>37</a:t>
            </a:fld>
            <a:endParaRPr lang="en-US"/>
          </a:p>
        </p:txBody>
      </p:sp>
      <p:sp>
        <p:nvSpPr>
          <p:cNvPr id="159748" name="Rectangle 4"/>
          <p:cNvSpPr>
            <a:spLocks noGrp="1" noChangeArrowheads="1"/>
          </p:cNvSpPr>
          <p:nvPr>
            <p:ph type="title"/>
          </p:nvPr>
        </p:nvSpPr>
        <p:spPr/>
        <p:txBody>
          <a:bodyPr/>
          <a:lstStyle/>
          <a:p>
            <a:r>
              <a:rPr lang="en-US" dirty="0"/>
              <a:t>Information space perspective</a:t>
            </a:r>
          </a:p>
        </p:txBody>
      </p:sp>
      <p:sp>
        <p:nvSpPr>
          <p:cNvPr id="159848" name="Rectangle 104"/>
          <p:cNvSpPr>
            <a:spLocks noGrp="1" noChangeArrowheads="1"/>
          </p:cNvSpPr>
          <p:nvPr>
            <p:ph type="body" idx="1"/>
          </p:nvPr>
        </p:nvSpPr>
        <p:spPr>
          <a:xfrm>
            <a:off x="1100667" y="2133600"/>
            <a:ext cx="9527647" cy="4114800"/>
          </a:xfrm>
        </p:spPr>
        <p:txBody>
          <a:bodyPr/>
          <a:lstStyle/>
          <a:p>
            <a:r>
              <a:rPr lang="en-US" dirty="0"/>
              <a:t>Bad aggregation graph: worst-case diameter N</a:t>
            </a:r>
          </a:p>
          <a:p>
            <a:endParaRPr lang="en-US" dirty="0"/>
          </a:p>
          <a:p>
            <a:endParaRPr lang="en-US" dirty="0"/>
          </a:p>
          <a:p>
            <a:endParaRPr lang="en-US" dirty="0"/>
          </a:p>
          <a:p>
            <a:r>
              <a:rPr lang="en-US" dirty="0"/>
              <a:t>Astrolabe version: expander graph, with diameter log(N)</a:t>
            </a:r>
          </a:p>
        </p:txBody>
      </p:sp>
      <p:sp>
        <p:nvSpPr>
          <p:cNvPr id="159847" name="Text Box 103"/>
          <p:cNvSpPr txBox="1">
            <a:spLocks noChangeArrowheads="1"/>
          </p:cNvSpPr>
          <p:nvPr/>
        </p:nvSpPr>
        <p:spPr bwMode="auto">
          <a:xfrm>
            <a:off x="4953000" y="3124200"/>
            <a:ext cx="5562600" cy="304800"/>
          </a:xfrm>
          <a:prstGeom prst="rect">
            <a:avLst/>
          </a:prstGeom>
          <a:noFill/>
          <a:ln w="9525">
            <a:noFill/>
            <a:miter lim="800000"/>
            <a:headEnd/>
            <a:tailEnd/>
          </a:ln>
          <a:effectLst/>
        </p:spPr>
        <p:txBody>
          <a:bodyPr>
            <a:spAutoFit/>
          </a:bodyPr>
          <a:lstStyle/>
          <a:p>
            <a:pPr>
              <a:spcBef>
                <a:spcPct val="50000"/>
              </a:spcBef>
            </a:pPr>
            <a:r>
              <a:rPr lang="en-US" sz="1400" b="1"/>
              <a:t>H – G – E – F – B – A – C – D – L – K – I – J – N – M – O – P</a:t>
            </a:r>
          </a:p>
        </p:txBody>
      </p:sp>
      <p:pic>
        <p:nvPicPr>
          <p:cNvPr id="159849" name="Picture 105"/>
          <p:cNvPicPr>
            <a:picLocks noChangeAspect="1" noChangeArrowheads="1"/>
          </p:cNvPicPr>
          <p:nvPr/>
        </p:nvPicPr>
        <p:blipFill>
          <a:blip r:embed="rId3"/>
          <a:srcRect/>
          <a:stretch>
            <a:fillRect/>
          </a:stretch>
        </p:blipFill>
        <p:spPr bwMode="auto">
          <a:xfrm>
            <a:off x="1828800" y="4969936"/>
            <a:ext cx="2895600" cy="1292225"/>
          </a:xfrm>
          <a:prstGeom prst="rect">
            <a:avLst/>
          </a:prstGeom>
          <a:noFill/>
          <a:ln w="9525">
            <a:noFill/>
            <a:miter lim="800000"/>
            <a:headEnd/>
            <a:tailEnd/>
          </a:ln>
          <a:effectLst/>
        </p:spPr>
      </p:pic>
      <p:grpSp>
        <p:nvGrpSpPr>
          <p:cNvPr id="2" name="Group 122"/>
          <p:cNvGrpSpPr>
            <a:grpSpLocks/>
          </p:cNvGrpSpPr>
          <p:nvPr/>
        </p:nvGrpSpPr>
        <p:grpSpPr bwMode="auto">
          <a:xfrm rot="-5400000" flipH="1" flipV="1">
            <a:off x="5684838" y="4861985"/>
            <a:ext cx="1155700" cy="1828800"/>
            <a:chOff x="3064" y="2880"/>
            <a:chExt cx="728" cy="1152"/>
          </a:xfrm>
        </p:grpSpPr>
        <p:sp>
          <p:nvSpPr>
            <p:cNvPr id="159850" name="Text Box 106"/>
            <p:cNvSpPr txBox="1">
              <a:spLocks noChangeArrowheads="1"/>
            </p:cNvSpPr>
            <p:nvPr/>
          </p:nvSpPr>
          <p:spPr bwMode="auto">
            <a:xfrm>
              <a:off x="3264" y="2880"/>
              <a:ext cx="480" cy="231"/>
            </a:xfrm>
            <a:prstGeom prst="rect">
              <a:avLst/>
            </a:prstGeom>
            <a:noFill/>
            <a:ln w="9525">
              <a:noFill/>
              <a:miter lim="800000"/>
              <a:headEnd/>
              <a:tailEnd/>
            </a:ln>
            <a:effectLst/>
          </p:spPr>
          <p:txBody>
            <a:bodyPr>
              <a:spAutoFit/>
            </a:bodyPr>
            <a:lstStyle/>
            <a:p>
              <a:pPr>
                <a:spcBef>
                  <a:spcPct val="50000"/>
                </a:spcBef>
              </a:pPr>
              <a:r>
                <a:rPr lang="en-US"/>
                <a:t>A – B</a:t>
              </a:r>
            </a:p>
          </p:txBody>
        </p:sp>
        <p:sp>
          <p:nvSpPr>
            <p:cNvPr id="159851" name="Text Box 107"/>
            <p:cNvSpPr txBox="1">
              <a:spLocks noChangeArrowheads="1"/>
            </p:cNvSpPr>
            <p:nvPr/>
          </p:nvSpPr>
          <p:spPr bwMode="auto">
            <a:xfrm>
              <a:off x="3264" y="3120"/>
              <a:ext cx="480" cy="231"/>
            </a:xfrm>
            <a:prstGeom prst="rect">
              <a:avLst/>
            </a:prstGeom>
            <a:noFill/>
            <a:ln w="9525">
              <a:noFill/>
              <a:miter lim="800000"/>
              <a:headEnd/>
              <a:tailEnd/>
            </a:ln>
            <a:effectLst/>
          </p:spPr>
          <p:txBody>
            <a:bodyPr>
              <a:spAutoFit/>
            </a:bodyPr>
            <a:lstStyle/>
            <a:p>
              <a:pPr>
                <a:spcBef>
                  <a:spcPct val="50000"/>
                </a:spcBef>
              </a:pPr>
              <a:r>
                <a:rPr lang="en-US"/>
                <a:t>C – D</a:t>
              </a:r>
            </a:p>
          </p:txBody>
        </p:sp>
        <p:sp>
          <p:nvSpPr>
            <p:cNvPr id="159852" name="Text Box 108"/>
            <p:cNvSpPr txBox="1">
              <a:spLocks noChangeArrowheads="1"/>
            </p:cNvSpPr>
            <p:nvPr/>
          </p:nvSpPr>
          <p:spPr bwMode="auto">
            <a:xfrm>
              <a:off x="3312" y="3561"/>
              <a:ext cx="480" cy="231"/>
            </a:xfrm>
            <a:prstGeom prst="rect">
              <a:avLst/>
            </a:prstGeom>
            <a:noFill/>
            <a:ln w="9525">
              <a:noFill/>
              <a:miter lim="800000"/>
              <a:headEnd/>
              <a:tailEnd/>
            </a:ln>
            <a:effectLst/>
          </p:spPr>
          <p:txBody>
            <a:bodyPr>
              <a:spAutoFit/>
            </a:bodyPr>
            <a:lstStyle/>
            <a:p>
              <a:pPr>
                <a:spcBef>
                  <a:spcPct val="50000"/>
                </a:spcBef>
              </a:pPr>
              <a:r>
                <a:rPr lang="en-US"/>
                <a:t>E – F</a:t>
              </a:r>
            </a:p>
          </p:txBody>
        </p:sp>
        <p:sp>
          <p:nvSpPr>
            <p:cNvPr id="159853" name="Text Box 109"/>
            <p:cNvSpPr txBox="1">
              <a:spLocks noChangeArrowheads="1"/>
            </p:cNvSpPr>
            <p:nvPr/>
          </p:nvSpPr>
          <p:spPr bwMode="auto">
            <a:xfrm>
              <a:off x="3312" y="3801"/>
              <a:ext cx="480" cy="231"/>
            </a:xfrm>
            <a:prstGeom prst="rect">
              <a:avLst/>
            </a:prstGeom>
            <a:noFill/>
            <a:ln w="9525">
              <a:noFill/>
              <a:miter lim="800000"/>
              <a:headEnd/>
              <a:tailEnd/>
            </a:ln>
            <a:effectLst/>
          </p:spPr>
          <p:txBody>
            <a:bodyPr>
              <a:spAutoFit/>
            </a:bodyPr>
            <a:lstStyle/>
            <a:p>
              <a:pPr>
                <a:spcBef>
                  <a:spcPct val="50000"/>
                </a:spcBef>
              </a:pPr>
              <a:r>
                <a:rPr lang="en-US"/>
                <a:t>G – H</a:t>
              </a:r>
            </a:p>
          </p:txBody>
        </p:sp>
        <p:sp>
          <p:nvSpPr>
            <p:cNvPr id="159858" name="Freeform 114"/>
            <p:cNvSpPr>
              <a:spLocks/>
            </p:cNvSpPr>
            <p:nvPr/>
          </p:nvSpPr>
          <p:spPr bwMode="auto">
            <a:xfrm>
              <a:off x="3064" y="2976"/>
              <a:ext cx="296" cy="720"/>
            </a:xfrm>
            <a:custGeom>
              <a:avLst/>
              <a:gdLst/>
              <a:ahLst/>
              <a:cxnLst>
                <a:cxn ang="0">
                  <a:pos x="248" y="0"/>
                </a:cxn>
                <a:cxn ang="0">
                  <a:pos x="8" y="336"/>
                </a:cxn>
                <a:cxn ang="0">
                  <a:pos x="296" y="720"/>
                </a:cxn>
              </a:cxnLst>
              <a:rect l="0" t="0" r="r" b="b"/>
              <a:pathLst>
                <a:path w="296" h="720">
                  <a:moveTo>
                    <a:pt x="248" y="0"/>
                  </a:moveTo>
                  <a:cubicBezTo>
                    <a:pt x="124" y="108"/>
                    <a:pt x="0" y="216"/>
                    <a:pt x="8" y="336"/>
                  </a:cubicBezTo>
                  <a:cubicBezTo>
                    <a:pt x="16" y="456"/>
                    <a:pt x="156" y="588"/>
                    <a:pt x="296" y="720"/>
                  </a:cubicBezTo>
                </a:path>
              </a:pathLst>
            </a:custGeom>
            <a:noFill/>
            <a:ln w="19050" cmpd="sng">
              <a:solidFill>
                <a:schemeClr val="tx1"/>
              </a:solidFill>
              <a:round/>
              <a:headEnd/>
              <a:tailEnd/>
            </a:ln>
            <a:effectLst/>
          </p:spPr>
          <p:txBody>
            <a:bodyPr/>
            <a:lstStyle/>
            <a:p>
              <a:endParaRPr lang="en-US"/>
            </a:p>
          </p:txBody>
        </p:sp>
        <p:sp>
          <p:nvSpPr>
            <p:cNvPr id="159859" name="Freeform 115"/>
            <p:cNvSpPr>
              <a:spLocks/>
            </p:cNvSpPr>
            <p:nvPr/>
          </p:nvSpPr>
          <p:spPr bwMode="auto">
            <a:xfrm>
              <a:off x="3216" y="2976"/>
              <a:ext cx="96" cy="240"/>
            </a:xfrm>
            <a:custGeom>
              <a:avLst/>
              <a:gdLst/>
              <a:ahLst/>
              <a:cxnLst>
                <a:cxn ang="0">
                  <a:pos x="96" y="0"/>
                </a:cxn>
                <a:cxn ang="0">
                  <a:pos x="0" y="144"/>
                </a:cxn>
                <a:cxn ang="0">
                  <a:pos x="96" y="240"/>
                </a:cxn>
              </a:cxnLst>
              <a:rect l="0" t="0" r="r" b="b"/>
              <a:pathLst>
                <a:path w="96" h="240">
                  <a:moveTo>
                    <a:pt x="96" y="0"/>
                  </a:moveTo>
                  <a:cubicBezTo>
                    <a:pt x="48" y="52"/>
                    <a:pt x="0" y="104"/>
                    <a:pt x="0" y="144"/>
                  </a:cubicBezTo>
                  <a:cubicBezTo>
                    <a:pt x="0" y="184"/>
                    <a:pt x="48" y="212"/>
                    <a:pt x="96" y="240"/>
                  </a:cubicBezTo>
                </a:path>
              </a:pathLst>
            </a:custGeom>
            <a:noFill/>
            <a:ln w="19050" cmpd="sng">
              <a:solidFill>
                <a:schemeClr val="tx1"/>
              </a:solidFill>
              <a:round/>
              <a:headEnd/>
              <a:tailEnd/>
            </a:ln>
            <a:effectLst/>
          </p:spPr>
          <p:txBody>
            <a:bodyPr/>
            <a:lstStyle/>
            <a:p>
              <a:endParaRPr lang="en-US"/>
            </a:p>
          </p:txBody>
        </p:sp>
        <p:sp>
          <p:nvSpPr>
            <p:cNvPr id="159862" name="Freeform 118"/>
            <p:cNvSpPr>
              <a:spLocks/>
            </p:cNvSpPr>
            <p:nvPr/>
          </p:nvSpPr>
          <p:spPr bwMode="auto">
            <a:xfrm>
              <a:off x="3264" y="3696"/>
              <a:ext cx="96" cy="240"/>
            </a:xfrm>
            <a:custGeom>
              <a:avLst/>
              <a:gdLst/>
              <a:ahLst/>
              <a:cxnLst>
                <a:cxn ang="0">
                  <a:pos x="96" y="0"/>
                </a:cxn>
                <a:cxn ang="0">
                  <a:pos x="0" y="144"/>
                </a:cxn>
                <a:cxn ang="0">
                  <a:pos x="96" y="240"/>
                </a:cxn>
              </a:cxnLst>
              <a:rect l="0" t="0" r="r" b="b"/>
              <a:pathLst>
                <a:path w="96" h="240">
                  <a:moveTo>
                    <a:pt x="96" y="0"/>
                  </a:moveTo>
                  <a:cubicBezTo>
                    <a:pt x="48" y="52"/>
                    <a:pt x="0" y="104"/>
                    <a:pt x="0" y="144"/>
                  </a:cubicBezTo>
                  <a:cubicBezTo>
                    <a:pt x="0" y="184"/>
                    <a:pt x="48" y="212"/>
                    <a:pt x="96" y="240"/>
                  </a:cubicBezTo>
                </a:path>
              </a:pathLst>
            </a:custGeom>
            <a:noFill/>
            <a:ln w="19050" cmpd="sng">
              <a:solidFill>
                <a:schemeClr val="tx1"/>
              </a:solidFill>
              <a:round/>
              <a:headEnd/>
              <a:tailEnd/>
            </a:ln>
            <a:effectLst/>
          </p:spPr>
          <p:txBody>
            <a:bodyPr/>
            <a:lstStyle/>
            <a:p>
              <a:endParaRPr lang="en-US"/>
            </a:p>
          </p:txBody>
        </p:sp>
      </p:grpSp>
      <p:grpSp>
        <p:nvGrpSpPr>
          <p:cNvPr id="3" name="Group 123"/>
          <p:cNvGrpSpPr>
            <a:grpSpLocks/>
          </p:cNvGrpSpPr>
          <p:nvPr/>
        </p:nvGrpSpPr>
        <p:grpSpPr bwMode="auto">
          <a:xfrm rot="16200000" flipH="1">
            <a:off x="8077994" y="5059629"/>
            <a:ext cx="1384300" cy="1814512"/>
            <a:chOff x="4024" y="2880"/>
            <a:chExt cx="872" cy="1143"/>
          </a:xfrm>
        </p:grpSpPr>
        <p:sp>
          <p:nvSpPr>
            <p:cNvPr id="159854" name="Text Box 110"/>
            <p:cNvSpPr txBox="1">
              <a:spLocks noChangeArrowheads="1"/>
            </p:cNvSpPr>
            <p:nvPr/>
          </p:nvSpPr>
          <p:spPr bwMode="auto">
            <a:xfrm>
              <a:off x="4272" y="2880"/>
              <a:ext cx="480" cy="231"/>
            </a:xfrm>
            <a:prstGeom prst="rect">
              <a:avLst/>
            </a:prstGeom>
            <a:noFill/>
            <a:ln w="9525">
              <a:noFill/>
              <a:miter lim="800000"/>
              <a:headEnd/>
              <a:tailEnd/>
            </a:ln>
            <a:effectLst/>
          </p:spPr>
          <p:txBody>
            <a:bodyPr>
              <a:spAutoFit/>
            </a:bodyPr>
            <a:lstStyle/>
            <a:p>
              <a:pPr>
                <a:spcBef>
                  <a:spcPct val="50000"/>
                </a:spcBef>
              </a:pPr>
              <a:r>
                <a:rPr lang="en-US"/>
                <a:t>I – J</a:t>
              </a:r>
            </a:p>
          </p:txBody>
        </p:sp>
        <p:sp>
          <p:nvSpPr>
            <p:cNvPr id="159855" name="Text Box 111"/>
            <p:cNvSpPr txBox="1">
              <a:spLocks noChangeArrowheads="1"/>
            </p:cNvSpPr>
            <p:nvPr/>
          </p:nvSpPr>
          <p:spPr bwMode="auto">
            <a:xfrm>
              <a:off x="4272" y="3120"/>
              <a:ext cx="480" cy="231"/>
            </a:xfrm>
            <a:prstGeom prst="rect">
              <a:avLst/>
            </a:prstGeom>
            <a:noFill/>
            <a:ln w="9525">
              <a:noFill/>
              <a:miter lim="800000"/>
              <a:headEnd/>
              <a:tailEnd/>
            </a:ln>
            <a:effectLst/>
          </p:spPr>
          <p:txBody>
            <a:bodyPr>
              <a:spAutoFit/>
            </a:bodyPr>
            <a:lstStyle/>
            <a:p>
              <a:pPr>
                <a:spcBef>
                  <a:spcPct val="50000"/>
                </a:spcBef>
              </a:pPr>
              <a:r>
                <a:rPr lang="en-US"/>
                <a:t>K – L</a:t>
              </a:r>
            </a:p>
          </p:txBody>
        </p:sp>
        <p:sp>
          <p:nvSpPr>
            <p:cNvPr id="159856" name="Text Box 112"/>
            <p:cNvSpPr txBox="1">
              <a:spLocks noChangeArrowheads="1"/>
            </p:cNvSpPr>
            <p:nvPr/>
          </p:nvSpPr>
          <p:spPr bwMode="auto">
            <a:xfrm>
              <a:off x="4272" y="3552"/>
              <a:ext cx="624" cy="231"/>
            </a:xfrm>
            <a:prstGeom prst="rect">
              <a:avLst/>
            </a:prstGeom>
            <a:noFill/>
            <a:ln w="9525">
              <a:noFill/>
              <a:miter lim="800000"/>
              <a:headEnd/>
              <a:tailEnd/>
            </a:ln>
            <a:effectLst/>
          </p:spPr>
          <p:txBody>
            <a:bodyPr>
              <a:spAutoFit/>
            </a:bodyPr>
            <a:lstStyle/>
            <a:p>
              <a:pPr>
                <a:spcBef>
                  <a:spcPct val="50000"/>
                </a:spcBef>
              </a:pPr>
              <a:r>
                <a:rPr lang="en-US"/>
                <a:t> M – N</a:t>
              </a:r>
            </a:p>
          </p:txBody>
        </p:sp>
        <p:sp>
          <p:nvSpPr>
            <p:cNvPr id="159857" name="Text Box 113"/>
            <p:cNvSpPr txBox="1">
              <a:spLocks noChangeArrowheads="1"/>
            </p:cNvSpPr>
            <p:nvPr/>
          </p:nvSpPr>
          <p:spPr bwMode="auto">
            <a:xfrm>
              <a:off x="4272" y="3792"/>
              <a:ext cx="576" cy="231"/>
            </a:xfrm>
            <a:prstGeom prst="rect">
              <a:avLst/>
            </a:prstGeom>
            <a:noFill/>
            <a:ln w="9525">
              <a:noFill/>
              <a:miter lim="800000"/>
              <a:headEnd/>
              <a:tailEnd/>
            </a:ln>
            <a:effectLst/>
          </p:spPr>
          <p:txBody>
            <a:bodyPr>
              <a:spAutoFit/>
            </a:bodyPr>
            <a:lstStyle/>
            <a:p>
              <a:pPr>
                <a:spcBef>
                  <a:spcPct val="50000"/>
                </a:spcBef>
              </a:pPr>
              <a:r>
                <a:rPr lang="en-US"/>
                <a:t>O – P</a:t>
              </a:r>
            </a:p>
          </p:txBody>
        </p:sp>
        <p:sp>
          <p:nvSpPr>
            <p:cNvPr id="159860" name="Freeform 116"/>
            <p:cNvSpPr>
              <a:spLocks/>
            </p:cNvSpPr>
            <p:nvPr/>
          </p:nvSpPr>
          <p:spPr bwMode="auto">
            <a:xfrm>
              <a:off x="4024" y="2976"/>
              <a:ext cx="296" cy="720"/>
            </a:xfrm>
            <a:custGeom>
              <a:avLst/>
              <a:gdLst/>
              <a:ahLst/>
              <a:cxnLst>
                <a:cxn ang="0">
                  <a:pos x="248" y="0"/>
                </a:cxn>
                <a:cxn ang="0">
                  <a:pos x="8" y="336"/>
                </a:cxn>
                <a:cxn ang="0">
                  <a:pos x="296" y="720"/>
                </a:cxn>
              </a:cxnLst>
              <a:rect l="0" t="0" r="r" b="b"/>
              <a:pathLst>
                <a:path w="296" h="720">
                  <a:moveTo>
                    <a:pt x="248" y="0"/>
                  </a:moveTo>
                  <a:cubicBezTo>
                    <a:pt x="124" y="108"/>
                    <a:pt x="0" y="216"/>
                    <a:pt x="8" y="336"/>
                  </a:cubicBezTo>
                  <a:cubicBezTo>
                    <a:pt x="16" y="456"/>
                    <a:pt x="156" y="588"/>
                    <a:pt x="296" y="720"/>
                  </a:cubicBezTo>
                </a:path>
              </a:pathLst>
            </a:custGeom>
            <a:noFill/>
            <a:ln w="19050" cmpd="sng">
              <a:solidFill>
                <a:schemeClr val="tx1"/>
              </a:solidFill>
              <a:round/>
              <a:headEnd/>
              <a:tailEnd/>
            </a:ln>
            <a:effectLst/>
          </p:spPr>
          <p:txBody>
            <a:bodyPr/>
            <a:lstStyle/>
            <a:p>
              <a:endParaRPr lang="en-US"/>
            </a:p>
          </p:txBody>
        </p:sp>
        <p:sp>
          <p:nvSpPr>
            <p:cNvPr id="159861" name="Freeform 117"/>
            <p:cNvSpPr>
              <a:spLocks/>
            </p:cNvSpPr>
            <p:nvPr/>
          </p:nvSpPr>
          <p:spPr bwMode="auto">
            <a:xfrm>
              <a:off x="4176" y="2976"/>
              <a:ext cx="96" cy="240"/>
            </a:xfrm>
            <a:custGeom>
              <a:avLst/>
              <a:gdLst/>
              <a:ahLst/>
              <a:cxnLst>
                <a:cxn ang="0">
                  <a:pos x="96" y="0"/>
                </a:cxn>
                <a:cxn ang="0">
                  <a:pos x="0" y="144"/>
                </a:cxn>
                <a:cxn ang="0">
                  <a:pos x="96" y="240"/>
                </a:cxn>
              </a:cxnLst>
              <a:rect l="0" t="0" r="r" b="b"/>
              <a:pathLst>
                <a:path w="96" h="240">
                  <a:moveTo>
                    <a:pt x="96" y="0"/>
                  </a:moveTo>
                  <a:cubicBezTo>
                    <a:pt x="48" y="52"/>
                    <a:pt x="0" y="104"/>
                    <a:pt x="0" y="144"/>
                  </a:cubicBezTo>
                  <a:cubicBezTo>
                    <a:pt x="0" y="184"/>
                    <a:pt x="48" y="212"/>
                    <a:pt x="96" y="240"/>
                  </a:cubicBezTo>
                </a:path>
              </a:pathLst>
            </a:custGeom>
            <a:noFill/>
            <a:ln w="19050" cmpd="sng">
              <a:solidFill>
                <a:schemeClr val="tx1"/>
              </a:solidFill>
              <a:round/>
              <a:headEnd/>
              <a:tailEnd/>
            </a:ln>
            <a:effectLst/>
          </p:spPr>
          <p:txBody>
            <a:bodyPr/>
            <a:lstStyle/>
            <a:p>
              <a:endParaRPr lang="en-US"/>
            </a:p>
          </p:txBody>
        </p:sp>
        <p:sp>
          <p:nvSpPr>
            <p:cNvPr id="159863" name="Freeform 119"/>
            <p:cNvSpPr>
              <a:spLocks/>
            </p:cNvSpPr>
            <p:nvPr/>
          </p:nvSpPr>
          <p:spPr bwMode="auto">
            <a:xfrm>
              <a:off x="4224" y="3696"/>
              <a:ext cx="96" cy="240"/>
            </a:xfrm>
            <a:custGeom>
              <a:avLst/>
              <a:gdLst/>
              <a:ahLst/>
              <a:cxnLst>
                <a:cxn ang="0">
                  <a:pos x="96" y="0"/>
                </a:cxn>
                <a:cxn ang="0">
                  <a:pos x="0" y="144"/>
                </a:cxn>
                <a:cxn ang="0">
                  <a:pos x="96" y="240"/>
                </a:cxn>
              </a:cxnLst>
              <a:rect l="0" t="0" r="r" b="b"/>
              <a:pathLst>
                <a:path w="96" h="240">
                  <a:moveTo>
                    <a:pt x="96" y="0"/>
                  </a:moveTo>
                  <a:cubicBezTo>
                    <a:pt x="48" y="52"/>
                    <a:pt x="0" y="104"/>
                    <a:pt x="0" y="144"/>
                  </a:cubicBezTo>
                  <a:cubicBezTo>
                    <a:pt x="0" y="184"/>
                    <a:pt x="48" y="212"/>
                    <a:pt x="96" y="240"/>
                  </a:cubicBezTo>
                </a:path>
              </a:pathLst>
            </a:custGeom>
            <a:noFill/>
            <a:ln w="19050" cmpd="sng">
              <a:solidFill>
                <a:schemeClr val="tx1"/>
              </a:solidFill>
              <a:round/>
              <a:headEnd/>
              <a:tailEnd/>
            </a:ln>
            <a:effectLst/>
          </p:spPr>
          <p:txBody>
            <a:bodyPr/>
            <a:lstStyle/>
            <a:p>
              <a:endParaRPr lang="en-US"/>
            </a:p>
          </p:txBody>
        </p:sp>
      </p:grpSp>
      <p:sp>
        <p:nvSpPr>
          <p:cNvPr id="159865" name="Freeform 121"/>
          <p:cNvSpPr>
            <a:spLocks/>
          </p:cNvSpPr>
          <p:nvPr/>
        </p:nvSpPr>
        <p:spPr bwMode="auto">
          <a:xfrm>
            <a:off x="7024688" y="4969935"/>
            <a:ext cx="990600" cy="685800"/>
          </a:xfrm>
          <a:custGeom>
            <a:avLst/>
            <a:gdLst/>
            <a:ahLst/>
            <a:cxnLst>
              <a:cxn ang="0">
                <a:pos x="0" y="248"/>
              </a:cxn>
              <a:cxn ang="0">
                <a:pos x="480" y="8"/>
              </a:cxn>
              <a:cxn ang="0">
                <a:pos x="912" y="296"/>
              </a:cxn>
            </a:cxnLst>
            <a:rect l="0" t="0" r="r" b="b"/>
            <a:pathLst>
              <a:path w="912" h="296">
                <a:moveTo>
                  <a:pt x="0" y="248"/>
                </a:moveTo>
                <a:cubicBezTo>
                  <a:pt x="164" y="124"/>
                  <a:pt x="328" y="0"/>
                  <a:pt x="480" y="8"/>
                </a:cubicBezTo>
                <a:cubicBezTo>
                  <a:pt x="632" y="16"/>
                  <a:pt x="772" y="156"/>
                  <a:pt x="912" y="296"/>
                </a:cubicBezTo>
              </a:path>
            </a:pathLst>
          </a:custGeom>
          <a:noFill/>
          <a:ln w="19050" cmpd="sng">
            <a:solidFill>
              <a:schemeClr val="tx1"/>
            </a:solidFill>
            <a:round/>
            <a:headEnd/>
            <a:tailEnd/>
          </a:ln>
          <a:effectLst/>
        </p:spPr>
        <p:txBody>
          <a:bodyPr/>
          <a:lstStyle/>
          <a:p>
            <a:endParaRPr lang="en-US"/>
          </a:p>
        </p:txBody>
      </p:sp>
      <p:pic>
        <p:nvPicPr>
          <p:cNvPr id="159869" name="Picture 125"/>
          <p:cNvPicPr>
            <a:picLocks noChangeAspect="1" noChangeArrowheads="1"/>
          </p:cNvPicPr>
          <p:nvPr/>
        </p:nvPicPr>
        <p:blipFill>
          <a:blip r:embed="rId4"/>
          <a:srcRect/>
          <a:stretch>
            <a:fillRect/>
          </a:stretch>
        </p:blipFill>
        <p:spPr bwMode="auto">
          <a:xfrm>
            <a:off x="1828800" y="2667000"/>
            <a:ext cx="2863850" cy="1303338"/>
          </a:xfrm>
          <a:prstGeom prst="rect">
            <a:avLst/>
          </a:prstGeom>
          <a:noFill/>
          <a:ln w="9525">
            <a:noFill/>
            <a:miter lim="800000"/>
            <a:headEnd/>
            <a:tailEnd/>
          </a:ln>
          <a:effectLst/>
        </p:spPr>
      </p:pic>
    </p:spTree>
    <p:extLst>
      <p:ext uri="{BB962C8B-B14F-4D97-AF65-F5344CB8AC3E}">
        <p14:creationId xmlns:p14="http://schemas.microsoft.com/office/powerpoint/2010/main" val="32368898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C054-6478-4BE6-A566-C936F4FEE7A5}"/>
              </a:ext>
            </a:extLst>
          </p:cNvPr>
          <p:cNvSpPr>
            <a:spLocks noGrp="1"/>
          </p:cNvSpPr>
          <p:nvPr>
            <p:ph type="title"/>
          </p:nvPr>
        </p:nvSpPr>
        <p:spPr/>
        <p:txBody>
          <a:bodyPr/>
          <a:lstStyle/>
          <a:p>
            <a:r>
              <a:rPr lang="en-US" dirty="0"/>
              <a:t>Is gossip used much today?</a:t>
            </a:r>
          </a:p>
        </p:txBody>
      </p:sp>
      <p:sp>
        <p:nvSpPr>
          <p:cNvPr id="3" name="Content Placeholder 2">
            <a:extLst>
              <a:ext uri="{FF2B5EF4-FFF2-40B4-BE49-F238E27FC236}">
                <a16:creationId xmlns:a16="http://schemas.microsoft.com/office/drawing/2014/main" id="{FFC535B7-8163-4345-A048-AE93FE043FD6}"/>
              </a:ext>
            </a:extLst>
          </p:cNvPr>
          <p:cNvSpPr>
            <a:spLocks noGrp="1"/>
          </p:cNvSpPr>
          <p:nvPr>
            <p:ph idx="1"/>
          </p:nvPr>
        </p:nvSpPr>
        <p:spPr/>
        <p:txBody>
          <a:bodyPr>
            <a:normAutofit lnSpcReduction="10000"/>
          </a:bodyPr>
          <a:lstStyle/>
          <a:p>
            <a:r>
              <a:rPr lang="en-US" dirty="0"/>
              <a:t>The basic gossip method remains very valuable for systems that need to do some form of steady-cost tracking of loads, available space on servers, etc.  Bimodal Multicast is widely cited and probably also used.</a:t>
            </a:r>
          </a:p>
          <a:p>
            <a:endParaRPr lang="en-US" dirty="0"/>
          </a:p>
          <a:p>
            <a:r>
              <a:rPr lang="en-US" dirty="0"/>
              <a:t>The predictable steady loads and the guarantee of freedom from load spikes and instabilities are valuable.</a:t>
            </a:r>
          </a:p>
          <a:p>
            <a:endParaRPr lang="en-US" dirty="0"/>
          </a:p>
          <a:p>
            <a:r>
              <a:rPr lang="en-US" dirty="0"/>
              <a:t>But Astrolabe’s hierarchical structure is viewed as more of a cool teaching idea and is not used in real systems (as far as Ken knows).</a:t>
            </a:r>
          </a:p>
        </p:txBody>
      </p:sp>
      <p:sp>
        <p:nvSpPr>
          <p:cNvPr id="4" name="Footer Placeholder 3">
            <a:extLst>
              <a:ext uri="{FF2B5EF4-FFF2-40B4-BE49-F238E27FC236}">
                <a16:creationId xmlns:a16="http://schemas.microsoft.com/office/drawing/2014/main" id="{35557F90-ACA3-44C1-BE8A-4ACFD30A95A7}"/>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C0D2704B-0E8E-40D3-BBBA-F319DF7F60BC}"/>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28688440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681A-62CB-4950-BA72-53CB8114C969}"/>
              </a:ext>
            </a:extLst>
          </p:cNvPr>
          <p:cNvSpPr>
            <a:spLocks noGrp="1"/>
          </p:cNvSpPr>
          <p:nvPr>
            <p:ph type="title"/>
          </p:nvPr>
        </p:nvSpPr>
        <p:spPr/>
        <p:txBody>
          <a:bodyPr/>
          <a:lstStyle/>
          <a:p>
            <a:r>
              <a:rPr lang="en-US" dirty="0"/>
              <a:t>Famous Tale of Woe</a:t>
            </a:r>
          </a:p>
        </p:txBody>
      </p:sp>
      <p:sp>
        <p:nvSpPr>
          <p:cNvPr id="3" name="Content Placeholder 2">
            <a:extLst>
              <a:ext uri="{FF2B5EF4-FFF2-40B4-BE49-F238E27FC236}">
                <a16:creationId xmlns:a16="http://schemas.microsoft.com/office/drawing/2014/main" id="{DAC61153-BA2E-4FEA-8218-DA59B3DA25BD}"/>
              </a:ext>
            </a:extLst>
          </p:cNvPr>
          <p:cNvSpPr>
            <a:spLocks noGrp="1"/>
          </p:cNvSpPr>
          <p:nvPr>
            <p:ph idx="1"/>
          </p:nvPr>
        </p:nvSpPr>
        <p:spPr/>
        <p:txBody>
          <a:bodyPr>
            <a:normAutofit/>
          </a:bodyPr>
          <a:lstStyle/>
          <a:p>
            <a:r>
              <a:rPr lang="en-US" dirty="0"/>
              <a:t>Amazon’s S3 system (cloud storage) uses gossip to track available space.</a:t>
            </a:r>
          </a:p>
          <a:p>
            <a:endParaRPr lang="en-US" dirty="0"/>
          </a:p>
          <a:p>
            <a:r>
              <a:rPr lang="en-US" dirty="0"/>
              <a:t>But one file system become “overfull” and reported -53 blocks of space. Amazon’s system was using unsigned numbers for these reports.</a:t>
            </a:r>
          </a:p>
          <a:p>
            <a:endParaRPr lang="en-US" dirty="0"/>
          </a:p>
          <a:p>
            <a:r>
              <a:rPr lang="en-US" dirty="0"/>
              <a:t>Unfortunately, -53 is 0xFFFFFF35 = (unsigned) 4,294,967,093…  And worse, Amazon couldn’t “purge” this bad number from their gossip system!</a:t>
            </a:r>
          </a:p>
        </p:txBody>
      </p:sp>
      <p:sp>
        <p:nvSpPr>
          <p:cNvPr id="4" name="Footer Placeholder 3">
            <a:extLst>
              <a:ext uri="{FF2B5EF4-FFF2-40B4-BE49-F238E27FC236}">
                <a16:creationId xmlns:a16="http://schemas.microsoft.com/office/drawing/2014/main" id="{B2CED586-B7E4-4E41-8DD9-E46E1119E3BF}"/>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6C1B7F0D-25A1-4660-A29D-246265E5AE69}"/>
              </a:ext>
            </a:extLst>
          </p:cNvPr>
          <p:cNvSpPr>
            <a:spLocks noGrp="1"/>
          </p:cNvSpPr>
          <p:nvPr>
            <p:ph type="sldNum" sz="quarter" idx="12"/>
          </p:nvPr>
        </p:nvSpPr>
        <p:spPr/>
        <p:txBody>
          <a:bodyPr/>
          <a:lstStyle/>
          <a:p>
            <a:fld id="{3C974458-8A97-4835-BF79-1FB6D7856C21}" type="slidenum">
              <a:rPr lang="en-US" smtClean="0"/>
              <a:t>39</a:t>
            </a:fld>
            <a:endParaRPr lang="en-US"/>
          </a:p>
        </p:txBody>
      </p:sp>
      <p:pic>
        <p:nvPicPr>
          <p:cNvPr id="6" name="Picture 5">
            <a:extLst>
              <a:ext uri="{FF2B5EF4-FFF2-40B4-BE49-F238E27FC236}">
                <a16:creationId xmlns:a16="http://schemas.microsoft.com/office/drawing/2014/main" id="{49E9F517-734A-47E2-BF8F-465480D656D0}"/>
              </a:ext>
            </a:extLst>
          </p:cNvPr>
          <p:cNvPicPr>
            <a:picLocks noChangeAspect="1"/>
          </p:cNvPicPr>
          <p:nvPr/>
        </p:nvPicPr>
        <p:blipFill>
          <a:blip r:embed="rId3"/>
          <a:stretch>
            <a:fillRect/>
          </a:stretch>
        </p:blipFill>
        <p:spPr>
          <a:xfrm>
            <a:off x="10111509" y="307109"/>
            <a:ext cx="1699491" cy="1699491"/>
          </a:xfrm>
          <a:prstGeom prst="rect">
            <a:avLst/>
          </a:prstGeom>
        </p:spPr>
      </p:pic>
      <p:sp>
        <p:nvSpPr>
          <p:cNvPr id="7" name="Speech Bubble: Rectangle 6">
            <a:extLst>
              <a:ext uri="{FF2B5EF4-FFF2-40B4-BE49-F238E27FC236}">
                <a16:creationId xmlns:a16="http://schemas.microsoft.com/office/drawing/2014/main" id="{0C74F844-1CED-4578-BB90-9EA28A525C22}"/>
              </a:ext>
            </a:extLst>
          </p:cNvPr>
          <p:cNvSpPr/>
          <p:nvPr/>
        </p:nvSpPr>
        <p:spPr>
          <a:xfrm>
            <a:off x="6239933" y="117548"/>
            <a:ext cx="1553728" cy="612648"/>
          </a:xfrm>
          <a:prstGeom prst="wedgeRectCallout">
            <a:avLst>
              <a:gd name="adj1" fmla="val 206948"/>
              <a:gd name="adj2" fmla="val 846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full</a:t>
            </a:r>
          </a:p>
        </p:txBody>
      </p:sp>
      <p:sp>
        <p:nvSpPr>
          <p:cNvPr id="10" name="Speech Bubble: Rectangle 9">
            <a:extLst>
              <a:ext uri="{FF2B5EF4-FFF2-40B4-BE49-F238E27FC236}">
                <a16:creationId xmlns:a16="http://schemas.microsoft.com/office/drawing/2014/main" id="{121BCC33-95CF-466C-A8AC-82118A305386}"/>
              </a:ext>
            </a:extLst>
          </p:cNvPr>
          <p:cNvSpPr/>
          <p:nvPr/>
        </p:nvSpPr>
        <p:spPr>
          <a:xfrm>
            <a:off x="6485467" y="772668"/>
            <a:ext cx="2085058" cy="612648"/>
          </a:xfrm>
          <a:prstGeom prst="wedgeRectCallout">
            <a:avLst>
              <a:gd name="adj1" fmla="val 176659"/>
              <a:gd name="adj2" fmla="val -770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half full with room for 26 gallons</a:t>
            </a:r>
          </a:p>
        </p:txBody>
      </p:sp>
      <p:sp>
        <p:nvSpPr>
          <p:cNvPr id="11" name="Speech Bubble: Rectangle 10">
            <a:extLst>
              <a:ext uri="{FF2B5EF4-FFF2-40B4-BE49-F238E27FC236}">
                <a16:creationId xmlns:a16="http://schemas.microsoft.com/office/drawing/2014/main" id="{894053D3-5B00-4724-AA43-A608DBDD991F}"/>
              </a:ext>
            </a:extLst>
          </p:cNvPr>
          <p:cNvSpPr/>
          <p:nvPr/>
        </p:nvSpPr>
        <p:spPr>
          <a:xfrm>
            <a:off x="4546600" y="1572768"/>
            <a:ext cx="3247061" cy="612648"/>
          </a:xfrm>
          <a:prstGeom prst="wedgeRectCallout">
            <a:avLst>
              <a:gd name="adj1" fmla="val 143558"/>
              <a:gd name="adj2" fmla="val -784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I’m overfull with 4,294,967,093 gallons free space</a:t>
            </a:r>
          </a:p>
        </p:txBody>
      </p:sp>
    </p:spTree>
    <p:extLst>
      <p:ext uri="{BB962C8B-B14F-4D97-AF65-F5344CB8AC3E}">
        <p14:creationId xmlns:p14="http://schemas.microsoft.com/office/powerpoint/2010/main" val="98409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2000"/>
                                        <p:tgtEl>
                                          <p:spTgt spid="7"/>
                                        </p:tgtEl>
                                      </p:cBhvr>
                                    </p:animEffect>
                                  </p:childTnLst>
                                </p:cTn>
                              </p:par>
                            </p:childTnLst>
                          </p:cTn>
                        </p:par>
                        <p:par>
                          <p:cTn id="22" fill="hold">
                            <p:stCondLst>
                              <p:cond delay="2500"/>
                            </p:stCondLst>
                            <p:childTnLst>
                              <p:par>
                                <p:cTn id="23" presetID="14" presetClass="entr" presetSubtype="1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2000"/>
                                        <p:tgtEl>
                                          <p:spTgt spid="10"/>
                                        </p:tgtEl>
                                      </p:cBhvr>
                                    </p:animEffect>
                                  </p:childTnLst>
                                </p:cTn>
                              </p:par>
                            </p:childTnLst>
                          </p:cTn>
                        </p:par>
                        <p:par>
                          <p:cTn id="26" fill="hold">
                            <p:stCondLst>
                              <p:cond delay="4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D0D5-22A7-41C9-8465-7BD07D0385F2}"/>
              </a:ext>
            </a:extLst>
          </p:cNvPr>
          <p:cNvSpPr>
            <a:spLocks noGrp="1"/>
          </p:cNvSpPr>
          <p:nvPr>
            <p:ph type="title"/>
          </p:nvPr>
        </p:nvSpPr>
        <p:spPr/>
        <p:txBody>
          <a:bodyPr/>
          <a:lstStyle/>
          <a:p>
            <a:r>
              <a:rPr lang="en-US" dirty="0"/>
              <a:t>Notice that gossip has fixed peak load!</a:t>
            </a:r>
          </a:p>
        </p:txBody>
      </p:sp>
      <p:sp>
        <p:nvSpPr>
          <p:cNvPr id="3" name="Content Placeholder 2">
            <a:extLst>
              <a:ext uri="{FF2B5EF4-FFF2-40B4-BE49-F238E27FC236}">
                <a16:creationId xmlns:a16="http://schemas.microsoft.com/office/drawing/2014/main" id="{163F7B8D-6435-4ADC-817E-F3EECFF02B79}"/>
              </a:ext>
            </a:extLst>
          </p:cNvPr>
          <p:cNvSpPr>
            <a:spLocks noGrp="1"/>
          </p:cNvSpPr>
          <p:nvPr>
            <p:ph idx="1"/>
          </p:nvPr>
        </p:nvSpPr>
        <p:spPr/>
        <p:txBody>
          <a:bodyPr/>
          <a:lstStyle/>
          <a:p>
            <a:r>
              <a:rPr lang="en-US" dirty="0"/>
              <a:t>Every process sends and receives at the same fixed rate (due to random peer selection, some processes might receive 2 messages in time period T, but very few receive 3 or more…  the “birthday paradox”)</a:t>
            </a:r>
          </a:p>
          <a:p>
            <a:endParaRPr lang="en-US" dirty="0"/>
          </a:p>
          <a:p>
            <a:r>
              <a:rPr lang="en-US" dirty="0"/>
              <a:t>And at most, we fill those messages to the limit with rumors, but then they max out and nothing more can be added.</a:t>
            </a:r>
          </a:p>
          <a:p>
            <a:endParaRPr lang="en-US" dirty="0"/>
          </a:p>
          <a:p>
            <a:r>
              <a:rPr lang="en-US" dirty="0"/>
              <a:t>So gossip is very predictable.  System managers like this aspect.</a:t>
            </a:r>
          </a:p>
          <a:p>
            <a:endParaRPr lang="en-US" dirty="0"/>
          </a:p>
        </p:txBody>
      </p:sp>
      <p:sp>
        <p:nvSpPr>
          <p:cNvPr id="4" name="Footer Placeholder 3">
            <a:extLst>
              <a:ext uri="{FF2B5EF4-FFF2-40B4-BE49-F238E27FC236}">
                <a16:creationId xmlns:a16="http://schemas.microsoft.com/office/drawing/2014/main" id="{8518F38C-8D92-4B92-A1E0-890971DAB114}"/>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134FC701-CC48-43D7-B048-832591431825}"/>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1153341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AA9AEA-730C-4CDF-9EB5-570D2EA0EBD7}"/>
              </a:ext>
            </a:extLst>
          </p:cNvPr>
          <p:cNvPicPr>
            <a:picLocks noChangeAspect="1"/>
          </p:cNvPicPr>
          <p:nvPr/>
        </p:nvPicPr>
        <p:blipFill rotWithShape="1">
          <a:blip r:embed="rId3"/>
          <a:srcRect l="10517" r="11027"/>
          <a:stretch/>
        </p:blipFill>
        <p:spPr>
          <a:xfrm>
            <a:off x="9406467" y="103494"/>
            <a:ext cx="2658533" cy="2539231"/>
          </a:xfrm>
          <a:prstGeom prst="rect">
            <a:avLst/>
          </a:prstGeom>
        </p:spPr>
      </p:pic>
      <p:sp>
        <p:nvSpPr>
          <p:cNvPr id="2" name="Title 1">
            <a:extLst>
              <a:ext uri="{FF2B5EF4-FFF2-40B4-BE49-F238E27FC236}">
                <a16:creationId xmlns:a16="http://schemas.microsoft.com/office/drawing/2014/main" id="{6EF3AA75-F8EE-4ECE-A13C-AEA0D9373B98}"/>
              </a:ext>
            </a:extLst>
          </p:cNvPr>
          <p:cNvSpPr>
            <a:spLocks noGrp="1"/>
          </p:cNvSpPr>
          <p:nvPr>
            <p:ph type="title"/>
          </p:nvPr>
        </p:nvSpPr>
        <p:spPr/>
        <p:txBody>
          <a:bodyPr/>
          <a:lstStyle/>
          <a:p>
            <a:r>
              <a:rPr lang="en-US" dirty="0"/>
              <a:t>Swarm computing</a:t>
            </a:r>
          </a:p>
        </p:txBody>
      </p:sp>
      <p:sp>
        <p:nvSpPr>
          <p:cNvPr id="3" name="Content Placeholder 2">
            <a:extLst>
              <a:ext uri="{FF2B5EF4-FFF2-40B4-BE49-F238E27FC236}">
                <a16:creationId xmlns:a16="http://schemas.microsoft.com/office/drawing/2014/main" id="{A0015D76-C4D3-4307-8E82-935B6E1E4044}"/>
              </a:ext>
            </a:extLst>
          </p:cNvPr>
          <p:cNvSpPr>
            <a:spLocks noGrp="1"/>
          </p:cNvSpPr>
          <p:nvPr>
            <p:ph idx="1"/>
          </p:nvPr>
        </p:nvSpPr>
        <p:spPr/>
        <p:txBody>
          <a:bodyPr>
            <a:normAutofit lnSpcReduction="10000"/>
          </a:bodyPr>
          <a:lstStyle/>
          <a:p>
            <a:r>
              <a:rPr lang="en-US" dirty="0"/>
              <a:t>One use case that looked promising seems to have failed:</a:t>
            </a:r>
          </a:p>
          <a:p>
            <a:pPr>
              <a:buFont typeface="Wingdings" panose="05000000000000000000" pitchFamily="2" charset="2"/>
              <a:buChar char="Ø"/>
            </a:pPr>
            <a:r>
              <a:rPr lang="en-US" dirty="0"/>
              <a:t>  Swarm-style computing for small devices, robotics</a:t>
            </a:r>
          </a:p>
          <a:p>
            <a:pPr>
              <a:buFont typeface="Wingdings" panose="05000000000000000000" pitchFamily="2" charset="2"/>
              <a:buChar char="Ø"/>
            </a:pPr>
            <a:r>
              <a:rPr lang="en-US" dirty="0"/>
              <a:t>  Convoy-style communication for self-driving cars.</a:t>
            </a:r>
          </a:p>
          <a:p>
            <a:pPr>
              <a:buFont typeface="Wingdings" panose="05000000000000000000" pitchFamily="2" charset="2"/>
              <a:buChar char="Ø"/>
            </a:pPr>
            <a:endParaRPr lang="en-US" dirty="0"/>
          </a:p>
          <a:p>
            <a:pPr marL="0" indent="0">
              <a:buNone/>
            </a:pPr>
            <a:r>
              <a:rPr lang="en-US" dirty="0"/>
              <a:t>The concept and potential value should be obvious.</a:t>
            </a:r>
          </a:p>
          <a:p>
            <a:pPr marL="0" indent="0">
              <a:buNone/>
            </a:pPr>
            <a:endParaRPr lang="en-US" dirty="0"/>
          </a:p>
          <a:p>
            <a:pPr marL="0" indent="0">
              <a:buNone/>
            </a:pPr>
            <a:r>
              <a:rPr lang="en-US" dirty="0"/>
              <a:t>But they failed because we lack suitable hardware for quick connection establishment and then rapidly exchanging packets.</a:t>
            </a:r>
          </a:p>
        </p:txBody>
      </p:sp>
      <p:sp>
        <p:nvSpPr>
          <p:cNvPr id="4" name="Footer Placeholder 3">
            <a:extLst>
              <a:ext uri="{FF2B5EF4-FFF2-40B4-BE49-F238E27FC236}">
                <a16:creationId xmlns:a16="http://schemas.microsoft.com/office/drawing/2014/main" id="{ADAF7FC7-1DBF-4197-A522-D01BAB033C5C}"/>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7BEAFEB9-74B5-48AB-A474-01CA2342A9FD}"/>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10651146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0F953-244C-4EF8-94D4-9E4A2B3828AB}"/>
              </a:ext>
            </a:extLst>
          </p:cNvPr>
          <p:cNvSpPr>
            <a:spLocks noGrp="1"/>
          </p:cNvSpPr>
          <p:nvPr>
            <p:ph type="title"/>
          </p:nvPr>
        </p:nvSpPr>
        <p:spPr/>
        <p:txBody>
          <a:bodyPr/>
          <a:lstStyle/>
          <a:p>
            <a:r>
              <a:rPr lang="en-US" dirty="0"/>
              <a:t>Military ad-hoc networks</a:t>
            </a:r>
          </a:p>
        </p:txBody>
      </p:sp>
      <p:sp>
        <p:nvSpPr>
          <p:cNvPr id="3" name="Content Placeholder 2">
            <a:extLst>
              <a:ext uri="{FF2B5EF4-FFF2-40B4-BE49-F238E27FC236}">
                <a16:creationId xmlns:a16="http://schemas.microsoft.com/office/drawing/2014/main" id="{704B16AD-13E7-4603-AA6D-34A47BB7621A}"/>
              </a:ext>
            </a:extLst>
          </p:cNvPr>
          <p:cNvSpPr>
            <a:spLocks noGrp="1"/>
          </p:cNvSpPr>
          <p:nvPr>
            <p:ph idx="1"/>
          </p:nvPr>
        </p:nvSpPr>
        <p:spPr/>
        <p:txBody>
          <a:bodyPr>
            <a:normAutofit/>
          </a:bodyPr>
          <a:lstStyle/>
          <a:p>
            <a:r>
              <a:rPr lang="en-US" dirty="0"/>
              <a:t>Ad-hoc networks for soldiers on a mission, or first-responders.</a:t>
            </a:r>
          </a:p>
          <a:p>
            <a:endParaRPr lang="en-US" dirty="0"/>
          </a:p>
          <a:p>
            <a:r>
              <a:rPr lang="en-US" dirty="0"/>
              <a:t>The exchange of gossip can populate a map showing friendly forces, hostiles, what was searched, what still needs to be searched, etc.</a:t>
            </a:r>
          </a:p>
          <a:p>
            <a:endParaRPr lang="en-US" dirty="0"/>
          </a:p>
          <a:p>
            <a:r>
              <a:rPr lang="en-US" dirty="0"/>
              <a:t>Downside: </a:t>
            </a:r>
            <a:r>
              <a:rPr lang="en-US" dirty="0" err="1"/>
              <a:t>WiFi</a:t>
            </a:r>
            <a:r>
              <a:rPr lang="en-US" dirty="0"/>
              <a:t> devices emitted signals that can be seen with night-vision scopes or similar hardware.</a:t>
            </a:r>
          </a:p>
        </p:txBody>
      </p:sp>
      <p:sp>
        <p:nvSpPr>
          <p:cNvPr id="4" name="Footer Placeholder 3">
            <a:extLst>
              <a:ext uri="{FF2B5EF4-FFF2-40B4-BE49-F238E27FC236}">
                <a16:creationId xmlns:a16="http://schemas.microsoft.com/office/drawing/2014/main" id="{F4D1C033-B3BE-4CDD-96E9-07EF4E927811}"/>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E8B43CDF-B063-49E5-B778-8D17FCE88CC7}"/>
              </a:ext>
            </a:extLst>
          </p:cNvPr>
          <p:cNvSpPr>
            <a:spLocks noGrp="1"/>
          </p:cNvSpPr>
          <p:nvPr>
            <p:ph type="sldNum" sz="quarter" idx="12"/>
          </p:nvPr>
        </p:nvSpPr>
        <p:spPr/>
        <p:txBody>
          <a:bodyPr/>
          <a:lstStyle/>
          <a:p>
            <a:fld id="{3C974458-8A97-4835-BF79-1FB6D7856C21}" type="slidenum">
              <a:rPr lang="en-US" smtClean="0"/>
              <a:t>41</a:t>
            </a:fld>
            <a:endParaRPr lang="en-US"/>
          </a:p>
        </p:txBody>
      </p:sp>
      <p:pic>
        <p:nvPicPr>
          <p:cNvPr id="6" name="Picture 5">
            <a:extLst>
              <a:ext uri="{FF2B5EF4-FFF2-40B4-BE49-F238E27FC236}">
                <a16:creationId xmlns:a16="http://schemas.microsoft.com/office/drawing/2014/main" id="{9A1FFDA4-1FCA-4B3F-B02C-BF57F1C89859}"/>
              </a:ext>
            </a:extLst>
          </p:cNvPr>
          <p:cNvPicPr>
            <a:picLocks noChangeAspect="1"/>
          </p:cNvPicPr>
          <p:nvPr/>
        </p:nvPicPr>
        <p:blipFill rotWithShape="1">
          <a:blip r:embed="rId3"/>
          <a:srcRect l="15391" r="19050"/>
          <a:stretch/>
        </p:blipFill>
        <p:spPr>
          <a:xfrm>
            <a:off x="10213838" y="0"/>
            <a:ext cx="1908067" cy="2910471"/>
          </a:xfrm>
          <a:prstGeom prst="rect">
            <a:avLst/>
          </a:prstGeom>
        </p:spPr>
      </p:pic>
    </p:spTree>
    <p:extLst>
      <p:ext uri="{BB962C8B-B14F-4D97-AF65-F5344CB8AC3E}">
        <p14:creationId xmlns:p14="http://schemas.microsoft.com/office/powerpoint/2010/main" val="28117145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1EED-6288-4825-88E0-7EE50A7E6B9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3534286A-77DB-457A-8932-6DDABE24A4DD}"/>
              </a:ext>
            </a:extLst>
          </p:cNvPr>
          <p:cNvSpPr>
            <a:spLocks noGrp="1"/>
          </p:cNvSpPr>
          <p:nvPr>
            <p:ph idx="1"/>
          </p:nvPr>
        </p:nvSpPr>
        <p:spPr/>
        <p:txBody>
          <a:bodyPr/>
          <a:lstStyle/>
          <a:p>
            <a:r>
              <a:rPr lang="en-US" dirty="0"/>
              <a:t>Gossip is a mature and effective technique.</a:t>
            </a:r>
          </a:p>
          <a:p>
            <a:endParaRPr lang="en-US" dirty="0"/>
          </a:p>
          <a:p>
            <a:r>
              <a:rPr lang="en-US" dirty="0"/>
              <a:t>It works very well for robustly propagating system monitoring information at constant load and with guarantees that the load won’t spike.</a:t>
            </a:r>
          </a:p>
          <a:p>
            <a:endParaRPr lang="en-US" dirty="0"/>
          </a:p>
          <a:p>
            <a:r>
              <a:rPr lang="en-US" dirty="0"/>
              <a:t>Overcomes even extreme conditions.  But slow, and if misused, is as capable of malfunctioning as any other protocol!</a:t>
            </a:r>
          </a:p>
        </p:txBody>
      </p:sp>
      <p:sp>
        <p:nvSpPr>
          <p:cNvPr id="4" name="Footer Placeholder 3">
            <a:extLst>
              <a:ext uri="{FF2B5EF4-FFF2-40B4-BE49-F238E27FC236}">
                <a16:creationId xmlns:a16="http://schemas.microsoft.com/office/drawing/2014/main" id="{6B82BDC5-1A0B-40A5-9AA5-0452659A206F}"/>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AD2DDE4E-09F3-49B5-B7E3-56BF94A51583}"/>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1831766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r>
              <a:rPr lang="en-US" sz="4400" dirty="0"/>
              <a:t>Gossip spreads slowly at first, then faster</a:t>
            </a:r>
          </a:p>
        </p:txBody>
      </p:sp>
      <p:sp>
        <p:nvSpPr>
          <p:cNvPr id="37891" name="Rectangle 3"/>
          <p:cNvSpPr>
            <a:spLocks noGrp="1" noChangeArrowheads="1"/>
          </p:cNvSpPr>
          <p:nvPr>
            <p:ph type="body" idx="1"/>
          </p:nvPr>
        </p:nvSpPr>
        <p:spPr/>
        <p:txBody>
          <a:bodyPr>
            <a:normAutofit/>
          </a:bodyPr>
          <a:lstStyle/>
          <a:p>
            <a:r>
              <a:rPr lang="en-US" dirty="0"/>
              <a:t>Log(N) tells us how many rounds (each taking T time units) to anticipate</a:t>
            </a:r>
          </a:p>
          <a:p>
            <a:pPr lvl="1">
              <a:buFont typeface="Wingdings" panose="05000000000000000000" pitchFamily="2" charset="2"/>
              <a:buChar char="Ø"/>
            </a:pPr>
            <a:r>
              <a:rPr lang="en-US" sz="2800" dirty="0"/>
              <a:t>  With N=100,000, log(N) would be 12</a:t>
            </a:r>
          </a:p>
          <a:p>
            <a:pPr lvl="1">
              <a:buFont typeface="Wingdings" panose="05000000000000000000" pitchFamily="2" charset="2"/>
              <a:buChar char="Ø"/>
            </a:pPr>
            <a:r>
              <a:rPr lang="en-US" sz="2800" dirty="0"/>
              <a:t>  So with one gossip round per five seconds, information would need one</a:t>
            </a:r>
            <a:br>
              <a:rPr lang="en-US" sz="2800" dirty="0"/>
            </a:br>
            <a:r>
              <a:rPr lang="en-US" sz="2800" dirty="0"/>
              <a:t>   minute to spread in a large system!</a:t>
            </a:r>
          </a:p>
          <a:p>
            <a:endParaRPr lang="en-US" dirty="0"/>
          </a:p>
          <a:p>
            <a:r>
              <a:rPr lang="en-US" dirty="0"/>
              <a:t>Some gossip protocols combine pure gossip with an accelerator</a:t>
            </a:r>
          </a:p>
          <a:p>
            <a:pPr lvl="1">
              <a:buFont typeface="Wingdings" panose="05000000000000000000" pitchFamily="2" charset="2"/>
              <a:buChar char="Ø"/>
            </a:pPr>
            <a:r>
              <a:rPr lang="en-US" sz="2800" dirty="0"/>
              <a:t>  A good way to get the word out quickly</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4133293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A3DB-ED15-4B55-A49E-1BFE4BA6B5B7}"/>
              </a:ext>
            </a:extLst>
          </p:cNvPr>
          <p:cNvSpPr>
            <a:spLocks noGrp="1"/>
          </p:cNvSpPr>
          <p:nvPr>
            <p:ph type="title"/>
          </p:nvPr>
        </p:nvSpPr>
        <p:spPr/>
        <p:txBody>
          <a:bodyPr/>
          <a:lstStyle/>
          <a:p>
            <a:r>
              <a:rPr lang="en-US" dirty="0"/>
              <a:t>Easy to work with</a:t>
            </a:r>
          </a:p>
        </p:txBody>
      </p:sp>
      <p:sp>
        <p:nvSpPr>
          <p:cNvPr id="3" name="Content Placeholder 2">
            <a:extLst>
              <a:ext uri="{FF2B5EF4-FFF2-40B4-BE49-F238E27FC236}">
                <a16:creationId xmlns:a16="http://schemas.microsoft.com/office/drawing/2014/main" id="{31432604-4E7C-4252-B518-EEC899897C00}"/>
              </a:ext>
            </a:extLst>
          </p:cNvPr>
          <p:cNvSpPr>
            <a:spLocks noGrp="1"/>
          </p:cNvSpPr>
          <p:nvPr>
            <p:ph idx="1"/>
          </p:nvPr>
        </p:nvSpPr>
        <p:spPr/>
        <p:txBody>
          <a:bodyPr/>
          <a:lstStyle/>
          <a:p>
            <a:r>
              <a:rPr lang="en-US" dirty="0"/>
              <a:t>A recent Cornell student created a framework for Gossip applications, called the </a:t>
            </a:r>
            <a:r>
              <a:rPr lang="en-US" dirty="0">
                <a:hlinkClick r:id="rId3"/>
              </a:rPr>
              <a:t>MICA system</a:t>
            </a:r>
            <a:r>
              <a:rPr lang="en-US" dirty="0"/>
              <a:t> (</a:t>
            </a:r>
            <a:r>
              <a:rPr lang="en-US" dirty="0" err="1"/>
              <a:t>Microprotocol</a:t>
            </a:r>
            <a:r>
              <a:rPr lang="en-US" dirty="0"/>
              <a:t> Composition Architecture)</a:t>
            </a:r>
          </a:p>
          <a:p>
            <a:endParaRPr lang="en-US" dirty="0"/>
          </a:p>
          <a:p>
            <a:r>
              <a:rPr lang="en-US" dirty="0"/>
              <a:t>You take a skeleton, add a few lines of logic to tell it how to merge states (incoming gossip), and MICA runs the resulting application for you.  Plus, it supports a modular, “compositional” coding style.</a:t>
            </a:r>
          </a:p>
          <a:p>
            <a:pPr marL="0" indent="0">
              <a:buNone/>
            </a:pPr>
            <a:endParaRPr lang="en-US" dirty="0"/>
          </a:p>
          <a:p>
            <a:pPr marL="0" indent="0">
              <a:buNone/>
            </a:pPr>
            <a:r>
              <a:rPr lang="en-US" dirty="0"/>
              <a:t>Use cases were mostly focused on large-scale system management.</a:t>
            </a:r>
          </a:p>
        </p:txBody>
      </p:sp>
      <p:sp>
        <p:nvSpPr>
          <p:cNvPr id="4" name="Footer Placeholder 3">
            <a:extLst>
              <a:ext uri="{FF2B5EF4-FFF2-40B4-BE49-F238E27FC236}">
                <a16:creationId xmlns:a16="http://schemas.microsoft.com/office/drawing/2014/main" id="{720AF7A7-6E28-497F-8FE0-B639118121AB}"/>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DFD703DA-FD2D-4A31-B8A6-62797BC79E02}"/>
              </a:ext>
            </a:extLst>
          </p:cNvPr>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128054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Bimodal Multicast</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7</a:t>
            </a:fld>
            <a:endParaRPr lang="en-US"/>
          </a:p>
        </p:txBody>
      </p:sp>
      <p:sp>
        <p:nvSpPr>
          <p:cNvPr id="5" name="Content Placeholder 4"/>
          <p:cNvSpPr>
            <a:spLocks noGrp="1"/>
          </p:cNvSpPr>
          <p:nvPr>
            <p:ph sz="quarter" idx="1"/>
          </p:nvPr>
        </p:nvSpPr>
        <p:spPr/>
        <p:txBody>
          <a:bodyPr>
            <a:normAutofit lnSpcReduction="10000"/>
          </a:bodyPr>
          <a:lstStyle/>
          <a:p>
            <a:r>
              <a:rPr lang="en-US" dirty="0"/>
              <a:t>This uses gossip to send a message from one source to many receivers.  It combines gossip with a feature called IP multicast: an unreliable 1-to-many UDP option available on optical Ethernet</a:t>
            </a:r>
          </a:p>
          <a:p>
            <a:endParaRPr lang="en-US" dirty="0"/>
          </a:p>
          <a:p>
            <a:r>
              <a:rPr lang="en-US" dirty="0"/>
              <a:t>In Bimodal Multicast, the first step is to send a message using IP multicast.</a:t>
            </a:r>
          </a:p>
          <a:p>
            <a:pPr lvl="1">
              <a:buFont typeface="Wingdings" panose="05000000000000000000" pitchFamily="2" charset="2"/>
              <a:buChar char="Ø"/>
            </a:pPr>
            <a:r>
              <a:rPr lang="en-US" sz="2800" dirty="0"/>
              <a:t>  Not reliable, and we don’t add acks or retransmissions</a:t>
            </a:r>
          </a:p>
          <a:p>
            <a:pPr lvl="1">
              <a:buFont typeface="Wingdings" panose="05000000000000000000" pitchFamily="2" charset="2"/>
              <a:buChar char="Ø"/>
            </a:pPr>
            <a:r>
              <a:rPr lang="en-US" sz="2800" dirty="0"/>
              <a:t>  No flow control (but it does support a rate limiting feature)</a:t>
            </a:r>
          </a:p>
          <a:p>
            <a:pPr lvl="1">
              <a:buFont typeface="Wingdings" panose="05000000000000000000" pitchFamily="2" charset="2"/>
              <a:buChar char="Ø"/>
            </a:pPr>
            <a:r>
              <a:rPr lang="en-US" sz="2800" dirty="0"/>
              <a:t>  In data centers that lack IP multicast, can simulate by sending UDP </a:t>
            </a:r>
            <a:br>
              <a:rPr lang="en-US" sz="2800" dirty="0"/>
            </a:br>
            <a:r>
              <a:rPr lang="en-US" sz="2800" dirty="0"/>
              <a:t>   packets 1:1.   Again, these use UDP without acks</a:t>
            </a:r>
          </a:p>
        </p:txBody>
      </p:sp>
    </p:spTree>
    <p:extLst>
      <p:ext uri="{BB962C8B-B14F-4D97-AF65-F5344CB8AC3E}">
        <p14:creationId xmlns:p14="http://schemas.microsoft.com/office/powerpoint/2010/main" val="1836108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What’s the cost of an IP multicast?</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8</a:t>
            </a:fld>
            <a:endParaRPr lang="en-US"/>
          </a:p>
        </p:txBody>
      </p:sp>
      <p:sp>
        <p:nvSpPr>
          <p:cNvPr id="5" name="Content Placeholder 4"/>
          <p:cNvSpPr>
            <a:spLocks noGrp="1"/>
          </p:cNvSpPr>
          <p:nvPr>
            <p:ph sz="quarter" idx="1"/>
          </p:nvPr>
        </p:nvSpPr>
        <p:spPr/>
        <p:txBody>
          <a:bodyPr/>
          <a:lstStyle/>
          <a:p>
            <a:r>
              <a:rPr lang="en-US"/>
              <a:t>In principle, each Bimodal Multicast packet traverses the relevant data center links and routers just once per message</a:t>
            </a:r>
          </a:p>
          <a:p>
            <a:endParaRPr lang="en-US"/>
          </a:p>
          <a:p>
            <a:r>
              <a:rPr lang="en-US"/>
              <a:t>So this is extremely cheap... but how do we deal with systems that didn’t receive the multicast?</a:t>
            </a:r>
          </a:p>
        </p:txBody>
      </p:sp>
    </p:spTree>
    <p:extLst>
      <p:ext uri="{BB962C8B-B14F-4D97-AF65-F5344CB8AC3E}">
        <p14:creationId xmlns:p14="http://schemas.microsoft.com/office/powerpoint/2010/main" val="4241817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Making Bimodal Multicast reliable</a:t>
            </a:r>
          </a:p>
        </p:txBody>
      </p:sp>
      <p:sp>
        <p:nvSpPr>
          <p:cNvPr id="3" name="Footer Placeholder 2"/>
          <p:cNvSpPr>
            <a:spLocks noGrp="1"/>
          </p:cNvSpPr>
          <p:nvPr>
            <p:ph type="ftr" sz="quarter" idx="11"/>
          </p:nvPr>
        </p:nvSpPr>
        <p:spPr/>
        <p:txBody>
          <a:bodyPr/>
          <a:lstStyle/>
          <a:p>
            <a:r>
              <a:rPr lang="en-US"/>
              <a:t>CS5412 Spring 2016</a:t>
            </a:r>
          </a:p>
        </p:txBody>
      </p:sp>
      <p:sp>
        <p:nvSpPr>
          <p:cNvPr id="4" name="Slide Number Placeholder 3"/>
          <p:cNvSpPr>
            <a:spLocks noGrp="1"/>
          </p:cNvSpPr>
          <p:nvPr>
            <p:ph type="sldNum" sz="quarter" idx="12"/>
          </p:nvPr>
        </p:nvSpPr>
        <p:spPr/>
        <p:txBody>
          <a:bodyPr>
            <a:normAutofit/>
          </a:bodyPr>
          <a:lstStyle/>
          <a:p>
            <a:fld id="{B6F15528-21DE-4FAA-801E-634DDDAF4B2B}" type="slidenum">
              <a:rPr lang="en-US" smtClean="0"/>
              <a:pPr/>
              <a:t>9</a:t>
            </a:fld>
            <a:endParaRPr lang="en-US"/>
          </a:p>
        </p:txBody>
      </p:sp>
      <p:sp>
        <p:nvSpPr>
          <p:cNvPr id="5" name="Content Placeholder 4"/>
          <p:cNvSpPr>
            <a:spLocks noGrp="1"/>
          </p:cNvSpPr>
          <p:nvPr>
            <p:ph sz="quarter" idx="1"/>
          </p:nvPr>
        </p:nvSpPr>
        <p:spPr/>
        <p:txBody>
          <a:bodyPr/>
          <a:lstStyle/>
          <a:p>
            <a:r>
              <a:rPr lang="en-US" dirty="0"/>
              <a:t>We can use gossip!  The “rumors” will be the IP multicast messages!</a:t>
            </a:r>
          </a:p>
          <a:p>
            <a:endParaRPr lang="en-US" dirty="0"/>
          </a:p>
          <a:p>
            <a:r>
              <a:rPr lang="en-US" dirty="0"/>
              <a:t>Every node tracks the membership of the target group (using gossip)</a:t>
            </a:r>
          </a:p>
          <a:p>
            <a:endParaRPr lang="en-US" dirty="0"/>
          </a:p>
          <a:p>
            <a:r>
              <a:rPr lang="en-US" dirty="0"/>
              <a:t>Then after doing the IP multicast, “fill in the holes” (missed messages).</a:t>
            </a:r>
          </a:p>
        </p:txBody>
      </p:sp>
    </p:spTree>
    <p:extLst>
      <p:ext uri="{BB962C8B-B14F-4D97-AF65-F5344CB8AC3E}">
        <p14:creationId xmlns:p14="http://schemas.microsoft.com/office/powerpoint/2010/main" val="14526675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2796</TotalTime>
  <Words>4164</Words>
  <Application>Microsoft Office PowerPoint</Application>
  <PresentationFormat>Widescreen</PresentationFormat>
  <Paragraphs>1152</Paragraphs>
  <Slides>42</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 Black</vt:lpstr>
      <vt:lpstr>Calibri</vt:lpstr>
      <vt:lpstr>Symbol</vt:lpstr>
      <vt:lpstr>Tahoma</vt:lpstr>
      <vt:lpstr>Tw Cen MT</vt:lpstr>
      <vt:lpstr>Tw Cen MT Condensed</vt:lpstr>
      <vt:lpstr>Wingdings</vt:lpstr>
      <vt:lpstr>Wingdings 3</vt:lpstr>
      <vt:lpstr>Integral</vt:lpstr>
      <vt:lpstr>CS5412/Lecture 12 Gossip Protocols</vt:lpstr>
      <vt:lpstr>Gossip 101</vt:lpstr>
      <vt:lpstr>Key aspects to the concept</vt:lpstr>
      <vt:lpstr>Notice that gossip has fixed peak load!</vt:lpstr>
      <vt:lpstr>Gossip spreads slowly at first, then faster</vt:lpstr>
      <vt:lpstr>Easy to work with</vt:lpstr>
      <vt:lpstr>Bimodal Multicast</vt:lpstr>
      <vt:lpstr>What’s the cost of an IP multicast?</vt:lpstr>
      <vt:lpstr>Making Bimodal Multicast reliable</vt:lpstr>
      <vt:lpstr>Making Bimodal Multicast reliable</vt:lpstr>
      <vt:lpstr>Making Bimodal Multicast reliable</vt:lpstr>
      <vt:lpstr>This makes it “bimodal”</vt:lpstr>
      <vt:lpstr>Experimental findings</vt:lpstr>
      <vt:lpstr>Optimizations</vt:lpstr>
      <vt:lpstr>lpbcast variation (Kermarrec, Guerraoui)</vt:lpstr>
      <vt:lpstr>Speculation... about speed</vt:lpstr>
      <vt:lpstr>Astrolabe</vt:lpstr>
      <vt:lpstr>Astrolabe is a flexible monitoring overlay</vt:lpstr>
      <vt:lpstr>Astrolabe in a single domain</vt:lpstr>
      <vt:lpstr>State Merge: Core of Astrolabe epidemic</vt:lpstr>
      <vt:lpstr>State Merge: Core of Astrolabe epidemic</vt:lpstr>
      <vt:lpstr>State Merge: Core of Astrolabe epidemic</vt:lpstr>
      <vt:lpstr>Observations</vt:lpstr>
      <vt:lpstr>Big systems…</vt:lpstr>
      <vt:lpstr>Scaling up… and up…</vt:lpstr>
      <vt:lpstr>Astrolabe builds a hierarchy using a P2P protocol that “assembles the puzzle” without any servers</vt:lpstr>
      <vt:lpstr>Large scale: “fake” regions</vt:lpstr>
      <vt:lpstr>Hierarchy is virtual… data is replicated</vt:lpstr>
      <vt:lpstr>Hierarchy is virtual… data is replicated</vt:lpstr>
      <vt:lpstr>Worst-case load?</vt:lpstr>
      <vt:lpstr>Who uses Astrolabe?</vt:lpstr>
      <vt:lpstr>Example of overload handling</vt:lpstr>
      <vt:lpstr>Idea that one company had</vt:lpstr>
      <vt:lpstr>World’s worst aggregation tree!</vt:lpstr>
      <vt:lpstr>What went wrong?</vt:lpstr>
      <vt:lpstr>Insight: Two kinds of shape</vt:lpstr>
      <vt:lpstr>Information space perspective</vt:lpstr>
      <vt:lpstr>Is gossip used much today?</vt:lpstr>
      <vt:lpstr>Famous Tale of Woe</vt:lpstr>
      <vt:lpstr>Swarm computing</vt:lpstr>
      <vt:lpstr>Military ad-hoc networks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209</cp:revision>
  <dcterms:created xsi:type="dcterms:W3CDTF">2017-12-19T18:11:25Z</dcterms:created>
  <dcterms:modified xsi:type="dcterms:W3CDTF">2019-03-06T15:02:56Z</dcterms:modified>
</cp:coreProperties>
</file>