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82" r:id="rId3"/>
    <p:sldId id="257" r:id="rId4"/>
    <p:sldId id="385" r:id="rId5"/>
    <p:sldId id="346" r:id="rId6"/>
    <p:sldId id="384" r:id="rId7"/>
    <p:sldId id="386" r:id="rId8"/>
    <p:sldId id="341" r:id="rId9"/>
    <p:sldId id="387" r:id="rId10"/>
    <p:sldId id="388" r:id="rId11"/>
    <p:sldId id="405" r:id="rId12"/>
    <p:sldId id="406" r:id="rId13"/>
    <p:sldId id="389" r:id="rId14"/>
    <p:sldId id="391" r:id="rId15"/>
    <p:sldId id="392" r:id="rId16"/>
    <p:sldId id="393" r:id="rId17"/>
    <p:sldId id="390" r:id="rId18"/>
    <p:sldId id="394" r:id="rId19"/>
    <p:sldId id="372" r:id="rId20"/>
    <p:sldId id="373" r:id="rId21"/>
    <p:sldId id="374" r:id="rId22"/>
    <p:sldId id="375" r:id="rId23"/>
    <p:sldId id="376" r:id="rId24"/>
    <p:sldId id="377" r:id="rId25"/>
    <p:sldId id="316" r:id="rId26"/>
    <p:sldId id="411" r:id="rId27"/>
    <p:sldId id="271" r:id="rId28"/>
    <p:sldId id="412" r:id="rId29"/>
    <p:sldId id="274" r:id="rId30"/>
    <p:sldId id="414" r:id="rId31"/>
    <p:sldId id="413" r:id="rId32"/>
    <p:sldId id="272" r:id="rId33"/>
    <p:sldId id="381" r:id="rId34"/>
    <p:sldId id="395" r:id="rId35"/>
    <p:sldId id="396" r:id="rId36"/>
    <p:sldId id="400" r:id="rId37"/>
    <p:sldId id="397" r:id="rId38"/>
    <p:sldId id="398" r:id="rId39"/>
    <p:sldId id="407" r:id="rId40"/>
    <p:sldId id="409" r:id="rId41"/>
    <p:sldId id="399" r:id="rId42"/>
    <p:sldId id="410" r:id="rId43"/>
    <p:sldId id="401" r:id="rId44"/>
    <p:sldId id="402" r:id="rId45"/>
    <p:sldId id="403" r:id="rId46"/>
    <p:sldId id="369" r:id="rId47"/>
    <p:sldId id="415" r:id="rId48"/>
    <p:sldId id="404" r:id="rId49"/>
    <p:sldId id="408" r:id="rId50"/>
    <p:sldId id="371" r:id="rId51"/>
    <p:sldId id="37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82"/>
            <p14:sldId id="257"/>
            <p14:sldId id="385"/>
            <p14:sldId id="346"/>
            <p14:sldId id="384"/>
            <p14:sldId id="386"/>
            <p14:sldId id="341"/>
            <p14:sldId id="387"/>
            <p14:sldId id="388"/>
            <p14:sldId id="405"/>
            <p14:sldId id="406"/>
            <p14:sldId id="389"/>
            <p14:sldId id="391"/>
            <p14:sldId id="392"/>
            <p14:sldId id="393"/>
            <p14:sldId id="390"/>
            <p14:sldId id="394"/>
            <p14:sldId id="372"/>
            <p14:sldId id="373"/>
            <p14:sldId id="374"/>
            <p14:sldId id="375"/>
            <p14:sldId id="376"/>
            <p14:sldId id="377"/>
            <p14:sldId id="316"/>
            <p14:sldId id="411"/>
            <p14:sldId id="271"/>
            <p14:sldId id="412"/>
            <p14:sldId id="274"/>
            <p14:sldId id="414"/>
            <p14:sldId id="413"/>
            <p14:sldId id="272"/>
            <p14:sldId id="381"/>
            <p14:sldId id="395"/>
            <p14:sldId id="396"/>
            <p14:sldId id="400"/>
            <p14:sldId id="397"/>
            <p14:sldId id="398"/>
            <p14:sldId id="407"/>
            <p14:sldId id="409"/>
            <p14:sldId id="399"/>
            <p14:sldId id="410"/>
            <p14:sldId id="401"/>
            <p14:sldId id="402"/>
            <p14:sldId id="403"/>
            <p14:sldId id="369"/>
            <p14:sldId id="415"/>
            <p14:sldId id="404"/>
            <p14:sldId id="408"/>
            <p14:sldId id="371"/>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B"/>
    <a:srgbClr val="92D050"/>
    <a:srgbClr val="FFFFFF"/>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23409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thing to think about is the idea that we have N copies of the identical program (or maybe </a:t>
            </a:r>
            <a:r>
              <a:rPr lang="en-US" dirty="0" err="1"/>
              <a:t>docker</a:t>
            </a:r>
            <a:r>
              <a:rPr lang="en-US" dirty="0"/>
              <a:t> container), so they all are identical when we start them up.  Yet somehow we want them to self-organize.</a:t>
            </a:r>
            <a:br>
              <a:rPr lang="en-US" dirty="0"/>
            </a:br>
            <a:r>
              <a:rPr lang="en-US" dirty="0"/>
              <a:t/>
            </a:r>
            <a:br>
              <a:rPr lang="en-US" dirty="0"/>
            </a:br>
            <a:r>
              <a:rPr lang="en-US" dirty="0"/>
              <a:t>Derecho does that for you.  Of course you do need to link to the Derecho library, and you do need to tell it to “restart” when your program instances (“processes”) start up</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3835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of a system forming a logical partition is quite real – this has actually been seen in real systems!</a:t>
            </a:r>
          </a:p>
          <a:p>
            <a:endParaRPr lang="en-US" dirty="0"/>
          </a:p>
          <a:p>
            <a:r>
              <a:rPr lang="en-US" dirty="0"/>
              <a:t>It can be very dangerous.  The two halves might take inconsistent actions, like allowing two different planes to land simultaneously on the same runway.</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94937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majority-progress rule, our system would actually shut down (get stuck) if we had, say, 4 members, and a link broke and left us with two subsets of 2 members each.  Neither would have a majority.</a:t>
            </a:r>
          </a:p>
          <a:p>
            <a:endParaRPr lang="en-US" dirty="0"/>
          </a:p>
          <a:p>
            <a:r>
              <a:rPr lang="en-US" dirty="0"/>
              <a:t>But it does ensure that we won’t have a split brain scenario.</a:t>
            </a:r>
          </a:p>
          <a:p>
            <a:endParaRPr lang="en-US" dirty="0"/>
          </a:p>
          <a:p>
            <a:r>
              <a:rPr lang="en-US" dirty="0"/>
              <a:t>The membership service needs to have this rule </a:t>
            </a:r>
            <a:r>
              <a:rPr lang="en-US"/>
              <a:t>built in.</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80638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particular example is one we use a lot, but there is nothing unique about it or special.  It just shows 16 processes (small circles, white inside with red borders) that are organized as a single </a:t>
            </a:r>
            <a:r>
              <a:rPr lang="en-US" dirty="0">
                <a:sym typeface="Symbol" panose="05050102010706020507" pitchFamily="18" charset="2"/>
              </a:rPr>
              <a:t>-service, but one with a substructure: a </a:t>
            </a:r>
            <a:r>
              <a:rPr lang="en-US" dirty="0" err="1">
                <a:sym typeface="Symbol" panose="05050102010706020507" pitchFamily="18" charset="2"/>
              </a:rPr>
              <a:t>sharded</a:t>
            </a:r>
            <a:r>
              <a:rPr lang="en-US" dirty="0">
                <a:sym typeface="Symbol" panose="05050102010706020507" pitchFamily="18" charset="2"/>
              </a:rPr>
              <a:t> cache layer with 3 nodes per shard and some state (shown as a pile of document pages), a load-balancing component that somehow sprays incoming work over the cache, and then a back-end storage layer.  This example is </a:t>
            </a:r>
            <a:r>
              <a:rPr lang="en-US" dirty="0" err="1">
                <a:sym typeface="Symbol" panose="05050102010706020507" pitchFamily="18" charset="2"/>
              </a:rPr>
              <a:t>sharded</a:t>
            </a:r>
            <a:r>
              <a:rPr lang="en-US" dirty="0">
                <a:sym typeface="Symbol" panose="05050102010706020507" pitchFamily="18" charset="2"/>
              </a:rPr>
              <a:t> into two shards of size 2.</a:t>
            </a:r>
          </a:p>
          <a:p>
            <a:endParaRPr lang="en-US" dirty="0">
              <a:sym typeface="Symbol" panose="05050102010706020507" pitchFamily="18" charset="2"/>
            </a:endParaRPr>
          </a:p>
          <a:p>
            <a:r>
              <a:rPr lang="en-US" dirty="0">
                <a:sym typeface="Symbol" panose="05050102010706020507" pitchFamily="18" charset="2"/>
              </a:rPr>
              <a:t>Then there are ovals that tell us where the subgroups live and also represent multicast patterns.  Anyone in an oval can send a message to everyone in the oval.</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13</a:t>
            </a:fld>
            <a:endParaRPr lang="en-US"/>
          </a:p>
        </p:txBody>
      </p:sp>
    </p:spTree>
    <p:extLst>
      <p:ext uri="{BB962C8B-B14F-4D97-AF65-F5344CB8AC3E}">
        <p14:creationId xmlns:p14="http://schemas.microsoft.com/office/powerpoint/2010/main" val="258535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builds are to help you visualize the sequence even before we see the protocol.</a:t>
            </a:r>
          </a:p>
          <a:p>
            <a:endParaRPr lang="en-US" dirty="0"/>
          </a:p>
          <a:p>
            <a:r>
              <a:rPr lang="en-US" dirty="0"/>
              <a:t>Here we are starting up process S, in a state where P, Q and R were already running.</a:t>
            </a:r>
          </a:p>
        </p:txBody>
      </p:sp>
      <p:sp>
        <p:nvSpPr>
          <p:cNvPr id="4" name="Slide Number Placeholder 3"/>
          <p:cNvSpPr>
            <a:spLocks noGrp="1"/>
          </p:cNvSpPr>
          <p:nvPr>
            <p:ph type="sldNum" sz="quarter" idx="10"/>
          </p:nvPr>
        </p:nvSpPr>
        <p:spPr/>
        <p:txBody>
          <a:bodyPr/>
          <a:lstStyle/>
          <a:p>
            <a:fld id="{D8952055-0679-4F11-9844-B02E09680E7A}" type="slidenum">
              <a:rPr lang="en-US" smtClean="0"/>
              <a:pPr/>
              <a:t>14</a:t>
            </a:fld>
            <a:endParaRPr lang="en-US"/>
          </a:p>
        </p:txBody>
      </p:sp>
    </p:spTree>
    <p:extLst>
      <p:ext uri="{BB962C8B-B14F-4D97-AF65-F5344CB8AC3E}">
        <p14:creationId xmlns:p14="http://schemas.microsoft.com/office/powerpoint/2010/main" val="79849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do our multicasts – maybe even using Leslie’s protocol (although in fact Derecho’s is fancier).  Anyhow, here is how that might look.</a:t>
            </a:r>
          </a:p>
        </p:txBody>
      </p:sp>
      <p:sp>
        <p:nvSpPr>
          <p:cNvPr id="4" name="Slide Number Placeholder 3"/>
          <p:cNvSpPr>
            <a:spLocks noGrp="1"/>
          </p:cNvSpPr>
          <p:nvPr>
            <p:ph type="sldNum" sz="quarter" idx="10"/>
          </p:nvPr>
        </p:nvSpPr>
        <p:spPr/>
        <p:txBody>
          <a:bodyPr/>
          <a:lstStyle/>
          <a:p>
            <a:fld id="{D8952055-0679-4F11-9844-B02E09680E7A}" type="slidenum">
              <a:rPr lang="en-US" smtClean="0"/>
              <a:pPr/>
              <a:t>15</a:t>
            </a:fld>
            <a:endParaRPr lang="en-US"/>
          </a:p>
        </p:txBody>
      </p:sp>
    </p:spTree>
    <p:extLst>
      <p:ext uri="{BB962C8B-B14F-4D97-AF65-F5344CB8AC3E}">
        <p14:creationId xmlns:p14="http://schemas.microsoft.com/office/powerpoint/2010/main" val="6203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Derecho you can actually pretend to be doing a “multiway method invocation”. As you can see, you get to give such a method a name (like Foo or Bar) and arguments.</a:t>
            </a:r>
          </a:p>
        </p:txBody>
      </p:sp>
      <p:sp>
        <p:nvSpPr>
          <p:cNvPr id="4" name="Slide Number Placeholder 3"/>
          <p:cNvSpPr>
            <a:spLocks noGrp="1"/>
          </p:cNvSpPr>
          <p:nvPr>
            <p:ph type="sldNum" sz="quarter" idx="10"/>
          </p:nvPr>
        </p:nvSpPr>
        <p:spPr/>
        <p:txBody>
          <a:bodyPr/>
          <a:lstStyle/>
          <a:p>
            <a:fld id="{D8952055-0679-4F11-9844-B02E09680E7A}" type="slidenum">
              <a:rPr lang="en-US" smtClean="0"/>
              <a:pPr/>
              <a:t>16</a:t>
            </a:fld>
            <a:endParaRPr lang="en-US"/>
          </a:p>
        </p:txBody>
      </p:sp>
    </p:spTree>
    <p:extLst>
      <p:ext uri="{BB962C8B-B14F-4D97-AF65-F5344CB8AC3E}">
        <p14:creationId xmlns:p14="http://schemas.microsoft.com/office/powerpoint/2010/main" val="324662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we just use chain replication?</a:t>
            </a:r>
            <a:br>
              <a:rPr lang="en-US" dirty="0"/>
            </a:br>
            <a:r>
              <a:rPr lang="en-US" dirty="0"/>
              <a:t/>
            </a:r>
            <a:br>
              <a:rPr lang="en-US" dirty="0"/>
            </a:br>
            <a:r>
              <a:rPr lang="en-US" dirty="0"/>
              <a:t>Actually, no, because Derecho already has a way more powerful option for you.</a:t>
            </a:r>
          </a:p>
          <a:p>
            <a:endParaRPr lang="en-US" dirty="0"/>
          </a:p>
          <a:p>
            <a:r>
              <a:rPr lang="en-US" dirty="0"/>
              <a:t>But we’ll get there in a few steps that parallel the history of the field.  We’ll start with a very old protocol Leslie proposed for doing totally ordered multicasts.</a:t>
            </a:r>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918944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was the “state machine”?</a:t>
            </a:r>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365386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we’ll dive in and look at Leslie’s protocol.</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416920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172444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member of our group maintains a priority queue (an ordered list).  Here we used X, Y and Z as our members.  Each also has a logical clock.</a:t>
            </a:r>
          </a:p>
          <a:p>
            <a:endParaRPr lang="en-US" dirty="0"/>
          </a:p>
          <a:p>
            <a:r>
              <a:rPr lang="en-US" dirty="0"/>
              <a:t>To send a message, Leslie says you should run some code he calls “the leader protocol”.  It could run in a separate thread in X or Y or Z.  We’ll just say there are two leaders, A and B, and not worry about who runs the logic.  But in practice this is all inside X, Y and Z.</a:t>
            </a:r>
          </a:p>
          <a:p>
            <a:endParaRPr lang="en-US" dirty="0"/>
          </a:p>
          <a:p>
            <a:r>
              <a:rPr lang="en-US" dirty="0"/>
              <a:t>When messages are created, we give them a unique message id.  Then when they arrive, they are assigned a new logical timestamp.  It will be the biggest one this replica has ever used, so they get added at the end of the priority queue.</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404147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message id and timestamp values are sent back to our respective leaders.  You can see this for two messages here: one called A:1, and one called B:1.  Each got three “slots” (one priority queue slot in X, one in Y, one in Z).</a:t>
            </a:r>
          </a:p>
          <a:p>
            <a:endParaRPr lang="en-US" dirty="0"/>
          </a:p>
          <a:p>
            <a:r>
              <a:rPr lang="en-US" dirty="0"/>
              <a:t>We now compute the maximum, breaking ties using the replica id (X or Y or Z).</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83763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became the “commit time”.  So for example, A:1 commits at (2,Y).  Check slide 19 to see this.</a:t>
            </a:r>
          </a:p>
          <a:p>
            <a:endParaRPr lang="en-US" dirty="0"/>
          </a:p>
          <a:p>
            <a:r>
              <a:rPr lang="en-US" dirty="0"/>
              <a:t>B:1 commits at time (2,Z).</a:t>
            </a:r>
          </a:p>
          <a:p>
            <a:endParaRPr lang="en-US" dirty="0"/>
          </a:p>
          <a:p>
            <a:r>
              <a:rPr lang="en-US" dirty="0"/>
              <a:t>Since we break ties using the replica name, if we were asked which has the larger commit time, you can see that A:1 has the smaller value and B:1 the larger value.</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860749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 each send the commit times (in any order – there is no certainty which messages arrive first).</a:t>
            </a:r>
          </a:p>
          <a:p>
            <a:r>
              <a:rPr lang="en-US" dirty="0"/>
              <a:t/>
            </a:r>
            <a:br>
              <a:rPr lang="en-US" dirty="0"/>
            </a:br>
            <a:r>
              <a:rPr lang="en-US" dirty="0"/>
              <a:t>We re-sort the priority queue using commit times.</a:t>
            </a:r>
          </a:p>
          <a:p>
            <a:endParaRPr lang="en-US" dirty="0"/>
          </a:p>
          <a:p>
            <a:r>
              <a:rPr lang="en-US" dirty="0"/>
              <a:t>The rule will be that “you can deliver a message if it is at the front of your priority queue and also has a committed time on it.”</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209983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a very useful protocol, but in fact not ideal for modern cloud computing data centers because we have new kinds of hardware that we could leverage.  The old protocol from Leslie doesn’t do so.</a:t>
            </a:r>
          </a:p>
          <a:p>
            <a:endParaRPr lang="en-US" dirty="0"/>
          </a:p>
          <a:p>
            <a:r>
              <a:rPr lang="en-US" dirty="0"/>
              <a:t>Also, we would need to know how to handle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45785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 is a solution to the state machine replication problem.</a:t>
            </a:r>
          </a:p>
          <a:p>
            <a:endParaRPr lang="en-US" dirty="0"/>
          </a:p>
          <a:p>
            <a:r>
              <a:rPr lang="en-US" dirty="0"/>
              <a:t>We have a math statement (the state machine replication model and problem).</a:t>
            </a:r>
          </a:p>
          <a:p>
            <a:r>
              <a:rPr lang="en-US" dirty="0"/>
              <a:t/>
            </a:r>
            <a:br>
              <a:rPr lang="en-US" dirty="0"/>
            </a:br>
            <a:r>
              <a:rPr lang="en-US" dirty="0"/>
              <a:t>And we have a distributed algorithm: the </a:t>
            </a:r>
            <a:r>
              <a:rPr lang="en-US" dirty="0" err="1"/>
              <a:t>Paxos</a:t>
            </a:r>
            <a:r>
              <a:rPr lang="en-US" dirty="0"/>
              <a:t> protocol.</a:t>
            </a:r>
          </a:p>
          <a:p>
            <a:endParaRPr lang="en-US" dirty="0"/>
          </a:p>
          <a:p>
            <a:r>
              <a:rPr lang="en-US" dirty="0"/>
              <a:t>And it can be configured in various ways.</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49668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distributed computing course we would probably cover </a:t>
            </a:r>
            <a:r>
              <a:rPr lang="en-US" dirty="0" err="1"/>
              <a:t>Paxos</a:t>
            </a:r>
            <a:r>
              <a:rPr lang="en-US" dirty="0"/>
              <a:t> in careful detail.</a:t>
            </a:r>
          </a:p>
          <a:p>
            <a:endParaRPr lang="en-US" dirty="0"/>
          </a:p>
          <a:p>
            <a:r>
              <a:rPr lang="en-US" dirty="0"/>
              <a:t>The protocol is not at all simple, and even the basic pseudo-code is hard to read.</a:t>
            </a:r>
          </a:p>
          <a:p>
            <a:endParaRPr lang="en-US" dirty="0"/>
          </a:p>
          <a:p>
            <a:r>
              <a:rPr lang="en-US" dirty="0"/>
              <a:t>The basic idea is this: there are a set of processes that have permission to run </a:t>
            </a:r>
            <a:r>
              <a:rPr lang="en-US" dirty="0" err="1"/>
              <a:t>Paxos</a:t>
            </a:r>
            <a:r>
              <a:rPr lang="en-US" dirty="0"/>
              <a:t>, and this set is specified in advance and “locked down” (</a:t>
            </a:r>
            <a:r>
              <a:rPr lang="en-US" dirty="0" err="1"/>
              <a:t>Paxos</a:t>
            </a:r>
            <a:r>
              <a:rPr lang="en-US" dirty="0"/>
              <a:t> does have a membership protocol, but it isn’t part of the basic solution).  Some processes might be crashed at any moment in time, so in general, only a subset are available.  Call these “acceptors”.  They keep logs of the updates.</a:t>
            </a:r>
          </a:p>
          <a:p>
            <a:endParaRPr lang="en-US" dirty="0"/>
          </a:p>
          <a:p>
            <a:r>
              <a:rPr lang="en-US" dirty="0"/>
              <a:t>To add a new update to the acceptor logs, a “proposer” does a 3-phase (or more) commit: it sends out the proposal, waits for a quorum (majority) of acceptors to agree to the proposal, then sends out a “prepare to commit”, waits for a quorum to acknowledge it, and finally sends “commit”.  Extra phases occur if there are two more </a:t>
            </a:r>
            <a:r>
              <a:rPr lang="en-US" dirty="0" err="1"/>
              <a:t>more</a:t>
            </a:r>
            <a:r>
              <a:rPr lang="en-US" dirty="0"/>
              <a:t> competing proposers and they try to propose different updates in the same “slot” – this can trigger repeated rounds (“ballots”) until someone gets a quorum.  Failures can also cause extra rounds.</a:t>
            </a:r>
          </a:p>
          <a:p>
            <a:endParaRPr lang="en-US" dirty="0"/>
          </a:p>
          <a:p>
            <a:r>
              <a:rPr lang="en-US" dirty="0"/>
              <a:t>To read the logs, a “learner” must collect a quorum of logs and merge them.</a:t>
            </a:r>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1683951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Wikipedia has some very widely used illustrations of the proposal in action.  Here we see a client (not part of the core system) asking a proposer to do some update on its behalf.  You can see the three acceptors – here they agree to the proposal in the third “step”, which completes the first “phase” in this run.  The proposer then sends out an “accept!” message (the second phase).  They acknowledge (“accepted”), and then the protocol is finished.  But in fact this is a best-case run.  Often it takes additional phases to complete.</a:t>
            </a:r>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735014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 can still complete even if a minority of the acceptors are unavailable.  In this example, 1 out of 3 isn’t responsive but nothing really changes in the rest of the run.  But the image is “deceptive” in the sense that the missing acceptor could reappear at any time, hence it isn’t really gone.  In fact a learner could wander in and try to learn the state at any time, and could easily attempt to contact that missing acceptor.  It won’t necessarily have completely vanished form the earth, the way the image makes it seem.  In fact it might be back to life and perfectly responsive.</a:t>
            </a:r>
          </a:p>
          <a:p>
            <a:endParaRPr lang="en-US" dirty="0"/>
          </a:p>
          <a:p>
            <a:r>
              <a:rPr lang="en-US" dirty="0"/>
              <a:t>A learner thus must always collect a majority of logs and merge them, to be sure that it learns every committed update.  Otherwise it might talk to an acceptor that missed some updates (like the third one, here), and it would end up with gaps in the update sequence.</a:t>
            </a:r>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625174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run, the proposer fails, but some other proposer later notices and “finishes” the prior proposal up as a kind of favor to the missing one.  </a:t>
            </a:r>
            <a:r>
              <a:rPr lang="en-US" dirty="0" err="1"/>
              <a:t>Paxos</a:t>
            </a:r>
            <a:r>
              <a:rPr lang="en-US" dirty="0"/>
              <a:t> turns out to need that – without this mechanism, it could end up with unrepaired gaps in the log of updates at the acceptors and nobody would be able to learn the entire log.</a:t>
            </a:r>
          </a:p>
        </p:txBody>
      </p:sp>
      <p:sp>
        <p:nvSpPr>
          <p:cNvPr id="4" name="Slide Number Placeholder 3"/>
          <p:cNvSpPr>
            <a:spLocks noGrp="1"/>
          </p:cNvSpPr>
          <p:nvPr>
            <p:ph type="sldNum" sz="quarter" idx="5"/>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36927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process == a program running on some computer.  Named by the computer’s IP address and the process id on that machine.  Maybe a bit more like which TCP port it is listening on, maybe not.</a:t>
            </a:r>
          </a:p>
          <a:p>
            <a:endParaRPr lang="en-US" dirty="0"/>
          </a:p>
          <a:p>
            <a:r>
              <a:rPr lang="en-US" dirty="0"/>
              <a:t>Membership == a list of which processes are in the system, and perhaps, what role they will play (in many </a:t>
            </a:r>
            <a:r>
              <a:rPr lang="en-US" dirty="0">
                <a:sym typeface="Symbol" panose="05050102010706020507" pitchFamily="18" charset="2"/>
              </a:rPr>
              <a:t>-services, the set of members are split into subsystems)</a:t>
            </a:r>
            <a:r>
              <a:rPr lang="en-US" dirty="0"/>
              <a:t>.</a:t>
            </a:r>
          </a:p>
          <a:p>
            <a:endParaRPr lang="en-US" dirty="0"/>
          </a:p>
          <a:p>
            <a:r>
              <a:rPr lang="en-US" dirty="0"/>
              <a:t>Role: complex systems often have subsystems, like running the DHT or doing load balancing or keeping the TAO database.  Those are roles.  The full membership might include ALL the processes and machines.  The roles are for individual members: this process is a DHT member.  That process has a TAO graph in a database.</a:t>
            </a:r>
          </a:p>
          <a:p>
            <a:endParaRPr lang="en-US" dirty="0"/>
          </a:p>
          <a:p>
            <a:r>
              <a:rPr lang="en-US" dirty="0"/>
              <a:t>The developer would need to design and control all of this.  None of it is free or automated or magic.  It can take </a:t>
            </a:r>
            <a:r>
              <a:rPr lang="en-US" i="1" dirty="0"/>
              <a:t>years</a:t>
            </a:r>
            <a:r>
              <a:rPr lang="en-US" dirty="0"/>
              <a:t> to design these systems.  Membership management is just a way to provide help – a tool for that developer.</a:t>
            </a:r>
          </a:p>
          <a:p>
            <a:r>
              <a:rPr lang="en-US" dirty="0"/>
              <a:t/>
            </a:r>
            <a:br>
              <a:rPr lang="en-US" dirty="0"/>
            </a:br>
            <a:r>
              <a:rPr lang="en-US" dirty="0"/>
              <a:t>The tools have complex APIs.  We’re talking here about what the thing does, not the API.</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393410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complications arise when there are multiple leaders that happen to be running all at once (two in this example, but there could be an arbitrary number, and they could experience any possible pattern of failures while competing to do the update).</a:t>
            </a:r>
          </a:p>
          <a:p>
            <a:endParaRPr lang="en-US" dirty="0"/>
          </a:p>
          <a:p>
            <a:r>
              <a:rPr lang="en-US" dirty="0"/>
              <a:t>With such a pattern, the first to obtain a quorum of “accepted” messages for some proposal with a given slot number and ballot number will win.  But you could have many rounds in which a particular proposal fails to win a quorum of accepts on a particular ballot, and must retry with an incremented ballot number.  There is no actual limit to how long this could go on.</a:t>
            </a:r>
          </a:p>
          <a:p>
            <a:endParaRPr lang="en-US" dirty="0"/>
          </a:p>
          <a:p>
            <a:r>
              <a:rPr lang="en-US" dirty="0"/>
              <a:t>If we had a fixed single leader this couldn’t occur, but then we would have to worry about that leader failing – some versions of </a:t>
            </a:r>
            <a:r>
              <a:rPr lang="en-US" dirty="0" err="1"/>
              <a:t>Paxos</a:t>
            </a:r>
            <a:r>
              <a:rPr lang="en-US" dirty="0"/>
              <a:t> tackle this issue (successfully), but it adds complexity.  We could also pre-assign slots so that each leader has a sequence of slots of its own (like a “round robin” rule: leader A gets slot 1 and 3, leader B gets slots 2 and 4, </a:t>
            </a:r>
            <a:r>
              <a:rPr lang="en-US" dirty="0" err="1"/>
              <a:t>etc</a:t>
            </a:r>
            <a:r>
              <a:rPr lang="en-US" dirty="0"/>
              <a:t>).  This has been done too.  So these problems aren’t impossible to solve, but they add complexity to what was already a non-trivial protocol, and you have to think through every possible combination of failures, restarts, etc.</a:t>
            </a:r>
          </a:p>
        </p:txBody>
      </p:sp>
      <p:sp>
        <p:nvSpPr>
          <p:cNvPr id="4" name="Slide Number Placeholder 3"/>
          <p:cNvSpPr>
            <a:spLocks noGrp="1"/>
          </p:cNvSpPr>
          <p:nvPr>
            <p:ph type="sldNum" sz="quarter" idx="5"/>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3815183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t>
            </a:r>
            <a:r>
              <a:rPr lang="en-US" dirty="0" err="1"/>
              <a:t>Lamport</a:t>
            </a:r>
            <a:r>
              <a:rPr lang="en-US" dirty="0"/>
              <a:t> actually (famously) claimed that no protocol can be simpler than </a:t>
            </a:r>
            <a:r>
              <a:rPr lang="en-US" dirty="0" err="1"/>
              <a:t>Paxos</a:t>
            </a:r>
            <a:r>
              <a:rPr lang="en-US" dirty="0"/>
              <a:t>!  But he probably meant “no strongly consistent and fault-tolerant replication protocol” and he was also probably bragging, in some subtle way (or not so subtle?)</a:t>
            </a:r>
          </a:p>
          <a:p>
            <a:endParaRPr lang="en-US" dirty="0"/>
          </a:p>
          <a:p>
            <a:r>
              <a:rPr lang="en-US" dirty="0"/>
              <a:t>Most normal mortals think </a:t>
            </a:r>
            <a:r>
              <a:rPr lang="en-US" dirty="0" err="1"/>
              <a:t>Paxos</a:t>
            </a:r>
            <a:r>
              <a:rPr lang="en-US" dirty="0"/>
              <a:t> is pretty complex.   A great paper on this is:</a:t>
            </a:r>
          </a:p>
          <a:p>
            <a:endParaRPr lang="en-US" b="1" dirty="0"/>
          </a:p>
          <a:p>
            <a:r>
              <a:rPr lang="en-US" b="1" dirty="0" err="1"/>
              <a:t>Paxos</a:t>
            </a:r>
            <a:r>
              <a:rPr lang="en-US" b="1" dirty="0"/>
              <a:t> Made Moderately Complex. R Van Renesse and D Altinbuken. ACM </a:t>
            </a:r>
            <a:r>
              <a:rPr lang="en-US" b="1" dirty="0" err="1"/>
              <a:t>Comput</a:t>
            </a:r>
            <a:r>
              <a:rPr lang="en-US" b="1" dirty="0"/>
              <a:t>. </a:t>
            </a:r>
            <a:r>
              <a:rPr lang="en-US" b="1" dirty="0" err="1"/>
              <a:t>Surv</a:t>
            </a:r>
            <a:r>
              <a:rPr lang="en-US" b="1" dirty="0"/>
              <a:t>. 47, 3, Article 42 (February 2015), DOI: 10.1145/2673577 </a:t>
            </a:r>
          </a:p>
          <a:p>
            <a:endParaRPr lang="en-US" b="1" dirty="0"/>
          </a:p>
          <a:p>
            <a:r>
              <a:rPr lang="en-US" dirty="0"/>
              <a:t>In fact even Leslie ultimately decided that </a:t>
            </a:r>
            <a:r>
              <a:rPr lang="en-US" dirty="0" err="1"/>
              <a:t>Paxos</a:t>
            </a:r>
            <a:r>
              <a:rPr lang="en-US" dirty="0"/>
              <a:t> is quite tricky to prove correct, and built a whole automated theorem proving framework to help him automate checking his proof (you have to write the code and proof in TLA+ and then it searches for contradictions using “model checking”, which basically explores every reachable state and checks that the assertions continue to hold).</a:t>
            </a:r>
          </a:p>
          <a:p>
            <a:endParaRPr lang="en-US" dirty="0"/>
          </a:p>
          <a:p>
            <a:r>
              <a:rPr lang="en-US" dirty="0"/>
              <a:t>There are more powerful and more modern theorem provers and in many of today’s systems, we use them to reason about complex protocols or elements that worry us.</a:t>
            </a:r>
          </a:p>
        </p:txBody>
      </p:sp>
      <p:sp>
        <p:nvSpPr>
          <p:cNvPr id="4" name="Slide Number Placeholder 3"/>
          <p:cNvSpPr>
            <a:spLocks noGrp="1"/>
          </p:cNvSpPr>
          <p:nvPr>
            <p:ph type="sldNum" sz="quarter" idx="5"/>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2812461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306838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4024957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Derecho has a version of </a:t>
            </a:r>
            <a:r>
              <a:rPr lang="en-US" dirty="0" err="1"/>
              <a:t>Paxos</a:t>
            </a:r>
            <a:r>
              <a:rPr lang="en-US" dirty="0"/>
              <a:t>.  It actually is a somewhat non-standard version, but it is provably </a:t>
            </a:r>
            <a:r>
              <a:rPr lang="en-US" dirty="0" err="1"/>
              <a:t>Paxos</a:t>
            </a:r>
            <a:r>
              <a:rPr lang="en-US" dirty="0"/>
              <a:t> even so.</a:t>
            </a:r>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3499273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Derecho uses remote direct memory access (RDMA) hardware.</a:t>
            </a:r>
          </a:p>
        </p:txBody>
      </p:sp>
      <p:sp>
        <p:nvSpPr>
          <p:cNvPr id="4" name="Slide Number Placeholder 3"/>
          <p:cNvSpPr>
            <a:spLocks noGrp="1"/>
          </p:cNvSpPr>
          <p:nvPr>
            <p:ph type="sldNum" sz="quarter" idx="10"/>
          </p:nvPr>
        </p:nvSpPr>
        <p:spPr/>
        <p:txBody>
          <a:bodyPr/>
          <a:lstStyle/>
          <a:p>
            <a:fld id="{D8952055-0679-4F11-9844-B02E09680E7A}" type="slidenum">
              <a:rPr lang="en-US" smtClean="0"/>
              <a:pPr/>
              <a:t>35</a:t>
            </a:fld>
            <a:endParaRPr lang="en-US"/>
          </a:p>
        </p:txBody>
      </p:sp>
    </p:spTree>
    <p:extLst>
      <p:ext uri="{BB962C8B-B14F-4D97-AF65-F5344CB8AC3E}">
        <p14:creationId xmlns:p14="http://schemas.microsoft.com/office/powerpoint/2010/main" val="4251865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52055-0679-4F11-9844-B02E09680E7A}" type="slidenum">
              <a:rPr lang="en-US" smtClean="0"/>
              <a:pPr/>
              <a:t>36</a:t>
            </a:fld>
            <a:endParaRPr lang="en-US"/>
          </a:p>
        </p:txBody>
      </p:sp>
    </p:spTree>
    <p:extLst>
      <p:ext uri="{BB962C8B-B14F-4D97-AF65-F5344CB8AC3E}">
        <p14:creationId xmlns:p14="http://schemas.microsoft.com/office/powerpoint/2010/main" val="1552176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send large messages we don’t just send them point to point, like in Leslie’s protocol.  Derecho relays them down a virtual tree it creates (left) and also breaks them into blocks, using one tree per block (middle) and wrapping the trees around a hypercube, all virtual.  This yields ultra-high concurrency.</a:t>
            </a:r>
          </a:p>
        </p:txBody>
      </p:sp>
      <p:sp>
        <p:nvSpPr>
          <p:cNvPr id="4" name="Slide Number Placeholder 3"/>
          <p:cNvSpPr>
            <a:spLocks noGrp="1"/>
          </p:cNvSpPr>
          <p:nvPr>
            <p:ph type="sldNum" sz="quarter" idx="10"/>
          </p:nvPr>
        </p:nvSpPr>
        <p:spPr/>
        <p:txBody>
          <a:bodyPr/>
          <a:lstStyle/>
          <a:p>
            <a:fld id="{D8952055-0679-4F11-9844-B02E09680E7A}" type="slidenum">
              <a:rPr lang="en-US" smtClean="0"/>
              <a:pPr/>
              <a:t>37</a:t>
            </a:fld>
            <a:endParaRPr lang="en-US"/>
          </a:p>
        </p:txBody>
      </p:sp>
    </p:spTree>
    <p:extLst>
      <p:ext uri="{BB962C8B-B14F-4D97-AF65-F5344CB8AC3E}">
        <p14:creationId xmlns:p14="http://schemas.microsoft.com/office/powerpoint/2010/main" val="3760596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RDMA hardware does all the heavy lifting.</a:t>
            </a:r>
          </a:p>
        </p:txBody>
      </p:sp>
      <p:sp>
        <p:nvSpPr>
          <p:cNvPr id="4" name="Slide Number Placeholder 3"/>
          <p:cNvSpPr>
            <a:spLocks noGrp="1"/>
          </p:cNvSpPr>
          <p:nvPr>
            <p:ph type="sldNum" sz="quarter" idx="10"/>
          </p:nvPr>
        </p:nvSpPr>
        <p:spPr/>
        <p:txBody>
          <a:bodyPr/>
          <a:lstStyle/>
          <a:p>
            <a:fld id="{D8952055-0679-4F11-9844-B02E09680E7A}" type="slidenum">
              <a:rPr lang="en-US" smtClean="0"/>
              <a:pPr/>
              <a:t>38</a:t>
            </a:fld>
            <a:endParaRPr lang="en-US"/>
          </a:p>
        </p:txBody>
      </p:sp>
    </p:spTree>
    <p:extLst>
      <p:ext uri="{BB962C8B-B14F-4D97-AF65-F5344CB8AC3E}">
        <p14:creationId xmlns:p14="http://schemas.microsoft.com/office/powerpoint/2010/main" val="2283236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39503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dimension to understand is concerned with membership.</a:t>
            </a:r>
          </a:p>
          <a:p>
            <a:endParaRPr lang="en-US" dirty="0"/>
          </a:p>
          <a:p>
            <a:r>
              <a:rPr lang="en-US" dirty="0"/>
              <a:t>Suppose you build some program P, compile it, and now you run it on N machines, one copy each.  So there are N “instances” of P running.  You can give each one a name, for example by taking the name of the computer it is on (an IP address), and then the process ID in Linux (or Windows), and maybe also a TCP port number, if this number isn’t “bolted down”.</a:t>
            </a:r>
          </a:p>
          <a:p>
            <a:endParaRPr lang="en-US" dirty="0"/>
          </a:p>
          <a:p>
            <a:r>
              <a:rPr lang="en-US" dirty="0"/>
              <a:t>So you have your N processes up and running.  But they won’t have a way to get into contact with one-another, at least not automatically.</a:t>
            </a:r>
          </a:p>
          <a:p>
            <a:endParaRPr lang="en-US" dirty="0"/>
          </a:p>
          <a:p>
            <a:r>
              <a:rPr lang="en-US" dirty="0"/>
              <a:t>Moreover, perhaps your real goal is for them to behave in a coordinated way – you probably want the set of instances to function as a new </a:t>
            </a:r>
            <a:r>
              <a:rPr lang="en-US" dirty="0">
                <a:sym typeface="Symbol" panose="05050102010706020507" pitchFamily="18" charset="2"/>
              </a:rPr>
              <a:t>-service.  But how would they even find out about each other?  And what if one of them crashes?  How would a program that rejoins “catch up”? </a:t>
            </a:r>
          </a:p>
          <a:p>
            <a:endParaRPr lang="en-US" dirty="0">
              <a:sym typeface="Symbol" panose="05050102010706020507" pitchFamily="18" charset="2"/>
            </a:endParaRPr>
          </a:p>
          <a:p>
            <a:r>
              <a:rPr lang="en-US" dirty="0">
                <a:sym typeface="Symbol" panose="05050102010706020507" pitchFamily="18" charset="2"/>
              </a:rPr>
              <a:t>So this simple concept starts to get really messy right away.</a:t>
            </a:r>
          </a:p>
          <a:p>
            <a:endParaRPr lang="en-US" dirty="0">
              <a:sym typeface="Symbol" panose="05050102010706020507" pitchFamily="18" charset="2"/>
            </a:endParaRP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780043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372283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failure occurs, Derecho has a nifty little cleanup mechanism.  We see it in action here.  The failures are actually discovered by the RDMA hardware, or the user can say “Q has failed”.</a:t>
            </a:r>
          </a:p>
        </p:txBody>
      </p:sp>
      <p:sp>
        <p:nvSpPr>
          <p:cNvPr id="4" name="Slide Number Placeholder 3"/>
          <p:cNvSpPr>
            <a:spLocks noGrp="1"/>
          </p:cNvSpPr>
          <p:nvPr>
            <p:ph type="sldNum" sz="quarter" idx="10"/>
          </p:nvPr>
        </p:nvSpPr>
        <p:spPr/>
        <p:txBody>
          <a:bodyPr/>
          <a:lstStyle/>
          <a:p>
            <a:fld id="{D8952055-0679-4F11-9844-B02E09680E7A}" type="slidenum">
              <a:rPr lang="en-US" smtClean="0"/>
              <a:pPr/>
              <a:t>41</a:t>
            </a:fld>
            <a:endParaRPr lang="en-US"/>
          </a:p>
        </p:txBody>
      </p:sp>
    </p:spTree>
    <p:extLst>
      <p:ext uri="{BB962C8B-B14F-4D97-AF65-F5344CB8AC3E}">
        <p14:creationId xmlns:p14="http://schemas.microsoft.com/office/powerpoint/2010/main" val="379508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947188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is amazing!  Seriously.</a:t>
            </a:r>
          </a:p>
        </p:txBody>
      </p:sp>
      <p:sp>
        <p:nvSpPr>
          <p:cNvPr id="4" name="Slide Number Placeholder 3"/>
          <p:cNvSpPr>
            <a:spLocks noGrp="1"/>
          </p:cNvSpPr>
          <p:nvPr>
            <p:ph type="sldNum" sz="quarter" idx="10"/>
          </p:nvPr>
        </p:nvSpPr>
        <p:spPr/>
        <p:txBody>
          <a:bodyPr/>
          <a:lstStyle/>
          <a:p>
            <a:fld id="{D8952055-0679-4F11-9844-B02E09680E7A}" type="slidenum">
              <a:rPr lang="en-US" smtClean="0"/>
              <a:pPr/>
              <a:t>43</a:t>
            </a:fld>
            <a:endParaRPr lang="en-US"/>
          </a:p>
        </p:txBody>
      </p:sp>
    </p:spTree>
    <p:extLst>
      <p:ext uri="{BB962C8B-B14F-4D97-AF65-F5344CB8AC3E}">
        <p14:creationId xmlns:p14="http://schemas.microsoft.com/office/powerpoint/2010/main" val="1749459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RDMA, you can still use Derecho, configured to run on TCP.  It slows down by about 4x.</a:t>
            </a:r>
          </a:p>
        </p:txBody>
      </p:sp>
      <p:sp>
        <p:nvSpPr>
          <p:cNvPr id="4" name="Slide Number Placeholder 3"/>
          <p:cNvSpPr>
            <a:spLocks noGrp="1"/>
          </p:cNvSpPr>
          <p:nvPr>
            <p:ph type="sldNum" sz="quarter" idx="10"/>
          </p:nvPr>
        </p:nvSpPr>
        <p:spPr/>
        <p:txBody>
          <a:bodyPr/>
          <a:lstStyle/>
          <a:p>
            <a:fld id="{D8952055-0679-4F11-9844-B02E09680E7A}" type="slidenum">
              <a:rPr lang="en-US" smtClean="0"/>
              <a:pPr/>
              <a:t>44</a:t>
            </a:fld>
            <a:endParaRPr lang="en-US"/>
          </a:p>
        </p:txBody>
      </p:sp>
    </p:spTree>
    <p:extLst>
      <p:ext uri="{BB962C8B-B14F-4D97-AF65-F5344CB8AC3E}">
        <p14:creationId xmlns:p14="http://schemas.microsoft.com/office/powerpoint/2010/main" val="793255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delay before a message is delivered (latency) grows by about 125us.  Then it scales in a way that matches the transmission data rate.</a:t>
            </a:r>
          </a:p>
        </p:txBody>
      </p:sp>
      <p:sp>
        <p:nvSpPr>
          <p:cNvPr id="4" name="Slide Number Placeholder 3"/>
          <p:cNvSpPr>
            <a:spLocks noGrp="1"/>
          </p:cNvSpPr>
          <p:nvPr>
            <p:ph type="sldNum" sz="quarter" idx="10"/>
          </p:nvPr>
        </p:nvSpPr>
        <p:spPr/>
        <p:txBody>
          <a:bodyPr/>
          <a:lstStyle/>
          <a:p>
            <a:fld id="{D8952055-0679-4F11-9844-B02E09680E7A}" type="slidenum">
              <a:rPr lang="en-US" smtClean="0"/>
              <a:pPr/>
              <a:t>45</a:t>
            </a:fld>
            <a:endParaRPr lang="en-US"/>
          </a:p>
        </p:txBody>
      </p:sp>
    </p:spTree>
    <p:extLst>
      <p:ext uri="{BB962C8B-B14F-4D97-AF65-F5344CB8AC3E}">
        <p14:creationId xmlns:p14="http://schemas.microsoft.com/office/powerpoint/2010/main" val="3806689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Reminders of our goals.  We achieved them!</a:t>
            </a:r>
          </a:p>
        </p:txBody>
      </p:sp>
      <p:sp>
        <p:nvSpPr>
          <p:cNvPr id="4" name="Slide Number Placeholder 3"/>
          <p:cNvSpPr>
            <a:spLocks noGrp="1"/>
          </p:cNvSpPr>
          <p:nvPr>
            <p:ph type="sldNum" sz="quarter" idx="10"/>
          </p:nvPr>
        </p:nvSpPr>
        <p:spPr/>
        <p:txBody>
          <a:bodyPr/>
          <a:lstStyle/>
          <a:p>
            <a:fld id="{D8952055-0679-4F11-9844-B02E09680E7A}" type="slidenum">
              <a:rPr lang="en-US" smtClean="0"/>
              <a:pPr/>
              <a:t>46</a:t>
            </a:fld>
            <a:endParaRPr lang="en-US"/>
          </a:p>
        </p:txBody>
      </p:sp>
    </p:spTree>
    <p:extLst>
      <p:ext uri="{BB962C8B-B14F-4D97-AF65-F5344CB8AC3E}">
        <p14:creationId xmlns:p14="http://schemas.microsoft.com/office/powerpoint/2010/main" val="1338006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we have seen many examples of “</a:t>
            </a:r>
            <a:r>
              <a:rPr lang="en-US" dirty="0" err="1" smtClean="0"/>
              <a:t>Paxos</a:t>
            </a:r>
            <a:r>
              <a:rPr lang="en-US" dirty="0" smtClean="0"/>
              <a:t> protocols”.</a:t>
            </a:r>
          </a:p>
          <a:p>
            <a:endParaRPr lang="en-US" dirty="0"/>
          </a:p>
          <a:p>
            <a:r>
              <a:rPr lang="en-US" dirty="0" smtClean="0"/>
              <a:t>Any </a:t>
            </a:r>
            <a:r>
              <a:rPr lang="en-US" dirty="0" err="1" smtClean="0"/>
              <a:t>Paxos</a:t>
            </a:r>
            <a:r>
              <a:rPr lang="en-US" dirty="0" smtClean="0"/>
              <a:t> protocol delivers messages:</a:t>
            </a:r>
          </a:p>
          <a:p>
            <a:pPr marL="171450" indent="-171450">
              <a:buFontTx/>
              <a:buChar char="-"/>
            </a:pPr>
            <a:r>
              <a:rPr lang="en-US" dirty="0" smtClean="0"/>
              <a:t>Exactly once (unless the sender fails, in which case “or not at all”)</a:t>
            </a:r>
          </a:p>
          <a:p>
            <a:pPr marL="171450" indent="-171450">
              <a:buFontTx/>
              <a:buChar char="-"/>
            </a:pPr>
            <a:r>
              <a:rPr lang="en-US" dirty="0" smtClean="0"/>
              <a:t>In an agreed order.</a:t>
            </a:r>
          </a:p>
          <a:p>
            <a:pPr marL="171450" indent="-171450">
              <a:buFontTx/>
              <a:buChar char="-"/>
            </a:pPr>
            <a:r>
              <a:rPr lang="en-US" dirty="0" smtClean="0"/>
              <a:t>… and won’t “develop amnesia” after failures.  In effect, delivery is durable, and once a message has been delivered, it can never be forgotten.  To do this, any </a:t>
            </a:r>
            <a:r>
              <a:rPr lang="en-US" dirty="0" err="1" smtClean="0"/>
              <a:t>Paxos</a:t>
            </a:r>
            <a:r>
              <a:rPr lang="en-US" dirty="0" smtClean="0"/>
              <a:t> protocol will need to temporarily delay (buffer) received messages, and won’t deliver them until it is safe to do so.  Thus delivery means “act upon”, not “receive from the network”.  Some of these protocols might actually discard a received message because a failure somehow disrupts the protocol and deliver would not be safe.  There is a case where Derecho does precisely this.  Others might retry until safe delivery occurs (classic </a:t>
            </a:r>
            <a:r>
              <a:rPr lang="en-US" dirty="0" err="1" smtClean="0"/>
              <a:t>Paxos</a:t>
            </a:r>
            <a:r>
              <a:rPr lang="en-US" dirty="0" smtClean="0"/>
              <a:t> approaches it this way).</a:t>
            </a:r>
          </a:p>
          <a:p>
            <a:pPr marL="171450" indent="-171450">
              <a:buFontTx/>
              <a:buChar char="-"/>
            </a:pPr>
            <a:endParaRPr lang="en-US" dirty="0"/>
          </a:p>
          <a:p>
            <a:r>
              <a:rPr lang="en-US" dirty="0" smtClean="0"/>
              <a:t>With virtual synchrony we just add some extra rules about membership:</a:t>
            </a:r>
          </a:p>
          <a:p>
            <a:pPr marL="171450" indent="-171450">
              <a:buFontTx/>
              <a:buChar char="-"/>
            </a:pPr>
            <a:r>
              <a:rPr lang="en-US" dirty="0" smtClean="0"/>
              <a:t>Membership progresses through a series of agreed-upon views</a:t>
            </a:r>
          </a:p>
          <a:p>
            <a:pPr marL="171450" indent="-171450">
              <a:buFontTx/>
              <a:buChar char="-"/>
            </a:pPr>
            <a:r>
              <a:rPr lang="en-US" dirty="0" smtClean="0"/>
              <a:t>These define epochs, and a multicast occurs entirely within some epoch.  The epoch tells us who the receivers will be.</a:t>
            </a:r>
          </a:p>
          <a:p>
            <a:pPr marL="171450" indent="-171450">
              <a:buFontTx/>
              <a:buChar char="-"/>
            </a:pPr>
            <a:r>
              <a:rPr lang="en-US" dirty="0" smtClean="0"/>
              <a:t>If a partitioning event somehow split the group, at most one side will have the majority of members, and only that side can make progress.  “No split brain.”</a:t>
            </a:r>
            <a:br>
              <a:rPr lang="en-US" dirty="0" smtClean="0"/>
            </a:b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3143286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is a blast from the past.  When we talked about the Freeze Frame File System, I mentioned that FFFS</a:t>
            </a:r>
            <a:r>
              <a:rPr lang="en-US" baseline="-25000" dirty="0"/>
              <a:t>v2</a:t>
            </a:r>
            <a:r>
              <a:rPr lang="en-US" dirty="0"/>
              <a:t> is actually a component of Derecho called the object store (OSS).  This is a kind of library over a library: we took the basic Derecho (that you just learned about) and then implemented OSS on it, but still as a library.</a:t>
            </a:r>
          </a:p>
          <a:p>
            <a:endParaRPr lang="en-US" dirty="0"/>
          </a:p>
          <a:p>
            <a:r>
              <a:rPr lang="en-US" dirty="0"/>
              <a:t>However there is a way to run it as a standalone blob store, too.</a:t>
            </a:r>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3895574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some sense of the layering of components in the solution.</a:t>
            </a:r>
          </a:p>
          <a:p>
            <a:endParaRPr lang="en-US" dirty="0"/>
          </a:p>
          <a:p>
            <a:r>
              <a:rPr lang="en-US" dirty="0"/>
              <a:t>At the lowest level is the membership manager, which in fact was implemented as a small library.</a:t>
            </a:r>
          </a:p>
          <a:p>
            <a:endParaRPr lang="en-US" dirty="0"/>
          </a:p>
          <a:p>
            <a:r>
              <a:rPr lang="en-US" dirty="0"/>
              <a:t>Then a second set of library mechanisms are built over the basic one – first to support mapping of a top-level group into a structure with subgroups and shards (like in our images) and then to do multicast over those (RDMC is the one shown here, but Derecho also has a simple one called SMC, not show), and to coordinate tracking of the progress of each so that it can be safely delivered.  That coordination is through the shared state table (SST) layer, which uses RDMA in a different way.  </a:t>
            </a:r>
          </a:p>
          <a:p>
            <a:endParaRPr lang="en-US" dirty="0"/>
          </a:p>
          <a:p>
            <a:r>
              <a:rPr lang="en-US" dirty="0"/>
              <a:t>So none of this is really simple, not at all.</a:t>
            </a:r>
          </a:p>
          <a:p>
            <a:endParaRPr lang="en-US" dirty="0"/>
          </a:p>
          <a:p>
            <a:r>
              <a:rPr lang="en-US" dirty="0"/>
              <a:t>Then at a higher layer we see the object store and above that, someone really should implement clean plug-ins to use Derecho to build new services for Azure IoT or AWS, and also new versions of standard things like HDFS/FFFS, Zookeeper, etc.  That will probably happen over the next few years.</a:t>
            </a:r>
          </a:p>
        </p:txBody>
      </p:sp>
      <p:sp>
        <p:nvSpPr>
          <p:cNvPr id="4" name="Slide Number Placeholder 3"/>
          <p:cNvSpPr>
            <a:spLocks noGrp="1"/>
          </p:cNvSpPr>
          <p:nvPr>
            <p:ph type="sldNum" sz="quarter" idx="10"/>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371577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before we solve those problems, it can be helpful to see an example of K processes cooperating.</a:t>
            </a:r>
          </a:p>
          <a:p>
            <a:endParaRPr lang="en-US" dirty="0"/>
          </a:p>
          <a:p>
            <a:r>
              <a:rPr lang="en-US" dirty="0"/>
              <a:t>Here, K=3.  A, B and C are the three processes (in reality, A would be a machine where A is running, and a process id, and a port number).</a:t>
            </a:r>
          </a:p>
          <a:p>
            <a:endParaRPr lang="en-US" dirty="0"/>
          </a:p>
          <a:p>
            <a:r>
              <a:rPr lang="en-US" dirty="0"/>
              <a:t>In this image, A discovered B and C and connected to B.   B connected to both A and C.  We would use TCP for the connections.  TCP connections can carry messages: like email, but sent from computer to computer in binary format.</a:t>
            </a:r>
          </a:p>
          <a:p>
            <a:endParaRPr lang="en-US" dirty="0"/>
          </a:p>
          <a:p>
            <a:r>
              <a:rPr lang="en-US" dirty="0"/>
              <a:t>Now we can tell people to send updates to A, and they can be relayed to B, then C.  Later “ok” messages relay from C to A.  This is called “chain replication”.</a:t>
            </a:r>
          </a:p>
          <a:p>
            <a:endParaRPr lang="en-US" dirty="0"/>
          </a:p>
          <a:p>
            <a:r>
              <a:rPr lang="en-US" dirty="0"/>
              <a:t>But you can probably see right away that this would be hard to implement even if the chain idea is easy to understand.  </a:t>
            </a:r>
          </a:p>
          <a:p>
            <a:endParaRPr lang="en-US" dirty="0"/>
          </a:p>
          <a:p>
            <a:r>
              <a:rPr lang="en-US" dirty="0"/>
              <a:t>Another concern is that the updates travel node by node down the chain, and the queries are all done at the tail.  This is slow and means that we have 2 or 3 replicas yet are limited to the compute power of just 1.</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8342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Derecho from Java is feasible but a little tricky.</a:t>
            </a:r>
          </a:p>
        </p:txBody>
      </p:sp>
      <p:sp>
        <p:nvSpPr>
          <p:cNvPr id="4" name="Slide Number Placeholder 3"/>
          <p:cNvSpPr>
            <a:spLocks noGrp="1"/>
          </p:cNvSpPr>
          <p:nvPr>
            <p:ph type="sldNum" sz="quarter" idx="10"/>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3865391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394491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5061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listing other aspects of membership management.</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22079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lecture is drawn from a 40 page paper you can read about Derecho.  The link is http://www.cs.cornell.edu/ken/derecho-tocs.pdf</a:t>
            </a:r>
          </a:p>
          <a:p>
            <a:endParaRPr lang="en-US" dirty="0"/>
          </a:p>
          <a:p>
            <a:r>
              <a:rPr lang="en-US" dirty="0"/>
              <a:t>We won’t discuss the details in cs5412 and you are not responsible for them.  But you might want to use Derecho, and if so, you might find it useful to have the big picture.</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0417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Derecho currently covers most but not all aspects of launching and registering a new </a:t>
            </a:r>
            <a:r>
              <a:rPr lang="en-US" dirty="0">
                <a:sym typeface="Symbol" panose="05050102010706020507" pitchFamily="18" charset="2"/>
              </a:rPr>
              <a:t>-service on Azure or AWS.  The missing elements relate to the way that you actually tell Azure or AWS to install the thing: right now this must be done by hand-editing a JSON file.  Someone needs to write code to auto-generate the JSON file.  Not hard, very valuable, but we need someone to just do it.  </a:t>
            </a:r>
          </a:p>
          <a:p>
            <a:r>
              <a:rPr lang="en-US" dirty="0">
                <a:sym typeface="Symbol" panose="05050102010706020507" pitchFamily="18" charset="2"/>
              </a:rPr>
              <a:t/>
            </a:r>
            <a:br>
              <a:rPr lang="en-US" dirty="0">
                <a:sym typeface="Symbol" panose="05050102010706020507" pitchFamily="18" charset="2"/>
              </a:rPr>
            </a:br>
            <a:r>
              <a:rPr lang="en-US" dirty="0">
                <a:sym typeface="Symbol" panose="05050102010706020507" pitchFamily="18" charset="2"/>
              </a:rPr>
              <a:t>You also have to build a Derecho “configuration” file.  Same comment: this is done by hand right now, and perhaps could be auto-generated someday in the future.  But the file is easy to edit and understand.</a:t>
            </a:r>
          </a:p>
          <a:p>
            <a:endParaRPr lang="en-US" dirty="0">
              <a:sym typeface="Symbol" panose="05050102010706020507" pitchFamily="18" charset="2"/>
            </a:endParaRPr>
          </a:p>
          <a:p>
            <a:r>
              <a:rPr lang="en-US" dirty="0">
                <a:sym typeface="Symbol" panose="05050102010706020507" pitchFamily="18" charset="2"/>
              </a:rPr>
              <a:t>Then there is a question of running the Azure or AWS command that causes this JSON file to get read by the cloud manager layer.  Reading it will trigger creation of the -service (Azure will automatically launch the N program instances, and the rest is automated by Derecho).</a:t>
            </a:r>
          </a:p>
          <a:p>
            <a:endParaRPr lang="en-US" dirty="0">
              <a:sym typeface="Symbol" panose="05050102010706020507" pitchFamily="18" charset="2"/>
            </a:endParaRPr>
          </a:p>
          <a:p>
            <a:r>
              <a:rPr lang="en-US" dirty="0">
                <a:sym typeface="Symbol" panose="05050102010706020507" pitchFamily="18" charset="2"/>
              </a:rPr>
              <a:t>And once all of this is done, you would create ANOTHER such file, in JSON, to tell the Azure </a:t>
            </a:r>
            <a:r>
              <a:rPr lang="en-US" dirty="0" err="1">
                <a:sym typeface="Symbol" panose="05050102010706020507" pitchFamily="18" charset="2"/>
              </a:rPr>
              <a:t>IoT</a:t>
            </a:r>
            <a:r>
              <a:rPr lang="en-US" dirty="0">
                <a:sym typeface="Symbol" panose="05050102010706020507" pitchFamily="18" charset="2"/>
              </a:rPr>
              <a:t> Hub (or its AWS cousin) to run your event-triggered functions and to “bind” them to the new -service.  By doing so, the event-triggered function gets permission to issue requests to the -service using RESTful RPC.  Whew!</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77168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2/22/2019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2/22/2019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2/22/2019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2/22/2019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2/22/2019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2/22/2019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2/22/2019</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2/22/2019</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2/22/2019</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2/22/2019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2/22/2019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2/22/2019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Autofit/>
          </a:bodyPr>
          <a:lstStyle/>
          <a:p>
            <a:r>
              <a:rPr lang="en-US" sz="4000" dirty="0"/>
              <a:t>CS5412 / Lecture 10</a:t>
            </a:r>
            <a:br>
              <a:rPr lang="en-US" sz="4000" dirty="0"/>
            </a:br>
            <a:r>
              <a:rPr lang="en-US" sz="4000" dirty="0"/>
              <a:t>Replication and Consistency</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membership management roles</a:t>
            </a:r>
          </a:p>
        </p:txBody>
      </p:sp>
      <p:sp>
        <p:nvSpPr>
          <p:cNvPr id="3" name="Content Placeholder 2"/>
          <p:cNvSpPr>
            <a:spLocks noGrp="1"/>
          </p:cNvSpPr>
          <p:nvPr>
            <p:ph idx="1"/>
          </p:nvPr>
        </p:nvSpPr>
        <p:spPr/>
        <p:txBody>
          <a:bodyPr>
            <a:normAutofit fontScale="92500" lnSpcReduction="10000"/>
          </a:bodyPr>
          <a:lstStyle/>
          <a:p>
            <a:r>
              <a:rPr lang="en-US" dirty="0"/>
              <a:t>Derecho does much more, even at startup.</a:t>
            </a:r>
          </a:p>
          <a:p>
            <a:pPr>
              <a:buFont typeface="Wingdings" panose="05000000000000000000" pitchFamily="2" charset="2"/>
              <a:buChar char="Ø"/>
            </a:pPr>
            <a:r>
              <a:rPr lang="en-US" dirty="0"/>
              <a:t>  It handles the “layout” role of mapping your N replicas to the various</a:t>
            </a:r>
            <a:br>
              <a:rPr lang="en-US" dirty="0"/>
            </a:br>
            <a:r>
              <a:rPr lang="en-US" dirty="0"/>
              <a:t>    subgroups you might want in your application, and then tells each</a:t>
            </a:r>
            <a:br>
              <a:rPr lang="en-US" dirty="0"/>
            </a:br>
            <a:r>
              <a:rPr lang="en-US" dirty="0"/>
              <a:t>    replica what role it is playing (by instantiating objects from classes</a:t>
            </a:r>
            <a:br>
              <a:rPr lang="en-US" dirty="0"/>
            </a:br>
            <a:r>
              <a:rPr lang="en-US" dirty="0"/>
              <a:t>    you define, one class per role).  It does “</a:t>
            </a:r>
            <a:r>
              <a:rPr lang="en-US" dirty="0" err="1"/>
              <a:t>sharding</a:t>
            </a:r>
            <a:r>
              <a:rPr lang="en-US" dirty="0"/>
              <a:t>” too.</a:t>
            </a:r>
          </a:p>
          <a:p>
            <a:pPr>
              <a:buFont typeface="Wingdings" panose="05000000000000000000" pitchFamily="2" charset="2"/>
              <a:buChar char="Ø"/>
            </a:pPr>
            <a:r>
              <a:rPr lang="en-US" dirty="0"/>
              <a:t>  If an application manages persistent data in files or a database, it</a:t>
            </a:r>
            <a:br>
              <a:rPr lang="en-US" dirty="0"/>
            </a:br>
            <a:r>
              <a:rPr lang="en-US" dirty="0"/>
              <a:t>    automatically repairs any damage caused by the crash.  This takes </a:t>
            </a:r>
            <a:br>
              <a:rPr lang="en-US" dirty="0"/>
            </a:br>
            <a:r>
              <a:rPr lang="en-US" dirty="0"/>
              <a:t>    advantage of replication: with multiple copies of all data, Derecho</a:t>
            </a:r>
            <a:br>
              <a:rPr lang="en-US" dirty="0"/>
            </a:br>
            <a:r>
              <a:rPr lang="en-US" dirty="0"/>
              <a:t>    can always find any missing data to “fill gaps”.</a:t>
            </a:r>
          </a:p>
          <a:p>
            <a:pPr>
              <a:buFont typeface="Wingdings" panose="05000000000000000000" pitchFamily="2" charset="2"/>
              <a:buChar char="Ø"/>
            </a:pPr>
            <a:r>
              <a:rPr lang="en-US" dirty="0"/>
              <a:t>  It can initialize a “blank” new member joining for the first time.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113060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E812-E7E7-42AA-B63A-877914D73ECB}"/>
              </a:ext>
            </a:extLst>
          </p:cNvPr>
          <p:cNvSpPr>
            <a:spLocks noGrp="1"/>
          </p:cNvSpPr>
          <p:nvPr>
            <p:ph type="title"/>
          </p:nvPr>
        </p:nvSpPr>
        <p:spPr/>
        <p:txBody>
          <a:bodyPr/>
          <a:lstStyle/>
          <a:p>
            <a:r>
              <a:rPr lang="en-US" dirty="0"/>
              <a:t>Split brain concerns</a:t>
            </a:r>
          </a:p>
        </p:txBody>
      </p:sp>
      <p:sp>
        <p:nvSpPr>
          <p:cNvPr id="3" name="Content Placeholder 2">
            <a:extLst>
              <a:ext uri="{FF2B5EF4-FFF2-40B4-BE49-F238E27FC236}">
                <a16:creationId xmlns:a16="http://schemas.microsoft.com/office/drawing/2014/main" id="{31020DB1-D685-4B5E-B12D-7029466DAE31}"/>
              </a:ext>
            </a:extLst>
          </p:cNvPr>
          <p:cNvSpPr>
            <a:spLocks noGrp="1"/>
          </p:cNvSpPr>
          <p:nvPr>
            <p:ph idx="1"/>
          </p:nvPr>
        </p:nvSpPr>
        <p:spPr/>
        <p:txBody>
          <a:bodyPr/>
          <a:lstStyle/>
          <a:p>
            <a:r>
              <a:rPr lang="en-US" dirty="0"/>
              <a:t>Suppose your </a:t>
            </a:r>
            <a:r>
              <a:rPr lang="en-US" dirty="0">
                <a:sym typeface="Symbol" panose="05050102010706020507" pitchFamily="18" charset="2"/>
              </a:rPr>
              <a:t>-service plays a key role, like air traffic control.  There should only be one “owner” for a given runway or airplane.</a:t>
            </a:r>
          </a:p>
          <a:p>
            <a:r>
              <a:rPr lang="en-US" dirty="0">
                <a:sym typeface="Symbol" panose="05050102010706020507" pitchFamily="18" charset="2"/>
              </a:rPr>
              <a:t>But when a failure occurs, we want to be sure that control isn’t lost.  So in this case, the “primary controller” role would shift from process P to some backup process, Q.</a:t>
            </a:r>
          </a:p>
          <a:p>
            <a:r>
              <a:rPr lang="en-US" dirty="0">
                <a:sym typeface="Symbol" panose="05050102010706020507" pitchFamily="18" charset="2"/>
              </a:rPr>
              <a:t>The issue: With networks, we lack an accurate way to sense failures, because network links can break and this looks like a crash.  Such a situation risks P and Q both trying to control the runway at the same time!</a:t>
            </a:r>
          </a:p>
        </p:txBody>
      </p:sp>
      <p:sp>
        <p:nvSpPr>
          <p:cNvPr id="4" name="Footer Placeholder 3">
            <a:extLst>
              <a:ext uri="{FF2B5EF4-FFF2-40B4-BE49-F238E27FC236}">
                <a16:creationId xmlns:a16="http://schemas.microsoft.com/office/drawing/2014/main" id="{02028AB1-7E4A-4ACE-A8BE-DFFF7AC0CA3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8186421-0CEB-44DF-807D-04258847664F}"/>
              </a:ext>
            </a:extLst>
          </p:cNvPr>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a:extLst>
              <a:ext uri="{FF2B5EF4-FFF2-40B4-BE49-F238E27FC236}">
                <a16:creationId xmlns:a16="http://schemas.microsoft.com/office/drawing/2014/main" id="{7BA2CC64-4F6B-467F-9DCA-ADC2C2A95E48}"/>
              </a:ext>
            </a:extLst>
          </p:cNvPr>
          <p:cNvPicPr>
            <a:picLocks noChangeAspect="1"/>
          </p:cNvPicPr>
          <p:nvPr/>
        </p:nvPicPr>
        <p:blipFill>
          <a:blip r:embed="rId3"/>
          <a:stretch>
            <a:fillRect/>
          </a:stretch>
        </p:blipFill>
        <p:spPr>
          <a:xfrm>
            <a:off x="9767886" y="384048"/>
            <a:ext cx="2155825" cy="1621180"/>
          </a:xfrm>
          <a:prstGeom prst="rect">
            <a:avLst/>
          </a:prstGeom>
        </p:spPr>
      </p:pic>
      <p:sp>
        <p:nvSpPr>
          <p:cNvPr id="9" name="Rectangle 8">
            <a:extLst>
              <a:ext uri="{FF2B5EF4-FFF2-40B4-BE49-F238E27FC236}">
                <a16:creationId xmlns:a16="http://schemas.microsoft.com/office/drawing/2014/main" id="{9E38F6D6-62C7-4935-906C-4BB87FF1D653}"/>
              </a:ext>
            </a:extLst>
          </p:cNvPr>
          <p:cNvSpPr/>
          <p:nvPr/>
        </p:nvSpPr>
        <p:spPr>
          <a:xfrm>
            <a:off x="11449202" y="1957736"/>
            <a:ext cx="537327" cy="230832"/>
          </a:xfrm>
          <a:prstGeom prst="rect">
            <a:avLst/>
          </a:prstGeom>
        </p:spPr>
        <p:txBody>
          <a:bodyPr wrap="none">
            <a:spAutoFit/>
          </a:bodyPr>
          <a:lstStyle/>
          <a:p>
            <a:r>
              <a:rPr lang="en-US" sz="900" dirty="0"/>
              <a:t>Tes.com</a:t>
            </a:r>
          </a:p>
        </p:txBody>
      </p:sp>
    </p:spTree>
    <p:extLst>
      <p:ext uri="{BB962C8B-B14F-4D97-AF65-F5344CB8AC3E}">
        <p14:creationId xmlns:p14="http://schemas.microsoft.com/office/powerpoint/2010/main" val="326415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BBF3-651B-46CE-9D8E-224E2BB7DA07}"/>
              </a:ext>
            </a:extLst>
          </p:cNvPr>
          <p:cNvSpPr>
            <a:spLocks noGrp="1"/>
          </p:cNvSpPr>
          <p:nvPr>
            <p:ph type="title"/>
          </p:nvPr>
        </p:nvSpPr>
        <p:spPr/>
        <p:txBody>
          <a:bodyPr/>
          <a:lstStyle/>
          <a:p>
            <a:r>
              <a:rPr lang="en-US" dirty="0"/>
              <a:t>Solving the split brain problem</a:t>
            </a:r>
          </a:p>
        </p:txBody>
      </p:sp>
      <p:sp>
        <p:nvSpPr>
          <p:cNvPr id="3" name="Content Placeholder 2">
            <a:extLst>
              <a:ext uri="{FF2B5EF4-FFF2-40B4-BE49-F238E27FC236}">
                <a16:creationId xmlns:a16="http://schemas.microsoft.com/office/drawing/2014/main" id="{3015F4CF-24D1-41AD-8EC1-FD2321B3E2BF}"/>
              </a:ext>
            </a:extLst>
          </p:cNvPr>
          <p:cNvSpPr>
            <a:spLocks noGrp="1"/>
          </p:cNvSpPr>
          <p:nvPr>
            <p:ph idx="1"/>
          </p:nvPr>
        </p:nvSpPr>
        <p:spPr/>
        <p:txBody>
          <a:bodyPr/>
          <a:lstStyle/>
          <a:p>
            <a:r>
              <a:rPr lang="en-US" dirty="0"/>
              <a:t>We use a “quorum” approach.</a:t>
            </a:r>
          </a:p>
          <a:p>
            <a:endParaRPr lang="en-US" dirty="0"/>
          </a:p>
          <a:p>
            <a:r>
              <a:rPr lang="en-US" dirty="0"/>
              <a:t>Our system has N processes and only allows progress if more than half are healthy and agree on the next membership view.</a:t>
            </a:r>
          </a:p>
          <a:p>
            <a:endParaRPr lang="en-US" dirty="0"/>
          </a:p>
          <a:p>
            <a:r>
              <a:rPr lang="en-US" dirty="0"/>
              <a:t>Since there can’t be two subsets that both have more than half, it is impossible to see a split into two subservices.  </a:t>
            </a:r>
          </a:p>
          <a:p>
            <a:endParaRPr lang="en-US" dirty="0"/>
          </a:p>
          <a:p>
            <a:endParaRPr lang="en-US" dirty="0"/>
          </a:p>
        </p:txBody>
      </p:sp>
      <p:sp>
        <p:nvSpPr>
          <p:cNvPr id="4" name="Footer Placeholder 3">
            <a:extLst>
              <a:ext uri="{FF2B5EF4-FFF2-40B4-BE49-F238E27FC236}">
                <a16:creationId xmlns:a16="http://schemas.microsoft.com/office/drawing/2014/main" id="{EC7439AB-670A-4543-A7F8-B4DFF66F957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812B2E4-BDF8-4C40-B70A-9C21A7CE2EFC}"/>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42797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200" y="53721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5389034"/>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5219700"/>
            <a:ext cx="2895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1" y="4152900"/>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76602" y="43222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81401" y="43222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86201" y="43222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43401" y="4169834"/>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2" y="4339168"/>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0601" y="4339168"/>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105401" y="4339168"/>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95601" y="3924300"/>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54135" y="4191000"/>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06536" y="43603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1335" y="43603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16135" y="43603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81800" y="4381501"/>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34200" y="4381501"/>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6600" y="4381501"/>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200" y="3467100"/>
            <a:ext cx="75438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38999" y="4748768"/>
            <a:ext cx="1371600" cy="369332"/>
          </a:xfrm>
          <a:prstGeom prst="rect">
            <a:avLst/>
          </a:prstGeom>
          <a:noFill/>
        </p:spPr>
        <p:txBody>
          <a:bodyPr wrap="square" rtlCol="0">
            <a:spAutoFit/>
          </a:bodyPr>
          <a:lstStyle/>
          <a:p>
            <a:r>
              <a:rPr lang="en-US" i="1" dirty="0"/>
              <a:t>Cache Layer</a:t>
            </a:r>
          </a:p>
        </p:txBody>
      </p:sp>
      <p:sp>
        <p:nvSpPr>
          <p:cNvPr id="32" name="TextBox 31"/>
          <p:cNvSpPr txBox="1"/>
          <p:nvPr/>
        </p:nvSpPr>
        <p:spPr>
          <a:xfrm>
            <a:off x="6256867" y="5883301"/>
            <a:ext cx="2040466" cy="369332"/>
          </a:xfrm>
          <a:prstGeom prst="rect">
            <a:avLst/>
          </a:prstGeom>
          <a:noFill/>
        </p:spPr>
        <p:txBody>
          <a:bodyPr wrap="square" rtlCol="0">
            <a:spAutoFit/>
          </a:bodyPr>
          <a:lstStyle/>
          <a:p>
            <a:r>
              <a:rPr lang="en-US" i="1" dirty="0"/>
              <a:t>Back-end Store</a:t>
            </a:r>
          </a:p>
        </p:txBody>
      </p:sp>
      <p:sp>
        <p:nvSpPr>
          <p:cNvPr id="34" name="Oval 33"/>
          <p:cNvSpPr/>
          <p:nvPr/>
        </p:nvSpPr>
        <p:spPr>
          <a:xfrm rot="1638657">
            <a:off x="2925443" y="4597963"/>
            <a:ext cx="3126944" cy="7511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00382">
            <a:off x="4164916" y="4473118"/>
            <a:ext cx="2306852" cy="8471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09971" y="4748768"/>
            <a:ext cx="1792698" cy="738664"/>
          </a:xfrm>
          <a:prstGeom prst="rect">
            <a:avLst/>
          </a:prstGeom>
          <a:noFill/>
        </p:spPr>
        <p:txBody>
          <a:bodyPr wrap="square" rtlCol="0">
            <a:spAutoFit/>
          </a:bodyPr>
          <a:lstStyle/>
          <a:p>
            <a:r>
              <a:rPr lang="en-US" sz="1400" i="1" dirty="0"/>
              <a:t>Multicasts </a:t>
            </a:r>
            <a:br>
              <a:rPr lang="en-US" sz="1400" i="1" dirty="0"/>
            </a:br>
            <a:r>
              <a:rPr lang="en-US" sz="1400" i="1" dirty="0"/>
              <a:t>used for cache invalidations, updates</a:t>
            </a:r>
          </a:p>
        </p:txBody>
      </p:sp>
      <p:sp>
        <p:nvSpPr>
          <p:cNvPr id="2" name="Rectangle 1"/>
          <p:cNvSpPr/>
          <p:nvPr/>
        </p:nvSpPr>
        <p:spPr>
          <a:xfrm>
            <a:off x="4809071" y="3575133"/>
            <a:ext cx="1447799" cy="30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88472" y="365176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03337" y="365176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93118" y="365176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24602" y="3543300"/>
            <a:ext cx="1904999" cy="369332"/>
          </a:xfrm>
          <a:prstGeom prst="rect">
            <a:avLst/>
          </a:prstGeom>
          <a:noFill/>
        </p:spPr>
        <p:txBody>
          <a:bodyPr wrap="square" rtlCol="0">
            <a:spAutoFit/>
          </a:bodyPr>
          <a:lstStyle/>
          <a:p>
            <a:r>
              <a:rPr lang="en-US" i="1" dirty="0"/>
              <a:t>Load balancer</a:t>
            </a:r>
          </a:p>
        </p:txBody>
      </p:sp>
      <p:sp>
        <p:nvSpPr>
          <p:cNvPr id="3" name="Freeform 2"/>
          <p:cNvSpPr/>
          <p:nvPr/>
        </p:nvSpPr>
        <p:spPr>
          <a:xfrm>
            <a:off x="3632132" y="2815168"/>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3843926" y="3052234"/>
            <a:ext cx="1244546" cy="4148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2" y="2642970"/>
            <a:ext cx="3839632" cy="646331"/>
          </a:xfrm>
          <a:prstGeom prst="rect">
            <a:avLst/>
          </a:prstGeom>
          <a:noFill/>
        </p:spPr>
        <p:txBody>
          <a:bodyPr wrap="square" rtlCol="0">
            <a:spAutoFit/>
          </a:bodyPr>
          <a:lstStyle/>
          <a:p>
            <a:r>
              <a:rPr lang="en-US" i="1" dirty="0"/>
              <a:t>External clients use standard RESTful RPC through a load balancer</a:t>
            </a:r>
          </a:p>
        </p:txBody>
      </p:sp>
      <p:sp>
        <p:nvSpPr>
          <p:cNvPr id="42" name="Freeform 41"/>
          <p:cNvSpPr/>
          <p:nvPr/>
        </p:nvSpPr>
        <p:spPr>
          <a:xfrm>
            <a:off x="3284993" y="2967568"/>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3496787" y="3204634"/>
            <a:ext cx="1380014" cy="2624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2950464" y="3130634"/>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3162258" y="3367700"/>
            <a:ext cx="1714542" cy="1756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7150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0198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024128" y="585216"/>
            <a:ext cx="10800928" cy="1499616"/>
          </a:xfrm>
        </p:spPr>
        <p:txBody>
          <a:bodyPr/>
          <a:lstStyle/>
          <a:p>
            <a:r>
              <a:rPr lang="en-US" b="1" dirty="0">
                <a:solidFill>
                  <a:srgbClr val="C00000"/>
                </a:solidFill>
              </a:rPr>
              <a:t>… Yielding structures like this!</a:t>
            </a:r>
          </a:p>
        </p:txBody>
      </p:sp>
      <p:sp>
        <p:nvSpPr>
          <p:cNvPr id="9" name="Flowchart: Multidocument 8"/>
          <p:cNvSpPr/>
          <p:nvPr/>
        </p:nvSpPr>
        <p:spPr>
          <a:xfrm>
            <a:off x="3364830" y="4487672"/>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ultidocument 48"/>
          <p:cNvSpPr/>
          <p:nvPr/>
        </p:nvSpPr>
        <p:spPr>
          <a:xfrm>
            <a:off x="3672202" y="447806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ultidocument 49"/>
          <p:cNvSpPr/>
          <p:nvPr/>
        </p:nvSpPr>
        <p:spPr>
          <a:xfrm>
            <a:off x="3977107" y="448159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ultidocument 50"/>
          <p:cNvSpPr/>
          <p:nvPr/>
        </p:nvSpPr>
        <p:spPr>
          <a:xfrm>
            <a:off x="4618058" y="448026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ultidocument 51"/>
          <p:cNvSpPr/>
          <p:nvPr/>
        </p:nvSpPr>
        <p:spPr>
          <a:xfrm>
            <a:off x="4925430" y="447065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5230335" y="447419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5816556" y="449802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ultidocument 54"/>
          <p:cNvSpPr/>
          <p:nvPr/>
        </p:nvSpPr>
        <p:spPr>
          <a:xfrm>
            <a:off x="6123928" y="448841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ultidocument 55"/>
          <p:cNvSpPr/>
          <p:nvPr/>
        </p:nvSpPr>
        <p:spPr>
          <a:xfrm>
            <a:off x="6428833" y="449195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ultidocument 56"/>
          <p:cNvSpPr/>
          <p:nvPr/>
        </p:nvSpPr>
        <p:spPr>
          <a:xfrm>
            <a:off x="4697960" y="5669884"/>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ultidocument 57"/>
          <p:cNvSpPr/>
          <p:nvPr/>
        </p:nvSpPr>
        <p:spPr>
          <a:xfrm>
            <a:off x="5005332" y="5660272"/>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ultidocument 59"/>
          <p:cNvSpPr/>
          <p:nvPr/>
        </p:nvSpPr>
        <p:spPr>
          <a:xfrm>
            <a:off x="5862413" y="5689117"/>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ultidocument 60"/>
          <p:cNvSpPr/>
          <p:nvPr/>
        </p:nvSpPr>
        <p:spPr>
          <a:xfrm>
            <a:off x="6169785" y="5679505"/>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368881"/>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process joins a group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14</a:t>
            </a:fld>
            <a:endParaRPr lang="en-US"/>
          </a:p>
        </p:txBody>
      </p:sp>
      <p:sp>
        <p:nvSpPr>
          <p:cNvPr id="22" name="Content Placeholder 21"/>
          <p:cNvSpPr>
            <a:spLocks noGrp="1"/>
          </p:cNvSpPr>
          <p:nvPr>
            <p:ph sz="quarter" idx="1"/>
          </p:nvPr>
        </p:nvSpPr>
        <p:spPr/>
        <p:txBody>
          <a:bodyPr>
            <a:normAutofit fontScale="92500" lnSpcReduction="20000"/>
          </a:bodyPr>
          <a:lstStyle/>
          <a:p>
            <a:r>
              <a:rPr lang="en-US" dirty="0"/>
              <a:t>At first, P is just a normal program, with purely local private variables</a:t>
            </a:r>
          </a:p>
          <a:p>
            <a:endParaRPr lang="en-US" dirty="0"/>
          </a:p>
          <a:p>
            <a:endParaRPr lang="en-US" dirty="0"/>
          </a:p>
          <a:p>
            <a:endParaRPr lang="en-US" dirty="0"/>
          </a:p>
          <a:p>
            <a:endParaRPr lang="en-US" dirty="0"/>
          </a:p>
          <a:p>
            <a:endParaRPr lang="en-US" dirty="0"/>
          </a:p>
          <a:p>
            <a:endParaRPr lang="en-US" dirty="0"/>
          </a:p>
          <a:p>
            <a:r>
              <a:rPr lang="en-US" dirty="0"/>
              <a:t>P still has its own private variables, but now it is able to keep them aligned with track the versions at Q, R and S</a:t>
            </a:r>
          </a:p>
        </p:txBody>
      </p:sp>
      <p:sp>
        <p:nvSpPr>
          <p:cNvPr id="6" name="Oval 5"/>
          <p:cNvSpPr/>
          <p:nvPr/>
        </p:nvSpPr>
        <p:spPr>
          <a:xfrm>
            <a:off x="3048000" y="2895600"/>
            <a:ext cx="5334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3124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8" name="Oval 7"/>
          <p:cNvSpPr/>
          <p:nvPr/>
        </p:nvSpPr>
        <p:spPr>
          <a:xfrm>
            <a:off x="5334000" y="3124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9" name="Oval 8"/>
          <p:cNvSpPr/>
          <p:nvPr/>
        </p:nvSpPr>
        <p:spPr>
          <a:xfrm>
            <a:off x="6553200" y="3124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10" name="Oval 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12" name="Straight Arrow Connector 11"/>
          <p:cNvCxnSpPr>
            <a:stCxn id="10" idx="4"/>
          </p:cNvCxnSpPr>
          <p:nvPr/>
        </p:nvCxnSpPr>
        <p:spPr>
          <a:xfrm>
            <a:off x="92964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895600" y="3276600"/>
            <a:ext cx="762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18" name="Oval 17"/>
          <p:cNvSpPr/>
          <p:nvPr/>
        </p:nvSpPr>
        <p:spPr>
          <a:xfrm>
            <a:off x="52578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19" name="Oval 18"/>
          <p:cNvSpPr/>
          <p:nvPr/>
        </p:nvSpPr>
        <p:spPr>
          <a:xfrm>
            <a:off x="64770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20" name="Oval 1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21" name="Left Arrow 20"/>
          <p:cNvSpPr/>
          <p:nvPr/>
        </p:nvSpPr>
        <p:spPr>
          <a:xfrm flipH="1">
            <a:off x="7162800" y="3556798"/>
            <a:ext cx="1828800" cy="484632"/>
          </a:xfrm>
          <a:prstGeom prst="lef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Initial state</a:t>
            </a:r>
          </a:p>
        </p:txBody>
      </p:sp>
      <p:sp>
        <p:nvSpPr>
          <p:cNvPr id="13" name="Rectangular Callout 12"/>
          <p:cNvSpPr/>
          <p:nvPr/>
        </p:nvSpPr>
        <p:spPr>
          <a:xfrm flipH="1">
            <a:off x="2362200" y="1539567"/>
            <a:ext cx="5529944" cy="1188066"/>
          </a:xfrm>
          <a:prstGeom prst="wedgeRectCallout">
            <a:avLst>
              <a:gd name="adj1" fmla="val -74561"/>
              <a:gd name="adj2" fmla="val 176556"/>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g.Join</a:t>
            </a:r>
            <a:r>
              <a:rPr lang="en-US" sz="2800" b="1" dirty="0">
                <a:solidFill>
                  <a:schemeClr val="tx1"/>
                </a:solidFill>
              </a:rPr>
              <a:t>(“</a:t>
            </a:r>
            <a:r>
              <a:rPr lang="en-US" sz="2800" b="1" dirty="0" err="1">
                <a:solidFill>
                  <a:schemeClr val="tx1"/>
                </a:solidFill>
              </a:rPr>
              <a:t>SomeGroup</a:t>
            </a:r>
            <a:r>
              <a:rPr lang="en-US" sz="2800" b="1" dirty="0">
                <a:solidFill>
                  <a:schemeClr val="tx1"/>
                </a:solidFill>
              </a:rPr>
              <a:t>”)</a:t>
            </a:r>
          </a:p>
        </p:txBody>
      </p:sp>
      <p:sp>
        <p:nvSpPr>
          <p:cNvPr id="14" name="Rectangular Callout 13"/>
          <p:cNvSpPr/>
          <p:nvPr/>
        </p:nvSpPr>
        <p:spPr>
          <a:xfrm>
            <a:off x="2628900" y="1942338"/>
            <a:ext cx="6003472" cy="1188066"/>
          </a:xfrm>
          <a:prstGeom prst="wedgeRectCallout">
            <a:avLst>
              <a:gd name="adj1" fmla="val 57565"/>
              <a:gd name="adj2" fmla="val 15969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 Automatically transfers state (“sync” of S to P,Q,R)</a:t>
            </a:r>
            <a:br>
              <a:rPr lang="en-US" sz="2000" b="1" dirty="0">
                <a:solidFill>
                  <a:schemeClr val="tx1"/>
                </a:solidFill>
              </a:rPr>
            </a:br>
            <a:r>
              <a:rPr lang="en-US" sz="2000" b="1" dirty="0">
                <a:solidFill>
                  <a:schemeClr val="tx1"/>
                </a:solidFill>
              </a:rPr>
              <a:t>Now S will receive new updates</a:t>
            </a:r>
          </a:p>
        </p:txBody>
      </p:sp>
    </p:spTree>
    <p:extLst>
      <p:ext uri="{BB962C8B-B14F-4D97-AF65-F5344CB8AC3E}">
        <p14:creationId xmlns:p14="http://schemas.microsoft.com/office/powerpoint/2010/main" val="85906742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17" grpId="0" animBg="1"/>
      <p:bldP spid="18" grpId="0" animBg="1"/>
      <p:bldP spid="19" grpId="0" animBg="1"/>
      <p:bldP spid="20" grpId="0" animBg="1"/>
      <p:bldP spid="21" grpId="0" animBg="1"/>
      <p:bldP spid="13" grpId="0" animBg="1"/>
      <p:bldP spid="13"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a:off x="5976537"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09485"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672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 process receiving a Multicast</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15</a:t>
            </a:fld>
            <a:endParaRPr lang="en-US"/>
          </a:p>
        </p:txBody>
      </p:sp>
      <p:sp>
        <p:nvSpPr>
          <p:cNvPr id="22" name="Content Placeholder 21"/>
          <p:cNvSpPr>
            <a:spLocks noGrp="1"/>
          </p:cNvSpPr>
          <p:nvPr>
            <p:ph sz="quarter" idx="1"/>
          </p:nvPr>
        </p:nvSpPr>
        <p:spPr/>
        <p:txBody>
          <a:bodyPr>
            <a:normAutofit/>
          </a:bodyPr>
          <a:lstStyle/>
          <a:p>
            <a:r>
              <a:rPr lang="en-US" dirty="0"/>
              <a:t>All members see the same “view” of the group, and see the multicasts in the identical order.  </a:t>
            </a:r>
          </a:p>
          <a:p>
            <a:endParaRPr lang="en-US" dirty="0"/>
          </a:p>
          <a:p>
            <a:endParaRPr lang="en-US" dirty="0"/>
          </a:p>
          <a:p>
            <a:endParaRPr lang="en-US" dirty="0"/>
          </a:p>
          <a:p>
            <a:endParaRPr lang="en-US" dirty="0"/>
          </a:p>
          <a:p>
            <a:endParaRPr lang="en-US" dirty="0"/>
          </a:p>
          <a:p>
            <a:endParaRPr lang="en-US" dirty="0"/>
          </a:p>
        </p:txBody>
      </p:sp>
      <p:sp>
        <p:nvSpPr>
          <p:cNvPr id="10" name="Oval 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12" name="Straight Arrow Connector 11"/>
          <p:cNvCxnSpPr>
            <a:stCxn id="10" idx="4"/>
          </p:cNvCxnSpPr>
          <p:nvPr/>
        </p:nvCxnSpPr>
        <p:spPr>
          <a:xfrm>
            <a:off x="92964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856963" y="3276600"/>
            <a:ext cx="762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18" name="Oval 17"/>
          <p:cNvSpPr/>
          <p:nvPr/>
        </p:nvSpPr>
        <p:spPr>
          <a:xfrm>
            <a:off x="5682469"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19" name="Oval 18"/>
          <p:cNvSpPr/>
          <p:nvPr/>
        </p:nvSpPr>
        <p:spPr>
          <a:xfrm>
            <a:off x="7402539"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20" name="Oval 1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26" name="Straight Arrow Connector 25"/>
          <p:cNvCxnSpPr/>
          <p:nvPr/>
        </p:nvCxnSpPr>
        <p:spPr>
          <a:xfrm>
            <a:off x="4267200" y="4584879"/>
            <a:ext cx="1709337" cy="257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90811" y="4594384"/>
            <a:ext cx="3416528" cy="2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0217" y="4610376"/>
            <a:ext cx="4954036" cy="483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2"/>
          <p:cNvGrpSpPr/>
          <p:nvPr/>
        </p:nvGrpSpPr>
        <p:grpSpPr>
          <a:xfrm flipH="1">
            <a:off x="4226415" y="5265310"/>
            <a:ext cx="5027053" cy="508561"/>
            <a:chOff x="4419600" y="4737279"/>
            <a:chExt cx="5027053" cy="508561"/>
          </a:xfrm>
        </p:grpSpPr>
        <p:cxnSp>
          <p:nvCxnSpPr>
            <p:cNvPr id="30" name="Straight Arrow Connector 29"/>
            <p:cNvCxnSpPr/>
            <p:nvPr/>
          </p:nvCxnSpPr>
          <p:spPr>
            <a:xfrm>
              <a:off x="4419600" y="4737279"/>
              <a:ext cx="1709337" cy="257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3211" y="4746784"/>
              <a:ext cx="3416528" cy="2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92617" y="4762776"/>
              <a:ext cx="4954036" cy="483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4120661" y="4589585"/>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135207" y="5313485"/>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207520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a:off x="5976537"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09485"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672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 process receiving an update</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16</a:t>
            </a:fld>
            <a:endParaRPr lang="en-US"/>
          </a:p>
        </p:txBody>
      </p:sp>
      <p:sp>
        <p:nvSpPr>
          <p:cNvPr id="22" name="Content Placeholder 21"/>
          <p:cNvSpPr>
            <a:spLocks noGrp="1"/>
          </p:cNvSpPr>
          <p:nvPr>
            <p:ph sz="quarter" idx="1"/>
          </p:nvPr>
        </p:nvSpPr>
        <p:spPr/>
        <p:txBody>
          <a:bodyPr>
            <a:normAutofit/>
          </a:bodyPr>
          <a:lstStyle/>
          <a:p>
            <a:r>
              <a:rPr lang="en-US" dirty="0"/>
              <a:t>In this case the multicast invokes a method that changes data.</a:t>
            </a:r>
          </a:p>
          <a:p>
            <a:endParaRPr lang="en-US" dirty="0"/>
          </a:p>
          <a:p>
            <a:endParaRPr lang="en-US" dirty="0"/>
          </a:p>
          <a:p>
            <a:endParaRPr lang="en-US" dirty="0"/>
          </a:p>
          <a:p>
            <a:endParaRPr lang="en-US" dirty="0"/>
          </a:p>
          <a:p>
            <a:endParaRPr lang="en-US" dirty="0"/>
          </a:p>
          <a:p>
            <a:endParaRPr lang="en-US" dirty="0"/>
          </a:p>
        </p:txBody>
      </p:sp>
      <p:sp>
        <p:nvSpPr>
          <p:cNvPr id="10" name="Oval 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12" name="Straight Arrow Connector 11"/>
          <p:cNvCxnSpPr>
            <a:stCxn id="10" idx="4"/>
          </p:cNvCxnSpPr>
          <p:nvPr/>
        </p:nvCxnSpPr>
        <p:spPr>
          <a:xfrm>
            <a:off x="92964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856963" y="3276600"/>
            <a:ext cx="762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18" name="Oval 17"/>
          <p:cNvSpPr/>
          <p:nvPr/>
        </p:nvSpPr>
        <p:spPr>
          <a:xfrm>
            <a:off x="5682469"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19" name="Oval 18"/>
          <p:cNvSpPr/>
          <p:nvPr/>
        </p:nvSpPr>
        <p:spPr>
          <a:xfrm>
            <a:off x="7402539"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20" name="Oval 1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26" name="Straight Arrow Connector 25"/>
          <p:cNvCxnSpPr/>
          <p:nvPr/>
        </p:nvCxnSpPr>
        <p:spPr>
          <a:xfrm>
            <a:off x="4267200" y="4584879"/>
            <a:ext cx="1709337" cy="257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90811" y="4594384"/>
            <a:ext cx="3416528" cy="2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0217" y="4610376"/>
            <a:ext cx="4954036" cy="483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2"/>
          <p:cNvGrpSpPr/>
          <p:nvPr/>
        </p:nvGrpSpPr>
        <p:grpSpPr>
          <a:xfrm flipH="1">
            <a:off x="4292260" y="5414780"/>
            <a:ext cx="5027586" cy="257577"/>
            <a:chOff x="2832153" y="4737279"/>
            <a:chExt cx="5027586" cy="257577"/>
          </a:xfrm>
        </p:grpSpPr>
        <p:cxnSp>
          <p:nvCxnSpPr>
            <p:cNvPr id="30" name="Straight Arrow Connector 29"/>
            <p:cNvCxnSpPr/>
            <p:nvPr/>
          </p:nvCxnSpPr>
          <p:spPr>
            <a:xfrm>
              <a:off x="4419600" y="4737279"/>
              <a:ext cx="1709337" cy="257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3211" y="4746784"/>
              <a:ext cx="3416528" cy="2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32153" y="4762776"/>
              <a:ext cx="1660464" cy="18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337429" y="4888523"/>
            <a:ext cx="2722685" cy="369332"/>
          </a:xfrm>
          <a:prstGeom prst="rect">
            <a:avLst/>
          </a:prstGeom>
          <a:noFill/>
        </p:spPr>
        <p:txBody>
          <a:bodyPr wrap="square" rtlCol="0">
            <a:spAutoFit/>
          </a:bodyPr>
          <a:lstStyle/>
          <a:p>
            <a:r>
              <a:rPr lang="en-US" dirty="0" err="1"/>
              <a:t>Foo</a:t>
            </a:r>
            <a:r>
              <a:rPr lang="en-US" dirty="0"/>
              <a:t>(1, 2.5, “Josh Smith”);</a:t>
            </a:r>
          </a:p>
        </p:txBody>
      </p:sp>
      <p:sp>
        <p:nvSpPr>
          <p:cNvPr id="33" name="TextBox 32"/>
          <p:cNvSpPr txBox="1"/>
          <p:nvPr/>
        </p:nvSpPr>
        <p:spPr>
          <a:xfrm>
            <a:off x="7792914" y="4574930"/>
            <a:ext cx="2722685" cy="369332"/>
          </a:xfrm>
          <a:prstGeom prst="rect">
            <a:avLst/>
          </a:prstGeom>
          <a:noFill/>
        </p:spPr>
        <p:txBody>
          <a:bodyPr wrap="square" rtlCol="0">
            <a:spAutoFit/>
          </a:bodyPr>
          <a:lstStyle/>
          <a:p>
            <a:r>
              <a:rPr lang="en-US" dirty="0" err="1"/>
              <a:t>Foo</a:t>
            </a:r>
            <a:r>
              <a:rPr lang="en-US" dirty="0"/>
              <a:t>(1, 2.5, “Josh Smith”);</a:t>
            </a:r>
          </a:p>
        </p:txBody>
      </p:sp>
      <p:sp>
        <p:nvSpPr>
          <p:cNvPr id="34" name="TextBox 33"/>
          <p:cNvSpPr txBox="1"/>
          <p:nvPr/>
        </p:nvSpPr>
        <p:spPr>
          <a:xfrm>
            <a:off x="5937737" y="4829907"/>
            <a:ext cx="2722685" cy="369332"/>
          </a:xfrm>
          <a:prstGeom prst="rect">
            <a:avLst/>
          </a:prstGeom>
          <a:noFill/>
        </p:spPr>
        <p:txBody>
          <a:bodyPr wrap="square" rtlCol="0">
            <a:spAutoFit/>
          </a:bodyPr>
          <a:lstStyle/>
          <a:p>
            <a:r>
              <a:rPr lang="en-US" dirty="0" err="1"/>
              <a:t>Foo</a:t>
            </a:r>
            <a:r>
              <a:rPr lang="en-US" dirty="0"/>
              <a:t>(1, 2.5, “Josh Smith”);</a:t>
            </a:r>
          </a:p>
        </p:txBody>
      </p:sp>
      <p:sp>
        <p:nvSpPr>
          <p:cNvPr id="35" name="TextBox 34"/>
          <p:cNvSpPr txBox="1"/>
          <p:nvPr/>
        </p:nvSpPr>
        <p:spPr>
          <a:xfrm>
            <a:off x="1831729" y="4539762"/>
            <a:ext cx="2722685" cy="369332"/>
          </a:xfrm>
          <a:prstGeom prst="rect">
            <a:avLst/>
          </a:prstGeom>
          <a:noFill/>
        </p:spPr>
        <p:txBody>
          <a:bodyPr wrap="square" rtlCol="0">
            <a:spAutoFit/>
          </a:bodyPr>
          <a:lstStyle/>
          <a:p>
            <a:r>
              <a:rPr lang="en-US" dirty="0" err="1"/>
              <a:t>Foo</a:t>
            </a:r>
            <a:r>
              <a:rPr lang="en-US" dirty="0"/>
              <a:t>(1, 2.5, “Josh Smith”);</a:t>
            </a:r>
          </a:p>
        </p:txBody>
      </p:sp>
      <p:sp>
        <p:nvSpPr>
          <p:cNvPr id="37" name="TextBox 36"/>
          <p:cNvSpPr txBox="1"/>
          <p:nvPr/>
        </p:nvSpPr>
        <p:spPr>
          <a:xfrm>
            <a:off x="9469315" y="5410200"/>
            <a:ext cx="2722685" cy="369332"/>
          </a:xfrm>
          <a:prstGeom prst="rect">
            <a:avLst/>
          </a:prstGeom>
          <a:noFill/>
        </p:spPr>
        <p:txBody>
          <a:bodyPr wrap="square" rtlCol="0">
            <a:spAutoFit/>
          </a:bodyPr>
          <a:lstStyle/>
          <a:p>
            <a:r>
              <a:rPr lang="en-US" dirty="0"/>
              <a:t>Bar(12345);</a:t>
            </a:r>
          </a:p>
        </p:txBody>
      </p:sp>
      <p:sp>
        <p:nvSpPr>
          <p:cNvPr id="38" name="TextBox 37"/>
          <p:cNvSpPr txBox="1"/>
          <p:nvPr/>
        </p:nvSpPr>
        <p:spPr>
          <a:xfrm>
            <a:off x="7669823" y="5501053"/>
            <a:ext cx="2722685" cy="369332"/>
          </a:xfrm>
          <a:prstGeom prst="rect">
            <a:avLst/>
          </a:prstGeom>
          <a:noFill/>
        </p:spPr>
        <p:txBody>
          <a:bodyPr wrap="square" rtlCol="0">
            <a:spAutoFit/>
          </a:bodyPr>
          <a:lstStyle/>
          <a:p>
            <a:r>
              <a:rPr lang="en-US" dirty="0"/>
              <a:t>Bar(12345);</a:t>
            </a:r>
          </a:p>
        </p:txBody>
      </p:sp>
      <p:sp>
        <p:nvSpPr>
          <p:cNvPr id="39" name="TextBox 38"/>
          <p:cNvSpPr txBox="1"/>
          <p:nvPr/>
        </p:nvSpPr>
        <p:spPr>
          <a:xfrm>
            <a:off x="5946531" y="5597770"/>
            <a:ext cx="2722685" cy="369332"/>
          </a:xfrm>
          <a:prstGeom prst="rect">
            <a:avLst/>
          </a:prstGeom>
          <a:noFill/>
        </p:spPr>
        <p:txBody>
          <a:bodyPr wrap="square" rtlCol="0">
            <a:spAutoFit/>
          </a:bodyPr>
          <a:lstStyle/>
          <a:p>
            <a:r>
              <a:rPr lang="en-US" dirty="0"/>
              <a:t>Bar(12345);</a:t>
            </a:r>
          </a:p>
        </p:txBody>
      </p:sp>
      <p:sp>
        <p:nvSpPr>
          <p:cNvPr id="40" name="TextBox 39"/>
          <p:cNvSpPr txBox="1"/>
          <p:nvPr/>
        </p:nvSpPr>
        <p:spPr>
          <a:xfrm>
            <a:off x="2977661" y="5465885"/>
            <a:ext cx="2722685" cy="369332"/>
          </a:xfrm>
          <a:prstGeom prst="rect">
            <a:avLst/>
          </a:prstGeom>
          <a:noFill/>
        </p:spPr>
        <p:txBody>
          <a:bodyPr wrap="square" rtlCol="0">
            <a:spAutoFit/>
          </a:bodyPr>
          <a:lstStyle/>
          <a:p>
            <a:r>
              <a:rPr lang="en-US" dirty="0"/>
              <a:t>Bar(12345);</a:t>
            </a:r>
          </a:p>
        </p:txBody>
      </p:sp>
      <p:sp>
        <p:nvSpPr>
          <p:cNvPr id="36" name="Freeform 35"/>
          <p:cNvSpPr/>
          <p:nvPr/>
        </p:nvSpPr>
        <p:spPr>
          <a:xfrm>
            <a:off x="4120661" y="4589585"/>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9179168" y="5603631"/>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119438"/>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 should we use chain replication In</a:t>
            </a:r>
            <a:br>
              <a:rPr lang="en-US" dirty="0"/>
            </a:br>
            <a:r>
              <a:rPr lang="en-US" dirty="0"/>
              <a:t>these subgroups and shards?</a:t>
            </a:r>
          </a:p>
        </p:txBody>
      </p:sp>
      <p:sp>
        <p:nvSpPr>
          <p:cNvPr id="6" name="Content Placeholder 5"/>
          <p:cNvSpPr>
            <a:spLocks noGrp="1"/>
          </p:cNvSpPr>
          <p:nvPr>
            <p:ph idx="1"/>
          </p:nvPr>
        </p:nvSpPr>
        <p:spPr/>
        <p:txBody>
          <a:bodyPr/>
          <a:lstStyle/>
          <a:p>
            <a:r>
              <a:rPr lang="en-US" dirty="0"/>
              <a:t>It turns out that once we create a subgroup or shard, there are better ways to replicate data.</a:t>
            </a:r>
          </a:p>
          <a:p>
            <a:endParaRPr lang="en-US" dirty="0"/>
          </a:p>
          <a:p>
            <a:r>
              <a:rPr lang="en-US" dirty="0"/>
              <a:t>A common goal is to have every member be able to participate in handling work: this way with K replicas, we get K times more “power”.</a:t>
            </a:r>
          </a:p>
          <a:p>
            <a:endParaRPr lang="en-US" dirty="0"/>
          </a:p>
          <a:p>
            <a:r>
              <a:rPr lang="en-US" dirty="0"/>
              <a:t>Derecho offers “state machine replication” for this </a:t>
            </a:r>
            <a:br>
              <a:rPr lang="en-US" dirty="0"/>
            </a:br>
            <a:r>
              <a:rPr lang="en-US" dirty="0"/>
              <a:t>purpose.  Leslie </a:t>
            </a:r>
            <a:r>
              <a:rPr lang="en-US" dirty="0" err="1"/>
              <a:t>Lamport</a:t>
            </a:r>
            <a:r>
              <a:rPr lang="en-US" dirty="0"/>
              <a:t> was first to propose the model.</a:t>
            </a:r>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17</a:t>
            </a:fld>
            <a:endParaRPr lang="en-US"/>
          </a:p>
        </p:txBody>
      </p:sp>
      <p:pic>
        <p:nvPicPr>
          <p:cNvPr id="7" name="Picture 6"/>
          <p:cNvPicPr>
            <a:picLocks noChangeAspect="1"/>
          </p:cNvPicPr>
          <p:nvPr/>
        </p:nvPicPr>
        <p:blipFill>
          <a:blip r:embed="rId3"/>
          <a:stretch>
            <a:fillRect/>
          </a:stretch>
        </p:blipFill>
        <p:spPr>
          <a:xfrm>
            <a:off x="9444961" y="4687683"/>
            <a:ext cx="2024047" cy="1621677"/>
          </a:xfrm>
          <a:prstGeom prst="rect">
            <a:avLst/>
          </a:prstGeom>
        </p:spPr>
      </p:pic>
    </p:spTree>
    <p:extLst>
      <p:ext uri="{BB962C8B-B14F-4D97-AF65-F5344CB8AC3E}">
        <p14:creationId xmlns:p14="http://schemas.microsoft.com/office/powerpoint/2010/main" val="393753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“methods” perform state machine</a:t>
            </a:r>
            <a:br>
              <a:rPr lang="en-US" dirty="0"/>
            </a:br>
            <a:r>
              <a:rPr lang="en-US" dirty="0"/>
              <a:t>updates.  You get to code these in C++.</a:t>
            </a:r>
          </a:p>
        </p:txBody>
      </p:sp>
      <p:sp>
        <p:nvSpPr>
          <p:cNvPr id="3" name="Content Placeholder 2"/>
          <p:cNvSpPr>
            <a:spLocks noGrp="1"/>
          </p:cNvSpPr>
          <p:nvPr>
            <p:ph idx="1"/>
          </p:nvPr>
        </p:nvSpPr>
        <p:spPr>
          <a:xfrm>
            <a:off x="1024127" y="2286000"/>
            <a:ext cx="11003749" cy="4023360"/>
          </a:xfrm>
        </p:spPr>
        <p:txBody>
          <a:bodyPr/>
          <a:lstStyle/>
          <a:p>
            <a:r>
              <a:rPr lang="en-US" dirty="0"/>
              <a:t>In these examples, we send an update by “calling” a method, Foo or Bar.</a:t>
            </a:r>
          </a:p>
          <a:p>
            <a:endParaRPr lang="en-US" dirty="0"/>
          </a:p>
          <a:p>
            <a:r>
              <a:rPr lang="en-US" dirty="0"/>
              <a:t>Even with concurrent requests, every replica performs the identical sequence of Foo and Bar operations.  We require that they be deterministic.  </a:t>
            </a:r>
          </a:p>
          <a:p>
            <a:endParaRPr lang="en-US" i="1" dirty="0"/>
          </a:p>
          <a:p>
            <a:r>
              <a:rPr lang="en-US" dirty="0"/>
              <a:t>With an atomic multicast, everyone does the same method calls in the same order.  So, our replicas will evolve through the same sequence of values.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91563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7C1A-F62C-4E07-A083-0ACAC2476114}"/>
              </a:ext>
            </a:extLst>
          </p:cNvPr>
          <p:cNvSpPr>
            <a:spLocks noGrp="1"/>
          </p:cNvSpPr>
          <p:nvPr>
            <p:ph type="title"/>
          </p:nvPr>
        </p:nvSpPr>
        <p:spPr/>
        <p:txBody>
          <a:bodyPr/>
          <a:lstStyle/>
          <a:p>
            <a:r>
              <a:rPr lang="en-US" dirty="0"/>
              <a:t>Building an ordered multicast</a:t>
            </a:r>
          </a:p>
        </p:txBody>
      </p:sp>
      <p:sp>
        <p:nvSpPr>
          <p:cNvPr id="3" name="Content Placeholder 2">
            <a:extLst>
              <a:ext uri="{FF2B5EF4-FFF2-40B4-BE49-F238E27FC236}">
                <a16:creationId xmlns:a16="http://schemas.microsoft.com/office/drawing/2014/main" id="{570FB794-3921-42C1-B7A3-3A0AB77B72C6}"/>
              </a:ext>
            </a:extLst>
          </p:cNvPr>
          <p:cNvSpPr>
            <a:spLocks noGrp="1"/>
          </p:cNvSpPr>
          <p:nvPr>
            <p:ph idx="1"/>
          </p:nvPr>
        </p:nvSpPr>
        <p:spPr/>
        <p:txBody>
          <a:bodyPr/>
          <a:lstStyle/>
          <a:p>
            <a:r>
              <a:rPr lang="en-US" dirty="0"/>
              <a:t>Leslie proposed several solutions over many years.  We’ll look at one to get the idea (Derecho uses a much fancier solution).</a:t>
            </a:r>
          </a:p>
          <a:p>
            <a:endParaRPr lang="en-US" dirty="0"/>
          </a:p>
          <a:p>
            <a:r>
              <a:rPr lang="en-US" dirty="0"/>
              <a:t>This is Leslie’s very first protocol, and it uses logical clocks.</a:t>
            </a:r>
          </a:p>
          <a:p>
            <a:endParaRPr lang="en-US" dirty="0"/>
          </a:p>
          <a:p>
            <a:r>
              <a:rPr lang="en-US" dirty="0"/>
              <a:t>Assume that membership is fixed and no failures occur</a:t>
            </a:r>
          </a:p>
          <a:p>
            <a:endParaRPr lang="en-US" dirty="0"/>
          </a:p>
        </p:txBody>
      </p:sp>
      <p:sp>
        <p:nvSpPr>
          <p:cNvPr id="4" name="Footer Placeholder 3">
            <a:extLst>
              <a:ext uri="{FF2B5EF4-FFF2-40B4-BE49-F238E27FC236}">
                <a16:creationId xmlns:a16="http://schemas.microsoft.com/office/drawing/2014/main" id="{9FCAADA0-1025-484D-8EF9-1C3A4F06555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1EA730D-028D-40F1-A20B-B1533E6F0FE7}"/>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211087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p:txBody>
          <a:bodyPr>
            <a:normAutofit/>
          </a:bodyPr>
          <a:lstStyle/>
          <a:p>
            <a:r>
              <a:rPr lang="en-US" dirty="0"/>
              <a:t>We discussed several building blocks for creating new </a:t>
            </a:r>
            <a:r>
              <a:rPr lang="en-US" dirty="0">
                <a:sym typeface="Symbol" panose="05050102010706020507" pitchFamily="18" charset="2"/>
              </a:rPr>
              <a:t>-services, and along the way noticed that “consistency first” is probably wise.</a:t>
            </a:r>
          </a:p>
          <a:p>
            <a:endParaRPr lang="en-US" dirty="0">
              <a:sym typeface="Symbol" panose="05050102010706020507" pitchFamily="18" charset="2"/>
            </a:endParaRPr>
          </a:p>
          <a:p>
            <a:r>
              <a:rPr lang="en-US" dirty="0">
                <a:sym typeface="Symbol" panose="05050102010706020507" pitchFamily="18" charset="2"/>
              </a:rPr>
              <a:t>But what additional</a:t>
            </a:r>
            <a:r>
              <a:rPr lang="en-US" dirty="0"/>
              <a:t> fundamental building blocks we should be thinking about?   Does moving machine learning to the edge create new puzzles?</a:t>
            </a:r>
          </a:p>
          <a:p>
            <a:endParaRPr lang="en-US" dirty="0"/>
          </a:p>
          <a:p>
            <a:r>
              <a:rPr lang="en-US" dirty="0"/>
              <a:t>We’ll look at replicating data, with managed membership and consistency.  Rather than guaranteed </a:t>
            </a:r>
            <a:r>
              <a:rPr lang="en-US" dirty="0" err="1"/>
              <a:t>realtime</a:t>
            </a:r>
            <a:r>
              <a:rPr lang="en-US" dirty="0"/>
              <a:t>, we’ll focus on raw speed.</a:t>
            </a:r>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24847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CD7396D-23CE-4D1B-820F-1485AAE8E2B2}"/>
              </a:ext>
            </a:extLst>
          </p:cNvPr>
          <p:cNvSpPr/>
          <p:nvPr/>
        </p:nvSpPr>
        <p:spPr>
          <a:xfrm>
            <a:off x="6315583" y="5196922"/>
            <a:ext cx="5181600"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A87164-AAF9-4C5A-A5B3-11B806A9D187}"/>
              </a:ext>
            </a:extLst>
          </p:cNvPr>
          <p:cNvSpPr/>
          <p:nvPr/>
        </p:nvSpPr>
        <p:spPr>
          <a:xfrm>
            <a:off x="5655733" y="1964267"/>
            <a:ext cx="5181600"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C06810-3CCA-405F-9C0E-6579240B850E}"/>
              </a:ext>
            </a:extLst>
          </p:cNvPr>
          <p:cNvSpPr/>
          <p:nvPr/>
        </p:nvSpPr>
        <p:spPr>
          <a:xfrm>
            <a:off x="4740598" y="3654399"/>
            <a:ext cx="5181600"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5BDD3C-EE31-4481-821D-348F033B282A}"/>
              </a:ext>
            </a:extLst>
          </p:cNvPr>
          <p:cNvSpPr/>
          <p:nvPr/>
        </p:nvSpPr>
        <p:spPr>
          <a:xfrm>
            <a:off x="6848434" y="5187634"/>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9F04F8F-7BD7-43B8-80F4-89EC6432B640}"/>
              </a:ext>
            </a:extLst>
          </p:cNvPr>
          <p:cNvSpPr/>
          <p:nvPr/>
        </p:nvSpPr>
        <p:spPr>
          <a:xfrm>
            <a:off x="5273814" y="3653693"/>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00772C-0364-4838-B436-8750390C05E5}"/>
              </a:ext>
            </a:extLst>
          </p:cNvPr>
          <p:cNvSpPr/>
          <p:nvPr/>
        </p:nvSpPr>
        <p:spPr>
          <a:xfrm>
            <a:off x="6188949" y="1964266"/>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76ADD-5516-4B75-8C12-0250B32888E0}"/>
              </a:ext>
            </a:extLst>
          </p:cNvPr>
          <p:cNvSpPr>
            <a:spLocks noGrp="1"/>
          </p:cNvSpPr>
          <p:nvPr>
            <p:ph type="title"/>
          </p:nvPr>
        </p:nvSpPr>
        <p:spPr>
          <a:xfrm>
            <a:off x="1062673" y="383136"/>
            <a:ext cx="10786872" cy="1499616"/>
          </a:xfrm>
        </p:spPr>
        <p:txBody>
          <a:bodyPr/>
          <a:lstStyle/>
          <a:p>
            <a:r>
              <a:rPr lang="en-US" dirty="0"/>
              <a:t>Leslie’s original proposal: Priority Queues and Logical Clocks</a:t>
            </a:r>
          </a:p>
        </p:txBody>
      </p:sp>
      <p:sp>
        <p:nvSpPr>
          <p:cNvPr id="4" name="Footer Placeholder 3">
            <a:extLst>
              <a:ext uri="{FF2B5EF4-FFF2-40B4-BE49-F238E27FC236}">
                <a16:creationId xmlns:a16="http://schemas.microsoft.com/office/drawing/2014/main" id="{CD4BFEAA-09BB-438E-9E1B-19862F3F946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FB8952E-FDD2-495B-9BDC-CCB79E9A1BCC}"/>
              </a:ext>
            </a:extLst>
          </p:cNvPr>
          <p:cNvSpPr>
            <a:spLocks noGrp="1"/>
          </p:cNvSpPr>
          <p:nvPr>
            <p:ph type="sldNum" sz="quarter" idx="12"/>
          </p:nvPr>
        </p:nvSpPr>
        <p:spPr/>
        <p:txBody>
          <a:bodyPr/>
          <a:lstStyle/>
          <a:p>
            <a:fld id="{3C974458-8A97-4835-BF79-1FB6D7856C21}" type="slidenum">
              <a:rPr lang="en-US" smtClean="0"/>
              <a:t>20</a:t>
            </a:fld>
            <a:endParaRPr lang="en-US"/>
          </a:p>
        </p:txBody>
      </p:sp>
      <p:sp>
        <p:nvSpPr>
          <p:cNvPr id="6" name="Freeform: Shape 5">
            <a:extLst>
              <a:ext uri="{FF2B5EF4-FFF2-40B4-BE49-F238E27FC236}">
                <a16:creationId xmlns:a16="http://schemas.microsoft.com/office/drawing/2014/main" id="{602446D8-7896-4AE0-B11D-31340E786788}"/>
              </a:ext>
            </a:extLst>
          </p:cNvPr>
          <p:cNvSpPr/>
          <p:nvPr/>
        </p:nvSpPr>
        <p:spPr>
          <a:xfrm>
            <a:off x="1024128" y="2084832"/>
            <a:ext cx="533584" cy="1710266"/>
          </a:xfrm>
          <a:custGeom>
            <a:avLst/>
            <a:gdLst>
              <a:gd name="connsiteX0" fmla="*/ 33958 w 533584"/>
              <a:gd name="connsiteY0" fmla="*/ 0 h 1710266"/>
              <a:gd name="connsiteX1" fmla="*/ 533492 w 533584"/>
              <a:gd name="connsiteY1" fmla="*/ 491066 h 1710266"/>
              <a:gd name="connsiteX2" fmla="*/ 92 w 533584"/>
              <a:gd name="connsiteY2" fmla="*/ 1058333 h 1710266"/>
              <a:gd name="connsiteX3" fmla="*/ 499625 w 533584"/>
              <a:gd name="connsiteY3" fmla="*/ 1710266 h 1710266"/>
            </a:gdLst>
            <a:ahLst/>
            <a:cxnLst>
              <a:cxn ang="0">
                <a:pos x="connsiteX0" y="connsiteY0"/>
              </a:cxn>
              <a:cxn ang="0">
                <a:pos x="connsiteX1" y="connsiteY1"/>
              </a:cxn>
              <a:cxn ang="0">
                <a:pos x="connsiteX2" y="connsiteY2"/>
              </a:cxn>
              <a:cxn ang="0">
                <a:pos x="connsiteX3" y="connsiteY3"/>
              </a:cxn>
            </a:cxnLst>
            <a:rect l="l" t="t" r="r" b="b"/>
            <a:pathLst>
              <a:path w="533584" h="1710266">
                <a:moveTo>
                  <a:pt x="33958" y="0"/>
                </a:moveTo>
                <a:cubicBezTo>
                  <a:pt x="286547" y="157338"/>
                  <a:pt x="539136" y="314677"/>
                  <a:pt x="533492" y="491066"/>
                </a:cubicBezTo>
                <a:cubicBezTo>
                  <a:pt x="527848" y="667455"/>
                  <a:pt x="5737" y="855133"/>
                  <a:pt x="92" y="1058333"/>
                </a:cubicBezTo>
                <a:cubicBezTo>
                  <a:pt x="-5553" y="1261533"/>
                  <a:pt x="247036" y="1485899"/>
                  <a:pt x="499625" y="17102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03D7980-7E26-4C03-8C5D-CE7E7B429F36}"/>
              </a:ext>
            </a:extLst>
          </p:cNvPr>
          <p:cNvSpPr/>
          <p:nvPr/>
        </p:nvSpPr>
        <p:spPr>
          <a:xfrm>
            <a:off x="757336" y="4562518"/>
            <a:ext cx="533584" cy="1710266"/>
          </a:xfrm>
          <a:custGeom>
            <a:avLst/>
            <a:gdLst>
              <a:gd name="connsiteX0" fmla="*/ 33958 w 533584"/>
              <a:gd name="connsiteY0" fmla="*/ 0 h 1710266"/>
              <a:gd name="connsiteX1" fmla="*/ 533492 w 533584"/>
              <a:gd name="connsiteY1" fmla="*/ 491066 h 1710266"/>
              <a:gd name="connsiteX2" fmla="*/ 92 w 533584"/>
              <a:gd name="connsiteY2" fmla="*/ 1058333 h 1710266"/>
              <a:gd name="connsiteX3" fmla="*/ 499625 w 533584"/>
              <a:gd name="connsiteY3" fmla="*/ 1710266 h 1710266"/>
            </a:gdLst>
            <a:ahLst/>
            <a:cxnLst>
              <a:cxn ang="0">
                <a:pos x="connsiteX0" y="connsiteY0"/>
              </a:cxn>
              <a:cxn ang="0">
                <a:pos x="connsiteX1" y="connsiteY1"/>
              </a:cxn>
              <a:cxn ang="0">
                <a:pos x="connsiteX2" y="connsiteY2"/>
              </a:cxn>
              <a:cxn ang="0">
                <a:pos x="connsiteX3" y="connsiteY3"/>
              </a:cxn>
            </a:cxnLst>
            <a:rect l="l" t="t" r="r" b="b"/>
            <a:pathLst>
              <a:path w="533584" h="1710266">
                <a:moveTo>
                  <a:pt x="33958" y="0"/>
                </a:moveTo>
                <a:cubicBezTo>
                  <a:pt x="286547" y="157338"/>
                  <a:pt x="539136" y="314677"/>
                  <a:pt x="533492" y="491066"/>
                </a:cubicBezTo>
                <a:cubicBezTo>
                  <a:pt x="527848" y="667455"/>
                  <a:pt x="5737" y="855133"/>
                  <a:pt x="92" y="1058333"/>
                </a:cubicBezTo>
                <a:cubicBezTo>
                  <a:pt x="-5553" y="1261533"/>
                  <a:pt x="247036" y="1485899"/>
                  <a:pt x="499625" y="17102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C00289-416E-461A-B366-CB6A682CB96D}"/>
              </a:ext>
            </a:extLst>
          </p:cNvPr>
          <p:cNvSpPr txBox="1"/>
          <p:nvPr/>
        </p:nvSpPr>
        <p:spPr>
          <a:xfrm>
            <a:off x="499533" y="3795098"/>
            <a:ext cx="1456267" cy="369332"/>
          </a:xfrm>
          <a:prstGeom prst="rect">
            <a:avLst/>
          </a:prstGeom>
          <a:noFill/>
        </p:spPr>
        <p:txBody>
          <a:bodyPr wrap="square" rtlCol="0">
            <a:spAutoFit/>
          </a:bodyPr>
          <a:lstStyle/>
          <a:p>
            <a:r>
              <a:rPr lang="en-US" dirty="0"/>
              <a:t>Leader A</a:t>
            </a:r>
          </a:p>
        </p:txBody>
      </p:sp>
      <p:sp>
        <p:nvSpPr>
          <p:cNvPr id="9" name="TextBox 8">
            <a:extLst>
              <a:ext uri="{FF2B5EF4-FFF2-40B4-BE49-F238E27FC236}">
                <a16:creationId xmlns:a16="http://schemas.microsoft.com/office/drawing/2014/main" id="{5171F03C-4F21-4E0E-B9A2-9B4BFD69655A}"/>
              </a:ext>
            </a:extLst>
          </p:cNvPr>
          <p:cNvSpPr txBox="1"/>
          <p:nvPr/>
        </p:nvSpPr>
        <p:spPr>
          <a:xfrm>
            <a:off x="757336" y="6291749"/>
            <a:ext cx="1456267" cy="369332"/>
          </a:xfrm>
          <a:prstGeom prst="rect">
            <a:avLst/>
          </a:prstGeom>
          <a:noFill/>
        </p:spPr>
        <p:txBody>
          <a:bodyPr wrap="square" rtlCol="0">
            <a:spAutoFit/>
          </a:bodyPr>
          <a:lstStyle/>
          <a:p>
            <a:r>
              <a:rPr lang="en-US" dirty="0"/>
              <a:t>Leader B</a:t>
            </a:r>
          </a:p>
        </p:txBody>
      </p:sp>
      <p:sp>
        <p:nvSpPr>
          <p:cNvPr id="11" name="Rectangle 10">
            <a:extLst>
              <a:ext uri="{FF2B5EF4-FFF2-40B4-BE49-F238E27FC236}">
                <a16:creationId xmlns:a16="http://schemas.microsoft.com/office/drawing/2014/main" id="{B24FBE01-B1CC-419B-B36D-12E8EC973C48}"/>
              </a:ext>
            </a:extLst>
          </p:cNvPr>
          <p:cNvSpPr/>
          <p:nvPr/>
        </p:nvSpPr>
        <p:spPr>
          <a:xfrm>
            <a:off x="5655733"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A:1</a:t>
            </a:r>
          </a:p>
        </p:txBody>
      </p:sp>
      <p:sp>
        <p:nvSpPr>
          <p:cNvPr id="12" name="Rectangle 11">
            <a:extLst>
              <a:ext uri="{FF2B5EF4-FFF2-40B4-BE49-F238E27FC236}">
                <a16:creationId xmlns:a16="http://schemas.microsoft.com/office/drawing/2014/main" id="{890ED126-A0E7-4B8B-AE44-F6C202B3FD45}"/>
              </a:ext>
            </a:extLst>
          </p:cNvPr>
          <p:cNvSpPr/>
          <p:nvPr/>
        </p:nvSpPr>
        <p:spPr>
          <a:xfrm>
            <a:off x="6189317"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B:1</a:t>
            </a:r>
          </a:p>
        </p:txBody>
      </p:sp>
      <p:sp>
        <p:nvSpPr>
          <p:cNvPr id="13" name="Rectangle 12">
            <a:extLst>
              <a:ext uri="{FF2B5EF4-FFF2-40B4-BE49-F238E27FC236}">
                <a16:creationId xmlns:a16="http://schemas.microsoft.com/office/drawing/2014/main" id="{233C8049-165A-4D9C-823D-EC0C241D6AAB}"/>
              </a:ext>
            </a:extLst>
          </p:cNvPr>
          <p:cNvSpPr/>
          <p:nvPr/>
        </p:nvSpPr>
        <p:spPr>
          <a:xfrm>
            <a:off x="6723269"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EA8394-985E-42AC-84B1-EB800AF99197}"/>
              </a:ext>
            </a:extLst>
          </p:cNvPr>
          <p:cNvSpPr/>
          <p:nvPr/>
        </p:nvSpPr>
        <p:spPr>
          <a:xfrm>
            <a:off x="7256853"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C23DCC-7C24-4A68-B29C-6A46C0175BC0}"/>
              </a:ext>
            </a:extLst>
          </p:cNvPr>
          <p:cNvSpPr/>
          <p:nvPr/>
        </p:nvSpPr>
        <p:spPr>
          <a:xfrm>
            <a:off x="7790437"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5D1598-72D8-47CD-829D-08A2350E38F7}"/>
              </a:ext>
            </a:extLst>
          </p:cNvPr>
          <p:cNvSpPr/>
          <p:nvPr/>
        </p:nvSpPr>
        <p:spPr>
          <a:xfrm>
            <a:off x="8324021"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267E87-DA52-409A-841C-0C90C5B21DD6}"/>
              </a:ext>
            </a:extLst>
          </p:cNvPr>
          <p:cNvSpPr/>
          <p:nvPr/>
        </p:nvSpPr>
        <p:spPr>
          <a:xfrm>
            <a:off x="8857972"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3DA673-7EEA-4626-9A69-5C25378BB767}"/>
              </a:ext>
            </a:extLst>
          </p:cNvPr>
          <p:cNvSpPr/>
          <p:nvPr/>
        </p:nvSpPr>
        <p:spPr>
          <a:xfrm>
            <a:off x="9391556"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A9BF281-7916-4AE5-8262-A4B53C3A80A6}"/>
              </a:ext>
            </a:extLst>
          </p:cNvPr>
          <p:cNvSpPr txBox="1"/>
          <p:nvPr/>
        </p:nvSpPr>
        <p:spPr>
          <a:xfrm>
            <a:off x="9999133" y="2345267"/>
            <a:ext cx="626534" cy="369332"/>
          </a:xfrm>
          <a:prstGeom prst="rect">
            <a:avLst/>
          </a:prstGeom>
          <a:noFill/>
        </p:spPr>
        <p:txBody>
          <a:bodyPr wrap="square" rtlCol="0">
            <a:spAutoFit/>
          </a:bodyPr>
          <a:lstStyle/>
          <a:p>
            <a:r>
              <a:rPr lang="en-US" dirty="0"/>
              <a:t>. . .</a:t>
            </a:r>
          </a:p>
        </p:txBody>
      </p:sp>
      <p:sp>
        <p:nvSpPr>
          <p:cNvPr id="20" name="TextBox 19">
            <a:extLst>
              <a:ext uri="{FF2B5EF4-FFF2-40B4-BE49-F238E27FC236}">
                <a16:creationId xmlns:a16="http://schemas.microsoft.com/office/drawing/2014/main" id="{433193ED-23B8-405E-9AE0-DD0832925250}"/>
              </a:ext>
            </a:extLst>
          </p:cNvPr>
          <p:cNvSpPr txBox="1"/>
          <p:nvPr/>
        </p:nvSpPr>
        <p:spPr>
          <a:xfrm>
            <a:off x="10075333" y="2980267"/>
            <a:ext cx="1837267" cy="369332"/>
          </a:xfrm>
          <a:prstGeom prst="rect">
            <a:avLst/>
          </a:prstGeom>
          <a:noFill/>
        </p:spPr>
        <p:txBody>
          <a:bodyPr wrap="square" rtlCol="0">
            <a:spAutoFit/>
          </a:bodyPr>
          <a:lstStyle/>
          <a:p>
            <a:r>
              <a:rPr lang="en-US" dirty="0"/>
              <a:t>Replica X</a:t>
            </a:r>
          </a:p>
        </p:txBody>
      </p:sp>
      <p:sp>
        <p:nvSpPr>
          <p:cNvPr id="22" name="Rectangle 21">
            <a:extLst>
              <a:ext uri="{FF2B5EF4-FFF2-40B4-BE49-F238E27FC236}">
                <a16:creationId xmlns:a16="http://schemas.microsoft.com/office/drawing/2014/main" id="{551877C5-087B-420F-8A07-C6F102891C7E}"/>
              </a:ext>
            </a:extLst>
          </p:cNvPr>
          <p:cNvSpPr/>
          <p:nvPr/>
        </p:nvSpPr>
        <p:spPr>
          <a:xfrm>
            <a:off x="4740598"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B:1</a:t>
            </a:r>
          </a:p>
        </p:txBody>
      </p:sp>
      <p:sp>
        <p:nvSpPr>
          <p:cNvPr id="23" name="Rectangle 22">
            <a:extLst>
              <a:ext uri="{FF2B5EF4-FFF2-40B4-BE49-F238E27FC236}">
                <a16:creationId xmlns:a16="http://schemas.microsoft.com/office/drawing/2014/main" id="{CFF81403-B982-49E8-B888-D3C0C994808F}"/>
              </a:ext>
            </a:extLst>
          </p:cNvPr>
          <p:cNvSpPr/>
          <p:nvPr/>
        </p:nvSpPr>
        <p:spPr>
          <a:xfrm>
            <a:off x="5274182"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A:1</a:t>
            </a:r>
          </a:p>
        </p:txBody>
      </p:sp>
      <p:sp>
        <p:nvSpPr>
          <p:cNvPr id="24" name="Rectangle 23">
            <a:extLst>
              <a:ext uri="{FF2B5EF4-FFF2-40B4-BE49-F238E27FC236}">
                <a16:creationId xmlns:a16="http://schemas.microsoft.com/office/drawing/2014/main" id="{03579D25-D9DA-4CC4-A2CA-A58D09CC2CA6}"/>
              </a:ext>
            </a:extLst>
          </p:cNvPr>
          <p:cNvSpPr/>
          <p:nvPr/>
        </p:nvSpPr>
        <p:spPr>
          <a:xfrm>
            <a:off x="5808134"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77EC98-3A6B-416F-B8F5-489826A149CB}"/>
              </a:ext>
            </a:extLst>
          </p:cNvPr>
          <p:cNvSpPr/>
          <p:nvPr/>
        </p:nvSpPr>
        <p:spPr>
          <a:xfrm>
            <a:off x="6341718"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D6CD581-22EA-46A5-AC88-BD066A612E1D}"/>
              </a:ext>
            </a:extLst>
          </p:cNvPr>
          <p:cNvSpPr/>
          <p:nvPr/>
        </p:nvSpPr>
        <p:spPr>
          <a:xfrm>
            <a:off x="6875302"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301A34-086B-450C-86D4-60CD491C1E36}"/>
              </a:ext>
            </a:extLst>
          </p:cNvPr>
          <p:cNvSpPr/>
          <p:nvPr/>
        </p:nvSpPr>
        <p:spPr>
          <a:xfrm>
            <a:off x="7408886"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F81FF3-F4DD-4EBF-916D-E193DEF94E04}"/>
              </a:ext>
            </a:extLst>
          </p:cNvPr>
          <p:cNvSpPr/>
          <p:nvPr/>
        </p:nvSpPr>
        <p:spPr>
          <a:xfrm>
            <a:off x="7942837"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9F594C-B1AC-4323-B300-1FEE97D2E96B}"/>
              </a:ext>
            </a:extLst>
          </p:cNvPr>
          <p:cNvSpPr/>
          <p:nvPr/>
        </p:nvSpPr>
        <p:spPr>
          <a:xfrm>
            <a:off x="8476421"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A3A50A-F0AF-474E-9988-A6EEE97D914E}"/>
              </a:ext>
            </a:extLst>
          </p:cNvPr>
          <p:cNvSpPr txBox="1"/>
          <p:nvPr/>
        </p:nvSpPr>
        <p:spPr>
          <a:xfrm>
            <a:off x="9083998" y="4035399"/>
            <a:ext cx="626534" cy="369332"/>
          </a:xfrm>
          <a:prstGeom prst="rect">
            <a:avLst/>
          </a:prstGeom>
          <a:noFill/>
        </p:spPr>
        <p:txBody>
          <a:bodyPr wrap="square" rtlCol="0">
            <a:spAutoFit/>
          </a:bodyPr>
          <a:lstStyle/>
          <a:p>
            <a:r>
              <a:rPr lang="en-US" dirty="0"/>
              <a:t>. . .</a:t>
            </a:r>
          </a:p>
        </p:txBody>
      </p:sp>
      <p:sp>
        <p:nvSpPr>
          <p:cNvPr id="31" name="TextBox 30">
            <a:extLst>
              <a:ext uri="{FF2B5EF4-FFF2-40B4-BE49-F238E27FC236}">
                <a16:creationId xmlns:a16="http://schemas.microsoft.com/office/drawing/2014/main" id="{C2E6577A-2679-4C0C-B457-3B36848C1E73}"/>
              </a:ext>
            </a:extLst>
          </p:cNvPr>
          <p:cNvSpPr txBox="1"/>
          <p:nvPr/>
        </p:nvSpPr>
        <p:spPr>
          <a:xfrm>
            <a:off x="9160198" y="4670399"/>
            <a:ext cx="1837267" cy="369332"/>
          </a:xfrm>
          <a:prstGeom prst="rect">
            <a:avLst/>
          </a:prstGeom>
          <a:noFill/>
        </p:spPr>
        <p:txBody>
          <a:bodyPr wrap="square" rtlCol="0">
            <a:spAutoFit/>
          </a:bodyPr>
          <a:lstStyle/>
          <a:p>
            <a:r>
              <a:rPr lang="en-US" dirty="0"/>
              <a:t>Replica Y</a:t>
            </a:r>
          </a:p>
        </p:txBody>
      </p:sp>
      <p:sp>
        <p:nvSpPr>
          <p:cNvPr id="33" name="Rectangle 32">
            <a:extLst>
              <a:ext uri="{FF2B5EF4-FFF2-40B4-BE49-F238E27FC236}">
                <a16:creationId xmlns:a16="http://schemas.microsoft.com/office/drawing/2014/main" id="{8F401DD3-9545-4DC6-8566-959EF502978D}"/>
              </a:ext>
            </a:extLst>
          </p:cNvPr>
          <p:cNvSpPr/>
          <p:nvPr/>
        </p:nvSpPr>
        <p:spPr>
          <a:xfrm>
            <a:off x="6315583"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A:1</a:t>
            </a:r>
            <a:endParaRPr lang="en-US" sz="1400" dirty="0"/>
          </a:p>
        </p:txBody>
      </p:sp>
      <p:sp>
        <p:nvSpPr>
          <p:cNvPr id="34" name="Rectangle 33">
            <a:extLst>
              <a:ext uri="{FF2B5EF4-FFF2-40B4-BE49-F238E27FC236}">
                <a16:creationId xmlns:a16="http://schemas.microsoft.com/office/drawing/2014/main" id="{2F6B7D46-7547-41A4-8E9A-8ABACEBE0F3E}"/>
              </a:ext>
            </a:extLst>
          </p:cNvPr>
          <p:cNvSpPr/>
          <p:nvPr/>
        </p:nvSpPr>
        <p:spPr>
          <a:xfrm>
            <a:off x="6849167"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B:1</a:t>
            </a:r>
          </a:p>
        </p:txBody>
      </p:sp>
      <p:sp>
        <p:nvSpPr>
          <p:cNvPr id="35" name="Rectangle 34">
            <a:extLst>
              <a:ext uri="{FF2B5EF4-FFF2-40B4-BE49-F238E27FC236}">
                <a16:creationId xmlns:a16="http://schemas.microsoft.com/office/drawing/2014/main" id="{023CAA4B-2F68-4147-BF85-B359BACFA818}"/>
              </a:ext>
            </a:extLst>
          </p:cNvPr>
          <p:cNvSpPr/>
          <p:nvPr/>
        </p:nvSpPr>
        <p:spPr>
          <a:xfrm>
            <a:off x="7383119"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0DF97C0-234A-4ACA-A21E-B96ADE1C09C5}"/>
              </a:ext>
            </a:extLst>
          </p:cNvPr>
          <p:cNvSpPr/>
          <p:nvPr/>
        </p:nvSpPr>
        <p:spPr>
          <a:xfrm>
            <a:off x="7916703"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510697F-B464-4509-99A5-03D891A3A16D}"/>
              </a:ext>
            </a:extLst>
          </p:cNvPr>
          <p:cNvSpPr/>
          <p:nvPr/>
        </p:nvSpPr>
        <p:spPr>
          <a:xfrm>
            <a:off x="8450287"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47AA820-A504-4D4E-BC77-0E3DD3BB1176}"/>
              </a:ext>
            </a:extLst>
          </p:cNvPr>
          <p:cNvSpPr/>
          <p:nvPr/>
        </p:nvSpPr>
        <p:spPr>
          <a:xfrm>
            <a:off x="8983871"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750964C-FBF4-41D4-ACB3-158F7CDE3524}"/>
              </a:ext>
            </a:extLst>
          </p:cNvPr>
          <p:cNvSpPr/>
          <p:nvPr/>
        </p:nvSpPr>
        <p:spPr>
          <a:xfrm>
            <a:off x="9517822"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AF2AE8-CB59-40A7-B543-1C5016D1E7FE}"/>
              </a:ext>
            </a:extLst>
          </p:cNvPr>
          <p:cNvSpPr/>
          <p:nvPr/>
        </p:nvSpPr>
        <p:spPr>
          <a:xfrm>
            <a:off x="10051406"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FF7636B-B43C-4A83-AE4A-33BFE094AE63}"/>
              </a:ext>
            </a:extLst>
          </p:cNvPr>
          <p:cNvSpPr txBox="1"/>
          <p:nvPr/>
        </p:nvSpPr>
        <p:spPr>
          <a:xfrm>
            <a:off x="10658983" y="5577922"/>
            <a:ext cx="626534" cy="369332"/>
          </a:xfrm>
          <a:prstGeom prst="rect">
            <a:avLst/>
          </a:prstGeom>
          <a:noFill/>
        </p:spPr>
        <p:txBody>
          <a:bodyPr wrap="square" rtlCol="0">
            <a:spAutoFit/>
          </a:bodyPr>
          <a:lstStyle/>
          <a:p>
            <a:r>
              <a:rPr lang="en-US" dirty="0"/>
              <a:t>. . .</a:t>
            </a:r>
          </a:p>
        </p:txBody>
      </p:sp>
      <p:sp>
        <p:nvSpPr>
          <p:cNvPr id="42" name="TextBox 41">
            <a:extLst>
              <a:ext uri="{FF2B5EF4-FFF2-40B4-BE49-F238E27FC236}">
                <a16:creationId xmlns:a16="http://schemas.microsoft.com/office/drawing/2014/main" id="{9E37F8DE-B91C-437E-9DEC-073A0726DEA2}"/>
              </a:ext>
            </a:extLst>
          </p:cNvPr>
          <p:cNvSpPr txBox="1"/>
          <p:nvPr/>
        </p:nvSpPr>
        <p:spPr>
          <a:xfrm>
            <a:off x="10735183" y="6212922"/>
            <a:ext cx="1837267" cy="369332"/>
          </a:xfrm>
          <a:prstGeom prst="rect">
            <a:avLst/>
          </a:prstGeom>
          <a:noFill/>
        </p:spPr>
        <p:txBody>
          <a:bodyPr wrap="square" rtlCol="0">
            <a:spAutoFit/>
          </a:bodyPr>
          <a:lstStyle/>
          <a:p>
            <a:r>
              <a:rPr lang="en-US" dirty="0"/>
              <a:t>Replica Z</a:t>
            </a:r>
          </a:p>
        </p:txBody>
      </p:sp>
      <p:sp>
        <p:nvSpPr>
          <p:cNvPr id="43" name="Freeform: Shape 42">
            <a:extLst>
              <a:ext uri="{FF2B5EF4-FFF2-40B4-BE49-F238E27FC236}">
                <a16:creationId xmlns:a16="http://schemas.microsoft.com/office/drawing/2014/main" id="{F0279F00-3A4F-49C4-9046-6BFCDF7E96EC}"/>
              </a:ext>
            </a:extLst>
          </p:cNvPr>
          <p:cNvSpPr/>
          <p:nvPr/>
        </p:nvSpPr>
        <p:spPr>
          <a:xfrm>
            <a:off x="1439333" y="1729826"/>
            <a:ext cx="4605867" cy="581574"/>
          </a:xfrm>
          <a:custGeom>
            <a:avLst/>
            <a:gdLst>
              <a:gd name="connsiteX0" fmla="*/ 0 w 4605867"/>
              <a:gd name="connsiteY0" fmla="*/ 581574 h 581574"/>
              <a:gd name="connsiteX1" fmla="*/ 3589867 w 4605867"/>
              <a:gd name="connsiteY1" fmla="*/ 14307 h 581574"/>
              <a:gd name="connsiteX2" fmla="*/ 4605867 w 4605867"/>
              <a:gd name="connsiteY2" fmla="*/ 225974 h 581574"/>
            </a:gdLst>
            <a:ahLst/>
            <a:cxnLst>
              <a:cxn ang="0">
                <a:pos x="connsiteX0" y="connsiteY0"/>
              </a:cxn>
              <a:cxn ang="0">
                <a:pos x="connsiteX1" y="connsiteY1"/>
              </a:cxn>
              <a:cxn ang="0">
                <a:pos x="connsiteX2" y="connsiteY2"/>
              </a:cxn>
            </a:cxnLst>
            <a:rect l="l" t="t" r="r" b="b"/>
            <a:pathLst>
              <a:path w="4605867" h="581574">
                <a:moveTo>
                  <a:pt x="0" y="581574"/>
                </a:moveTo>
                <a:cubicBezTo>
                  <a:pt x="1411111" y="327574"/>
                  <a:pt x="2822223" y="73574"/>
                  <a:pt x="3589867" y="14307"/>
                </a:cubicBezTo>
                <a:cubicBezTo>
                  <a:pt x="4357511" y="-44960"/>
                  <a:pt x="4481689" y="90507"/>
                  <a:pt x="4605867" y="225974"/>
                </a:cubicBez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878F30D7-9E1A-46D2-999C-934B336C0BC8}"/>
              </a:ext>
            </a:extLst>
          </p:cNvPr>
          <p:cNvSpPr/>
          <p:nvPr/>
        </p:nvSpPr>
        <p:spPr>
          <a:xfrm>
            <a:off x="1498600" y="2362200"/>
            <a:ext cx="4080933" cy="1286933"/>
          </a:xfrm>
          <a:custGeom>
            <a:avLst/>
            <a:gdLst>
              <a:gd name="connsiteX0" fmla="*/ 0 w 4080933"/>
              <a:gd name="connsiteY0" fmla="*/ 0 h 1286933"/>
              <a:gd name="connsiteX1" fmla="*/ 2658533 w 4080933"/>
              <a:gd name="connsiteY1" fmla="*/ 474133 h 1286933"/>
              <a:gd name="connsiteX2" fmla="*/ 4080933 w 4080933"/>
              <a:gd name="connsiteY2" fmla="*/ 1286933 h 1286933"/>
            </a:gdLst>
            <a:ahLst/>
            <a:cxnLst>
              <a:cxn ang="0">
                <a:pos x="connsiteX0" y="connsiteY0"/>
              </a:cxn>
              <a:cxn ang="0">
                <a:pos x="connsiteX1" y="connsiteY1"/>
              </a:cxn>
              <a:cxn ang="0">
                <a:pos x="connsiteX2" y="connsiteY2"/>
              </a:cxn>
            </a:cxnLst>
            <a:rect l="l" t="t" r="r" b="b"/>
            <a:pathLst>
              <a:path w="4080933" h="1286933">
                <a:moveTo>
                  <a:pt x="0" y="0"/>
                </a:moveTo>
                <a:cubicBezTo>
                  <a:pt x="989189" y="129822"/>
                  <a:pt x="1978378" y="259644"/>
                  <a:pt x="2658533" y="474133"/>
                </a:cubicBezTo>
                <a:cubicBezTo>
                  <a:pt x="3338688" y="688622"/>
                  <a:pt x="3709810" y="987777"/>
                  <a:pt x="4080933" y="1286933"/>
                </a:cubicBez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D4B2D01-D2C5-4DFD-9CBC-81D075A5EED7}"/>
              </a:ext>
            </a:extLst>
          </p:cNvPr>
          <p:cNvSpPr/>
          <p:nvPr/>
        </p:nvSpPr>
        <p:spPr>
          <a:xfrm>
            <a:off x="1473200" y="2336800"/>
            <a:ext cx="4834467" cy="3403600"/>
          </a:xfrm>
          <a:custGeom>
            <a:avLst/>
            <a:gdLst>
              <a:gd name="connsiteX0" fmla="*/ 0 w 4834467"/>
              <a:gd name="connsiteY0" fmla="*/ 0 h 3403600"/>
              <a:gd name="connsiteX1" fmla="*/ 2472267 w 4834467"/>
              <a:gd name="connsiteY1" fmla="*/ 2709333 h 3403600"/>
              <a:gd name="connsiteX2" fmla="*/ 4834467 w 4834467"/>
              <a:gd name="connsiteY2" fmla="*/ 3403600 h 3403600"/>
            </a:gdLst>
            <a:ahLst/>
            <a:cxnLst>
              <a:cxn ang="0">
                <a:pos x="connsiteX0" y="connsiteY0"/>
              </a:cxn>
              <a:cxn ang="0">
                <a:pos x="connsiteX1" y="connsiteY1"/>
              </a:cxn>
              <a:cxn ang="0">
                <a:pos x="connsiteX2" y="connsiteY2"/>
              </a:cxn>
            </a:cxnLst>
            <a:rect l="l" t="t" r="r" b="b"/>
            <a:pathLst>
              <a:path w="4834467" h="3403600">
                <a:moveTo>
                  <a:pt x="0" y="0"/>
                </a:moveTo>
                <a:cubicBezTo>
                  <a:pt x="833261" y="1071033"/>
                  <a:pt x="1666523" y="2142066"/>
                  <a:pt x="2472267" y="2709333"/>
                </a:cubicBezTo>
                <a:cubicBezTo>
                  <a:pt x="3278011" y="3276600"/>
                  <a:pt x="4056239" y="3340100"/>
                  <a:pt x="4834467" y="3403600"/>
                </a:cubicBez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D30D3C3-1305-48F4-B1B7-58467072EA85}"/>
              </a:ext>
            </a:extLst>
          </p:cNvPr>
          <p:cNvSpPr/>
          <p:nvPr/>
        </p:nvSpPr>
        <p:spPr>
          <a:xfrm>
            <a:off x="1176867" y="2887133"/>
            <a:ext cx="5446852" cy="1972734"/>
          </a:xfrm>
          <a:custGeom>
            <a:avLst/>
            <a:gdLst>
              <a:gd name="connsiteX0" fmla="*/ 0 w 5446852"/>
              <a:gd name="connsiteY0" fmla="*/ 1972734 h 1972734"/>
              <a:gd name="connsiteX1" fmla="*/ 2599266 w 5446852"/>
              <a:gd name="connsiteY1" fmla="*/ 414867 h 1972734"/>
              <a:gd name="connsiteX2" fmla="*/ 5029200 w 5446852"/>
              <a:gd name="connsiteY2" fmla="*/ 440267 h 1972734"/>
              <a:gd name="connsiteX3" fmla="*/ 5427133 w 5446852"/>
              <a:gd name="connsiteY3" fmla="*/ 0 h 1972734"/>
            </a:gdLst>
            <a:ahLst/>
            <a:cxnLst>
              <a:cxn ang="0">
                <a:pos x="connsiteX0" y="connsiteY0"/>
              </a:cxn>
              <a:cxn ang="0">
                <a:pos x="connsiteX1" y="connsiteY1"/>
              </a:cxn>
              <a:cxn ang="0">
                <a:pos x="connsiteX2" y="connsiteY2"/>
              </a:cxn>
              <a:cxn ang="0">
                <a:pos x="connsiteX3" y="connsiteY3"/>
              </a:cxn>
            </a:cxnLst>
            <a:rect l="l" t="t" r="r" b="b"/>
            <a:pathLst>
              <a:path w="5446852" h="1972734">
                <a:moveTo>
                  <a:pt x="0" y="1972734"/>
                </a:moveTo>
                <a:cubicBezTo>
                  <a:pt x="880533" y="1321506"/>
                  <a:pt x="1761066" y="670278"/>
                  <a:pt x="2599266" y="414867"/>
                </a:cubicBezTo>
                <a:cubicBezTo>
                  <a:pt x="3437466" y="159456"/>
                  <a:pt x="4557889" y="509411"/>
                  <a:pt x="5029200" y="440267"/>
                </a:cubicBezTo>
                <a:cubicBezTo>
                  <a:pt x="5500511" y="371122"/>
                  <a:pt x="5463822" y="185561"/>
                  <a:pt x="5427133"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F20710C-2F4B-46B7-B6E1-057D346840E0}"/>
              </a:ext>
            </a:extLst>
          </p:cNvPr>
          <p:cNvSpPr/>
          <p:nvPr/>
        </p:nvSpPr>
        <p:spPr>
          <a:xfrm>
            <a:off x="1159933" y="4572000"/>
            <a:ext cx="3894667" cy="824664"/>
          </a:xfrm>
          <a:custGeom>
            <a:avLst/>
            <a:gdLst>
              <a:gd name="connsiteX0" fmla="*/ 0 w 3894667"/>
              <a:gd name="connsiteY0" fmla="*/ 237067 h 824664"/>
              <a:gd name="connsiteX1" fmla="*/ 1693334 w 3894667"/>
              <a:gd name="connsiteY1" fmla="*/ 821267 h 824664"/>
              <a:gd name="connsiteX2" fmla="*/ 3894667 w 3894667"/>
              <a:gd name="connsiteY2" fmla="*/ 0 h 824664"/>
            </a:gdLst>
            <a:ahLst/>
            <a:cxnLst>
              <a:cxn ang="0">
                <a:pos x="connsiteX0" y="connsiteY0"/>
              </a:cxn>
              <a:cxn ang="0">
                <a:pos x="connsiteX1" y="connsiteY1"/>
              </a:cxn>
              <a:cxn ang="0">
                <a:pos x="connsiteX2" y="connsiteY2"/>
              </a:cxn>
            </a:cxnLst>
            <a:rect l="l" t="t" r="r" b="b"/>
            <a:pathLst>
              <a:path w="3894667" h="824664">
                <a:moveTo>
                  <a:pt x="0" y="237067"/>
                </a:moveTo>
                <a:cubicBezTo>
                  <a:pt x="522111" y="548922"/>
                  <a:pt x="1044223" y="860778"/>
                  <a:pt x="1693334" y="821267"/>
                </a:cubicBezTo>
                <a:cubicBezTo>
                  <a:pt x="2342445" y="781756"/>
                  <a:pt x="3118556" y="390878"/>
                  <a:pt x="3894667"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CFB6B543-3135-44DA-B873-C42AADC7C220}"/>
              </a:ext>
            </a:extLst>
          </p:cNvPr>
          <p:cNvSpPr/>
          <p:nvPr/>
        </p:nvSpPr>
        <p:spPr>
          <a:xfrm>
            <a:off x="1202267" y="4851400"/>
            <a:ext cx="6011333" cy="1938941"/>
          </a:xfrm>
          <a:custGeom>
            <a:avLst/>
            <a:gdLst>
              <a:gd name="connsiteX0" fmla="*/ 0 w 6011333"/>
              <a:gd name="connsiteY0" fmla="*/ 0 h 1938941"/>
              <a:gd name="connsiteX1" fmla="*/ 3801533 w 6011333"/>
              <a:gd name="connsiteY1" fmla="*/ 1591733 h 1938941"/>
              <a:gd name="connsiteX2" fmla="*/ 5291666 w 6011333"/>
              <a:gd name="connsiteY2" fmla="*/ 1921933 h 1938941"/>
              <a:gd name="connsiteX3" fmla="*/ 6011333 w 6011333"/>
              <a:gd name="connsiteY3" fmla="*/ 1270000 h 1938941"/>
            </a:gdLst>
            <a:ahLst/>
            <a:cxnLst>
              <a:cxn ang="0">
                <a:pos x="connsiteX0" y="connsiteY0"/>
              </a:cxn>
              <a:cxn ang="0">
                <a:pos x="connsiteX1" y="connsiteY1"/>
              </a:cxn>
              <a:cxn ang="0">
                <a:pos x="connsiteX2" y="connsiteY2"/>
              </a:cxn>
              <a:cxn ang="0">
                <a:pos x="connsiteX3" y="connsiteY3"/>
              </a:cxn>
            </a:cxnLst>
            <a:rect l="l" t="t" r="r" b="b"/>
            <a:pathLst>
              <a:path w="6011333" h="1938941">
                <a:moveTo>
                  <a:pt x="0" y="0"/>
                </a:moveTo>
                <a:cubicBezTo>
                  <a:pt x="1459794" y="635705"/>
                  <a:pt x="2919589" y="1271411"/>
                  <a:pt x="3801533" y="1591733"/>
                </a:cubicBezTo>
                <a:cubicBezTo>
                  <a:pt x="4683477" y="1912055"/>
                  <a:pt x="4923366" y="1975555"/>
                  <a:pt x="5291666" y="1921933"/>
                </a:cubicBezTo>
                <a:cubicBezTo>
                  <a:pt x="5659966" y="1868311"/>
                  <a:pt x="5835649" y="1569155"/>
                  <a:pt x="6011333" y="127000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B20101-1DAE-4701-A49C-3596BC95EE61}"/>
              </a:ext>
            </a:extLst>
          </p:cNvPr>
          <p:cNvSpPr txBox="1"/>
          <p:nvPr/>
        </p:nvSpPr>
        <p:spPr>
          <a:xfrm>
            <a:off x="5774112" y="2616200"/>
            <a:ext cx="489198" cy="253916"/>
          </a:xfrm>
          <a:prstGeom prst="rect">
            <a:avLst/>
          </a:prstGeom>
          <a:noFill/>
        </p:spPr>
        <p:txBody>
          <a:bodyPr wrap="square" rtlCol="0">
            <a:spAutoFit/>
          </a:bodyPr>
          <a:lstStyle/>
          <a:p>
            <a:r>
              <a:rPr lang="en-US" sz="1050" b="1" dirty="0"/>
              <a:t>(1,X)</a:t>
            </a:r>
          </a:p>
        </p:txBody>
      </p:sp>
      <p:sp>
        <p:nvSpPr>
          <p:cNvPr id="50" name="TextBox 49">
            <a:extLst>
              <a:ext uri="{FF2B5EF4-FFF2-40B4-BE49-F238E27FC236}">
                <a16:creationId xmlns:a16="http://schemas.microsoft.com/office/drawing/2014/main" id="{CCEA4D9E-3710-495A-9388-E31BF0352D9E}"/>
              </a:ext>
            </a:extLst>
          </p:cNvPr>
          <p:cNvSpPr txBox="1"/>
          <p:nvPr/>
        </p:nvSpPr>
        <p:spPr>
          <a:xfrm>
            <a:off x="6293062" y="2607733"/>
            <a:ext cx="489198" cy="253916"/>
          </a:xfrm>
          <a:prstGeom prst="rect">
            <a:avLst/>
          </a:prstGeom>
          <a:noFill/>
        </p:spPr>
        <p:txBody>
          <a:bodyPr wrap="square" rtlCol="0">
            <a:spAutoFit/>
          </a:bodyPr>
          <a:lstStyle/>
          <a:p>
            <a:r>
              <a:rPr lang="en-US" sz="1050" b="1" dirty="0"/>
              <a:t>(2,X)</a:t>
            </a:r>
          </a:p>
        </p:txBody>
      </p:sp>
      <p:sp>
        <p:nvSpPr>
          <p:cNvPr id="51" name="TextBox 50">
            <a:extLst>
              <a:ext uri="{FF2B5EF4-FFF2-40B4-BE49-F238E27FC236}">
                <a16:creationId xmlns:a16="http://schemas.microsoft.com/office/drawing/2014/main" id="{6CC21B3F-B99A-4478-874C-5955688E927E}"/>
              </a:ext>
            </a:extLst>
          </p:cNvPr>
          <p:cNvSpPr txBox="1"/>
          <p:nvPr/>
        </p:nvSpPr>
        <p:spPr>
          <a:xfrm>
            <a:off x="4881417" y="4284260"/>
            <a:ext cx="489198" cy="253916"/>
          </a:xfrm>
          <a:prstGeom prst="rect">
            <a:avLst/>
          </a:prstGeom>
          <a:noFill/>
        </p:spPr>
        <p:txBody>
          <a:bodyPr wrap="square" rtlCol="0">
            <a:spAutoFit/>
          </a:bodyPr>
          <a:lstStyle/>
          <a:p>
            <a:r>
              <a:rPr lang="en-US" sz="1050" b="1" dirty="0"/>
              <a:t>(1,Y)</a:t>
            </a:r>
          </a:p>
        </p:txBody>
      </p:sp>
      <p:sp>
        <p:nvSpPr>
          <p:cNvPr id="52" name="TextBox 51">
            <a:extLst>
              <a:ext uri="{FF2B5EF4-FFF2-40B4-BE49-F238E27FC236}">
                <a16:creationId xmlns:a16="http://schemas.microsoft.com/office/drawing/2014/main" id="{352E6151-8007-41F9-B8E7-3108FE91AAD2}"/>
              </a:ext>
            </a:extLst>
          </p:cNvPr>
          <p:cNvSpPr txBox="1"/>
          <p:nvPr/>
        </p:nvSpPr>
        <p:spPr>
          <a:xfrm>
            <a:off x="5404666" y="4277773"/>
            <a:ext cx="489198" cy="253916"/>
          </a:xfrm>
          <a:prstGeom prst="rect">
            <a:avLst/>
          </a:prstGeom>
          <a:noFill/>
        </p:spPr>
        <p:txBody>
          <a:bodyPr wrap="square" rtlCol="0">
            <a:spAutoFit/>
          </a:bodyPr>
          <a:lstStyle/>
          <a:p>
            <a:r>
              <a:rPr lang="en-US" sz="1050" b="1" dirty="0"/>
              <a:t>(2,Y)</a:t>
            </a:r>
          </a:p>
        </p:txBody>
      </p:sp>
      <p:sp>
        <p:nvSpPr>
          <p:cNvPr id="53" name="TextBox 52">
            <a:extLst>
              <a:ext uri="{FF2B5EF4-FFF2-40B4-BE49-F238E27FC236}">
                <a16:creationId xmlns:a16="http://schemas.microsoft.com/office/drawing/2014/main" id="{FBFC3894-C15D-4D98-B3D3-C0F27D5DF985}"/>
              </a:ext>
            </a:extLst>
          </p:cNvPr>
          <p:cNvSpPr txBox="1"/>
          <p:nvPr/>
        </p:nvSpPr>
        <p:spPr>
          <a:xfrm>
            <a:off x="6444545" y="5850008"/>
            <a:ext cx="489198" cy="253916"/>
          </a:xfrm>
          <a:prstGeom prst="rect">
            <a:avLst/>
          </a:prstGeom>
          <a:noFill/>
        </p:spPr>
        <p:txBody>
          <a:bodyPr wrap="square" rtlCol="0">
            <a:spAutoFit/>
          </a:bodyPr>
          <a:lstStyle/>
          <a:p>
            <a:r>
              <a:rPr lang="en-US" sz="1050" b="1" dirty="0"/>
              <a:t>(1,Z)</a:t>
            </a:r>
          </a:p>
        </p:txBody>
      </p:sp>
      <p:sp>
        <p:nvSpPr>
          <p:cNvPr id="54" name="TextBox 53">
            <a:extLst>
              <a:ext uri="{FF2B5EF4-FFF2-40B4-BE49-F238E27FC236}">
                <a16:creationId xmlns:a16="http://schemas.microsoft.com/office/drawing/2014/main" id="{280C5501-C383-4470-8CCD-9E851A5CBD5D}"/>
              </a:ext>
            </a:extLst>
          </p:cNvPr>
          <p:cNvSpPr txBox="1"/>
          <p:nvPr/>
        </p:nvSpPr>
        <p:spPr>
          <a:xfrm>
            <a:off x="6976917" y="5845738"/>
            <a:ext cx="489198" cy="253916"/>
          </a:xfrm>
          <a:prstGeom prst="rect">
            <a:avLst/>
          </a:prstGeom>
          <a:noFill/>
        </p:spPr>
        <p:txBody>
          <a:bodyPr wrap="square" rtlCol="0">
            <a:spAutoFit/>
          </a:bodyPr>
          <a:lstStyle/>
          <a:p>
            <a:r>
              <a:rPr lang="en-US" sz="1050" b="1" dirty="0"/>
              <a:t>(2,Z)</a:t>
            </a:r>
          </a:p>
        </p:txBody>
      </p:sp>
      <p:sp>
        <p:nvSpPr>
          <p:cNvPr id="44" name="Speech Bubble: Rectangle 43">
            <a:extLst>
              <a:ext uri="{FF2B5EF4-FFF2-40B4-BE49-F238E27FC236}">
                <a16:creationId xmlns:a16="http://schemas.microsoft.com/office/drawing/2014/main" id="{8AEDCDE4-7D1B-4FAD-B475-B451C7AB0D8F}"/>
              </a:ext>
            </a:extLst>
          </p:cNvPr>
          <p:cNvSpPr/>
          <p:nvPr/>
        </p:nvSpPr>
        <p:spPr>
          <a:xfrm>
            <a:off x="8324020" y="1180068"/>
            <a:ext cx="2987906" cy="767266"/>
          </a:xfrm>
          <a:prstGeom prst="wedgeRectCallout">
            <a:avLst>
              <a:gd name="adj1" fmla="val -123313"/>
              <a:gd name="adj2" fmla="val 1057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Pending updates occupy a slot but are not yet executed.</a:t>
            </a:r>
          </a:p>
        </p:txBody>
      </p:sp>
    </p:spTree>
    <p:extLst>
      <p:ext uri="{BB962C8B-B14F-4D97-AF65-F5344CB8AC3E}">
        <p14:creationId xmlns:p14="http://schemas.microsoft.com/office/powerpoint/2010/main" val="15639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randombar(horizontal)">
                                      <p:cBhvr>
                                        <p:cTn id="23" dur="500"/>
                                        <p:tgtEl>
                                          <p:spTgt spid="4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randombar(horizontal)">
                                      <p:cBhvr>
                                        <p:cTn id="34" dur="500"/>
                                        <p:tgtEl>
                                          <p:spTgt spid="47"/>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randombar(horizontal)">
                                      <p:cBhvr>
                                        <p:cTn id="38" dur="500"/>
                                        <p:tgtEl>
                                          <p:spTgt spid="45"/>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par>
                          <p:cTn id="43" fill="hold">
                            <p:stCondLst>
                              <p:cond delay="3000"/>
                            </p:stCondLst>
                            <p:childTnLst>
                              <p:par>
                                <p:cTn id="44" presetID="14" presetClass="entr" presetSubtype="1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randombar(horizont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23" grpId="0" animBg="1"/>
      <p:bldP spid="33" grpId="0" animBg="1"/>
      <p:bldP spid="34" grpId="0" animBg="1"/>
      <p:bldP spid="43" grpId="0" animBg="1"/>
      <p:bldP spid="45" grpId="0" animBg="1"/>
      <p:bldP spid="46" grpId="0" animBg="1"/>
      <p:bldP spid="47" grpId="0" animBg="1"/>
      <p:bldP spid="48" grpId="0" animBg="1"/>
      <p:bldP spid="49"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2FAA-84CF-414B-9080-029A505D459A}"/>
              </a:ext>
            </a:extLst>
          </p:cNvPr>
          <p:cNvSpPr>
            <a:spLocks noGrp="1"/>
          </p:cNvSpPr>
          <p:nvPr>
            <p:ph type="title"/>
          </p:nvPr>
        </p:nvSpPr>
        <p:spPr/>
        <p:txBody>
          <a:bodyPr/>
          <a:lstStyle/>
          <a:p>
            <a:r>
              <a:rPr lang="en-US" dirty="0" err="1"/>
              <a:t>Lamport’s</a:t>
            </a:r>
            <a:r>
              <a:rPr lang="en-US" dirty="0"/>
              <a:t> rule:</a:t>
            </a:r>
          </a:p>
        </p:txBody>
      </p:sp>
      <p:sp>
        <p:nvSpPr>
          <p:cNvPr id="3" name="Content Placeholder 2">
            <a:extLst>
              <a:ext uri="{FF2B5EF4-FFF2-40B4-BE49-F238E27FC236}">
                <a16:creationId xmlns:a16="http://schemas.microsoft.com/office/drawing/2014/main" id="{197023AE-0A86-48C7-BC1D-932736879E50}"/>
              </a:ext>
            </a:extLst>
          </p:cNvPr>
          <p:cNvSpPr>
            <a:spLocks noGrp="1"/>
          </p:cNvSpPr>
          <p:nvPr>
            <p:ph idx="1"/>
          </p:nvPr>
        </p:nvSpPr>
        <p:spPr/>
        <p:txBody>
          <a:bodyPr>
            <a:normAutofit fontScale="92500" lnSpcReduction="20000"/>
          </a:bodyPr>
          <a:lstStyle/>
          <a:p>
            <a:r>
              <a:rPr lang="en-US" dirty="0"/>
              <a:t>Leader sends proposed message.</a:t>
            </a:r>
          </a:p>
          <a:p>
            <a:endParaRPr lang="en-US" dirty="0"/>
          </a:p>
          <a:p>
            <a:r>
              <a:rPr lang="en-US" dirty="0"/>
              <a:t>Receivers timestamp the message with a logical clock, insert to a priority queue and reply with (timestamp, receiver-id).</a:t>
            </a:r>
          </a:p>
          <a:p>
            <a:endParaRPr lang="en-US" dirty="0"/>
          </a:p>
          <a:p>
            <a:r>
              <a:rPr lang="en-US" dirty="0"/>
              <a:t>For example: A:1 was put into slots {(1,X), (2,Y), (1,Z)}</a:t>
            </a:r>
          </a:p>
          <a:p>
            <a:r>
              <a:rPr lang="en-US" dirty="0"/>
              <a:t>                    B:1 was put into slots {(2,X), (1,Y), (2,Z)}</a:t>
            </a:r>
          </a:p>
          <a:p>
            <a:endParaRPr lang="en-US" dirty="0"/>
          </a:p>
          <a:p>
            <a:r>
              <a:rPr lang="en-US" dirty="0"/>
              <a:t>Leaders now compute the maximum by timestamp, breaking ties with ID.</a:t>
            </a:r>
          </a:p>
        </p:txBody>
      </p:sp>
      <p:sp>
        <p:nvSpPr>
          <p:cNvPr id="4" name="Footer Placeholder 3">
            <a:extLst>
              <a:ext uri="{FF2B5EF4-FFF2-40B4-BE49-F238E27FC236}">
                <a16:creationId xmlns:a16="http://schemas.microsoft.com/office/drawing/2014/main" id="{3FB44564-4647-46BA-8066-8E2443C33E7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35A495B-A864-4483-9C98-0B7B14A4F661}"/>
              </a:ext>
            </a:extLst>
          </p:cNvPr>
          <p:cNvSpPr>
            <a:spLocks noGrp="1"/>
          </p:cNvSpPr>
          <p:nvPr>
            <p:ph type="sldNum" sz="quarter" idx="12"/>
          </p:nvPr>
        </p:nvSpPr>
        <p:spPr/>
        <p:txBody>
          <a:bodyPr/>
          <a:lstStyle/>
          <a:p>
            <a:fld id="{3C974458-8A97-4835-BF79-1FB6D7856C21}" type="slidenum">
              <a:rPr lang="en-US" smtClean="0"/>
              <a:t>21</a:t>
            </a:fld>
            <a:endParaRPr lang="en-US"/>
          </a:p>
        </p:txBody>
      </p:sp>
      <p:sp>
        <p:nvSpPr>
          <p:cNvPr id="6" name="Oval 5">
            <a:extLst>
              <a:ext uri="{FF2B5EF4-FFF2-40B4-BE49-F238E27FC236}">
                <a16:creationId xmlns:a16="http://schemas.microsoft.com/office/drawing/2014/main" id="{5A8737F1-7E58-4448-954A-4CB35793583A}"/>
              </a:ext>
            </a:extLst>
          </p:cNvPr>
          <p:cNvSpPr/>
          <p:nvPr/>
        </p:nvSpPr>
        <p:spPr>
          <a:xfrm>
            <a:off x="6613864" y="4225772"/>
            <a:ext cx="852256" cy="5948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FE29B2B-195C-4406-B3E8-C058FFCBCC65}"/>
              </a:ext>
            </a:extLst>
          </p:cNvPr>
          <p:cNvSpPr/>
          <p:nvPr/>
        </p:nvSpPr>
        <p:spPr>
          <a:xfrm>
            <a:off x="7367533" y="4724342"/>
            <a:ext cx="852256" cy="5948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74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162C-5E73-432E-947E-58422C22CFCA}"/>
              </a:ext>
            </a:extLst>
          </p:cNvPr>
          <p:cNvSpPr>
            <a:spLocks noGrp="1"/>
          </p:cNvSpPr>
          <p:nvPr>
            <p:ph type="title"/>
          </p:nvPr>
        </p:nvSpPr>
        <p:spPr/>
        <p:txBody>
          <a:bodyPr/>
          <a:lstStyle/>
          <a:p>
            <a:r>
              <a:rPr lang="en-US" dirty="0" err="1"/>
              <a:t>Lamport’s</a:t>
            </a:r>
            <a:r>
              <a:rPr lang="en-US" dirty="0"/>
              <a:t> protocol, second phase</a:t>
            </a:r>
          </a:p>
        </p:txBody>
      </p:sp>
      <p:sp>
        <p:nvSpPr>
          <p:cNvPr id="3" name="Content Placeholder 2">
            <a:extLst>
              <a:ext uri="{FF2B5EF4-FFF2-40B4-BE49-F238E27FC236}">
                <a16:creationId xmlns:a16="http://schemas.microsoft.com/office/drawing/2014/main" id="{FE2A53C0-396B-4A52-8F27-801FFECF22BD}"/>
              </a:ext>
            </a:extLst>
          </p:cNvPr>
          <p:cNvSpPr>
            <a:spLocks noGrp="1"/>
          </p:cNvSpPr>
          <p:nvPr>
            <p:ph idx="1"/>
          </p:nvPr>
        </p:nvSpPr>
        <p:spPr/>
        <p:txBody>
          <a:bodyPr/>
          <a:lstStyle/>
          <a:p>
            <a:r>
              <a:rPr lang="en-US" dirty="0"/>
              <a:t>Now Leaders send the “commit times” they computed</a:t>
            </a:r>
          </a:p>
          <a:p>
            <a:endParaRPr lang="en-US" dirty="0"/>
          </a:p>
          <a:p>
            <a:r>
              <a:rPr lang="en-US" dirty="0"/>
              <a:t>Receivers reorder their priority queues</a:t>
            </a:r>
          </a:p>
          <a:p>
            <a:endParaRPr lang="en-US" dirty="0"/>
          </a:p>
          <a:p>
            <a:r>
              <a:rPr lang="en-US" dirty="0"/>
              <a:t>Receivers deliver </a:t>
            </a:r>
            <a:r>
              <a:rPr lang="en-US" i="1" dirty="0"/>
              <a:t>committed messages, from the front of the queue</a:t>
            </a:r>
            <a:endParaRPr lang="en-US" dirty="0"/>
          </a:p>
        </p:txBody>
      </p:sp>
      <p:sp>
        <p:nvSpPr>
          <p:cNvPr id="4" name="Footer Placeholder 3">
            <a:extLst>
              <a:ext uri="{FF2B5EF4-FFF2-40B4-BE49-F238E27FC236}">
                <a16:creationId xmlns:a16="http://schemas.microsoft.com/office/drawing/2014/main" id="{1F82E517-9533-4F44-9351-81894BB0266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9ABEAA9-ED5B-4913-A19C-B0914B159791}"/>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112880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6ADD-5516-4B75-8C12-0250B32888E0}"/>
              </a:ext>
            </a:extLst>
          </p:cNvPr>
          <p:cNvSpPr>
            <a:spLocks noGrp="1"/>
          </p:cNvSpPr>
          <p:nvPr>
            <p:ph type="title"/>
          </p:nvPr>
        </p:nvSpPr>
        <p:spPr>
          <a:xfrm>
            <a:off x="1062673" y="383136"/>
            <a:ext cx="10786872" cy="1499616"/>
          </a:xfrm>
        </p:spPr>
        <p:txBody>
          <a:bodyPr/>
          <a:lstStyle/>
          <a:p>
            <a:r>
              <a:rPr lang="en-US" dirty="0"/>
              <a:t>Leslie’s original proposal: Priority Queues and Logical Clocks</a:t>
            </a:r>
          </a:p>
        </p:txBody>
      </p:sp>
      <p:sp>
        <p:nvSpPr>
          <p:cNvPr id="4" name="Footer Placeholder 3">
            <a:extLst>
              <a:ext uri="{FF2B5EF4-FFF2-40B4-BE49-F238E27FC236}">
                <a16:creationId xmlns:a16="http://schemas.microsoft.com/office/drawing/2014/main" id="{CD4BFEAA-09BB-438E-9E1B-19862F3F946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FB8952E-FDD2-495B-9BDC-CCB79E9A1BCC}"/>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Freeform: Shape 5">
            <a:extLst>
              <a:ext uri="{FF2B5EF4-FFF2-40B4-BE49-F238E27FC236}">
                <a16:creationId xmlns:a16="http://schemas.microsoft.com/office/drawing/2014/main" id="{602446D8-7896-4AE0-B11D-31340E786788}"/>
              </a:ext>
            </a:extLst>
          </p:cNvPr>
          <p:cNvSpPr/>
          <p:nvPr/>
        </p:nvSpPr>
        <p:spPr>
          <a:xfrm>
            <a:off x="1024128" y="2084832"/>
            <a:ext cx="533584" cy="1710266"/>
          </a:xfrm>
          <a:custGeom>
            <a:avLst/>
            <a:gdLst>
              <a:gd name="connsiteX0" fmla="*/ 33958 w 533584"/>
              <a:gd name="connsiteY0" fmla="*/ 0 h 1710266"/>
              <a:gd name="connsiteX1" fmla="*/ 533492 w 533584"/>
              <a:gd name="connsiteY1" fmla="*/ 491066 h 1710266"/>
              <a:gd name="connsiteX2" fmla="*/ 92 w 533584"/>
              <a:gd name="connsiteY2" fmla="*/ 1058333 h 1710266"/>
              <a:gd name="connsiteX3" fmla="*/ 499625 w 533584"/>
              <a:gd name="connsiteY3" fmla="*/ 1710266 h 1710266"/>
            </a:gdLst>
            <a:ahLst/>
            <a:cxnLst>
              <a:cxn ang="0">
                <a:pos x="connsiteX0" y="connsiteY0"/>
              </a:cxn>
              <a:cxn ang="0">
                <a:pos x="connsiteX1" y="connsiteY1"/>
              </a:cxn>
              <a:cxn ang="0">
                <a:pos x="connsiteX2" y="connsiteY2"/>
              </a:cxn>
              <a:cxn ang="0">
                <a:pos x="connsiteX3" y="connsiteY3"/>
              </a:cxn>
            </a:cxnLst>
            <a:rect l="l" t="t" r="r" b="b"/>
            <a:pathLst>
              <a:path w="533584" h="1710266">
                <a:moveTo>
                  <a:pt x="33958" y="0"/>
                </a:moveTo>
                <a:cubicBezTo>
                  <a:pt x="286547" y="157338"/>
                  <a:pt x="539136" y="314677"/>
                  <a:pt x="533492" y="491066"/>
                </a:cubicBezTo>
                <a:cubicBezTo>
                  <a:pt x="527848" y="667455"/>
                  <a:pt x="5737" y="855133"/>
                  <a:pt x="92" y="1058333"/>
                </a:cubicBezTo>
                <a:cubicBezTo>
                  <a:pt x="-5553" y="1261533"/>
                  <a:pt x="247036" y="1485899"/>
                  <a:pt x="499625" y="17102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03D7980-7E26-4C03-8C5D-CE7E7B429F36}"/>
              </a:ext>
            </a:extLst>
          </p:cNvPr>
          <p:cNvSpPr/>
          <p:nvPr/>
        </p:nvSpPr>
        <p:spPr>
          <a:xfrm>
            <a:off x="757336" y="4562518"/>
            <a:ext cx="533584" cy="1710266"/>
          </a:xfrm>
          <a:custGeom>
            <a:avLst/>
            <a:gdLst>
              <a:gd name="connsiteX0" fmla="*/ 33958 w 533584"/>
              <a:gd name="connsiteY0" fmla="*/ 0 h 1710266"/>
              <a:gd name="connsiteX1" fmla="*/ 533492 w 533584"/>
              <a:gd name="connsiteY1" fmla="*/ 491066 h 1710266"/>
              <a:gd name="connsiteX2" fmla="*/ 92 w 533584"/>
              <a:gd name="connsiteY2" fmla="*/ 1058333 h 1710266"/>
              <a:gd name="connsiteX3" fmla="*/ 499625 w 533584"/>
              <a:gd name="connsiteY3" fmla="*/ 1710266 h 1710266"/>
            </a:gdLst>
            <a:ahLst/>
            <a:cxnLst>
              <a:cxn ang="0">
                <a:pos x="connsiteX0" y="connsiteY0"/>
              </a:cxn>
              <a:cxn ang="0">
                <a:pos x="connsiteX1" y="connsiteY1"/>
              </a:cxn>
              <a:cxn ang="0">
                <a:pos x="connsiteX2" y="connsiteY2"/>
              </a:cxn>
              <a:cxn ang="0">
                <a:pos x="connsiteX3" y="connsiteY3"/>
              </a:cxn>
            </a:cxnLst>
            <a:rect l="l" t="t" r="r" b="b"/>
            <a:pathLst>
              <a:path w="533584" h="1710266">
                <a:moveTo>
                  <a:pt x="33958" y="0"/>
                </a:moveTo>
                <a:cubicBezTo>
                  <a:pt x="286547" y="157338"/>
                  <a:pt x="539136" y="314677"/>
                  <a:pt x="533492" y="491066"/>
                </a:cubicBezTo>
                <a:cubicBezTo>
                  <a:pt x="527848" y="667455"/>
                  <a:pt x="5737" y="855133"/>
                  <a:pt x="92" y="1058333"/>
                </a:cubicBezTo>
                <a:cubicBezTo>
                  <a:pt x="-5553" y="1261533"/>
                  <a:pt x="247036" y="1485899"/>
                  <a:pt x="499625" y="17102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C00289-416E-461A-B366-CB6A682CB96D}"/>
              </a:ext>
            </a:extLst>
          </p:cNvPr>
          <p:cNvSpPr txBox="1"/>
          <p:nvPr/>
        </p:nvSpPr>
        <p:spPr>
          <a:xfrm>
            <a:off x="499533" y="3795098"/>
            <a:ext cx="1456267" cy="369332"/>
          </a:xfrm>
          <a:prstGeom prst="rect">
            <a:avLst/>
          </a:prstGeom>
          <a:noFill/>
        </p:spPr>
        <p:txBody>
          <a:bodyPr wrap="square" rtlCol="0">
            <a:spAutoFit/>
          </a:bodyPr>
          <a:lstStyle/>
          <a:p>
            <a:r>
              <a:rPr lang="en-US" dirty="0"/>
              <a:t>Leader A</a:t>
            </a:r>
          </a:p>
        </p:txBody>
      </p:sp>
      <p:sp>
        <p:nvSpPr>
          <p:cNvPr id="9" name="TextBox 8">
            <a:extLst>
              <a:ext uri="{FF2B5EF4-FFF2-40B4-BE49-F238E27FC236}">
                <a16:creationId xmlns:a16="http://schemas.microsoft.com/office/drawing/2014/main" id="{5171F03C-4F21-4E0E-B9A2-9B4BFD69655A}"/>
              </a:ext>
            </a:extLst>
          </p:cNvPr>
          <p:cNvSpPr txBox="1"/>
          <p:nvPr/>
        </p:nvSpPr>
        <p:spPr>
          <a:xfrm>
            <a:off x="757336" y="6291749"/>
            <a:ext cx="1456267" cy="369332"/>
          </a:xfrm>
          <a:prstGeom prst="rect">
            <a:avLst/>
          </a:prstGeom>
          <a:noFill/>
        </p:spPr>
        <p:txBody>
          <a:bodyPr wrap="square" rtlCol="0">
            <a:spAutoFit/>
          </a:bodyPr>
          <a:lstStyle/>
          <a:p>
            <a:r>
              <a:rPr lang="en-US" dirty="0"/>
              <a:t>Leader B</a:t>
            </a:r>
          </a:p>
        </p:txBody>
      </p:sp>
      <p:sp>
        <p:nvSpPr>
          <p:cNvPr id="10" name="Rectangle 9">
            <a:extLst>
              <a:ext uri="{FF2B5EF4-FFF2-40B4-BE49-F238E27FC236}">
                <a16:creationId xmlns:a16="http://schemas.microsoft.com/office/drawing/2014/main" id="{20A87164-AAF9-4C5A-A5B3-11B806A9D187}"/>
              </a:ext>
            </a:extLst>
          </p:cNvPr>
          <p:cNvSpPr/>
          <p:nvPr/>
        </p:nvSpPr>
        <p:spPr>
          <a:xfrm>
            <a:off x="5655733" y="1964267"/>
            <a:ext cx="5181600"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4FBE01-B1CC-419B-B36D-12E8EC973C48}"/>
              </a:ext>
            </a:extLst>
          </p:cNvPr>
          <p:cNvSpPr/>
          <p:nvPr/>
        </p:nvSpPr>
        <p:spPr>
          <a:xfrm>
            <a:off x="5655733"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A:1</a:t>
            </a:r>
          </a:p>
        </p:txBody>
      </p:sp>
      <p:sp>
        <p:nvSpPr>
          <p:cNvPr id="12" name="Rectangle 11">
            <a:extLst>
              <a:ext uri="{FF2B5EF4-FFF2-40B4-BE49-F238E27FC236}">
                <a16:creationId xmlns:a16="http://schemas.microsoft.com/office/drawing/2014/main" id="{890ED126-A0E7-4B8B-AE44-F6C202B3FD45}"/>
              </a:ext>
            </a:extLst>
          </p:cNvPr>
          <p:cNvSpPr/>
          <p:nvPr/>
        </p:nvSpPr>
        <p:spPr>
          <a:xfrm>
            <a:off x="6189317"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B:1</a:t>
            </a:r>
          </a:p>
        </p:txBody>
      </p:sp>
      <p:sp>
        <p:nvSpPr>
          <p:cNvPr id="13" name="Rectangle 12">
            <a:extLst>
              <a:ext uri="{FF2B5EF4-FFF2-40B4-BE49-F238E27FC236}">
                <a16:creationId xmlns:a16="http://schemas.microsoft.com/office/drawing/2014/main" id="{233C8049-165A-4D9C-823D-EC0C241D6AAB}"/>
              </a:ext>
            </a:extLst>
          </p:cNvPr>
          <p:cNvSpPr/>
          <p:nvPr/>
        </p:nvSpPr>
        <p:spPr>
          <a:xfrm>
            <a:off x="6723269"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EA8394-985E-42AC-84B1-EB800AF99197}"/>
              </a:ext>
            </a:extLst>
          </p:cNvPr>
          <p:cNvSpPr/>
          <p:nvPr/>
        </p:nvSpPr>
        <p:spPr>
          <a:xfrm>
            <a:off x="7256853"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C23DCC-7C24-4A68-B29C-6A46C0175BC0}"/>
              </a:ext>
            </a:extLst>
          </p:cNvPr>
          <p:cNvSpPr/>
          <p:nvPr/>
        </p:nvSpPr>
        <p:spPr>
          <a:xfrm>
            <a:off x="7790437"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5D1598-72D8-47CD-829D-08A2350E38F7}"/>
              </a:ext>
            </a:extLst>
          </p:cNvPr>
          <p:cNvSpPr/>
          <p:nvPr/>
        </p:nvSpPr>
        <p:spPr>
          <a:xfrm>
            <a:off x="8324021"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267E87-DA52-409A-841C-0C90C5B21DD6}"/>
              </a:ext>
            </a:extLst>
          </p:cNvPr>
          <p:cNvSpPr/>
          <p:nvPr/>
        </p:nvSpPr>
        <p:spPr>
          <a:xfrm>
            <a:off x="8857972"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3DA673-7EEA-4626-9A69-5C25378BB767}"/>
              </a:ext>
            </a:extLst>
          </p:cNvPr>
          <p:cNvSpPr/>
          <p:nvPr/>
        </p:nvSpPr>
        <p:spPr>
          <a:xfrm>
            <a:off x="9391556" y="1964267"/>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A9BF281-7916-4AE5-8262-A4B53C3A80A6}"/>
              </a:ext>
            </a:extLst>
          </p:cNvPr>
          <p:cNvSpPr txBox="1"/>
          <p:nvPr/>
        </p:nvSpPr>
        <p:spPr>
          <a:xfrm>
            <a:off x="9999133" y="2345267"/>
            <a:ext cx="626534" cy="369332"/>
          </a:xfrm>
          <a:prstGeom prst="rect">
            <a:avLst/>
          </a:prstGeom>
          <a:noFill/>
        </p:spPr>
        <p:txBody>
          <a:bodyPr wrap="square" rtlCol="0">
            <a:spAutoFit/>
          </a:bodyPr>
          <a:lstStyle/>
          <a:p>
            <a:r>
              <a:rPr lang="en-US" dirty="0"/>
              <a:t>. . .</a:t>
            </a:r>
          </a:p>
        </p:txBody>
      </p:sp>
      <p:sp>
        <p:nvSpPr>
          <p:cNvPr id="20" name="TextBox 19">
            <a:extLst>
              <a:ext uri="{FF2B5EF4-FFF2-40B4-BE49-F238E27FC236}">
                <a16:creationId xmlns:a16="http://schemas.microsoft.com/office/drawing/2014/main" id="{433193ED-23B8-405E-9AE0-DD0832925250}"/>
              </a:ext>
            </a:extLst>
          </p:cNvPr>
          <p:cNvSpPr txBox="1"/>
          <p:nvPr/>
        </p:nvSpPr>
        <p:spPr>
          <a:xfrm>
            <a:off x="10075333" y="2980267"/>
            <a:ext cx="1837267" cy="369332"/>
          </a:xfrm>
          <a:prstGeom prst="rect">
            <a:avLst/>
          </a:prstGeom>
          <a:noFill/>
        </p:spPr>
        <p:txBody>
          <a:bodyPr wrap="square" rtlCol="0">
            <a:spAutoFit/>
          </a:bodyPr>
          <a:lstStyle/>
          <a:p>
            <a:r>
              <a:rPr lang="en-US" dirty="0"/>
              <a:t>Replica X</a:t>
            </a:r>
          </a:p>
        </p:txBody>
      </p:sp>
      <p:sp>
        <p:nvSpPr>
          <p:cNvPr id="21" name="Rectangle 20">
            <a:extLst>
              <a:ext uri="{FF2B5EF4-FFF2-40B4-BE49-F238E27FC236}">
                <a16:creationId xmlns:a16="http://schemas.microsoft.com/office/drawing/2014/main" id="{F9C06810-3CCA-405F-9C0E-6579240B850E}"/>
              </a:ext>
            </a:extLst>
          </p:cNvPr>
          <p:cNvSpPr/>
          <p:nvPr/>
        </p:nvSpPr>
        <p:spPr>
          <a:xfrm>
            <a:off x="4740598" y="3654399"/>
            <a:ext cx="5181600"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1877C5-087B-420F-8A07-C6F102891C7E}"/>
              </a:ext>
            </a:extLst>
          </p:cNvPr>
          <p:cNvSpPr/>
          <p:nvPr/>
        </p:nvSpPr>
        <p:spPr>
          <a:xfrm>
            <a:off x="4740598"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B:1</a:t>
            </a:r>
          </a:p>
        </p:txBody>
      </p:sp>
      <p:sp>
        <p:nvSpPr>
          <p:cNvPr id="23" name="Rectangle 22">
            <a:extLst>
              <a:ext uri="{FF2B5EF4-FFF2-40B4-BE49-F238E27FC236}">
                <a16:creationId xmlns:a16="http://schemas.microsoft.com/office/drawing/2014/main" id="{CFF81403-B982-49E8-B888-D3C0C994808F}"/>
              </a:ext>
            </a:extLst>
          </p:cNvPr>
          <p:cNvSpPr/>
          <p:nvPr/>
        </p:nvSpPr>
        <p:spPr>
          <a:xfrm>
            <a:off x="5274182"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A:1</a:t>
            </a:r>
          </a:p>
        </p:txBody>
      </p:sp>
      <p:sp>
        <p:nvSpPr>
          <p:cNvPr id="24" name="Rectangle 23">
            <a:extLst>
              <a:ext uri="{FF2B5EF4-FFF2-40B4-BE49-F238E27FC236}">
                <a16:creationId xmlns:a16="http://schemas.microsoft.com/office/drawing/2014/main" id="{03579D25-D9DA-4CC4-A2CA-A58D09CC2CA6}"/>
              </a:ext>
            </a:extLst>
          </p:cNvPr>
          <p:cNvSpPr/>
          <p:nvPr/>
        </p:nvSpPr>
        <p:spPr>
          <a:xfrm>
            <a:off x="5808134"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77EC98-3A6B-416F-B8F5-489826A149CB}"/>
              </a:ext>
            </a:extLst>
          </p:cNvPr>
          <p:cNvSpPr/>
          <p:nvPr/>
        </p:nvSpPr>
        <p:spPr>
          <a:xfrm>
            <a:off x="6341718"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D6CD581-22EA-46A5-AC88-BD066A612E1D}"/>
              </a:ext>
            </a:extLst>
          </p:cNvPr>
          <p:cNvSpPr/>
          <p:nvPr/>
        </p:nvSpPr>
        <p:spPr>
          <a:xfrm>
            <a:off x="6875302"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301A34-086B-450C-86D4-60CD491C1E36}"/>
              </a:ext>
            </a:extLst>
          </p:cNvPr>
          <p:cNvSpPr/>
          <p:nvPr/>
        </p:nvSpPr>
        <p:spPr>
          <a:xfrm>
            <a:off x="7408886"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F81FF3-F4DD-4EBF-916D-E193DEF94E04}"/>
              </a:ext>
            </a:extLst>
          </p:cNvPr>
          <p:cNvSpPr/>
          <p:nvPr/>
        </p:nvSpPr>
        <p:spPr>
          <a:xfrm>
            <a:off x="7942837"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9F594C-B1AC-4323-B300-1FEE97D2E96B}"/>
              </a:ext>
            </a:extLst>
          </p:cNvPr>
          <p:cNvSpPr/>
          <p:nvPr/>
        </p:nvSpPr>
        <p:spPr>
          <a:xfrm>
            <a:off x="8476421" y="3654399"/>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A3A50A-F0AF-474E-9988-A6EEE97D914E}"/>
              </a:ext>
            </a:extLst>
          </p:cNvPr>
          <p:cNvSpPr txBox="1"/>
          <p:nvPr/>
        </p:nvSpPr>
        <p:spPr>
          <a:xfrm>
            <a:off x="9083998" y="4035399"/>
            <a:ext cx="626534" cy="369332"/>
          </a:xfrm>
          <a:prstGeom prst="rect">
            <a:avLst/>
          </a:prstGeom>
          <a:noFill/>
        </p:spPr>
        <p:txBody>
          <a:bodyPr wrap="square" rtlCol="0">
            <a:spAutoFit/>
          </a:bodyPr>
          <a:lstStyle/>
          <a:p>
            <a:r>
              <a:rPr lang="en-US" dirty="0"/>
              <a:t>. . .</a:t>
            </a:r>
          </a:p>
        </p:txBody>
      </p:sp>
      <p:sp>
        <p:nvSpPr>
          <p:cNvPr id="31" name="TextBox 30">
            <a:extLst>
              <a:ext uri="{FF2B5EF4-FFF2-40B4-BE49-F238E27FC236}">
                <a16:creationId xmlns:a16="http://schemas.microsoft.com/office/drawing/2014/main" id="{C2E6577A-2679-4C0C-B457-3B36848C1E73}"/>
              </a:ext>
            </a:extLst>
          </p:cNvPr>
          <p:cNvSpPr txBox="1"/>
          <p:nvPr/>
        </p:nvSpPr>
        <p:spPr>
          <a:xfrm>
            <a:off x="9160198" y="4670399"/>
            <a:ext cx="1837267" cy="369332"/>
          </a:xfrm>
          <a:prstGeom prst="rect">
            <a:avLst/>
          </a:prstGeom>
          <a:noFill/>
        </p:spPr>
        <p:txBody>
          <a:bodyPr wrap="square" rtlCol="0">
            <a:spAutoFit/>
          </a:bodyPr>
          <a:lstStyle/>
          <a:p>
            <a:r>
              <a:rPr lang="en-US" dirty="0"/>
              <a:t>Replica Y</a:t>
            </a:r>
          </a:p>
        </p:txBody>
      </p:sp>
      <p:sp>
        <p:nvSpPr>
          <p:cNvPr id="32" name="Rectangle 31">
            <a:extLst>
              <a:ext uri="{FF2B5EF4-FFF2-40B4-BE49-F238E27FC236}">
                <a16:creationId xmlns:a16="http://schemas.microsoft.com/office/drawing/2014/main" id="{9CD7396D-23CE-4D1B-820F-1485AAE8E2B2}"/>
              </a:ext>
            </a:extLst>
          </p:cNvPr>
          <p:cNvSpPr/>
          <p:nvPr/>
        </p:nvSpPr>
        <p:spPr>
          <a:xfrm>
            <a:off x="6315583" y="5196922"/>
            <a:ext cx="5181600"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F401DD3-9545-4DC6-8566-959EF502978D}"/>
              </a:ext>
            </a:extLst>
          </p:cNvPr>
          <p:cNvSpPr/>
          <p:nvPr/>
        </p:nvSpPr>
        <p:spPr>
          <a:xfrm>
            <a:off x="6315583"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A:1</a:t>
            </a:r>
            <a:endParaRPr lang="en-US" sz="1400" dirty="0"/>
          </a:p>
        </p:txBody>
      </p:sp>
      <p:sp>
        <p:nvSpPr>
          <p:cNvPr id="34" name="Rectangle 33">
            <a:extLst>
              <a:ext uri="{FF2B5EF4-FFF2-40B4-BE49-F238E27FC236}">
                <a16:creationId xmlns:a16="http://schemas.microsoft.com/office/drawing/2014/main" id="{2F6B7D46-7547-41A4-8E9A-8ABACEBE0F3E}"/>
              </a:ext>
            </a:extLst>
          </p:cNvPr>
          <p:cNvSpPr/>
          <p:nvPr/>
        </p:nvSpPr>
        <p:spPr>
          <a:xfrm>
            <a:off x="6849167"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B:1</a:t>
            </a:r>
          </a:p>
        </p:txBody>
      </p:sp>
      <p:sp>
        <p:nvSpPr>
          <p:cNvPr id="35" name="Rectangle 34">
            <a:extLst>
              <a:ext uri="{FF2B5EF4-FFF2-40B4-BE49-F238E27FC236}">
                <a16:creationId xmlns:a16="http://schemas.microsoft.com/office/drawing/2014/main" id="{023CAA4B-2F68-4147-BF85-B359BACFA818}"/>
              </a:ext>
            </a:extLst>
          </p:cNvPr>
          <p:cNvSpPr/>
          <p:nvPr/>
        </p:nvSpPr>
        <p:spPr>
          <a:xfrm>
            <a:off x="7383119"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0DF97C0-234A-4ACA-A21E-B96ADE1C09C5}"/>
              </a:ext>
            </a:extLst>
          </p:cNvPr>
          <p:cNvSpPr/>
          <p:nvPr/>
        </p:nvSpPr>
        <p:spPr>
          <a:xfrm>
            <a:off x="7916703"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510697F-B464-4509-99A5-03D891A3A16D}"/>
              </a:ext>
            </a:extLst>
          </p:cNvPr>
          <p:cNvSpPr/>
          <p:nvPr/>
        </p:nvSpPr>
        <p:spPr>
          <a:xfrm>
            <a:off x="8450287"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47AA820-A504-4D4E-BC77-0E3DD3BB1176}"/>
              </a:ext>
            </a:extLst>
          </p:cNvPr>
          <p:cNvSpPr/>
          <p:nvPr/>
        </p:nvSpPr>
        <p:spPr>
          <a:xfrm>
            <a:off x="8983871"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750964C-FBF4-41D4-ACB3-158F7CDE3524}"/>
              </a:ext>
            </a:extLst>
          </p:cNvPr>
          <p:cNvSpPr/>
          <p:nvPr/>
        </p:nvSpPr>
        <p:spPr>
          <a:xfrm>
            <a:off x="9517822"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AF2AE8-CB59-40A7-B543-1C5016D1E7FE}"/>
              </a:ext>
            </a:extLst>
          </p:cNvPr>
          <p:cNvSpPr/>
          <p:nvPr/>
        </p:nvSpPr>
        <p:spPr>
          <a:xfrm>
            <a:off x="10051406" y="5196922"/>
            <a:ext cx="533584" cy="905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FF7636B-B43C-4A83-AE4A-33BFE094AE63}"/>
              </a:ext>
            </a:extLst>
          </p:cNvPr>
          <p:cNvSpPr txBox="1"/>
          <p:nvPr/>
        </p:nvSpPr>
        <p:spPr>
          <a:xfrm>
            <a:off x="10658983" y="5577922"/>
            <a:ext cx="626534" cy="369332"/>
          </a:xfrm>
          <a:prstGeom prst="rect">
            <a:avLst/>
          </a:prstGeom>
          <a:noFill/>
        </p:spPr>
        <p:txBody>
          <a:bodyPr wrap="square" rtlCol="0">
            <a:spAutoFit/>
          </a:bodyPr>
          <a:lstStyle/>
          <a:p>
            <a:r>
              <a:rPr lang="en-US" dirty="0"/>
              <a:t>. . .</a:t>
            </a:r>
          </a:p>
        </p:txBody>
      </p:sp>
      <p:sp>
        <p:nvSpPr>
          <p:cNvPr id="42" name="TextBox 41">
            <a:extLst>
              <a:ext uri="{FF2B5EF4-FFF2-40B4-BE49-F238E27FC236}">
                <a16:creationId xmlns:a16="http://schemas.microsoft.com/office/drawing/2014/main" id="{9E37F8DE-B91C-437E-9DEC-073A0726DEA2}"/>
              </a:ext>
            </a:extLst>
          </p:cNvPr>
          <p:cNvSpPr txBox="1"/>
          <p:nvPr/>
        </p:nvSpPr>
        <p:spPr>
          <a:xfrm>
            <a:off x="10735183" y="6212922"/>
            <a:ext cx="1837267" cy="369332"/>
          </a:xfrm>
          <a:prstGeom prst="rect">
            <a:avLst/>
          </a:prstGeom>
          <a:noFill/>
        </p:spPr>
        <p:txBody>
          <a:bodyPr wrap="square" rtlCol="0">
            <a:spAutoFit/>
          </a:bodyPr>
          <a:lstStyle/>
          <a:p>
            <a:r>
              <a:rPr lang="en-US" dirty="0"/>
              <a:t>Replica Z</a:t>
            </a:r>
          </a:p>
        </p:txBody>
      </p:sp>
      <p:sp>
        <p:nvSpPr>
          <p:cNvPr id="43" name="Freeform: Shape 42">
            <a:extLst>
              <a:ext uri="{FF2B5EF4-FFF2-40B4-BE49-F238E27FC236}">
                <a16:creationId xmlns:a16="http://schemas.microsoft.com/office/drawing/2014/main" id="{F0279F00-3A4F-49C4-9046-6BFCDF7E96EC}"/>
              </a:ext>
            </a:extLst>
          </p:cNvPr>
          <p:cNvSpPr/>
          <p:nvPr/>
        </p:nvSpPr>
        <p:spPr>
          <a:xfrm>
            <a:off x="1439333" y="1729826"/>
            <a:ext cx="4605867" cy="581574"/>
          </a:xfrm>
          <a:custGeom>
            <a:avLst/>
            <a:gdLst>
              <a:gd name="connsiteX0" fmla="*/ 0 w 4605867"/>
              <a:gd name="connsiteY0" fmla="*/ 581574 h 581574"/>
              <a:gd name="connsiteX1" fmla="*/ 3589867 w 4605867"/>
              <a:gd name="connsiteY1" fmla="*/ 14307 h 581574"/>
              <a:gd name="connsiteX2" fmla="*/ 4605867 w 4605867"/>
              <a:gd name="connsiteY2" fmla="*/ 225974 h 581574"/>
            </a:gdLst>
            <a:ahLst/>
            <a:cxnLst>
              <a:cxn ang="0">
                <a:pos x="connsiteX0" y="connsiteY0"/>
              </a:cxn>
              <a:cxn ang="0">
                <a:pos x="connsiteX1" y="connsiteY1"/>
              </a:cxn>
              <a:cxn ang="0">
                <a:pos x="connsiteX2" y="connsiteY2"/>
              </a:cxn>
            </a:cxnLst>
            <a:rect l="l" t="t" r="r" b="b"/>
            <a:pathLst>
              <a:path w="4605867" h="581574">
                <a:moveTo>
                  <a:pt x="0" y="581574"/>
                </a:moveTo>
                <a:cubicBezTo>
                  <a:pt x="1411111" y="327574"/>
                  <a:pt x="2822223" y="73574"/>
                  <a:pt x="3589867" y="14307"/>
                </a:cubicBezTo>
                <a:cubicBezTo>
                  <a:pt x="4357511" y="-44960"/>
                  <a:pt x="4481689" y="90507"/>
                  <a:pt x="4605867" y="225974"/>
                </a:cubicBez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878F30D7-9E1A-46D2-999C-934B336C0BC8}"/>
              </a:ext>
            </a:extLst>
          </p:cNvPr>
          <p:cNvSpPr/>
          <p:nvPr/>
        </p:nvSpPr>
        <p:spPr>
          <a:xfrm>
            <a:off x="1498600" y="2362200"/>
            <a:ext cx="4080933" cy="1286933"/>
          </a:xfrm>
          <a:custGeom>
            <a:avLst/>
            <a:gdLst>
              <a:gd name="connsiteX0" fmla="*/ 0 w 4080933"/>
              <a:gd name="connsiteY0" fmla="*/ 0 h 1286933"/>
              <a:gd name="connsiteX1" fmla="*/ 2658533 w 4080933"/>
              <a:gd name="connsiteY1" fmla="*/ 474133 h 1286933"/>
              <a:gd name="connsiteX2" fmla="*/ 4080933 w 4080933"/>
              <a:gd name="connsiteY2" fmla="*/ 1286933 h 1286933"/>
            </a:gdLst>
            <a:ahLst/>
            <a:cxnLst>
              <a:cxn ang="0">
                <a:pos x="connsiteX0" y="connsiteY0"/>
              </a:cxn>
              <a:cxn ang="0">
                <a:pos x="connsiteX1" y="connsiteY1"/>
              </a:cxn>
              <a:cxn ang="0">
                <a:pos x="connsiteX2" y="connsiteY2"/>
              </a:cxn>
            </a:cxnLst>
            <a:rect l="l" t="t" r="r" b="b"/>
            <a:pathLst>
              <a:path w="4080933" h="1286933">
                <a:moveTo>
                  <a:pt x="0" y="0"/>
                </a:moveTo>
                <a:cubicBezTo>
                  <a:pt x="989189" y="129822"/>
                  <a:pt x="1978378" y="259644"/>
                  <a:pt x="2658533" y="474133"/>
                </a:cubicBezTo>
                <a:cubicBezTo>
                  <a:pt x="3338688" y="688622"/>
                  <a:pt x="3709810" y="987777"/>
                  <a:pt x="4080933" y="1286933"/>
                </a:cubicBez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D30D3C3-1305-48F4-B1B7-58467072EA85}"/>
              </a:ext>
            </a:extLst>
          </p:cNvPr>
          <p:cNvSpPr/>
          <p:nvPr/>
        </p:nvSpPr>
        <p:spPr>
          <a:xfrm>
            <a:off x="1176867" y="2887133"/>
            <a:ext cx="5446852" cy="1972734"/>
          </a:xfrm>
          <a:custGeom>
            <a:avLst/>
            <a:gdLst>
              <a:gd name="connsiteX0" fmla="*/ 0 w 5446852"/>
              <a:gd name="connsiteY0" fmla="*/ 1972734 h 1972734"/>
              <a:gd name="connsiteX1" fmla="*/ 2599266 w 5446852"/>
              <a:gd name="connsiteY1" fmla="*/ 414867 h 1972734"/>
              <a:gd name="connsiteX2" fmla="*/ 5029200 w 5446852"/>
              <a:gd name="connsiteY2" fmla="*/ 440267 h 1972734"/>
              <a:gd name="connsiteX3" fmla="*/ 5427133 w 5446852"/>
              <a:gd name="connsiteY3" fmla="*/ 0 h 1972734"/>
            </a:gdLst>
            <a:ahLst/>
            <a:cxnLst>
              <a:cxn ang="0">
                <a:pos x="connsiteX0" y="connsiteY0"/>
              </a:cxn>
              <a:cxn ang="0">
                <a:pos x="connsiteX1" y="connsiteY1"/>
              </a:cxn>
              <a:cxn ang="0">
                <a:pos x="connsiteX2" y="connsiteY2"/>
              </a:cxn>
              <a:cxn ang="0">
                <a:pos x="connsiteX3" y="connsiteY3"/>
              </a:cxn>
            </a:cxnLst>
            <a:rect l="l" t="t" r="r" b="b"/>
            <a:pathLst>
              <a:path w="5446852" h="1972734">
                <a:moveTo>
                  <a:pt x="0" y="1972734"/>
                </a:moveTo>
                <a:cubicBezTo>
                  <a:pt x="880533" y="1321506"/>
                  <a:pt x="1761066" y="670278"/>
                  <a:pt x="2599266" y="414867"/>
                </a:cubicBezTo>
                <a:cubicBezTo>
                  <a:pt x="3437466" y="159456"/>
                  <a:pt x="4557889" y="509411"/>
                  <a:pt x="5029200" y="440267"/>
                </a:cubicBezTo>
                <a:cubicBezTo>
                  <a:pt x="5500511" y="371122"/>
                  <a:pt x="5463822" y="185561"/>
                  <a:pt x="5427133"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F20710C-2F4B-46B7-B6E1-057D346840E0}"/>
              </a:ext>
            </a:extLst>
          </p:cNvPr>
          <p:cNvSpPr/>
          <p:nvPr/>
        </p:nvSpPr>
        <p:spPr>
          <a:xfrm>
            <a:off x="1159933" y="4572000"/>
            <a:ext cx="3894667" cy="824664"/>
          </a:xfrm>
          <a:custGeom>
            <a:avLst/>
            <a:gdLst>
              <a:gd name="connsiteX0" fmla="*/ 0 w 3894667"/>
              <a:gd name="connsiteY0" fmla="*/ 237067 h 824664"/>
              <a:gd name="connsiteX1" fmla="*/ 1693334 w 3894667"/>
              <a:gd name="connsiteY1" fmla="*/ 821267 h 824664"/>
              <a:gd name="connsiteX2" fmla="*/ 3894667 w 3894667"/>
              <a:gd name="connsiteY2" fmla="*/ 0 h 824664"/>
            </a:gdLst>
            <a:ahLst/>
            <a:cxnLst>
              <a:cxn ang="0">
                <a:pos x="connsiteX0" y="connsiteY0"/>
              </a:cxn>
              <a:cxn ang="0">
                <a:pos x="connsiteX1" y="connsiteY1"/>
              </a:cxn>
              <a:cxn ang="0">
                <a:pos x="connsiteX2" y="connsiteY2"/>
              </a:cxn>
            </a:cxnLst>
            <a:rect l="l" t="t" r="r" b="b"/>
            <a:pathLst>
              <a:path w="3894667" h="824664">
                <a:moveTo>
                  <a:pt x="0" y="237067"/>
                </a:moveTo>
                <a:cubicBezTo>
                  <a:pt x="522111" y="548922"/>
                  <a:pt x="1044223" y="860778"/>
                  <a:pt x="1693334" y="821267"/>
                </a:cubicBezTo>
                <a:cubicBezTo>
                  <a:pt x="2342445" y="781756"/>
                  <a:pt x="3118556" y="390878"/>
                  <a:pt x="3894667"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CFB6B543-3135-44DA-B873-C42AADC7C220}"/>
              </a:ext>
            </a:extLst>
          </p:cNvPr>
          <p:cNvSpPr/>
          <p:nvPr/>
        </p:nvSpPr>
        <p:spPr>
          <a:xfrm>
            <a:off x="1202267" y="4851400"/>
            <a:ext cx="6011333" cy="1938941"/>
          </a:xfrm>
          <a:custGeom>
            <a:avLst/>
            <a:gdLst>
              <a:gd name="connsiteX0" fmla="*/ 0 w 6011333"/>
              <a:gd name="connsiteY0" fmla="*/ 0 h 1938941"/>
              <a:gd name="connsiteX1" fmla="*/ 3801533 w 6011333"/>
              <a:gd name="connsiteY1" fmla="*/ 1591733 h 1938941"/>
              <a:gd name="connsiteX2" fmla="*/ 5291666 w 6011333"/>
              <a:gd name="connsiteY2" fmla="*/ 1921933 h 1938941"/>
              <a:gd name="connsiteX3" fmla="*/ 6011333 w 6011333"/>
              <a:gd name="connsiteY3" fmla="*/ 1270000 h 1938941"/>
            </a:gdLst>
            <a:ahLst/>
            <a:cxnLst>
              <a:cxn ang="0">
                <a:pos x="connsiteX0" y="connsiteY0"/>
              </a:cxn>
              <a:cxn ang="0">
                <a:pos x="connsiteX1" y="connsiteY1"/>
              </a:cxn>
              <a:cxn ang="0">
                <a:pos x="connsiteX2" y="connsiteY2"/>
              </a:cxn>
              <a:cxn ang="0">
                <a:pos x="connsiteX3" y="connsiteY3"/>
              </a:cxn>
            </a:cxnLst>
            <a:rect l="l" t="t" r="r" b="b"/>
            <a:pathLst>
              <a:path w="6011333" h="1938941">
                <a:moveTo>
                  <a:pt x="0" y="0"/>
                </a:moveTo>
                <a:cubicBezTo>
                  <a:pt x="1459794" y="635705"/>
                  <a:pt x="2919589" y="1271411"/>
                  <a:pt x="3801533" y="1591733"/>
                </a:cubicBezTo>
                <a:cubicBezTo>
                  <a:pt x="4683477" y="1912055"/>
                  <a:pt x="4923366" y="1975555"/>
                  <a:pt x="5291666" y="1921933"/>
                </a:cubicBezTo>
                <a:cubicBezTo>
                  <a:pt x="5659966" y="1868311"/>
                  <a:pt x="5835649" y="1569155"/>
                  <a:pt x="6011333" y="127000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8A90A0-58C2-431C-808C-189B60056D52}"/>
              </a:ext>
            </a:extLst>
          </p:cNvPr>
          <p:cNvSpPr txBox="1"/>
          <p:nvPr/>
        </p:nvSpPr>
        <p:spPr>
          <a:xfrm>
            <a:off x="1557712" y="1964267"/>
            <a:ext cx="2526016" cy="369332"/>
          </a:xfrm>
          <a:prstGeom prst="rect">
            <a:avLst/>
          </a:prstGeom>
          <a:solidFill>
            <a:srgbClr val="FFFF00"/>
          </a:solidFill>
        </p:spPr>
        <p:txBody>
          <a:bodyPr wrap="square" rtlCol="0">
            <a:spAutoFit/>
          </a:bodyPr>
          <a:lstStyle/>
          <a:p>
            <a:pPr algn="ctr"/>
            <a:r>
              <a:rPr lang="en-US" i="1" dirty="0"/>
              <a:t>Commit A:1 at (2,Y)</a:t>
            </a:r>
          </a:p>
        </p:txBody>
      </p:sp>
      <p:sp>
        <p:nvSpPr>
          <p:cNvPr id="50" name="TextBox 49">
            <a:extLst>
              <a:ext uri="{FF2B5EF4-FFF2-40B4-BE49-F238E27FC236}">
                <a16:creationId xmlns:a16="http://schemas.microsoft.com/office/drawing/2014/main" id="{8093A843-5468-4387-8A0B-284489908FDC}"/>
              </a:ext>
            </a:extLst>
          </p:cNvPr>
          <p:cNvSpPr txBox="1"/>
          <p:nvPr/>
        </p:nvSpPr>
        <p:spPr>
          <a:xfrm>
            <a:off x="1159933" y="4799666"/>
            <a:ext cx="2526016" cy="369332"/>
          </a:xfrm>
          <a:prstGeom prst="rect">
            <a:avLst/>
          </a:prstGeom>
          <a:solidFill>
            <a:srgbClr val="FFFF00"/>
          </a:solidFill>
        </p:spPr>
        <p:txBody>
          <a:bodyPr wrap="square" rtlCol="0">
            <a:spAutoFit/>
          </a:bodyPr>
          <a:lstStyle/>
          <a:p>
            <a:pPr algn="ctr"/>
            <a:r>
              <a:rPr lang="en-US" i="1" dirty="0"/>
              <a:t>Commit B:1 at (2,Z)</a:t>
            </a:r>
          </a:p>
        </p:txBody>
      </p:sp>
      <p:sp>
        <p:nvSpPr>
          <p:cNvPr id="44" name="Rectangle 43">
            <a:extLst>
              <a:ext uri="{FF2B5EF4-FFF2-40B4-BE49-F238E27FC236}">
                <a16:creationId xmlns:a16="http://schemas.microsoft.com/office/drawing/2014/main" id="{2DA35D31-FB25-40AE-8E1F-AC6D109DD65D}"/>
              </a:ext>
            </a:extLst>
          </p:cNvPr>
          <p:cNvSpPr/>
          <p:nvPr/>
        </p:nvSpPr>
        <p:spPr>
          <a:xfrm>
            <a:off x="5807766" y="2311400"/>
            <a:ext cx="262834" cy="25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sym typeface="Symbol" panose="05050102010706020507" pitchFamily="18" charset="2"/>
              </a:rPr>
              <a:t></a:t>
            </a:r>
            <a:endParaRPr lang="en-US" b="1" dirty="0">
              <a:solidFill>
                <a:srgbClr val="C00000"/>
              </a:solidFill>
            </a:endParaRPr>
          </a:p>
        </p:txBody>
      </p:sp>
      <p:sp>
        <p:nvSpPr>
          <p:cNvPr id="51" name="Rectangle 50">
            <a:extLst>
              <a:ext uri="{FF2B5EF4-FFF2-40B4-BE49-F238E27FC236}">
                <a16:creationId xmlns:a16="http://schemas.microsoft.com/office/drawing/2014/main" id="{59F70EA6-1B93-43C2-B06C-1658E3553D54}"/>
              </a:ext>
            </a:extLst>
          </p:cNvPr>
          <p:cNvSpPr/>
          <p:nvPr/>
        </p:nvSpPr>
        <p:spPr>
          <a:xfrm>
            <a:off x="6782540" y="2219807"/>
            <a:ext cx="431060" cy="393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A:1</a:t>
            </a:r>
          </a:p>
        </p:txBody>
      </p:sp>
      <p:sp>
        <p:nvSpPr>
          <p:cNvPr id="52" name="Rectangle 51">
            <a:extLst>
              <a:ext uri="{FF2B5EF4-FFF2-40B4-BE49-F238E27FC236}">
                <a16:creationId xmlns:a16="http://schemas.microsoft.com/office/drawing/2014/main" id="{A3D8A123-1864-49F2-998A-51FCF3C1E40F}"/>
              </a:ext>
            </a:extLst>
          </p:cNvPr>
          <p:cNvSpPr/>
          <p:nvPr/>
        </p:nvSpPr>
        <p:spPr>
          <a:xfrm>
            <a:off x="6456600" y="5539034"/>
            <a:ext cx="262834" cy="25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9B5CEEA-EF1F-4BEB-8109-989E1A88F74A}"/>
              </a:ext>
            </a:extLst>
          </p:cNvPr>
          <p:cNvSpPr/>
          <p:nvPr/>
        </p:nvSpPr>
        <p:spPr>
          <a:xfrm>
            <a:off x="6366845" y="5471300"/>
            <a:ext cx="431060" cy="393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A:1</a:t>
            </a:r>
          </a:p>
        </p:txBody>
      </p:sp>
      <p:sp>
        <p:nvSpPr>
          <p:cNvPr id="54" name="Rectangle 53">
            <a:extLst>
              <a:ext uri="{FF2B5EF4-FFF2-40B4-BE49-F238E27FC236}">
                <a16:creationId xmlns:a16="http://schemas.microsoft.com/office/drawing/2014/main" id="{A3F944CB-F764-4D8B-B04B-FFF924612E5E}"/>
              </a:ext>
            </a:extLst>
          </p:cNvPr>
          <p:cNvSpPr/>
          <p:nvPr/>
        </p:nvSpPr>
        <p:spPr>
          <a:xfrm>
            <a:off x="4362801" y="4016064"/>
            <a:ext cx="262834" cy="25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83970A7-E7D4-4C72-BF38-7ED48B2DCAAA}"/>
              </a:ext>
            </a:extLst>
          </p:cNvPr>
          <p:cNvSpPr/>
          <p:nvPr/>
        </p:nvSpPr>
        <p:spPr>
          <a:xfrm>
            <a:off x="5337575" y="3924471"/>
            <a:ext cx="431060" cy="393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A:1</a:t>
            </a:r>
          </a:p>
        </p:txBody>
      </p:sp>
      <p:sp>
        <p:nvSpPr>
          <p:cNvPr id="56" name="Rectangle 55">
            <a:extLst>
              <a:ext uri="{FF2B5EF4-FFF2-40B4-BE49-F238E27FC236}">
                <a16:creationId xmlns:a16="http://schemas.microsoft.com/office/drawing/2014/main" id="{D13DA3B3-2B23-4E3D-8EAB-E4B51380990E}"/>
              </a:ext>
            </a:extLst>
          </p:cNvPr>
          <p:cNvSpPr/>
          <p:nvPr/>
        </p:nvSpPr>
        <p:spPr>
          <a:xfrm>
            <a:off x="6317157" y="2304084"/>
            <a:ext cx="262834" cy="25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sym typeface="Symbol" panose="05050102010706020507" pitchFamily="18" charset="2"/>
              </a:rPr>
              <a:t></a:t>
            </a:r>
            <a:endParaRPr lang="en-US" b="1" dirty="0">
              <a:solidFill>
                <a:srgbClr val="C00000"/>
              </a:solidFill>
            </a:endParaRPr>
          </a:p>
        </p:txBody>
      </p:sp>
      <p:sp>
        <p:nvSpPr>
          <p:cNvPr id="57" name="Rectangle 56">
            <a:extLst>
              <a:ext uri="{FF2B5EF4-FFF2-40B4-BE49-F238E27FC236}">
                <a16:creationId xmlns:a16="http://schemas.microsoft.com/office/drawing/2014/main" id="{503CA2A6-D095-461E-9075-C97ACDEF9769}"/>
              </a:ext>
            </a:extLst>
          </p:cNvPr>
          <p:cNvSpPr/>
          <p:nvPr/>
        </p:nvSpPr>
        <p:spPr>
          <a:xfrm>
            <a:off x="7291931" y="2212491"/>
            <a:ext cx="431060" cy="393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B:1</a:t>
            </a:r>
          </a:p>
        </p:txBody>
      </p:sp>
      <p:sp>
        <p:nvSpPr>
          <p:cNvPr id="58" name="Rectangle 57">
            <a:extLst>
              <a:ext uri="{FF2B5EF4-FFF2-40B4-BE49-F238E27FC236}">
                <a16:creationId xmlns:a16="http://schemas.microsoft.com/office/drawing/2014/main" id="{859003B8-AE1B-4733-B291-5F6D2E8C06A3}"/>
              </a:ext>
            </a:extLst>
          </p:cNvPr>
          <p:cNvSpPr/>
          <p:nvPr/>
        </p:nvSpPr>
        <p:spPr>
          <a:xfrm>
            <a:off x="4887507" y="4016064"/>
            <a:ext cx="262834" cy="25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sym typeface="Symbol" panose="05050102010706020507" pitchFamily="18" charset="2"/>
              </a:rPr>
              <a:t></a:t>
            </a:r>
            <a:endParaRPr lang="en-US" b="1" dirty="0">
              <a:solidFill>
                <a:srgbClr val="C00000"/>
              </a:solidFill>
            </a:endParaRPr>
          </a:p>
        </p:txBody>
      </p:sp>
      <p:sp>
        <p:nvSpPr>
          <p:cNvPr id="59" name="Rectangle 58">
            <a:extLst>
              <a:ext uri="{FF2B5EF4-FFF2-40B4-BE49-F238E27FC236}">
                <a16:creationId xmlns:a16="http://schemas.microsoft.com/office/drawing/2014/main" id="{E785B643-BFC9-42AA-9693-046A9DCB20EF}"/>
              </a:ext>
            </a:extLst>
          </p:cNvPr>
          <p:cNvSpPr/>
          <p:nvPr/>
        </p:nvSpPr>
        <p:spPr>
          <a:xfrm>
            <a:off x="5862281" y="3924471"/>
            <a:ext cx="431060" cy="393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B:1</a:t>
            </a:r>
          </a:p>
        </p:txBody>
      </p:sp>
      <p:sp>
        <p:nvSpPr>
          <p:cNvPr id="60" name="Rectangle 59">
            <a:extLst>
              <a:ext uri="{FF2B5EF4-FFF2-40B4-BE49-F238E27FC236}">
                <a16:creationId xmlns:a16="http://schemas.microsoft.com/office/drawing/2014/main" id="{6AB14B06-549F-4411-9BD6-95F4B51A7154}"/>
              </a:ext>
            </a:extLst>
          </p:cNvPr>
          <p:cNvSpPr/>
          <p:nvPr/>
        </p:nvSpPr>
        <p:spPr>
          <a:xfrm>
            <a:off x="5937499" y="5553098"/>
            <a:ext cx="262834" cy="25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49E7A2A-11F1-439D-BF5B-66D86A9AFF60}"/>
              </a:ext>
            </a:extLst>
          </p:cNvPr>
          <p:cNvSpPr/>
          <p:nvPr/>
        </p:nvSpPr>
        <p:spPr>
          <a:xfrm>
            <a:off x="6912273" y="5461505"/>
            <a:ext cx="431060" cy="393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B:1</a:t>
            </a:r>
          </a:p>
        </p:txBody>
      </p:sp>
      <p:sp>
        <p:nvSpPr>
          <p:cNvPr id="46" name="Freeform: Shape 45">
            <a:extLst>
              <a:ext uri="{FF2B5EF4-FFF2-40B4-BE49-F238E27FC236}">
                <a16:creationId xmlns:a16="http://schemas.microsoft.com/office/drawing/2014/main" id="{7D4B2D01-D2C5-4DFD-9CBC-81D075A5EED7}"/>
              </a:ext>
            </a:extLst>
          </p:cNvPr>
          <p:cNvSpPr/>
          <p:nvPr/>
        </p:nvSpPr>
        <p:spPr>
          <a:xfrm>
            <a:off x="1473200" y="2336800"/>
            <a:ext cx="4834467" cy="3403600"/>
          </a:xfrm>
          <a:custGeom>
            <a:avLst/>
            <a:gdLst>
              <a:gd name="connsiteX0" fmla="*/ 0 w 4834467"/>
              <a:gd name="connsiteY0" fmla="*/ 0 h 3403600"/>
              <a:gd name="connsiteX1" fmla="*/ 2472267 w 4834467"/>
              <a:gd name="connsiteY1" fmla="*/ 2709333 h 3403600"/>
              <a:gd name="connsiteX2" fmla="*/ 4834467 w 4834467"/>
              <a:gd name="connsiteY2" fmla="*/ 3403600 h 3403600"/>
            </a:gdLst>
            <a:ahLst/>
            <a:cxnLst>
              <a:cxn ang="0">
                <a:pos x="connsiteX0" y="connsiteY0"/>
              </a:cxn>
              <a:cxn ang="0">
                <a:pos x="connsiteX1" y="connsiteY1"/>
              </a:cxn>
              <a:cxn ang="0">
                <a:pos x="connsiteX2" y="connsiteY2"/>
              </a:cxn>
            </a:cxnLst>
            <a:rect l="l" t="t" r="r" b="b"/>
            <a:pathLst>
              <a:path w="4834467" h="3403600">
                <a:moveTo>
                  <a:pt x="0" y="0"/>
                </a:moveTo>
                <a:cubicBezTo>
                  <a:pt x="833261" y="1071033"/>
                  <a:pt x="1666523" y="2142066"/>
                  <a:pt x="2472267" y="2709333"/>
                </a:cubicBezTo>
                <a:cubicBezTo>
                  <a:pt x="3278011" y="3276600"/>
                  <a:pt x="4056239" y="3340100"/>
                  <a:pt x="4834467" y="3403600"/>
                </a:cubicBez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peech Bubble: Rectangle 61">
            <a:extLst>
              <a:ext uri="{FF2B5EF4-FFF2-40B4-BE49-F238E27FC236}">
                <a16:creationId xmlns:a16="http://schemas.microsoft.com/office/drawing/2014/main" id="{E0443BB1-C5B3-4B46-81CF-B6849C441D13}"/>
              </a:ext>
            </a:extLst>
          </p:cNvPr>
          <p:cNvSpPr/>
          <p:nvPr/>
        </p:nvSpPr>
        <p:spPr>
          <a:xfrm>
            <a:off x="8651592" y="1664747"/>
            <a:ext cx="3257223" cy="1065035"/>
          </a:xfrm>
          <a:prstGeom prst="wedgeRectCallout">
            <a:avLst>
              <a:gd name="adj1" fmla="val -127783"/>
              <a:gd name="adj2" fmla="val 1628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Notice that committed messages either stay in place, or move to the right.</a:t>
            </a:r>
          </a:p>
        </p:txBody>
      </p:sp>
      <p:sp>
        <p:nvSpPr>
          <p:cNvPr id="63" name="Speech Bubble: Rectangle 62">
            <a:extLst>
              <a:ext uri="{FF2B5EF4-FFF2-40B4-BE49-F238E27FC236}">
                <a16:creationId xmlns:a16="http://schemas.microsoft.com/office/drawing/2014/main" id="{763C87CF-AC4D-4D4B-99B2-A8613330A99F}"/>
              </a:ext>
            </a:extLst>
          </p:cNvPr>
          <p:cNvSpPr/>
          <p:nvPr/>
        </p:nvSpPr>
        <p:spPr>
          <a:xfrm>
            <a:off x="8934777" y="2807594"/>
            <a:ext cx="3257223" cy="1065035"/>
          </a:xfrm>
          <a:prstGeom prst="wedgeRectCallout">
            <a:avLst>
              <a:gd name="adj1" fmla="val -149098"/>
              <a:gd name="adj2" fmla="val 778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This is why it is safe to deliver committed messages when they reach the front of the queue!</a:t>
            </a:r>
          </a:p>
        </p:txBody>
      </p:sp>
      <p:sp>
        <p:nvSpPr>
          <p:cNvPr id="64" name="TextBox 63">
            <a:extLst>
              <a:ext uri="{FF2B5EF4-FFF2-40B4-BE49-F238E27FC236}">
                <a16:creationId xmlns:a16="http://schemas.microsoft.com/office/drawing/2014/main" id="{80494B1A-E76F-486A-9F62-5A728DE8637B}"/>
              </a:ext>
            </a:extLst>
          </p:cNvPr>
          <p:cNvSpPr txBox="1"/>
          <p:nvPr/>
        </p:nvSpPr>
        <p:spPr>
          <a:xfrm>
            <a:off x="6859198" y="2617358"/>
            <a:ext cx="489198" cy="253916"/>
          </a:xfrm>
          <a:prstGeom prst="rect">
            <a:avLst/>
          </a:prstGeom>
          <a:noFill/>
        </p:spPr>
        <p:txBody>
          <a:bodyPr wrap="square" rtlCol="0">
            <a:spAutoFit/>
          </a:bodyPr>
          <a:lstStyle/>
          <a:p>
            <a:r>
              <a:rPr lang="en-US" sz="1050" b="1" dirty="0"/>
              <a:t>(2,Y)</a:t>
            </a:r>
          </a:p>
        </p:txBody>
      </p:sp>
      <p:sp>
        <p:nvSpPr>
          <p:cNvPr id="65" name="TextBox 64">
            <a:extLst>
              <a:ext uri="{FF2B5EF4-FFF2-40B4-BE49-F238E27FC236}">
                <a16:creationId xmlns:a16="http://schemas.microsoft.com/office/drawing/2014/main" id="{87EE6D3B-30F0-4D0A-BEE7-8E918C95DD3E}"/>
              </a:ext>
            </a:extLst>
          </p:cNvPr>
          <p:cNvSpPr txBox="1"/>
          <p:nvPr/>
        </p:nvSpPr>
        <p:spPr>
          <a:xfrm>
            <a:off x="7378099" y="2624751"/>
            <a:ext cx="489198" cy="253916"/>
          </a:xfrm>
          <a:prstGeom prst="rect">
            <a:avLst/>
          </a:prstGeom>
          <a:noFill/>
        </p:spPr>
        <p:txBody>
          <a:bodyPr wrap="square" rtlCol="0">
            <a:spAutoFit/>
          </a:bodyPr>
          <a:lstStyle/>
          <a:p>
            <a:r>
              <a:rPr lang="en-US" sz="1050" b="1" dirty="0"/>
              <a:t>(2,Z)</a:t>
            </a:r>
          </a:p>
        </p:txBody>
      </p:sp>
      <p:sp>
        <p:nvSpPr>
          <p:cNvPr id="66" name="TextBox 65">
            <a:extLst>
              <a:ext uri="{FF2B5EF4-FFF2-40B4-BE49-F238E27FC236}">
                <a16:creationId xmlns:a16="http://schemas.microsoft.com/office/drawing/2014/main" id="{0039FD2C-11C4-40DD-B979-AF1AE6D266BC}"/>
              </a:ext>
            </a:extLst>
          </p:cNvPr>
          <p:cNvSpPr txBox="1"/>
          <p:nvPr/>
        </p:nvSpPr>
        <p:spPr>
          <a:xfrm>
            <a:off x="5454402" y="4327584"/>
            <a:ext cx="489198" cy="253916"/>
          </a:xfrm>
          <a:prstGeom prst="rect">
            <a:avLst/>
          </a:prstGeom>
          <a:noFill/>
        </p:spPr>
        <p:txBody>
          <a:bodyPr wrap="square" rtlCol="0">
            <a:spAutoFit/>
          </a:bodyPr>
          <a:lstStyle/>
          <a:p>
            <a:r>
              <a:rPr lang="en-US" sz="1050" b="1" dirty="0"/>
              <a:t>(2,Y)</a:t>
            </a:r>
          </a:p>
        </p:txBody>
      </p:sp>
      <p:sp>
        <p:nvSpPr>
          <p:cNvPr id="67" name="TextBox 66">
            <a:extLst>
              <a:ext uri="{FF2B5EF4-FFF2-40B4-BE49-F238E27FC236}">
                <a16:creationId xmlns:a16="http://schemas.microsoft.com/office/drawing/2014/main" id="{C47D435A-3F81-43DA-8198-7BA24EFB9F41}"/>
              </a:ext>
            </a:extLst>
          </p:cNvPr>
          <p:cNvSpPr txBox="1"/>
          <p:nvPr/>
        </p:nvSpPr>
        <p:spPr>
          <a:xfrm>
            <a:off x="5973303" y="4334977"/>
            <a:ext cx="489198" cy="253916"/>
          </a:xfrm>
          <a:prstGeom prst="rect">
            <a:avLst/>
          </a:prstGeom>
          <a:noFill/>
        </p:spPr>
        <p:txBody>
          <a:bodyPr wrap="square" rtlCol="0">
            <a:spAutoFit/>
          </a:bodyPr>
          <a:lstStyle/>
          <a:p>
            <a:r>
              <a:rPr lang="en-US" sz="1050" b="1" dirty="0"/>
              <a:t>(2,Z)</a:t>
            </a:r>
          </a:p>
        </p:txBody>
      </p:sp>
      <p:sp>
        <p:nvSpPr>
          <p:cNvPr id="68" name="TextBox 67">
            <a:extLst>
              <a:ext uri="{FF2B5EF4-FFF2-40B4-BE49-F238E27FC236}">
                <a16:creationId xmlns:a16="http://schemas.microsoft.com/office/drawing/2014/main" id="{B0E92AAC-CBB6-42F6-A360-1B4B7417C03D}"/>
              </a:ext>
            </a:extLst>
          </p:cNvPr>
          <p:cNvSpPr txBox="1"/>
          <p:nvPr/>
        </p:nvSpPr>
        <p:spPr>
          <a:xfrm>
            <a:off x="6433816" y="5849474"/>
            <a:ext cx="489198" cy="253916"/>
          </a:xfrm>
          <a:prstGeom prst="rect">
            <a:avLst/>
          </a:prstGeom>
          <a:noFill/>
        </p:spPr>
        <p:txBody>
          <a:bodyPr wrap="square" rtlCol="0">
            <a:spAutoFit/>
          </a:bodyPr>
          <a:lstStyle/>
          <a:p>
            <a:r>
              <a:rPr lang="en-US" sz="1050" b="1" dirty="0"/>
              <a:t>(2,Y)</a:t>
            </a:r>
          </a:p>
        </p:txBody>
      </p:sp>
      <p:sp>
        <p:nvSpPr>
          <p:cNvPr id="69" name="TextBox 68">
            <a:extLst>
              <a:ext uri="{FF2B5EF4-FFF2-40B4-BE49-F238E27FC236}">
                <a16:creationId xmlns:a16="http://schemas.microsoft.com/office/drawing/2014/main" id="{DBB6A076-D3BF-4359-8837-1F309A1A82F3}"/>
              </a:ext>
            </a:extLst>
          </p:cNvPr>
          <p:cNvSpPr txBox="1"/>
          <p:nvPr/>
        </p:nvSpPr>
        <p:spPr>
          <a:xfrm>
            <a:off x="6987781" y="5875211"/>
            <a:ext cx="489198" cy="253916"/>
          </a:xfrm>
          <a:prstGeom prst="rect">
            <a:avLst/>
          </a:prstGeom>
          <a:noFill/>
        </p:spPr>
        <p:txBody>
          <a:bodyPr wrap="square" rtlCol="0">
            <a:spAutoFit/>
          </a:bodyPr>
          <a:lstStyle/>
          <a:p>
            <a:r>
              <a:rPr lang="en-US" sz="1050" b="1" dirty="0"/>
              <a:t>(2,Z)</a:t>
            </a:r>
          </a:p>
        </p:txBody>
      </p:sp>
      <p:sp>
        <p:nvSpPr>
          <p:cNvPr id="70" name="TextBox 69">
            <a:extLst>
              <a:ext uri="{FF2B5EF4-FFF2-40B4-BE49-F238E27FC236}">
                <a16:creationId xmlns:a16="http://schemas.microsoft.com/office/drawing/2014/main" id="{7D234E09-613D-4CC5-88D0-5A6ED5CBD3F3}"/>
              </a:ext>
            </a:extLst>
          </p:cNvPr>
          <p:cNvSpPr txBox="1"/>
          <p:nvPr/>
        </p:nvSpPr>
        <p:spPr>
          <a:xfrm>
            <a:off x="5774112" y="2616200"/>
            <a:ext cx="489198" cy="253916"/>
          </a:xfrm>
          <a:prstGeom prst="rect">
            <a:avLst/>
          </a:prstGeom>
          <a:noFill/>
        </p:spPr>
        <p:txBody>
          <a:bodyPr wrap="square" rtlCol="0">
            <a:spAutoFit/>
          </a:bodyPr>
          <a:lstStyle/>
          <a:p>
            <a:r>
              <a:rPr lang="en-US" sz="1050" b="1" dirty="0"/>
              <a:t>(1,X)</a:t>
            </a:r>
          </a:p>
        </p:txBody>
      </p:sp>
      <p:sp>
        <p:nvSpPr>
          <p:cNvPr id="71" name="TextBox 70">
            <a:extLst>
              <a:ext uri="{FF2B5EF4-FFF2-40B4-BE49-F238E27FC236}">
                <a16:creationId xmlns:a16="http://schemas.microsoft.com/office/drawing/2014/main" id="{31F943B8-01E1-41F2-AE1A-85D8659C757E}"/>
              </a:ext>
            </a:extLst>
          </p:cNvPr>
          <p:cNvSpPr txBox="1"/>
          <p:nvPr/>
        </p:nvSpPr>
        <p:spPr>
          <a:xfrm>
            <a:off x="6293062" y="2607733"/>
            <a:ext cx="489198" cy="253916"/>
          </a:xfrm>
          <a:prstGeom prst="rect">
            <a:avLst/>
          </a:prstGeom>
          <a:noFill/>
        </p:spPr>
        <p:txBody>
          <a:bodyPr wrap="square" rtlCol="0">
            <a:spAutoFit/>
          </a:bodyPr>
          <a:lstStyle/>
          <a:p>
            <a:r>
              <a:rPr lang="en-US" sz="1050" b="1" dirty="0"/>
              <a:t>(2,X)</a:t>
            </a:r>
          </a:p>
        </p:txBody>
      </p:sp>
      <p:sp>
        <p:nvSpPr>
          <p:cNvPr id="72" name="TextBox 71">
            <a:extLst>
              <a:ext uri="{FF2B5EF4-FFF2-40B4-BE49-F238E27FC236}">
                <a16:creationId xmlns:a16="http://schemas.microsoft.com/office/drawing/2014/main" id="{D70911F1-F144-441C-B5E8-592BDE6B8506}"/>
              </a:ext>
            </a:extLst>
          </p:cNvPr>
          <p:cNvSpPr txBox="1"/>
          <p:nvPr/>
        </p:nvSpPr>
        <p:spPr>
          <a:xfrm>
            <a:off x="4871136" y="4336459"/>
            <a:ext cx="489198" cy="253916"/>
          </a:xfrm>
          <a:prstGeom prst="rect">
            <a:avLst/>
          </a:prstGeom>
          <a:noFill/>
        </p:spPr>
        <p:txBody>
          <a:bodyPr wrap="square" rtlCol="0">
            <a:spAutoFit/>
          </a:bodyPr>
          <a:lstStyle/>
          <a:p>
            <a:r>
              <a:rPr lang="en-US" sz="1050" b="1" dirty="0"/>
              <a:t>(1,Y)</a:t>
            </a:r>
          </a:p>
        </p:txBody>
      </p:sp>
      <p:sp>
        <p:nvSpPr>
          <p:cNvPr id="75" name="TextBox 74">
            <a:extLst>
              <a:ext uri="{FF2B5EF4-FFF2-40B4-BE49-F238E27FC236}">
                <a16:creationId xmlns:a16="http://schemas.microsoft.com/office/drawing/2014/main" id="{A4B4802C-0BFC-44B8-B0F5-B27DBF97F786}"/>
              </a:ext>
            </a:extLst>
          </p:cNvPr>
          <p:cNvSpPr txBox="1"/>
          <p:nvPr/>
        </p:nvSpPr>
        <p:spPr>
          <a:xfrm>
            <a:off x="6444545" y="5850008"/>
            <a:ext cx="489198" cy="253916"/>
          </a:xfrm>
          <a:prstGeom prst="rect">
            <a:avLst/>
          </a:prstGeom>
          <a:noFill/>
        </p:spPr>
        <p:txBody>
          <a:bodyPr wrap="square" rtlCol="0">
            <a:spAutoFit/>
          </a:bodyPr>
          <a:lstStyle/>
          <a:p>
            <a:r>
              <a:rPr lang="en-US" sz="1050" b="1" dirty="0"/>
              <a:t>(1,Z)</a:t>
            </a:r>
          </a:p>
        </p:txBody>
      </p:sp>
    </p:spTree>
    <p:extLst>
      <p:ext uri="{BB962C8B-B14F-4D97-AF65-F5344CB8AC3E}">
        <p14:creationId xmlns:p14="http://schemas.microsoft.com/office/powerpoint/2010/main" val="13899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randombar(horizontal)">
                                      <p:cBhvr>
                                        <p:cTn id="15" dur="500"/>
                                        <p:tgtEl>
                                          <p:spTgt spid="5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randombar(horizontal)">
                                      <p:cBhvr>
                                        <p:cTn id="21" dur="500"/>
                                        <p:tgtEl>
                                          <p:spTgt spid="5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randombar(horizontal)">
                                      <p:cBhvr>
                                        <p:cTn id="27" dur="500"/>
                                        <p:tgtEl>
                                          <p:spTgt spid="5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randombar(horizontal)">
                                      <p:cBhvr>
                                        <p:cTn id="30" dur="500"/>
                                        <p:tgtEl>
                                          <p:spTgt spid="6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randombar(horizontal)">
                                      <p:cBhvr>
                                        <p:cTn id="33" dur="500"/>
                                        <p:tgtEl>
                                          <p:spTgt spid="68"/>
                                        </p:tgtEl>
                                      </p:cBhvr>
                                    </p:animEffect>
                                  </p:childTnLst>
                                </p:cTn>
                              </p:par>
                              <p:par>
                                <p:cTn id="34" presetID="1" presetClass="exit" presetSubtype="0" fill="hold" grpId="0" nodeType="withEffect">
                                  <p:stCondLst>
                                    <p:cond delay="0"/>
                                  </p:stCondLst>
                                  <p:childTnLst>
                                    <p:set>
                                      <p:cBhvr>
                                        <p:cTn id="35" dur="1" fill="hold">
                                          <p:stCondLst>
                                            <p:cond delay="0"/>
                                          </p:stCondLst>
                                        </p:cTn>
                                        <p:tgtEl>
                                          <p:spTgt spid="7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500"/>
                                        <p:tgtEl>
                                          <p:spTgt spid="50"/>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randombar(horizontal)">
                                      <p:cBhvr>
                                        <p:cTn id="47" dur="500"/>
                                        <p:tgtEl>
                                          <p:spTgt spid="5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randombar(horizontal)">
                                      <p:cBhvr>
                                        <p:cTn id="50" dur="500"/>
                                        <p:tgtEl>
                                          <p:spTgt spid="5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randombar(horizontal)">
                                      <p:cBhvr>
                                        <p:cTn id="53" dur="500"/>
                                        <p:tgtEl>
                                          <p:spTgt spid="5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randombar(horizontal)">
                                      <p:cBhvr>
                                        <p:cTn id="56" dur="500"/>
                                        <p:tgtEl>
                                          <p:spTgt spid="6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randombar(horizontal)">
                                      <p:cBhvr>
                                        <p:cTn id="59" dur="500"/>
                                        <p:tgtEl>
                                          <p:spTgt spid="6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randombar(horizontal)">
                                      <p:cBhvr>
                                        <p:cTn id="62" dur="500"/>
                                        <p:tgtEl>
                                          <p:spTgt spid="67"/>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randombar(horizontal)">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randombar(horizontal)">
                                      <p:cBhvr>
                                        <p:cTn id="70" dur="500"/>
                                        <p:tgtEl>
                                          <p:spTgt spid="62"/>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randombar(horizontal)">
                                      <p:cBhvr>
                                        <p:cTn id="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44"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p:bldP spid="67" grpId="0"/>
      <p:bldP spid="68"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2734-2F36-48AB-B85E-51C2D7788C57}"/>
              </a:ext>
            </a:extLst>
          </p:cNvPr>
          <p:cNvSpPr>
            <a:spLocks noGrp="1"/>
          </p:cNvSpPr>
          <p:nvPr>
            <p:ph type="title"/>
          </p:nvPr>
        </p:nvSpPr>
        <p:spPr/>
        <p:txBody>
          <a:bodyPr/>
          <a:lstStyle/>
          <a:p>
            <a:r>
              <a:rPr lang="en-US" dirty="0"/>
              <a:t>Is this a “good” SMR protocol?</a:t>
            </a:r>
          </a:p>
        </p:txBody>
      </p:sp>
      <p:sp>
        <p:nvSpPr>
          <p:cNvPr id="3" name="Content Placeholder 2">
            <a:extLst>
              <a:ext uri="{FF2B5EF4-FFF2-40B4-BE49-F238E27FC236}">
                <a16:creationId xmlns:a16="http://schemas.microsoft.com/office/drawing/2014/main" id="{F1255E9B-08D1-49E4-8556-BDDC9840DE59}"/>
              </a:ext>
            </a:extLst>
          </p:cNvPr>
          <p:cNvSpPr>
            <a:spLocks noGrp="1"/>
          </p:cNvSpPr>
          <p:nvPr>
            <p:ph idx="1"/>
          </p:nvPr>
        </p:nvSpPr>
        <p:spPr/>
        <p:txBody>
          <a:bodyPr>
            <a:normAutofit/>
          </a:bodyPr>
          <a:lstStyle/>
          <a:p>
            <a:r>
              <a:rPr lang="en-US" dirty="0"/>
              <a:t>It isn’t dreadful.  In fact the messages are delivered along consistent cuts!</a:t>
            </a:r>
          </a:p>
          <a:p>
            <a:endParaRPr lang="en-US" dirty="0"/>
          </a:p>
          <a:p>
            <a:r>
              <a:rPr lang="en-US" dirty="0"/>
              <a:t>But it can’t handle crashes if the state will be durable (on disk).  And it doesn’t use modern networking hardware very well.</a:t>
            </a:r>
          </a:p>
          <a:p>
            <a:endParaRPr lang="en-US" dirty="0"/>
          </a:p>
          <a:p>
            <a:r>
              <a:rPr lang="en-US" dirty="0"/>
              <a:t>Also, adding logic to handle membership changes is tricky.  Derecho uses an approach called “virtual synchrony” for membership changes.</a:t>
            </a:r>
          </a:p>
        </p:txBody>
      </p:sp>
      <p:sp>
        <p:nvSpPr>
          <p:cNvPr id="4" name="Footer Placeholder 3">
            <a:extLst>
              <a:ext uri="{FF2B5EF4-FFF2-40B4-BE49-F238E27FC236}">
                <a16:creationId xmlns:a16="http://schemas.microsoft.com/office/drawing/2014/main" id="{EDE48E55-D256-41F2-ACED-B1EDC01B15D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09301AB-5106-4558-869B-D2DBE3ABA6DC}"/>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413520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AC0D-E125-4CB9-8CC0-2326F5AF9DB1}"/>
              </a:ext>
            </a:extLst>
          </p:cNvPr>
          <p:cNvSpPr>
            <a:spLocks noGrp="1"/>
          </p:cNvSpPr>
          <p:nvPr>
            <p:ph type="title"/>
          </p:nvPr>
        </p:nvSpPr>
        <p:spPr/>
        <p:txBody>
          <a:bodyPr/>
          <a:lstStyle/>
          <a:p>
            <a:r>
              <a:rPr lang="en-US" dirty="0"/>
              <a:t>Durable State: </a:t>
            </a:r>
            <a:r>
              <a:rPr lang="en-US" dirty="0" err="1"/>
              <a:t>Paxos</a:t>
            </a:r>
            <a:r>
              <a:rPr lang="en-US" dirty="0"/>
              <a:t> Concept</a:t>
            </a:r>
          </a:p>
        </p:txBody>
      </p:sp>
      <p:sp>
        <p:nvSpPr>
          <p:cNvPr id="3" name="Content Placeholder 2">
            <a:extLst>
              <a:ext uri="{FF2B5EF4-FFF2-40B4-BE49-F238E27FC236}">
                <a16:creationId xmlns:a16="http://schemas.microsoft.com/office/drawing/2014/main" id="{8C9577A3-1AC2-454C-9E12-713E1FABF631}"/>
              </a:ext>
            </a:extLst>
          </p:cNvPr>
          <p:cNvSpPr>
            <a:spLocks noGrp="1"/>
          </p:cNvSpPr>
          <p:nvPr>
            <p:ph idx="1"/>
          </p:nvPr>
        </p:nvSpPr>
        <p:spPr/>
        <p:txBody>
          <a:bodyPr>
            <a:normAutofit/>
          </a:bodyPr>
          <a:lstStyle/>
          <a:p>
            <a:r>
              <a:rPr lang="en-US" dirty="0"/>
              <a:t>Our SMR protocol puts messages into identical order (“total order”) but doesn’t address logging them to disk or cleanup during recovery.</a:t>
            </a:r>
          </a:p>
          <a:p>
            <a:endParaRPr lang="en-US" b="1" dirty="0"/>
          </a:p>
          <a:p>
            <a:r>
              <a:rPr lang="en-US" b="1" dirty="0" err="1"/>
              <a:t>Paxos</a:t>
            </a:r>
            <a:r>
              <a:rPr lang="en-US" dirty="0"/>
              <a:t> is the name of a collection of protocols that </a:t>
            </a:r>
            <a:r>
              <a:rPr lang="en-US" dirty="0" err="1"/>
              <a:t>Lamport</a:t>
            </a:r>
            <a:r>
              <a:rPr lang="en-US" dirty="0"/>
              <a:t> created to solve ordering, durability and “non-triviality” all at once.  Our SMR protocol actually can be turned into a version of </a:t>
            </a:r>
            <a:r>
              <a:rPr lang="en-US" dirty="0" err="1"/>
              <a:t>Paxos</a:t>
            </a:r>
            <a:r>
              <a:rPr lang="en-US" dirty="0"/>
              <a:t>.</a:t>
            </a:r>
            <a:endParaRPr lang="en-US" b="1" dirty="0"/>
          </a:p>
          <a:p>
            <a:endParaRPr lang="en-US" b="1" dirty="0"/>
          </a:p>
          <a:p>
            <a:r>
              <a:rPr lang="en-US" dirty="0"/>
              <a:t>We say “version” because there are many ways to implement </a:t>
            </a:r>
            <a:r>
              <a:rPr lang="en-US" dirty="0" err="1"/>
              <a:t>Paxos</a:t>
            </a:r>
            <a:r>
              <a:rPr lang="en-US" dirty="0"/>
              <a:t>.</a:t>
            </a:r>
          </a:p>
        </p:txBody>
      </p:sp>
      <p:sp>
        <p:nvSpPr>
          <p:cNvPr id="4" name="Footer Placeholder 3">
            <a:extLst>
              <a:ext uri="{FF2B5EF4-FFF2-40B4-BE49-F238E27FC236}">
                <a16:creationId xmlns:a16="http://schemas.microsoft.com/office/drawing/2014/main" id="{9554B404-A615-4E87-8116-5E0FA3298C7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42C87A1-A2A5-4894-94E7-10BC4C9985F9}"/>
              </a:ext>
            </a:extLst>
          </p:cNvPr>
          <p:cNvSpPr>
            <a:spLocks noGrp="1"/>
          </p:cNvSpPr>
          <p:nvPr>
            <p:ph type="sldNum" sz="quarter" idx="12"/>
          </p:nvPr>
        </p:nvSpPr>
        <p:spPr/>
        <p:txBody>
          <a:bodyPr/>
          <a:lstStyle/>
          <a:p>
            <a:fld id="{3C974458-8A97-4835-BF79-1FB6D7856C21}" type="slidenum">
              <a:rPr lang="en-US" smtClean="0"/>
              <a:t>25</a:t>
            </a:fld>
            <a:endParaRPr lang="en-US"/>
          </a:p>
        </p:txBody>
      </p:sp>
      <p:pic>
        <p:nvPicPr>
          <p:cNvPr id="6" name="Picture 5">
            <a:extLst>
              <a:ext uri="{FF2B5EF4-FFF2-40B4-BE49-F238E27FC236}">
                <a16:creationId xmlns:a16="http://schemas.microsoft.com/office/drawing/2014/main" id="{C558A486-A07B-4A1E-BC7C-373A36FBD799}"/>
              </a:ext>
            </a:extLst>
          </p:cNvPr>
          <p:cNvPicPr>
            <a:picLocks noChangeAspect="1"/>
          </p:cNvPicPr>
          <p:nvPr/>
        </p:nvPicPr>
        <p:blipFill>
          <a:blip r:embed="rId3"/>
          <a:stretch>
            <a:fillRect/>
          </a:stretch>
        </p:blipFill>
        <p:spPr>
          <a:xfrm>
            <a:off x="9659251" y="164166"/>
            <a:ext cx="2356163" cy="1743561"/>
          </a:xfrm>
          <a:prstGeom prst="rect">
            <a:avLst/>
          </a:prstGeom>
        </p:spPr>
      </p:pic>
      <p:sp>
        <p:nvSpPr>
          <p:cNvPr id="7" name="TextBox 6">
            <a:extLst>
              <a:ext uri="{FF2B5EF4-FFF2-40B4-BE49-F238E27FC236}">
                <a16:creationId xmlns:a16="http://schemas.microsoft.com/office/drawing/2014/main" id="{D1DB5FAB-D466-4731-8EF6-77CCE6940863}"/>
              </a:ext>
            </a:extLst>
          </p:cNvPr>
          <p:cNvSpPr txBox="1"/>
          <p:nvPr/>
        </p:nvSpPr>
        <p:spPr>
          <a:xfrm>
            <a:off x="9784380" y="1884405"/>
            <a:ext cx="2231034" cy="369332"/>
          </a:xfrm>
          <a:prstGeom prst="rect">
            <a:avLst/>
          </a:prstGeom>
          <a:noFill/>
        </p:spPr>
        <p:txBody>
          <a:bodyPr wrap="square" rtlCol="0">
            <a:spAutoFit/>
          </a:bodyPr>
          <a:lstStyle/>
          <a:p>
            <a:r>
              <a:rPr lang="en-US" b="1" dirty="0" err="1"/>
              <a:t>Paxos</a:t>
            </a:r>
            <a:r>
              <a:rPr lang="en-US" b="1" dirty="0"/>
              <a:t> (Greek Island)</a:t>
            </a:r>
          </a:p>
        </p:txBody>
      </p:sp>
    </p:spTree>
    <p:extLst>
      <p:ext uri="{BB962C8B-B14F-4D97-AF65-F5344CB8AC3E}">
        <p14:creationId xmlns:p14="http://schemas.microsoft.com/office/powerpoint/2010/main" val="306184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58CF-4343-406D-AE43-78734A64C8D5}"/>
              </a:ext>
            </a:extLst>
          </p:cNvPr>
          <p:cNvSpPr>
            <a:spLocks noGrp="1"/>
          </p:cNvSpPr>
          <p:nvPr>
            <p:ph type="title"/>
          </p:nvPr>
        </p:nvSpPr>
        <p:spPr>
          <a:xfrm>
            <a:off x="1024128" y="585216"/>
            <a:ext cx="10913872" cy="1499616"/>
          </a:xfrm>
        </p:spPr>
        <p:txBody>
          <a:bodyPr/>
          <a:lstStyle/>
          <a:p>
            <a:r>
              <a:rPr lang="en-US" dirty="0"/>
              <a:t>Actual </a:t>
            </a:r>
            <a:r>
              <a:rPr lang="en-US" dirty="0" err="1"/>
              <a:t>Paxos</a:t>
            </a:r>
            <a:r>
              <a:rPr lang="en-US" dirty="0"/>
              <a:t> Protocol: Very Complex</a:t>
            </a:r>
          </a:p>
        </p:txBody>
      </p:sp>
      <p:sp>
        <p:nvSpPr>
          <p:cNvPr id="4" name="Footer Placeholder 3">
            <a:extLst>
              <a:ext uri="{FF2B5EF4-FFF2-40B4-BE49-F238E27FC236}">
                <a16:creationId xmlns:a16="http://schemas.microsoft.com/office/drawing/2014/main" id="{09E2C68C-AAB6-4D2E-BA53-6BCD0E2E3BA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1A33843-A602-4D93-8344-FA540139D996}"/>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descr="psuedo1.png">
            <a:extLst>
              <a:ext uri="{FF2B5EF4-FFF2-40B4-BE49-F238E27FC236}">
                <a16:creationId xmlns:a16="http://schemas.microsoft.com/office/drawing/2014/main" id="{06E2E8C6-37BF-449C-B6B8-48DBBFBE6613}"/>
              </a:ext>
            </a:extLst>
          </p:cNvPr>
          <p:cNvPicPr>
            <a:picLocks noChangeAspect="1"/>
          </p:cNvPicPr>
          <p:nvPr/>
        </p:nvPicPr>
        <p:blipFill>
          <a:blip r:embed="rId3"/>
          <a:stretch>
            <a:fillRect/>
          </a:stretch>
        </p:blipFill>
        <p:spPr>
          <a:xfrm>
            <a:off x="1879600" y="1695504"/>
            <a:ext cx="4038600" cy="4775200"/>
          </a:xfrm>
          <a:prstGeom prst="rect">
            <a:avLst/>
          </a:prstGeom>
        </p:spPr>
      </p:pic>
      <p:pic>
        <p:nvPicPr>
          <p:cNvPr id="7" name="Picture 6" descr="psuedo2.png">
            <a:extLst>
              <a:ext uri="{FF2B5EF4-FFF2-40B4-BE49-F238E27FC236}">
                <a16:creationId xmlns:a16="http://schemas.microsoft.com/office/drawing/2014/main" id="{515F4107-A601-4C57-9D6E-1BB95E66D330}"/>
              </a:ext>
            </a:extLst>
          </p:cNvPr>
          <p:cNvPicPr>
            <a:picLocks noChangeAspect="1"/>
          </p:cNvPicPr>
          <p:nvPr/>
        </p:nvPicPr>
        <p:blipFill>
          <a:blip r:embed="rId4"/>
          <a:stretch>
            <a:fillRect/>
          </a:stretch>
        </p:blipFill>
        <p:spPr>
          <a:xfrm>
            <a:off x="6070600" y="1695504"/>
            <a:ext cx="4038600" cy="4806950"/>
          </a:xfrm>
          <a:prstGeom prst="rect">
            <a:avLst/>
          </a:prstGeom>
        </p:spPr>
      </p:pic>
      <p:sp>
        <p:nvSpPr>
          <p:cNvPr id="8" name="TextBox 7">
            <a:extLst>
              <a:ext uri="{FF2B5EF4-FFF2-40B4-BE49-F238E27FC236}">
                <a16:creationId xmlns:a16="http://schemas.microsoft.com/office/drawing/2014/main" id="{696C70DC-A9DB-4242-BBEA-0AD9722DEF01}"/>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157379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6815-5464-4526-ACC6-EA5C7003F8BB}"/>
              </a:ext>
            </a:extLst>
          </p:cNvPr>
          <p:cNvSpPr>
            <a:spLocks noGrp="1"/>
          </p:cNvSpPr>
          <p:nvPr>
            <p:ph type="title"/>
          </p:nvPr>
        </p:nvSpPr>
        <p:spPr/>
        <p:txBody>
          <a:bodyPr/>
          <a:lstStyle/>
          <a:p>
            <a:r>
              <a:rPr lang="en-US" dirty="0" err="1"/>
              <a:t>Paxos</a:t>
            </a:r>
            <a:r>
              <a:rPr lang="en-US" dirty="0"/>
              <a:t> Message Flow</a:t>
            </a:r>
          </a:p>
        </p:txBody>
      </p:sp>
      <p:pic>
        <p:nvPicPr>
          <p:cNvPr id="5" name="Picture 4">
            <a:extLst>
              <a:ext uri="{FF2B5EF4-FFF2-40B4-BE49-F238E27FC236}">
                <a16:creationId xmlns:a16="http://schemas.microsoft.com/office/drawing/2014/main" id="{C9302A01-407F-4907-B864-0595AED615F9}"/>
              </a:ext>
            </a:extLst>
          </p:cNvPr>
          <p:cNvPicPr>
            <a:picLocks noChangeAspect="1"/>
          </p:cNvPicPr>
          <p:nvPr/>
        </p:nvPicPr>
        <p:blipFill rotWithShape="1">
          <a:blip r:embed="rId3"/>
          <a:srcRect r="24275"/>
          <a:stretch/>
        </p:blipFill>
        <p:spPr>
          <a:xfrm>
            <a:off x="1295402" y="2496802"/>
            <a:ext cx="9601196" cy="3658288"/>
          </a:xfrm>
          <a:prstGeom prst="rect">
            <a:avLst/>
          </a:prstGeom>
        </p:spPr>
      </p:pic>
      <p:sp>
        <p:nvSpPr>
          <p:cNvPr id="6" name="Rectangle 5">
            <a:extLst>
              <a:ext uri="{FF2B5EF4-FFF2-40B4-BE49-F238E27FC236}">
                <a16:creationId xmlns:a16="http://schemas.microsoft.com/office/drawing/2014/main" id="{7C417009-866F-447C-B5FF-6785769A8844}"/>
              </a:ext>
            </a:extLst>
          </p:cNvPr>
          <p:cNvSpPr/>
          <p:nvPr/>
        </p:nvSpPr>
        <p:spPr>
          <a:xfrm>
            <a:off x="5600393" y="5785758"/>
            <a:ext cx="5365251" cy="369332"/>
          </a:xfrm>
          <a:prstGeom prst="rect">
            <a:avLst/>
          </a:prstGeom>
        </p:spPr>
        <p:txBody>
          <a:bodyPr wrap="none">
            <a:spAutoFit/>
          </a:bodyPr>
          <a:lstStyle/>
          <a:p>
            <a:r>
              <a:rPr lang="en-US" dirty="0"/>
              <a:t>https://en.wikipedia.org/wiki/Paxos_(computer_science)</a:t>
            </a:r>
          </a:p>
        </p:txBody>
      </p:sp>
      <p:sp>
        <p:nvSpPr>
          <p:cNvPr id="7" name="TextBox 6">
            <a:extLst>
              <a:ext uri="{FF2B5EF4-FFF2-40B4-BE49-F238E27FC236}">
                <a16:creationId xmlns:a16="http://schemas.microsoft.com/office/drawing/2014/main" id="{9592D199-05DD-416A-9508-B81BAC65DBE6}"/>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357285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C6DF-7169-4A83-AAA6-BAE2A0DE9CEC}"/>
              </a:ext>
            </a:extLst>
          </p:cNvPr>
          <p:cNvSpPr>
            <a:spLocks noGrp="1"/>
          </p:cNvSpPr>
          <p:nvPr>
            <p:ph type="title"/>
          </p:nvPr>
        </p:nvSpPr>
        <p:spPr/>
        <p:txBody>
          <a:bodyPr/>
          <a:lstStyle/>
          <a:p>
            <a:r>
              <a:rPr lang="en-US" dirty="0"/>
              <a:t>Message Flow: Failure of Acceptor</a:t>
            </a:r>
          </a:p>
        </p:txBody>
      </p:sp>
      <p:sp>
        <p:nvSpPr>
          <p:cNvPr id="4" name="Rectangle 3">
            <a:extLst>
              <a:ext uri="{FF2B5EF4-FFF2-40B4-BE49-F238E27FC236}">
                <a16:creationId xmlns:a16="http://schemas.microsoft.com/office/drawing/2014/main" id="{C768BD6B-9F76-43AF-AD52-4A9BB6DE5753}"/>
              </a:ext>
            </a:extLst>
          </p:cNvPr>
          <p:cNvSpPr/>
          <p:nvPr/>
        </p:nvSpPr>
        <p:spPr>
          <a:xfrm>
            <a:off x="6245243" y="5875868"/>
            <a:ext cx="5365251" cy="369332"/>
          </a:xfrm>
          <a:prstGeom prst="rect">
            <a:avLst/>
          </a:prstGeom>
        </p:spPr>
        <p:txBody>
          <a:bodyPr wrap="none">
            <a:spAutoFit/>
          </a:bodyPr>
          <a:lstStyle/>
          <a:p>
            <a:r>
              <a:rPr lang="en-US" dirty="0"/>
              <a:t>https://en.wikipedia.org/wiki/Paxos_(computer_science)</a:t>
            </a:r>
          </a:p>
        </p:txBody>
      </p:sp>
      <p:pic>
        <p:nvPicPr>
          <p:cNvPr id="5" name="Picture 4">
            <a:extLst>
              <a:ext uri="{FF2B5EF4-FFF2-40B4-BE49-F238E27FC236}">
                <a16:creationId xmlns:a16="http://schemas.microsoft.com/office/drawing/2014/main" id="{99947F50-97E8-497E-A23C-094795C06902}"/>
              </a:ext>
            </a:extLst>
          </p:cNvPr>
          <p:cNvPicPr>
            <a:picLocks noChangeAspect="1"/>
          </p:cNvPicPr>
          <p:nvPr/>
        </p:nvPicPr>
        <p:blipFill rotWithShape="1">
          <a:blip r:embed="rId3"/>
          <a:srcRect l="-6545" t="-12510" r="17727" b="7426"/>
          <a:stretch/>
        </p:blipFill>
        <p:spPr>
          <a:xfrm>
            <a:off x="493221" y="1973132"/>
            <a:ext cx="10828713" cy="3956614"/>
          </a:xfrm>
          <a:prstGeom prst="rect">
            <a:avLst/>
          </a:prstGeom>
        </p:spPr>
      </p:pic>
      <p:sp>
        <p:nvSpPr>
          <p:cNvPr id="6" name="TextBox 5">
            <a:extLst>
              <a:ext uri="{FF2B5EF4-FFF2-40B4-BE49-F238E27FC236}">
                <a16:creationId xmlns:a16="http://schemas.microsoft.com/office/drawing/2014/main" id="{7CF5C212-83BB-4F68-8B14-A7BFDA84478D}"/>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1635033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783-99C6-4A7D-A569-0A5F11865C25}"/>
              </a:ext>
            </a:extLst>
          </p:cNvPr>
          <p:cNvSpPr>
            <a:spLocks noGrp="1"/>
          </p:cNvSpPr>
          <p:nvPr>
            <p:ph type="title"/>
          </p:nvPr>
        </p:nvSpPr>
        <p:spPr>
          <a:xfrm>
            <a:off x="1024128" y="585216"/>
            <a:ext cx="10769939" cy="1499616"/>
          </a:xfrm>
        </p:spPr>
        <p:txBody>
          <a:bodyPr>
            <a:normAutofit/>
          </a:bodyPr>
          <a:lstStyle/>
          <a:p>
            <a:r>
              <a:rPr lang="en-US" dirty="0"/>
              <a:t>Message Flow: Failure of Proposer</a:t>
            </a:r>
          </a:p>
        </p:txBody>
      </p:sp>
      <p:sp>
        <p:nvSpPr>
          <p:cNvPr id="4" name="Rectangle 3">
            <a:extLst>
              <a:ext uri="{FF2B5EF4-FFF2-40B4-BE49-F238E27FC236}">
                <a16:creationId xmlns:a16="http://schemas.microsoft.com/office/drawing/2014/main" id="{1F44C037-7035-4EF8-8F03-5A410D8EE78D}"/>
              </a:ext>
            </a:extLst>
          </p:cNvPr>
          <p:cNvSpPr/>
          <p:nvPr/>
        </p:nvSpPr>
        <p:spPr>
          <a:xfrm>
            <a:off x="6245243" y="5875868"/>
            <a:ext cx="5365251" cy="369332"/>
          </a:xfrm>
          <a:prstGeom prst="rect">
            <a:avLst/>
          </a:prstGeom>
        </p:spPr>
        <p:txBody>
          <a:bodyPr wrap="none">
            <a:spAutoFit/>
          </a:bodyPr>
          <a:lstStyle/>
          <a:p>
            <a:r>
              <a:rPr lang="en-US" dirty="0"/>
              <a:t>https://en.wikipedia.org/wiki/Paxos_(computer_science)</a:t>
            </a:r>
          </a:p>
        </p:txBody>
      </p:sp>
      <p:pic>
        <p:nvPicPr>
          <p:cNvPr id="5" name="Picture 4">
            <a:extLst>
              <a:ext uri="{FF2B5EF4-FFF2-40B4-BE49-F238E27FC236}">
                <a16:creationId xmlns:a16="http://schemas.microsoft.com/office/drawing/2014/main" id="{89F6479E-31ED-4492-8FE4-3920FD7BC0C5}"/>
              </a:ext>
            </a:extLst>
          </p:cNvPr>
          <p:cNvPicPr>
            <a:picLocks noChangeAspect="1"/>
          </p:cNvPicPr>
          <p:nvPr/>
        </p:nvPicPr>
        <p:blipFill>
          <a:blip r:embed="rId3"/>
          <a:stretch>
            <a:fillRect/>
          </a:stretch>
        </p:blipFill>
        <p:spPr>
          <a:xfrm>
            <a:off x="2025621" y="2376738"/>
            <a:ext cx="7290175" cy="3495290"/>
          </a:xfrm>
          <a:prstGeom prst="rect">
            <a:avLst/>
          </a:prstGeom>
        </p:spPr>
      </p:pic>
      <p:sp>
        <p:nvSpPr>
          <p:cNvPr id="6" name="TextBox 5">
            <a:extLst>
              <a:ext uri="{FF2B5EF4-FFF2-40B4-BE49-F238E27FC236}">
                <a16:creationId xmlns:a16="http://schemas.microsoft.com/office/drawing/2014/main" id="{7C58D970-EAFB-4F1F-AFAB-6AA7909F5113}"/>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180269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0C72-9A4D-4B5D-9DE4-72A331851662}"/>
              </a:ext>
            </a:extLst>
          </p:cNvPr>
          <p:cNvSpPr>
            <a:spLocks noGrp="1"/>
          </p:cNvSpPr>
          <p:nvPr>
            <p:ph type="title"/>
          </p:nvPr>
        </p:nvSpPr>
        <p:spPr>
          <a:xfrm>
            <a:off x="1024128" y="585216"/>
            <a:ext cx="10786872" cy="1499616"/>
          </a:xfrm>
        </p:spPr>
        <p:txBody>
          <a:bodyPr>
            <a:normAutofit/>
          </a:bodyPr>
          <a:lstStyle/>
          <a:p>
            <a:r>
              <a:rPr lang="en-US" sz="4400" b="1" dirty="0">
                <a:solidFill>
                  <a:srgbClr val="C00000"/>
                </a:solidFill>
              </a:rPr>
              <a:t>Tasks that require Consistent Replication</a:t>
            </a:r>
          </a:p>
        </p:txBody>
      </p:sp>
      <p:sp>
        <p:nvSpPr>
          <p:cNvPr id="6" name="Content Placeholder 5">
            <a:extLst>
              <a:ext uri="{FF2B5EF4-FFF2-40B4-BE49-F238E27FC236}">
                <a16:creationId xmlns:a16="http://schemas.microsoft.com/office/drawing/2014/main" id="{22B6D2D6-D675-4692-8F03-3CCC45E3A970}"/>
              </a:ext>
            </a:extLst>
          </p:cNvPr>
          <p:cNvSpPr>
            <a:spLocks noGrp="1"/>
          </p:cNvSpPr>
          <p:nvPr>
            <p:ph sz="half" idx="1"/>
          </p:nvPr>
        </p:nvSpPr>
        <p:spPr/>
        <p:txBody>
          <a:bodyPr>
            <a:normAutofit/>
          </a:bodyPr>
          <a:lstStyle/>
          <a:p>
            <a:r>
              <a:rPr lang="en-US" dirty="0"/>
              <a:t>Copying programs to machines that will run them, or entire virtual machines.</a:t>
            </a:r>
          </a:p>
          <a:p>
            <a:r>
              <a:rPr lang="en-US" dirty="0"/>
              <a:t>Replication of configuration parameters and input settings.</a:t>
            </a:r>
          </a:p>
          <a:p>
            <a:r>
              <a:rPr lang="en-US" dirty="0"/>
              <a:t>Copying patches or other updates.</a:t>
            </a:r>
          </a:p>
          <a:p>
            <a:r>
              <a:rPr lang="en-US" dirty="0"/>
              <a:t>Replication for fault-tolerance, within the datacenter or at geographic scale.</a:t>
            </a:r>
          </a:p>
          <a:p>
            <a:r>
              <a:rPr lang="en-US" dirty="0"/>
              <a:t>Replication so that a large set of first-tier systems have local copies of data needed to rapidly respond to requests</a:t>
            </a:r>
          </a:p>
        </p:txBody>
      </p:sp>
      <p:sp>
        <p:nvSpPr>
          <p:cNvPr id="7" name="Content Placeholder 6">
            <a:extLst>
              <a:ext uri="{FF2B5EF4-FFF2-40B4-BE49-F238E27FC236}">
                <a16:creationId xmlns:a16="http://schemas.microsoft.com/office/drawing/2014/main" id="{C8AE1185-15E7-494D-8FE9-B31E80AAEC34}"/>
              </a:ext>
            </a:extLst>
          </p:cNvPr>
          <p:cNvSpPr>
            <a:spLocks noGrp="1"/>
          </p:cNvSpPr>
          <p:nvPr>
            <p:ph sz="half" idx="2"/>
          </p:nvPr>
        </p:nvSpPr>
        <p:spPr/>
        <p:txBody>
          <a:bodyPr/>
          <a:lstStyle/>
          <a:p>
            <a:r>
              <a:rPr lang="en-US" dirty="0"/>
              <a:t>Replication for parallel processing in the back-end layer.</a:t>
            </a:r>
          </a:p>
          <a:p>
            <a:r>
              <a:rPr lang="en-US" dirty="0"/>
              <a:t>Data exchanged in the “shuffle/merge” phase of MapReduce</a:t>
            </a:r>
          </a:p>
          <a:p>
            <a:r>
              <a:rPr lang="en-US" dirty="0"/>
              <a:t>Interaction between members of a group of tasks that need to coordinate</a:t>
            </a:r>
          </a:p>
          <a:p>
            <a:pPr>
              <a:buFont typeface="Wingdings" panose="05000000000000000000" pitchFamily="2" charset="2"/>
              <a:buChar char="Ø"/>
            </a:pPr>
            <a:r>
              <a:rPr lang="en-US" dirty="0"/>
              <a:t>  Locking</a:t>
            </a:r>
          </a:p>
          <a:p>
            <a:pPr>
              <a:buFont typeface="Wingdings" panose="05000000000000000000" pitchFamily="2" charset="2"/>
              <a:buChar char="Ø"/>
            </a:pPr>
            <a:r>
              <a:rPr lang="en-US" dirty="0"/>
              <a:t>  Leader selection and disseminating</a:t>
            </a:r>
            <a:br>
              <a:rPr lang="en-US" dirty="0"/>
            </a:br>
            <a:r>
              <a:rPr lang="en-US" dirty="0"/>
              <a:t>    decisions back to the other members</a:t>
            </a:r>
          </a:p>
          <a:p>
            <a:pPr>
              <a:buFont typeface="Wingdings" panose="05000000000000000000" pitchFamily="2" charset="2"/>
              <a:buChar char="Ø"/>
            </a:pPr>
            <a:r>
              <a:rPr lang="en-US" dirty="0"/>
              <a:t>  Barrier coordination</a:t>
            </a:r>
          </a:p>
        </p:txBody>
      </p:sp>
      <p:sp>
        <p:nvSpPr>
          <p:cNvPr id="4" name="Footer Placeholder 3">
            <a:extLst>
              <a:ext uri="{FF2B5EF4-FFF2-40B4-BE49-F238E27FC236}">
                <a16:creationId xmlns:a16="http://schemas.microsoft.com/office/drawing/2014/main" id="{4222CA46-EE45-44F5-BEAF-1B7EA501233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7530797-26CD-4939-AC76-0049FFD72D55}"/>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968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additive="base">
                                        <p:cTn id="6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F4B5-47B0-410D-88E5-2A663D95DA52}"/>
              </a:ext>
            </a:extLst>
          </p:cNvPr>
          <p:cNvSpPr>
            <a:spLocks noGrp="1"/>
          </p:cNvSpPr>
          <p:nvPr>
            <p:ph type="title"/>
          </p:nvPr>
        </p:nvSpPr>
        <p:spPr/>
        <p:txBody>
          <a:bodyPr/>
          <a:lstStyle/>
          <a:p>
            <a:r>
              <a:rPr lang="en-US" dirty="0"/>
              <a:t>Message Flow: 2 Competing Proposals</a:t>
            </a:r>
          </a:p>
        </p:txBody>
      </p:sp>
      <p:sp>
        <p:nvSpPr>
          <p:cNvPr id="4" name="Footer Placeholder 3">
            <a:extLst>
              <a:ext uri="{FF2B5EF4-FFF2-40B4-BE49-F238E27FC236}">
                <a16:creationId xmlns:a16="http://schemas.microsoft.com/office/drawing/2014/main" id="{F1D703D6-E9E7-4E4F-9CEC-864D8D69CAD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F433B9A-E76F-4E21-844D-41CCFD505B54}"/>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a:extLst>
              <a:ext uri="{FF2B5EF4-FFF2-40B4-BE49-F238E27FC236}">
                <a16:creationId xmlns:a16="http://schemas.microsoft.com/office/drawing/2014/main" id="{76904538-3B02-427C-8D83-DA5DE8F8B4EC}"/>
              </a:ext>
            </a:extLst>
          </p:cNvPr>
          <p:cNvPicPr>
            <a:picLocks noChangeAspect="1"/>
          </p:cNvPicPr>
          <p:nvPr/>
        </p:nvPicPr>
        <p:blipFill rotWithShape="1">
          <a:blip r:embed="rId3"/>
          <a:srcRect l="10625" t="24444" r="46528" b="28889"/>
          <a:stretch/>
        </p:blipFill>
        <p:spPr>
          <a:xfrm>
            <a:off x="2476594" y="1824289"/>
            <a:ext cx="6616606" cy="4053610"/>
          </a:xfrm>
          <a:prstGeom prst="rect">
            <a:avLst/>
          </a:prstGeom>
        </p:spPr>
      </p:pic>
      <p:sp>
        <p:nvSpPr>
          <p:cNvPr id="7" name="TextBox 6">
            <a:extLst>
              <a:ext uri="{FF2B5EF4-FFF2-40B4-BE49-F238E27FC236}">
                <a16:creationId xmlns:a16="http://schemas.microsoft.com/office/drawing/2014/main" id="{47ACCE78-1742-4928-B0A5-0EA5A1D84467}"/>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343042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4603-4673-45B1-9266-276248CE791C}"/>
              </a:ext>
            </a:extLst>
          </p:cNvPr>
          <p:cNvSpPr>
            <a:spLocks noGrp="1"/>
          </p:cNvSpPr>
          <p:nvPr>
            <p:ph type="title"/>
          </p:nvPr>
        </p:nvSpPr>
        <p:spPr/>
        <p:txBody>
          <a:bodyPr/>
          <a:lstStyle/>
          <a:p>
            <a:r>
              <a:rPr lang="en-US" dirty="0"/>
              <a:t>What makes </a:t>
            </a:r>
            <a:r>
              <a:rPr lang="en-US" dirty="0" err="1"/>
              <a:t>Paxos</a:t>
            </a:r>
            <a:r>
              <a:rPr lang="en-US" dirty="0"/>
              <a:t> complicated?</a:t>
            </a:r>
          </a:p>
        </p:txBody>
      </p:sp>
      <p:sp>
        <p:nvSpPr>
          <p:cNvPr id="3" name="Content Placeholder 2">
            <a:extLst>
              <a:ext uri="{FF2B5EF4-FFF2-40B4-BE49-F238E27FC236}">
                <a16:creationId xmlns:a16="http://schemas.microsoft.com/office/drawing/2014/main" id="{E7BC21B1-ED66-4229-8C18-D3A241A85DB9}"/>
              </a:ext>
            </a:extLst>
          </p:cNvPr>
          <p:cNvSpPr>
            <a:spLocks noGrp="1"/>
          </p:cNvSpPr>
          <p:nvPr>
            <p:ph idx="1"/>
          </p:nvPr>
        </p:nvSpPr>
        <p:spPr/>
        <p:txBody>
          <a:bodyPr>
            <a:normAutofit fontScale="92500" lnSpcReduction="10000"/>
          </a:bodyPr>
          <a:lstStyle/>
          <a:p>
            <a:r>
              <a:rPr lang="en-US" dirty="0"/>
              <a:t>In some sense, the protocol is dealing with many issues all at once.</a:t>
            </a:r>
          </a:p>
          <a:p>
            <a:endParaRPr lang="en-US" dirty="0"/>
          </a:p>
          <a:p>
            <a:r>
              <a:rPr lang="en-US" dirty="0"/>
              <a:t>It has no agreed-upon “current membership” (although it does have a static list of members, some of which might currently be unavailable).</a:t>
            </a:r>
          </a:p>
          <a:p>
            <a:endParaRPr lang="en-US" dirty="0"/>
          </a:p>
          <a:p>
            <a:r>
              <a:rPr lang="en-US" dirty="0"/>
              <a:t>To compensate for not knowing which are up, it uses a competition to get a quorum of “acceptors” to agree on each update, and this is messy.</a:t>
            </a:r>
          </a:p>
          <a:p>
            <a:endParaRPr lang="en-US" dirty="0"/>
          </a:p>
          <a:p>
            <a:r>
              <a:rPr lang="en-US" dirty="0"/>
              <a:t>Tracking </a:t>
            </a:r>
            <a:r>
              <a:rPr lang="en-US" i="1" dirty="0"/>
              <a:t>membership</a:t>
            </a:r>
            <a:r>
              <a:rPr lang="en-US" dirty="0"/>
              <a:t> at a more basic level simplifies the logic dramatically!</a:t>
            </a:r>
          </a:p>
        </p:txBody>
      </p:sp>
      <p:sp>
        <p:nvSpPr>
          <p:cNvPr id="4" name="Footer Placeholder 3">
            <a:extLst>
              <a:ext uri="{FF2B5EF4-FFF2-40B4-BE49-F238E27FC236}">
                <a16:creationId xmlns:a16="http://schemas.microsoft.com/office/drawing/2014/main" id="{997A7270-F5E2-45B4-B7F2-1BA0B158A75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0DCF86D-05F6-4D46-88F4-5FDDE83C816F}"/>
              </a:ext>
            </a:extLst>
          </p:cNvPr>
          <p:cNvSpPr>
            <a:spLocks noGrp="1"/>
          </p:cNvSpPr>
          <p:nvPr>
            <p:ph type="sldNum" sz="quarter" idx="12"/>
          </p:nvPr>
        </p:nvSpPr>
        <p:spPr/>
        <p:txBody>
          <a:bodyPr/>
          <a:lstStyle/>
          <a:p>
            <a:fld id="{3C974458-8A97-4835-BF79-1FB6D7856C21}" type="slidenum">
              <a:rPr lang="en-US" smtClean="0"/>
              <a:t>31</a:t>
            </a:fld>
            <a:endParaRPr lang="en-US"/>
          </a:p>
        </p:txBody>
      </p:sp>
      <p:sp>
        <p:nvSpPr>
          <p:cNvPr id="6" name="TextBox 5">
            <a:extLst>
              <a:ext uri="{FF2B5EF4-FFF2-40B4-BE49-F238E27FC236}">
                <a16:creationId xmlns:a16="http://schemas.microsoft.com/office/drawing/2014/main" id="{47813AD6-941B-4D5E-844B-4E19C8DF53C5}"/>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1068635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Virtual synchrony: Managed Groups</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32</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a:stCxn id="42" idx="5"/>
          </p:cNvCxnSpPr>
          <p:nvPr/>
        </p:nvCxnSpPr>
        <p:spPr>
          <a:xfrm>
            <a:off x="7807456" y="4699209"/>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40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Virtual synchrony: Managed Groups</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33</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p:cNvCxnSpPr>
          <p:nvPr/>
        </p:nvCxnSpPr>
        <p:spPr>
          <a:xfrm>
            <a:off x="7807456" y="4945155"/>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A430D9F-95D0-4E1F-B54A-4C1702B9B914}"/>
              </a:ext>
            </a:extLst>
          </p:cNvPr>
          <p:cNvSpPr/>
          <p:nvPr/>
        </p:nvSpPr>
        <p:spPr>
          <a:xfrm>
            <a:off x="872718" y="1983909"/>
            <a:ext cx="11319282" cy="432545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8A4614BB-5D92-4582-AD97-12AF417042C7}"/>
              </a:ext>
            </a:extLst>
          </p:cNvPr>
          <p:cNvSpPr/>
          <p:nvPr/>
        </p:nvSpPr>
        <p:spPr>
          <a:xfrm>
            <a:off x="1884003" y="4771724"/>
            <a:ext cx="3513885" cy="369333"/>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1</a:t>
            </a:r>
          </a:p>
        </p:txBody>
      </p:sp>
      <p:sp>
        <p:nvSpPr>
          <p:cNvPr id="57" name="Speech Bubble: Rectangle 56">
            <a:extLst>
              <a:ext uri="{FF2B5EF4-FFF2-40B4-BE49-F238E27FC236}">
                <a16:creationId xmlns:a16="http://schemas.microsoft.com/office/drawing/2014/main" id="{9B41A94E-5E77-4226-BD9F-F6AD03F36F12}"/>
              </a:ext>
            </a:extLst>
          </p:cNvPr>
          <p:cNvSpPr/>
          <p:nvPr/>
        </p:nvSpPr>
        <p:spPr>
          <a:xfrm>
            <a:off x="6940873" y="778908"/>
            <a:ext cx="3601485" cy="708494"/>
          </a:xfrm>
          <a:prstGeom prst="wedgeRectCallout">
            <a:avLst>
              <a:gd name="adj1" fmla="val -98274"/>
              <a:gd name="adj2" fmla="val 3084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Epoch Termination</a:t>
            </a:r>
          </a:p>
        </p:txBody>
      </p:sp>
      <p:sp>
        <p:nvSpPr>
          <p:cNvPr id="74" name="Arrow: Left-Right 73">
            <a:extLst>
              <a:ext uri="{FF2B5EF4-FFF2-40B4-BE49-F238E27FC236}">
                <a16:creationId xmlns:a16="http://schemas.microsoft.com/office/drawing/2014/main" id="{98792C0A-EB4D-439A-B139-85F50781DEAA}"/>
              </a:ext>
            </a:extLst>
          </p:cNvPr>
          <p:cNvSpPr/>
          <p:nvPr/>
        </p:nvSpPr>
        <p:spPr>
          <a:xfrm>
            <a:off x="5390065" y="4776913"/>
            <a:ext cx="1457245" cy="358955"/>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2</a:t>
            </a:r>
          </a:p>
        </p:txBody>
      </p:sp>
      <p:sp>
        <p:nvSpPr>
          <p:cNvPr id="79" name="Arrow: Left-Right 78">
            <a:extLst>
              <a:ext uri="{FF2B5EF4-FFF2-40B4-BE49-F238E27FC236}">
                <a16:creationId xmlns:a16="http://schemas.microsoft.com/office/drawing/2014/main" id="{6FFA1758-42C8-406C-8BE8-E37D48276DC3}"/>
              </a:ext>
            </a:extLst>
          </p:cNvPr>
          <p:cNvSpPr/>
          <p:nvPr/>
        </p:nvSpPr>
        <p:spPr>
          <a:xfrm>
            <a:off x="6856847" y="4782281"/>
            <a:ext cx="845922" cy="348218"/>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Epoch 3</a:t>
            </a:r>
          </a:p>
        </p:txBody>
      </p:sp>
      <p:sp>
        <p:nvSpPr>
          <p:cNvPr id="83" name="Arrow: Left-Right 82">
            <a:extLst>
              <a:ext uri="{FF2B5EF4-FFF2-40B4-BE49-F238E27FC236}">
                <a16:creationId xmlns:a16="http://schemas.microsoft.com/office/drawing/2014/main" id="{508B201C-6E70-4515-8D68-74E2212EB7EF}"/>
              </a:ext>
            </a:extLst>
          </p:cNvPr>
          <p:cNvSpPr/>
          <p:nvPr/>
        </p:nvSpPr>
        <p:spPr>
          <a:xfrm>
            <a:off x="7721844" y="4789546"/>
            <a:ext cx="3513885" cy="333689"/>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4</a:t>
            </a:r>
          </a:p>
        </p:txBody>
      </p:sp>
      <p:sp>
        <p:nvSpPr>
          <p:cNvPr id="59" name="Speech Bubble: Rectangle 58">
            <a:extLst>
              <a:ext uri="{FF2B5EF4-FFF2-40B4-BE49-F238E27FC236}">
                <a16:creationId xmlns:a16="http://schemas.microsoft.com/office/drawing/2014/main" id="{A2A1677D-5C8B-4990-850C-0CB5BB2C1625}"/>
              </a:ext>
            </a:extLst>
          </p:cNvPr>
          <p:cNvSpPr/>
          <p:nvPr/>
        </p:nvSpPr>
        <p:spPr>
          <a:xfrm>
            <a:off x="8638878" y="3450834"/>
            <a:ext cx="3258242" cy="1284028"/>
          </a:xfrm>
          <a:prstGeom prst="wedgeRectCallout">
            <a:avLst>
              <a:gd name="adj1" fmla="val -131254"/>
              <a:gd name="adj2" fmla="val -4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Active epoch: Totally-ordered multicasts or durable </a:t>
            </a:r>
            <a:r>
              <a:rPr lang="en-US" sz="2400" b="1" dirty="0" err="1">
                <a:solidFill>
                  <a:srgbClr val="C00000"/>
                </a:solidFill>
              </a:rPr>
              <a:t>Paxos</a:t>
            </a:r>
            <a:r>
              <a:rPr lang="en-US" sz="2400" b="1" dirty="0">
                <a:solidFill>
                  <a:srgbClr val="C00000"/>
                </a:solidFill>
              </a:rPr>
              <a:t> updates</a:t>
            </a:r>
          </a:p>
        </p:txBody>
      </p:sp>
      <p:sp>
        <p:nvSpPr>
          <p:cNvPr id="84" name="Speech Bubble: Rectangle 83">
            <a:extLst>
              <a:ext uri="{FF2B5EF4-FFF2-40B4-BE49-F238E27FC236}">
                <a16:creationId xmlns:a16="http://schemas.microsoft.com/office/drawing/2014/main" id="{55DC8096-3AFC-4205-AD31-A3FF91452046}"/>
              </a:ext>
            </a:extLst>
          </p:cNvPr>
          <p:cNvSpPr/>
          <p:nvPr/>
        </p:nvSpPr>
        <p:spPr>
          <a:xfrm>
            <a:off x="8590515" y="1624592"/>
            <a:ext cx="3601485" cy="708494"/>
          </a:xfrm>
          <a:prstGeom prst="wedgeRectCallout">
            <a:avLst>
              <a:gd name="adj1" fmla="val -98274"/>
              <a:gd name="adj2" fmla="val 3084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Epoch Termination</a:t>
            </a:r>
          </a:p>
        </p:txBody>
      </p:sp>
      <p:sp>
        <p:nvSpPr>
          <p:cNvPr id="13" name="Speech Bubble: Rectangle 12">
            <a:extLst>
              <a:ext uri="{FF2B5EF4-FFF2-40B4-BE49-F238E27FC236}">
                <a16:creationId xmlns:a16="http://schemas.microsoft.com/office/drawing/2014/main" id="{EB089157-7EF2-4EEF-817B-3F3043E1A413}"/>
              </a:ext>
            </a:extLst>
          </p:cNvPr>
          <p:cNvSpPr/>
          <p:nvPr/>
        </p:nvSpPr>
        <p:spPr>
          <a:xfrm>
            <a:off x="6682795" y="2054687"/>
            <a:ext cx="2528146" cy="708494"/>
          </a:xfrm>
          <a:prstGeom prst="wedgeRectCallout">
            <a:avLst>
              <a:gd name="adj1" fmla="val -92867"/>
              <a:gd name="adj2" fmla="val 1841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State Transfer</a:t>
            </a:r>
          </a:p>
        </p:txBody>
      </p:sp>
    </p:spTree>
    <p:extLst>
      <p:ext uri="{BB962C8B-B14F-4D97-AF65-F5344CB8AC3E}">
        <p14:creationId xmlns:p14="http://schemas.microsoft.com/office/powerpoint/2010/main" val="28796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500"/>
                                        <p:tgtEl>
                                          <p:spTgt spid="59"/>
                                        </p:tgtEl>
                                      </p:cBhvr>
                                    </p:animEffect>
                                  </p:childTnLst>
                                </p:cTn>
                              </p:par>
                            </p:childTnLst>
                          </p:cTn>
                        </p:par>
                        <p:par>
                          <p:cTn id="28" fill="hold">
                            <p:stCondLst>
                              <p:cond delay="500"/>
                            </p:stCondLst>
                            <p:childTnLst>
                              <p:par>
                                <p:cTn id="29" presetID="14" presetClass="entr" presetSubtype="10" fill="hold" grpId="0" nodeType="afterEffect">
                                  <p:stCondLst>
                                    <p:cond delay="1000"/>
                                  </p:stCondLst>
                                  <p:childTnLst>
                                    <p:set>
                                      <p:cBhvr>
                                        <p:cTn id="30" dur="1" fill="hold">
                                          <p:stCondLst>
                                            <p:cond delay="0"/>
                                          </p:stCondLst>
                                        </p:cTn>
                                        <p:tgtEl>
                                          <p:spTgt spid="84"/>
                                        </p:tgtEl>
                                        <p:attrNameLst>
                                          <p:attrName>style.visibility</p:attrName>
                                        </p:attrNameLst>
                                      </p:cBhvr>
                                      <p:to>
                                        <p:strVal val="visible"/>
                                      </p:to>
                                    </p:set>
                                    <p:animEffect transition="in" filter="randombar(horizontal)">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randombar(horizontal)">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randombar(horizontal)">
                                      <p:cBhvr>
                                        <p:cTn id="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7" grpId="0" animBg="1"/>
      <p:bldP spid="74" grpId="0" animBg="1"/>
      <p:bldP spid="79" grpId="0" animBg="1"/>
      <p:bldP spid="83" grpId="0" animBg="1"/>
      <p:bldP spid="59" grpId="0" animBg="1"/>
      <p:bldP spid="84"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Derecho’s version of </a:t>
            </a:r>
            <a:r>
              <a:rPr lang="en-US" dirty="0" err="1"/>
              <a:t>Paxos</a:t>
            </a:r>
            <a:endParaRPr lang="en-US" dirty="0"/>
          </a:p>
        </p:txBody>
      </p:sp>
      <p:sp>
        <p:nvSpPr>
          <p:cNvPr id="3" name="Content Placeholder 2"/>
          <p:cNvSpPr>
            <a:spLocks noGrp="1"/>
          </p:cNvSpPr>
          <p:nvPr>
            <p:ph idx="1"/>
          </p:nvPr>
        </p:nvSpPr>
        <p:spPr/>
        <p:txBody>
          <a:bodyPr/>
          <a:lstStyle/>
          <a:p>
            <a:r>
              <a:rPr lang="en-US" dirty="0"/>
              <a:t>Derecho splits its </a:t>
            </a:r>
            <a:r>
              <a:rPr lang="en-US" dirty="0" err="1"/>
              <a:t>Paxos</a:t>
            </a:r>
            <a:r>
              <a:rPr lang="en-US" dirty="0"/>
              <a:t> protocol into two sides.</a:t>
            </a:r>
          </a:p>
          <a:p>
            <a:endParaRPr lang="en-US" dirty="0"/>
          </a:p>
          <a:p>
            <a:r>
              <a:rPr lang="en-US" dirty="0"/>
              <a:t>One side handles message delivery within an epoch: a group with unchanging membership.</a:t>
            </a:r>
          </a:p>
          <a:p>
            <a:endParaRPr lang="en-US" dirty="0"/>
          </a:p>
          <a:p>
            <a:r>
              <a:rPr lang="en-US" dirty="0"/>
              <a:t>The other is more complex and worries about membership changes (joins, failures, and processes that leave for other reasons).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3981209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Derecho transfer</a:t>
            </a:r>
            <a:br>
              <a:rPr lang="en-US" dirty="0"/>
            </a:br>
            <a:r>
              <a:rPr lang="en-US" dirty="0"/>
              <a:t>Data?  It uses “RDMA”.</a:t>
            </a:r>
          </a:p>
        </p:txBody>
      </p:sp>
      <p:sp>
        <p:nvSpPr>
          <p:cNvPr id="3" name="Content Placeholder 2"/>
          <p:cNvSpPr>
            <a:spLocks noGrp="1"/>
          </p:cNvSpPr>
          <p:nvPr>
            <p:ph idx="1"/>
          </p:nvPr>
        </p:nvSpPr>
        <p:spPr/>
        <p:txBody>
          <a:bodyPr>
            <a:normAutofit/>
          </a:bodyPr>
          <a:lstStyle/>
          <a:p>
            <a:r>
              <a:rPr lang="en-US" dirty="0"/>
              <a:t>RDMA: Direct </a:t>
            </a:r>
            <a:r>
              <a:rPr lang="en-US" b="1" u="sng" dirty="0"/>
              <a:t>zero copy</a:t>
            </a:r>
            <a:r>
              <a:rPr lang="en-US" dirty="0"/>
              <a:t> from source memory to destination memory. But it is like TCP: a one-to-one transfer, not a one-to-many transfer.</a:t>
            </a:r>
          </a:p>
          <a:p>
            <a:r>
              <a:rPr lang="en-US" dirty="0"/>
              <a:t>  </a:t>
            </a:r>
          </a:p>
          <a:p>
            <a:r>
              <a:rPr lang="en-US" dirty="0"/>
              <a:t>RDMA can actually transfer data to a remote machine faster than a local machine can do local copying.</a:t>
            </a:r>
          </a:p>
          <a:p>
            <a:endParaRPr lang="en-US" dirty="0"/>
          </a:p>
          <a:p>
            <a:r>
              <a:rPr lang="en-US" dirty="0"/>
              <a:t>Like TCP, RDMA is reliable: if something goes wrong, the sender or receiver gets an exception.  This only happens if one end crashes</a:t>
            </a:r>
          </a:p>
        </p:txBody>
      </p:sp>
      <p:sp>
        <p:nvSpPr>
          <p:cNvPr id="8" name="Slide Number Placeholder 7"/>
          <p:cNvSpPr>
            <a:spLocks noGrp="1"/>
          </p:cNvSpPr>
          <p:nvPr>
            <p:ph type="sldNum" sz="quarter" idx="12"/>
          </p:nvPr>
        </p:nvSpPr>
        <p:spPr/>
        <p:txBody>
          <a:bodyPr/>
          <a:lstStyle/>
          <a:p>
            <a:fld id="{68D07F32-46C4-4208-99D8-39044A86A287}" type="slidenum">
              <a:rPr lang="en-US" smtClean="0"/>
              <a:pPr/>
              <a:t>35</a:t>
            </a:fld>
            <a:endParaRPr lang="en-US"/>
          </a:p>
        </p:txBody>
      </p:sp>
      <p:sp>
        <p:nvSpPr>
          <p:cNvPr id="4" name="TextBox 3"/>
          <p:cNvSpPr txBox="1"/>
          <p:nvPr/>
        </p:nvSpPr>
        <p:spPr>
          <a:xfrm>
            <a:off x="8603322" y="370417"/>
            <a:ext cx="797013" cy="369332"/>
          </a:xfrm>
          <a:prstGeom prst="rect">
            <a:avLst/>
          </a:prstGeom>
          <a:solidFill>
            <a:srgbClr val="FFFF00"/>
          </a:solidFill>
          <a:ln>
            <a:solidFill>
              <a:srgbClr val="002060"/>
            </a:solidFill>
          </a:ln>
        </p:spPr>
        <p:txBody>
          <a:bodyPr wrap="none" rtlCol="0">
            <a:spAutoFit/>
          </a:bodyPr>
          <a:lstStyle/>
          <a:p>
            <a:r>
              <a:rPr lang="en-US" dirty="0"/>
              <a:t>Source</a:t>
            </a:r>
          </a:p>
        </p:txBody>
      </p:sp>
      <p:sp>
        <p:nvSpPr>
          <p:cNvPr id="6" name="Freeform 5"/>
          <p:cNvSpPr/>
          <p:nvPr/>
        </p:nvSpPr>
        <p:spPr>
          <a:xfrm>
            <a:off x="9028835" y="795930"/>
            <a:ext cx="1910281" cy="434598"/>
          </a:xfrm>
          <a:custGeom>
            <a:avLst/>
            <a:gdLst>
              <a:gd name="connsiteX0" fmla="*/ 0 w 1910281"/>
              <a:gd name="connsiteY0" fmla="*/ 18107 h 434598"/>
              <a:gd name="connsiteX1" fmla="*/ 860079 w 1910281"/>
              <a:gd name="connsiteY1" fmla="*/ 434566 h 434598"/>
              <a:gd name="connsiteX2" fmla="*/ 1910281 w 1910281"/>
              <a:gd name="connsiteY2" fmla="*/ 0 h 434598"/>
            </a:gdLst>
            <a:ahLst/>
            <a:cxnLst>
              <a:cxn ang="0">
                <a:pos x="connsiteX0" y="connsiteY0"/>
              </a:cxn>
              <a:cxn ang="0">
                <a:pos x="connsiteX1" y="connsiteY1"/>
              </a:cxn>
              <a:cxn ang="0">
                <a:pos x="connsiteX2" y="connsiteY2"/>
              </a:cxn>
            </a:cxnLst>
            <a:rect l="l" t="t" r="r" b="b"/>
            <a:pathLst>
              <a:path w="1910281" h="434598">
                <a:moveTo>
                  <a:pt x="0" y="18107"/>
                </a:moveTo>
                <a:cubicBezTo>
                  <a:pt x="270849" y="227845"/>
                  <a:pt x="541699" y="437584"/>
                  <a:pt x="860079" y="434566"/>
                </a:cubicBezTo>
                <a:cubicBezTo>
                  <a:pt x="1178459" y="431548"/>
                  <a:pt x="1544370" y="215774"/>
                  <a:pt x="1910281" y="0"/>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209904" y="1230528"/>
            <a:ext cx="1403287" cy="369332"/>
          </a:xfrm>
          <a:prstGeom prst="rect">
            <a:avLst/>
          </a:prstGeom>
          <a:noFill/>
        </p:spPr>
        <p:txBody>
          <a:bodyPr wrap="square" rtlCol="0">
            <a:spAutoFit/>
          </a:bodyPr>
          <a:lstStyle/>
          <a:p>
            <a:pPr algn="ctr"/>
            <a:r>
              <a:rPr lang="en-US" dirty="0"/>
              <a:t>Optical link</a:t>
            </a:r>
          </a:p>
        </p:txBody>
      </p:sp>
      <p:sp>
        <p:nvSpPr>
          <p:cNvPr id="10" name="TextBox 9"/>
          <p:cNvSpPr txBox="1"/>
          <p:nvPr/>
        </p:nvSpPr>
        <p:spPr>
          <a:xfrm>
            <a:off x="11051935" y="4366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2" name="TextBox 11"/>
          <p:cNvSpPr txBox="1"/>
          <p:nvPr/>
        </p:nvSpPr>
        <p:spPr>
          <a:xfrm>
            <a:off x="10899535" y="1110756"/>
            <a:ext cx="1140285" cy="369332"/>
          </a:xfrm>
          <a:prstGeom prst="rect">
            <a:avLst/>
          </a:prstGeom>
          <a:noFill/>
        </p:spPr>
        <p:txBody>
          <a:bodyPr wrap="square" rtlCol="0">
            <a:spAutoFit/>
          </a:bodyPr>
          <a:lstStyle/>
          <a:p>
            <a:pPr algn="ctr"/>
            <a:r>
              <a:rPr lang="en-US" i="1" dirty="0"/>
              <a:t>Unicast</a:t>
            </a:r>
          </a:p>
        </p:txBody>
      </p:sp>
    </p:spTree>
    <p:extLst>
      <p:ext uri="{BB962C8B-B14F-4D97-AF65-F5344CB8AC3E}">
        <p14:creationId xmlns:p14="http://schemas.microsoft.com/office/powerpoint/2010/main" val="283248608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174854" y="2428311"/>
            <a:ext cx="6636146" cy="3698914"/>
          </a:xfrm>
          <a:prstGeom prst="rect">
            <a:avLst/>
          </a:prstGeom>
        </p:spPr>
      </p:pic>
      <p:sp>
        <p:nvSpPr>
          <p:cNvPr id="2" name="Title 1"/>
          <p:cNvSpPr>
            <a:spLocks noGrp="1"/>
          </p:cNvSpPr>
          <p:nvPr>
            <p:ph type="title"/>
          </p:nvPr>
        </p:nvSpPr>
        <p:spPr>
          <a:xfrm>
            <a:off x="1024128" y="585215"/>
            <a:ext cx="10555254" cy="1843095"/>
          </a:xfrm>
        </p:spPr>
        <p:txBody>
          <a:bodyPr>
            <a:normAutofit fontScale="90000"/>
          </a:bodyPr>
          <a:lstStyle/>
          <a:p>
            <a:r>
              <a:rPr lang="en-US" sz="4800" b="1" dirty="0">
                <a:solidFill>
                  <a:srgbClr val="C00000"/>
                </a:solidFill>
              </a:rPr>
              <a:t>small messages Use </a:t>
            </a:r>
            <a:br>
              <a:rPr lang="en-US" sz="4800" b="1" dirty="0">
                <a:solidFill>
                  <a:srgbClr val="C00000"/>
                </a:solidFill>
              </a:rPr>
            </a:br>
            <a:r>
              <a:rPr lang="en-US" sz="4800" b="1" dirty="0">
                <a:solidFill>
                  <a:srgbClr val="C00000"/>
                </a:solidFill>
              </a:rPr>
              <a:t>a direct RDMA copying</a:t>
            </a:r>
            <a:br>
              <a:rPr lang="en-US" sz="4800" b="1" dirty="0">
                <a:solidFill>
                  <a:srgbClr val="C00000"/>
                </a:solidFill>
              </a:rPr>
            </a:br>
            <a:r>
              <a:rPr lang="en-US" sz="4800" b="1" dirty="0">
                <a:solidFill>
                  <a:srgbClr val="C00000"/>
                </a:solidFill>
              </a:rPr>
              <a:t>Protocol we call SMC.</a:t>
            </a:r>
          </a:p>
        </p:txBody>
      </p:sp>
      <p:sp>
        <p:nvSpPr>
          <p:cNvPr id="3" name="Slide Number Placeholder 2"/>
          <p:cNvSpPr>
            <a:spLocks noGrp="1"/>
          </p:cNvSpPr>
          <p:nvPr>
            <p:ph type="sldNum" sz="quarter" idx="12"/>
          </p:nvPr>
        </p:nvSpPr>
        <p:spPr/>
        <p:txBody>
          <a:bodyPr/>
          <a:lstStyle/>
          <a:p>
            <a:fld id="{26165642-2DC6-4995-8FB3-76453B93C11F}" type="slidenum">
              <a:rPr lang="en-US" smtClean="0"/>
              <a:pPr/>
              <a:t>36</a:t>
            </a:fld>
            <a:endParaRPr lang="en-US" dirty="0"/>
          </a:p>
        </p:txBody>
      </p:sp>
      <p:pic>
        <p:nvPicPr>
          <p:cNvPr id="4" name="Picture 3">
            <a:extLst>
              <a:ext uri="{FF2B5EF4-FFF2-40B4-BE49-F238E27FC236}">
                <a16:creationId xmlns:a16="http://schemas.microsoft.com/office/drawing/2014/main" id="{3867A171-80C8-4805-BE92-F359CF2C8DAB}"/>
              </a:ext>
            </a:extLst>
          </p:cNvPr>
          <p:cNvPicPr>
            <a:picLocks noChangeAspect="1"/>
          </p:cNvPicPr>
          <p:nvPr/>
        </p:nvPicPr>
        <p:blipFill>
          <a:blip r:embed="rId4"/>
          <a:stretch>
            <a:fillRect/>
          </a:stretch>
        </p:blipFill>
        <p:spPr>
          <a:xfrm>
            <a:off x="601961" y="3703087"/>
            <a:ext cx="4025123" cy="1535522"/>
          </a:xfrm>
          <a:prstGeom prst="rect">
            <a:avLst/>
          </a:prstGeom>
        </p:spPr>
      </p:pic>
      <p:sp>
        <p:nvSpPr>
          <p:cNvPr id="27" name="TextBox 26">
            <a:extLst>
              <a:ext uri="{FF2B5EF4-FFF2-40B4-BE49-F238E27FC236}">
                <a16:creationId xmlns:a16="http://schemas.microsoft.com/office/drawing/2014/main" id="{A6EEEA1D-4385-4D7E-BF56-23DAC6CBF10F}"/>
              </a:ext>
            </a:extLst>
          </p:cNvPr>
          <p:cNvSpPr txBox="1"/>
          <p:nvPr/>
        </p:nvSpPr>
        <p:spPr>
          <a:xfrm>
            <a:off x="6525830" y="989302"/>
            <a:ext cx="5473521" cy="369332"/>
          </a:xfrm>
          <a:prstGeom prst="rect">
            <a:avLst/>
          </a:prstGeom>
          <a:solidFill>
            <a:schemeClr val="bg1"/>
          </a:solidFill>
        </p:spPr>
        <p:txBody>
          <a:bodyPr wrap="square" rtlCol="0">
            <a:spAutoFit/>
          </a:bodyPr>
          <a:lstStyle/>
          <a:p>
            <a:r>
              <a:rPr lang="en-US" i="1" dirty="0"/>
              <a:t>    </a:t>
            </a:r>
            <a:r>
              <a:rPr lang="en-US" i="1" dirty="0" err="1"/>
              <a:t>Mellanox</a:t>
            </a:r>
            <a:r>
              <a:rPr lang="en-US" i="1" dirty="0"/>
              <a:t> 100Gbps RDMA on ROCE (fast Ethernet)</a:t>
            </a:r>
          </a:p>
        </p:txBody>
      </p:sp>
      <p:sp>
        <p:nvSpPr>
          <p:cNvPr id="28" name="TextBox 27">
            <a:extLst>
              <a:ext uri="{FF2B5EF4-FFF2-40B4-BE49-F238E27FC236}">
                <a16:creationId xmlns:a16="http://schemas.microsoft.com/office/drawing/2014/main" id="{7E568786-FD4D-41EF-AB0B-D80B7987F0AE}"/>
              </a:ext>
            </a:extLst>
          </p:cNvPr>
          <p:cNvSpPr txBox="1"/>
          <p:nvPr/>
        </p:nvSpPr>
        <p:spPr>
          <a:xfrm>
            <a:off x="6525829" y="1374931"/>
            <a:ext cx="5052278" cy="369332"/>
          </a:xfrm>
          <a:prstGeom prst="rect">
            <a:avLst/>
          </a:prstGeom>
          <a:noFill/>
        </p:spPr>
        <p:txBody>
          <a:bodyPr wrap="square" rtlCol="0">
            <a:spAutoFit/>
          </a:bodyPr>
          <a:lstStyle/>
          <a:p>
            <a:r>
              <a:rPr lang="en-US" dirty="0"/>
              <a:t>    100Gb/s = 12.5GB/s</a:t>
            </a:r>
          </a:p>
        </p:txBody>
      </p:sp>
      <p:sp>
        <p:nvSpPr>
          <p:cNvPr id="5" name="TextBox 4">
            <a:extLst>
              <a:ext uri="{FF2B5EF4-FFF2-40B4-BE49-F238E27FC236}">
                <a16:creationId xmlns:a16="http://schemas.microsoft.com/office/drawing/2014/main" id="{26BA8539-CC37-4987-81AF-1764FE00E79D}"/>
              </a:ext>
            </a:extLst>
          </p:cNvPr>
          <p:cNvSpPr txBox="1"/>
          <p:nvPr/>
        </p:nvSpPr>
        <p:spPr>
          <a:xfrm>
            <a:off x="6191685" y="2349313"/>
            <a:ext cx="3886200" cy="369332"/>
          </a:xfrm>
          <a:prstGeom prst="rect">
            <a:avLst/>
          </a:prstGeom>
          <a:solidFill>
            <a:schemeClr val="bg1"/>
          </a:solidFill>
        </p:spPr>
        <p:txBody>
          <a:bodyPr wrap="square" rtlCol="0">
            <a:spAutoFit/>
          </a:bodyPr>
          <a:lstStyle/>
          <a:p>
            <a:pPr algn="ctr"/>
            <a:r>
              <a:rPr lang="en-US" dirty="0"/>
              <a:t>SMC Protocol, 1 byte messages</a:t>
            </a:r>
          </a:p>
        </p:txBody>
      </p:sp>
    </p:spTree>
    <p:extLst>
      <p:ext uri="{BB962C8B-B14F-4D97-AF65-F5344CB8AC3E}">
        <p14:creationId xmlns:p14="http://schemas.microsoft.com/office/powerpoint/2010/main" val="327887907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69135" cy="1499616"/>
          </a:xfrm>
        </p:spPr>
        <p:txBody>
          <a:bodyPr/>
          <a:lstStyle/>
          <a:p>
            <a:r>
              <a:rPr lang="en-US" dirty="0"/>
              <a:t>Large messages use a relaying</a:t>
            </a:r>
            <a:br>
              <a:rPr lang="en-US" dirty="0"/>
            </a:br>
            <a:r>
              <a:rPr lang="en-US" dirty="0"/>
              <a:t>method we call RDMC</a:t>
            </a:r>
            <a:endParaRPr lang="en-US" u="sng"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04" y="2424617"/>
            <a:ext cx="4083878" cy="3243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074" y="2424618"/>
            <a:ext cx="4198191" cy="32437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291" y="2424617"/>
            <a:ext cx="3368874" cy="3243731"/>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03322" y="370417"/>
            <a:ext cx="797013" cy="369332"/>
          </a:xfrm>
          <a:prstGeom prst="rect">
            <a:avLst/>
          </a:prstGeom>
          <a:solidFill>
            <a:srgbClr val="FFFF00"/>
          </a:solidFill>
          <a:ln>
            <a:solidFill>
              <a:srgbClr val="002060"/>
            </a:solidFill>
          </a:ln>
        </p:spPr>
        <p:txBody>
          <a:bodyPr wrap="none" rtlCol="0">
            <a:spAutoFit/>
          </a:bodyPr>
          <a:lstStyle/>
          <a:p>
            <a:r>
              <a:rPr lang="en-US" dirty="0"/>
              <a:t>Source</a:t>
            </a:r>
          </a:p>
        </p:txBody>
      </p:sp>
      <p:sp>
        <p:nvSpPr>
          <p:cNvPr id="9" name="TextBox 8"/>
          <p:cNvSpPr txBox="1"/>
          <p:nvPr/>
        </p:nvSpPr>
        <p:spPr>
          <a:xfrm>
            <a:off x="10747135" y="1318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2" name="TextBox 11"/>
          <p:cNvSpPr txBox="1"/>
          <p:nvPr/>
        </p:nvSpPr>
        <p:spPr>
          <a:xfrm>
            <a:off x="10899535" y="2842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3" name="TextBox 12"/>
          <p:cNvSpPr txBox="1"/>
          <p:nvPr/>
        </p:nvSpPr>
        <p:spPr>
          <a:xfrm>
            <a:off x="11051935" y="4366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4" name="TextBox 13"/>
          <p:cNvSpPr txBox="1"/>
          <p:nvPr/>
        </p:nvSpPr>
        <p:spPr>
          <a:xfrm>
            <a:off x="11204335" y="5890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6" name="TextBox 15"/>
          <p:cNvSpPr txBox="1"/>
          <p:nvPr/>
        </p:nvSpPr>
        <p:spPr>
          <a:xfrm>
            <a:off x="10932553" y="1099248"/>
            <a:ext cx="1140285" cy="369332"/>
          </a:xfrm>
          <a:prstGeom prst="rect">
            <a:avLst/>
          </a:prstGeom>
          <a:noFill/>
        </p:spPr>
        <p:txBody>
          <a:bodyPr wrap="square" rtlCol="0">
            <a:spAutoFit/>
          </a:bodyPr>
          <a:lstStyle/>
          <a:p>
            <a:pPr algn="ctr"/>
            <a:r>
              <a:rPr lang="en-US" i="1" dirty="0"/>
              <a:t>Multicast</a:t>
            </a:r>
          </a:p>
        </p:txBody>
      </p:sp>
      <p:cxnSp>
        <p:nvCxnSpPr>
          <p:cNvPr id="6" name="Straight Arrow Connector 5"/>
          <p:cNvCxnSpPr/>
          <p:nvPr/>
        </p:nvCxnSpPr>
        <p:spPr>
          <a:xfrm flipV="1">
            <a:off x="9400335" y="436624"/>
            <a:ext cx="1134583" cy="14859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416698" y="604315"/>
            <a:ext cx="1140958" cy="380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96597" y="583486"/>
            <a:ext cx="1198138" cy="22247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9244" y="5723326"/>
            <a:ext cx="3800543" cy="461665"/>
          </a:xfrm>
          <a:prstGeom prst="rect">
            <a:avLst/>
          </a:prstGeom>
          <a:noFill/>
        </p:spPr>
        <p:txBody>
          <a:bodyPr wrap="square" rtlCol="0">
            <a:spAutoFit/>
          </a:bodyPr>
          <a:lstStyle/>
          <a:p>
            <a:pPr algn="ctr"/>
            <a:r>
              <a:rPr lang="en-US" sz="2400" b="1" i="1" dirty="0"/>
              <a:t>Binomial Tree</a:t>
            </a:r>
          </a:p>
        </p:txBody>
      </p:sp>
      <p:sp>
        <p:nvSpPr>
          <p:cNvPr id="25" name="TextBox 24"/>
          <p:cNvSpPr txBox="1"/>
          <p:nvPr/>
        </p:nvSpPr>
        <p:spPr>
          <a:xfrm>
            <a:off x="4376676" y="5734057"/>
            <a:ext cx="3800543" cy="461665"/>
          </a:xfrm>
          <a:prstGeom prst="rect">
            <a:avLst/>
          </a:prstGeom>
          <a:noFill/>
        </p:spPr>
        <p:txBody>
          <a:bodyPr wrap="square" rtlCol="0">
            <a:spAutoFit/>
          </a:bodyPr>
          <a:lstStyle/>
          <a:p>
            <a:pPr algn="ctr"/>
            <a:r>
              <a:rPr lang="en-US" sz="2400" b="1" i="1" dirty="0"/>
              <a:t>Binomial Pipeline</a:t>
            </a:r>
          </a:p>
        </p:txBody>
      </p:sp>
      <p:sp>
        <p:nvSpPr>
          <p:cNvPr id="26" name="TextBox 25"/>
          <p:cNvSpPr txBox="1"/>
          <p:nvPr/>
        </p:nvSpPr>
        <p:spPr>
          <a:xfrm>
            <a:off x="8239277" y="5776187"/>
            <a:ext cx="3800543" cy="461665"/>
          </a:xfrm>
          <a:prstGeom prst="rect">
            <a:avLst/>
          </a:prstGeom>
          <a:noFill/>
        </p:spPr>
        <p:txBody>
          <a:bodyPr wrap="square" rtlCol="0">
            <a:spAutoFit/>
          </a:bodyPr>
          <a:lstStyle/>
          <a:p>
            <a:pPr algn="ctr"/>
            <a:r>
              <a:rPr lang="en-US" sz="2400" b="1" i="1" dirty="0"/>
              <a:t>Final Step</a:t>
            </a:r>
          </a:p>
        </p:txBody>
      </p:sp>
      <p:sp>
        <p:nvSpPr>
          <p:cNvPr id="21" name="Slide Number Placeholder 20"/>
          <p:cNvSpPr>
            <a:spLocks noGrp="1"/>
          </p:cNvSpPr>
          <p:nvPr>
            <p:ph type="sldNum" sz="quarter" idx="12"/>
          </p:nvPr>
        </p:nvSpPr>
        <p:spPr>
          <a:xfrm>
            <a:off x="10924855" y="6376255"/>
            <a:ext cx="973667" cy="274320"/>
          </a:xfrm>
        </p:spPr>
        <p:txBody>
          <a:bodyPr/>
          <a:lstStyle/>
          <a:p>
            <a:fld id="{26165642-2DC6-4995-8FB3-76453B93C11F}" type="slidenum">
              <a:rPr lang="en-US" smtClean="0"/>
              <a:pPr/>
              <a:t>37</a:t>
            </a:fld>
            <a:endParaRPr lang="en-US" dirty="0"/>
          </a:p>
        </p:txBody>
      </p:sp>
    </p:spTree>
    <p:extLst>
      <p:ext uri="{BB962C8B-B14F-4D97-AF65-F5344CB8AC3E}">
        <p14:creationId xmlns:p14="http://schemas.microsoft.com/office/powerpoint/2010/main" val="128594482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dirty="0"/>
              <a:t>RDMC succeeds in offloading work to Hardware</a:t>
            </a:r>
          </a:p>
        </p:txBody>
      </p:sp>
      <p:sp>
        <p:nvSpPr>
          <p:cNvPr id="4" name="Slide Number Placeholder 3"/>
          <p:cNvSpPr>
            <a:spLocks noGrp="1"/>
          </p:cNvSpPr>
          <p:nvPr>
            <p:ph type="sldNum" sz="quarter" idx="12"/>
          </p:nvPr>
        </p:nvSpPr>
        <p:spPr/>
        <p:txBody>
          <a:bodyPr/>
          <a:lstStyle/>
          <a:p>
            <a:fld id="{26165642-2DC6-4995-8FB3-76453B93C11F}" type="slidenum">
              <a:rPr lang="en-US" smtClean="0"/>
              <a:pPr/>
              <a:t>38</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8" y="2084832"/>
            <a:ext cx="4571429" cy="320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901" y="2084832"/>
            <a:ext cx="4571429" cy="3200000"/>
          </a:xfrm>
          <a:prstGeom prst="rect">
            <a:avLst/>
          </a:prstGeom>
        </p:spPr>
      </p:pic>
      <p:sp>
        <p:nvSpPr>
          <p:cNvPr id="10" name="TextBox 9"/>
          <p:cNvSpPr txBox="1"/>
          <p:nvPr/>
        </p:nvSpPr>
        <p:spPr>
          <a:xfrm>
            <a:off x="653143" y="5455720"/>
            <a:ext cx="11157857" cy="830997"/>
          </a:xfrm>
          <a:prstGeom prst="rect">
            <a:avLst/>
          </a:prstGeom>
          <a:noFill/>
        </p:spPr>
        <p:txBody>
          <a:bodyPr wrap="square" rtlCol="0">
            <a:spAutoFit/>
          </a:bodyPr>
          <a:lstStyle/>
          <a:p>
            <a:r>
              <a:rPr lang="en-US" sz="2400" dirty="0"/>
              <a:t>Trace a single multicast through our system… Orange is time “waiting for action by software”.  Blue is “RDMA data movement”.</a:t>
            </a:r>
          </a:p>
        </p:txBody>
      </p:sp>
      <p:cxnSp>
        <p:nvCxnSpPr>
          <p:cNvPr id="7" name="Straight Arrow Connector 6"/>
          <p:cNvCxnSpPr/>
          <p:nvPr/>
        </p:nvCxnSpPr>
        <p:spPr>
          <a:xfrm flipV="1">
            <a:off x="10740044" y="3358342"/>
            <a:ext cx="980901" cy="881149"/>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618124" y="2363108"/>
            <a:ext cx="980901" cy="881149"/>
          </a:xfrm>
          <a:prstGeom prst="straightConnector1">
            <a:avLst/>
          </a:prstGeom>
          <a:ln w="38100">
            <a:solidFill>
              <a:srgbClr val="FA5D0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42380" y="2811544"/>
            <a:ext cx="1149620" cy="584775"/>
          </a:xfrm>
          <a:prstGeom prst="rect">
            <a:avLst/>
          </a:prstGeom>
          <a:noFill/>
        </p:spPr>
        <p:txBody>
          <a:bodyPr wrap="square" rtlCol="0">
            <a:spAutoFit/>
          </a:bodyPr>
          <a:lstStyle/>
          <a:p>
            <a:pPr algn="ctr"/>
            <a:r>
              <a:rPr lang="en-US" sz="1600" b="1" i="1" dirty="0"/>
              <a:t>RDMA (hardware)</a:t>
            </a:r>
          </a:p>
        </p:txBody>
      </p:sp>
      <p:sp>
        <p:nvSpPr>
          <p:cNvPr id="12" name="TextBox 11"/>
          <p:cNvSpPr txBox="1"/>
          <p:nvPr/>
        </p:nvSpPr>
        <p:spPr>
          <a:xfrm>
            <a:off x="10324408" y="1911042"/>
            <a:ext cx="1587092" cy="338554"/>
          </a:xfrm>
          <a:prstGeom prst="rect">
            <a:avLst/>
          </a:prstGeom>
          <a:noFill/>
        </p:spPr>
        <p:txBody>
          <a:bodyPr wrap="square" rtlCol="0">
            <a:spAutoFit/>
          </a:bodyPr>
          <a:lstStyle/>
          <a:p>
            <a:pPr algn="ctr"/>
            <a:r>
              <a:rPr lang="en-US" sz="1600" b="1" i="1"/>
              <a:t>RDMC (</a:t>
            </a:r>
            <a:r>
              <a:rPr lang="en-US" sz="1600" b="1" i="1" dirty="0"/>
              <a:t>software)</a:t>
            </a:r>
          </a:p>
        </p:txBody>
      </p:sp>
    </p:spTree>
    <p:extLst>
      <p:ext uri="{BB962C8B-B14F-4D97-AF65-F5344CB8AC3E}">
        <p14:creationId xmlns:p14="http://schemas.microsoft.com/office/powerpoint/2010/main" val="855477307"/>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5E8F-9C59-4541-8B93-2DAB6948607C}"/>
              </a:ext>
            </a:extLst>
          </p:cNvPr>
          <p:cNvSpPr>
            <a:spLocks noGrp="1"/>
          </p:cNvSpPr>
          <p:nvPr>
            <p:ph type="title"/>
          </p:nvPr>
        </p:nvSpPr>
        <p:spPr>
          <a:xfrm>
            <a:off x="1024127" y="585216"/>
            <a:ext cx="11091673" cy="1499616"/>
          </a:xfrm>
        </p:spPr>
        <p:txBody>
          <a:bodyPr>
            <a:normAutofit/>
          </a:bodyPr>
          <a:lstStyle/>
          <a:p>
            <a:r>
              <a:rPr lang="en-US" sz="4800" dirty="0"/>
              <a:t>How does Derecho put messages in order?</a:t>
            </a:r>
          </a:p>
        </p:txBody>
      </p:sp>
      <p:sp>
        <p:nvSpPr>
          <p:cNvPr id="3" name="Content Placeholder 2">
            <a:extLst>
              <a:ext uri="{FF2B5EF4-FFF2-40B4-BE49-F238E27FC236}">
                <a16:creationId xmlns:a16="http://schemas.microsoft.com/office/drawing/2014/main" id="{5496C535-B1E1-4FD1-9DAF-DBB35B468F60}"/>
              </a:ext>
            </a:extLst>
          </p:cNvPr>
          <p:cNvSpPr>
            <a:spLocks noGrp="1"/>
          </p:cNvSpPr>
          <p:nvPr>
            <p:ph idx="1"/>
          </p:nvPr>
        </p:nvSpPr>
        <p:spPr/>
        <p:txBody>
          <a:bodyPr>
            <a:normAutofit lnSpcReduction="10000"/>
          </a:bodyPr>
          <a:lstStyle/>
          <a:p>
            <a:r>
              <a:rPr lang="en-US" dirty="0"/>
              <a:t>Recall that in virtual synchrony we know the membership for each epoch.</a:t>
            </a:r>
          </a:p>
          <a:p>
            <a:endParaRPr lang="en-US" dirty="0"/>
          </a:p>
          <a:p>
            <a:r>
              <a:rPr lang="en-US" dirty="0"/>
              <a:t>Derecho also knows which members are “senders”.  The application tells it.</a:t>
            </a:r>
          </a:p>
          <a:p>
            <a:endParaRPr lang="en-US" dirty="0"/>
          </a:p>
          <a:p>
            <a:r>
              <a:rPr lang="en-US" dirty="0"/>
              <a:t>Within the senders, Derecho just uses round-robin order: message 1 from P.  Message 1 from Q.  Message 1 from R.  Now message 2 from P…</a:t>
            </a:r>
          </a:p>
          <a:p>
            <a:endParaRPr lang="en-US" dirty="0"/>
          </a:p>
          <a:p>
            <a:r>
              <a:rPr lang="en-US" dirty="0"/>
              <a:t>If some process has nothing to send it can “pass” (it sends a </a:t>
            </a:r>
            <a:r>
              <a:rPr lang="en-US" i="1" dirty="0"/>
              <a:t>null</a:t>
            </a:r>
            <a:r>
              <a:rPr lang="en-US" dirty="0"/>
              <a:t> message).</a:t>
            </a:r>
          </a:p>
        </p:txBody>
      </p:sp>
      <p:sp>
        <p:nvSpPr>
          <p:cNvPr id="4" name="Footer Placeholder 3">
            <a:extLst>
              <a:ext uri="{FF2B5EF4-FFF2-40B4-BE49-F238E27FC236}">
                <a16:creationId xmlns:a16="http://schemas.microsoft.com/office/drawing/2014/main" id="{FB8B5E61-CF01-470A-B896-99E2E2E64DC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68F4C24-5A14-4CCE-8E88-F843323C6C68}"/>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43339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Membership as a dimension of consistency</a:t>
            </a:r>
          </a:p>
        </p:txBody>
      </p:sp>
      <p:sp>
        <p:nvSpPr>
          <p:cNvPr id="8" name="Content Placeholder 7"/>
          <p:cNvSpPr>
            <a:spLocks noGrp="1"/>
          </p:cNvSpPr>
          <p:nvPr>
            <p:ph idx="1"/>
          </p:nvPr>
        </p:nvSpPr>
        <p:spPr>
          <a:xfrm>
            <a:off x="1024127" y="2286000"/>
            <a:ext cx="11003749" cy="4023360"/>
          </a:xfrm>
        </p:spPr>
        <p:txBody>
          <a:bodyPr>
            <a:normAutofit/>
          </a:bodyPr>
          <a:lstStyle/>
          <a:p>
            <a:r>
              <a:rPr lang="en-US" dirty="0"/>
              <a:t>When we replicate data, that means that some set of processes will each have a replica of the information.</a:t>
            </a:r>
          </a:p>
          <a:p>
            <a:endParaRPr lang="en-US" dirty="0"/>
          </a:p>
          <a:p>
            <a:r>
              <a:rPr lang="en-US" dirty="0"/>
              <a:t>So the membership of the set becomes critical to understanding whether they end up seeing the identical evolution of the data.</a:t>
            </a:r>
          </a:p>
          <a:p>
            <a:endParaRPr lang="en-US" dirty="0"/>
          </a:p>
          <a:p>
            <a:r>
              <a:rPr lang="en-US" dirty="0"/>
              <a:t>This suggests that membership-tracking is “more foundational” than replication, and that replication with managed membership is the right goal.</a:t>
            </a:r>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3354099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658E23-0D6A-48F4-9344-BB41893A8C11}"/>
              </a:ext>
            </a:extLst>
          </p:cNvPr>
          <p:cNvSpPr>
            <a:spLocks noGrp="1"/>
          </p:cNvSpPr>
          <p:nvPr>
            <p:ph type="title"/>
          </p:nvPr>
        </p:nvSpPr>
        <p:spPr/>
        <p:txBody>
          <a:bodyPr/>
          <a:lstStyle/>
          <a:p>
            <a:r>
              <a:rPr lang="en-US" dirty="0"/>
              <a:t>Are we finished?</a:t>
            </a:r>
          </a:p>
        </p:txBody>
      </p:sp>
      <p:sp>
        <p:nvSpPr>
          <p:cNvPr id="6" name="Content Placeholder 5">
            <a:extLst>
              <a:ext uri="{FF2B5EF4-FFF2-40B4-BE49-F238E27FC236}">
                <a16:creationId xmlns:a16="http://schemas.microsoft.com/office/drawing/2014/main" id="{66CF729F-C3A8-4340-939C-10B0CB848112}"/>
              </a:ext>
            </a:extLst>
          </p:cNvPr>
          <p:cNvSpPr>
            <a:spLocks noGrp="1"/>
          </p:cNvSpPr>
          <p:nvPr>
            <p:ph idx="1"/>
          </p:nvPr>
        </p:nvSpPr>
        <p:spPr/>
        <p:txBody>
          <a:bodyPr/>
          <a:lstStyle/>
          <a:p>
            <a:r>
              <a:rPr lang="en-US" dirty="0"/>
              <a:t>We still need to understand how to end one epoch, and start the next.</a:t>
            </a:r>
          </a:p>
          <a:p>
            <a:endParaRPr lang="en-US" dirty="0"/>
          </a:p>
          <a:p>
            <a:r>
              <a:rPr lang="en-US" dirty="0"/>
              <a:t>Derecho’s method for this is a bit too complex for this lecture, but in a nutshell it cleans up from failures, then runs a protocol (based on quorums) to agree on the next view (the next epoch membership), then restarts.</a:t>
            </a:r>
          </a:p>
          <a:p>
            <a:endParaRPr lang="en-US" dirty="0"/>
          </a:p>
          <a:p>
            <a:r>
              <a:rPr lang="en-US" dirty="0"/>
              <a:t>If a multicast was disrupted by failure, it then will be reissued.</a:t>
            </a:r>
          </a:p>
        </p:txBody>
      </p:sp>
      <p:sp>
        <p:nvSpPr>
          <p:cNvPr id="3" name="Footer Placeholder 2">
            <a:extLst>
              <a:ext uri="{FF2B5EF4-FFF2-40B4-BE49-F238E27FC236}">
                <a16:creationId xmlns:a16="http://schemas.microsoft.com/office/drawing/2014/main" id="{10486B93-4986-4DD6-BDAD-F2D78F8B3CC1}"/>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2D38E026-AE5E-4CF8-8DA3-4A9CE84DCDDA}"/>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2736044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8991600" y="5866296"/>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34" name="Oval 33"/>
          <p:cNvSpPr/>
          <p:nvPr/>
        </p:nvSpPr>
        <p:spPr>
          <a:xfrm>
            <a:off x="2825505" y="5659930"/>
            <a:ext cx="7620000" cy="1066800"/>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399" y="5877182"/>
            <a:ext cx="627185"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37" name="Oval 36"/>
          <p:cNvSpPr/>
          <p:nvPr/>
        </p:nvSpPr>
        <p:spPr>
          <a:xfrm>
            <a:off x="7402538" y="5866296"/>
            <a:ext cx="627185"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38" name="Oval 37"/>
          <p:cNvSpPr/>
          <p:nvPr/>
        </p:nvSpPr>
        <p:spPr>
          <a:xfrm>
            <a:off x="8991599" y="5866296"/>
            <a:ext cx="627185"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49" name="Straight Arrow Connector 48"/>
          <p:cNvCxnSpPr/>
          <p:nvPr/>
        </p:nvCxnSpPr>
        <p:spPr>
          <a:xfrm flipH="1">
            <a:off x="5122416" y="5424285"/>
            <a:ext cx="2586372" cy="202792"/>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1"/>
          <p:cNvSpPr>
            <a:spLocks noGrp="1"/>
          </p:cNvSpPr>
          <p:nvPr>
            <p:ph sz="quarter" idx="1"/>
          </p:nvPr>
        </p:nvSpPr>
        <p:spPr>
          <a:xfrm>
            <a:off x="1024128" y="2286000"/>
            <a:ext cx="10786872" cy="1089471"/>
          </a:xfrm>
        </p:spPr>
        <p:txBody>
          <a:bodyPr>
            <a:normAutofit/>
          </a:bodyPr>
          <a:lstStyle/>
          <a:p>
            <a:r>
              <a:rPr lang="en-US" dirty="0"/>
              <a:t>Failure:  If a message was committed by any process, it commits at </a:t>
            </a:r>
            <a:r>
              <a:rPr lang="en-US" i="1" u="sng" dirty="0"/>
              <a:t>every</a:t>
            </a:r>
            <a:r>
              <a:rPr lang="en-US" dirty="0"/>
              <a:t> process.  But some unstable recent updates might abort.</a:t>
            </a:r>
          </a:p>
          <a:p>
            <a:endParaRPr lang="en-US" dirty="0"/>
          </a:p>
          <a:p>
            <a:endParaRPr lang="en-US" dirty="0"/>
          </a:p>
          <a:p>
            <a:endParaRPr lang="en-US" dirty="0"/>
          </a:p>
          <a:p>
            <a:endParaRPr lang="en-US" dirty="0"/>
          </a:p>
          <a:p>
            <a:endParaRPr lang="en-US" dirty="0"/>
          </a:p>
          <a:p>
            <a:endParaRPr lang="en-US" dirty="0"/>
          </a:p>
        </p:txBody>
      </p:sp>
      <p:cxnSp>
        <p:nvCxnSpPr>
          <p:cNvPr id="24" name="Straight Arrow Connector 23"/>
          <p:cNvCxnSpPr/>
          <p:nvPr/>
        </p:nvCxnSpPr>
        <p:spPr>
          <a:xfrm>
            <a:off x="5976537" y="4103914"/>
            <a:ext cx="0" cy="989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 process FAILS</a:t>
            </a:r>
          </a:p>
        </p:txBody>
      </p:sp>
      <p:cxnSp>
        <p:nvCxnSpPr>
          <p:cNvPr id="25" name="Straight Arrow Connector 24"/>
          <p:cNvCxnSpPr/>
          <p:nvPr/>
        </p:nvCxnSpPr>
        <p:spPr>
          <a:xfrm>
            <a:off x="7709485"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672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41</a:t>
            </a:fld>
            <a:endParaRPr lang="en-US" dirty="0"/>
          </a:p>
        </p:txBody>
      </p:sp>
      <p:sp>
        <p:nvSpPr>
          <p:cNvPr id="10" name="Oval 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6" name="Oval 15"/>
          <p:cNvSpPr/>
          <p:nvPr/>
        </p:nvSpPr>
        <p:spPr>
          <a:xfrm>
            <a:off x="2856963" y="3276600"/>
            <a:ext cx="762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4"/>
          </p:cNvCxnSpPr>
          <p:nvPr/>
        </p:nvCxnSpPr>
        <p:spPr>
          <a:xfrm>
            <a:off x="92964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9624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18" name="Oval 17"/>
          <p:cNvSpPr/>
          <p:nvPr/>
        </p:nvSpPr>
        <p:spPr>
          <a:xfrm>
            <a:off x="5682469"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19" name="Oval 18"/>
          <p:cNvSpPr/>
          <p:nvPr/>
        </p:nvSpPr>
        <p:spPr>
          <a:xfrm>
            <a:off x="7402539"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20" name="Oval 1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26" name="Straight Arrow Connector 25"/>
          <p:cNvCxnSpPr/>
          <p:nvPr/>
        </p:nvCxnSpPr>
        <p:spPr>
          <a:xfrm>
            <a:off x="4267200" y="4584879"/>
            <a:ext cx="1709337" cy="257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90811" y="4594384"/>
            <a:ext cx="3416528" cy="2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0217" y="4610376"/>
            <a:ext cx="4954036" cy="483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Explosion 2 4"/>
          <p:cNvSpPr/>
          <p:nvPr/>
        </p:nvSpPr>
        <p:spPr>
          <a:xfrm>
            <a:off x="5614523" y="4876800"/>
            <a:ext cx="914400" cy="91440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690944"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0</a:t>
            </a:r>
            <a:endParaRPr lang="en-US" sz="1100" b="1" dirty="0"/>
          </a:p>
        </p:txBody>
      </p:sp>
      <p:sp>
        <p:nvSpPr>
          <p:cNvPr id="31" name="Rectangle 30"/>
          <p:cNvSpPr/>
          <p:nvPr/>
        </p:nvSpPr>
        <p:spPr>
          <a:xfrm>
            <a:off x="7151076"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1</a:t>
            </a:r>
            <a:endParaRPr lang="en-US" sz="1100" b="1" dirty="0"/>
          </a:p>
        </p:txBody>
      </p:sp>
      <p:sp>
        <p:nvSpPr>
          <p:cNvPr id="32" name="Rectangle 31"/>
          <p:cNvSpPr/>
          <p:nvPr/>
        </p:nvSpPr>
        <p:spPr>
          <a:xfrm>
            <a:off x="7599486"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2</a:t>
            </a:r>
            <a:endParaRPr lang="en-US" sz="1100" b="1" dirty="0"/>
          </a:p>
        </p:txBody>
      </p:sp>
      <p:sp>
        <p:nvSpPr>
          <p:cNvPr id="33" name="Rectangle 32"/>
          <p:cNvSpPr/>
          <p:nvPr/>
        </p:nvSpPr>
        <p:spPr>
          <a:xfrm>
            <a:off x="8619328"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t>X</a:t>
            </a:r>
            <a:r>
              <a:rPr lang="en-US" sz="1100" b="1" baseline="-25000" dirty="0" err="1"/>
              <a:t>k</a:t>
            </a:r>
            <a:endParaRPr lang="en-US" sz="1100" b="1" dirty="0"/>
          </a:p>
        </p:txBody>
      </p:sp>
      <p:sp>
        <p:nvSpPr>
          <p:cNvPr id="36" name="Rectangle 35"/>
          <p:cNvSpPr/>
          <p:nvPr/>
        </p:nvSpPr>
        <p:spPr>
          <a:xfrm>
            <a:off x="9070668"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k+1</a:t>
            </a:r>
            <a:endParaRPr lang="en-US" sz="1100" b="1" dirty="0"/>
          </a:p>
        </p:txBody>
      </p:sp>
      <p:sp>
        <p:nvSpPr>
          <p:cNvPr id="39" name="Rectangle 38"/>
          <p:cNvSpPr/>
          <p:nvPr/>
        </p:nvSpPr>
        <p:spPr>
          <a:xfrm>
            <a:off x="9519078"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k+2</a:t>
            </a:r>
            <a:endParaRPr lang="en-US" sz="1100" b="1" dirty="0"/>
          </a:p>
        </p:txBody>
      </p:sp>
      <p:sp>
        <p:nvSpPr>
          <p:cNvPr id="40" name="TextBox 39"/>
          <p:cNvSpPr txBox="1"/>
          <p:nvPr/>
        </p:nvSpPr>
        <p:spPr>
          <a:xfrm>
            <a:off x="8141677" y="1028700"/>
            <a:ext cx="404446" cy="307777"/>
          </a:xfrm>
          <a:prstGeom prst="rect">
            <a:avLst/>
          </a:prstGeom>
          <a:noFill/>
        </p:spPr>
        <p:txBody>
          <a:bodyPr wrap="square" rtlCol="0">
            <a:spAutoFit/>
          </a:bodyPr>
          <a:lstStyle/>
          <a:p>
            <a:r>
              <a:rPr lang="en-US" sz="1400" dirty="0"/>
              <a:t>. . .</a:t>
            </a:r>
          </a:p>
        </p:txBody>
      </p:sp>
      <p:cxnSp>
        <p:nvCxnSpPr>
          <p:cNvPr id="41" name="Straight Arrow Connector 40"/>
          <p:cNvCxnSpPr/>
          <p:nvPr/>
        </p:nvCxnSpPr>
        <p:spPr>
          <a:xfrm flipV="1">
            <a:off x="8836269" y="720969"/>
            <a:ext cx="483577" cy="22860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753574" y="1436081"/>
            <a:ext cx="427918" cy="208081"/>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240715" y="439617"/>
            <a:ext cx="1644161" cy="369332"/>
          </a:xfrm>
          <a:prstGeom prst="rect">
            <a:avLst/>
          </a:prstGeom>
          <a:noFill/>
        </p:spPr>
        <p:txBody>
          <a:bodyPr wrap="square" rtlCol="0">
            <a:spAutoFit/>
          </a:bodyPr>
          <a:lstStyle/>
          <a:p>
            <a:r>
              <a:rPr lang="en-US" dirty="0"/>
              <a:t>Committed</a:t>
            </a:r>
          </a:p>
        </p:txBody>
      </p:sp>
      <p:sp>
        <p:nvSpPr>
          <p:cNvPr id="44" name="TextBox 43"/>
          <p:cNvSpPr txBox="1"/>
          <p:nvPr/>
        </p:nvSpPr>
        <p:spPr>
          <a:xfrm>
            <a:off x="10140462" y="1532794"/>
            <a:ext cx="1644161" cy="369332"/>
          </a:xfrm>
          <a:prstGeom prst="rect">
            <a:avLst/>
          </a:prstGeom>
          <a:noFill/>
        </p:spPr>
        <p:txBody>
          <a:bodyPr wrap="square" rtlCol="0">
            <a:spAutoFit/>
          </a:bodyPr>
          <a:lstStyle/>
          <a:p>
            <a:r>
              <a:rPr lang="en-US" dirty="0"/>
              <a:t>Now</a:t>
            </a:r>
          </a:p>
        </p:txBody>
      </p:sp>
      <p:cxnSp>
        <p:nvCxnSpPr>
          <p:cNvPr id="47" name="Straight Connector 46"/>
          <p:cNvCxnSpPr/>
          <p:nvPr/>
        </p:nvCxnSpPr>
        <p:spPr>
          <a:xfrm>
            <a:off x="9586546" y="829408"/>
            <a:ext cx="281354" cy="6858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618785" y="803031"/>
            <a:ext cx="196361" cy="7268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023062" y="5414780"/>
            <a:ext cx="1709337" cy="257577"/>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659382" y="5440277"/>
            <a:ext cx="1660464" cy="18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451731" y="4736722"/>
            <a:ext cx="2129929" cy="369332"/>
          </a:xfrm>
          <a:prstGeom prst="rect">
            <a:avLst/>
          </a:prstGeom>
          <a:noFill/>
        </p:spPr>
        <p:txBody>
          <a:bodyPr wrap="square" rtlCol="0">
            <a:spAutoFit/>
          </a:bodyPr>
          <a:lstStyle/>
          <a:p>
            <a:r>
              <a:rPr lang="en-US" i="1" dirty="0"/>
              <a:t>Update X</a:t>
            </a:r>
            <a:r>
              <a:rPr lang="en-US" i="1" baseline="-25000" dirty="0"/>
              <a:t>k+1</a:t>
            </a:r>
            <a:endParaRPr lang="en-US" i="1" dirty="0"/>
          </a:p>
        </p:txBody>
      </p:sp>
      <p:sp>
        <p:nvSpPr>
          <p:cNvPr id="54" name="TextBox 53"/>
          <p:cNvSpPr txBox="1"/>
          <p:nvPr/>
        </p:nvSpPr>
        <p:spPr>
          <a:xfrm>
            <a:off x="9483008" y="5395976"/>
            <a:ext cx="2129929" cy="369332"/>
          </a:xfrm>
          <a:prstGeom prst="rect">
            <a:avLst/>
          </a:prstGeom>
          <a:noFill/>
        </p:spPr>
        <p:txBody>
          <a:bodyPr wrap="square" rtlCol="0">
            <a:spAutoFit/>
          </a:bodyPr>
          <a:lstStyle/>
          <a:p>
            <a:r>
              <a:rPr lang="en-US" i="1" dirty="0"/>
              <a:t>Update X</a:t>
            </a:r>
            <a:r>
              <a:rPr lang="en-US" i="1" baseline="-25000" dirty="0"/>
              <a:t>k+2</a:t>
            </a:r>
            <a:endParaRPr lang="en-US" i="1" dirty="0"/>
          </a:p>
        </p:txBody>
      </p:sp>
      <p:sp>
        <p:nvSpPr>
          <p:cNvPr id="57" name="TextBox 56"/>
          <p:cNvSpPr txBox="1"/>
          <p:nvPr/>
        </p:nvSpPr>
        <p:spPr>
          <a:xfrm>
            <a:off x="219954" y="4749645"/>
            <a:ext cx="3698454" cy="830997"/>
          </a:xfrm>
          <a:prstGeom prst="rect">
            <a:avLst/>
          </a:prstGeom>
          <a:noFill/>
        </p:spPr>
        <p:txBody>
          <a:bodyPr wrap="square" rtlCol="0">
            <a:spAutoFit/>
          </a:bodyPr>
          <a:lstStyle/>
          <a:p>
            <a:pPr algn="r"/>
            <a:r>
              <a:rPr lang="en-US" sz="2400" dirty="0"/>
              <a:t>Derecho “trims” disrupted updates, like X</a:t>
            </a:r>
            <a:r>
              <a:rPr lang="en-US" sz="2400" baseline="-25000" dirty="0"/>
              <a:t>k+2</a:t>
            </a:r>
            <a:endParaRPr lang="en-US" sz="2400" dirty="0"/>
          </a:p>
        </p:txBody>
      </p:sp>
      <p:sp>
        <p:nvSpPr>
          <p:cNvPr id="46" name="Freeform 45"/>
          <p:cNvSpPr/>
          <p:nvPr/>
        </p:nvSpPr>
        <p:spPr>
          <a:xfrm>
            <a:off x="4120661" y="4589585"/>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535007" y="5454162"/>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2616609"/>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3" presetClass="emph" presetSubtype="2" fill="hold" grpId="1" nodeType="withEffect">
                                  <p:stCondLst>
                                    <p:cond delay="0"/>
                                  </p:stCondLst>
                                  <p:childTnLst>
                                    <p:animClr clrSpc="rgb" dir="cw">
                                      <p:cBhvr override="childStyle">
                                        <p:cTn id="42" dur="10" fill="hold"/>
                                        <p:tgtEl>
                                          <p:spTgt spid="6"/>
                                        </p:tgtEl>
                                        <p:attrNameLst>
                                          <p:attrName>style.color</p:attrName>
                                        </p:attrNameLst>
                                      </p:cBhvr>
                                      <p:to>
                                        <a:srgbClr val="00B050"/>
                                      </p:to>
                                    </p:animClr>
                                  </p:childTnLst>
                                </p:cTn>
                              </p:par>
                              <p:par>
                                <p:cTn id="43" presetID="3" presetClass="emph" presetSubtype="2" fill="hold" grpId="2" nodeType="withEffect">
                                  <p:stCondLst>
                                    <p:cond delay="0"/>
                                  </p:stCondLst>
                                  <p:childTnLst>
                                    <p:animClr clrSpc="rgb" dir="cw">
                                      <p:cBhvr override="childStyle">
                                        <p:cTn id="44" dur="10" fill="hold"/>
                                        <p:tgtEl>
                                          <p:spTgt spid="54"/>
                                        </p:tgtEl>
                                        <p:attrNameLst>
                                          <p:attrName>style.color</p:attrName>
                                        </p:attrNameLst>
                                      </p:cBhvr>
                                      <p:to>
                                        <a:srgbClr val="E90803"/>
                                      </p:to>
                                    </p:animClr>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5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4"/>
                                        </p:tgtEl>
                                        <p:attrNameLst>
                                          <p:attrName>style.visibility</p:attrName>
                                        </p:attrNameLst>
                                      </p:cBhvr>
                                      <p:to>
                                        <p:strVal val="hidden"/>
                                      </p:to>
                                    </p:set>
                                  </p:childTnLst>
                                </p:cTn>
                              </p:par>
                              <p:par>
                                <p:cTn id="55" presetID="42" presetClass="path" presetSubtype="0" accel="50000" decel="50000" fill="hold" grpId="0" nodeType="withEffect">
                                  <p:stCondLst>
                                    <p:cond delay="0"/>
                                  </p:stCondLst>
                                  <p:childTnLst>
                                    <p:animMotion origin="layout" path="M -6.25E-7 -2.22222E-6 L 1.45833E-6 3.33333E-6 " pathEditMode="relative" rAng="0" ptsTypes="AA">
                                      <p:cBhvr>
                                        <p:cTn id="56" dur="2000" fill="hold"/>
                                        <p:tgtEl>
                                          <p:spTgt spid="43"/>
                                        </p:tgtEl>
                                        <p:attrNameLst>
                                          <p:attrName>ppt_x</p:attrName>
                                          <p:attrName>ppt_y</p:attrName>
                                        </p:attrNameLst>
                                      </p:cBhvr>
                                      <p:rCtr x="1185" y="-278"/>
                                    </p:animMotion>
                                  </p:childTnLst>
                                </p:cTn>
                              </p:par>
                              <p:par>
                                <p:cTn id="57" presetID="42" presetClass="path" presetSubtype="0" accel="50000" decel="50000" fill="hold" nodeType="withEffect">
                                  <p:stCondLst>
                                    <p:cond delay="0"/>
                                  </p:stCondLst>
                                  <p:childTnLst>
                                    <p:animMotion origin="layout" path="M -1.25E-6 7.40741E-7 L 0.0362 -0.00695 " pathEditMode="relative" rAng="0" ptsTypes="AA">
                                      <p:cBhvr>
                                        <p:cTn id="58" dur="2000" fill="hold"/>
                                        <p:tgtEl>
                                          <p:spTgt spid="41"/>
                                        </p:tgtEl>
                                        <p:attrNameLst>
                                          <p:attrName>ppt_x</p:attrName>
                                          <p:attrName>ppt_y</p:attrName>
                                        </p:attrNameLst>
                                      </p:cBhvr>
                                      <p:rCtr x="1810" y="-347"/>
                                    </p:animMotion>
                                  </p:childTnLst>
                                </p:cTn>
                              </p:par>
                              <p:par>
                                <p:cTn id="59" presetID="42" presetClass="path" presetSubtype="0" accel="50000" decel="50000" fill="hold" grpId="0" nodeType="withEffect">
                                  <p:stCondLst>
                                    <p:cond delay="0"/>
                                  </p:stCondLst>
                                  <p:childTnLst>
                                    <p:animMotion origin="layout" path="M 1.45833E-6 -2.96296E-6 L -0.04232 0.00348 " pathEditMode="relative" rAng="0" ptsTypes="AA">
                                      <p:cBhvr>
                                        <p:cTn id="60" dur="2000" fill="hold"/>
                                        <p:tgtEl>
                                          <p:spTgt spid="44"/>
                                        </p:tgtEl>
                                        <p:attrNameLst>
                                          <p:attrName>ppt_x</p:attrName>
                                          <p:attrName>ppt_y</p:attrName>
                                        </p:attrNameLst>
                                      </p:cBhvr>
                                      <p:rCtr x="-2122" y="162"/>
                                    </p:animMotion>
                                  </p:childTnLst>
                                </p:cTn>
                              </p:par>
                              <p:par>
                                <p:cTn id="61" presetID="42" presetClass="path" presetSubtype="0" accel="50000" decel="50000" fill="hold" nodeType="withEffect">
                                  <p:stCondLst>
                                    <p:cond delay="0"/>
                                  </p:stCondLst>
                                  <p:childTnLst>
                                    <p:animMotion origin="layout" path="M 1.875E-6 2.96296E-6 L -0.04232 -0.00023 " pathEditMode="relative" rAng="0" ptsTypes="AA">
                                      <p:cBhvr>
                                        <p:cTn id="62" dur="2000" fill="hold"/>
                                        <p:tgtEl>
                                          <p:spTgt spid="42"/>
                                        </p:tgtEl>
                                        <p:attrNameLst>
                                          <p:attrName>ppt_x</p:attrName>
                                          <p:attrName>ppt_y</p:attrName>
                                        </p:attrNameLst>
                                      </p:cBhvr>
                                      <p:rCtr x="-2122" y="-23"/>
                                    </p:animMotion>
                                  </p:childTnLst>
                                </p:cTn>
                              </p:par>
                              <p:par>
                                <p:cTn id="63" presetID="1" presetClass="exit" presetSubtype="0" fill="hold" grpId="1" nodeType="withEffect">
                                  <p:stCondLst>
                                    <p:cond delay="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5" grpId="0" animBg="1"/>
      <p:bldP spid="37" grpId="0" animBg="1"/>
      <p:bldP spid="38" grpId="0" animBg="1"/>
      <p:bldP spid="5" grpId="0" animBg="1"/>
      <p:bldP spid="5" grpId="1" animBg="1"/>
      <p:bldP spid="36" grpId="0" animBg="1"/>
      <p:bldP spid="39" grpId="0" animBg="1"/>
      <p:bldP spid="39" grpId="1" animBg="1"/>
      <p:bldP spid="43" grpId="0"/>
      <p:bldP spid="44" grpId="0"/>
      <p:bldP spid="44" grpId="1"/>
      <p:bldP spid="6" grpId="0"/>
      <p:bldP spid="6" grpId="1"/>
      <p:bldP spid="54" grpId="0"/>
      <p:bldP spid="54" grpId="1"/>
      <p:bldP spid="54" grpId="2"/>
      <p:bldP spid="57" grpId="0"/>
      <p:bldP spid="48" grpId="0" animBg="1"/>
      <p:bldP spid="4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9A18-DAA4-454A-8108-604B3D8EFD56}"/>
              </a:ext>
            </a:extLst>
          </p:cNvPr>
          <p:cNvSpPr>
            <a:spLocks noGrp="1"/>
          </p:cNvSpPr>
          <p:nvPr>
            <p:ph type="title"/>
          </p:nvPr>
        </p:nvSpPr>
        <p:spPr/>
        <p:txBody>
          <a:bodyPr/>
          <a:lstStyle/>
          <a:p>
            <a:r>
              <a:rPr lang="en-US" dirty="0"/>
              <a:t>How much cost does Ordering and </a:t>
            </a:r>
            <a:br>
              <a:rPr lang="en-US" dirty="0"/>
            </a:br>
            <a:r>
              <a:rPr lang="en-US" dirty="0" err="1"/>
              <a:t>Paxos</a:t>
            </a:r>
            <a:r>
              <a:rPr lang="en-US" dirty="0"/>
              <a:t> reliability of this kind add?</a:t>
            </a:r>
          </a:p>
        </p:txBody>
      </p:sp>
      <p:sp>
        <p:nvSpPr>
          <p:cNvPr id="3" name="Content Placeholder 2">
            <a:extLst>
              <a:ext uri="{FF2B5EF4-FFF2-40B4-BE49-F238E27FC236}">
                <a16:creationId xmlns:a16="http://schemas.microsoft.com/office/drawing/2014/main" id="{104421D7-FA69-4B5C-935D-FA94F2F93260}"/>
              </a:ext>
            </a:extLst>
          </p:cNvPr>
          <p:cNvSpPr>
            <a:spLocks noGrp="1"/>
          </p:cNvSpPr>
          <p:nvPr>
            <p:ph idx="1"/>
          </p:nvPr>
        </p:nvSpPr>
        <p:spPr/>
        <p:txBody>
          <a:bodyPr>
            <a:normAutofit lnSpcReduction="10000"/>
          </a:bodyPr>
          <a:lstStyle/>
          <a:p>
            <a:r>
              <a:rPr lang="en-US" dirty="0"/>
              <a:t>We can compare the “basic” RDMC multicast (the one seen earlier) with an ordered </a:t>
            </a:r>
            <a:r>
              <a:rPr lang="en-US" dirty="0" err="1"/>
              <a:t>Paxos</a:t>
            </a:r>
            <a:r>
              <a:rPr lang="en-US" dirty="0"/>
              <a:t> protocol layered on RDMC in Derecho.</a:t>
            </a:r>
          </a:p>
          <a:p>
            <a:endParaRPr lang="en-US" dirty="0"/>
          </a:p>
          <a:p>
            <a:r>
              <a:rPr lang="en-US" dirty="0"/>
              <a:t>Our next slide shows what we get for various object sizes and group sizes.</a:t>
            </a:r>
          </a:p>
          <a:p>
            <a:endParaRPr lang="en-US" dirty="0"/>
          </a:p>
          <a:p>
            <a:r>
              <a:rPr lang="en-US" dirty="0"/>
              <a:t>Red: “a video” (100MB), Blue: “a photo” (1MB), Green: “an email” (10K).</a:t>
            </a:r>
          </a:p>
          <a:p>
            <a:endParaRPr lang="en-US" dirty="0"/>
          </a:p>
          <a:p>
            <a:r>
              <a:rPr lang="en-US" dirty="0"/>
              <a:t>Again, 3 cases: all send (solid), half send (dashed), one sends (dash dot)</a:t>
            </a:r>
          </a:p>
        </p:txBody>
      </p:sp>
      <p:sp>
        <p:nvSpPr>
          <p:cNvPr id="4" name="Footer Placeholder 3">
            <a:extLst>
              <a:ext uri="{FF2B5EF4-FFF2-40B4-BE49-F238E27FC236}">
                <a16:creationId xmlns:a16="http://schemas.microsoft.com/office/drawing/2014/main" id="{C5B38885-E4F2-4328-AEE4-29D290C554F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7B2ABBE-1C76-4EC3-9E45-B969B8326C73}"/>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3094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198" y="2488918"/>
            <a:ext cx="6249153" cy="34328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9" y="2529959"/>
            <a:ext cx="6212141" cy="3412485"/>
          </a:xfrm>
          <a:prstGeom prst="rect">
            <a:avLst/>
          </a:prstGeom>
        </p:spPr>
      </p:pic>
      <p:sp>
        <p:nvSpPr>
          <p:cNvPr id="9" name="TextBox 8"/>
          <p:cNvSpPr txBox="1"/>
          <p:nvPr/>
        </p:nvSpPr>
        <p:spPr>
          <a:xfrm>
            <a:off x="6525830" y="989302"/>
            <a:ext cx="5473521" cy="369332"/>
          </a:xfrm>
          <a:prstGeom prst="rect">
            <a:avLst/>
          </a:prstGeom>
          <a:solidFill>
            <a:schemeClr val="bg1"/>
          </a:solidFill>
        </p:spPr>
        <p:txBody>
          <a:bodyPr wrap="square" rtlCol="0">
            <a:spAutoFit/>
          </a:bodyPr>
          <a:lstStyle/>
          <a:p>
            <a:r>
              <a:rPr lang="en-US" i="1" dirty="0"/>
              <a:t>    </a:t>
            </a:r>
            <a:r>
              <a:rPr lang="en-US" i="1" dirty="0" err="1"/>
              <a:t>Mellanox</a:t>
            </a:r>
            <a:r>
              <a:rPr lang="en-US" i="1" dirty="0"/>
              <a:t> 100Gbps RDMA on ROCE (fast Ethernet)</a:t>
            </a:r>
          </a:p>
        </p:txBody>
      </p:sp>
      <p:sp>
        <p:nvSpPr>
          <p:cNvPr id="2" name="Title 1"/>
          <p:cNvSpPr>
            <a:spLocks noGrp="1"/>
          </p:cNvSpPr>
          <p:nvPr>
            <p:ph type="title"/>
          </p:nvPr>
        </p:nvSpPr>
        <p:spPr/>
        <p:txBody>
          <a:bodyPr/>
          <a:lstStyle/>
          <a:p>
            <a:r>
              <a:rPr lang="en-US" sz="5400" b="1" dirty="0">
                <a:solidFill>
                  <a:srgbClr val="C00000"/>
                </a:solidFill>
              </a:rPr>
              <a:t>Derecho:</a:t>
            </a:r>
            <a:br>
              <a:rPr lang="en-US" sz="5400" b="1" dirty="0">
                <a:solidFill>
                  <a:srgbClr val="C00000"/>
                </a:solidFill>
              </a:rPr>
            </a:br>
            <a:r>
              <a:rPr lang="en-US" sz="5400" b="1" dirty="0">
                <a:solidFill>
                  <a:srgbClr val="C00000"/>
                </a:solidFill>
              </a:rPr>
              <a:t>Large messages</a:t>
            </a:r>
            <a:endParaRPr lang="en-US" b="1" dirty="0">
              <a:solidFill>
                <a:srgbClr val="C00000"/>
              </a:solidFill>
            </a:endParaRPr>
          </a:p>
        </p:txBody>
      </p:sp>
      <p:sp>
        <p:nvSpPr>
          <p:cNvPr id="8" name="TextBox 7"/>
          <p:cNvSpPr txBox="1"/>
          <p:nvPr/>
        </p:nvSpPr>
        <p:spPr>
          <a:xfrm>
            <a:off x="6525829" y="1374931"/>
            <a:ext cx="5052278" cy="369332"/>
          </a:xfrm>
          <a:prstGeom prst="rect">
            <a:avLst/>
          </a:prstGeom>
          <a:noFill/>
        </p:spPr>
        <p:txBody>
          <a:bodyPr wrap="square" rtlCol="0">
            <a:spAutoFit/>
          </a:bodyPr>
          <a:lstStyle/>
          <a:p>
            <a:r>
              <a:rPr lang="en-US" dirty="0"/>
              <a:t>    100Gb/s = 12.5GB/s</a:t>
            </a:r>
          </a:p>
        </p:txBody>
      </p:sp>
      <p:sp>
        <p:nvSpPr>
          <p:cNvPr id="39" name="TextBox 38"/>
          <p:cNvSpPr txBox="1"/>
          <p:nvPr/>
        </p:nvSpPr>
        <p:spPr>
          <a:xfrm>
            <a:off x="1233589" y="1950148"/>
            <a:ext cx="10765762" cy="400110"/>
          </a:xfrm>
          <a:prstGeom prst="rect">
            <a:avLst/>
          </a:prstGeom>
          <a:noFill/>
        </p:spPr>
        <p:txBody>
          <a:bodyPr wrap="square" rtlCol="0">
            <a:spAutoFit/>
          </a:bodyPr>
          <a:lstStyle/>
          <a:p>
            <a:r>
              <a:rPr lang="en-US" sz="2000" dirty="0"/>
              <a:t>Raw RDMC multicast via Derecho API                     Derecho Atomic Multicast (Vertical </a:t>
            </a:r>
            <a:r>
              <a:rPr lang="en-US" sz="2000" dirty="0" err="1"/>
              <a:t>Paxos</a:t>
            </a:r>
            <a:r>
              <a:rPr lang="en-US" sz="2000" dirty="0"/>
              <a:t>)</a:t>
            </a:r>
          </a:p>
        </p:txBody>
      </p:sp>
      <p:sp>
        <p:nvSpPr>
          <p:cNvPr id="11" name="Oval Callout 10"/>
          <p:cNvSpPr/>
          <p:nvPr/>
        </p:nvSpPr>
        <p:spPr>
          <a:xfrm>
            <a:off x="75700" y="414867"/>
            <a:ext cx="6500816" cy="1337714"/>
          </a:xfrm>
          <a:prstGeom prst="wedgeEllipseCallout">
            <a:avLst>
              <a:gd name="adj1" fmla="val 121764"/>
              <a:gd name="adj2" fmla="val 2507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Derecho can make 16 consistent replicas at 2.5x the bandwidth of making one in-core copy </a:t>
            </a:r>
          </a:p>
        </p:txBody>
      </p:sp>
      <p:sp>
        <p:nvSpPr>
          <p:cNvPr id="4" name="Up-Down Arrow 3"/>
          <p:cNvSpPr/>
          <p:nvPr/>
        </p:nvSpPr>
        <p:spPr>
          <a:xfrm>
            <a:off x="11267315" y="3715191"/>
            <a:ext cx="484632" cy="10462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0859" y="4701915"/>
            <a:ext cx="4384225" cy="369332"/>
          </a:xfrm>
          <a:prstGeom prst="rect">
            <a:avLst/>
          </a:prstGeom>
          <a:noFill/>
        </p:spPr>
        <p:txBody>
          <a:bodyPr wrap="square" rtlCol="0">
            <a:spAutoFit/>
          </a:bodyPr>
          <a:lstStyle/>
          <a:p>
            <a:pPr algn="ctr"/>
            <a:r>
              <a:rPr lang="en-US" i="1" dirty="0" err="1"/>
              <a:t>memcpy</a:t>
            </a:r>
            <a:r>
              <a:rPr lang="en-US" i="1" dirty="0"/>
              <a:t> (large, non-cached objects): 3.75GB/s</a:t>
            </a:r>
          </a:p>
        </p:txBody>
      </p:sp>
      <p:cxnSp>
        <p:nvCxnSpPr>
          <p:cNvPr id="17" name="Straight Connector 16"/>
          <p:cNvCxnSpPr/>
          <p:nvPr/>
        </p:nvCxnSpPr>
        <p:spPr>
          <a:xfrm>
            <a:off x="528407" y="4782198"/>
            <a:ext cx="11268075" cy="190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611428" y="1634067"/>
            <a:ext cx="3923270" cy="820606"/>
            <a:chOff x="5611428" y="1634067"/>
            <a:chExt cx="3923270" cy="820606"/>
          </a:xfrm>
        </p:grpSpPr>
        <p:grpSp>
          <p:nvGrpSpPr>
            <p:cNvPr id="7" name="Group 6"/>
            <p:cNvGrpSpPr/>
            <p:nvPr/>
          </p:nvGrpSpPr>
          <p:grpSpPr>
            <a:xfrm>
              <a:off x="5611428" y="1634067"/>
              <a:ext cx="3923270" cy="820606"/>
              <a:chOff x="5611428" y="1634067"/>
              <a:chExt cx="3692149" cy="820606"/>
            </a:xfrm>
            <a:solidFill>
              <a:srgbClr val="FFFF00"/>
            </a:solidFill>
          </p:grpSpPr>
          <p:sp>
            <p:nvSpPr>
              <p:cNvPr id="3" name="Oval Callout 2"/>
              <p:cNvSpPr/>
              <p:nvPr/>
            </p:nvSpPr>
            <p:spPr>
              <a:xfrm>
                <a:off x="5611428" y="1634067"/>
                <a:ext cx="3676505" cy="820606"/>
              </a:xfrm>
              <a:prstGeom prst="wedgeEllipseCallout">
                <a:avLst>
                  <a:gd name="adj1" fmla="val -100498"/>
                  <a:gd name="adj2" fmla="val 2552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Raw RDMC is faster, but performance loss is small</a:t>
                </a:r>
              </a:p>
            </p:txBody>
          </p:sp>
          <p:sp>
            <p:nvSpPr>
              <p:cNvPr id="13" name="Oval Callout 12"/>
              <p:cNvSpPr/>
              <p:nvPr/>
            </p:nvSpPr>
            <p:spPr>
              <a:xfrm>
                <a:off x="5627072" y="1634067"/>
                <a:ext cx="3676505" cy="820606"/>
              </a:xfrm>
              <a:prstGeom prst="wedgeEllipseCallout">
                <a:avLst>
                  <a:gd name="adj1" fmla="val 67384"/>
                  <a:gd name="adj2" fmla="val 307906"/>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Raw RDMC is faster, but performance loss is small</a:t>
                </a:r>
              </a:p>
            </p:txBody>
          </p:sp>
        </p:grpSp>
        <p:sp>
          <p:nvSpPr>
            <p:cNvPr id="12" name="Rectangle 11"/>
            <p:cNvSpPr/>
            <p:nvPr/>
          </p:nvSpPr>
          <p:spPr>
            <a:xfrm>
              <a:off x="6525829" y="2350258"/>
              <a:ext cx="654900" cy="104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60865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589" y="547893"/>
            <a:ext cx="10322374" cy="1499616"/>
          </a:xfrm>
        </p:spPr>
        <p:txBody>
          <a:bodyPr>
            <a:normAutofit fontScale="90000"/>
          </a:bodyPr>
          <a:lstStyle/>
          <a:p>
            <a:r>
              <a:rPr lang="en-US" sz="5400" b="1" dirty="0">
                <a:solidFill>
                  <a:srgbClr val="C00000"/>
                </a:solidFill>
              </a:rPr>
              <a:t>Derecho can Also run on TCP.  We find</a:t>
            </a:r>
            <a:br>
              <a:rPr lang="en-US" sz="5400" b="1" dirty="0">
                <a:solidFill>
                  <a:srgbClr val="C00000"/>
                </a:solidFill>
              </a:rPr>
            </a:br>
            <a:r>
              <a:rPr lang="en-US" sz="5400" b="1" dirty="0">
                <a:solidFill>
                  <a:srgbClr val="C00000"/>
                </a:solidFill>
              </a:rPr>
              <a:t>that RDMA is 4x Faster</a:t>
            </a:r>
            <a:endParaRPr lang="en-US" b="1" dirty="0">
              <a:solidFill>
                <a:srgbClr val="C00000"/>
              </a:solidFill>
            </a:endParaRPr>
          </a:p>
        </p:txBody>
      </p:sp>
      <p:sp>
        <p:nvSpPr>
          <p:cNvPr id="39" name="TextBox 38"/>
          <p:cNvSpPr txBox="1"/>
          <p:nvPr/>
        </p:nvSpPr>
        <p:spPr>
          <a:xfrm>
            <a:off x="1233589" y="1950148"/>
            <a:ext cx="10765762" cy="400110"/>
          </a:xfrm>
          <a:prstGeom prst="rect">
            <a:avLst/>
          </a:prstGeom>
          <a:noFill/>
        </p:spPr>
        <p:txBody>
          <a:bodyPr wrap="square" rtlCol="0">
            <a:spAutoFit/>
          </a:bodyPr>
          <a:lstStyle/>
          <a:p>
            <a:r>
              <a:rPr lang="en-US" sz="2000" dirty="0"/>
              <a:t>Derecho Atomic Multicast: 100G RDMA                          Derecho on TCP, 100G Ethernet</a:t>
            </a:r>
          </a:p>
        </p:txBody>
      </p:sp>
      <p:pic>
        <p:nvPicPr>
          <p:cNvPr id="16" name="Picture 15">
            <a:extLst>
              <a:ext uri="{FF2B5EF4-FFF2-40B4-BE49-F238E27FC236}">
                <a16:creationId xmlns:a16="http://schemas.microsoft.com/office/drawing/2014/main" id="{9528342E-C613-4CA2-9198-8F7FD2A67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470" y="2388254"/>
            <a:ext cx="5453014" cy="3578540"/>
          </a:xfrm>
          <a:prstGeom prst="rect">
            <a:avLst/>
          </a:prstGeom>
        </p:spPr>
      </p:pic>
      <p:pic>
        <p:nvPicPr>
          <p:cNvPr id="21" name="Picture 20">
            <a:extLst>
              <a:ext uri="{FF2B5EF4-FFF2-40B4-BE49-F238E27FC236}">
                <a16:creationId xmlns:a16="http://schemas.microsoft.com/office/drawing/2014/main" id="{F4AFB10F-6567-4A1D-9144-394A7E8AD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320" y="2349901"/>
            <a:ext cx="5511456" cy="3616893"/>
          </a:xfrm>
          <a:prstGeom prst="rect">
            <a:avLst/>
          </a:prstGeom>
        </p:spPr>
      </p:pic>
    </p:spTree>
    <p:extLst>
      <p:ext uri="{BB962C8B-B14F-4D97-AF65-F5344CB8AC3E}">
        <p14:creationId xmlns:p14="http://schemas.microsoft.com/office/powerpoint/2010/main" val="138303858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589" y="547893"/>
            <a:ext cx="10322374" cy="1499616"/>
          </a:xfrm>
        </p:spPr>
        <p:txBody>
          <a:bodyPr/>
          <a:lstStyle/>
          <a:p>
            <a:r>
              <a:rPr lang="en-US" sz="5400" b="1" dirty="0">
                <a:solidFill>
                  <a:srgbClr val="C00000"/>
                </a:solidFill>
              </a:rPr>
              <a:t>TCP increases Delays by about 125</a:t>
            </a:r>
            <a:r>
              <a:rPr lang="en-US" sz="3600" b="1" dirty="0">
                <a:solidFill>
                  <a:srgbClr val="C00000"/>
                </a:solidFill>
              </a:rPr>
              <a:t>us</a:t>
            </a:r>
            <a:endParaRPr lang="en-US" b="1" dirty="0">
              <a:solidFill>
                <a:srgbClr val="C00000"/>
              </a:solidFill>
            </a:endParaRPr>
          </a:p>
        </p:txBody>
      </p:sp>
      <p:sp>
        <p:nvSpPr>
          <p:cNvPr id="39" name="TextBox 38"/>
          <p:cNvSpPr txBox="1"/>
          <p:nvPr/>
        </p:nvSpPr>
        <p:spPr>
          <a:xfrm>
            <a:off x="1233589" y="1950148"/>
            <a:ext cx="10765762" cy="400110"/>
          </a:xfrm>
          <a:prstGeom prst="rect">
            <a:avLst/>
          </a:prstGeom>
          <a:noFill/>
        </p:spPr>
        <p:txBody>
          <a:bodyPr wrap="square" rtlCol="0">
            <a:spAutoFit/>
          </a:bodyPr>
          <a:lstStyle/>
          <a:p>
            <a:r>
              <a:rPr lang="en-US" sz="2000" dirty="0"/>
              <a:t>Derecho Atomic Multicast: 100G RDMA                          Derecho on TCP, 100G Ethernet</a:t>
            </a:r>
          </a:p>
        </p:txBody>
      </p:sp>
      <p:pic>
        <p:nvPicPr>
          <p:cNvPr id="4" name="Picture 3">
            <a:extLst>
              <a:ext uri="{FF2B5EF4-FFF2-40B4-BE49-F238E27FC236}">
                <a16:creationId xmlns:a16="http://schemas.microsoft.com/office/drawing/2014/main" id="{A901A488-34F6-4F62-BEAD-2EAEFECFF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571" y="2587743"/>
            <a:ext cx="5851429" cy="3840000"/>
          </a:xfrm>
          <a:prstGeom prst="rect">
            <a:avLst/>
          </a:prstGeom>
        </p:spPr>
      </p:pic>
      <p:pic>
        <p:nvPicPr>
          <p:cNvPr id="6" name="Picture 5">
            <a:extLst>
              <a:ext uri="{FF2B5EF4-FFF2-40B4-BE49-F238E27FC236}">
                <a16:creationId xmlns:a16="http://schemas.microsoft.com/office/drawing/2014/main" id="{246FC2F1-C5F9-4D0D-BB31-93E038AF1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571" y="2587743"/>
            <a:ext cx="5851429" cy="3840000"/>
          </a:xfrm>
          <a:prstGeom prst="rect">
            <a:avLst/>
          </a:prstGeom>
        </p:spPr>
      </p:pic>
    </p:spTree>
    <p:extLst>
      <p:ext uri="{BB962C8B-B14F-4D97-AF65-F5344CB8AC3E}">
        <p14:creationId xmlns:p14="http://schemas.microsoft.com/office/powerpoint/2010/main" val="16674798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A Pervasive Guarantee</a:t>
            </a:r>
          </a:p>
        </p:txBody>
      </p:sp>
      <p:sp>
        <p:nvSpPr>
          <p:cNvPr id="3" name="Content Placeholder 2"/>
          <p:cNvSpPr>
            <a:spLocks noGrp="1"/>
          </p:cNvSpPr>
          <p:nvPr>
            <p:ph idx="1"/>
          </p:nvPr>
        </p:nvSpPr>
        <p:spPr/>
        <p:txBody>
          <a:bodyPr>
            <a:normAutofit lnSpcReduction="10000"/>
          </a:bodyPr>
          <a:lstStyle/>
          <a:p>
            <a:r>
              <a:rPr lang="en-US" dirty="0"/>
              <a:t>Every application has a consistent view of membership, and ranking, and sees joins/leaves/failures in the same order. </a:t>
            </a:r>
          </a:p>
          <a:p>
            <a:r>
              <a:rPr lang="en-US" dirty="0"/>
              <a:t>Every member has identical data, either in memory or persisted</a:t>
            </a:r>
          </a:p>
          <a:p>
            <a:r>
              <a:rPr lang="en-US" dirty="0"/>
              <a:t>Members are automatically initialized when they first join.</a:t>
            </a:r>
          </a:p>
          <a:p>
            <a:r>
              <a:rPr lang="en-US" dirty="0"/>
              <a:t>Queries run on a form of temporally precise consistent snapshot</a:t>
            </a:r>
          </a:p>
          <a:p>
            <a:endParaRPr lang="en-US" dirty="0"/>
          </a:p>
          <a:p>
            <a:r>
              <a:rPr lang="en-US" dirty="0"/>
              <a:t>Yet the members of a group don’t need to act identically.  Tasks can be “subdivided” using ranking or other factors</a:t>
            </a:r>
          </a:p>
        </p:txBody>
      </p:sp>
      <p:sp>
        <p:nvSpPr>
          <p:cNvPr id="4" name="Slide Number Placeholder 3"/>
          <p:cNvSpPr>
            <a:spLocks noGrp="1"/>
          </p:cNvSpPr>
          <p:nvPr>
            <p:ph type="sldNum" sz="quarter" idx="12"/>
          </p:nvPr>
        </p:nvSpPr>
        <p:spPr/>
        <p:txBody>
          <a:bodyPr/>
          <a:lstStyle/>
          <a:p>
            <a:fld id="{26165642-2DC6-4995-8FB3-76453B93C11F}" type="slidenum">
              <a:rPr lang="en-US" smtClean="0"/>
              <a:pPr/>
              <a:t>46</a:t>
            </a:fld>
            <a:endParaRPr lang="en-US"/>
          </a:p>
        </p:txBody>
      </p:sp>
    </p:spTree>
    <p:extLst>
      <p:ext uri="{BB962C8B-B14F-4D97-AF65-F5344CB8AC3E}">
        <p14:creationId xmlns:p14="http://schemas.microsoft.com/office/powerpoint/2010/main" val="65953772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12541" cy="1499616"/>
          </a:xfrm>
        </p:spPr>
        <p:txBody>
          <a:bodyPr/>
          <a:lstStyle/>
          <a:p>
            <a:r>
              <a:rPr lang="en-US" dirty="0" smtClean="0"/>
              <a:t>Four ways of getting to the same place!</a:t>
            </a:r>
            <a:endParaRPr lang="en-US" dirty="0"/>
          </a:p>
        </p:txBody>
      </p:sp>
      <p:sp>
        <p:nvSpPr>
          <p:cNvPr id="3" name="Content Placeholder 2"/>
          <p:cNvSpPr>
            <a:spLocks noGrp="1"/>
          </p:cNvSpPr>
          <p:nvPr>
            <p:ph idx="1"/>
          </p:nvPr>
        </p:nvSpPr>
        <p:spPr/>
        <p:txBody>
          <a:bodyPr>
            <a:normAutofit fontScale="92500"/>
          </a:bodyPr>
          <a:lstStyle/>
          <a:p>
            <a:r>
              <a:rPr lang="en-US" dirty="0" smtClean="0"/>
              <a:t>Several of these solutions use Zookeeper to manage a file with membership data.  Chain replication would do that.  Then, it gets ordering and consistency by passing data in FIFO order down the chain.</a:t>
            </a:r>
          </a:p>
          <a:p>
            <a:r>
              <a:rPr lang="en-US" dirty="0" err="1" smtClean="0"/>
              <a:t>Lamport’s</a:t>
            </a:r>
            <a:r>
              <a:rPr lang="en-US" dirty="0" smtClean="0"/>
              <a:t> original atomic multicast protocol would also use some other method to manage membership.  It gets ordering via a 2-phase protocol with logical clocks.</a:t>
            </a:r>
          </a:p>
          <a:p>
            <a:r>
              <a:rPr lang="en-US" dirty="0" err="1" smtClean="0"/>
              <a:t>Paxos</a:t>
            </a:r>
            <a:r>
              <a:rPr lang="en-US" dirty="0" smtClean="0"/>
              <a:t> also uses a 2-phase (at minimum) commit.  The slots in the log determine the delivery ordering.  Proposers compete to fill them in.</a:t>
            </a:r>
          </a:p>
          <a:p>
            <a:r>
              <a:rPr lang="en-US" dirty="0" smtClean="0"/>
              <a:t>Derecho has a virtual-synchrony membership service, then uses a fixed order. Senders send messages (or a null) in round-robin order, based on the view.</a:t>
            </a:r>
            <a:endParaRPr lang="en-US" dirty="0"/>
          </a:p>
        </p:txBody>
      </p:sp>
      <p:sp>
        <p:nvSpPr>
          <p:cNvPr id="4" name="Footer Placeholder 3"/>
          <p:cNvSpPr>
            <a:spLocks noGrp="1"/>
          </p:cNvSpPr>
          <p:nvPr>
            <p:ph type="ftr" sz="quarter" idx="11"/>
          </p:nvPr>
        </p:nvSpPr>
        <p:spPr/>
        <p:txBody>
          <a:bodyPr/>
          <a:lstStyle/>
          <a:p>
            <a:r>
              <a:rPr lang="en-US" smtClean="0"/>
              <a:t>http://www.cs.cornell.edu/courses/cs5412/2018sp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
        <p:nvSpPr>
          <p:cNvPr id="6" name="TextBox 5">
            <a:extLst>
              <a:ext uri="{FF2B5EF4-FFF2-40B4-BE49-F238E27FC236}">
                <a16:creationId xmlns:a16="http://schemas.microsoft.com/office/drawing/2014/main" id="{7CF5C212-83BB-4F68-8B14-A7BFDA84478D}"/>
              </a:ext>
            </a:extLst>
          </p:cNvPr>
          <p:cNvSpPr txBox="1"/>
          <p:nvPr/>
        </p:nvSpPr>
        <p:spPr>
          <a:xfrm>
            <a:off x="118533" y="6502454"/>
            <a:ext cx="4817534" cy="276999"/>
          </a:xfrm>
          <a:prstGeom prst="rect">
            <a:avLst/>
          </a:prstGeom>
          <a:solidFill>
            <a:srgbClr val="FFFF9B"/>
          </a:solidFill>
        </p:spPr>
        <p:txBody>
          <a:bodyPr wrap="square" rtlCol="0">
            <a:spAutoFit/>
          </a:bodyPr>
          <a:lstStyle/>
          <a:p>
            <a:r>
              <a:rPr lang="en-US" sz="1200" b="1" dirty="0" err="1"/>
              <a:t>Paxos</a:t>
            </a:r>
            <a:r>
              <a:rPr lang="en-US" sz="1200" b="1" dirty="0"/>
              <a:t> drilldown: If time permits (but we probably won’t cover this slide)</a:t>
            </a:r>
          </a:p>
        </p:txBody>
      </p:sp>
    </p:spTree>
    <p:extLst>
      <p:ext uri="{BB962C8B-B14F-4D97-AF65-F5344CB8AC3E}">
        <p14:creationId xmlns:p14="http://schemas.microsoft.com/office/powerpoint/2010/main" val="3245006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Derecho Object Store?</a:t>
            </a:r>
          </a:p>
        </p:txBody>
      </p:sp>
      <p:sp>
        <p:nvSpPr>
          <p:cNvPr id="3" name="Content Placeholder 2"/>
          <p:cNvSpPr>
            <a:spLocks noGrp="1"/>
          </p:cNvSpPr>
          <p:nvPr>
            <p:ph idx="1"/>
          </p:nvPr>
        </p:nvSpPr>
        <p:spPr/>
        <p:txBody>
          <a:bodyPr>
            <a:normAutofit fontScale="92500" lnSpcReduction="10000"/>
          </a:bodyPr>
          <a:lstStyle/>
          <a:p>
            <a:r>
              <a:rPr lang="en-US" dirty="0"/>
              <a:t>We heard about this in the lecture about the “Freeze Frame File System”.  </a:t>
            </a:r>
            <a:br>
              <a:rPr lang="en-US" dirty="0"/>
            </a:br>
            <a:endParaRPr lang="en-US" dirty="0"/>
          </a:p>
          <a:p>
            <a:pPr>
              <a:buFont typeface="Wingdings" panose="05000000000000000000" pitchFamily="2" charset="2"/>
              <a:buChar char="Ø"/>
            </a:pPr>
            <a:r>
              <a:rPr lang="en-US" dirty="0"/>
              <a:t>  It offers a (</a:t>
            </a:r>
            <a:r>
              <a:rPr lang="en-US" dirty="0" err="1"/>
              <a:t>key,value</a:t>
            </a:r>
            <a:r>
              <a:rPr lang="en-US" dirty="0"/>
              <a:t>) API with operations like put(</a:t>
            </a:r>
            <a:r>
              <a:rPr lang="en-US" dirty="0" err="1"/>
              <a:t>k,v</a:t>
            </a:r>
            <a:r>
              <a:rPr lang="en-US" dirty="0"/>
              <a:t>), get(k), watch(k).  </a:t>
            </a:r>
          </a:p>
          <a:p>
            <a:pPr>
              <a:buFont typeface="Wingdings" panose="05000000000000000000" pitchFamily="2" charset="2"/>
              <a:buChar char="Ø"/>
            </a:pPr>
            <a:r>
              <a:rPr lang="en-US" dirty="0"/>
              <a:t>  Like FFFS, it understands time, and supports put(</a:t>
            </a:r>
            <a:r>
              <a:rPr lang="en-US" dirty="0" err="1"/>
              <a:t>k,v,</a:t>
            </a:r>
            <a:r>
              <a:rPr lang="en-US" b="1" dirty="0" err="1"/>
              <a:t>t</a:t>
            </a:r>
            <a:r>
              <a:rPr lang="en-US" dirty="0"/>
              <a:t>) and get(</a:t>
            </a:r>
            <a:r>
              <a:rPr lang="en-US" dirty="0" err="1"/>
              <a:t>k,</a:t>
            </a:r>
            <a:r>
              <a:rPr lang="en-US" b="1" dirty="0" err="1"/>
              <a:t>t</a:t>
            </a:r>
            <a:r>
              <a:rPr lang="en-US" dirty="0"/>
              <a:t>).</a:t>
            </a:r>
          </a:p>
          <a:p>
            <a:endParaRPr lang="en-US" dirty="0"/>
          </a:p>
          <a:p>
            <a:r>
              <a:rPr lang="en-US" dirty="0"/>
              <a:t>The object store is a library within a library: it was built on top of Derecho.</a:t>
            </a:r>
          </a:p>
          <a:p>
            <a:pPr>
              <a:buFont typeface="Wingdings" panose="05000000000000000000" pitchFamily="2" charset="2"/>
              <a:buChar char="Ø"/>
            </a:pPr>
            <a:r>
              <a:rPr lang="en-US" dirty="0"/>
              <a:t>  It can be used as a library “within Derecho”,</a:t>
            </a:r>
          </a:p>
          <a:p>
            <a:pPr>
              <a:buFont typeface="Wingdings" panose="05000000000000000000" pitchFamily="2" charset="2"/>
              <a:buChar char="Ø"/>
            </a:pPr>
            <a:r>
              <a:rPr lang="en-US" dirty="0"/>
              <a:t>  Or, you can set it up to run as a </a:t>
            </a:r>
            <a:r>
              <a:rPr lang="en-US" dirty="0">
                <a:sym typeface="Symbol" panose="05050102010706020507" pitchFamily="18" charset="2"/>
              </a:rPr>
              <a:t>-service and talk to it from a function in the</a:t>
            </a:r>
            <a:br>
              <a:rPr lang="en-US" dirty="0">
                <a:sym typeface="Symbol" panose="05050102010706020507" pitchFamily="18" charset="2"/>
              </a:rPr>
            </a:br>
            <a:r>
              <a:rPr lang="en-US" dirty="0">
                <a:sym typeface="Symbol" panose="05050102010706020507" pitchFamily="18" charset="2"/>
              </a:rPr>
              <a:t>    Azure function server.</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1691986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on Layers!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sp>
        <p:nvSpPr>
          <p:cNvPr id="6" name="TextBox 5"/>
          <p:cNvSpPr txBox="1"/>
          <p:nvPr/>
        </p:nvSpPr>
        <p:spPr>
          <a:xfrm>
            <a:off x="5369814" y="5266592"/>
            <a:ext cx="3596054" cy="369332"/>
          </a:xfrm>
          <a:prstGeom prst="rect">
            <a:avLst/>
          </a:prstGeom>
          <a:solidFill>
            <a:srgbClr val="FFFF9B"/>
          </a:solidFill>
        </p:spPr>
        <p:txBody>
          <a:bodyPr wrap="square" rtlCol="0">
            <a:spAutoFit/>
          </a:bodyPr>
          <a:lstStyle/>
          <a:p>
            <a:r>
              <a:rPr lang="en-US" dirty="0"/>
              <a:t>Virtual synchrony membership layer</a:t>
            </a:r>
          </a:p>
        </p:txBody>
      </p:sp>
      <p:sp>
        <p:nvSpPr>
          <p:cNvPr id="7" name="TextBox 6"/>
          <p:cNvSpPr txBox="1"/>
          <p:nvPr/>
        </p:nvSpPr>
        <p:spPr>
          <a:xfrm>
            <a:off x="5090747" y="4730261"/>
            <a:ext cx="4314001" cy="369332"/>
          </a:xfrm>
          <a:prstGeom prst="rect">
            <a:avLst/>
          </a:prstGeom>
          <a:solidFill>
            <a:srgbClr val="99CCFF"/>
          </a:solidFill>
        </p:spPr>
        <p:txBody>
          <a:bodyPr wrap="none" rtlCol="0">
            <a:spAutoFit/>
          </a:bodyPr>
          <a:lstStyle/>
          <a:p>
            <a:r>
              <a:rPr lang="en-US" dirty="0"/>
              <a:t>Fancy structures with subgroups and </a:t>
            </a:r>
            <a:r>
              <a:rPr lang="en-US" dirty="0" err="1"/>
              <a:t>sharding</a:t>
            </a:r>
            <a:endParaRPr lang="en-US" dirty="0"/>
          </a:p>
        </p:txBody>
      </p:sp>
      <p:sp>
        <p:nvSpPr>
          <p:cNvPr id="9" name="TextBox 8"/>
          <p:cNvSpPr txBox="1"/>
          <p:nvPr/>
        </p:nvSpPr>
        <p:spPr>
          <a:xfrm>
            <a:off x="3326677" y="4281466"/>
            <a:ext cx="3882986" cy="369332"/>
          </a:xfrm>
          <a:prstGeom prst="rect">
            <a:avLst/>
          </a:prstGeom>
          <a:solidFill>
            <a:schemeClr val="accent4">
              <a:lumMod val="40000"/>
              <a:lumOff val="60000"/>
            </a:schemeClr>
          </a:solidFill>
        </p:spPr>
        <p:txBody>
          <a:bodyPr wrap="none" rtlCol="0">
            <a:spAutoFit/>
          </a:bodyPr>
          <a:lstStyle/>
          <a:p>
            <a:r>
              <a:rPr lang="en-US" dirty="0"/>
              <a:t>Data replication: Streaming over RDMC</a:t>
            </a:r>
          </a:p>
        </p:txBody>
      </p:sp>
      <p:sp>
        <p:nvSpPr>
          <p:cNvPr id="10" name="TextBox 9"/>
          <p:cNvSpPr txBox="1"/>
          <p:nvPr/>
        </p:nvSpPr>
        <p:spPr>
          <a:xfrm>
            <a:off x="7453590" y="4277430"/>
            <a:ext cx="3565400" cy="369332"/>
          </a:xfrm>
          <a:prstGeom prst="rect">
            <a:avLst/>
          </a:prstGeom>
          <a:solidFill>
            <a:schemeClr val="accent4">
              <a:lumMod val="40000"/>
              <a:lumOff val="60000"/>
            </a:schemeClr>
          </a:solidFill>
        </p:spPr>
        <p:txBody>
          <a:bodyPr wrap="none" rtlCol="0">
            <a:spAutoFit/>
          </a:bodyPr>
          <a:lstStyle/>
          <a:p>
            <a:r>
              <a:rPr lang="en-US" dirty="0"/>
              <a:t>The shared state table (coordination)</a:t>
            </a:r>
          </a:p>
        </p:txBody>
      </p:sp>
      <p:sp>
        <p:nvSpPr>
          <p:cNvPr id="11" name="TextBox 10"/>
          <p:cNvSpPr txBox="1"/>
          <p:nvPr/>
        </p:nvSpPr>
        <p:spPr>
          <a:xfrm>
            <a:off x="4570489" y="3639933"/>
            <a:ext cx="5354515" cy="369332"/>
          </a:xfrm>
          <a:prstGeom prst="rect">
            <a:avLst/>
          </a:prstGeom>
          <a:solidFill>
            <a:srgbClr val="FF99FF"/>
          </a:solidFill>
        </p:spPr>
        <p:txBody>
          <a:bodyPr wrap="square" rtlCol="0">
            <a:spAutoFit/>
          </a:bodyPr>
          <a:lstStyle/>
          <a:p>
            <a:r>
              <a:rPr lang="en-US" dirty="0"/>
              <a:t>Derecho’s version of atomic multicast and durable </a:t>
            </a:r>
            <a:r>
              <a:rPr lang="en-US" dirty="0" err="1"/>
              <a:t>Paxos</a:t>
            </a:r>
            <a:endParaRPr lang="en-US" dirty="0"/>
          </a:p>
        </p:txBody>
      </p:sp>
      <p:sp>
        <p:nvSpPr>
          <p:cNvPr id="12" name="TextBox 11"/>
          <p:cNvSpPr txBox="1"/>
          <p:nvPr/>
        </p:nvSpPr>
        <p:spPr>
          <a:xfrm>
            <a:off x="4532406" y="2901467"/>
            <a:ext cx="5354515" cy="646331"/>
          </a:xfrm>
          <a:prstGeom prst="rect">
            <a:avLst/>
          </a:prstGeom>
          <a:solidFill>
            <a:srgbClr val="FF99FF"/>
          </a:solidFill>
        </p:spPr>
        <p:txBody>
          <a:bodyPr wrap="square" rtlCol="0">
            <a:spAutoFit/>
          </a:bodyPr>
          <a:lstStyle/>
          <a:p>
            <a:pPr algn="ctr"/>
            <a:r>
              <a:rPr lang="en-US" dirty="0"/>
              <a:t>Higher level tools, like the versioned, temporally indexed Derecho object store (the key-value store)</a:t>
            </a:r>
          </a:p>
        </p:txBody>
      </p:sp>
      <p:sp>
        <p:nvSpPr>
          <p:cNvPr id="13" name="TextBox 12"/>
          <p:cNvSpPr txBox="1"/>
          <p:nvPr/>
        </p:nvSpPr>
        <p:spPr>
          <a:xfrm>
            <a:off x="4490583" y="2066687"/>
            <a:ext cx="5354515" cy="646331"/>
          </a:xfrm>
          <a:prstGeom prst="rect">
            <a:avLst/>
          </a:prstGeom>
          <a:solidFill>
            <a:srgbClr val="FFC000"/>
          </a:solidFill>
        </p:spPr>
        <p:txBody>
          <a:bodyPr wrap="square" rtlCol="0">
            <a:spAutoFit/>
          </a:bodyPr>
          <a:lstStyle/>
          <a:p>
            <a:pPr algn="ctr"/>
            <a:r>
              <a:rPr lang="en-US" dirty="0"/>
              <a:t>Familiar APIs, like a file system or message bus or blob store</a:t>
            </a:r>
          </a:p>
        </p:txBody>
      </p:sp>
      <p:sp>
        <p:nvSpPr>
          <p:cNvPr id="14" name="Left Brace 13"/>
          <p:cNvSpPr/>
          <p:nvPr/>
        </p:nvSpPr>
        <p:spPr>
          <a:xfrm>
            <a:off x="1670538" y="2901467"/>
            <a:ext cx="624255" cy="283991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5" name="TextBox 14"/>
          <p:cNvSpPr txBox="1"/>
          <p:nvPr/>
        </p:nvSpPr>
        <p:spPr>
          <a:xfrm>
            <a:off x="307731" y="4141177"/>
            <a:ext cx="1230923" cy="646331"/>
          </a:xfrm>
          <a:prstGeom prst="rect">
            <a:avLst/>
          </a:prstGeom>
          <a:noFill/>
        </p:spPr>
        <p:txBody>
          <a:bodyPr wrap="square" rtlCol="0">
            <a:spAutoFit/>
          </a:bodyPr>
          <a:lstStyle/>
          <a:p>
            <a:pPr algn="ctr"/>
            <a:r>
              <a:rPr lang="en-US" dirty="0"/>
              <a:t>Library you</a:t>
            </a:r>
            <a:br>
              <a:rPr lang="en-US" dirty="0"/>
            </a:br>
            <a:r>
              <a:rPr lang="en-US" dirty="0"/>
              <a:t>link to</a:t>
            </a:r>
          </a:p>
        </p:txBody>
      </p:sp>
      <p:sp>
        <p:nvSpPr>
          <p:cNvPr id="16" name="TextBox 15"/>
          <p:cNvSpPr txBox="1"/>
          <p:nvPr/>
        </p:nvSpPr>
        <p:spPr>
          <a:xfrm>
            <a:off x="618393" y="2123210"/>
            <a:ext cx="2793022" cy="646331"/>
          </a:xfrm>
          <a:prstGeom prst="rect">
            <a:avLst/>
          </a:prstGeom>
          <a:noFill/>
        </p:spPr>
        <p:txBody>
          <a:bodyPr wrap="square" rtlCol="0">
            <a:spAutoFit/>
          </a:bodyPr>
          <a:lstStyle/>
          <a:p>
            <a:pPr algn="ctr"/>
            <a:r>
              <a:rPr lang="en-US" dirty="0"/>
              <a:t>Complete free-standing self-managed </a:t>
            </a:r>
            <a:r>
              <a:rPr lang="en-US" dirty="0">
                <a:sym typeface="Symbol" panose="05050102010706020507" pitchFamily="18" charset="2"/>
              </a:rPr>
              <a:t>-service</a:t>
            </a:r>
            <a:endParaRPr lang="en-US" dirty="0"/>
          </a:p>
        </p:txBody>
      </p:sp>
      <p:sp>
        <p:nvSpPr>
          <p:cNvPr id="17" name="Left Brace 16"/>
          <p:cNvSpPr/>
          <p:nvPr/>
        </p:nvSpPr>
        <p:spPr>
          <a:xfrm>
            <a:off x="3599131" y="1987067"/>
            <a:ext cx="155448" cy="9144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255555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Chain Replication</a:t>
            </a:r>
          </a:p>
        </p:txBody>
      </p:sp>
      <p:sp>
        <p:nvSpPr>
          <p:cNvPr id="3" name="Content Placeholder 2"/>
          <p:cNvSpPr>
            <a:spLocks noGrp="1"/>
          </p:cNvSpPr>
          <p:nvPr>
            <p:ph idx="1"/>
          </p:nvPr>
        </p:nvSpPr>
        <p:spPr/>
        <p:txBody>
          <a:bodyPr>
            <a:normAutofit fontScale="92500" lnSpcReduction="10000"/>
          </a:bodyPr>
          <a:lstStyle/>
          <a:p>
            <a:r>
              <a:rPr lang="en-US" dirty="0"/>
              <a:t>A common approach is “chain replication”, used to make copies of application data in a small group.  </a:t>
            </a:r>
            <a:r>
              <a:rPr lang="en-US" i="1" dirty="0"/>
              <a:t>It assumes that we know which processes participate.</a:t>
            </a:r>
            <a:endParaRPr lang="en-US" dirty="0"/>
          </a:p>
          <a:p>
            <a:endParaRPr lang="en-US" dirty="0"/>
          </a:p>
          <a:p>
            <a:r>
              <a:rPr lang="en-US" dirty="0"/>
              <a:t>Once we have the group, we just form a chain </a:t>
            </a:r>
            <a:r>
              <a:rPr lang="en-US" b="1" dirty="0"/>
              <a:t>and send updates to the head</a:t>
            </a:r>
            <a:r>
              <a:rPr lang="en-US" dirty="0"/>
              <a:t>.</a:t>
            </a:r>
          </a:p>
          <a:p>
            <a:endParaRPr lang="en-US" dirty="0"/>
          </a:p>
          <a:p>
            <a:r>
              <a:rPr lang="en-US" dirty="0"/>
              <a:t>The updates transit node by node to the tail, and only then are they applied: first at the tail, then node by node back to the head.</a:t>
            </a:r>
          </a:p>
          <a:p>
            <a:endParaRPr lang="en-US" dirty="0"/>
          </a:p>
          <a:p>
            <a:r>
              <a:rPr lang="en-US" b="1" dirty="0"/>
              <a:t>Queries are always sent to the tail</a:t>
            </a:r>
            <a:r>
              <a:rPr lang="en-US" dirty="0"/>
              <a:t> of the chain: it is the most up to date.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
        <p:nvSpPr>
          <p:cNvPr id="6" name="Oval 5"/>
          <p:cNvSpPr/>
          <p:nvPr/>
        </p:nvSpPr>
        <p:spPr>
          <a:xfrm>
            <a:off x="7535008"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a:t>
            </a:r>
            <a:r>
              <a:rPr lang="en-US" sz="1200" b="1" dirty="0"/>
              <a:t>(head)</a:t>
            </a:r>
            <a:endParaRPr lang="en-US" b="1" dirty="0"/>
          </a:p>
        </p:txBody>
      </p:sp>
      <p:sp>
        <p:nvSpPr>
          <p:cNvPr id="7" name="Oval 6"/>
          <p:cNvSpPr/>
          <p:nvPr/>
        </p:nvSpPr>
        <p:spPr>
          <a:xfrm>
            <a:off x="8758604"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9982200"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 </a:t>
            </a:r>
            <a:r>
              <a:rPr lang="en-US" sz="1400" b="1" dirty="0"/>
              <a:t>(tail)</a:t>
            </a:r>
            <a:endParaRPr lang="en-US" b="1" dirty="0"/>
          </a:p>
        </p:txBody>
      </p:sp>
      <p:sp>
        <p:nvSpPr>
          <p:cNvPr id="9" name="TextBox 8"/>
          <p:cNvSpPr txBox="1"/>
          <p:nvPr/>
        </p:nvSpPr>
        <p:spPr>
          <a:xfrm>
            <a:off x="6620608" y="1715500"/>
            <a:ext cx="870438" cy="369332"/>
          </a:xfrm>
          <a:prstGeom prst="rect">
            <a:avLst/>
          </a:prstGeom>
          <a:solidFill>
            <a:srgbClr val="FFC000"/>
          </a:solidFill>
          <a:ln>
            <a:solidFill>
              <a:schemeClr val="accent1"/>
            </a:solidFill>
          </a:ln>
        </p:spPr>
        <p:txBody>
          <a:bodyPr wrap="square" rtlCol="0">
            <a:spAutoFit/>
          </a:bodyPr>
          <a:lstStyle/>
          <a:p>
            <a:r>
              <a:rPr lang="en-US" b="1" dirty="0">
                <a:solidFill>
                  <a:srgbClr val="002060"/>
                </a:solidFill>
              </a:rPr>
              <a:t>Update</a:t>
            </a:r>
          </a:p>
        </p:txBody>
      </p:sp>
      <p:sp>
        <p:nvSpPr>
          <p:cNvPr id="10" name="TextBox 9"/>
          <p:cNvSpPr txBox="1"/>
          <p:nvPr/>
        </p:nvSpPr>
        <p:spPr>
          <a:xfrm>
            <a:off x="10667999" y="473703"/>
            <a:ext cx="1143001" cy="369332"/>
          </a:xfrm>
          <a:prstGeom prst="rect">
            <a:avLst/>
          </a:prstGeom>
          <a:solidFill>
            <a:srgbClr val="92D050"/>
          </a:solidFill>
          <a:ln>
            <a:solidFill>
              <a:schemeClr val="accent1"/>
            </a:solidFill>
          </a:ln>
        </p:spPr>
        <p:txBody>
          <a:bodyPr wrap="square" rtlCol="0">
            <a:spAutoFit/>
          </a:bodyPr>
          <a:lstStyle/>
          <a:p>
            <a:r>
              <a:rPr lang="en-US" b="1" dirty="0">
                <a:solidFill>
                  <a:srgbClr val="002060"/>
                </a:solidFill>
              </a:rPr>
              <a:t>Ok: Do It</a:t>
            </a:r>
          </a:p>
        </p:txBody>
      </p:sp>
      <p:sp>
        <p:nvSpPr>
          <p:cNvPr id="12" name="TextBox 11"/>
          <p:cNvSpPr txBox="1"/>
          <p:nvPr/>
        </p:nvSpPr>
        <p:spPr>
          <a:xfrm>
            <a:off x="7808693" y="1587484"/>
            <a:ext cx="749381" cy="307777"/>
          </a:xfrm>
          <a:prstGeom prst="rect">
            <a:avLst/>
          </a:prstGeom>
          <a:solidFill>
            <a:srgbClr val="FFC000"/>
          </a:solidFill>
          <a:ln>
            <a:solidFill>
              <a:schemeClr val="accent1"/>
            </a:solidFill>
          </a:ln>
        </p:spPr>
        <p:txBody>
          <a:bodyPr wrap="square" rtlCol="0">
            <a:spAutoFit/>
          </a:bodyPr>
          <a:lstStyle/>
          <a:p>
            <a:r>
              <a:rPr lang="en-US" sz="1400" b="1" dirty="0"/>
              <a:t>Update</a:t>
            </a:r>
          </a:p>
        </p:txBody>
      </p:sp>
      <p:sp>
        <p:nvSpPr>
          <p:cNvPr id="13" name="TextBox 12"/>
          <p:cNvSpPr txBox="1"/>
          <p:nvPr/>
        </p:nvSpPr>
        <p:spPr>
          <a:xfrm>
            <a:off x="9198048" y="1587484"/>
            <a:ext cx="784152" cy="307777"/>
          </a:xfrm>
          <a:prstGeom prst="rect">
            <a:avLst/>
          </a:prstGeom>
          <a:solidFill>
            <a:srgbClr val="FFC000"/>
          </a:solidFill>
          <a:ln>
            <a:solidFill>
              <a:schemeClr val="accent1"/>
            </a:solidFill>
          </a:ln>
        </p:spPr>
        <p:txBody>
          <a:bodyPr wrap="square" rtlCol="0">
            <a:spAutoFit/>
          </a:bodyPr>
          <a:lstStyle/>
          <a:p>
            <a:r>
              <a:rPr lang="en-US" sz="1400" b="1" dirty="0"/>
              <a:t>Update</a:t>
            </a:r>
          </a:p>
        </p:txBody>
      </p:sp>
      <p:sp>
        <p:nvSpPr>
          <p:cNvPr id="14" name="Right Arrow 13"/>
          <p:cNvSpPr/>
          <p:nvPr/>
        </p:nvSpPr>
        <p:spPr>
          <a:xfrm>
            <a:off x="8403498" y="1282730"/>
            <a:ext cx="355106" cy="2303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658336" y="1291907"/>
            <a:ext cx="355106" cy="2303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3">
            <a:extLst>
              <a:ext uri="{FF2B5EF4-FFF2-40B4-BE49-F238E27FC236}">
                <a16:creationId xmlns:a16="http://schemas.microsoft.com/office/drawing/2014/main" id="{ED1C8F28-7A0E-48C6-B4B1-6C5E1084F20A}"/>
              </a:ext>
            </a:extLst>
          </p:cNvPr>
          <p:cNvSpPr/>
          <p:nvPr/>
        </p:nvSpPr>
        <p:spPr>
          <a:xfrm flipH="1">
            <a:off x="8386561" y="1037194"/>
            <a:ext cx="355106" cy="2303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4">
            <a:extLst>
              <a:ext uri="{FF2B5EF4-FFF2-40B4-BE49-F238E27FC236}">
                <a16:creationId xmlns:a16="http://schemas.microsoft.com/office/drawing/2014/main" id="{31304B89-79CD-4D6C-9A0C-B624C3EF23CD}"/>
              </a:ext>
            </a:extLst>
          </p:cNvPr>
          <p:cNvSpPr/>
          <p:nvPr/>
        </p:nvSpPr>
        <p:spPr>
          <a:xfrm flipH="1">
            <a:off x="9641399" y="1046371"/>
            <a:ext cx="355106" cy="2303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0.00324 L 0.06888 -0.02314 L 0.12057 0.0875 L 0.18255 -0.02685 L 0.25729 0.0875 L 0.29635 -0.01527 " pathEditMode="relative" rAng="0" ptsTypes="AAAAAA">
                                      <p:cBhvr>
                                        <p:cTn id="6" dur="5000" fill="hold"/>
                                        <p:tgtEl>
                                          <p:spTgt spid="9"/>
                                        </p:tgtEl>
                                        <p:attrNameLst>
                                          <p:attrName>ppt_x</p:attrName>
                                          <p:attrName>ppt_y</p:attrName>
                                        </p:attrNameLst>
                                      </p:cBhvr>
                                      <p:rCtr x="14818" y="3356"/>
                                    </p:animMotion>
                                  </p:childTnLst>
                                </p:cTn>
                              </p:par>
                              <p:par>
                                <p:cTn id="7" presetID="1" presetClass="entr" presetSubtype="0" fill="hold" grpId="0" nodeType="withEffect">
                                  <p:stCondLst>
                                    <p:cond delay="2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0"/>
                            </p:stCondLst>
                            <p:childTnLst>
                              <p:par>
                                <p:cTn id="12" presetID="1" presetClass="entr" presetSubtype="0" fill="hold" grpId="1"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5000"/>
                            </p:stCondLst>
                            <p:childTnLst>
                              <p:par>
                                <p:cTn id="15" presetID="0" presetClass="path" presetSubtype="0" accel="50000" decel="50000" fill="hold" grpId="0" nodeType="afterEffect">
                                  <p:stCondLst>
                                    <p:cond delay="1000"/>
                                  </p:stCondLst>
                                  <p:childTnLst>
                                    <p:animMotion origin="layout" path="M 0 0 L -0.05963 0.04051 L -0.10664 -0.07963 L -0.16549 0.03264 L -0.22799 -0.09398 L -0.26393 0.03518 " pathEditMode="relative" ptsTypes="AAAAAA">
                                      <p:cBhvr>
                                        <p:cTn id="16" dur="6000" fill="hold"/>
                                        <p:tgtEl>
                                          <p:spTgt spid="10"/>
                                        </p:tgtEl>
                                        <p:attrNameLst>
                                          <p:attrName>ppt_x</p:attrName>
                                          <p:attrName>ppt_y</p:attrName>
                                        </p:attrNameLst>
                                      </p:cBhvr>
                                    </p:animMotion>
                                  </p:childTnLst>
                                </p:cTn>
                              </p:par>
                              <p:par>
                                <p:cTn id="17" presetID="19" presetClass="emph" presetSubtype="0" fill="hold" grpId="0" nodeType="withEffect">
                                  <p:stCondLst>
                                    <p:cond delay="1000"/>
                                  </p:stCondLst>
                                  <p:childTnLst>
                                    <p:animClr clrSpc="rgb" dir="cw">
                                      <p:cBhvr override="childStyle">
                                        <p:cTn id="18" dur="500" fill="hold"/>
                                        <p:tgtEl>
                                          <p:spTgt spid="8"/>
                                        </p:tgtEl>
                                        <p:attrNameLst>
                                          <p:attrName>style.color</p:attrName>
                                        </p:attrNameLst>
                                      </p:cBhvr>
                                      <p:to>
                                        <a:schemeClr val="accent2"/>
                                      </p:to>
                                    </p:animClr>
                                    <p:animClr clrSpc="rgb" dir="cw">
                                      <p:cBhvr>
                                        <p:cTn id="19" dur="500" fill="hold"/>
                                        <p:tgtEl>
                                          <p:spTgt spid="8"/>
                                        </p:tgtEl>
                                        <p:attrNameLst>
                                          <p:attrName>fillcolor</p:attrName>
                                        </p:attrNameLst>
                                      </p:cBhvr>
                                      <p:to>
                                        <a:schemeClr val="accent2"/>
                                      </p:to>
                                    </p:animClr>
                                    <p:set>
                                      <p:cBhvr>
                                        <p:cTn id="20" dur="500" fill="hold"/>
                                        <p:tgtEl>
                                          <p:spTgt spid="8"/>
                                        </p:tgtEl>
                                        <p:attrNameLst>
                                          <p:attrName>fill.type</p:attrName>
                                        </p:attrNameLst>
                                      </p:cBhvr>
                                      <p:to>
                                        <p:strVal val="solid"/>
                                      </p:to>
                                    </p:set>
                                    <p:set>
                                      <p:cBhvr>
                                        <p:cTn id="21" dur="500" fill="hold"/>
                                        <p:tgtEl>
                                          <p:spTgt spid="8"/>
                                        </p:tgtEl>
                                        <p:attrNameLst>
                                          <p:attrName>fill.on</p:attrName>
                                        </p:attrNameLst>
                                      </p:cBhvr>
                                      <p:to>
                                        <p:strVal val="true"/>
                                      </p:to>
                                    </p:set>
                                  </p:childTnLst>
                                </p:cTn>
                              </p:par>
                              <p:par>
                                <p:cTn id="22" presetID="19" presetClass="emph" presetSubtype="0" fill="hold" grpId="0" nodeType="withEffect">
                                  <p:stCondLst>
                                    <p:cond delay="3000"/>
                                  </p:stCondLst>
                                  <p:childTnLst>
                                    <p:animClr clrSpc="rgb" dir="cw">
                                      <p:cBhvr override="childStyle">
                                        <p:cTn id="23" dur="500" fill="hold"/>
                                        <p:tgtEl>
                                          <p:spTgt spid="7"/>
                                        </p:tgtEl>
                                        <p:attrNameLst>
                                          <p:attrName>style.color</p:attrName>
                                        </p:attrNameLst>
                                      </p:cBhvr>
                                      <p:to>
                                        <a:schemeClr val="accent2"/>
                                      </p:to>
                                    </p:animClr>
                                    <p:animClr clrSpc="rgb" dir="cw">
                                      <p:cBhvr>
                                        <p:cTn id="24" dur="500" fill="hold"/>
                                        <p:tgtEl>
                                          <p:spTgt spid="7"/>
                                        </p:tgtEl>
                                        <p:attrNameLst>
                                          <p:attrName>fillcolor</p:attrName>
                                        </p:attrNameLst>
                                      </p:cBhvr>
                                      <p:to>
                                        <a:schemeClr val="accent2"/>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19" presetClass="emph" presetSubtype="0" fill="hold" grpId="0" nodeType="withEffect">
                                  <p:stCondLst>
                                    <p:cond delay="5750"/>
                                  </p:stCondLst>
                                  <p:childTnLst>
                                    <p:animClr clrSpc="rgb" dir="cw">
                                      <p:cBhvr override="childStyle">
                                        <p:cTn id="28" dur="500" fill="hold"/>
                                        <p:tgtEl>
                                          <p:spTgt spid="6"/>
                                        </p:tgtEl>
                                        <p:attrNameLst>
                                          <p:attrName>style.color</p:attrName>
                                        </p:attrNameLst>
                                      </p:cBhvr>
                                      <p:to>
                                        <a:schemeClr val="accent2"/>
                                      </p:to>
                                    </p:animClr>
                                    <p:animClr clrSpc="rgb" dir="cw">
                                      <p:cBhvr>
                                        <p:cTn id="29" dur="500" fill="hold"/>
                                        <p:tgtEl>
                                          <p:spTgt spid="6"/>
                                        </p:tgtEl>
                                        <p:attrNameLst>
                                          <p:attrName>fillcolor</p:attrName>
                                        </p:attrNameLst>
                                      </p:cBhvr>
                                      <p:to>
                                        <a:schemeClr val="accent2"/>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practical comments</a:t>
            </a:r>
          </a:p>
        </p:txBody>
      </p:sp>
      <p:sp>
        <p:nvSpPr>
          <p:cNvPr id="3" name="Content Placeholder 2"/>
          <p:cNvSpPr>
            <a:spLocks noGrp="1"/>
          </p:cNvSpPr>
          <p:nvPr>
            <p:ph idx="1"/>
          </p:nvPr>
        </p:nvSpPr>
        <p:spPr/>
        <p:txBody>
          <a:bodyPr>
            <a:normAutofit fontScale="92500" lnSpcReduction="20000"/>
          </a:bodyPr>
          <a:lstStyle/>
          <a:p>
            <a:r>
              <a:rPr lang="en-US" dirty="0"/>
              <a:t>Derecho is very flexible and strongly typed </a:t>
            </a:r>
            <a:r>
              <a:rPr lang="en-US" i="1" dirty="0"/>
              <a:t>when used from C++.</a:t>
            </a:r>
            <a:endParaRPr lang="en-US" dirty="0"/>
          </a:p>
          <a:p>
            <a:endParaRPr lang="en-US" dirty="0"/>
          </a:p>
          <a:p>
            <a:r>
              <a:rPr lang="en-US" dirty="0"/>
              <a:t>But people working in Java and Python can only use the system with byte array objects (</a:t>
            </a:r>
            <a:r>
              <a:rPr lang="en-US" dirty="0" err="1"/>
              <a:t>size_t</a:t>
            </a:r>
            <a:r>
              <a:rPr lang="en-US" dirty="0"/>
              <a:t>, char*).</a:t>
            </a:r>
          </a:p>
          <a:p>
            <a:endParaRPr lang="en-US" dirty="0"/>
          </a:p>
          <a:p>
            <a:r>
              <a:rPr lang="en-US" dirty="0"/>
              <a:t>You can’t directly call a “</a:t>
            </a:r>
            <a:r>
              <a:rPr lang="en-US" dirty="0" err="1"/>
              <a:t>templated</a:t>
            </a:r>
            <a:r>
              <a:rPr lang="en-US" dirty="0"/>
              <a:t>” API from Java or Python, so:</a:t>
            </a:r>
          </a:p>
          <a:p>
            <a:pPr>
              <a:buFont typeface="Wingdings" panose="05000000000000000000" pitchFamily="2" charset="2"/>
              <a:buChar char="Ø"/>
            </a:pPr>
            <a:r>
              <a:rPr lang="en-US" dirty="0"/>
              <a:t>  First you create a DLL with non-</a:t>
            </a:r>
            <a:r>
              <a:rPr lang="en-US" dirty="0" err="1"/>
              <a:t>templated</a:t>
            </a:r>
            <a:r>
              <a:rPr lang="en-US" dirty="0"/>
              <a:t> methods, compile it.</a:t>
            </a:r>
          </a:p>
          <a:p>
            <a:pPr>
              <a:buFont typeface="Wingdings" panose="05000000000000000000" pitchFamily="2" charset="2"/>
              <a:buChar char="Ø"/>
            </a:pPr>
            <a:r>
              <a:rPr lang="en-US" dirty="0"/>
              <a:t>  Then you can load that DLL and call those methods.</a:t>
            </a:r>
          </a:p>
          <a:p>
            <a:pPr>
              <a:buFont typeface="Wingdings" panose="05000000000000000000" pitchFamily="2" charset="2"/>
              <a:buChar char="Ø"/>
            </a:pPr>
            <a:r>
              <a:rPr lang="en-US" dirty="0"/>
              <a:t>  You still need to know some C++, but much less.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3267030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A software library like Derecho automates many aspects of creating a new </a:t>
            </a:r>
            <a:r>
              <a:rPr lang="en-US" dirty="0">
                <a:sym typeface="Symbol" panose="05050102010706020507" pitchFamily="18" charset="2"/>
              </a:rPr>
              <a:t>-service.  </a:t>
            </a:r>
          </a:p>
          <a:p>
            <a:endParaRPr lang="en-US" dirty="0">
              <a:sym typeface="Symbol" panose="05050102010706020507" pitchFamily="18" charset="2"/>
            </a:endParaRPr>
          </a:p>
          <a:p>
            <a:r>
              <a:rPr lang="en-US" dirty="0">
                <a:sym typeface="Symbol" panose="05050102010706020507" pitchFamily="18" charset="2"/>
              </a:rPr>
              <a:t>The </a:t>
            </a:r>
            <a:r>
              <a:rPr lang="en-US" dirty="0" err="1">
                <a:sym typeface="Symbol" panose="05050102010706020507" pitchFamily="18" charset="2"/>
              </a:rPr>
              <a:t>Paxos</a:t>
            </a:r>
            <a:r>
              <a:rPr lang="en-US" dirty="0">
                <a:sym typeface="Symbol" panose="05050102010706020507" pitchFamily="18" charset="2"/>
              </a:rPr>
              <a:t> model is used to ensure consistency, fault-tolerance.  There are two cases: ordered multicast (non-durable) and persistent (on disk).</a:t>
            </a:r>
          </a:p>
          <a:p>
            <a:endParaRPr lang="en-US" dirty="0">
              <a:sym typeface="Symbol" panose="05050102010706020507" pitchFamily="18" charset="2"/>
            </a:endParaRPr>
          </a:p>
          <a:p>
            <a:r>
              <a:rPr lang="en-US" dirty="0">
                <a:sym typeface="Symbol" panose="05050102010706020507" pitchFamily="18" charset="2"/>
              </a:rPr>
              <a:t>You code in an event-driven style.</a:t>
            </a:r>
            <a:endParaRPr lang="en-US" dirty="0"/>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311654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r>
              <a:rPr lang="en-US" dirty="0"/>
              <a:t>Where did the group come from?  How will chain membership be managed?  The model doesn’t really provide a detailed solution for this.</a:t>
            </a:r>
          </a:p>
          <a:p>
            <a:endParaRPr lang="en-US" dirty="0"/>
          </a:p>
          <a:p>
            <a:r>
              <a:rPr lang="en-US" dirty="0"/>
              <a:t>How to initialize a restarted member?  You need to copy state from some existing one, but the model itself doesn’t provide a way to do this.</a:t>
            </a:r>
          </a:p>
          <a:p>
            <a:endParaRPr lang="en-US" dirty="0"/>
          </a:p>
          <a:p>
            <a:r>
              <a:rPr lang="en-US" dirty="0"/>
              <a:t>Why have K replicas and then send all the queries to just 1 of them?  If we have K replicas, we would want to have K times the compute power!</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294453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Restarting a complex service</a:t>
            </a:r>
          </a:p>
        </p:txBody>
      </p:sp>
      <p:sp>
        <p:nvSpPr>
          <p:cNvPr id="3" name="Content Placeholder 2"/>
          <p:cNvSpPr>
            <a:spLocks noGrp="1"/>
          </p:cNvSpPr>
          <p:nvPr>
            <p:ph idx="1"/>
          </p:nvPr>
        </p:nvSpPr>
        <p:spPr/>
        <p:txBody>
          <a:bodyPr>
            <a:normAutofit lnSpcReduction="10000"/>
          </a:bodyPr>
          <a:lstStyle/>
          <a:p>
            <a:r>
              <a:rPr lang="en-US" dirty="0"/>
              <a:t>Imagine that you are writing code that will participate in some form of service that replicates data within a subset (or all) of its members.</a:t>
            </a:r>
          </a:p>
          <a:p>
            <a:endParaRPr lang="en-US" dirty="0"/>
          </a:p>
          <a:p>
            <a:r>
              <a:rPr lang="en-US" dirty="0"/>
              <a:t>How might you go about doing this?</a:t>
            </a:r>
          </a:p>
          <a:p>
            <a:pPr>
              <a:buFont typeface="Wingdings" panose="05000000000000000000" pitchFamily="2" charset="2"/>
              <a:buChar char="Ø"/>
            </a:pPr>
            <a:r>
              <a:rPr lang="en-US" dirty="0"/>
              <a:t>  Perhaps, you could create a file listing members, and each process</a:t>
            </a:r>
            <a:br>
              <a:rPr lang="en-US" dirty="0"/>
            </a:br>
            <a:r>
              <a:rPr lang="en-US" dirty="0"/>
              <a:t>    would add itself to the list?  [Note: Zookeeper is often used this way]</a:t>
            </a:r>
          </a:p>
          <a:p>
            <a:pPr>
              <a:buFont typeface="Wingdings" panose="05000000000000000000" pitchFamily="2" charset="2"/>
              <a:buChar char="Ø"/>
            </a:pPr>
            <a:r>
              <a:rPr lang="en-US" dirty="0"/>
              <a:t>  But now the file system is playing the membership tracking role and if</a:t>
            </a:r>
            <a:br>
              <a:rPr lang="en-US" dirty="0"/>
            </a:br>
            <a:r>
              <a:rPr lang="en-US" dirty="0"/>
              <a:t>    the file system fails, or drops an update, or gives out stale data, the</a:t>
            </a:r>
            <a:br>
              <a:rPr lang="en-US" dirty="0"/>
            </a:br>
            <a:r>
              <a:rPr lang="en-US" dirty="0"/>
              <a:t>    solution breaks.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49619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5EEB-8DFE-424E-B368-C2545A2FEBE3}"/>
              </a:ext>
            </a:extLst>
          </p:cNvPr>
          <p:cNvSpPr>
            <a:spLocks noGrp="1"/>
          </p:cNvSpPr>
          <p:nvPr>
            <p:ph type="title"/>
          </p:nvPr>
        </p:nvSpPr>
        <p:spPr/>
        <p:txBody>
          <a:bodyPr/>
          <a:lstStyle/>
          <a:p>
            <a:r>
              <a:rPr lang="en-US" dirty="0"/>
              <a:t>Membership Management “library”</a:t>
            </a:r>
          </a:p>
        </p:txBody>
      </p:sp>
      <p:sp>
        <p:nvSpPr>
          <p:cNvPr id="3" name="Content Placeholder 2">
            <a:extLst>
              <a:ext uri="{FF2B5EF4-FFF2-40B4-BE49-F238E27FC236}">
                <a16:creationId xmlns:a16="http://schemas.microsoft.com/office/drawing/2014/main" id="{D9F4BF47-6CBA-457F-99AD-E2A053209496}"/>
              </a:ext>
            </a:extLst>
          </p:cNvPr>
          <p:cNvSpPr>
            <a:spLocks noGrp="1"/>
          </p:cNvSpPr>
          <p:nvPr>
            <p:ph idx="1"/>
          </p:nvPr>
        </p:nvSpPr>
        <p:spPr/>
        <p:txBody>
          <a:bodyPr>
            <a:normAutofit fontScale="92500" lnSpcReduction="20000"/>
          </a:bodyPr>
          <a:lstStyle/>
          <a:p>
            <a:r>
              <a:rPr lang="en-US" dirty="0"/>
              <a:t>Ideally, you want to link to a library that just solves the problem.</a:t>
            </a:r>
          </a:p>
          <a:p>
            <a:endParaRPr lang="en-US" dirty="0"/>
          </a:p>
          <a:p>
            <a:r>
              <a:rPr lang="en-US" dirty="0"/>
              <a:t>It would automate tasks such as tracking which computers are in the service, what roles have been assigned to them.</a:t>
            </a:r>
          </a:p>
          <a:p>
            <a:endParaRPr lang="en-US" dirty="0"/>
          </a:p>
          <a:p>
            <a:r>
              <a:rPr lang="en-US" dirty="0"/>
              <a:t>It would also be also be integrated with fault monitoring, management of configuration data (and ways to update the configuration).  Probably, it will offer a notification mechanism to report on changes</a:t>
            </a:r>
          </a:p>
          <a:p>
            <a:endParaRPr lang="en-US" dirty="0"/>
          </a:p>
          <a:p>
            <a:r>
              <a:rPr lang="en-US" dirty="0"/>
              <a:t>With this, you could easily “toss together” your chain replication solution!</a:t>
            </a:r>
          </a:p>
        </p:txBody>
      </p:sp>
      <p:sp>
        <p:nvSpPr>
          <p:cNvPr id="4" name="Footer Placeholder 3">
            <a:extLst>
              <a:ext uri="{FF2B5EF4-FFF2-40B4-BE49-F238E27FC236}">
                <a16:creationId xmlns:a16="http://schemas.microsoft.com/office/drawing/2014/main" id="{9DBEFAE3-8CC0-485A-9642-83785AC8502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6C34242-1948-469D-AD49-83931D6686D9}"/>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7352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Derecho is a library, exactly for </a:t>
            </a:r>
            <a:br>
              <a:rPr lang="en-US" dirty="0"/>
            </a:br>
            <a:r>
              <a:rPr lang="en-US" dirty="0"/>
              <a:t>these kinds of roles!</a:t>
            </a:r>
          </a:p>
        </p:txBody>
      </p:sp>
      <p:sp>
        <p:nvSpPr>
          <p:cNvPr id="3" name="Content Placeholder 2"/>
          <p:cNvSpPr>
            <a:spLocks noGrp="1"/>
          </p:cNvSpPr>
          <p:nvPr>
            <p:ph idx="1"/>
          </p:nvPr>
        </p:nvSpPr>
        <p:spPr/>
        <p:txBody>
          <a:bodyPr>
            <a:normAutofit/>
          </a:bodyPr>
          <a:lstStyle/>
          <a:p>
            <a:r>
              <a:rPr lang="en-US" dirty="0"/>
              <a:t>You build one program, linked to the Derecho C++ library.</a:t>
            </a:r>
          </a:p>
          <a:p>
            <a:endParaRPr lang="en-US" dirty="0"/>
          </a:p>
          <a:p>
            <a:r>
              <a:rPr lang="en-US" dirty="0"/>
              <a:t>Now you can run N instances (replicas).  They would read in a configuration file where this number N (and other parameters) is specified.</a:t>
            </a:r>
          </a:p>
          <a:p>
            <a:endParaRPr lang="en-US" dirty="0"/>
          </a:p>
          <a:p>
            <a:r>
              <a:rPr lang="en-US" dirty="0"/>
              <a:t>As the replicas start up, they ask Derecho to “manage the reboot” and the library handles rendezvous and other membership tasks.  Once all N are running, it reports a </a:t>
            </a:r>
            <a:r>
              <a:rPr lang="en-US" i="1" dirty="0"/>
              <a:t>membership view</a:t>
            </a:r>
            <a:r>
              <a:rPr lang="en-US" dirty="0"/>
              <a:t> listing the N members (consistently!).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p:cNvPicPr>
            <a:picLocks noChangeAspect="1"/>
          </p:cNvPicPr>
          <p:nvPr/>
        </p:nvPicPr>
        <p:blipFill>
          <a:blip r:embed="rId3"/>
          <a:stretch>
            <a:fillRect/>
          </a:stretch>
        </p:blipFill>
        <p:spPr>
          <a:xfrm>
            <a:off x="9997181" y="267799"/>
            <a:ext cx="2054874" cy="1165348"/>
          </a:xfrm>
          <a:prstGeom prst="rect">
            <a:avLst/>
          </a:prstGeom>
        </p:spPr>
      </p:pic>
    </p:spTree>
    <p:extLst>
      <p:ext uri="{BB962C8B-B14F-4D97-AF65-F5344CB8AC3E}">
        <p14:creationId xmlns:p14="http://schemas.microsoft.com/office/powerpoint/2010/main" val="2637835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2852</TotalTime>
  <Words>7019</Words>
  <Application>Microsoft Office PowerPoint</Application>
  <PresentationFormat>Widescreen</PresentationFormat>
  <Paragraphs>733</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Calibri</vt:lpstr>
      <vt:lpstr>Symbol</vt:lpstr>
      <vt:lpstr>Tw Cen MT</vt:lpstr>
      <vt:lpstr>Tw Cen MT Condensed</vt:lpstr>
      <vt:lpstr>Wingdings</vt:lpstr>
      <vt:lpstr>Wingdings 3</vt:lpstr>
      <vt:lpstr>Integral</vt:lpstr>
      <vt:lpstr>CS5412 / Lecture 10 Replication and Consistency</vt:lpstr>
      <vt:lpstr>Recap</vt:lpstr>
      <vt:lpstr>Tasks that require Consistent Replication</vt:lpstr>
      <vt:lpstr>Membership as a dimension of consistency</vt:lpstr>
      <vt:lpstr>Example: Chain Replication</vt:lpstr>
      <vt:lpstr>Common concerns</vt:lpstr>
      <vt:lpstr>Restarting a complex service</vt:lpstr>
      <vt:lpstr>Membership Management “library”</vt:lpstr>
      <vt:lpstr>Derecho is a library, exactly for  these kinds of roles!</vt:lpstr>
      <vt:lpstr>Other membership management roles</vt:lpstr>
      <vt:lpstr>Split brain concerns</vt:lpstr>
      <vt:lpstr>Solving the split brain problem</vt:lpstr>
      <vt:lpstr>… Yielding structures like this!</vt:lpstr>
      <vt:lpstr>A process joins a group</vt:lpstr>
      <vt:lpstr>A process receiving a Multicast</vt:lpstr>
      <vt:lpstr>A process receiving an update</vt:lpstr>
      <vt:lpstr>So, should we use chain replication In these subgroups and shards?</vt:lpstr>
      <vt:lpstr>The “methods” perform state machine updates.  You get to code these in C++.</vt:lpstr>
      <vt:lpstr>Building an ordered multicast</vt:lpstr>
      <vt:lpstr>Leslie’s original proposal: Priority Queues and Logical Clocks</vt:lpstr>
      <vt:lpstr>Lamport’s rule:</vt:lpstr>
      <vt:lpstr>Lamport’s protocol, second phase</vt:lpstr>
      <vt:lpstr>Leslie’s original proposal: Priority Queues and Logical Clocks</vt:lpstr>
      <vt:lpstr>Is this a “good” SMR protocol?</vt:lpstr>
      <vt:lpstr>Durable State: Paxos Concept</vt:lpstr>
      <vt:lpstr>Actual Paxos Protocol: Very Complex</vt:lpstr>
      <vt:lpstr>Paxos Message Flow</vt:lpstr>
      <vt:lpstr>Message Flow: Failure of Acceptor</vt:lpstr>
      <vt:lpstr>Message Flow: Failure of Proposer</vt:lpstr>
      <vt:lpstr>Message Flow: 2 Competing Proposals</vt:lpstr>
      <vt:lpstr>What makes Paxos complicated?</vt:lpstr>
      <vt:lpstr>Virtual synchrony: Managed Groups</vt:lpstr>
      <vt:lpstr>Virtual synchrony: Managed Groups</vt:lpstr>
      <vt:lpstr>Derecho’s version of Paxos</vt:lpstr>
      <vt:lpstr>How does Derecho transfer Data?  It uses “RDMA”.</vt:lpstr>
      <vt:lpstr>small messages Use  a direct RDMA copying Protocol we call SMC.</vt:lpstr>
      <vt:lpstr>Large messages use a relaying method we call RDMC</vt:lpstr>
      <vt:lpstr>RDMC succeeds in offloading work to Hardware</vt:lpstr>
      <vt:lpstr>How does Derecho put messages in order?</vt:lpstr>
      <vt:lpstr>Are we finished?</vt:lpstr>
      <vt:lpstr>A process FAILS</vt:lpstr>
      <vt:lpstr>How much cost does Ordering and  Paxos reliability of this kind add?</vt:lpstr>
      <vt:lpstr>Derecho: Large messages</vt:lpstr>
      <vt:lpstr>Derecho can Also run on TCP.  We find that RDMA is 4x Faster</vt:lpstr>
      <vt:lpstr>TCP increases Delays by about 125us</vt:lpstr>
      <vt:lpstr>Consistency: A Pervasive Guarantee</vt:lpstr>
      <vt:lpstr>Four ways of getting to the same place!</vt:lpstr>
      <vt:lpstr>What about the Derecho Object Store?</vt:lpstr>
      <vt:lpstr>Layers on Layers!</vt:lpstr>
      <vt:lpstr>Some practical comments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213</cp:revision>
  <dcterms:created xsi:type="dcterms:W3CDTF">2017-12-19T18:11:25Z</dcterms:created>
  <dcterms:modified xsi:type="dcterms:W3CDTF">2019-02-22T15:21:32Z</dcterms:modified>
</cp:coreProperties>
</file>