
<file path=[Content_Types].xml><?xml version="1.0" encoding="utf-8"?>
<Types xmlns="http://schemas.openxmlformats.org/package/2006/content-types">
  <Default Extension="png" ContentType="image/png"/>
  <Default Extension="jpeg" ContentType="image/jpeg"/>
  <Default Extension="emf" ContentType="image/x-emf"/>
  <Default Extension="wmf" ContentType="image/x-wmf"/>
  <Default Extension="rels" ContentType="application/vnd.openxmlformats-package.relationships+xml"/>
  <Default Extension="xml" ContentType="application/xml"/>
  <Default Extension="wdp" ContentType="image/vnd.ms-photo"/>
  <Default Extension="mp4" ContentType="video/mp4"/>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69"/>
  </p:notesMasterIdLst>
  <p:sldIdLst>
    <p:sldId id="256" r:id="rId2"/>
    <p:sldId id="257" r:id="rId3"/>
    <p:sldId id="261" r:id="rId4"/>
    <p:sldId id="370" r:id="rId5"/>
    <p:sldId id="260" r:id="rId6"/>
    <p:sldId id="369" r:id="rId7"/>
    <p:sldId id="397" r:id="rId8"/>
    <p:sldId id="396" r:id="rId9"/>
    <p:sldId id="258" r:id="rId10"/>
    <p:sldId id="259" r:id="rId11"/>
    <p:sldId id="328" r:id="rId12"/>
    <p:sldId id="334" r:id="rId13"/>
    <p:sldId id="329" r:id="rId14"/>
    <p:sldId id="330" r:id="rId15"/>
    <p:sldId id="391" r:id="rId16"/>
    <p:sldId id="392" r:id="rId17"/>
    <p:sldId id="331" r:id="rId18"/>
    <p:sldId id="355" r:id="rId19"/>
    <p:sldId id="349" r:id="rId20"/>
    <p:sldId id="2510" r:id="rId21"/>
    <p:sldId id="2511" r:id="rId22"/>
    <p:sldId id="2512" r:id="rId23"/>
    <p:sldId id="2516" r:id="rId24"/>
    <p:sldId id="2481" r:id="rId25"/>
    <p:sldId id="2484" r:id="rId26"/>
    <p:sldId id="2500" r:id="rId27"/>
    <p:sldId id="2513" r:id="rId28"/>
    <p:sldId id="2517" r:id="rId29"/>
    <p:sldId id="2514" r:id="rId30"/>
    <p:sldId id="358" r:id="rId31"/>
    <p:sldId id="283" r:id="rId32"/>
    <p:sldId id="284" r:id="rId33"/>
    <p:sldId id="350" r:id="rId34"/>
    <p:sldId id="393" r:id="rId35"/>
    <p:sldId id="351" r:id="rId36"/>
    <p:sldId id="320" r:id="rId37"/>
    <p:sldId id="339" r:id="rId38"/>
    <p:sldId id="394" r:id="rId39"/>
    <p:sldId id="352" r:id="rId40"/>
    <p:sldId id="340" r:id="rId41"/>
    <p:sldId id="341" r:id="rId42"/>
    <p:sldId id="367" r:id="rId43"/>
    <p:sldId id="318" r:id="rId44"/>
    <p:sldId id="286" r:id="rId45"/>
    <p:sldId id="321" r:id="rId46"/>
    <p:sldId id="395" r:id="rId47"/>
    <p:sldId id="333" r:id="rId48"/>
    <p:sldId id="398" r:id="rId49"/>
    <p:sldId id="387" r:id="rId50"/>
    <p:sldId id="348" r:id="rId51"/>
    <p:sldId id="335" r:id="rId52"/>
    <p:sldId id="388" r:id="rId53"/>
    <p:sldId id="353" r:id="rId54"/>
    <p:sldId id="374" r:id="rId55"/>
    <p:sldId id="375" r:id="rId56"/>
    <p:sldId id="361" r:id="rId57"/>
    <p:sldId id="377" r:id="rId58"/>
    <p:sldId id="378" r:id="rId59"/>
    <p:sldId id="2515" r:id="rId60"/>
    <p:sldId id="385" r:id="rId61"/>
    <p:sldId id="380" r:id="rId62"/>
    <p:sldId id="384" r:id="rId63"/>
    <p:sldId id="390" r:id="rId64"/>
    <p:sldId id="389" r:id="rId65"/>
    <p:sldId id="381" r:id="rId66"/>
    <p:sldId id="382" r:id="rId67"/>
    <p:sldId id="383" r:id="rId68"/>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99"/>
    <a:srgbClr val="D1D6D9"/>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73" d="100"/>
          <a:sy n="73" d="100"/>
        </p:scale>
        <p:origin x="774" y="66"/>
      </p:cViewPr>
      <p:guideLst/>
    </p:cSldViewPr>
  </p:slideViewPr>
  <p:notesTextViewPr>
    <p:cViewPr>
      <p:scale>
        <a:sx n="1" d="1"/>
        <a:sy n="1" d="1"/>
      </p:scale>
      <p:origin x="0" y="0"/>
    </p:cViewPr>
  </p:notesTextViewPr>
  <p:notesViewPr>
    <p:cSldViewPr snapToGrid="0">
      <p:cViewPr varScale="1">
        <p:scale>
          <a:sx n="91" d="100"/>
          <a:sy n="91" d="100"/>
        </p:scale>
        <p:origin x="3750" y="84"/>
      </p:cViewPr>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notesMaster" Target="notesMasters/notesMaster1.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 Type="http://schemas.openxmlformats.org/officeDocument/2006/relationships/slide" Target="slides/slide6.xml"/><Relationship Id="rId71"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5/6/2019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410478174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puzzle for cs5412 is that the topic is so broad.</a:t>
            </a:r>
          </a:p>
          <a:p>
            <a:endParaRPr lang="en-US" dirty="0"/>
          </a:p>
          <a:p>
            <a:r>
              <a:rPr lang="en-US" dirty="0"/>
              <a:t>But the topic has core themes:</a:t>
            </a:r>
          </a:p>
          <a:p>
            <a:pPr marL="171450" indent="-171450">
              <a:buFont typeface="Arial" panose="020B0604020202020204" pitchFamily="34" charset="0"/>
              <a:buChar char="•"/>
            </a:pPr>
            <a:r>
              <a:rPr lang="en-US" dirty="0"/>
              <a:t>Big data, and scalability in general.  Scaling is hard for people to get used to.</a:t>
            </a:r>
          </a:p>
          <a:p>
            <a:pPr marL="171450" indent="-171450">
              <a:buFont typeface="Arial" panose="020B0604020202020204" pitchFamily="34" charset="0"/>
              <a:buChar char="•"/>
            </a:pPr>
            <a:r>
              <a:rPr lang="en-US" dirty="0"/>
              <a:t>Speed, even at the price of “relaxed consistency”.  This can sound like “incorrect”</a:t>
            </a:r>
            <a:br>
              <a:rPr lang="en-US" dirty="0"/>
            </a:br>
            <a:r>
              <a:rPr lang="en-US" dirty="0"/>
              <a:t>behavior but it means something else</a:t>
            </a:r>
          </a:p>
          <a:p>
            <a:pPr marL="171450" indent="-171450">
              <a:buFont typeface="Arial" panose="020B0604020202020204" pitchFamily="34" charset="0"/>
              <a:buChar char="•"/>
            </a:pPr>
            <a:r>
              <a:rPr lang="en-US" dirty="0"/>
              <a:t>Technology shaped by revenue which is shaped by high volume of small revenue-generating events.  The cloud is a response to a market.</a:t>
            </a:r>
          </a:p>
          <a:p>
            <a:pPr marL="171450" indent="-171450">
              <a:buFont typeface="Arial" panose="020B0604020202020204" pitchFamily="34" charset="0"/>
              <a:buChar char="•"/>
            </a:pPr>
            <a:endParaRPr lang="en-US" dirty="0"/>
          </a:p>
          <a:p>
            <a:pPr marL="171450" indent="-171450">
              <a:buFont typeface="Arial" panose="020B0604020202020204" pitchFamily="34" charset="0"/>
              <a:buChar char="•"/>
            </a:pPr>
            <a:endParaRPr lang="en-US" dirty="0"/>
          </a:p>
          <a:p>
            <a:r>
              <a:rPr lang="en-US" dirty="0"/>
              <a:t>In spring 2019 we focus on the Internet of Things: the next big shaper of the cloud.</a:t>
            </a:r>
          </a:p>
        </p:txBody>
      </p:sp>
      <p:sp>
        <p:nvSpPr>
          <p:cNvPr id="4" name="Slide Number Placeholder 3"/>
          <p:cNvSpPr>
            <a:spLocks noGrp="1"/>
          </p:cNvSpPr>
          <p:nvPr>
            <p:ph type="sldNum" sz="quarter" idx="10"/>
          </p:nvPr>
        </p:nvSpPr>
        <p:spPr/>
        <p:txBody>
          <a:bodyPr/>
          <a:lstStyle/>
          <a:p>
            <a:fld id="{DACDC88A-CD66-4609-884B-39722DAC333B}" type="slidenum">
              <a:rPr lang="en-US" smtClean="0"/>
              <a:t>2</a:t>
            </a:fld>
            <a:endParaRPr lang="en-US"/>
          </a:p>
        </p:txBody>
      </p:sp>
    </p:spTree>
    <p:extLst>
      <p:ext uri="{BB962C8B-B14F-4D97-AF65-F5344CB8AC3E}">
        <p14:creationId xmlns:p14="http://schemas.microsoft.com/office/powerpoint/2010/main" val="43931475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Even the data just hosted in the cloud and being “touched” at a semi-regular frequency is beyond what most people can visualize in any sensible way.</a:t>
            </a:r>
          </a:p>
          <a:p>
            <a:endParaRPr lang="en-US" dirty="0"/>
          </a:p>
          <a:p>
            <a:r>
              <a:rPr lang="en-US" dirty="0"/>
              <a:t>For example, a full length movie would be about 2GB in size, using current compression techniques.  Werner </a:t>
            </a:r>
            <a:r>
              <a:rPr lang="en-US" dirty="0" err="1"/>
              <a:t>Vogels</a:t>
            </a:r>
            <a:r>
              <a:rPr lang="en-US" dirty="0"/>
              <a:t>, CTO of Amazon, estimates that the world has about 500,000 movies in total right now.  So “all the movies in the world” is about 1M GB, which is a Petabyte.</a:t>
            </a:r>
          </a:p>
          <a:p>
            <a:endParaRPr lang="en-US" dirty="0"/>
          </a:p>
          <a:p>
            <a:r>
              <a:rPr lang="en-US" dirty="0"/>
              <a:t>A snapshot of all the web pages in the world would total about 675 exabytes, without compression.  In practice, of course, “most” of these web pages have very little content, and never change, so we might not need to keep a full image of them around in storage.  Yet the rapidly changing portion is still many 10’s of exabytes.</a:t>
            </a:r>
          </a:p>
          <a:p>
            <a:endParaRPr lang="en-US" dirty="0"/>
          </a:p>
          <a:p>
            <a:r>
              <a:rPr lang="en-US" dirty="0"/>
              <a:t>Now think about it: the peak DMA transfer rate for the world’s very fastest DMA controllers today would be around 200 Gb/s, which is 35GB/s.  So just reading all of the data would take years, sequentially.  Just these kinds of numbers force us to think in terms of massive parallelism.</a:t>
            </a:r>
          </a:p>
        </p:txBody>
      </p:sp>
      <p:sp>
        <p:nvSpPr>
          <p:cNvPr id="4" name="Slide Number Placeholder 3"/>
          <p:cNvSpPr>
            <a:spLocks noGrp="1"/>
          </p:cNvSpPr>
          <p:nvPr>
            <p:ph type="sldNum" sz="quarter" idx="10"/>
          </p:nvPr>
        </p:nvSpPr>
        <p:spPr/>
        <p:txBody>
          <a:bodyPr/>
          <a:lstStyle/>
          <a:p>
            <a:fld id="{DACDC88A-CD66-4609-884B-39722DAC333B}" type="slidenum">
              <a:rPr lang="en-US" smtClean="0"/>
              <a:t>4</a:t>
            </a:fld>
            <a:endParaRPr lang="en-US"/>
          </a:p>
        </p:txBody>
      </p:sp>
    </p:spTree>
    <p:extLst>
      <p:ext uri="{BB962C8B-B14F-4D97-AF65-F5344CB8AC3E}">
        <p14:creationId xmlns:p14="http://schemas.microsoft.com/office/powerpoint/2010/main" val="414860181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numbers are so big that they sort of numb the brain.</a:t>
            </a:r>
          </a:p>
          <a:p>
            <a:endParaRPr lang="en-US" dirty="0"/>
          </a:p>
          <a:p>
            <a:r>
              <a:rPr lang="en-US" dirty="0"/>
              <a:t>Yet understanding quite how large these are is key.</a:t>
            </a:r>
          </a:p>
          <a:p>
            <a:endParaRPr lang="en-US" dirty="0"/>
          </a:p>
          <a:p>
            <a:r>
              <a:rPr lang="en-US" dirty="0"/>
              <a:t>They lead to simple but obvious truths about parallelism, spreading data over large numbers of servers, and other kinds of cloud “patterns” that often are not be at all similar to what you see with one program on one machine.</a:t>
            </a:r>
          </a:p>
        </p:txBody>
      </p:sp>
      <p:sp>
        <p:nvSpPr>
          <p:cNvPr id="4" name="Slide Number Placeholder 3"/>
          <p:cNvSpPr>
            <a:spLocks noGrp="1"/>
          </p:cNvSpPr>
          <p:nvPr>
            <p:ph type="sldNum" sz="quarter" idx="10"/>
          </p:nvPr>
        </p:nvSpPr>
        <p:spPr/>
        <p:txBody>
          <a:bodyPr/>
          <a:lstStyle/>
          <a:p>
            <a:fld id="{DACDC88A-CD66-4609-884B-39722DAC333B}" type="slidenum">
              <a:rPr lang="en-US" smtClean="0"/>
              <a:t>6</a:t>
            </a:fld>
            <a:endParaRPr lang="en-US"/>
          </a:p>
        </p:txBody>
      </p:sp>
    </p:spTree>
    <p:extLst>
      <p:ext uri="{BB962C8B-B14F-4D97-AF65-F5344CB8AC3E}">
        <p14:creationId xmlns:p14="http://schemas.microsoft.com/office/powerpoint/2010/main" val="397595326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2005 was really the year when scalable database solutions hit their limits.  This happened in all sorts of very horrible ways, if you were working at one of these companies that year.</a:t>
            </a:r>
          </a:p>
          <a:p>
            <a:endParaRPr lang="en-US" dirty="0"/>
          </a:p>
          <a:p>
            <a:r>
              <a:rPr lang="en-US" dirty="0"/>
              <a:t>It wasn’t fun, and it was a pretty direct proof that the things we were sure we knew how to do… just weren’t right.</a:t>
            </a:r>
          </a:p>
        </p:txBody>
      </p:sp>
      <p:sp>
        <p:nvSpPr>
          <p:cNvPr id="4" name="Slide Number Placeholder 3"/>
          <p:cNvSpPr>
            <a:spLocks noGrp="1"/>
          </p:cNvSpPr>
          <p:nvPr>
            <p:ph type="sldNum" sz="quarter" idx="10"/>
          </p:nvPr>
        </p:nvSpPr>
        <p:spPr/>
        <p:txBody>
          <a:bodyPr/>
          <a:lstStyle/>
          <a:p>
            <a:fld id="{DACDC88A-CD66-4609-884B-39722DAC333B}" type="slidenum">
              <a:rPr lang="en-US" smtClean="0"/>
              <a:t>11</a:t>
            </a:fld>
            <a:endParaRPr lang="en-US"/>
          </a:p>
        </p:txBody>
      </p:sp>
    </p:spTree>
    <p:extLst>
      <p:ext uri="{BB962C8B-B14F-4D97-AF65-F5344CB8AC3E}">
        <p14:creationId xmlns:p14="http://schemas.microsoft.com/office/powerpoint/2010/main" val="279192567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One really obvious symptom of overload is that everything got slow.  But meanwhile, people realized that speed is the absolute must-have requirement.</a:t>
            </a:r>
          </a:p>
        </p:txBody>
      </p:sp>
      <p:sp>
        <p:nvSpPr>
          <p:cNvPr id="4" name="Slide Number Placeholder 3"/>
          <p:cNvSpPr>
            <a:spLocks noGrp="1"/>
          </p:cNvSpPr>
          <p:nvPr>
            <p:ph type="sldNum" sz="quarter" idx="10"/>
          </p:nvPr>
        </p:nvSpPr>
        <p:spPr/>
        <p:txBody>
          <a:bodyPr/>
          <a:lstStyle/>
          <a:p>
            <a:fld id="{DACDC88A-CD66-4609-884B-39722DAC333B}" type="slidenum">
              <a:rPr lang="en-US" smtClean="0"/>
              <a:t>12</a:t>
            </a:fld>
            <a:endParaRPr lang="en-US"/>
          </a:p>
        </p:txBody>
      </p:sp>
    </p:spTree>
    <p:extLst>
      <p:ext uri="{BB962C8B-B14F-4D97-AF65-F5344CB8AC3E}">
        <p14:creationId xmlns:p14="http://schemas.microsoft.com/office/powerpoint/2010/main" val="248340870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Led to a reinvention of the cloud.  Amazon was first to do this right, and it made Jeff Bezos the wealthiest man in the world.</a:t>
            </a:r>
          </a:p>
          <a:p>
            <a:r>
              <a:rPr lang="en-US" dirty="0"/>
              <a:t/>
            </a:r>
            <a:br>
              <a:rPr lang="en-US" dirty="0"/>
            </a:br>
            <a:r>
              <a:rPr lang="en-US" dirty="0"/>
              <a:t>The list is just a few things that mattered.</a:t>
            </a:r>
          </a:p>
        </p:txBody>
      </p:sp>
      <p:sp>
        <p:nvSpPr>
          <p:cNvPr id="4" name="Slide Number Placeholder 3"/>
          <p:cNvSpPr>
            <a:spLocks noGrp="1"/>
          </p:cNvSpPr>
          <p:nvPr>
            <p:ph type="sldNum" sz="quarter" idx="10"/>
          </p:nvPr>
        </p:nvSpPr>
        <p:spPr/>
        <p:txBody>
          <a:bodyPr/>
          <a:lstStyle/>
          <a:p>
            <a:fld id="{DACDC88A-CD66-4609-884B-39722DAC333B}" type="slidenum">
              <a:rPr lang="en-US" smtClean="0"/>
              <a:t>13</a:t>
            </a:fld>
            <a:endParaRPr lang="en-US"/>
          </a:p>
        </p:txBody>
      </p:sp>
    </p:spTree>
    <p:extLst>
      <p:ext uri="{BB962C8B-B14F-4D97-AF65-F5344CB8AC3E}">
        <p14:creationId xmlns:p14="http://schemas.microsoft.com/office/powerpoint/2010/main" val="18444975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Oracle used to sell us systems like this.  They are called “three tier” but this picture combines tiers 1 and 2 (tier 1 is the web page server, tier 2 is SQL.  Tier 3 is the database itself, shown on the right.  In effect tier 2 is a library used by tier 1)</a:t>
            </a:r>
          </a:p>
        </p:txBody>
      </p:sp>
      <p:sp>
        <p:nvSpPr>
          <p:cNvPr id="4" name="Slide Number Placeholder 3"/>
          <p:cNvSpPr>
            <a:spLocks noGrp="1"/>
          </p:cNvSpPr>
          <p:nvPr>
            <p:ph type="sldNum" sz="quarter" idx="10"/>
          </p:nvPr>
        </p:nvSpPr>
        <p:spPr/>
        <p:txBody>
          <a:bodyPr/>
          <a:lstStyle/>
          <a:p>
            <a:fld id="{DACDC88A-CD66-4609-884B-39722DAC333B}" type="slidenum">
              <a:rPr lang="en-US" smtClean="0"/>
              <a:t>14</a:t>
            </a:fld>
            <a:endParaRPr lang="en-US"/>
          </a:p>
        </p:txBody>
      </p:sp>
    </p:spTree>
    <p:extLst>
      <p:ext uri="{BB962C8B-B14F-4D97-AF65-F5344CB8AC3E}">
        <p14:creationId xmlns:p14="http://schemas.microsoft.com/office/powerpoint/2010/main" val="406490753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People using eCommerce web sites were a tiny bit happier once their service at least came from a nearby data center.  So there was pressure to have a lot of websites spread close to the concentrations of users.  Companies like Amazon were snapping up warehouses and building like crazy.</a:t>
            </a:r>
          </a:p>
        </p:txBody>
      </p:sp>
      <p:sp>
        <p:nvSpPr>
          <p:cNvPr id="4" name="Slide Number Placeholder 3"/>
          <p:cNvSpPr>
            <a:spLocks noGrp="1"/>
          </p:cNvSpPr>
          <p:nvPr>
            <p:ph type="sldNum" sz="quarter" idx="10"/>
          </p:nvPr>
        </p:nvSpPr>
        <p:spPr/>
        <p:txBody>
          <a:bodyPr/>
          <a:lstStyle/>
          <a:p>
            <a:fld id="{DACDC88A-CD66-4609-884B-39722DAC333B}" type="slidenum">
              <a:rPr lang="en-US" smtClean="0"/>
              <a:t>15</a:t>
            </a:fld>
            <a:endParaRPr lang="en-US"/>
          </a:p>
        </p:txBody>
      </p:sp>
    </p:spTree>
    <p:extLst>
      <p:ext uri="{BB962C8B-B14F-4D97-AF65-F5344CB8AC3E}">
        <p14:creationId xmlns:p14="http://schemas.microsoft.com/office/powerpoint/2010/main" val="270759496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One advantage of </a:t>
            </a:r>
            <a:r>
              <a:rPr lang="en-US" dirty="0" err="1"/>
              <a:t>georeplication</a:t>
            </a:r>
            <a:r>
              <a:rPr lang="en-US" dirty="0"/>
              <a:t> is that you have fallback options if your local system is overloaded or something is faulty.  Fewer timeout issues….</a:t>
            </a:r>
          </a:p>
          <a:p>
            <a:endParaRPr lang="en-US" dirty="0"/>
          </a:p>
          <a:p>
            <a:r>
              <a:rPr lang="en-US" dirty="0"/>
              <a:t>But meanwhile the number of people accessing these sites was also soaring, so even as they solved one kind of problem they just saw a next one.</a:t>
            </a:r>
          </a:p>
        </p:txBody>
      </p:sp>
      <p:sp>
        <p:nvSpPr>
          <p:cNvPr id="4" name="Slide Number Placeholder 3"/>
          <p:cNvSpPr>
            <a:spLocks noGrp="1"/>
          </p:cNvSpPr>
          <p:nvPr>
            <p:ph type="sldNum" sz="quarter" idx="10"/>
          </p:nvPr>
        </p:nvSpPr>
        <p:spPr/>
        <p:txBody>
          <a:bodyPr/>
          <a:lstStyle/>
          <a:p>
            <a:fld id="{DACDC88A-CD66-4609-884B-39722DAC333B}" type="slidenum">
              <a:rPr lang="en-US" smtClean="0"/>
              <a:t>16</a:t>
            </a:fld>
            <a:endParaRPr lang="en-US"/>
          </a:p>
        </p:txBody>
      </p:sp>
    </p:spTree>
    <p:extLst>
      <p:ext uri="{BB962C8B-B14F-4D97-AF65-F5344CB8AC3E}">
        <p14:creationId xmlns:p14="http://schemas.microsoft.com/office/powerpoint/2010/main" val="25047568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Amazon was first to move to a “micro services” model in which the initial goal was just to be as parallel as possible.</a:t>
            </a:r>
          </a:p>
          <a:p>
            <a:endParaRPr lang="en-US" dirty="0"/>
          </a:p>
          <a:p>
            <a:r>
              <a:rPr lang="en-US" dirty="0"/>
              <a:t>By now, in 2018, the model is more baked in and has additional interesting aspects, such as use of very specialized hardware accelerators to make these </a:t>
            </a:r>
            <a:r>
              <a:rPr lang="en-US" dirty="0" err="1"/>
              <a:t>microservices</a:t>
            </a:r>
            <a:r>
              <a:rPr lang="en-US" dirty="0"/>
              <a:t> ultra cost-effective and fast.  So what started as just a way to do things in parallel gradually expanded into a whole new way of computing with mixtures of hardware and software.</a:t>
            </a:r>
          </a:p>
          <a:p>
            <a:endParaRPr lang="en-US" dirty="0"/>
          </a:p>
          <a:p>
            <a:r>
              <a:rPr lang="en-US" dirty="0"/>
              <a:t>And of course, big, big, big precomputed databases and indices and other stuff to give us a performance boost by just “looking up the answer” because the cloud anticipated the question and figured out today’s answer a few hours ago…</a:t>
            </a:r>
          </a:p>
        </p:txBody>
      </p:sp>
      <p:sp>
        <p:nvSpPr>
          <p:cNvPr id="4" name="Slide Number Placeholder 3"/>
          <p:cNvSpPr>
            <a:spLocks noGrp="1"/>
          </p:cNvSpPr>
          <p:nvPr>
            <p:ph type="sldNum" sz="quarter" idx="10"/>
          </p:nvPr>
        </p:nvSpPr>
        <p:spPr/>
        <p:txBody>
          <a:bodyPr/>
          <a:lstStyle/>
          <a:p>
            <a:fld id="{DACDC88A-CD66-4609-884B-39722DAC333B}" type="slidenum">
              <a:rPr lang="en-US" smtClean="0"/>
              <a:t>17</a:t>
            </a:fld>
            <a:endParaRPr lang="en-US"/>
          </a:p>
        </p:txBody>
      </p:sp>
    </p:spTree>
    <p:extLst>
      <p:ext uri="{BB962C8B-B14F-4D97-AF65-F5344CB8AC3E}">
        <p14:creationId xmlns:p14="http://schemas.microsoft.com/office/powerpoint/2010/main" val="358667880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There are a lot of layers but we tend to just talk about tiers 1, 2 and the back end.  It would be confusing to have some concept of precisely what tier 13 should mean.</a:t>
            </a:r>
          </a:p>
          <a:p>
            <a:endParaRPr lang="en-US" dirty="0"/>
          </a:p>
          <a:p>
            <a:r>
              <a:rPr lang="en-US" dirty="0"/>
              <a:t>Honestly, this tier thing is fading and not a good term to use.  But everyone agrees that tier 1 is the outermost layer of the actual datacenter.</a:t>
            </a:r>
          </a:p>
          <a:p>
            <a:endParaRPr lang="en-US" dirty="0"/>
          </a:p>
          <a:p>
            <a:r>
              <a:rPr lang="en-US" dirty="0"/>
              <a:t>“Cloud edge” is the new confusing term.  Nobody agrees on whether this is outside the cloud entirely (like sensors), or a point of presence cloud (like a little cluster of machines near those sensors), or just a new name for tier 1.</a:t>
            </a:r>
          </a:p>
          <a:p>
            <a:endParaRPr lang="en-US" dirty="0"/>
          </a:p>
          <a:p>
            <a:r>
              <a:rPr lang="en-US" dirty="0"/>
              <a:t>In Azure the edge tends to be “outside” the data center, but is still a cluster running Microsoft-supplied software (like when you run Windows on your laptop).  Azure </a:t>
            </a:r>
            <a:r>
              <a:rPr lang="en-US" dirty="0" err="1"/>
              <a:t>IoT</a:t>
            </a:r>
            <a:r>
              <a:rPr lang="en-US" dirty="0"/>
              <a:t> Edge would run on your cluster, but in your home or office or farm, or in a truck your company drives to its customer sites.</a:t>
            </a:r>
          </a:p>
          <a:p>
            <a:endParaRPr lang="en-US" dirty="0"/>
          </a:p>
          <a:p>
            <a:r>
              <a:rPr lang="en-US" dirty="0"/>
              <a:t>Then Azure uses the term “Azure Intelligent </a:t>
            </a:r>
            <a:r>
              <a:rPr lang="en-US" dirty="0" err="1"/>
              <a:t>IoT</a:t>
            </a:r>
            <a:r>
              <a:rPr lang="en-US" dirty="0"/>
              <a:t> Edge” for the new tier 1, which contains services like the key-value storage mentioned here.</a:t>
            </a:r>
          </a:p>
        </p:txBody>
      </p:sp>
      <p:sp>
        <p:nvSpPr>
          <p:cNvPr id="4" name="Slide Number Placeholder 3"/>
          <p:cNvSpPr>
            <a:spLocks noGrp="1"/>
          </p:cNvSpPr>
          <p:nvPr>
            <p:ph type="sldNum" sz="quarter" idx="10"/>
          </p:nvPr>
        </p:nvSpPr>
        <p:spPr/>
        <p:txBody>
          <a:bodyPr/>
          <a:lstStyle/>
          <a:p>
            <a:fld id="{DACDC88A-CD66-4609-884B-39722DAC333B}" type="slidenum">
              <a:rPr lang="en-US" smtClean="0"/>
              <a:t>18</a:t>
            </a:fld>
            <a:endParaRPr lang="en-US"/>
          </a:p>
        </p:txBody>
      </p:sp>
    </p:spTree>
    <p:extLst>
      <p:ext uri="{BB962C8B-B14F-4D97-AF65-F5344CB8AC3E}">
        <p14:creationId xmlns:p14="http://schemas.microsoft.com/office/powerpoint/2010/main" val="138614708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little mu symbol means “micro” as in “micro-services”</a:t>
            </a:r>
          </a:p>
        </p:txBody>
      </p:sp>
      <p:sp>
        <p:nvSpPr>
          <p:cNvPr id="4" name="Slide Number Placeholder 3"/>
          <p:cNvSpPr>
            <a:spLocks noGrp="1"/>
          </p:cNvSpPr>
          <p:nvPr>
            <p:ph type="sldNum" sz="quarter" idx="10"/>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63020232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698500"/>
            <a:ext cx="6197600" cy="348615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23E44D50-330C-43EA-8005-1CFC66A2AC80}" type="slidenum">
              <a:rPr lang="en-US" smtClean="0"/>
              <a:pPr>
                <a:defRPr/>
              </a:pPr>
              <a:t>20</a:t>
            </a:fld>
            <a:endParaRPr lang="en-US"/>
          </a:p>
        </p:txBody>
      </p:sp>
    </p:spTree>
    <p:extLst>
      <p:ext uri="{BB962C8B-B14F-4D97-AF65-F5344CB8AC3E}">
        <p14:creationId xmlns:p14="http://schemas.microsoft.com/office/powerpoint/2010/main" val="174376468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698500"/>
            <a:ext cx="6197600" cy="348615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23E44D50-330C-43EA-8005-1CFC66A2AC80}" type="slidenum">
              <a:rPr lang="en-US" smtClean="0"/>
              <a:pPr>
                <a:defRPr/>
              </a:pPr>
              <a:t>21</a:t>
            </a:fld>
            <a:endParaRPr lang="en-US"/>
          </a:p>
        </p:txBody>
      </p:sp>
    </p:spTree>
    <p:extLst>
      <p:ext uri="{BB962C8B-B14F-4D97-AF65-F5344CB8AC3E}">
        <p14:creationId xmlns:p14="http://schemas.microsoft.com/office/powerpoint/2010/main" val="129015543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698500"/>
            <a:ext cx="6197600" cy="348615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23E44D50-330C-43EA-8005-1CFC66A2AC80}" type="slidenum">
              <a:rPr lang="en-US" smtClean="0"/>
              <a:pPr>
                <a:defRPr/>
              </a:pPr>
              <a:t>24</a:t>
            </a:fld>
            <a:endParaRPr lang="en-US"/>
          </a:p>
        </p:txBody>
      </p:sp>
    </p:spTree>
    <p:extLst>
      <p:ext uri="{BB962C8B-B14F-4D97-AF65-F5344CB8AC3E}">
        <p14:creationId xmlns:p14="http://schemas.microsoft.com/office/powerpoint/2010/main" val="209200914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2"/>
          <p:cNvSpPr>
            <a:spLocks noGrp="1" noRot="1" noChangeAspect="1" noChangeArrowheads="1" noTextEdit="1"/>
          </p:cNvSpPr>
          <p:nvPr>
            <p:ph type="sldImg"/>
          </p:nvPr>
        </p:nvSpPr>
        <p:spPr>
          <a:xfrm>
            <a:off x="406400" y="698500"/>
            <a:ext cx="6197600" cy="3486150"/>
          </a:xfrm>
          <a:solidFill>
            <a:srgbClr val="FFFFFF"/>
          </a:solidFill>
          <a:ln/>
        </p:spPr>
      </p:sp>
      <p:sp>
        <p:nvSpPr>
          <p:cNvPr id="24579" name="Rectangle 3"/>
          <p:cNvSpPr>
            <a:spLocks noGrp="1" noChangeArrowheads="1"/>
          </p:cNvSpPr>
          <p:nvPr>
            <p:ph type="body" idx="1"/>
          </p:nvPr>
        </p:nvSpPr>
        <p:spPr>
          <a:solidFill>
            <a:srgbClr val="FFFFFF"/>
          </a:solidFill>
          <a:ln>
            <a:solidFill>
              <a:srgbClr val="000000"/>
            </a:solidFill>
          </a:ln>
        </p:spPr>
        <p:txBody>
          <a:bodyPr/>
          <a:lstStyle/>
          <a:p>
            <a:pPr marL="0" marR="0" lvl="1" indent="0" algn="l" defTabSz="881390" rtl="0" eaLnBrk="0" fontAlgn="base" latinLnBrk="0" hangingPunct="0">
              <a:lnSpc>
                <a:spcPct val="100000"/>
              </a:lnSpc>
              <a:spcBef>
                <a:spcPct val="30000"/>
              </a:spcBef>
              <a:spcAft>
                <a:spcPct val="0"/>
              </a:spcAft>
              <a:buClrTx/>
              <a:buSzTx/>
              <a:buFontTx/>
              <a:buNone/>
              <a:tabLst/>
              <a:defRPr/>
            </a:pPr>
            <a:endParaRPr lang="en-US" sz="2900" dirty="0">
              <a:latin typeface="Calibri" charset="0"/>
            </a:endParaRPr>
          </a:p>
        </p:txBody>
      </p:sp>
    </p:spTree>
    <p:extLst>
      <p:ext uri="{BB962C8B-B14F-4D97-AF65-F5344CB8AC3E}">
        <p14:creationId xmlns:p14="http://schemas.microsoft.com/office/powerpoint/2010/main" val="43251133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2"/>
          <p:cNvSpPr>
            <a:spLocks noGrp="1" noRot="1" noChangeAspect="1" noChangeArrowheads="1" noTextEdit="1"/>
          </p:cNvSpPr>
          <p:nvPr>
            <p:ph type="sldImg"/>
          </p:nvPr>
        </p:nvSpPr>
        <p:spPr>
          <a:xfrm>
            <a:off x="406400" y="698500"/>
            <a:ext cx="6197600" cy="3486150"/>
          </a:xfrm>
          <a:solidFill>
            <a:srgbClr val="FFFFFF"/>
          </a:solidFill>
          <a:ln/>
        </p:spPr>
      </p:sp>
      <p:sp>
        <p:nvSpPr>
          <p:cNvPr id="24579" name="Rectangle 3"/>
          <p:cNvSpPr>
            <a:spLocks noGrp="1" noChangeArrowheads="1"/>
          </p:cNvSpPr>
          <p:nvPr>
            <p:ph type="body" idx="1"/>
          </p:nvPr>
        </p:nvSpPr>
        <p:spPr>
          <a:solidFill>
            <a:srgbClr val="FFFFFF"/>
          </a:solidFill>
          <a:ln>
            <a:solidFill>
              <a:srgbClr val="000000"/>
            </a:solidFill>
          </a:ln>
        </p:spPr>
        <p:txBody>
          <a:bodyPr/>
          <a:lstStyle/>
          <a:p>
            <a:pPr marL="0" marR="0" lvl="1" indent="0" algn="l" defTabSz="881390" rtl="0" eaLnBrk="0" fontAlgn="base" latinLnBrk="0" hangingPunct="0">
              <a:lnSpc>
                <a:spcPct val="100000"/>
              </a:lnSpc>
              <a:spcBef>
                <a:spcPct val="30000"/>
              </a:spcBef>
              <a:spcAft>
                <a:spcPct val="0"/>
              </a:spcAft>
              <a:buClrTx/>
              <a:buSzTx/>
              <a:buFontTx/>
              <a:buNone/>
              <a:tabLst/>
              <a:defRPr/>
            </a:pPr>
            <a:endParaRPr lang="en-US" sz="2900" dirty="0">
              <a:latin typeface="Calibri" charset="0"/>
            </a:endParaRPr>
          </a:p>
        </p:txBody>
      </p:sp>
    </p:spTree>
    <p:extLst>
      <p:ext uri="{BB962C8B-B14F-4D97-AF65-F5344CB8AC3E}">
        <p14:creationId xmlns:p14="http://schemas.microsoft.com/office/powerpoint/2010/main" val="54695168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yellow box is my way of reminding you that this is a subtopic.</a:t>
            </a:r>
          </a:p>
        </p:txBody>
      </p:sp>
      <p:sp>
        <p:nvSpPr>
          <p:cNvPr id="4" name="Slide Number Placeholder 3"/>
          <p:cNvSpPr>
            <a:spLocks noGrp="1"/>
          </p:cNvSpPr>
          <p:nvPr>
            <p:ph type="sldNum" sz="quarter" idx="10"/>
          </p:nvPr>
        </p:nvSpPr>
        <p:spPr/>
        <p:txBody>
          <a:bodyPr/>
          <a:lstStyle/>
          <a:p>
            <a:fld id="{DACDC88A-CD66-4609-884B-39722DAC333B}" type="slidenum">
              <a:rPr lang="en-US" smtClean="0"/>
              <a:t>30</a:t>
            </a:fld>
            <a:endParaRPr lang="en-US"/>
          </a:p>
        </p:txBody>
      </p:sp>
    </p:spTree>
    <p:extLst>
      <p:ext uri="{BB962C8B-B14F-4D97-AF65-F5344CB8AC3E}">
        <p14:creationId xmlns:p14="http://schemas.microsoft.com/office/powerpoint/2010/main" val="221872935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Suppose you were heading a team building a new music service.  Would you build the cloud-hosted scalable server using lots of threads, like you were taught in O/S?</a:t>
            </a:r>
          </a:p>
        </p:txBody>
      </p:sp>
      <p:sp>
        <p:nvSpPr>
          <p:cNvPr id="4" name="Slide Number Placeholder 3"/>
          <p:cNvSpPr>
            <a:spLocks noGrp="1"/>
          </p:cNvSpPr>
          <p:nvPr>
            <p:ph type="sldNum" sz="quarter" idx="10"/>
          </p:nvPr>
        </p:nvSpPr>
        <p:spPr/>
        <p:txBody>
          <a:bodyPr/>
          <a:lstStyle/>
          <a:p>
            <a:fld id="{907FC903-21DE-4C24-8D35-302D86DB3BEA}" type="slidenum">
              <a:rPr lang="en-US" smtClean="0"/>
              <a:t>31</a:t>
            </a:fld>
            <a:endParaRPr lang="en-US"/>
          </a:p>
        </p:txBody>
      </p:sp>
    </p:spTree>
    <p:extLst>
      <p:ext uri="{BB962C8B-B14F-4D97-AF65-F5344CB8AC3E}">
        <p14:creationId xmlns:p14="http://schemas.microsoft.com/office/powerpoint/2010/main" val="33488453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Or run one program lots of times, single-threaded?   This is obviously easier, and avoids single-point-of-failure concerns.  The OS can share code pages between them, and even some data pages (one where the variables never got modified) so it isn’t automatically clear that this would be worse.</a:t>
            </a:r>
          </a:p>
        </p:txBody>
      </p:sp>
      <p:sp>
        <p:nvSpPr>
          <p:cNvPr id="4" name="Slide Number Placeholder 3"/>
          <p:cNvSpPr>
            <a:spLocks noGrp="1"/>
          </p:cNvSpPr>
          <p:nvPr>
            <p:ph type="sldNum" sz="quarter" idx="10"/>
          </p:nvPr>
        </p:nvSpPr>
        <p:spPr/>
        <p:txBody>
          <a:bodyPr/>
          <a:lstStyle/>
          <a:p>
            <a:fld id="{907FC903-21DE-4C24-8D35-302D86DB3BEA}" type="slidenum">
              <a:rPr lang="en-US" smtClean="0"/>
              <a:t>32</a:t>
            </a:fld>
            <a:endParaRPr lang="en-US"/>
          </a:p>
        </p:txBody>
      </p:sp>
    </p:spTree>
    <p:extLst>
      <p:ext uri="{BB962C8B-B14F-4D97-AF65-F5344CB8AC3E}">
        <p14:creationId xmlns:p14="http://schemas.microsoft.com/office/powerpoint/2010/main" val="299581159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Someone </a:t>
            </a:r>
            <a:r>
              <a:rPr lang="en-US" dirty="0" err="1"/>
              <a:t>ugrad</a:t>
            </a:r>
            <a:r>
              <a:rPr lang="en-US" dirty="0"/>
              <a:t> courses focus on threads.  You really do need to know how to code with threads because event-driven systems generally have at least two and sometimes more threads.  But consider this: they often would still run on just one physical core (often, a hyperthreaded core, but even so, just one CPU).</a:t>
            </a:r>
          </a:p>
          <a:p>
            <a:endParaRPr lang="en-US" dirty="0"/>
          </a:p>
          <a:p>
            <a:r>
              <a:rPr lang="en-US" dirty="0"/>
              <a:t>Now, a NUMA machine today would often have 12 or more cores.  Wouldn’t it be better to run your threaded logic on multiple cores?</a:t>
            </a:r>
          </a:p>
        </p:txBody>
      </p:sp>
      <p:sp>
        <p:nvSpPr>
          <p:cNvPr id="4" name="Slide Number Placeholder 3"/>
          <p:cNvSpPr>
            <a:spLocks noGrp="1"/>
          </p:cNvSpPr>
          <p:nvPr>
            <p:ph type="sldNum" sz="quarter" idx="10"/>
          </p:nvPr>
        </p:nvSpPr>
        <p:spPr/>
        <p:txBody>
          <a:bodyPr/>
          <a:lstStyle/>
          <a:p>
            <a:fld id="{DACDC88A-CD66-4609-884B-39722DAC333B}" type="slidenum">
              <a:rPr lang="en-US" smtClean="0"/>
              <a:t>33</a:t>
            </a:fld>
            <a:endParaRPr lang="en-US"/>
          </a:p>
        </p:txBody>
      </p:sp>
    </p:spTree>
    <p:extLst>
      <p:ext uri="{BB962C8B-B14F-4D97-AF65-F5344CB8AC3E}">
        <p14:creationId xmlns:p14="http://schemas.microsoft.com/office/powerpoint/2010/main" val="3390273861"/>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But those aren’t the only options.</a:t>
            </a:r>
          </a:p>
          <a:p>
            <a:endParaRPr lang="en-US" dirty="0"/>
          </a:p>
          <a:p>
            <a:r>
              <a:rPr lang="en-US" dirty="0"/>
              <a:t>O/S classes also teach about VMs.  If you don’t want to use a huge number of threads and favor a model with one process per user, you still run into pragmatic challenges.  With a lot of identical processes on the same machine, the processes could stumble over one-another like by contending for the same file name or TCP port number.</a:t>
            </a:r>
          </a:p>
          <a:p>
            <a:endParaRPr lang="en-US" dirty="0"/>
          </a:p>
          <a:p>
            <a:r>
              <a:rPr lang="en-US" dirty="0"/>
              <a:t>If you use a VM approach your single-threaded process is isolated from the others.</a:t>
            </a:r>
          </a:p>
          <a:p>
            <a:endParaRPr lang="en-US" dirty="0"/>
          </a:p>
          <a:p>
            <a:r>
              <a:rPr lang="en-US" dirty="0"/>
              <a:t>Yet VMs bring overhead, especially in I/O-intensive settings.  And a network server is very I/O intensive.  The issue is that lots of system calls occur.</a:t>
            </a:r>
          </a:p>
        </p:txBody>
      </p:sp>
      <p:sp>
        <p:nvSpPr>
          <p:cNvPr id="4" name="Slide Number Placeholder 3"/>
          <p:cNvSpPr>
            <a:spLocks noGrp="1"/>
          </p:cNvSpPr>
          <p:nvPr>
            <p:ph type="sldNum" sz="quarter" idx="10"/>
          </p:nvPr>
        </p:nvSpPr>
        <p:spPr/>
        <p:txBody>
          <a:bodyPr/>
          <a:lstStyle/>
          <a:p>
            <a:fld id="{DACDC88A-CD66-4609-884B-39722DAC333B}" type="slidenum">
              <a:rPr lang="en-US" smtClean="0"/>
              <a:t>35</a:t>
            </a:fld>
            <a:endParaRPr lang="en-US"/>
          </a:p>
        </p:txBody>
      </p:sp>
    </p:spTree>
    <p:extLst>
      <p:ext uri="{BB962C8B-B14F-4D97-AF65-F5344CB8AC3E}">
        <p14:creationId xmlns:p14="http://schemas.microsoft.com/office/powerpoint/2010/main" val="375649095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Bottom line: you are facing some significant choices!</a:t>
            </a:r>
          </a:p>
        </p:txBody>
      </p:sp>
      <p:sp>
        <p:nvSpPr>
          <p:cNvPr id="4" name="Slide Number Placeholder 3"/>
          <p:cNvSpPr>
            <a:spLocks noGrp="1"/>
          </p:cNvSpPr>
          <p:nvPr>
            <p:ph type="sldNum" sz="quarter" idx="10"/>
          </p:nvPr>
        </p:nvSpPr>
        <p:spPr/>
        <p:txBody>
          <a:bodyPr/>
          <a:lstStyle/>
          <a:p>
            <a:fld id="{907FC903-21DE-4C24-8D35-302D86DB3BEA}" type="slidenum">
              <a:rPr lang="en-US" smtClean="0"/>
              <a:t>36</a:t>
            </a:fld>
            <a:endParaRPr lang="en-US"/>
          </a:p>
        </p:txBody>
      </p:sp>
    </p:spTree>
    <p:extLst>
      <p:ext uri="{BB962C8B-B14F-4D97-AF65-F5344CB8AC3E}">
        <p14:creationId xmlns:p14="http://schemas.microsoft.com/office/powerpoint/2010/main" val="3647537730"/>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Sometimes simple things quickly turn out to be complex or hard just the same!</a:t>
            </a:r>
          </a:p>
          <a:p>
            <a:endParaRPr lang="en-US" dirty="0"/>
          </a:p>
          <a:p>
            <a:r>
              <a:rPr lang="en-US" dirty="0"/>
              <a:t>In this case we already have four simple choices.</a:t>
            </a:r>
          </a:p>
        </p:txBody>
      </p:sp>
      <p:sp>
        <p:nvSpPr>
          <p:cNvPr id="4" name="Slide Number Placeholder 3"/>
          <p:cNvSpPr>
            <a:spLocks noGrp="1"/>
          </p:cNvSpPr>
          <p:nvPr>
            <p:ph type="sldNum" sz="quarter" idx="10"/>
          </p:nvPr>
        </p:nvSpPr>
        <p:spPr/>
        <p:txBody>
          <a:bodyPr/>
          <a:lstStyle/>
          <a:p>
            <a:fld id="{DACDC88A-CD66-4609-884B-39722DAC333B}" type="slidenum">
              <a:rPr lang="en-US" smtClean="0"/>
              <a:t>37</a:t>
            </a:fld>
            <a:endParaRPr lang="en-US"/>
          </a:p>
        </p:txBody>
      </p:sp>
    </p:spTree>
    <p:extLst>
      <p:ext uri="{BB962C8B-B14F-4D97-AF65-F5344CB8AC3E}">
        <p14:creationId xmlns:p14="http://schemas.microsoft.com/office/powerpoint/2010/main" val="415497518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Break it down: we want lots of performance.  Which choices have the least cost?</a:t>
            </a:r>
          </a:p>
          <a:p>
            <a:endParaRPr lang="en-US" dirty="0"/>
          </a:p>
          <a:p>
            <a:r>
              <a:rPr lang="en-US" dirty="0"/>
              <a:t>Single program with multiple threads sounds good, but runs into an issue: NUMA machines don’t really work well if used this way.  In fact lecture 9 is an entire lecture just on that topic.  You won’t believe how hard it is to get high speed from NUMA platforms, if your programming model uses threads in a shared memory!</a:t>
            </a:r>
          </a:p>
          <a:p>
            <a:endParaRPr lang="en-US" dirty="0"/>
          </a:p>
          <a:p>
            <a:r>
              <a:rPr lang="en-US" dirty="0"/>
              <a:t>But NUMA works well with VMs or even just with separate processes.  Wastes some memory but speed is much higher, it turns out.  </a:t>
            </a:r>
          </a:p>
        </p:txBody>
      </p:sp>
      <p:sp>
        <p:nvSpPr>
          <p:cNvPr id="4" name="Slide Number Placeholder 3"/>
          <p:cNvSpPr>
            <a:spLocks noGrp="1"/>
          </p:cNvSpPr>
          <p:nvPr>
            <p:ph type="sldNum" sz="quarter" idx="10"/>
          </p:nvPr>
        </p:nvSpPr>
        <p:spPr/>
        <p:txBody>
          <a:bodyPr/>
          <a:lstStyle/>
          <a:p>
            <a:fld id="{DACDC88A-CD66-4609-884B-39722DAC333B}" type="slidenum">
              <a:rPr lang="en-US" smtClean="0"/>
              <a:t>39</a:t>
            </a:fld>
            <a:endParaRPr lang="en-US"/>
          </a:p>
        </p:txBody>
      </p:sp>
    </p:spTree>
    <p:extLst>
      <p:ext uri="{BB962C8B-B14F-4D97-AF65-F5344CB8AC3E}">
        <p14:creationId xmlns:p14="http://schemas.microsoft.com/office/powerpoint/2010/main" val="138660130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Lets have a look.  This is the usual Moore’s law curve, with NUMA becoming dominant about halfway, around 2005 as it turns out.  (Reminder: when did Amazon’s old style of web model break?  Well now we can see: that was exactly when databases had trouble scaling,  which makes sense because if you really looked closely, Amazon was a database application until 2005).</a:t>
            </a:r>
          </a:p>
          <a:p>
            <a:r>
              <a:rPr lang="en-US" dirty="0"/>
              <a:t/>
            </a:r>
            <a:br>
              <a:rPr lang="en-US" dirty="0"/>
            </a:br>
            <a:r>
              <a:rPr lang="en-US" dirty="0"/>
              <a:t>Why is there a deep insight here?</a:t>
            </a:r>
            <a:br>
              <a:rPr lang="en-US" dirty="0"/>
            </a:br>
            <a:r>
              <a:rPr lang="en-US" dirty="0"/>
              <a:t/>
            </a:r>
            <a:br>
              <a:rPr lang="en-US" dirty="0"/>
            </a:br>
            <a:r>
              <a:rPr lang="en-US" dirty="0"/>
              <a:t>Because sometimes things change in a “disruptive” way…  up to 2005, we could count on Moore’s law to scale our systems.  But the end of Moore’s law actually triggered the cloud computing revolution.</a:t>
            </a:r>
          </a:p>
        </p:txBody>
      </p:sp>
      <p:sp>
        <p:nvSpPr>
          <p:cNvPr id="4" name="Slide Number Placeholder 3"/>
          <p:cNvSpPr>
            <a:spLocks noGrp="1"/>
          </p:cNvSpPr>
          <p:nvPr>
            <p:ph type="sldNum" sz="quarter" idx="10"/>
          </p:nvPr>
        </p:nvSpPr>
        <p:spPr/>
        <p:txBody>
          <a:bodyPr/>
          <a:lstStyle/>
          <a:p>
            <a:fld id="{DACDC88A-CD66-4609-884B-39722DAC333B}" type="slidenum">
              <a:rPr lang="en-US" smtClean="0"/>
              <a:t>40</a:t>
            </a:fld>
            <a:endParaRPr lang="en-US"/>
          </a:p>
        </p:txBody>
      </p:sp>
    </p:spTree>
    <p:extLst>
      <p:ext uri="{BB962C8B-B14F-4D97-AF65-F5344CB8AC3E}">
        <p14:creationId xmlns:p14="http://schemas.microsoft.com/office/powerpoint/2010/main" val="247504588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That slowdown is a tricky thing because none of these numbers are 1000x slower.  Somehow the 15x slower non-local DRAM memory cost is turning into a 1000x or more slowdown.  As mentioned, lecture 9 will deep dive on this.  The high-level bit for today is just that the world isn’t as simple as you may have hoped.</a:t>
            </a:r>
          </a:p>
        </p:txBody>
      </p:sp>
      <p:sp>
        <p:nvSpPr>
          <p:cNvPr id="4" name="Slide Number Placeholder 3"/>
          <p:cNvSpPr>
            <a:spLocks noGrp="1"/>
          </p:cNvSpPr>
          <p:nvPr>
            <p:ph type="sldNum" sz="quarter" idx="10"/>
          </p:nvPr>
        </p:nvSpPr>
        <p:spPr/>
        <p:txBody>
          <a:bodyPr/>
          <a:lstStyle/>
          <a:p>
            <a:fld id="{DACDC88A-CD66-4609-884B-39722DAC333B}" type="slidenum">
              <a:rPr lang="en-US" smtClean="0"/>
              <a:t>41</a:t>
            </a:fld>
            <a:endParaRPr lang="en-US"/>
          </a:p>
        </p:txBody>
      </p:sp>
    </p:spTree>
    <p:extLst>
      <p:ext uri="{BB962C8B-B14F-4D97-AF65-F5344CB8AC3E}">
        <p14:creationId xmlns:p14="http://schemas.microsoft.com/office/powerpoint/2010/main" val="243533565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It can be very surprising to run a multithreaded program on 1 core, and then grant it multiple cores.</a:t>
            </a:r>
          </a:p>
          <a:p>
            <a:endParaRPr lang="en-US" dirty="0"/>
          </a:p>
          <a:p>
            <a:r>
              <a:rPr lang="en-US" dirty="0"/>
              <a:t>People always expect that this would speed their program up, but are shocked to see that it slows their program down.  Many students are absolutely blown away by this and assume that something is wrong.</a:t>
            </a:r>
          </a:p>
          <a:p>
            <a:endParaRPr lang="en-US" dirty="0"/>
          </a:p>
          <a:p>
            <a:r>
              <a:rPr lang="en-US" dirty="0"/>
              <a:t>The “truth” of NUMA architectures is very different from intuition!</a:t>
            </a:r>
          </a:p>
        </p:txBody>
      </p:sp>
      <p:sp>
        <p:nvSpPr>
          <p:cNvPr id="4" name="Slide Number Placeholder 3"/>
          <p:cNvSpPr>
            <a:spLocks noGrp="1"/>
          </p:cNvSpPr>
          <p:nvPr>
            <p:ph type="sldNum" sz="quarter" idx="10"/>
          </p:nvPr>
        </p:nvSpPr>
        <p:spPr/>
        <p:txBody>
          <a:bodyPr/>
          <a:lstStyle/>
          <a:p>
            <a:fld id="{DACDC88A-CD66-4609-884B-39722DAC333B}" type="slidenum">
              <a:rPr lang="en-US" smtClean="0"/>
              <a:t>42</a:t>
            </a:fld>
            <a:endParaRPr lang="en-US"/>
          </a:p>
        </p:txBody>
      </p:sp>
    </p:spTree>
    <p:extLst>
      <p:ext uri="{BB962C8B-B14F-4D97-AF65-F5344CB8AC3E}">
        <p14:creationId xmlns:p14="http://schemas.microsoft.com/office/powerpoint/2010/main" val="1286527527"/>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VMs make it better in some ways (you can run 12 copies of your single-threaded solution), or even 100 copies, but in other ways are even worse.  Now we get maybe 5000x slowdowns for some tasks, especially certain kinds of I/O intensive security checks, compared to the very best solutions people have come up with for those same tasks on the same hardware.  </a:t>
            </a:r>
          </a:p>
          <a:p>
            <a:endParaRPr lang="en-US" dirty="0"/>
          </a:p>
          <a:p>
            <a:r>
              <a:rPr lang="en-US" dirty="0"/>
              <a:t>It isn’t that the old solutions don’t work.  Just that smarter newer methods work way better.  In some sense the 5000x isn’t a VM on your desktop compared to a normal program on your desktop.  But it can be 5000x between the best way of using cloud servers and their hardware accelerators versus a VM and a clumsy way of writing that same program.</a:t>
            </a:r>
          </a:p>
        </p:txBody>
      </p:sp>
      <p:sp>
        <p:nvSpPr>
          <p:cNvPr id="4" name="Slide Number Placeholder 3"/>
          <p:cNvSpPr>
            <a:spLocks noGrp="1"/>
          </p:cNvSpPr>
          <p:nvPr>
            <p:ph type="sldNum" sz="quarter" idx="10"/>
          </p:nvPr>
        </p:nvSpPr>
        <p:spPr/>
        <p:txBody>
          <a:bodyPr/>
          <a:lstStyle/>
          <a:p>
            <a:fld id="{DACDC88A-CD66-4609-884B-39722DAC333B}" type="slidenum">
              <a:rPr lang="en-US" smtClean="0"/>
              <a:t>43</a:t>
            </a:fld>
            <a:endParaRPr lang="en-US"/>
          </a:p>
        </p:txBody>
      </p:sp>
    </p:spTree>
    <p:extLst>
      <p:ext uri="{BB962C8B-B14F-4D97-AF65-F5344CB8AC3E}">
        <p14:creationId xmlns:p14="http://schemas.microsoft.com/office/powerpoint/2010/main" val="108566538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Leads to a fancy process model called a container, supported in </a:t>
            </a:r>
            <a:r>
              <a:rPr lang="en-US" dirty="0" err="1"/>
              <a:t>Kubenetes</a:t>
            </a:r>
            <a:r>
              <a:rPr lang="en-US" dirty="0"/>
              <a:t> and Docker.  There are also optimized versions of Linux that specialize in making containers run ultra-fast.  For example, the </a:t>
            </a:r>
            <a:r>
              <a:rPr lang="en-US" dirty="0" err="1"/>
              <a:t>Mesos</a:t>
            </a:r>
            <a:r>
              <a:rPr lang="en-US" dirty="0"/>
              <a:t> O/S is a Linux extended to </a:t>
            </a:r>
            <a:r>
              <a:rPr lang="en-US" dirty="0" err="1"/>
              <a:t>makle</a:t>
            </a:r>
            <a:r>
              <a:rPr lang="en-US" dirty="0"/>
              <a:t> containers unreasonably efficient.  Microsoft offers it as one of its recommended cloud options.  Then people run </a:t>
            </a:r>
            <a:r>
              <a:rPr lang="en-US" dirty="0" err="1"/>
              <a:t>Kunenetes</a:t>
            </a:r>
            <a:r>
              <a:rPr lang="en-US" dirty="0"/>
              <a:t> or Docker on </a:t>
            </a:r>
            <a:r>
              <a:rPr lang="en-US" dirty="0" err="1"/>
              <a:t>Mesos</a:t>
            </a:r>
            <a:r>
              <a:rPr lang="en-US" dirty="0"/>
              <a:t>, and this gives you what Microsoft calls its “Function Server” platform, shown as AFN on diagrams.</a:t>
            </a:r>
          </a:p>
          <a:p>
            <a:endParaRPr lang="en-US" dirty="0"/>
          </a:p>
          <a:p>
            <a:r>
              <a:rPr lang="en-US" dirty="0"/>
              <a:t>Amazon also has a container option.  They call it Amazon Lambda.</a:t>
            </a:r>
          </a:p>
          <a:p>
            <a:r>
              <a:rPr lang="en-US" dirty="0"/>
              <a:t/>
            </a:r>
            <a:br>
              <a:rPr lang="en-US" dirty="0"/>
            </a:br>
            <a:r>
              <a:rPr lang="en-US" dirty="0"/>
              <a:t>You wouldn’t get these options without specifying them.  In the cloud, you can do anything but have to tell them, and shouldn’t assume they will get anything right if you just let them pick defaults.</a:t>
            </a:r>
          </a:p>
        </p:txBody>
      </p:sp>
      <p:sp>
        <p:nvSpPr>
          <p:cNvPr id="4" name="Slide Number Placeholder 3"/>
          <p:cNvSpPr>
            <a:spLocks noGrp="1"/>
          </p:cNvSpPr>
          <p:nvPr>
            <p:ph type="sldNum" sz="quarter" idx="10"/>
          </p:nvPr>
        </p:nvSpPr>
        <p:spPr/>
        <p:txBody>
          <a:bodyPr/>
          <a:lstStyle/>
          <a:p>
            <a:fld id="{DACDC88A-CD66-4609-884B-39722DAC333B}" type="slidenum">
              <a:rPr lang="en-US" smtClean="0"/>
              <a:t>44</a:t>
            </a:fld>
            <a:endParaRPr lang="en-US"/>
          </a:p>
        </p:txBody>
      </p:sp>
    </p:spTree>
    <p:extLst>
      <p:ext uri="{BB962C8B-B14F-4D97-AF65-F5344CB8AC3E}">
        <p14:creationId xmlns:p14="http://schemas.microsoft.com/office/powerpoint/2010/main" val="226205846"/>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Leads to our “best story”.  Nothing about this is obvious, and in fact coding this way is pretty trivial: find a great single-threaded server.  Run in a container on an OS optimized for that.</a:t>
            </a:r>
          </a:p>
          <a:p>
            <a:r>
              <a:rPr lang="en-US" dirty="0"/>
              <a:t/>
            </a:r>
            <a:br>
              <a:rPr lang="en-US" dirty="0"/>
            </a:br>
            <a:r>
              <a:rPr lang="en-US" dirty="0"/>
              <a:t>But it can be hugely cost-effective compared to the other options.</a:t>
            </a:r>
          </a:p>
          <a:p>
            <a:r>
              <a:rPr lang="en-US" dirty="0"/>
              <a:t/>
            </a:r>
            <a:br>
              <a:rPr lang="en-US" dirty="0"/>
            </a:br>
            <a:r>
              <a:rPr lang="en-US" dirty="0"/>
              <a:t>It this approach does consume a bit more memory.  A tradeoff.</a:t>
            </a:r>
          </a:p>
        </p:txBody>
      </p:sp>
      <p:sp>
        <p:nvSpPr>
          <p:cNvPr id="4" name="Slide Number Placeholder 3"/>
          <p:cNvSpPr>
            <a:spLocks noGrp="1"/>
          </p:cNvSpPr>
          <p:nvPr>
            <p:ph type="sldNum" sz="quarter" idx="10"/>
          </p:nvPr>
        </p:nvSpPr>
        <p:spPr/>
        <p:txBody>
          <a:bodyPr/>
          <a:lstStyle/>
          <a:p>
            <a:fld id="{907FC903-21DE-4C24-8D35-302D86DB3BEA}" type="slidenum">
              <a:rPr lang="en-US" smtClean="0"/>
              <a:t>45</a:t>
            </a:fld>
            <a:endParaRPr lang="en-US"/>
          </a:p>
        </p:txBody>
      </p:sp>
    </p:spTree>
    <p:extLst>
      <p:ext uri="{BB962C8B-B14F-4D97-AF65-F5344CB8AC3E}">
        <p14:creationId xmlns:p14="http://schemas.microsoft.com/office/powerpoint/2010/main" val="4246713990"/>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46</a:t>
            </a:fld>
            <a:endParaRPr lang="en-US"/>
          </a:p>
        </p:txBody>
      </p:sp>
    </p:spTree>
    <p:extLst>
      <p:ext uri="{BB962C8B-B14F-4D97-AF65-F5344CB8AC3E}">
        <p14:creationId xmlns:p14="http://schemas.microsoft.com/office/powerpoint/2010/main" val="1868400245"/>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799" y="4400550"/>
            <a:ext cx="5617029" cy="3600450"/>
          </a:xfrm>
        </p:spPr>
        <p:txBody>
          <a:bodyPr/>
          <a:lstStyle/>
          <a:p>
            <a:r>
              <a:rPr lang="en-US" dirty="0"/>
              <a:t>Eric recently retired but was a leader in rejecting prior assumptions early in the cloud period.  His view (and he was right) was that too much of distributed computing was dominated by theory people who missed the real message, back in 2005.   </a:t>
            </a:r>
            <a:r>
              <a:rPr lang="en-US" i="1" dirty="0"/>
              <a:t>And that real message was about speed.</a:t>
            </a:r>
          </a:p>
          <a:p>
            <a:endParaRPr lang="en-US" dirty="0"/>
          </a:p>
          <a:p>
            <a:r>
              <a:rPr lang="en-US" dirty="0"/>
              <a:t>So he proposed a theory of his own: a theory that “consistency is incompatible with speed”.  His theory is not really valid, if carefully studied using formal methods.  Yet even if it wasn’t always true, CAP is a great rule of thumb.</a:t>
            </a:r>
          </a:p>
          <a:p>
            <a:endParaRPr lang="en-US" dirty="0"/>
          </a:p>
          <a:p>
            <a:r>
              <a:rPr lang="en-US" dirty="0"/>
              <a:t>Basically, he said to cache everything and to accept weaker forms of consistency.  This is not what you learn in a </a:t>
            </a:r>
            <a:r>
              <a:rPr lang="en-US" dirty="0" err="1"/>
              <a:t>ugrad</a:t>
            </a:r>
            <a:r>
              <a:rPr lang="en-US" dirty="0"/>
              <a:t> DB course.  But his point was that if this is your goal, you often can build correct and very fast solutions that use cached data and that are behaving sensibly even if that data might be stale.  As such, the end-users won’t feel as if the cloud has broken in any sense.  Eric’s folk theorem opened people’s eyes to this truth.  </a:t>
            </a:r>
          </a:p>
        </p:txBody>
      </p:sp>
      <p:sp>
        <p:nvSpPr>
          <p:cNvPr id="4" name="Slide Number Placeholder 3"/>
          <p:cNvSpPr>
            <a:spLocks noGrp="1"/>
          </p:cNvSpPr>
          <p:nvPr>
            <p:ph type="sldNum" sz="quarter" idx="10"/>
          </p:nvPr>
        </p:nvSpPr>
        <p:spPr/>
        <p:txBody>
          <a:bodyPr/>
          <a:lstStyle/>
          <a:p>
            <a:fld id="{DACDC88A-CD66-4609-884B-39722DAC333B}" type="slidenum">
              <a:rPr lang="en-US" smtClean="0"/>
              <a:t>47</a:t>
            </a:fld>
            <a:endParaRPr lang="en-US"/>
          </a:p>
        </p:txBody>
      </p:sp>
    </p:spTree>
    <p:extLst>
      <p:ext uri="{BB962C8B-B14F-4D97-AF65-F5344CB8AC3E}">
        <p14:creationId xmlns:p14="http://schemas.microsoft.com/office/powerpoint/2010/main" val="2433467543"/>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just a build that crosses out the P, then rejects that decision and instead crosses out the C)</a:t>
            </a:r>
          </a:p>
        </p:txBody>
      </p:sp>
      <p:sp>
        <p:nvSpPr>
          <p:cNvPr id="4" name="Slide Number Placeholder 3"/>
          <p:cNvSpPr>
            <a:spLocks noGrp="1"/>
          </p:cNvSpPr>
          <p:nvPr>
            <p:ph type="sldNum" sz="quarter" idx="10"/>
          </p:nvPr>
        </p:nvSpPr>
        <p:spPr/>
        <p:txBody>
          <a:bodyPr/>
          <a:lstStyle/>
          <a:p>
            <a:fld id="{DACDC88A-CD66-4609-884B-39722DAC333B}" type="slidenum">
              <a:rPr lang="en-US" smtClean="0"/>
              <a:t>49</a:t>
            </a:fld>
            <a:endParaRPr lang="en-US"/>
          </a:p>
        </p:txBody>
      </p:sp>
    </p:spTree>
    <p:extLst>
      <p:ext uri="{BB962C8B-B14F-4D97-AF65-F5344CB8AC3E}">
        <p14:creationId xmlns:p14="http://schemas.microsoft.com/office/powerpoint/2010/main" val="1999484603"/>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Later we will look closely at C and will discover that we can have consistency with high performance, but that it demands a whole different style of application design.</a:t>
            </a:r>
          </a:p>
        </p:txBody>
      </p:sp>
      <p:sp>
        <p:nvSpPr>
          <p:cNvPr id="4" name="Slide Number Placeholder 3"/>
          <p:cNvSpPr>
            <a:spLocks noGrp="1"/>
          </p:cNvSpPr>
          <p:nvPr>
            <p:ph type="sldNum" sz="quarter" idx="10"/>
          </p:nvPr>
        </p:nvSpPr>
        <p:spPr/>
        <p:txBody>
          <a:bodyPr/>
          <a:lstStyle/>
          <a:p>
            <a:fld id="{DACDC88A-CD66-4609-884B-39722DAC333B}" type="slidenum">
              <a:rPr lang="en-US" smtClean="0"/>
              <a:t>50</a:t>
            </a:fld>
            <a:endParaRPr lang="en-US"/>
          </a:p>
        </p:txBody>
      </p:sp>
    </p:spTree>
    <p:extLst>
      <p:ext uri="{BB962C8B-B14F-4D97-AF65-F5344CB8AC3E}">
        <p14:creationId xmlns:p14="http://schemas.microsoft.com/office/powerpoint/2010/main" val="1215863893"/>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for CAP, people still need guidance.</a:t>
            </a:r>
          </a:p>
          <a:p>
            <a:r>
              <a:rPr lang="en-US" dirty="0"/>
              <a:t/>
            </a:r>
            <a:br>
              <a:rPr lang="en-US" dirty="0"/>
            </a:br>
            <a:r>
              <a:rPr lang="en-US" dirty="0"/>
              <a:t>Did you ever learn about software design templates, for Java?</a:t>
            </a:r>
            <a:br>
              <a:rPr lang="en-US" dirty="0"/>
            </a:br>
            <a:r>
              <a:rPr lang="en-US" dirty="0"/>
              <a:t/>
            </a:r>
            <a:br>
              <a:rPr lang="en-US" dirty="0"/>
            </a:br>
            <a:r>
              <a:rPr lang="en-US" dirty="0"/>
              <a:t>BASE is similar in style: a set of rules for leading you to CAP-based solutions for the cloud (but not the </a:t>
            </a:r>
            <a:r>
              <a:rPr lang="en-US" dirty="0" err="1"/>
              <a:t>IoT</a:t>
            </a:r>
            <a:r>
              <a:rPr lang="en-US" dirty="0"/>
              <a:t> cloud: this is the e-commerce web site kind of cloud) in which things just work well even though caches full of stale data are used whenever possible.</a:t>
            </a:r>
          </a:p>
          <a:p>
            <a:r>
              <a:rPr lang="en-US" dirty="0"/>
              <a:t/>
            </a:r>
            <a:br>
              <a:rPr lang="en-US" dirty="0"/>
            </a:br>
            <a:r>
              <a:rPr lang="en-US" dirty="0"/>
              <a:t>As an example, BASE would help you realize that product photos rarely change, so you can probably cache photos of products and not check for staleness and just let them expire “naturally”, or maybe after six weeks.  Sure, sometimes a product photo </a:t>
            </a:r>
            <a:r>
              <a:rPr lang="en-US" i="1" dirty="0"/>
              <a:t>does </a:t>
            </a:r>
            <a:r>
              <a:rPr lang="en-US" dirty="0"/>
              <a:t>change and you are showing the old model.  But you avoid all that cache refresh traffic and in the big picture, that wins a lot, and the staleness rarely bites back.</a:t>
            </a:r>
          </a:p>
          <a:p>
            <a:endParaRPr lang="en-US" dirty="0"/>
          </a:p>
          <a:p>
            <a:r>
              <a:rPr lang="en-US" dirty="0"/>
              <a:t>Anyhow, BASE doesn’t say to </a:t>
            </a:r>
            <a:r>
              <a:rPr lang="en-US" i="1" dirty="0"/>
              <a:t>always use stale caches.</a:t>
            </a:r>
            <a:r>
              <a:rPr lang="en-US" dirty="0"/>
              <a:t>  It says </a:t>
            </a:r>
            <a:r>
              <a:rPr lang="en-US" i="1" dirty="0"/>
              <a:t>think about whether you really need cache coherent data at this point, and don’t ask for it if you don’t need it.”</a:t>
            </a:r>
            <a:r>
              <a:rPr lang="en-US" dirty="0"/>
              <a:t>  BASE is a step-by-step methodology with steps like that, for building correct code that minimizes its use of locking or coherent caching or other consistency mechanisms.</a:t>
            </a:r>
          </a:p>
        </p:txBody>
      </p:sp>
      <p:sp>
        <p:nvSpPr>
          <p:cNvPr id="4" name="Slide Number Placeholder 3"/>
          <p:cNvSpPr>
            <a:spLocks noGrp="1"/>
          </p:cNvSpPr>
          <p:nvPr>
            <p:ph type="sldNum" sz="quarter" idx="10"/>
          </p:nvPr>
        </p:nvSpPr>
        <p:spPr/>
        <p:txBody>
          <a:bodyPr/>
          <a:lstStyle/>
          <a:p>
            <a:fld id="{DACDC88A-CD66-4609-884B-39722DAC333B}" type="slidenum">
              <a:rPr lang="en-US" smtClean="0"/>
              <a:t>51</a:t>
            </a:fld>
            <a:endParaRPr lang="en-US"/>
          </a:p>
        </p:txBody>
      </p:sp>
    </p:spTree>
    <p:extLst>
      <p:ext uri="{BB962C8B-B14F-4D97-AF65-F5344CB8AC3E}">
        <p14:creationId xmlns:p14="http://schemas.microsoft.com/office/powerpoint/2010/main" val="4047090215"/>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problem is that </a:t>
            </a:r>
            <a:r>
              <a:rPr lang="en-US" dirty="0" err="1"/>
              <a:t>IoT</a:t>
            </a:r>
            <a:r>
              <a:rPr lang="en-US" dirty="0"/>
              <a:t> may need much more consistency!</a:t>
            </a:r>
          </a:p>
        </p:txBody>
      </p:sp>
      <p:sp>
        <p:nvSpPr>
          <p:cNvPr id="4" name="Slide Number Placeholder 3"/>
          <p:cNvSpPr>
            <a:spLocks noGrp="1"/>
          </p:cNvSpPr>
          <p:nvPr>
            <p:ph type="sldNum" sz="quarter" idx="10"/>
          </p:nvPr>
        </p:nvSpPr>
        <p:spPr/>
        <p:txBody>
          <a:bodyPr/>
          <a:lstStyle/>
          <a:p>
            <a:fld id="{DACDC88A-CD66-4609-884B-39722DAC333B}" type="slidenum">
              <a:rPr lang="en-US" smtClean="0"/>
              <a:t>52</a:t>
            </a:fld>
            <a:endParaRPr lang="en-US"/>
          </a:p>
        </p:txBody>
      </p:sp>
    </p:spTree>
    <p:extLst>
      <p:ext uri="{BB962C8B-B14F-4D97-AF65-F5344CB8AC3E}">
        <p14:creationId xmlns:p14="http://schemas.microsoft.com/office/powerpoint/2010/main" val="2887367975"/>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whole excursion was only a slight digression.  Yes, CS5412 isn’t an OS course, so that made it a tangent.  But on the other hand, the entire class is about deep dives associated with specific insights driven by big data, elasticity, the need for consistency or speed, etc.</a:t>
            </a:r>
          </a:p>
          <a:p>
            <a:endParaRPr lang="en-US" dirty="0"/>
          </a:p>
          <a:p>
            <a:r>
              <a:rPr lang="en-US" dirty="0"/>
              <a:t>Each of those deep dives leads to a technical insight!  And this is what CS5412 is about.</a:t>
            </a:r>
          </a:p>
        </p:txBody>
      </p:sp>
      <p:sp>
        <p:nvSpPr>
          <p:cNvPr id="4" name="Slide Number Placeholder 3"/>
          <p:cNvSpPr>
            <a:spLocks noGrp="1"/>
          </p:cNvSpPr>
          <p:nvPr>
            <p:ph type="sldNum" sz="quarter" idx="10"/>
          </p:nvPr>
        </p:nvSpPr>
        <p:spPr/>
        <p:txBody>
          <a:bodyPr/>
          <a:lstStyle/>
          <a:p>
            <a:fld id="{DACDC88A-CD66-4609-884B-39722DAC333B}" type="slidenum">
              <a:rPr lang="en-US" smtClean="0"/>
              <a:t>53</a:t>
            </a:fld>
            <a:endParaRPr lang="en-US"/>
          </a:p>
        </p:txBody>
      </p:sp>
    </p:spTree>
    <p:extLst>
      <p:ext uri="{BB962C8B-B14F-4D97-AF65-F5344CB8AC3E}">
        <p14:creationId xmlns:p14="http://schemas.microsoft.com/office/powerpoint/2010/main" val="3975623990"/>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Big data has a counterpart in the world of fog computing (“where the cloud touches the edge, you get fog.  A goofy name and hopefully it will go away soon).</a:t>
            </a:r>
          </a:p>
          <a:p>
            <a:endParaRPr lang="en-US" dirty="0"/>
          </a:p>
          <a:p>
            <a:r>
              <a:rPr lang="en-US" dirty="0"/>
              <a:t>Now the puzzle is that the data is actually on the devices.  Think of a camera with videos and photos: you could easily have 100’s of GB of data right on the device.</a:t>
            </a:r>
          </a:p>
          <a:p>
            <a:endParaRPr lang="en-US" dirty="0"/>
          </a:p>
          <a:p>
            <a:r>
              <a:rPr lang="en-US" dirty="0"/>
              <a:t>And soon we may have hundreds of billions of those devices.</a:t>
            </a:r>
          </a:p>
          <a:p>
            <a:endParaRPr lang="en-US" dirty="0"/>
          </a:p>
          <a:p>
            <a:r>
              <a:rPr lang="en-US" dirty="0"/>
              <a:t>So this is another world of bigness, but here there is a further puzzle: there is no way we would want to move all of that data into the cloud!  Way too much resource use.</a:t>
            </a:r>
          </a:p>
          <a:p>
            <a:r>
              <a:rPr lang="en-US" dirty="0"/>
              <a:t/>
            </a:r>
            <a:br>
              <a:rPr lang="en-US" dirty="0"/>
            </a:br>
            <a:r>
              <a:rPr lang="en-US" dirty="0"/>
              <a:t>So we need to become intelligent, out at the edge.</a:t>
            </a:r>
          </a:p>
        </p:txBody>
      </p:sp>
      <p:sp>
        <p:nvSpPr>
          <p:cNvPr id="4" name="Slide Number Placeholder 3"/>
          <p:cNvSpPr>
            <a:spLocks noGrp="1"/>
          </p:cNvSpPr>
          <p:nvPr>
            <p:ph type="sldNum" sz="quarter" idx="10"/>
          </p:nvPr>
        </p:nvSpPr>
        <p:spPr/>
        <p:txBody>
          <a:bodyPr/>
          <a:lstStyle/>
          <a:p>
            <a:fld id="{DACDC88A-CD66-4609-884B-39722DAC333B}" type="slidenum">
              <a:rPr lang="en-US" smtClean="0"/>
              <a:t>54</a:t>
            </a:fld>
            <a:endParaRPr lang="en-US"/>
          </a:p>
        </p:txBody>
      </p:sp>
    </p:spTree>
    <p:extLst>
      <p:ext uri="{BB962C8B-B14F-4D97-AF65-F5344CB8AC3E}">
        <p14:creationId xmlns:p14="http://schemas.microsoft.com/office/powerpoint/2010/main" val="941996279"/>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Reuse of the existing cloud is part of the story.  Extending it is the other part.</a:t>
            </a:r>
          </a:p>
        </p:txBody>
      </p:sp>
      <p:sp>
        <p:nvSpPr>
          <p:cNvPr id="4" name="Slide Number Placeholder 3"/>
          <p:cNvSpPr>
            <a:spLocks noGrp="1"/>
          </p:cNvSpPr>
          <p:nvPr>
            <p:ph type="sldNum" sz="quarter" idx="10"/>
          </p:nvPr>
        </p:nvSpPr>
        <p:spPr/>
        <p:txBody>
          <a:bodyPr/>
          <a:lstStyle/>
          <a:p>
            <a:fld id="{DACDC88A-CD66-4609-884B-39722DAC333B}" type="slidenum">
              <a:rPr lang="en-US" smtClean="0"/>
              <a:t>55</a:t>
            </a:fld>
            <a:endParaRPr lang="en-US"/>
          </a:p>
        </p:txBody>
      </p:sp>
    </p:spTree>
    <p:extLst>
      <p:ext uri="{BB962C8B-B14F-4D97-AF65-F5344CB8AC3E}">
        <p14:creationId xmlns:p14="http://schemas.microsoft.com/office/powerpoint/2010/main" val="274575479"/>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Just a list of a few things we will spend time on.</a:t>
            </a:r>
          </a:p>
        </p:txBody>
      </p:sp>
      <p:sp>
        <p:nvSpPr>
          <p:cNvPr id="4" name="Slide Number Placeholder 3"/>
          <p:cNvSpPr>
            <a:spLocks noGrp="1"/>
          </p:cNvSpPr>
          <p:nvPr>
            <p:ph type="sldNum" sz="quarter" idx="10"/>
          </p:nvPr>
        </p:nvSpPr>
        <p:spPr/>
        <p:txBody>
          <a:bodyPr/>
          <a:lstStyle/>
          <a:p>
            <a:fld id="{DACDC88A-CD66-4609-884B-39722DAC333B}" type="slidenum">
              <a:rPr lang="en-US" smtClean="0"/>
              <a:t>56</a:t>
            </a:fld>
            <a:endParaRPr lang="en-US"/>
          </a:p>
        </p:txBody>
      </p:sp>
    </p:spTree>
    <p:extLst>
      <p:ext uri="{BB962C8B-B14F-4D97-AF65-F5344CB8AC3E}">
        <p14:creationId xmlns:p14="http://schemas.microsoft.com/office/powerpoint/2010/main" val="3749710267"/>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Anyhow, enough for a first lecture!</a:t>
            </a:r>
          </a:p>
          <a:p>
            <a:endParaRPr lang="en-US" dirty="0"/>
          </a:p>
          <a:p>
            <a:r>
              <a:rPr lang="en-US" dirty="0"/>
              <a:t>Some organizing stuff…</a:t>
            </a:r>
          </a:p>
        </p:txBody>
      </p:sp>
      <p:sp>
        <p:nvSpPr>
          <p:cNvPr id="4" name="Slide Number Placeholder 3"/>
          <p:cNvSpPr>
            <a:spLocks noGrp="1"/>
          </p:cNvSpPr>
          <p:nvPr>
            <p:ph type="sldNum" sz="quarter" idx="10"/>
          </p:nvPr>
        </p:nvSpPr>
        <p:spPr/>
        <p:txBody>
          <a:bodyPr/>
          <a:lstStyle/>
          <a:p>
            <a:fld id="{DACDC88A-CD66-4609-884B-39722DAC333B}" type="slidenum">
              <a:rPr lang="en-US" smtClean="0"/>
              <a:t>57</a:t>
            </a:fld>
            <a:endParaRPr lang="en-US"/>
          </a:p>
        </p:txBody>
      </p:sp>
    </p:spTree>
    <p:extLst>
      <p:ext uri="{BB962C8B-B14F-4D97-AF65-F5344CB8AC3E}">
        <p14:creationId xmlns:p14="http://schemas.microsoft.com/office/powerpoint/2010/main" val="777194050"/>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58</a:t>
            </a:fld>
            <a:endParaRPr lang="en-US"/>
          </a:p>
        </p:txBody>
      </p:sp>
    </p:spTree>
    <p:extLst>
      <p:ext uri="{BB962C8B-B14F-4D97-AF65-F5344CB8AC3E}">
        <p14:creationId xmlns:p14="http://schemas.microsoft.com/office/powerpoint/2010/main" val="2115189208"/>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you wish to use CS5412 as the basis of a bigger CS5999 project this is possible, but it isn’t free or easy!  You’ll be working harder (six hours per week, every week, every person) and doing a bigger project.  We monitor closely to make sure your proposal documents the “delta” and that it is up to our standards, and we closely track that you are really doing a whole extra course work of work on it all semester.  Your final report will need to document what you accomplished – including what was beyond the basic requirements for CS5412 – and each individual person has to document their own project roles and contributions, and we expect to see this in the demo (in fact the project grading would be entirely by Professor Birman).  In a typical semester about 30 people out of about 160 taking CS5412 do this.</a:t>
            </a:r>
          </a:p>
          <a:p>
            <a:endParaRPr lang="en-US" dirty="0"/>
          </a:p>
          <a:p>
            <a:r>
              <a:rPr lang="en-US" dirty="0"/>
              <a:t>Unusually, your CS5999 project will get the same grade as your CS5412 grade which means the CS5412 prelim is counting towards your CS5999 grade.  This is Professor Birman’s requirement for a cloud computing MEng project: he expects that you didn’t just build something cool, but that it was built as a cloud system and that you learned cloud computing in a deep and complete way!  So for him your prelim grade matters as part of your project accomplishments.</a:t>
            </a:r>
          </a:p>
          <a:p>
            <a:endParaRPr lang="en-US" dirty="0"/>
          </a:p>
          <a:p>
            <a:r>
              <a:rPr lang="en-US" dirty="0"/>
              <a:t>Often it takes a bit longer to finish the CS5999 versions of projects, so many demos occur a week or even two weeks later than the ones for “just” CS5412.  Incomplete is discouraged – you would need to finish the incomplete within a few weeks in any case, so why not finish it by the end of the finals week and be done?  So don’t tackle CS5999 unless you are prepared to work really hard and to get the job done by the end of </a:t>
            </a:r>
            <a:r>
              <a:rPr lang="en-US"/>
              <a:t>the semester!</a:t>
            </a:r>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59</a:t>
            </a:fld>
            <a:endParaRPr lang="en-US"/>
          </a:p>
        </p:txBody>
      </p:sp>
    </p:spTree>
    <p:extLst>
      <p:ext uri="{BB962C8B-B14F-4D97-AF65-F5344CB8AC3E}">
        <p14:creationId xmlns:p14="http://schemas.microsoft.com/office/powerpoint/2010/main" val="4183718363"/>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encourage teams because many hands make lighter work.  Teams can be more fun, and if people bring a variety of strengths, everyone can specialize on their best technology story.</a:t>
            </a:r>
          </a:p>
        </p:txBody>
      </p:sp>
      <p:sp>
        <p:nvSpPr>
          <p:cNvPr id="4" name="Slide Number Placeholder 3"/>
          <p:cNvSpPr>
            <a:spLocks noGrp="1"/>
          </p:cNvSpPr>
          <p:nvPr>
            <p:ph type="sldNum" sz="quarter" idx="10"/>
          </p:nvPr>
        </p:nvSpPr>
        <p:spPr/>
        <p:txBody>
          <a:bodyPr/>
          <a:lstStyle/>
          <a:p>
            <a:fld id="{DACDC88A-CD66-4609-884B-39722DAC333B}" type="slidenum">
              <a:rPr lang="en-US" smtClean="0"/>
              <a:t>60</a:t>
            </a:fld>
            <a:endParaRPr lang="en-US"/>
          </a:p>
        </p:txBody>
      </p:sp>
    </p:spTree>
    <p:extLst>
      <p:ext uri="{BB962C8B-B14F-4D97-AF65-F5344CB8AC3E}">
        <p14:creationId xmlns:p14="http://schemas.microsoft.com/office/powerpoint/2010/main" val="4077910739"/>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 what’s with the Microsoft obsession?</a:t>
            </a:r>
          </a:p>
          <a:p>
            <a:endParaRPr lang="en-US" dirty="0"/>
          </a:p>
          <a:p>
            <a:r>
              <a:rPr lang="en-US" dirty="0"/>
              <a:t>In fact this is new in 2018 (we used to be obsessed with AWS from Amazon).  But for </a:t>
            </a:r>
            <a:r>
              <a:rPr lang="en-US" dirty="0" err="1"/>
              <a:t>IoT</a:t>
            </a:r>
            <a:r>
              <a:rPr lang="en-US" dirty="0"/>
              <a:t> scenarios Microsoft Azure is just way more “engaged” and has way better technology.</a:t>
            </a:r>
          </a:p>
          <a:p>
            <a:endParaRPr lang="en-US" dirty="0"/>
          </a:p>
          <a:p>
            <a:r>
              <a:rPr lang="en-US" dirty="0"/>
              <a:t>People assume Microsoft means Windows.  But in fact we use Microsoft as a Linux cloud.  And yes, this works.  You can write code as bash scripts if you like.  Anything you are used to doing will work just like normally.</a:t>
            </a:r>
          </a:p>
        </p:txBody>
      </p:sp>
      <p:sp>
        <p:nvSpPr>
          <p:cNvPr id="4" name="Slide Number Placeholder 3"/>
          <p:cNvSpPr>
            <a:spLocks noGrp="1"/>
          </p:cNvSpPr>
          <p:nvPr>
            <p:ph type="sldNum" sz="quarter" idx="10"/>
          </p:nvPr>
        </p:nvSpPr>
        <p:spPr/>
        <p:txBody>
          <a:bodyPr/>
          <a:lstStyle/>
          <a:p>
            <a:fld id="{DACDC88A-CD66-4609-884B-39722DAC333B}" type="slidenum">
              <a:rPr lang="en-US" smtClean="0"/>
              <a:t>61</a:t>
            </a:fld>
            <a:endParaRPr lang="en-US"/>
          </a:p>
        </p:txBody>
      </p:sp>
    </p:spTree>
    <p:extLst>
      <p:ext uri="{BB962C8B-B14F-4D97-AF65-F5344CB8AC3E}">
        <p14:creationId xmlns:p14="http://schemas.microsoft.com/office/powerpoint/2010/main" val="958937232"/>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62</a:t>
            </a:fld>
            <a:endParaRPr lang="en-US"/>
          </a:p>
        </p:txBody>
      </p:sp>
    </p:spTree>
    <p:extLst>
      <p:ext uri="{BB962C8B-B14F-4D97-AF65-F5344CB8AC3E}">
        <p14:creationId xmlns:p14="http://schemas.microsoft.com/office/powerpoint/2010/main" val="2001717669"/>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 maps directly to machine instructions with amazing efficiency.  People who use the newest features can achieve performance 10x what we see even for the best code in prior languages.</a:t>
            </a:r>
          </a:p>
          <a:p>
            <a:endParaRPr lang="en-US" dirty="0"/>
          </a:p>
          <a:p>
            <a:r>
              <a:rPr lang="en-US" dirty="0"/>
              <a:t>But you don’t need to learn it or use C++ in this class, and most projects are done in languages like Python or C# or Java, or even using shell scripts in bash.</a:t>
            </a:r>
          </a:p>
        </p:txBody>
      </p:sp>
      <p:sp>
        <p:nvSpPr>
          <p:cNvPr id="4" name="Slide Number Placeholder 3"/>
          <p:cNvSpPr>
            <a:spLocks noGrp="1"/>
          </p:cNvSpPr>
          <p:nvPr>
            <p:ph type="sldNum" sz="quarter" idx="10"/>
          </p:nvPr>
        </p:nvSpPr>
        <p:spPr/>
        <p:txBody>
          <a:bodyPr/>
          <a:lstStyle/>
          <a:p>
            <a:fld id="{DACDC88A-CD66-4609-884B-39722DAC333B}" type="slidenum">
              <a:rPr lang="en-US" smtClean="0"/>
              <a:t>63</a:t>
            </a:fld>
            <a:endParaRPr lang="en-US"/>
          </a:p>
        </p:txBody>
      </p:sp>
    </p:spTree>
    <p:extLst>
      <p:ext uri="{BB962C8B-B14F-4D97-AF65-F5344CB8AC3E}">
        <p14:creationId xmlns:p14="http://schemas.microsoft.com/office/powerpoint/2010/main" val="1348029854"/>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64</a:t>
            </a:fld>
            <a:endParaRPr lang="en-US"/>
          </a:p>
        </p:txBody>
      </p:sp>
    </p:spTree>
    <p:extLst>
      <p:ext uri="{BB962C8B-B14F-4D97-AF65-F5344CB8AC3E}">
        <p14:creationId xmlns:p14="http://schemas.microsoft.com/office/powerpoint/2010/main" val="3512043849"/>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Yet again, two Microsoft things that have the identical name and yet are different.</a:t>
            </a:r>
          </a:p>
          <a:p>
            <a:endParaRPr lang="en-US" dirty="0"/>
          </a:p>
          <a:p>
            <a:r>
              <a:rPr lang="en-US" dirty="0" err="1"/>
              <a:t>VSCode</a:t>
            </a:r>
            <a:r>
              <a:rPr lang="en-US" dirty="0"/>
              <a:t> is probably the better choice for Ubuntu Linux development.</a:t>
            </a:r>
          </a:p>
        </p:txBody>
      </p:sp>
      <p:sp>
        <p:nvSpPr>
          <p:cNvPr id="4" name="Slide Number Placeholder 3"/>
          <p:cNvSpPr>
            <a:spLocks noGrp="1"/>
          </p:cNvSpPr>
          <p:nvPr>
            <p:ph type="sldNum" sz="quarter" idx="10"/>
          </p:nvPr>
        </p:nvSpPr>
        <p:spPr/>
        <p:txBody>
          <a:bodyPr/>
          <a:lstStyle/>
          <a:p>
            <a:fld id="{DACDC88A-CD66-4609-884B-39722DAC333B}" type="slidenum">
              <a:rPr lang="en-US" smtClean="0"/>
              <a:t>65</a:t>
            </a:fld>
            <a:endParaRPr lang="en-US"/>
          </a:p>
        </p:txBody>
      </p:sp>
    </p:spTree>
    <p:extLst>
      <p:ext uri="{BB962C8B-B14F-4D97-AF65-F5344CB8AC3E}">
        <p14:creationId xmlns:p14="http://schemas.microsoft.com/office/powerpoint/2010/main" val="1518647731"/>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66</a:t>
            </a:fld>
            <a:endParaRPr lang="en-US"/>
          </a:p>
        </p:txBody>
      </p:sp>
    </p:spTree>
    <p:extLst>
      <p:ext uri="{BB962C8B-B14F-4D97-AF65-F5344CB8AC3E}">
        <p14:creationId xmlns:p14="http://schemas.microsoft.com/office/powerpoint/2010/main" val="499440487"/>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67</a:t>
            </a:fld>
            <a:endParaRPr lang="en-US"/>
          </a:p>
        </p:txBody>
      </p:sp>
    </p:spTree>
    <p:extLst>
      <p:ext uri="{BB962C8B-B14F-4D97-AF65-F5344CB8AC3E}">
        <p14:creationId xmlns:p14="http://schemas.microsoft.com/office/powerpoint/2010/main" val="285695540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27D24EFF-3DD1-4540-8A87-690DE536F664}" type="datetime1">
              <a:rPr lang="en-US" smtClean="0"/>
              <a:t>5/6/2019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CAFB7352-014C-4483-BCED-2ABE1CB4A836}" type="datetime1">
              <a:rPr lang="en-US" smtClean="0"/>
              <a:t>5/6/2019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F829A945-BAC5-4643-825F-9EE9C63A18E4}" type="datetime1">
              <a:rPr lang="en-US" smtClean="0"/>
              <a:t>5/6/2019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B8B8A791-C6CB-4D82-BEA5-2E9E32652849}" type="datetime1">
              <a:rPr lang="en-US" smtClean="0"/>
              <a:t>5/6/2019</a:t>
            </a:fld>
            <a:endParaRPr lang="en-US"/>
          </a:p>
        </p:txBody>
      </p:sp>
      <p:sp>
        <p:nvSpPr>
          <p:cNvPr id="6" name="Footer Placeholder 5"/>
          <p:cNvSpPr>
            <a:spLocks noGrp="1"/>
          </p:cNvSpPr>
          <p:nvPr>
            <p:ph type="ftr" sz="quarter" idx="11"/>
          </p:nvPr>
        </p:nvSpPr>
        <p:spPr/>
        <p:txBody>
          <a:bodyPr/>
          <a:lstStyle/>
          <a:p>
            <a:r>
              <a:rPr lang="en-US"/>
              <a:t>http://www.cs.cornell.edu/courses/cs5412/2019sp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DDA2864B-46FD-4C3D-86EB-6B29B6BF27E6}" type="datetime1">
              <a:rPr lang="en-US" smtClean="0"/>
              <a:t>5/6/2019</a:t>
            </a:fld>
            <a:endParaRPr lang="en-US"/>
          </a:p>
        </p:txBody>
      </p:sp>
      <p:sp>
        <p:nvSpPr>
          <p:cNvPr id="8" name="Footer Placeholder 7"/>
          <p:cNvSpPr>
            <a:spLocks noGrp="1"/>
          </p:cNvSpPr>
          <p:nvPr>
            <p:ph type="ftr" sz="quarter" idx="11"/>
          </p:nvPr>
        </p:nvSpPr>
        <p:spPr/>
        <p:txBody>
          <a:bodyPr/>
          <a:lstStyle/>
          <a:p>
            <a:r>
              <a:rPr lang="en-US"/>
              <a:t>http://www.cs.cornell.edu/courses/cs5412/2019sp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C004ACFA-659D-4DF4-8285-0EAB24BD02FF}" type="datetime1">
              <a:rPr lang="en-US" smtClean="0"/>
              <a:t>5/6/2019</a:t>
            </a:fld>
            <a:endParaRPr lang="en-US"/>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AD10071-640D-4D2C-95CA-73EDA2D09054}" type="datetime1">
              <a:rPr lang="en-US" smtClean="0"/>
              <a:t>5/6/2019</a:t>
            </a:fld>
            <a:endParaRPr lang="en-US"/>
          </a:p>
        </p:txBody>
      </p:sp>
      <p:sp>
        <p:nvSpPr>
          <p:cNvPr id="3" name="Footer Placeholder 2"/>
          <p:cNvSpPr>
            <a:spLocks noGrp="1"/>
          </p:cNvSpPr>
          <p:nvPr>
            <p:ph type="ftr" sz="quarter" idx="11"/>
          </p:nvPr>
        </p:nvSpPr>
        <p:spPr/>
        <p:txBody>
          <a:bodyPr/>
          <a:lstStyle/>
          <a:p>
            <a:r>
              <a:rPr lang="en-US"/>
              <a:t>http://www.cs.cornell.edu/courses/cs5412/2019sp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9014FD95-0439-482C-8215-83150C91C158}" type="datetime1">
              <a:rPr lang="en-US" smtClean="0"/>
              <a:t>5/6/2019</a:t>
            </a:fld>
            <a:endParaRPr lang="en-US"/>
          </a:p>
        </p:txBody>
      </p:sp>
      <p:sp>
        <p:nvSpPr>
          <p:cNvPr id="6" name="Footer Placeholder 5"/>
          <p:cNvSpPr>
            <a:spLocks noGrp="1"/>
          </p:cNvSpPr>
          <p:nvPr>
            <p:ph type="ftr" sz="quarter" idx="11"/>
          </p:nvPr>
        </p:nvSpPr>
        <p:spPr/>
        <p:txBody>
          <a:bodyPr/>
          <a:lstStyle/>
          <a:p>
            <a:r>
              <a:rPr lang="en-US"/>
              <a:t>http://www.cs.cornell.edu/courses/cs5412/2019sp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D60440F3-6133-414B-BB21-76941230667C}" type="datetime1">
              <a:rPr lang="en-US" smtClean="0"/>
              <a:t>5/6/2019</a:t>
            </a:fld>
            <a:endParaRPr lang="en-US"/>
          </a:p>
        </p:txBody>
      </p:sp>
      <p:sp>
        <p:nvSpPr>
          <p:cNvPr id="6" name="Footer Placeholder 5"/>
          <p:cNvSpPr>
            <a:spLocks noGrp="1"/>
          </p:cNvSpPr>
          <p:nvPr>
            <p:ph type="ftr" sz="quarter" idx="11"/>
          </p:nvPr>
        </p:nvSpPr>
        <p:spPr/>
        <p:txBody>
          <a:bodyPr/>
          <a:lstStyle/>
          <a:p>
            <a:r>
              <a:rPr lang="en-US"/>
              <a:t>http://www.cs.cornell.edu/courses/cs5412/2019sp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CB961EB-111A-4285-A5DB-E0FF1D000CB4}" type="datetime1">
              <a:rPr lang="en-US" smtClean="0"/>
              <a:t>5/6/2019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230242CF-77E7-42D3-A2E6-A749F6B41240}" type="datetime1">
              <a:rPr lang="en-US" smtClean="0"/>
              <a:t>5/6/2019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52A80D6E-10FB-4272-8822-3F924BF7BF05}" type="datetime1">
              <a:rPr lang="en-US" smtClean="0"/>
              <a:t>5/6/2019</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http://www.cs.cornell.edu/courses/cs5412/2019sp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11.png"/></Relationships>
</file>

<file path=ppt/slides/_rels/slide15.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16.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0.xml"/><Relationship Id="rId1" Type="http://schemas.openxmlformats.org/officeDocument/2006/relationships/slideLayout" Target="../slideLayouts/slideLayout2.xml"/><Relationship Id="rId5" Type="http://schemas.openxmlformats.org/officeDocument/2006/relationships/image" Target="../media/image3.png"/><Relationship Id="rId4" Type="http://schemas.openxmlformats.org/officeDocument/2006/relationships/image" Target="../media/image2.png"/></Relationships>
</file>

<file path=ppt/slides/_rels/slide17.xml.rels><?xml version="1.0" encoding="UTF-8" standalone="yes"?>
<Relationships xmlns="http://schemas.openxmlformats.org/package/2006/relationships"><Relationship Id="rId8" Type="http://schemas.openxmlformats.org/officeDocument/2006/relationships/image" Target="../media/image14.png"/><Relationship Id="rId3" Type="http://schemas.openxmlformats.org/officeDocument/2006/relationships/image" Target="../media/image12.png"/><Relationship Id="rId7" Type="http://schemas.microsoft.com/office/2007/relationships/hdphoto" Target="../media/hdphoto1.wdp"/><Relationship Id="rId2" Type="http://schemas.openxmlformats.org/officeDocument/2006/relationships/notesSlide" Target="../notesSlides/notesSlide11.xml"/><Relationship Id="rId1" Type="http://schemas.openxmlformats.org/officeDocument/2006/relationships/slideLayout" Target="../slideLayouts/slideLayout2.xml"/><Relationship Id="rId6" Type="http://schemas.openxmlformats.org/officeDocument/2006/relationships/image" Target="../media/image13.png"/><Relationship Id="rId5" Type="http://schemas.openxmlformats.org/officeDocument/2006/relationships/image" Target="../media/image2.png"/><Relationship Id="rId4" Type="http://schemas.openxmlformats.org/officeDocument/2006/relationships/image" Target="../media/image3.png"/><Relationship Id="rId9" Type="http://schemas.microsoft.com/office/2007/relationships/hdphoto" Target="../media/hdphoto2.wdp"/></Relationships>
</file>

<file path=ppt/slides/_rels/slide18.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16.emf"/><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7.emf"/><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8" Type="http://schemas.openxmlformats.org/officeDocument/2006/relationships/image" Target="../media/image24.png"/><Relationship Id="rId3" Type="http://schemas.openxmlformats.org/officeDocument/2006/relationships/image" Target="../media/image19.png"/><Relationship Id="rId7" Type="http://schemas.openxmlformats.org/officeDocument/2006/relationships/image" Target="../media/image23.png"/><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image" Target="../media/image22.png"/><Relationship Id="rId5" Type="http://schemas.openxmlformats.org/officeDocument/2006/relationships/image" Target="../media/image21.png"/><Relationship Id="rId10" Type="http://schemas.openxmlformats.org/officeDocument/2006/relationships/image" Target="../media/image26.png"/><Relationship Id="rId4" Type="http://schemas.openxmlformats.org/officeDocument/2006/relationships/image" Target="../media/image20.png"/><Relationship Id="rId9" Type="http://schemas.openxmlformats.org/officeDocument/2006/relationships/image" Target="../media/image25.png"/></Relationships>
</file>

<file path=ppt/slides/_rels/slide25.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7.xml"/><Relationship Id="rId1" Type="http://schemas.openxmlformats.org/officeDocument/2006/relationships/slideLayout" Target="../slideLayouts/slideLayout2.xml"/><Relationship Id="rId5" Type="http://schemas.openxmlformats.org/officeDocument/2006/relationships/image" Target="../media/image29.jpeg"/><Relationship Id="rId4" Type="http://schemas.openxmlformats.org/officeDocument/2006/relationships/image" Target="../media/image28.png"/></Relationships>
</file>

<file path=ppt/slides/_rels/slide26.xml.rels><?xml version="1.0" encoding="UTF-8" standalone="yes"?>
<Relationships xmlns="http://schemas.openxmlformats.org/package/2006/relationships"><Relationship Id="rId8" Type="http://schemas.openxmlformats.org/officeDocument/2006/relationships/image" Target="../media/image27.png"/><Relationship Id="rId3" Type="http://schemas.openxmlformats.org/officeDocument/2006/relationships/slideLayout" Target="../slideLayouts/slideLayout2.xml"/><Relationship Id="rId7" Type="http://schemas.openxmlformats.org/officeDocument/2006/relationships/image" Target="../media/image31.png"/><Relationship Id="rId2" Type="http://schemas.openxmlformats.org/officeDocument/2006/relationships/video" Target="../media/media1.mp4"/><Relationship Id="rId1" Type="http://schemas.microsoft.com/office/2007/relationships/media" Target="../media/media1.mp4"/><Relationship Id="rId6" Type="http://schemas.openxmlformats.org/officeDocument/2006/relationships/image" Target="../media/image30.png"/><Relationship Id="rId5" Type="http://schemas.openxmlformats.org/officeDocument/2006/relationships/image" Target="../media/image29.jpeg"/><Relationship Id="rId4" Type="http://schemas.openxmlformats.org/officeDocument/2006/relationships/notesSlide" Target="../notesSlides/notesSlide18.xml"/><Relationship Id="rId9" Type="http://schemas.openxmlformats.org/officeDocument/2006/relationships/image" Target="../media/image32.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8" Type="http://schemas.openxmlformats.org/officeDocument/2006/relationships/image" Target="../media/image38.wmf"/><Relationship Id="rId3" Type="http://schemas.openxmlformats.org/officeDocument/2006/relationships/image" Target="../media/image33.jpeg"/><Relationship Id="rId7" Type="http://schemas.openxmlformats.org/officeDocument/2006/relationships/image" Target="../media/image37.wmf"/><Relationship Id="rId2" Type="http://schemas.openxmlformats.org/officeDocument/2006/relationships/notesSlide" Target="../notesSlides/notesSlide20.xml"/><Relationship Id="rId1" Type="http://schemas.openxmlformats.org/officeDocument/2006/relationships/slideLayout" Target="../slideLayouts/slideLayout6.xml"/><Relationship Id="rId6" Type="http://schemas.openxmlformats.org/officeDocument/2006/relationships/image" Target="../media/image36.wmf"/><Relationship Id="rId5" Type="http://schemas.openxmlformats.org/officeDocument/2006/relationships/image" Target="../media/image35.jpeg"/><Relationship Id="rId4" Type="http://schemas.openxmlformats.org/officeDocument/2006/relationships/image" Target="../media/image34.jpeg"/><Relationship Id="rId9" Type="http://schemas.openxmlformats.org/officeDocument/2006/relationships/image" Target="../media/image39.wmf"/></Relationships>
</file>

<file path=ppt/slides/_rels/slide32.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21.xml"/><Relationship Id="rId1" Type="http://schemas.openxmlformats.org/officeDocument/2006/relationships/slideLayout" Target="../slideLayouts/slideLayout6.xml"/><Relationship Id="rId6" Type="http://schemas.openxmlformats.org/officeDocument/2006/relationships/image" Target="../media/image36.wmf"/><Relationship Id="rId5" Type="http://schemas.openxmlformats.org/officeDocument/2006/relationships/image" Target="../media/image35.jpeg"/><Relationship Id="rId4" Type="http://schemas.openxmlformats.org/officeDocument/2006/relationships/image" Target="../media/image34.jpeg"/></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8" Type="http://schemas.openxmlformats.org/officeDocument/2006/relationships/image" Target="../media/image38.wmf"/><Relationship Id="rId3" Type="http://schemas.openxmlformats.org/officeDocument/2006/relationships/image" Target="../media/image33.jpeg"/><Relationship Id="rId7" Type="http://schemas.openxmlformats.org/officeDocument/2006/relationships/image" Target="../media/image37.wmf"/><Relationship Id="rId2" Type="http://schemas.openxmlformats.org/officeDocument/2006/relationships/notesSlide" Target="../notesSlides/notesSlide24.xml"/><Relationship Id="rId1" Type="http://schemas.openxmlformats.org/officeDocument/2006/relationships/slideLayout" Target="../slideLayouts/slideLayout6.xml"/><Relationship Id="rId6" Type="http://schemas.openxmlformats.org/officeDocument/2006/relationships/image" Target="../media/image36.wmf"/><Relationship Id="rId5" Type="http://schemas.openxmlformats.org/officeDocument/2006/relationships/image" Target="../media/image35.jpeg"/><Relationship Id="rId4" Type="http://schemas.openxmlformats.org/officeDocument/2006/relationships/image" Target="../media/image34.jpeg"/><Relationship Id="rId9" Type="http://schemas.openxmlformats.org/officeDocument/2006/relationships/image" Target="../media/image39.wmf"/></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27.xml"/><Relationship Id="rId1" Type="http://schemas.openxmlformats.org/officeDocument/2006/relationships/slideLayout" Target="../slideLayouts/slideLayout2.xml"/><Relationship Id="rId4" Type="http://schemas.openxmlformats.org/officeDocument/2006/relationships/image" Target="../media/image41.png"/></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32.xml"/><Relationship Id="rId1" Type="http://schemas.openxmlformats.org/officeDocument/2006/relationships/slideLayout" Target="../slideLayouts/slideLayout6.xml"/><Relationship Id="rId6" Type="http://schemas.openxmlformats.org/officeDocument/2006/relationships/image" Target="../media/image36.wmf"/><Relationship Id="rId5" Type="http://schemas.openxmlformats.org/officeDocument/2006/relationships/image" Target="../media/image35.jpeg"/><Relationship Id="rId4" Type="http://schemas.openxmlformats.org/officeDocument/2006/relationships/image" Target="../media/image34.jpeg"/></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34.xml"/><Relationship Id="rId1" Type="http://schemas.openxmlformats.org/officeDocument/2006/relationships/slideLayout" Target="../slideLayouts/slideLayout2.xml"/><Relationship Id="rId4" Type="http://schemas.openxmlformats.org/officeDocument/2006/relationships/image" Target="../media/image45.png"/></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35.xml"/><Relationship Id="rId1" Type="http://schemas.openxmlformats.org/officeDocument/2006/relationships/slideLayout" Target="../slideLayouts/slideLayout2.xml"/><Relationship Id="rId4" Type="http://schemas.openxmlformats.org/officeDocument/2006/relationships/image" Target="../media/image45.png"/></Relationships>
</file>

<file path=ppt/slides/_rels/slide50.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36.xml"/><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37.xml"/><Relationship Id="rId1" Type="http://schemas.openxmlformats.org/officeDocument/2006/relationships/slideLayout" Target="../slideLayouts/slideLayout2.xml"/><Relationship Id="rId4" Type="http://schemas.openxmlformats.org/officeDocument/2006/relationships/image" Target="../media/image44.png"/></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4.xml"/></Relationships>
</file>

<file path=ppt/slides/_rels/slide57.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3.xml"/></Relationships>
</file>

<file path=ppt/slides/_rels/slide58.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46.xml"/><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notesSlide" Target="../notesSlides/notesSlide48.xml"/><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51.xml"/><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52.xml"/><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53.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p:txBody>
          <a:bodyPr>
            <a:normAutofit/>
          </a:bodyPr>
          <a:lstStyle/>
          <a:p>
            <a:r>
              <a:rPr lang="en-US" dirty="0"/>
              <a:t>  CS 5412/Lecture 1 </a:t>
            </a:r>
            <a:br>
              <a:rPr lang="en-US" dirty="0"/>
            </a:br>
            <a:r>
              <a:rPr lang="en-US" dirty="0"/>
              <a:t>Topics in Cloud Computing</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 2019</a:t>
            </a:r>
          </a:p>
        </p:txBody>
      </p:sp>
      <p:sp>
        <p:nvSpPr>
          <p:cNvPr id="4" name="Footer Placeholder 3"/>
          <p:cNvSpPr>
            <a:spLocks noGrp="1"/>
          </p:cNvSpPr>
          <p:nvPr>
            <p:ph type="ftr" sz="quarter" idx="11"/>
          </p:nvPr>
        </p:nvSpPr>
        <p:spPr/>
        <p:txBody>
          <a:bodyPr/>
          <a:lstStyle/>
          <a:p>
            <a:r>
              <a:rPr lang="en-US"/>
              <a:t>http://www.cs.cornell.edu/courses/cs5412/2019sp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17EF87-6892-443D-825C-7AFABF579B0A}"/>
              </a:ext>
            </a:extLst>
          </p:cNvPr>
          <p:cNvSpPr>
            <a:spLocks noGrp="1"/>
          </p:cNvSpPr>
          <p:nvPr>
            <p:ph type="title"/>
          </p:nvPr>
        </p:nvSpPr>
        <p:spPr/>
        <p:txBody>
          <a:bodyPr/>
          <a:lstStyle/>
          <a:p>
            <a:r>
              <a:rPr lang="en-US" dirty="0"/>
              <a:t>Cloud Computing</a:t>
            </a:r>
          </a:p>
        </p:txBody>
      </p:sp>
      <p:sp>
        <p:nvSpPr>
          <p:cNvPr id="3" name="Content Placeholder 2">
            <a:extLst>
              <a:ext uri="{FF2B5EF4-FFF2-40B4-BE49-F238E27FC236}">
                <a16:creationId xmlns:a16="http://schemas.microsoft.com/office/drawing/2014/main" id="{F56419B2-2087-4CFA-BA2A-7365014E9CF5}"/>
              </a:ext>
            </a:extLst>
          </p:cNvPr>
          <p:cNvSpPr>
            <a:spLocks noGrp="1"/>
          </p:cNvSpPr>
          <p:nvPr>
            <p:ph idx="1"/>
          </p:nvPr>
        </p:nvSpPr>
        <p:spPr>
          <a:xfrm>
            <a:off x="1024128" y="2870870"/>
            <a:ext cx="10786872" cy="3438489"/>
          </a:xfrm>
        </p:spPr>
        <p:txBody>
          <a:bodyPr>
            <a:normAutofit/>
          </a:bodyPr>
          <a:lstStyle/>
          <a:p>
            <a:r>
              <a:rPr lang="en-US" dirty="0"/>
              <a:t>CS5412 is…</a:t>
            </a:r>
          </a:p>
          <a:p>
            <a:pPr>
              <a:buFont typeface="Wingdings" panose="05000000000000000000" pitchFamily="2" charset="2"/>
              <a:buChar char="Ø"/>
            </a:pPr>
            <a:r>
              <a:rPr lang="en-US" dirty="0"/>
              <a:t>  A deep study of a big topic.</a:t>
            </a:r>
          </a:p>
          <a:p>
            <a:pPr>
              <a:buFont typeface="Wingdings" panose="05000000000000000000" pitchFamily="2" charset="2"/>
              <a:buChar char="Ø"/>
            </a:pPr>
            <a:r>
              <a:rPr lang="en-US" dirty="0"/>
              <a:t>  In spring 2019 our focus will be on “smart farming” in Azure </a:t>
            </a:r>
            <a:r>
              <a:rPr lang="en-US" dirty="0" err="1"/>
              <a:t>IoT</a:t>
            </a:r>
            <a:r>
              <a:rPr lang="en-US" dirty="0"/>
              <a:t> Edge.</a:t>
            </a:r>
          </a:p>
          <a:p>
            <a:pPr>
              <a:buFont typeface="Wingdings" panose="05000000000000000000" pitchFamily="2" charset="2"/>
              <a:buChar char="Ø"/>
            </a:pPr>
            <a:r>
              <a:rPr lang="en-US" dirty="0"/>
              <a:t>  The farming focus leverages a Cornell and Microsoft</a:t>
            </a:r>
            <a:br>
              <a:rPr lang="en-US" dirty="0"/>
            </a:br>
            <a:r>
              <a:rPr lang="en-US" dirty="0"/>
              <a:t>    interest (and an Azure product area) and makes it real.</a:t>
            </a:r>
          </a:p>
        </p:txBody>
      </p:sp>
      <p:grpSp>
        <p:nvGrpSpPr>
          <p:cNvPr id="13" name="Group 12"/>
          <p:cNvGrpSpPr/>
          <p:nvPr/>
        </p:nvGrpSpPr>
        <p:grpSpPr>
          <a:xfrm>
            <a:off x="8068409" y="510300"/>
            <a:ext cx="3516923" cy="1775700"/>
            <a:chOff x="8094785" y="510300"/>
            <a:chExt cx="3516923" cy="1775700"/>
          </a:xfrm>
        </p:grpSpPr>
        <p:sp>
          <p:nvSpPr>
            <p:cNvPr id="7" name="Oval 6"/>
            <p:cNvSpPr/>
            <p:nvPr/>
          </p:nvSpPr>
          <p:spPr>
            <a:xfrm>
              <a:off x="8528539" y="510300"/>
              <a:ext cx="2593730" cy="1055077"/>
            </a:xfrm>
            <a:prstGeom prst="ellipse">
              <a:avLst/>
            </a:prstGeom>
            <a:solidFill>
              <a:schemeClr val="bg1">
                <a:lumMod val="8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p:cNvSpPr/>
            <p:nvPr/>
          </p:nvSpPr>
          <p:spPr>
            <a:xfrm>
              <a:off x="9017978" y="847930"/>
              <a:ext cx="2593730" cy="1055077"/>
            </a:xfrm>
            <a:prstGeom prst="ellipse">
              <a:avLst/>
            </a:prstGeom>
            <a:solidFill>
              <a:schemeClr val="bg1">
                <a:lumMod val="8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8094785" y="1029754"/>
              <a:ext cx="2593730" cy="1055077"/>
            </a:xfrm>
            <a:prstGeom prst="ellipse">
              <a:avLst/>
            </a:prstGeom>
            <a:solidFill>
              <a:schemeClr val="bg1">
                <a:lumMod val="8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8680939" y="1230923"/>
              <a:ext cx="2593730" cy="1055077"/>
            </a:xfrm>
            <a:prstGeom prst="ellipse">
              <a:avLst/>
            </a:prstGeom>
            <a:solidFill>
              <a:schemeClr val="bg1">
                <a:lumMod val="8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8528539" y="736087"/>
              <a:ext cx="2746130" cy="1422131"/>
            </a:xfrm>
            <a:prstGeom prst="ellipse">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 name="Picture 11">
              <a:extLst>
                <a:ext uri="{FF2B5EF4-FFF2-40B4-BE49-F238E27FC236}">
                  <a16:creationId xmlns:a16="http://schemas.microsoft.com/office/drawing/2014/main" id="{138A81C9-4884-4AFC-88A6-EADD0C0C0EB4}"/>
                </a:ext>
              </a:extLst>
            </p:cNvPr>
            <p:cNvPicPr>
              <a:picLocks noChangeAspect="1"/>
            </p:cNvPicPr>
            <p:nvPr/>
          </p:nvPicPr>
          <p:blipFill>
            <a:blip r:embed="rId3"/>
            <a:stretch>
              <a:fillRect/>
            </a:stretch>
          </p:blipFill>
          <p:spPr>
            <a:xfrm>
              <a:off x="8967222" y="904400"/>
              <a:ext cx="1797493" cy="998607"/>
            </a:xfrm>
            <a:prstGeom prst="rect">
              <a:avLst/>
            </a:prstGeom>
          </p:spPr>
        </p:pic>
      </p:grpSp>
      <p:pic>
        <p:nvPicPr>
          <p:cNvPr id="14" name="Picture 13"/>
          <p:cNvPicPr>
            <a:picLocks noChangeAspect="1"/>
          </p:cNvPicPr>
          <p:nvPr/>
        </p:nvPicPr>
        <p:blipFill rotWithShape="1">
          <a:blip r:embed="rId4"/>
          <a:srcRect l="42924" r="16095"/>
          <a:stretch/>
        </p:blipFill>
        <p:spPr>
          <a:xfrm>
            <a:off x="6442836" y="172114"/>
            <a:ext cx="934914" cy="1203354"/>
          </a:xfrm>
          <a:prstGeom prst="rect">
            <a:avLst/>
          </a:prstGeom>
        </p:spPr>
      </p:pic>
      <p:cxnSp>
        <p:nvCxnSpPr>
          <p:cNvPr id="16" name="Straight Arrow Connector 15"/>
          <p:cNvCxnSpPr/>
          <p:nvPr/>
        </p:nvCxnSpPr>
        <p:spPr>
          <a:xfrm>
            <a:off x="7139354" y="1029754"/>
            <a:ext cx="1801492" cy="490094"/>
          </a:xfrm>
          <a:prstGeom prst="straightConnector1">
            <a:avLst/>
          </a:prstGeom>
          <a:ln w="28575">
            <a:headEnd type="triangle"/>
            <a:tailEnd type="triangle"/>
          </a:ln>
        </p:spPr>
        <p:style>
          <a:lnRef idx="1">
            <a:schemeClr val="accent1"/>
          </a:lnRef>
          <a:fillRef idx="0">
            <a:schemeClr val="accent1"/>
          </a:fillRef>
          <a:effectRef idx="0">
            <a:schemeClr val="accent1"/>
          </a:effectRef>
          <a:fontRef idx="minor">
            <a:schemeClr val="tx1"/>
          </a:fontRef>
        </p:style>
      </p:cxnSp>
      <p:sp>
        <p:nvSpPr>
          <p:cNvPr id="17" name="Footer Placeholder 16"/>
          <p:cNvSpPr>
            <a:spLocks noGrp="1"/>
          </p:cNvSpPr>
          <p:nvPr>
            <p:ph type="ftr" sz="quarter" idx="11"/>
          </p:nvPr>
        </p:nvSpPr>
        <p:spPr/>
        <p:txBody>
          <a:bodyPr/>
          <a:lstStyle/>
          <a:p>
            <a:r>
              <a:rPr lang="en-US"/>
              <a:t>http://www.cs.cornell.edu/courses/cs5412/2019sp</a:t>
            </a:r>
          </a:p>
        </p:txBody>
      </p:sp>
      <p:sp>
        <p:nvSpPr>
          <p:cNvPr id="18" name="Slide Number Placeholder 17"/>
          <p:cNvSpPr>
            <a:spLocks noGrp="1"/>
          </p:cNvSpPr>
          <p:nvPr>
            <p:ph type="sldNum" sz="quarter" idx="12"/>
          </p:nvPr>
        </p:nvSpPr>
        <p:spPr/>
        <p:txBody>
          <a:bodyPr/>
          <a:lstStyle/>
          <a:p>
            <a:fld id="{3C974458-8A97-4835-BF79-1FB6D7856C21}" type="slidenum">
              <a:rPr lang="en-US" smtClean="0"/>
              <a:t>2</a:t>
            </a:fld>
            <a:endParaRPr lang="en-US" dirty="0"/>
          </a:p>
        </p:txBody>
      </p:sp>
      <p:pic>
        <p:nvPicPr>
          <p:cNvPr id="6" name="Picture 5"/>
          <p:cNvPicPr>
            <a:picLocks noChangeAspect="1"/>
          </p:cNvPicPr>
          <p:nvPr/>
        </p:nvPicPr>
        <p:blipFill rotWithShape="1">
          <a:blip r:embed="rId5"/>
          <a:srcRect l="62108" t="46732" r="14755" b="26175"/>
          <a:stretch/>
        </p:blipFill>
        <p:spPr>
          <a:xfrm>
            <a:off x="9875228" y="4731249"/>
            <a:ext cx="1678930" cy="1105855"/>
          </a:xfrm>
          <a:prstGeom prst="rect">
            <a:avLst/>
          </a:prstGeom>
        </p:spPr>
      </p:pic>
      <p:sp>
        <p:nvSpPr>
          <p:cNvPr id="15" name="TextBox 14"/>
          <p:cNvSpPr txBox="1"/>
          <p:nvPr/>
        </p:nvSpPr>
        <p:spPr>
          <a:xfrm>
            <a:off x="5645716" y="1460536"/>
            <a:ext cx="2497838" cy="369332"/>
          </a:xfrm>
          <a:prstGeom prst="rect">
            <a:avLst/>
          </a:prstGeom>
          <a:noFill/>
        </p:spPr>
        <p:txBody>
          <a:bodyPr wrap="square" rtlCol="0">
            <a:spAutoFit/>
          </a:bodyPr>
          <a:lstStyle/>
          <a:p>
            <a:r>
              <a:rPr lang="en-US" dirty="0"/>
              <a:t>Today… people like you</a:t>
            </a:r>
          </a:p>
        </p:txBody>
      </p:sp>
      <p:cxnSp>
        <p:nvCxnSpPr>
          <p:cNvPr id="20" name="Straight Arrow Connector 19"/>
          <p:cNvCxnSpPr/>
          <p:nvPr/>
        </p:nvCxnSpPr>
        <p:spPr>
          <a:xfrm flipV="1">
            <a:off x="7377750" y="1672248"/>
            <a:ext cx="1715496" cy="739106"/>
          </a:xfrm>
          <a:prstGeom prst="straightConnector1">
            <a:avLst/>
          </a:prstGeom>
          <a:ln w="28575">
            <a:headEnd type="triangle"/>
            <a:tailEnd type="triangle"/>
          </a:ln>
        </p:spPr>
        <p:style>
          <a:lnRef idx="1">
            <a:schemeClr val="accent1"/>
          </a:lnRef>
          <a:fillRef idx="0">
            <a:schemeClr val="accent1"/>
          </a:fillRef>
          <a:effectRef idx="0">
            <a:schemeClr val="accent1"/>
          </a:effectRef>
          <a:fontRef idx="minor">
            <a:schemeClr val="tx1"/>
          </a:fontRef>
        </p:style>
      </p:cxnSp>
      <p:sp>
        <p:nvSpPr>
          <p:cNvPr id="21" name="TextBox 20"/>
          <p:cNvSpPr txBox="1"/>
          <p:nvPr/>
        </p:nvSpPr>
        <p:spPr>
          <a:xfrm>
            <a:off x="6028217" y="2885611"/>
            <a:ext cx="2207281" cy="369332"/>
          </a:xfrm>
          <a:prstGeom prst="rect">
            <a:avLst/>
          </a:prstGeom>
          <a:noFill/>
        </p:spPr>
        <p:txBody>
          <a:bodyPr wrap="square" rtlCol="0">
            <a:spAutoFit/>
          </a:bodyPr>
          <a:lstStyle/>
          <a:p>
            <a:r>
              <a:rPr lang="en-US" dirty="0"/>
              <a:t>Tomorrow… Bessie!</a:t>
            </a:r>
          </a:p>
        </p:txBody>
      </p:sp>
      <p:sp>
        <p:nvSpPr>
          <p:cNvPr id="4" name="TextBox 3"/>
          <p:cNvSpPr txBox="1"/>
          <p:nvPr/>
        </p:nvSpPr>
        <p:spPr>
          <a:xfrm>
            <a:off x="9627577" y="5786955"/>
            <a:ext cx="2183423" cy="369332"/>
          </a:xfrm>
          <a:prstGeom prst="rect">
            <a:avLst/>
          </a:prstGeom>
          <a:noFill/>
        </p:spPr>
        <p:txBody>
          <a:bodyPr wrap="square" rtlCol="0">
            <a:spAutoFit/>
          </a:bodyPr>
          <a:lstStyle/>
          <a:p>
            <a:pPr algn="ctr"/>
            <a:r>
              <a:rPr lang="en-US" b="1" i="1" dirty="0"/>
              <a:t>Fog computing!</a:t>
            </a:r>
          </a:p>
        </p:txBody>
      </p:sp>
      <p:pic>
        <p:nvPicPr>
          <p:cNvPr id="5" name="Picture 4"/>
          <p:cNvPicPr>
            <a:picLocks noChangeAspect="1"/>
          </p:cNvPicPr>
          <p:nvPr/>
        </p:nvPicPr>
        <p:blipFill>
          <a:blip r:embed="rId6"/>
          <a:stretch>
            <a:fillRect/>
          </a:stretch>
        </p:blipFill>
        <p:spPr>
          <a:xfrm>
            <a:off x="6320674" y="1876939"/>
            <a:ext cx="1087314" cy="1087314"/>
          </a:xfrm>
          <a:prstGeom prst="rect">
            <a:avLst/>
          </a:prstGeom>
        </p:spPr>
      </p:pic>
    </p:spTree>
    <p:extLst>
      <p:ext uri="{BB962C8B-B14F-4D97-AF65-F5344CB8AC3E}">
        <p14:creationId xmlns:p14="http://schemas.microsoft.com/office/powerpoint/2010/main" val="7238942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randombar(horizontal)">
                                      <p:cBhvr>
                                        <p:cTn id="7" dur="500"/>
                                        <p:tgtEl>
                                          <p:spTgt spid="20"/>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21"/>
                                        </p:tgtEl>
                                        <p:attrNameLst>
                                          <p:attrName>style.visibility</p:attrName>
                                        </p:attrNameLst>
                                      </p:cBhvr>
                                      <p:to>
                                        <p:strVal val="visible"/>
                                      </p:to>
                                    </p:set>
                                    <p:animEffect transition="in" filter="randombar(horizontal)">
                                      <p:cBhvr>
                                        <p:cTn id="10" dur="500"/>
                                        <p:tgtEl>
                                          <p:spTgt spid="21"/>
                                        </p:tgtEl>
                                      </p:cBhvr>
                                    </p:animEffect>
                                  </p:childTnLst>
                                </p:cTn>
                              </p:par>
                              <p:par>
                                <p:cTn id="11" presetID="14" presetClass="entr" presetSubtype="10" fill="hold" nodeType="withEffect">
                                  <p:stCondLst>
                                    <p:cond delay="0"/>
                                  </p:stCondLst>
                                  <p:childTnLst>
                                    <p:set>
                                      <p:cBhvr>
                                        <p:cTn id="12" dur="1" fill="hold">
                                          <p:stCondLst>
                                            <p:cond delay="0"/>
                                          </p:stCondLst>
                                        </p:cTn>
                                        <p:tgtEl>
                                          <p:spTgt spid="5"/>
                                        </p:tgtEl>
                                        <p:attrNameLst>
                                          <p:attrName>style.visibility</p:attrName>
                                        </p:attrNameLst>
                                      </p:cBhvr>
                                      <p:to>
                                        <p:strVal val="visible"/>
                                      </p:to>
                                    </p:set>
                                    <p:animEffect transition="in" filter="randombar(horizontal)">
                                      <p:cBhvr>
                                        <p:cTn id="1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942BB15F-BBE1-4605-88E8-547185433425}"/>
              </a:ext>
            </a:extLst>
          </p:cNvPr>
          <p:cNvPicPr>
            <a:picLocks noChangeAspect="1"/>
          </p:cNvPicPr>
          <p:nvPr/>
        </p:nvPicPr>
        <p:blipFill rotWithShape="1">
          <a:blip r:embed="rId2"/>
          <a:srcRect b="82815"/>
          <a:stretch/>
        </p:blipFill>
        <p:spPr>
          <a:xfrm>
            <a:off x="172720" y="1432559"/>
            <a:ext cx="5738902" cy="1701800"/>
          </a:xfrm>
          <a:prstGeom prst="rect">
            <a:avLst/>
          </a:prstGeom>
        </p:spPr>
      </p:pic>
      <p:pic>
        <p:nvPicPr>
          <p:cNvPr id="6" name="Picture 5">
            <a:extLst>
              <a:ext uri="{FF2B5EF4-FFF2-40B4-BE49-F238E27FC236}">
                <a16:creationId xmlns:a16="http://schemas.microsoft.com/office/drawing/2014/main" id="{777444F1-E904-4FB0-AD8B-902022EFA0DB}"/>
              </a:ext>
            </a:extLst>
          </p:cNvPr>
          <p:cNvPicPr>
            <a:picLocks noChangeAspect="1"/>
          </p:cNvPicPr>
          <p:nvPr/>
        </p:nvPicPr>
        <p:blipFill rotWithShape="1">
          <a:blip r:embed="rId2"/>
          <a:srcRect t="17629" b="23260"/>
          <a:stretch/>
        </p:blipFill>
        <p:spPr>
          <a:xfrm>
            <a:off x="6096000" y="619760"/>
            <a:ext cx="5996652" cy="6055360"/>
          </a:xfrm>
          <a:prstGeom prst="rect">
            <a:avLst/>
          </a:prstGeom>
        </p:spPr>
      </p:pic>
      <p:pic>
        <p:nvPicPr>
          <p:cNvPr id="7" name="Picture 6">
            <a:extLst>
              <a:ext uri="{FF2B5EF4-FFF2-40B4-BE49-F238E27FC236}">
                <a16:creationId xmlns:a16="http://schemas.microsoft.com/office/drawing/2014/main" id="{0A8EE028-ABE8-4C3D-B455-ED594190F157}"/>
              </a:ext>
            </a:extLst>
          </p:cNvPr>
          <p:cNvPicPr>
            <a:picLocks noChangeAspect="1"/>
          </p:cNvPicPr>
          <p:nvPr/>
        </p:nvPicPr>
        <p:blipFill rotWithShape="1">
          <a:blip r:embed="rId2"/>
          <a:srcRect t="77926"/>
          <a:stretch/>
        </p:blipFill>
        <p:spPr>
          <a:xfrm>
            <a:off x="172720" y="3525521"/>
            <a:ext cx="5738902" cy="2164080"/>
          </a:xfrm>
          <a:prstGeom prst="rect">
            <a:avLst/>
          </a:prstGeom>
        </p:spPr>
      </p:pic>
      <p:sp>
        <p:nvSpPr>
          <p:cNvPr id="10" name="Title 9">
            <a:extLst>
              <a:ext uri="{FF2B5EF4-FFF2-40B4-BE49-F238E27FC236}">
                <a16:creationId xmlns:a16="http://schemas.microsoft.com/office/drawing/2014/main" id="{29994AFD-7AA6-439A-A23F-AF6E43FF5EDC}"/>
              </a:ext>
            </a:extLst>
          </p:cNvPr>
          <p:cNvSpPr>
            <a:spLocks noGrp="1"/>
          </p:cNvSpPr>
          <p:nvPr>
            <p:ph type="title"/>
          </p:nvPr>
        </p:nvSpPr>
        <p:spPr/>
        <p:txBody>
          <a:bodyPr/>
          <a:lstStyle/>
          <a:p>
            <a:r>
              <a:rPr lang="en-US" b="1" dirty="0">
                <a:solidFill>
                  <a:srgbClr val="C00000"/>
                </a:solidFill>
              </a:rPr>
              <a:t>250 PB/Day!  </a:t>
            </a:r>
          </a:p>
        </p:txBody>
      </p:sp>
    </p:spTree>
    <p:extLst>
      <p:ext uri="{BB962C8B-B14F-4D97-AF65-F5344CB8AC3E}">
        <p14:creationId xmlns:p14="http://schemas.microsoft.com/office/powerpoint/2010/main" val="66761629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solidFill>
                  <a:srgbClr val="C00000"/>
                </a:solidFill>
              </a:rPr>
              <a:t>Data in the cloud</a:t>
            </a:r>
          </a:p>
        </p:txBody>
      </p:sp>
      <p:pic>
        <p:nvPicPr>
          <p:cNvPr id="6" name="Content Placeholder 5"/>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6155081" y="1650543"/>
            <a:ext cx="5815576" cy="4320973"/>
          </a:xfrm>
        </p:spPr>
      </p:pic>
      <p:sp>
        <p:nvSpPr>
          <p:cNvPr id="7" name="Content Placeholder 6"/>
          <p:cNvSpPr>
            <a:spLocks noGrp="1"/>
          </p:cNvSpPr>
          <p:nvPr>
            <p:ph sz="half" idx="2"/>
          </p:nvPr>
        </p:nvSpPr>
        <p:spPr>
          <a:xfrm>
            <a:off x="1024127" y="2266088"/>
            <a:ext cx="5318615" cy="4023360"/>
          </a:xfrm>
        </p:spPr>
        <p:txBody>
          <a:bodyPr/>
          <a:lstStyle/>
          <a:p>
            <a:r>
              <a:rPr lang="en-US" dirty="0"/>
              <a:t>1 Exabyte of data is 1,073,741,824 GB.  (Your hard disk probably holds 64GB, but is way too slow by data-center standards)</a:t>
            </a:r>
          </a:p>
          <a:p>
            <a:endParaRPr lang="en-US" dirty="0"/>
          </a:p>
          <a:p>
            <a:r>
              <a:rPr lang="en-US" dirty="0"/>
              <a:t>The Internet has about 2B websites, and of these, 644M have “active content”</a:t>
            </a:r>
          </a:p>
          <a:p>
            <a:endParaRPr lang="en-US" dirty="0"/>
          </a:p>
          <a:p>
            <a:r>
              <a:rPr lang="en-US" dirty="0"/>
              <a:t>… and all of this is “pre Internet of Things”</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4</a:t>
            </a:fld>
            <a:endParaRPr lang="en-US"/>
          </a:p>
        </p:txBody>
      </p:sp>
    </p:spTree>
    <p:extLst>
      <p:ext uri="{BB962C8B-B14F-4D97-AF65-F5344CB8AC3E}">
        <p14:creationId xmlns:p14="http://schemas.microsoft.com/office/powerpoint/2010/main" val="63165914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8E8B66-4551-C64B-B8D7-6FCEE000FEE5}"/>
              </a:ext>
            </a:extLst>
          </p:cNvPr>
          <p:cNvSpPr>
            <a:spLocks noGrp="1"/>
          </p:cNvSpPr>
          <p:nvPr>
            <p:ph type="title"/>
          </p:nvPr>
        </p:nvSpPr>
        <p:spPr/>
        <p:txBody>
          <a:bodyPr/>
          <a:lstStyle/>
          <a:p>
            <a:r>
              <a:rPr lang="en-US" dirty="0"/>
              <a:t>You tell me…</a:t>
            </a:r>
          </a:p>
        </p:txBody>
      </p:sp>
      <p:sp>
        <p:nvSpPr>
          <p:cNvPr id="4" name="Content Placeholder 2">
            <a:extLst>
              <a:ext uri="{FF2B5EF4-FFF2-40B4-BE49-F238E27FC236}">
                <a16:creationId xmlns:a16="http://schemas.microsoft.com/office/drawing/2014/main" id="{9ECE14C2-3CF3-4BFA-87D8-00E019996460}"/>
              </a:ext>
            </a:extLst>
          </p:cNvPr>
          <p:cNvSpPr txBox="1">
            <a:spLocks/>
          </p:cNvSpPr>
          <p:nvPr/>
        </p:nvSpPr>
        <p:spPr>
          <a:xfrm>
            <a:off x="9926320" y="1792288"/>
            <a:ext cx="2133600" cy="4486275"/>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US" sz="2400" dirty="0"/>
              <a:t>2 GB/day</a:t>
            </a:r>
          </a:p>
          <a:p>
            <a:r>
              <a:rPr lang="en-US" sz="2400" dirty="0"/>
              <a:t>400 </a:t>
            </a:r>
            <a:r>
              <a:rPr lang="en-US" sz="2400" dirty="0" err="1"/>
              <a:t>Exobytes</a:t>
            </a:r>
            <a:endParaRPr lang="en-US" sz="2400" dirty="0"/>
          </a:p>
          <a:p>
            <a:r>
              <a:rPr lang="en-US" sz="2400" dirty="0"/>
              <a:t>1B</a:t>
            </a:r>
          </a:p>
          <a:p>
            <a:endParaRPr lang="en-US" sz="2400" dirty="0"/>
          </a:p>
          <a:p>
            <a:r>
              <a:rPr lang="en-US" sz="2400" dirty="0">
                <a:solidFill>
                  <a:srgbClr val="C00000"/>
                </a:solidFill>
              </a:rPr>
              <a:t>100 Gbps per fiber</a:t>
            </a:r>
          </a:p>
          <a:p>
            <a:endParaRPr lang="en-US" sz="2400" dirty="0"/>
          </a:p>
          <a:p>
            <a:r>
              <a:rPr lang="en-US" sz="2400" dirty="0"/>
              <a:t>322 </a:t>
            </a:r>
            <a:r>
              <a:rPr lang="en-US" sz="2400" dirty="0" err="1"/>
              <a:t>Tbps</a:t>
            </a:r>
            <a:endParaRPr lang="en-US" sz="2400" dirty="0"/>
          </a:p>
          <a:p>
            <a:endParaRPr lang="en-US" sz="2400" dirty="0">
              <a:solidFill>
                <a:srgbClr val="C00000"/>
              </a:solidFill>
            </a:endParaRPr>
          </a:p>
        </p:txBody>
      </p:sp>
      <p:pic>
        <p:nvPicPr>
          <p:cNvPr id="5" name="Picture 4">
            <a:extLst>
              <a:ext uri="{FF2B5EF4-FFF2-40B4-BE49-F238E27FC236}">
                <a16:creationId xmlns:a16="http://schemas.microsoft.com/office/drawing/2014/main" id="{EB1D5858-5014-4A78-819A-7E438581B49C}"/>
              </a:ext>
            </a:extLst>
          </p:cNvPr>
          <p:cNvPicPr>
            <a:picLocks noChangeAspect="1"/>
          </p:cNvPicPr>
          <p:nvPr/>
        </p:nvPicPr>
        <p:blipFill>
          <a:blip r:embed="rId2"/>
          <a:stretch>
            <a:fillRect/>
          </a:stretch>
        </p:blipFill>
        <p:spPr>
          <a:xfrm>
            <a:off x="1275396" y="3473704"/>
            <a:ext cx="3068003" cy="3068003"/>
          </a:xfrm>
          <a:prstGeom prst="rect">
            <a:avLst/>
          </a:prstGeom>
        </p:spPr>
      </p:pic>
      <p:sp>
        <p:nvSpPr>
          <p:cNvPr id="3" name="Content Placeholder 2">
            <a:extLst>
              <a:ext uri="{FF2B5EF4-FFF2-40B4-BE49-F238E27FC236}">
                <a16:creationId xmlns:a16="http://schemas.microsoft.com/office/drawing/2014/main" id="{4D776397-CABA-B244-9102-47D85E621F19}"/>
              </a:ext>
            </a:extLst>
          </p:cNvPr>
          <p:cNvSpPr>
            <a:spLocks noGrp="1"/>
          </p:cNvSpPr>
          <p:nvPr>
            <p:ph idx="1"/>
          </p:nvPr>
        </p:nvSpPr>
        <p:spPr>
          <a:xfrm>
            <a:off x="838200" y="1792288"/>
            <a:ext cx="10515600" cy="4351338"/>
          </a:xfrm>
        </p:spPr>
        <p:txBody>
          <a:bodyPr>
            <a:normAutofit/>
          </a:bodyPr>
          <a:lstStyle/>
          <a:p>
            <a:r>
              <a:rPr lang="en-US" sz="2400" dirty="0"/>
              <a:t>Total size of all the digital information acquired about you per day?</a:t>
            </a:r>
          </a:p>
          <a:p>
            <a:r>
              <a:rPr lang="en-US" sz="2400" dirty="0"/>
              <a:t>Total amount of stored data in the Internet?</a:t>
            </a:r>
          </a:p>
          <a:p>
            <a:r>
              <a:rPr lang="en-US" sz="2400" dirty="0"/>
              <a:t>How many web sites in the Internet today?</a:t>
            </a:r>
          </a:p>
          <a:p>
            <a:endParaRPr lang="en-US" sz="2400" dirty="0"/>
          </a:p>
          <a:p>
            <a:r>
              <a:rPr lang="en-US" sz="2400" dirty="0"/>
              <a:t>                                                 Speed of an Internet backbone link?</a:t>
            </a:r>
          </a:p>
          <a:p>
            <a:pPr algn="ctr"/>
            <a:endParaRPr lang="en-US" sz="2400" dirty="0"/>
          </a:p>
          <a:p>
            <a:r>
              <a:rPr lang="en-US" sz="2400" dirty="0"/>
              <a:t>                                                Speed of an Internet backbone router?</a:t>
            </a:r>
          </a:p>
        </p:txBody>
      </p:sp>
    </p:spTree>
    <p:extLst>
      <p:ext uri="{BB962C8B-B14F-4D97-AF65-F5344CB8AC3E}">
        <p14:creationId xmlns:p14="http://schemas.microsoft.com/office/powerpoint/2010/main" val="4764813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randombar(horizont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Cloud Providers need to think “big”!</a:t>
            </a:r>
          </a:p>
        </p:txBody>
      </p:sp>
      <p:sp>
        <p:nvSpPr>
          <p:cNvPr id="3" name="Content Placeholder 2"/>
          <p:cNvSpPr>
            <a:spLocks noGrp="1"/>
          </p:cNvSpPr>
          <p:nvPr>
            <p:ph idx="1"/>
          </p:nvPr>
        </p:nvSpPr>
        <p:spPr>
          <a:xfrm>
            <a:off x="754743" y="2286000"/>
            <a:ext cx="11056257" cy="4023360"/>
          </a:xfrm>
        </p:spPr>
        <p:txBody>
          <a:bodyPr/>
          <a:lstStyle/>
          <a:p>
            <a:r>
              <a:rPr lang="en-US" dirty="0"/>
              <a:t>Google: 40,000 queries per second (1.2 Trillion per year)</a:t>
            </a:r>
          </a:p>
          <a:p>
            <a:r>
              <a:rPr lang="en-US" dirty="0"/>
              <a:t>YouTube: 1.9B active users per month, viewing 5B videos per day</a:t>
            </a:r>
          </a:p>
          <a:p>
            <a:r>
              <a:rPr lang="en-US" dirty="0"/>
              <a:t>Facebook: 2.23B active users, 8B video views,15M photos </a:t>
            </a:r>
            <a:r>
              <a:rPr lang="en-US" dirty="0" err="1"/>
              <a:t>uploaed</a:t>
            </a:r>
            <a:r>
              <a:rPr lang="en-US" dirty="0"/>
              <a:t> per day</a:t>
            </a:r>
          </a:p>
          <a:p>
            <a:r>
              <a:rPr lang="en-US" dirty="0"/>
              <a:t>Cloud: Nearly 4B of the world’s 7B accessed cloud resources in 2018</a:t>
            </a:r>
          </a:p>
          <a:p>
            <a:endParaRPr lang="en-US" dirty="0"/>
          </a:p>
          <a:p>
            <a:r>
              <a:rPr lang="en-US" dirty="0"/>
              <a:t>… the scale of computing to support these stories is just surreal!</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spTree>
    <p:extLst>
      <p:ext uri="{BB962C8B-B14F-4D97-AF65-F5344CB8AC3E}">
        <p14:creationId xmlns:p14="http://schemas.microsoft.com/office/powerpoint/2010/main" val="190289472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53915C5-EB44-4759-B57D-08EDF7C8512A}"/>
              </a:ext>
            </a:extLst>
          </p:cNvPr>
          <p:cNvSpPr>
            <a:spLocks noGrp="1"/>
          </p:cNvSpPr>
          <p:nvPr>
            <p:ph type="title"/>
          </p:nvPr>
        </p:nvSpPr>
        <p:spPr/>
        <p:txBody>
          <a:bodyPr/>
          <a:lstStyle/>
          <a:p>
            <a:r>
              <a:rPr lang="en-US" dirty="0"/>
              <a:t>… and they need to think “parallel”</a:t>
            </a:r>
          </a:p>
        </p:txBody>
      </p:sp>
      <p:sp>
        <p:nvSpPr>
          <p:cNvPr id="3" name="Content Placeholder 2">
            <a:extLst>
              <a:ext uri="{FF2B5EF4-FFF2-40B4-BE49-F238E27FC236}">
                <a16:creationId xmlns:a16="http://schemas.microsoft.com/office/drawing/2014/main" id="{2C4D4135-C9C6-4415-99A4-4AC7221E1402}"/>
              </a:ext>
            </a:extLst>
          </p:cNvPr>
          <p:cNvSpPr>
            <a:spLocks noGrp="1"/>
          </p:cNvSpPr>
          <p:nvPr>
            <p:ph idx="1"/>
          </p:nvPr>
        </p:nvSpPr>
        <p:spPr/>
        <p:txBody>
          <a:bodyPr/>
          <a:lstStyle/>
          <a:p>
            <a:r>
              <a:rPr lang="en-US" dirty="0"/>
              <a:t>At these scales, no computer can keep up.</a:t>
            </a:r>
          </a:p>
          <a:p>
            <a:endParaRPr lang="en-US" dirty="0"/>
          </a:p>
          <a:p>
            <a:r>
              <a:rPr lang="en-US" dirty="0"/>
              <a:t>By the nature of the cloud, it </a:t>
            </a:r>
            <a:r>
              <a:rPr lang="en-US" i="1" dirty="0"/>
              <a:t>has </a:t>
            </a:r>
            <a:r>
              <a:rPr lang="en-US" dirty="0"/>
              <a:t>to be massively parallel!</a:t>
            </a:r>
          </a:p>
        </p:txBody>
      </p:sp>
      <p:sp>
        <p:nvSpPr>
          <p:cNvPr id="4" name="Footer Placeholder 3">
            <a:extLst>
              <a:ext uri="{FF2B5EF4-FFF2-40B4-BE49-F238E27FC236}">
                <a16:creationId xmlns:a16="http://schemas.microsoft.com/office/drawing/2014/main" id="{59AB0407-E4AF-483D-8762-041AEA78B5CA}"/>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FC629D69-710A-40A9-9079-BFD10998C47E}"/>
              </a:ext>
            </a:extLst>
          </p:cNvPr>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256214525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7970A96-B8D2-3644-A749-6A5F71C1614E}"/>
              </a:ext>
            </a:extLst>
          </p:cNvPr>
          <p:cNvSpPr>
            <a:spLocks noGrp="1"/>
          </p:cNvSpPr>
          <p:nvPr>
            <p:ph type="title"/>
          </p:nvPr>
        </p:nvSpPr>
        <p:spPr/>
        <p:txBody>
          <a:bodyPr/>
          <a:lstStyle/>
          <a:p>
            <a:r>
              <a:rPr lang="en-US" dirty="0"/>
              <a:t>You tell me…</a:t>
            </a:r>
          </a:p>
        </p:txBody>
      </p:sp>
      <p:sp>
        <p:nvSpPr>
          <p:cNvPr id="3" name="Content Placeholder 2">
            <a:extLst>
              <a:ext uri="{FF2B5EF4-FFF2-40B4-BE49-F238E27FC236}">
                <a16:creationId xmlns:a16="http://schemas.microsoft.com/office/drawing/2014/main" id="{95790B9D-FDA8-0246-831E-02ABEACBAE1C}"/>
              </a:ext>
            </a:extLst>
          </p:cNvPr>
          <p:cNvSpPr>
            <a:spLocks noGrp="1"/>
          </p:cNvSpPr>
          <p:nvPr>
            <p:ph idx="1"/>
          </p:nvPr>
        </p:nvSpPr>
        <p:spPr>
          <a:xfrm>
            <a:off x="838200" y="1975168"/>
            <a:ext cx="10515600" cy="4351338"/>
          </a:xfrm>
        </p:spPr>
        <p:txBody>
          <a:bodyPr>
            <a:normAutofit fontScale="92500" lnSpcReduction="20000"/>
          </a:bodyPr>
          <a:lstStyle/>
          <a:p>
            <a:r>
              <a:rPr lang="en-US" sz="2400" dirty="0"/>
              <a:t>How much DRAM in a datacenter server?                                            </a:t>
            </a:r>
          </a:p>
          <a:p>
            <a:r>
              <a:rPr lang="en-US" sz="2400" dirty="0"/>
              <a:t>How fast is a single CPU in a NUMA machine?  </a:t>
            </a:r>
          </a:p>
          <a:p>
            <a:r>
              <a:rPr lang="en-US" sz="2400" dirty="0"/>
              <a:t>How many cores does a NUMA server hold?</a:t>
            </a:r>
          </a:p>
          <a:p>
            <a:r>
              <a:rPr lang="en-US" sz="2400" dirty="0"/>
              <a:t>How many threads per core when </a:t>
            </a:r>
            <a:r>
              <a:rPr lang="en-US" sz="2400" dirty="0" err="1"/>
              <a:t>hyperthreading</a:t>
            </a:r>
            <a:r>
              <a:rPr lang="en-US" sz="2400" dirty="0"/>
              <a:t> is enabled?</a:t>
            </a:r>
          </a:p>
          <a:p>
            <a:r>
              <a:rPr lang="en-US" sz="2400" dirty="0"/>
              <a:t>How many servers per rack?</a:t>
            </a:r>
          </a:p>
          <a:p>
            <a:r>
              <a:rPr lang="en-US" sz="2400" dirty="0"/>
              <a:t>How many servers total in a datacenter?</a:t>
            </a:r>
          </a:p>
          <a:p>
            <a:r>
              <a:rPr lang="en-US" sz="2400" dirty="0"/>
              <a:t>How deep is a typical datacenter COS/SPINE routing tree?</a:t>
            </a:r>
          </a:p>
          <a:p>
            <a:r>
              <a:rPr lang="en-US" sz="2400" dirty="0"/>
              <a:t>How fast is a datacenter network today?</a:t>
            </a:r>
          </a:p>
          <a:p>
            <a:r>
              <a:rPr lang="en-US" sz="2400" dirty="0"/>
              <a:t>How big is 1-way node to node latency (due purely to the network)?</a:t>
            </a:r>
          </a:p>
          <a:p>
            <a:r>
              <a:rPr lang="en-US" sz="2400" dirty="0"/>
              <a:t>What is a typical round-trip latency for a datacenter RPC?</a:t>
            </a:r>
          </a:p>
        </p:txBody>
      </p:sp>
      <p:sp>
        <p:nvSpPr>
          <p:cNvPr id="4" name="Content Placeholder 2">
            <a:extLst>
              <a:ext uri="{FF2B5EF4-FFF2-40B4-BE49-F238E27FC236}">
                <a16:creationId xmlns:a16="http://schemas.microsoft.com/office/drawing/2014/main" id="{A268BA39-E11E-4C5F-B131-8A04CF61DE5C}"/>
              </a:ext>
            </a:extLst>
          </p:cNvPr>
          <p:cNvSpPr txBox="1">
            <a:spLocks/>
          </p:cNvSpPr>
          <p:nvPr/>
        </p:nvSpPr>
        <p:spPr>
          <a:xfrm>
            <a:off x="9926320" y="1975168"/>
            <a:ext cx="2092960" cy="4486275"/>
          </a:xfrm>
          <a:prstGeom prst="rect">
            <a:avLst/>
          </a:prstGeom>
        </p:spPr>
        <p:txBody>
          <a:bodyPr vert="horz" lIns="91440" tIns="45720" rIns="91440" bIns="45720" rtlCol="0">
            <a:normAutofit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US" sz="2400" dirty="0"/>
              <a:t>512GB-12TB</a:t>
            </a:r>
          </a:p>
          <a:p>
            <a:r>
              <a:rPr lang="en-US" sz="2400" dirty="0"/>
              <a:t>1.8Ghz</a:t>
            </a:r>
          </a:p>
          <a:p>
            <a:r>
              <a:rPr lang="en-US" sz="2400" dirty="0"/>
              <a:t>72 cores</a:t>
            </a:r>
          </a:p>
          <a:p>
            <a:r>
              <a:rPr lang="en-US" sz="2400" dirty="0"/>
              <a:t>2</a:t>
            </a:r>
          </a:p>
          <a:p>
            <a:r>
              <a:rPr lang="en-US" sz="2400" dirty="0"/>
              <a:t>48</a:t>
            </a:r>
          </a:p>
          <a:p>
            <a:r>
              <a:rPr lang="en-US" sz="2400" dirty="0"/>
              <a:t>~500,000</a:t>
            </a:r>
          </a:p>
          <a:p>
            <a:r>
              <a:rPr lang="en-US" sz="2400" dirty="0"/>
              <a:t>6 layers</a:t>
            </a:r>
          </a:p>
          <a:p>
            <a:r>
              <a:rPr lang="en-US" sz="2400" dirty="0"/>
              <a:t>56Gbps</a:t>
            </a:r>
          </a:p>
          <a:p>
            <a:r>
              <a:rPr lang="en-US" sz="2400" dirty="0"/>
              <a:t>1.25us</a:t>
            </a:r>
          </a:p>
          <a:p>
            <a:r>
              <a:rPr lang="en-US" sz="2400" dirty="0"/>
              <a:t>100us-</a:t>
            </a:r>
            <a:r>
              <a:rPr lang="en-US" sz="2400" dirty="0">
                <a:solidFill>
                  <a:srgbClr val="C00000"/>
                </a:solidFill>
              </a:rPr>
              <a:t>25ms</a:t>
            </a:r>
          </a:p>
        </p:txBody>
      </p:sp>
    </p:spTree>
    <p:extLst>
      <p:ext uri="{BB962C8B-B14F-4D97-AF65-F5344CB8AC3E}">
        <p14:creationId xmlns:p14="http://schemas.microsoft.com/office/powerpoint/2010/main" val="10983431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randombar(horizont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744A3C-CC16-C54E-B492-CC0B62F79ED9}"/>
              </a:ext>
            </a:extLst>
          </p:cNvPr>
          <p:cNvSpPr>
            <a:spLocks noGrp="1"/>
          </p:cNvSpPr>
          <p:nvPr>
            <p:ph type="title"/>
          </p:nvPr>
        </p:nvSpPr>
        <p:spPr/>
        <p:txBody>
          <a:bodyPr/>
          <a:lstStyle/>
          <a:p>
            <a:r>
              <a:rPr lang="en-US" dirty="0"/>
              <a:t>You tell me…</a:t>
            </a:r>
          </a:p>
        </p:txBody>
      </p:sp>
      <p:sp>
        <p:nvSpPr>
          <p:cNvPr id="3" name="Content Placeholder 2">
            <a:extLst>
              <a:ext uri="{FF2B5EF4-FFF2-40B4-BE49-F238E27FC236}">
                <a16:creationId xmlns:a16="http://schemas.microsoft.com/office/drawing/2014/main" id="{85363B6A-DB32-764C-8F6D-E25E6A6C6E9E}"/>
              </a:ext>
            </a:extLst>
          </p:cNvPr>
          <p:cNvSpPr>
            <a:spLocks noGrp="1"/>
          </p:cNvSpPr>
          <p:nvPr>
            <p:ph idx="1"/>
          </p:nvPr>
        </p:nvSpPr>
        <p:spPr>
          <a:xfrm>
            <a:off x="838200" y="1690688"/>
            <a:ext cx="10515600" cy="4351338"/>
          </a:xfrm>
        </p:spPr>
        <p:txBody>
          <a:bodyPr>
            <a:normAutofit/>
          </a:bodyPr>
          <a:lstStyle/>
          <a:p>
            <a:r>
              <a:rPr lang="en-US" sz="2400" dirty="0"/>
              <a:t>How much storage capacity in a server’s RAID SSD drive?</a:t>
            </a:r>
          </a:p>
          <a:p>
            <a:r>
              <a:rPr lang="en-US" sz="2400" dirty="0"/>
              <a:t>How much in a RAID configuration?</a:t>
            </a:r>
          </a:p>
          <a:p>
            <a:r>
              <a:rPr lang="en-US" sz="2400" dirty="0"/>
              <a:t>How much storage in a cutting edge rotating disk (HDD)?</a:t>
            </a:r>
          </a:p>
          <a:p>
            <a:r>
              <a:rPr lang="en-US" sz="2400" dirty="0"/>
              <a:t>How much capacity in a memory-mapped </a:t>
            </a:r>
            <a:r>
              <a:rPr lang="en-US" sz="2400" dirty="0" err="1"/>
              <a:t>Optane</a:t>
            </a:r>
            <a:r>
              <a:rPr lang="en-US" sz="2400" dirty="0"/>
              <a:t> drive?</a:t>
            </a:r>
          </a:p>
          <a:p>
            <a:r>
              <a:rPr lang="en-US" sz="2400" dirty="0"/>
              <a:t>Peak PCIe bus data transfer speeds, per bus?</a:t>
            </a:r>
          </a:p>
          <a:p>
            <a:r>
              <a:rPr lang="en-US" sz="2400" dirty="0"/>
              <a:t>… peak transfer rate for an </a:t>
            </a:r>
            <a:r>
              <a:rPr lang="en-US" sz="2400" u="sng" dirty="0"/>
              <a:t>single</a:t>
            </a:r>
            <a:r>
              <a:rPr lang="en-US" sz="2400" dirty="0"/>
              <a:t> SSD unit?</a:t>
            </a:r>
          </a:p>
          <a:p>
            <a:r>
              <a:rPr lang="en-US" sz="2400" dirty="0"/>
              <a:t>… access delay for a block of SSD storage?</a:t>
            </a:r>
          </a:p>
          <a:p>
            <a:r>
              <a:rPr lang="en-US" sz="2400" dirty="0"/>
              <a:t>Seek time for an HDD?</a:t>
            </a:r>
          </a:p>
        </p:txBody>
      </p:sp>
      <p:sp>
        <p:nvSpPr>
          <p:cNvPr id="4" name="Content Placeholder 2">
            <a:extLst>
              <a:ext uri="{FF2B5EF4-FFF2-40B4-BE49-F238E27FC236}">
                <a16:creationId xmlns:a16="http://schemas.microsoft.com/office/drawing/2014/main" id="{9CDA4BB7-A9F1-480C-A4BE-906D214F6AC1}"/>
              </a:ext>
            </a:extLst>
          </p:cNvPr>
          <p:cNvSpPr txBox="1">
            <a:spLocks/>
          </p:cNvSpPr>
          <p:nvPr/>
        </p:nvSpPr>
        <p:spPr>
          <a:xfrm>
            <a:off x="9903968" y="1690688"/>
            <a:ext cx="2092960" cy="4351338"/>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US" dirty="0"/>
              <a:t>800 GB</a:t>
            </a:r>
          </a:p>
          <a:p>
            <a:r>
              <a:rPr lang="en-US" dirty="0"/>
              <a:t>100 TB</a:t>
            </a:r>
          </a:p>
          <a:p>
            <a:r>
              <a:rPr lang="en-US" dirty="0"/>
              <a:t>15 TB</a:t>
            </a:r>
          </a:p>
          <a:p>
            <a:r>
              <a:rPr lang="en-US" dirty="0"/>
              <a:t>16 GB</a:t>
            </a:r>
          </a:p>
          <a:p>
            <a:r>
              <a:rPr lang="en-US" dirty="0"/>
              <a:t>8.5GB/s</a:t>
            </a:r>
          </a:p>
          <a:p>
            <a:r>
              <a:rPr lang="en-US" dirty="0"/>
              <a:t>200 MB/s</a:t>
            </a:r>
          </a:p>
          <a:p>
            <a:r>
              <a:rPr lang="en-US" dirty="0"/>
              <a:t>100us</a:t>
            </a:r>
          </a:p>
          <a:p>
            <a:r>
              <a:rPr lang="en-US" dirty="0">
                <a:solidFill>
                  <a:srgbClr val="C00000"/>
                </a:solidFill>
              </a:rPr>
              <a:t>2.5-10ms</a:t>
            </a:r>
          </a:p>
          <a:p>
            <a:pPr marL="0" indent="0">
              <a:buNone/>
            </a:pPr>
            <a:endParaRPr lang="en-US" dirty="0"/>
          </a:p>
          <a:p>
            <a:endParaRPr lang="en-US" dirty="0"/>
          </a:p>
          <a:p>
            <a:endParaRPr lang="en-US" dirty="0"/>
          </a:p>
        </p:txBody>
      </p:sp>
    </p:spTree>
    <p:extLst>
      <p:ext uri="{BB962C8B-B14F-4D97-AF65-F5344CB8AC3E}">
        <p14:creationId xmlns:p14="http://schemas.microsoft.com/office/powerpoint/2010/main" val="79162061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554120-1941-5741-B30E-0451EA7E3775}"/>
              </a:ext>
            </a:extLst>
          </p:cNvPr>
          <p:cNvSpPr>
            <a:spLocks noGrp="1"/>
          </p:cNvSpPr>
          <p:nvPr>
            <p:ph type="title"/>
          </p:nvPr>
        </p:nvSpPr>
        <p:spPr/>
        <p:txBody>
          <a:bodyPr/>
          <a:lstStyle/>
          <a:p>
            <a:r>
              <a:rPr lang="en-US" dirty="0"/>
              <a:t>You tell me…</a:t>
            </a:r>
          </a:p>
        </p:txBody>
      </p:sp>
      <p:sp>
        <p:nvSpPr>
          <p:cNvPr id="3" name="Content Placeholder 2">
            <a:extLst>
              <a:ext uri="{FF2B5EF4-FFF2-40B4-BE49-F238E27FC236}">
                <a16:creationId xmlns:a16="http://schemas.microsoft.com/office/drawing/2014/main" id="{36D6DF56-D407-0745-A968-89733B2E001A}"/>
              </a:ext>
            </a:extLst>
          </p:cNvPr>
          <p:cNvSpPr>
            <a:spLocks noGrp="1"/>
          </p:cNvSpPr>
          <p:nvPr>
            <p:ph idx="1"/>
          </p:nvPr>
        </p:nvSpPr>
        <p:spPr>
          <a:xfrm>
            <a:off x="838200" y="1995488"/>
            <a:ext cx="10515600" cy="4351338"/>
          </a:xfrm>
        </p:spPr>
        <p:txBody>
          <a:bodyPr>
            <a:normAutofit/>
          </a:bodyPr>
          <a:lstStyle/>
          <a:p>
            <a:r>
              <a:rPr lang="en-US" sz="2400" dirty="0"/>
              <a:t>Size of one email in HTML encoding?</a:t>
            </a:r>
          </a:p>
          <a:p>
            <a:r>
              <a:rPr lang="en-US" sz="2400" dirty="0"/>
              <a:t>… a typical raw photo?</a:t>
            </a:r>
          </a:p>
          <a:p>
            <a:r>
              <a:rPr lang="en-US" sz="2400" dirty="0"/>
              <a:t>… that same typical photo, in a compressed format?</a:t>
            </a:r>
          </a:p>
          <a:p>
            <a:r>
              <a:rPr lang="en-US" sz="2400" dirty="0"/>
              <a:t>… a typical encoded 3-5 minute music video?</a:t>
            </a:r>
          </a:p>
          <a:p>
            <a:r>
              <a:rPr lang="en-US" sz="2400" dirty="0"/>
              <a:t>… a full length movie?</a:t>
            </a:r>
          </a:p>
          <a:p>
            <a:endParaRPr lang="en-US" sz="2400" dirty="0"/>
          </a:p>
          <a:p>
            <a:r>
              <a:rPr lang="en-US" sz="2400" dirty="0"/>
              <a:t>Maximum standard IP packet size?</a:t>
            </a:r>
          </a:p>
          <a:p>
            <a:r>
              <a:rPr lang="en-US" sz="2400" dirty="0"/>
              <a:t>Jumbo frame size?</a:t>
            </a:r>
          </a:p>
        </p:txBody>
      </p:sp>
      <p:sp>
        <p:nvSpPr>
          <p:cNvPr id="4" name="Content Placeholder 2">
            <a:extLst>
              <a:ext uri="{FF2B5EF4-FFF2-40B4-BE49-F238E27FC236}">
                <a16:creationId xmlns:a16="http://schemas.microsoft.com/office/drawing/2014/main" id="{6491937D-1F0C-45F8-8BF4-B7DA464BD0CD}"/>
              </a:ext>
            </a:extLst>
          </p:cNvPr>
          <p:cNvSpPr txBox="1">
            <a:spLocks/>
          </p:cNvSpPr>
          <p:nvPr/>
        </p:nvSpPr>
        <p:spPr>
          <a:xfrm>
            <a:off x="9926320" y="1995488"/>
            <a:ext cx="2092960" cy="4486275"/>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US" dirty="0"/>
              <a:t>10KB</a:t>
            </a:r>
          </a:p>
          <a:p>
            <a:r>
              <a:rPr lang="en-US" dirty="0"/>
              <a:t>4MB</a:t>
            </a:r>
          </a:p>
          <a:p>
            <a:r>
              <a:rPr lang="en-US" dirty="0"/>
              <a:t>250KB</a:t>
            </a:r>
          </a:p>
          <a:p>
            <a:r>
              <a:rPr lang="en-US" dirty="0"/>
              <a:t>10MB/min</a:t>
            </a:r>
          </a:p>
          <a:p>
            <a:r>
              <a:rPr lang="en-US" dirty="0"/>
              <a:t>4GB</a:t>
            </a:r>
          </a:p>
          <a:p>
            <a:endParaRPr lang="en-US" dirty="0"/>
          </a:p>
          <a:p>
            <a:r>
              <a:rPr lang="en-US" dirty="0"/>
              <a:t>1KB</a:t>
            </a:r>
          </a:p>
          <a:p>
            <a:r>
              <a:rPr lang="en-US" dirty="0"/>
              <a:t>8KB</a:t>
            </a:r>
          </a:p>
          <a:p>
            <a:endParaRPr lang="en-US" sz="2400" dirty="0"/>
          </a:p>
          <a:p>
            <a:endParaRPr lang="en-US" sz="2400" dirty="0">
              <a:solidFill>
                <a:srgbClr val="C00000"/>
              </a:solidFill>
            </a:endParaRPr>
          </a:p>
        </p:txBody>
      </p:sp>
    </p:spTree>
    <p:extLst>
      <p:ext uri="{BB962C8B-B14F-4D97-AF65-F5344CB8AC3E}">
        <p14:creationId xmlns:p14="http://schemas.microsoft.com/office/powerpoint/2010/main" val="38726211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randombar(horizont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How did today’s Cloud evolve?</a:t>
            </a:r>
          </a:p>
        </p:txBody>
      </p:sp>
      <p:sp>
        <p:nvSpPr>
          <p:cNvPr id="5" name="Content Placeholder 4"/>
          <p:cNvSpPr>
            <a:spLocks noGrp="1"/>
          </p:cNvSpPr>
          <p:nvPr>
            <p:ph idx="1"/>
          </p:nvPr>
        </p:nvSpPr>
        <p:spPr/>
        <p:txBody>
          <a:bodyPr>
            <a:normAutofit fontScale="92500" lnSpcReduction="10000"/>
          </a:bodyPr>
          <a:lstStyle/>
          <a:p>
            <a:r>
              <a:rPr lang="en-US" dirty="0"/>
              <a:t>Prior to ~2005, we had “data centers designed for high availability”.</a:t>
            </a:r>
          </a:p>
          <a:p>
            <a:r>
              <a:rPr lang="en-US" dirty="0"/>
              <a:t>Amazon had especially large ones, to serve its web requests</a:t>
            </a:r>
          </a:p>
          <a:p>
            <a:pPr>
              <a:buFont typeface="Wingdings" panose="05000000000000000000" pitchFamily="2" charset="2"/>
              <a:buChar char="Ø"/>
            </a:pPr>
            <a:r>
              <a:rPr lang="en-US" dirty="0"/>
              <a:t>  This is all before the AWS cloud model</a:t>
            </a:r>
          </a:p>
          <a:p>
            <a:pPr>
              <a:buFont typeface="Wingdings" panose="05000000000000000000" pitchFamily="2" charset="2"/>
              <a:buChar char="Ø"/>
            </a:pPr>
            <a:r>
              <a:rPr lang="en-US" dirty="0"/>
              <a:t>  The real goal was just to support online shopping</a:t>
            </a:r>
          </a:p>
          <a:p>
            <a:pPr>
              <a:buFont typeface="Wingdings" panose="05000000000000000000" pitchFamily="2" charset="2"/>
              <a:buChar char="Ø"/>
            </a:pPr>
            <a:endParaRPr lang="en-US" dirty="0"/>
          </a:p>
          <a:p>
            <a:pPr marL="0" indent="0">
              <a:buNone/>
            </a:pPr>
            <a:r>
              <a:rPr lang="en-US" dirty="0"/>
              <a:t>Their system wasn’t very reliable and the core problem was scaling</a:t>
            </a:r>
          </a:p>
          <a:p>
            <a:pPr>
              <a:buFont typeface="Wingdings" panose="05000000000000000000" pitchFamily="2" charset="2"/>
              <a:buChar char="Ø"/>
            </a:pPr>
            <a:r>
              <a:rPr lang="en-US" dirty="0"/>
              <a:t>  Like a theoretical complexity growth issue.</a:t>
            </a:r>
          </a:p>
          <a:p>
            <a:pPr>
              <a:buFont typeface="Wingdings" panose="05000000000000000000" pitchFamily="2" charset="2"/>
              <a:buChar char="Ø"/>
            </a:pPr>
            <a:r>
              <a:rPr lang="en-US" dirty="0"/>
              <a:t>  Amazon’s computers were overloaded and often crashed</a:t>
            </a:r>
          </a:p>
        </p:txBody>
      </p:sp>
      <p:pic>
        <p:nvPicPr>
          <p:cNvPr id="6" name="Picture 5">
            <a:extLst>
              <a:ext uri="{FF2B5EF4-FFF2-40B4-BE49-F238E27FC236}">
                <a16:creationId xmlns:a16="http://schemas.microsoft.com/office/drawing/2014/main" id="{138A81C9-4884-4AFC-88A6-EADD0C0C0EB4}"/>
              </a:ext>
            </a:extLst>
          </p:cNvPr>
          <p:cNvPicPr>
            <a:picLocks noChangeAspect="1"/>
          </p:cNvPicPr>
          <p:nvPr/>
        </p:nvPicPr>
        <p:blipFill>
          <a:blip r:embed="rId3"/>
          <a:stretch>
            <a:fillRect/>
          </a:stretch>
        </p:blipFill>
        <p:spPr>
          <a:xfrm>
            <a:off x="9117838" y="3187084"/>
            <a:ext cx="2693162" cy="1496201"/>
          </a:xfrm>
          <a:prstGeom prst="rect">
            <a:avLst/>
          </a:prstGeom>
        </p:spPr>
      </p:pic>
      <p:sp>
        <p:nvSpPr>
          <p:cNvPr id="7" name="Footer Placeholder 6"/>
          <p:cNvSpPr>
            <a:spLocks noGrp="1"/>
          </p:cNvSpPr>
          <p:nvPr>
            <p:ph type="ftr" sz="quarter" idx="11"/>
          </p:nvPr>
        </p:nvSpPr>
        <p:spPr/>
        <p:txBody>
          <a:bodyPr/>
          <a:lstStyle/>
          <a:p>
            <a:r>
              <a:rPr lang="en-US"/>
              <a:t>http://www.cs.cornell.edu/courses/cs5412/2019sp</a:t>
            </a:r>
          </a:p>
        </p:txBody>
      </p:sp>
      <p:sp>
        <p:nvSpPr>
          <p:cNvPr id="8" name="Slide Number Placeholder 7"/>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22503400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Yahoo Experiment</a:t>
            </a:r>
          </a:p>
        </p:txBody>
      </p:sp>
      <p:sp>
        <p:nvSpPr>
          <p:cNvPr id="3" name="Content Placeholder 2"/>
          <p:cNvSpPr>
            <a:spLocks noGrp="1"/>
          </p:cNvSpPr>
          <p:nvPr>
            <p:ph idx="1"/>
          </p:nvPr>
        </p:nvSpPr>
        <p:spPr>
          <a:xfrm>
            <a:off x="1024128" y="2804746"/>
            <a:ext cx="10786872" cy="3504613"/>
          </a:xfrm>
        </p:spPr>
        <p:txBody>
          <a:bodyPr>
            <a:normAutofit/>
          </a:bodyPr>
          <a:lstStyle/>
          <a:p>
            <a:r>
              <a:rPr lang="en-US" dirty="0"/>
              <a:t>At Yahoo, they tried an “alpha/beta” experiment</a:t>
            </a:r>
          </a:p>
          <a:p>
            <a:r>
              <a:rPr lang="en-US" dirty="0"/>
              <a:t>Customers who saw fast web page rendering (below 100ms) were happy.</a:t>
            </a:r>
          </a:p>
          <a:p>
            <a:r>
              <a:rPr lang="en-US" dirty="0"/>
              <a:t>For every 100ms delay, </a:t>
            </a:r>
            <a:r>
              <a:rPr lang="en-US" i="1" u="sng" dirty="0"/>
              <a:t>purchase rates noticeably dropped</a:t>
            </a:r>
            <a:r>
              <a:rPr lang="en-US" dirty="0"/>
              <a:t>. </a:t>
            </a:r>
          </a:p>
          <a:p>
            <a:r>
              <a:rPr lang="en-US" dirty="0"/>
              <a:t>Speed at scale determines revenue, and revenue shapes technology: an arms race to speed up the cloud.</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12</a:t>
            </a:fld>
            <a:endParaRPr lang="en-US"/>
          </a:p>
        </p:txBody>
      </p:sp>
      <p:pic>
        <p:nvPicPr>
          <p:cNvPr id="6" name="Picture 5"/>
          <p:cNvPicPr>
            <a:picLocks noChangeAspect="1"/>
          </p:cNvPicPr>
          <p:nvPr/>
        </p:nvPicPr>
        <p:blipFill>
          <a:blip r:embed="rId3"/>
          <a:stretch>
            <a:fillRect/>
          </a:stretch>
        </p:blipFill>
        <p:spPr>
          <a:xfrm>
            <a:off x="8526671" y="223837"/>
            <a:ext cx="3391302" cy="1860995"/>
          </a:xfrm>
          <a:prstGeom prst="rect">
            <a:avLst/>
          </a:prstGeom>
        </p:spPr>
      </p:pic>
      <p:sp>
        <p:nvSpPr>
          <p:cNvPr id="7" name="TextBox 6"/>
          <p:cNvSpPr txBox="1"/>
          <p:nvPr/>
        </p:nvSpPr>
        <p:spPr>
          <a:xfrm>
            <a:off x="8526671" y="2124656"/>
            <a:ext cx="3391302" cy="369332"/>
          </a:xfrm>
          <a:prstGeom prst="rect">
            <a:avLst/>
          </a:prstGeom>
          <a:noFill/>
        </p:spPr>
        <p:txBody>
          <a:bodyPr wrap="square" rtlCol="0">
            <a:spAutoFit/>
          </a:bodyPr>
          <a:lstStyle/>
          <a:p>
            <a:pPr algn="ctr"/>
            <a:r>
              <a:rPr lang="en-US" b="1" i="1" dirty="0">
                <a:solidFill>
                  <a:srgbClr val="C00000"/>
                </a:solidFill>
              </a:rPr>
              <a:t>A sprint to render your web page!</a:t>
            </a:r>
          </a:p>
        </p:txBody>
      </p:sp>
    </p:spTree>
    <p:extLst>
      <p:ext uri="{BB962C8B-B14F-4D97-AF65-F5344CB8AC3E}">
        <p14:creationId xmlns:p14="http://schemas.microsoft.com/office/powerpoint/2010/main" val="184826418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Starting around 2006, Amazon led in reinventing data center computing</a:t>
            </a:r>
          </a:p>
        </p:txBody>
      </p:sp>
      <p:sp>
        <p:nvSpPr>
          <p:cNvPr id="3" name="Content Placeholder 2"/>
          <p:cNvSpPr>
            <a:spLocks noGrp="1"/>
          </p:cNvSpPr>
          <p:nvPr>
            <p:ph idx="1"/>
          </p:nvPr>
        </p:nvSpPr>
        <p:spPr/>
        <p:txBody>
          <a:bodyPr>
            <a:normAutofit/>
          </a:bodyPr>
          <a:lstStyle/>
          <a:p>
            <a:r>
              <a:rPr lang="en-US" dirty="0"/>
              <a:t>Amazon reorganized their whole approach:</a:t>
            </a:r>
          </a:p>
          <a:p>
            <a:pPr>
              <a:buFont typeface="Wingdings" panose="05000000000000000000" pitchFamily="2" charset="2"/>
              <a:buChar char="Ø"/>
            </a:pPr>
            <a:r>
              <a:rPr lang="en-US" dirty="0"/>
              <a:t>  Requests arrived at a “first tier” of very lightweight servers.</a:t>
            </a:r>
          </a:p>
          <a:p>
            <a:pPr>
              <a:buFont typeface="Wingdings" panose="05000000000000000000" pitchFamily="2" charset="2"/>
              <a:buChar char="Ø"/>
            </a:pPr>
            <a:r>
              <a:rPr lang="en-US" dirty="0"/>
              <a:t>  These dispatched work requests on a message bus or queue.</a:t>
            </a:r>
          </a:p>
          <a:p>
            <a:pPr>
              <a:buFont typeface="Wingdings" panose="05000000000000000000" pitchFamily="2" charset="2"/>
              <a:buChar char="Ø"/>
            </a:pPr>
            <a:r>
              <a:rPr lang="en-US" dirty="0"/>
              <a:t>  The requests were selected by “micro-services” running in </a:t>
            </a:r>
            <a:r>
              <a:rPr lang="en-US" dirty="0" err="1"/>
              <a:t>relastic</a:t>
            </a:r>
            <a:r>
              <a:rPr lang="en-US" dirty="0"/>
              <a:t> pools.</a:t>
            </a:r>
          </a:p>
          <a:p>
            <a:pPr>
              <a:buFont typeface="Wingdings" panose="05000000000000000000" pitchFamily="2" charset="2"/>
              <a:buChar char="Ø"/>
            </a:pPr>
            <a:r>
              <a:rPr lang="en-US" dirty="0"/>
              <a:t>  One web request might involve tens or hundreds of </a:t>
            </a:r>
            <a:r>
              <a:rPr lang="en-US" dirty="0">
                <a:sym typeface="Symbol" panose="05050102010706020507" pitchFamily="18" charset="2"/>
              </a:rPr>
              <a:t>-services! </a:t>
            </a:r>
            <a:endParaRPr lang="en-US" dirty="0"/>
          </a:p>
          <a:p>
            <a:r>
              <a:rPr lang="en-US" dirty="0"/>
              <a:t>They also began to guess at your next action and precompute what they would probably need to answer your next query or link click.</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72941438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Old Approach (2005)</a:t>
            </a:r>
          </a:p>
        </p:txBody>
      </p:sp>
      <p:sp>
        <p:nvSpPr>
          <p:cNvPr id="4" name="Flowchart: Magnetic Disk 3"/>
          <p:cNvSpPr/>
          <p:nvPr/>
        </p:nvSpPr>
        <p:spPr>
          <a:xfrm>
            <a:off x="9094433" y="1129229"/>
            <a:ext cx="2716567" cy="1251752"/>
          </a:xfrm>
          <a:prstGeom prst="flowChartMagneticDisk">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C00000"/>
                </a:solidFill>
              </a:rPr>
              <a:t>Product List</a:t>
            </a:r>
          </a:p>
        </p:txBody>
      </p:sp>
      <p:cxnSp>
        <p:nvCxnSpPr>
          <p:cNvPr id="7" name="Straight Arrow Connector 6"/>
          <p:cNvCxnSpPr/>
          <p:nvPr/>
        </p:nvCxnSpPr>
        <p:spPr>
          <a:xfrm>
            <a:off x="4473812" y="3151842"/>
            <a:ext cx="1916930" cy="1"/>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sp>
        <p:nvSpPr>
          <p:cNvPr id="9" name="TextBox 8"/>
          <p:cNvSpPr txBox="1"/>
          <p:nvPr/>
        </p:nvSpPr>
        <p:spPr>
          <a:xfrm>
            <a:off x="971565" y="4333211"/>
            <a:ext cx="3157808" cy="369332"/>
          </a:xfrm>
          <a:prstGeom prst="rect">
            <a:avLst/>
          </a:prstGeom>
          <a:noFill/>
        </p:spPr>
        <p:txBody>
          <a:bodyPr wrap="square" rtlCol="0">
            <a:spAutoFit/>
          </a:bodyPr>
          <a:lstStyle/>
          <a:p>
            <a:r>
              <a:rPr lang="en-US" dirty="0"/>
              <a:t>Computers were mostly desktops</a:t>
            </a:r>
          </a:p>
        </p:txBody>
      </p:sp>
      <p:sp>
        <p:nvSpPr>
          <p:cNvPr id="10" name="TextBox 9"/>
          <p:cNvSpPr txBox="1"/>
          <p:nvPr/>
        </p:nvSpPr>
        <p:spPr>
          <a:xfrm>
            <a:off x="4380014" y="3151842"/>
            <a:ext cx="2093241" cy="923330"/>
          </a:xfrm>
          <a:prstGeom prst="rect">
            <a:avLst/>
          </a:prstGeom>
          <a:noFill/>
        </p:spPr>
        <p:txBody>
          <a:bodyPr wrap="square" rtlCol="0">
            <a:spAutoFit/>
          </a:bodyPr>
          <a:lstStyle/>
          <a:p>
            <a:pPr algn="ctr"/>
            <a:r>
              <a:rPr lang="en-US" dirty="0"/>
              <a:t>Internet routing was </a:t>
            </a:r>
            <a:br>
              <a:rPr lang="en-US" dirty="0"/>
            </a:br>
            <a:r>
              <a:rPr lang="en-US" dirty="0"/>
              <a:t>pretty static, except</a:t>
            </a:r>
            <a:br>
              <a:rPr lang="en-US" dirty="0"/>
            </a:br>
            <a:r>
              <a:rPr lang="en-US" dirty="0"/>
              <a:t>for load balancing</a:t>
            </a:r>
          </a:p>
        </p:txBody>
      </p:sp>
      <p:sp>
        <p:nvSpPr>
          <p:cNvPr id="11" name="TextBox 10"/>
          <p:cNvSpPr txBox="1"/>
          <p:nvPr/>
        </p:nvSpPr>
        <p:spPr>
          <a:xfrm>
            <a:off x="5697589" y="3918655"/>
            <a:ext cx="3157808" cy="646331"/>
          </a:xfrm>
          <a:prstGeom prst="rect">
            <a:avLst/>
          </a:prstGeom>
          <a:noFill/>
        </p:spPr>
        <p:txBody>
          <a:bodyPr wrap="square" rtlCol="0">
            <a:spAutoFit/>
          </a:bodyPr>
          <a:lstStyle/>
          <a:p>
            <a:pPr algn="ctr"/>
            <a:r>
              <a:rPr lang="en-US" dirty="0"/>
              <a:t>Web Server </a:t>
            </a:r>
            <a:br>
              <a:rPr lang="en-US" dirty="0"/>
            </a:br>
            <a:r>
              <a:rPr lang="en-US" dirty="0"/>
              <a:t>built the page… in Seattle</a:t>
            </a:r>
          </a:p>
        </p:txBody>
      </p:sp>
      <p:sp>
        <p:nvSpPr>
          <p:cNvPr id="12" name="Flowchart: Magnetic Disk 11"/>
          <p:cNvSpPr/>
          <p:nvPr/>
        </p:nvSpPr>
        <p:spPr>
          <a:xfrm>
            <a:off x="9094433" y="2677130"/>
            <a:ext cx="2716567" cy="1251752"/>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C00000"/>
                </a:solidFill>
              </a:rPr>
              <a:t>Image Database</a:t>
            </a:r>
            <a:endParaRPr lang="en-US" b="1" dirty="0">
              <a:solidFill>
                <a:srgbClr val="C00000"/>
              </a:solidFill>
            </a:endParaRPr>
          </a:p>
        </p:txBody>
      </p:sp>
      <p:sp>
        <p:nvSpPr>
          <p:cNvPr id="13" name="Flowchart: Magnetic Disk 12"/>
          <p:cNvSpPr/>
          <p:nvPr/>
        </p:nvSpPr>
        <p:spPr>
          <a:xfrm>
            <a:off x="9084893" y="4333211"/>
            <a:ext cx="2716567" cy="1251752"/>
          </a:xfrm>
          <a:prstGeom prst="flowChartMagneticDisk">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Billing and Account Info</a:t>
            </a:r>
          </a:p>
        </p:txBody>
      </p:sp>
      <p:sp>
        <p:nvSpPr>
          <p:cNvPr id="14" name="TextBox 13"/>
          <p:cNvSpPr txBox="1"/>
          <p:nvPr/>
        </p:nvSpPr>
        <p:spPr>
          <a:xfrm>
            <a:off x="8873812" y="5640902"/>
            <a:ext cx="3157808" cy="646331"/>
          </a:xfrm>
          <a:prstGeom prst="rect">
            <a:avLst/>
          </a:prstGeom>
          <a:noFill/>
        </p:spPr>
        <p:txBody>
          <a:bodyPr wrap="square" rtlCol="0">
            <a:spAutoFit/>
          </a:bodyPr>
          <a:lstStyle/>
          <a:p>
            <a:pPr algn="ctr"/>
            <a:r>
              <a:rPr lang="en-US" dirty="0"/>
              <a:t>Databases held the real </a:t>
            </a:r>
            <a:br>
              <a:rPr lang="en-US" dirty="0"/>
            </a:br>
            <a:r>
              <a:rPr lang="en-US" dirty="0"/>
              <a:t>product inventory</a:t>
            </a:r>
          </a:p>
        </p:txBody>
      </p:sp>
      <p:pic>
        <p:nvPicPr>
          <p:cNvPr id="15" name="Picture 14"/>
          <p:cNvPicPr>
            <a:picLocks noChangeAspect="1"/>
          </p:cNvPicPr>
          <p:nvPr/>
        </p:nvPicPr>
        <p:blipFill>
          <a:blip r:embed="rId3"/>
          <a:stretch>
            <a:fillRect/>
          </a:stretch>
        </p:blipFill>
        <p:spPr>
          <a:xfrm>
            <a:off x="6484539" y="1619226"/>
            <a:ext cx="1583908" cy="2309656"/>
          </a:xfrm>
          <a:prstGeom prst="rect">
            <a:avLst/>
          </a:prstGeom>
        </p:spPr>
      </p:pic>
      <p:cxnSp>
        <p:nvCxnSpPr>
          <p:cNvPr id="16" name="Straight Arrow Connector 15"/>
          <p:cNvCxnSpPr/>
          <p:nvPr/>
        </p:nvCxnSpPr>
        <p:spPr>
          <a:xfrm flipV="1">
            <a:off x="8068447" y="1818900"/>
            <a:ext cx="898000" cy="941328"/>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18" name="Straight Arrow Connector 17"/>
          <p:cNvCxnSpPr>
            <a:endCxn id="12" idx="2"/>
          </p:cNvCxnSpPr>
          <p:nvPr/>
        </p:nvCxnSpPr>
        <p:spPr>
          <a:xfrm>
            <a:off x="8102636" y="2755170"/>
            <a:ext cx="991797" cy="547836"/>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0" name="Straight Arrow Connector 19"/>
          <p:cNvCxnSpPr/>
          <p:nvPr/>
        </p:nvCxnSpPr>
        <p:spPr>
          <a:xfrm>
            <a:off x="8079730" y="2851645"/>
            <a:ext cx="920906" cy="2011322"/>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sp>
        <p:nvSpPr>
          <p:cNvPr id="25" name="Footer Placeholder 24"/>
          <p:cNvSpPr>
            <a:spLocks noGrp="1"/>
          </p:cNvSpPr>
          <p:nvPr>
            <p:ph type="ftr" sz="quarter" idx="11"/>
          </p:nvPr>
        </p:nvSpPr>
        <p:spPr/>
        <p:txBody>
          <a:bodyPr/>
          <a:lstStyle/>
          <a:p>
            <a:r>
              <a:rPr lang="en-US"/>
              <a:t>http://www.cs.cornell.edu/courses/cs5412/2019sp</a:t>
            </a:r>
          </a:p>
        </p:txBody>
      </p:sp>
      <p:sp>
        <p:nvSpPr>
          <p:cNvPr id="26" name="Slide Number Placeholder 25"/>
          <p:cNvSpPr>
            <a:spLocks noGrp="1"/>
          </p:cNvSpPr>
          <p:nvPr>
            <p:ph type="sldNum" sz="quarter" idx="12"/>
          </p:nvPr>
        </p:nvSpPr>
        <p:spPr/>
        <p:txBody>
          <a:bodyPr/>
          <a:lstStyle/>
          <a:p>
            <a:fld id="{3C974458-8A97-4835-BF79-1FB6D7856C21}" type="slidenum">
              <a:rPr lang="en-US" smtClean="0"/>
              <a:t>14</a:t>
            </a:fld>
            <a:endParaRPr lang="en-US"/>
          </a:p>
        </p:txBody>
      </p:sp>
      <p:pic>
        <p:nvPicPr>
          <p:cNvPr id="3" name="Picture 2"/>
          <p:cNvPicPr>
            <a:picLocks noChangeAspect="1"/>
          </p:cNvPicPr>
          <p:nvPr/>
        </p:nvPicPr>
        <p:blipFill>
          <a:blip r:embed="rId4"/>
          <a:stretch>
            <a:fillRect/>
          </a:stretch>
        </p:blipFill>
        <p:spPr>
          <a:xfrm>
            <a:off x="971565" y="1981554"/>
            <a:ext cx="3115019" cy="2338341"/>
          </a:xfrm>
          <a:prstGeom prst="rect">
            <a:avLst/>
          </a:prstGeom>
        </p:spPr>
      </p:pic>
    </p:spTree>
    <p:extLst>
      <p:ext uri="{BB962C8B-B14F-4D97-AF65-F5344CB8AC3E}">
        <p14:creationId xmlns:p14="http://schemas.microsoft.com/office/powerpoint/2010/main" val="398708632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New Approach (2008)</a:t>
            </a:r>
          </a:p>
        </p:txBody>
      </p:sp>
      <p:sp>
        <p:nvSpPr>
          <p:cNvPr id="4" name="Flowchart: Magnetic Disk 3"/>
          <p:cNvSpPr/>
          <p:nvPr/>
        </p:nvSpPr>
        <p:spPr>
          <a:xfrm>
            <a:off x="9094433" y="1129229"/>
            <a:ext cx="2716567" cy="1251752"/>
          </a:xfrm>
          <a:prstGeom prst="flowChartMagneticDisk">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C00000"/>
                </a:solidFill>
              </a:rPr>
              <a:t>Product List</a:t>
            </a:r>
          </a:p>
        </p:txBody>
      </p:sp>
      <p:sp>
        <p:nvSpPr>
          <p:cNvPr id="9" name="TextBox 8"/>
          <p:cNvSpPr txBox="1"/>
          <p:nvPr/>
        </p:nvSpPr>
        <p:spPr>
          <a:xfrm>
            <a:off x="171465" y="3559550"/>
            <a:ext cx="3157808" cy="646331"/>
          </a:xfrm>
          <a:prstGeom prst="rect">
            <a:avLst/>
          </a:prstGeom>
          <a:noFill/>
        </p:spPr>
        <p:txBody>
          <a:bodyPr wrap="square" rtlCol="0">
            <a:spAutoFit/>
          </a:bodyPr>
          <a:lstStyle/>
          <a:p>
            <a:pPr algn="ctr"/>
            <a:r>
              <a:rPr lang="en-US" dirty="0"/>
              <a:t>Computers became lightweight, yet faster</a:t>
            </a:r>
          </a:p>
        </p:txBody>
      </p:sp>
      <p:sp>
        <p:nvSpPr>
          <p:cNvPr id="12" name="Flowchart: Magnetic Disk 11"/>
          <p:cNvSpPr/>
          <p:nvPr/>
        </p:nvSpPr>
        <p:spPr>
          <a:xfrm>
            <a:off x="9094433" y="2677130"/>
            <a:ext cx="2716567" cy="1251752"/>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C00000"/>
                </a:solidFill>
              </a:rPr>
              <a:t>Image Database</a:t>
            </a:r>
            <a:endParaRPr lang="en-US" b="1" dirty="0">
              <a:solidFill>
                <a:srgbClr val="C00000"/>
              </a:solidFill>
            </a:endParaRPr>
          </a:p>
        </p:txBody>
      </p:sp>
      <p:sp>
        <p:nvSpPr>
          <p:cNvPr id="13" name="Flowchart: Magnetic Disk 12"/>
          <p:cNvSpPr/>
          <p:nvPr/>
        </p:nvSpPr>
        <p:spPr>
          <a:xfrm>
            <a:off x="9084893" y="4333211"/>
            <a:ext cx="2716567" cy="1251752"/>
          </a:xfrm>
          <a:prstGeom prst="flowChartMagneticDisk">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Billing and Account Info</a:t>
            </a:r>
          </a:p>
        </p:txBody>
      </p:sp>
      <p:sp>
        <p:nvSpPr>
          <p:cNvPr id="14" name="TextBox 13"/>
          <p:cNvSpPr txBox="1"/>
          <p:nvPr/>
        </p:nvSpPr>
        <p:spPr>
          <a:xfrm>
            <a:off x="8873812" y="5640902"/>
            <a:ext cx="3157808" cy="646331"/>
          </a:xfrm>
          <a:prstGeom prst="rect">
            <a:avLst/>
          </a:prstGeom>
          <a:noFill/>
        </p:spPr>
        <p:txBody>
          <a:bodyPr wrap="square" rtlCol="0">
            <a:spAutoFit/>
          </a:bodyPr>
          <a:lstStyle/>
          <a:p>
            <a:pPr algn="ctr"/>
            <a:r>
              <a:rPr lang="en-US" dirty="0"/>
              <a:t>Databases held the real </a:t>
            </a:r>
            <a:br>
              <a:rPr lang="en-US" dirty="0"/>
            </a:br>
            <a:r>
              <a:rPr lang="en-US" dirty="0"/>
              <a:t>product inventory</a:t>
            </a:r>
          </a:p>
        </p:txBody>
      </p:sp>
      <p:cxnSp>
        <p:nvCxnSpPr>
          <p:cNvPr id="16" name="Straight Arrow Connector 15"/>
          <p:cNvCxnSpPr/>
          <p:nvPr/>
        </p:nvCxnSpPr>
        <p:spPr>
          <a:xfrm flipV="1">
            <a:off x="8068447" y="1818900"/>
            <a:ext cx="898000" cy="941328"/>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18" name="Straight Arrow Connector 17"/>
          <p:cNvCxnSpPr>
            <a:endCxn id="12" idx="2"/>
          </p:cNvCxnSpPr>
          <p:nvPr/>
        </p:nvCxnSpPr>
        <p:spPr>
          <a:xfrm>
            <a:off x="8102636" y="2755170"/>
            <a:ext cx="991797" cy="547836"/>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0" name="Straight Arrow Connector 19"/>
          <p:cNvCxnSpPr/>
          <p:nvPr/>
        </p:nvCxnSpPr>
        <p:spPr>
          <a:xfrm>
            <a:off x="8079730" y="2851645"/>
            <a:ext cx="920906" cy="2011322"/>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sp>
        <p:nvSpPr>
          <p:cNvPr id="25" name="Footer Placeholder 24"/>
          <p:cNvSpPr>
            <a:spLocks noGrp="1"/>
          </p:cNvSpPr>
          <p:nvPr>
            <p:ph type="ftr" sz="quarter" idx="11"/>
          </p:nvPr>
        </p:nvSpPr>
        <p:spPr/>
        <p:txBody>
          <a:bodyPr/>
          <a:lstStyle/>
          <a:p>
            <a:r>
              <a:rPr lang="en-US"/>
              <a:t>http://www.cs.cornell.edu/courses/cs5412/2019sp</a:t>
            </a:r>
          </a:p>
        </p:txBody>
      </p:sp>
      <p:sp>
        <p:nvSpPr>
          <p:cNvPr id="26" name="Slide Number Placeholder 25"/>
          <p:cNvSpPr>
            <a:spLocks noGrp="1"/>
          </p:cNvSpPr>
          <p:nvPr>
            <p:ph type="sldNum" sz="quarter" idx="12"/>
          </p:nvPr>
        </p:nvSpPr>
        <p:spPr/>
        <p:txBody>
          <a:bodyPr/>
          <a:lstStyle/>
          <a:p>
            <a:fld id="{3C974458-8A97-4835-BF79-1FB6D7856C21}" type="slidenum">
              <a:rPr lang="en-US" smtClean="0"/>
              <a:t>15</a:t>
            </a:fld>
            <a:endParaRPr lang="en-US"/>
          </a:p>
        </p:txBody>
      </p:sp>
      <p:pic>
        <p:nvPicPr>
          <p:cNvPr id="19" name="Picture 18"/>
          <p:cNvPicPr>
            <a:picLocks noChangeAspect="1"/>
          </p:cNvPicPr>
          <p:nvPr/>
        </p:nvPicPr>
        <p:blipFill>
          <a:blip r:embed="rId3"/>
          <a:stretch>
            <a:fillRect/>
          </a:stretch>
        </p:blipFill>
        <p:spPr>
          <a:xfrm>
            <a:off x="509125" y="2203702"/>
            <a:ext cx="2052526" cy="1334142"/>
          </a:xfrm>
          <a:prstGeom prst="rect">
            <a:avLst/>
          </a:prstGeom>
        </p:spPr>
      </p:pic>
      <p:sp>
        <p:nvSpPr>
          <p:cNvPr id="21" name="TextBox 20"/>
          <p:cNvSpPr txBox="1"/>
          <p:nvPr/>
        </p:nvSpPr>
        <p:spPr>
          <a:xfrm rot="20838728">
            <a:off x="2420712" y="2154808"/>
            <a:ext cx="2876745" cy="646331"/>
          </a:xfrm>
          <a:prstGeom prst="rect">
            <a:avLst/>
          </a:prstGeom>
          <a:noFill/>
        </p:spPr>
        <p:txBody>
          <a:bodyPr wrap="square" rtlCol="0">
            <a:spAutoFit/>
          </a:bodyPr>
          <a:lstStyle/>
          <a:p>
            <a:pPr algn="ctr"/>
            <a:r>
              <a:rPr lang="en-US" dirty="0"/>
              <a:t>Routed to nearest</a:t>
            </a:r>
            <a:br>
              <a:rPr lang="en-US" dirty="0"/>
            </a:br>
            <a:r>
              <a:rPr lang="en-US" dirty="0"/>
              <a:t>datacenter, one of many</a:t>
            </a:r>
          </a:p>
        </p:txBody>
      </p:sp>
      <p:cxnSp>
        <p:nvCxnSpPr>
          <p:cNvPr id="22" name="Straight Arrow Connector 21"/>
          <p:cNvCxnSpPr>
            <a:endCxn id="23" idx="1"/>
          </p:cNvCxnSpPr>
          <p:nvPr/>
        </p:nvCxnSpPr>
        <p:spPr>
          <a:xfrm flipV="1">
            <a:off x="2669906" y="2599037"/>
            <a:ext cx="2626878" cy="636532"/>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pic>
        <p:nvPicPr>
          <p:cNvPr id="23" name="Picture 22">
            <a:extLst>
              <a:ext uri="{FF2B5EF4-FFF2-40B4-BE49-F238E27FC236}">
                <a16:creationId xmlns:a16="http://schemas.microsoft.com/office/drawing/2014/main" id="{138A81C9-4884-4AFC-88A6-EADD0C0C0EB4}"/>
              </a:ext>
            </a:extLst>
          </p:cNvPr>
          <p:cNvPicPr>
            <a:picLocks noChangeAspect="1"/>
          </p:cNvPicPr>
          <p:nvPr/>
        </p:nvPicPr>
        <p:blipFill>
          <a:blip r:embed="rId4"/>
          <a:stretch>
            <a:fillRect/>
          </a:stretch>
        </p:blipFill>
        <p:spPr>
          <a:xfrm>
            <a:off x="5296784" y="1850936"/>
            <a:ext cx="2663408" cy="1496201"/>
          </a:xfrm>
          <a:prstGeom prst="rect">
            <a:avLst/>
          </a:prstGeom>
        </p:spPr>
      </p:pic>
      <p:sp>
        <p:nvSpPr>
          <p:cNvPr id="27" name="TextBox 26"/>
          <p:cNvSpPr txBox="1"/>
          <p:nvPr/>
        </p:nvSpPr>
        <p:spPr>
          <a:xfrm>
            <a:off x="5049584" y="3408299"/>
            <a:ext cx="3157808" cy="646331"/>
          </a:xfrm>
          <a:prstGeom prst="rect">
            <a:avLst/>
          </a:prstGeom>
          <a:noFill/>
        </p:spPr>
        <p:txBody>
          <a:bodyPr wrap="square" rtlCol="0">
            <a:spAutoFit/>
          </a:bodyPr>
          <a:lstStyle/>
          <a:p>
            <a:pPr algn="ctr"/>
            <a:r>
              <a:rPr lang="en-US" dirty="0"/>
              <a:t>Web Server built the page… ten miles from the users</a:t>
            </a:r>
          </a:p>
        </p:txBody>
      </p:sp>
    </p:spTree>
    <p:extLst>
      <p:ext uri="{BB962C8B-B14F-4D97-AF65-F5344CB8AC3E}">
        <p14:creationId xmlns:p14="http://schemas.microsoft.com/office/powerpoint/2010/main" val="3127669862"/>
      </p:ext>
    </p:extLst>
  </p:cSld>
  <p:clrMapOvr>
    <a:masterClrMapping/>
  </p:clrMapOvr>
  <p:transition spd="slow">
    <p:randomBar dir="vert"/>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New Approach (2008)</a:t>
            </a:r>
          </a:p>
        </p:txBody>
      </p:sp>
      <p:sp>
        <p:nvSpPr>
          <p:cNvPr id="4" name="Flowchart: Magnetic Disk 3"/>
          <p:cNvSpPr/>
          <p:nvPr/>
        </p:nvSpPr>
        <p:spPr>
          <a:xfrm>
            <a:off x="9094433" y="1129229"/>
            <a:ext cx="2716567" cy="1251752"/>
          </a:xfrm>
          <a:prstGeom prst="flowChartMagneticDisk">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C00000"/>
                </a:solidFill>
              </a:rPr>
              <a:t>Product List</a:t>
            </a:r>
          </a:p>
        </p:txBody>
      </p:sp>
      <p:sp>
        <p:nvSpPr>
          <p:cNvPr id="9" name="TextBox 8"/>
          <p:cNvSpPr txBox="1"/>
          <p:nvPr/>
        </p:nvSpPr>
        <p:spPr>
          <a:xfrm>
            <a:off x="171465" y="3559550"/>
            <a:ext cx="3157808" cy="646331"/>
          </a:xfrm>
          <a:prstGeom prst="rect">
            <a:avLst/>
          </a:prstGeom>
          <a:noFill/>
        </p:spPr>
        <p:txBody>
          <a:bodyPr wrap="square" rtlCol="0">
            <a:spAutoFit/>
          </a:bodyPr>
          <a:lstStyle/>
          <a:p>
            <a:pPr algn="ctr"/>
            <a:r>
              <a:rPr lang="en-US" dirty="0"/>
              <a:t>Computers became lightweight, yet faster</a:t>
            </a:r>
          </a:p>
        </p:txBody>
      </p:sp>
      <p:sp>
        <p:nvSpPr>
          <p:cNvPr id="12" name="Flowchart: Magnetic Disk 11"/>
          <p:cNvSpPr/>
          <p:nvPr/>
        </p:nvSpPr>
        <p:spPr>
          <a:xfrm>
            <a:off x="9094433" y="2677130"/>
            <a:ext cx="2716567" cy="1251752"/>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C00000"/>
                </a:solidFill>
              </a:rPr>
              <a:t>Image Database</a:t>
            </a:r>
            <a:endParaRPr lang="en-US" b="1" dirty="0">
              <a:solidFill>
                <a:srgbClr val="C00000"/>
              </a:solidFill>
            </a:endParaRPr>
          </a:p>
        </p:txBody>
      </p:sp>
      <p:sp>
        <p:nvSpPr>
          <p:cNvPr id="13" name="Flowchart: Magnetic Disk 12"/>
          <p:cNvSpPr/>
          <p:nvPr/>
        </p:nvSpPr>
        <p:spPr>
          <a:xfrm>
            <a:off x="9084893" y="4333211"/>
            <a:ext cx="2716567" cy="1251752"/>
          </a:xfrm>
          <a:prstGeom prst="flowChartMagneticDisk">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Billing and Account Info</a:t>
            </a:r>
          </a:p>
        </p:txBody>
      </p:sp>
      <p:sp>
        <p:nvSpPr>
          <p:cNvPr id="14" name="TextBox 13"/>
          <p:cNvSpPr txBox="1"/>
          <p:nvPr/>
        </p:nvSpPr>
        <p:spPr>
          <a:xfrm>
            <a:off x="8873812" y="5640902"/>
            <a:ext cx="3157808" cy="646331"/>
          </a:xfrm>
          <a:prstGeom prst="rect">
            <a:avLst/>
          </a:prstGeom>
          <a:noFill/>
        </p:spPr>
        <p:txBody>
          <a:bodyPr wrap="square" rtlCol="0">
            <a:spAutoFit/>
          </a:bodyPr>
          <a:lstStyle/>
          <a:p>
            <a:pPr algn="ctr"/>
            <a:r>
              <a:rPr lang="en-US" dirty="0"/>
              <a:t>Databases held the real </a:t>
            </a:r>
            <a:br>
              <a:rPr lang="en-US" dirty="0"/>
            </a:br>
            <a:r>
              <a:rPr lang="en-US" dirty="0"/>
              <a:t>product inventory</a:t>
            </a:r>
          </a:p>
        </p:txBody>
      </p:sp>
      <p:cxnSp>
        <p:nvCxnSpPr>
          <p:cNvPr id="16" name="Straight Arrow Connector 15"/>
          <p:cNvCxnSpPr/>
          <p:nvPr/>
        </p:nvCxnSpPr>
        <p:spPr>
          <a:xfrm flipV="1">
            <a:off x="8068447" y="1818900"/>
            <a:ext cx="898000" cy="941328"/>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18" name="Straight Arrow Connector 17"/>
          <p:cNvCxnSpPr>
            <a:endCxn id="12" idx="2"/>
          </p:cNvCxnSpPr>
          <p:nvPr/>
        </p:nvCxnSpPr>
        <p:spPr>
          <a:xfrm>
            <a:off x="8102636" y="2755170"/>
            <a:ext cx="991797" cy="547836"/>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0" name="Straight Arrow Connector 19"/>
          <p:cNvCxnSpPr/>
          <p:nvPr/>
        </p:nvCxnSpPr>
        <p:spPr>
          <a:xfrm>
            <a:off x="8079730" y="2851645"/>
            <a:ext cx="920906" cy="2011322"/>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sp>
        <p:nvSpPr>
          <p:cNvPr id="25" name="Footer Placeholder 24"/>
          <p:cNvSpPr>
            <a:spLocks noGrp="1"/>
          </p:cNvSpPr>
          <p:nvPr>
            <p:ph type="ftr" sz="quarter" idx="11"/>
          </p:nvPr>
        </p:nvSpPr>
        <p:spPr/>
        <p:txBody>
          <a:bodyPr/>
          <a:lstStyle/>
          <a:p>
            <a:r>
              <a:rPr lang="en-US"/>
              <a:t>http://www.cs.cornell.edu/courses/cs5412/2019sp</a:t>
            </a:r>
          </a:p>
        </p:txBody>
      </p:sp>
      <p:sp>
        <p:nvSpPr>
          <p:cNvPr id="26" name="Slide Number Placeholder 25"/>
          <p:cNvSpPr>
            <a:spLocks noGrp="1"/>
          </p:cNvSpPr>
          <p:nvPr>
            <p:ph type="sldNum" sz="quarter" idx="12"/>
          </p:nvPr>
        </p:nvSpPr>
        <p:spPr/>
        <p:txBody>
          <a:bodyPr/>
          <a:lstStyle/>
          <a:p>
            <a:fld id="{3C974458-8A97-4835-BF79-1FB6D7856C21}" type="slidenum">
              <a:rPr lang="en-US" smtClean="0"/>
              <a:t>16</a:t>
            </a:fld>
            <a:endParaRPr lang="en-US"/>
          </a:p>
        </p:txBody>
      </p:sp>
      <p:pic>
        <p:nvPicPr>
          <p:cNvPr id="19" name="Picture 18"/>
          <p:cNvPicPr>
            <a:picLocks noChangeAspect="1"/>
          </p:cNvPicPr>
          <p:nvPr/>
        </p:nvPicPr>
        <p:blipFill>
          <a:blip r:embed="rId3"/>
          <a:stretch>
            <a:fillRect/>
          </a:stretch>
        </p:blipFill>
        <p:spPr>
          <a:xfrm>
            <a:off x="509125" y="2203702"/>
            <a:ext cx="2052526" cy="1334142"/>
          </a:xfrm>
          <a:prstGeom prst="rect">
            <a:avLst/>
          </a:prstGeom>
        </p:spPr>
      </p:pic>
      <p:sp>
        <p:nvSpPr>
          <p:cNvPr id="21" name="TextBox 20"/>
          <p:cNvSpPr txBox="1"/>
          <p:nvPr/>
        </p:nvSpPr>
        <p:spPr>
          <a:xfrm rot="20838728">
            <a:off x="2420712" y="2154808"/>
            <a:ext cx="2876745" cy="646331"/>
          </a:xfrm>
          <a:prstGeom prst="rect">
            <a:avLst/>
          </a:prstGeom>
          <a:noFill/>
        </p:spPr>
        <p:txBody>
          <a:bodyPr wrap="square" rtlCol="0">
            <a:spAutoFit/>
          </a:bodyPr>
          <a:lstStyle/>
          <a:p>
            <a:pPr algn="ctr"/>
            <a:r>
              <a:rPr lang="en-US" dirty="0"/>
              <a:t>Routed to nearest</a:t>
            </a:r>
            <a:br>
              <a:rPr lang="en-US" dirty="0"/>
            </a:br>
            <a:r>
              <a:rPr lang="en-US" dirty="0"/>
              <a:t>datacenter, one of many</a:t>
            </a:r>
          </a:p>
        </p:txBody>
      </p:sp>
      <p:cxnSp>
        <p:nvCxnSpPr>
          <p:cNvPr id="22" name="Straight Arrow Connector 21"/>
          <p:cNvCxnSpPr>
            <a:endCxn id="23" idx="1"/>
          </p:cNvCxnSpPr>
          <p:nvPr/>
        </p:nvCxnSpPr>
        <p:spPr>
          <a:xfrm flipV="1">
            <a:off x="2669906" y="2599037"/>
            <a:ext cx="2626878" cy="636532"/>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pic>
        <p:nvPicPr>
          <p:cNvPr id="23" name="Picture 22">
            <a:extLst>
              <a:ext uri="{FF2B5EF4-FFF2-40B4-BE49-F238E27FC236}">
                <a16:creationId xmlns:a16="http://schemas.microsoft.com/office/drawing/2014/main" id="{138A81C9-4884-4AFC-88A6-EADD0C0C0EB4}"/>
              </a:ext>
            </a:extLst>
          </p:cNvPr>
          <p:cNvPicPr>
            <a:picLocks noChangeAspect="1"/>
          </p:cNvPicPr>
          <p:nvPr/>
        </p:nvPicPr>
        <p:blipFill>
          <a:blip r:embed="rId4"/>
          <a:stretch>
            <a:fillRect/>
          </a:stretch>
        </p:blipFill>
        <p:spPr>
          <a:xfrm>
            <a:off x="5296784" y="1850936"/>
            <a:ext cx="2663408" cy="1496201"/>
          </a:xfrm>
          <a:prstGeom prst="rect">
            <a:avLst/>
          </a:prstGeom>
        </p:spPr>
      </p:pic>
      <p:sp>
        <p:nvSpPr>
          <p:cNvPr id="27" name="TextBox 26"/>
          <p:cNvSpPr txBox="1"/>
          <p:nvPr/>
        </p:nvSpPr>
        <p:spPr>
          <a:xfrm>
            <a:off x="5049584" y="3408299"/>
            <a:ext cx="3157808" cy="646331"/>
          </a:xfrm>
          <a:prstGeom prst="rect">
            <a:avLst/>
          </a:prstGeom>
          <a:noFill/>
        </p:spPr>
        <p:txBody>
          <a:bodyPr wrap="square" rtlCol="0">
            <a:spAutoFit/>
          </a:bodyPr>
          <a:lstStyle/>
          <a:p>
            <a:pPr algn="ctr"/>
            <a:r>
              <a:rPr lang="en-US" dirty="0"/>
              <a:t>Web Server built the page… ten miles from the users</a:t>
            </a:r>
          </a:p>
        </p:txBody>
      </p:sp>
      <p:pic>
        <p:nvPicPr>
          <p:cNvPr id="24" name="Picture 23"/>
          <p:cNvPicPr>
            <a:picLocks noChangeAspect="1"/>
          </p:cNvPicPr>
          <p:nvPr/>
        </p:nvPicPr>
        <p:blipFill rotWithShape="1">
          <a:blip r:embed="rId5"/>
          <a:srcRect l="42924" r="16095"/>
          <a:stretch/>
        </p:blipFill>
        <p:spPr>
          <a:xfrm>
            <a:off x="877048" y="4386643"/>
            <a:ext cx="1643432" cy="2115307"/>
          </a:xfrm>
          <a:prstGeom prst="rect">
            <a:avLst/>
          </a:prstGeom>
        </p:spPr>
      </p:pic>
      <p:sp>
        <p:nvSpPr>
          <p:cNvPr id="28" name="TextBox 27"/>
          <p:cNvSpPr txBox="1"/>
          <p:nvPr/>
        </p:nvSpPr>
        <p:spPr>
          <a:xfrm>
            <a:off x="386015" y="6501950"/>
            <a:ext cx="3157808" cy="369332"/>
          </a:xfrm>
          <a:prstGeom prst="rect">
            <a:avLst/>
          </a:prstGeom>
          <a:noFill/>
        </p:spPr>
        <p:txBody>
          <a:bodyPr wrap="square" rtlCol="0">
            <a:spAutoFit/>
          </a:bodyPr>
          <a:lstStyle/>
          <a:p>
            <a:r>
              <a:rPr lang="en-US" dirty="0"/>
              <a:t>More and more mobile apps</a:t>
            </a:r>
          </a:p>
        </p:txBody>
      </p:sp>
      <p:pic>
        <p:nvPicPr>
          <p:cNvPr id="29" name="Picture 28">
            <a:extLst>
              <a:ext uri="{FF2B5EF4-FFF2-40B4-BE49-F238E27FC236}">
                <a16:creationId xmlns:a16="http://schemas.microsoft.com/office/drawing/2014/main" id="{138A81C9-4884-4AFC-88A6-EADD0C0C0EB4}"/>
              </a:ext>
            </a:extLst>
          </p:cNvPr>
          <p:cNvPicPr>
            <a:picLocks noChangeAspect="1"/>
          </p:cNvPicPr>
          <p:nvPr/>
        </p:nvPicPr>
        <p:blipFill>
          <a:blip r:embed="rId4">
            <a:duotone>
              <a:schemeClr val="bg2">
                <a:shade val="45000"/>
                <a:satMod val="135000"/>
              </a:schemeClr>
              <a:prstClr val="white"/>
            </a:duotone>
          </a:blip>
          <a:stretch>
            <a:fillRect/>
          </a:stretch>
        </p:blipFill>
        <p:spPr>
          <a:xfrm>
            <a:off x="5029066" y="4696197"/>
            <a:ext cx="2693162" cy="1496201"/>
          </a:xfrm>
          <a:prstGeom prst="rect">
            <a:avLst/>
          </a:prstGeom>
        </p:spPr>
      </p:pic>
      <p:cxnSp>
        <p:nvCxnSpPr>
          <p:cNvPr id="30" name="Straight Arrow Connector 29"/>
          <p:cNvCxnSpPr>
            <a:endCxn id="29" idx="1"/>
          </p:cNvCxnSpPr>
          <p:nvPr/>
        </p:nvCxnSpPr>
        <p:spPr>
          <a:xfrm flipV="1">
            <a:off x="2573131" y="5444298"/>
            <a:ext cx="2455935" cy="751871"/>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31" name="Straight Arrow Connector 30"/>
          <p:cNvCxnSpPr/>
          <p:nvPr/>
        </p:nvCxnSpPr>
        <p:spPr>
          <a:xfrm>
            <a:off x="2711160" y="3409559"/>
            <a:ext cx="2297200" cy="1984906"/>
          </a:xfrm>
          <a:prstGeom prst="straightConnector1">
            <a:avLst/>
          </a:prstGeom>
          <a:ln w="38100">
            <a:solidFill>
              <a:schemeClr val="accent1">
                <a:lumMod val="60000"/>
                <a:lumOff val="40000"/>
              </a:schemeClr>
            </a:solidFill>
            <a:prstDash val="dash"/>
            <a:headEnd type="triangle"/>
            <a:tailEnd type="triangle"/>
          </a:ln>
        </p:spPr>
        <p:style>
          <a:lnRef idx="1">
            <a:schemeClr val="accent1"/>
          </a:lnRef>
          <a:fillRef idx="0">
            <a:schemeClr val="accent1"/>
          </a:fillRef>
          <a:effectRef idx="0">
            <a:schemeClr val="accent1"/>
          </a:effectRef>
          <a:fontRef idx="minor">
            <a:schemeClr val="tx1"/>
          </a:fontRef>
        </p:style>
      </p:cxnSp>
      <p:sp>
        <p:nvSpPr>
          <p:cNvPr id="32" name="TextBox 31"/>
          <p:cNvSpPr txBox="1"/>
          <p:nvPr/>
        </p:nvSpPr>
        <p:spPr>
          <a:xfrm rot="2512438">
            <a:off x="2457968" y="3892458"/>
            <a:ext cx="2876745" cy="369332"/>
          </a:xfrm>
          <a:prstGeom prst="rect">
            <a:avLst/>
          </a:prstGeom>
          <a:noFill/>
        </p:spPr>
        <p:txBody>
          <a:bodyPr wrap="square" rtlCol="0">
            <a:spAutoFit/>
          </a:bodyPr>
          <a:lstStyle/>
          <a:p>
            <a:pPr algn="ctr"/>
            <a:r>
              <a:rPr lang="en-US" dirty="0"/>
              <a:t>Backup routing options</a:t>
            </a:r>
          </a:p>
        </p:txBody>
      </p:sp>
    </p:spTree>
    <p:extLst>
      <p:ext uri="{BB962C8B-B14F-4D97-AF65-F5344CB8AC3E}">
        <p14:creationId xmlns:p14="http://schemas.microsoft.com/office/powerpoint/2010/main" val="1577653497"/>
      </p:ext>
    </p:extLst>
  </p:cSld>
  <p:clrMapOvr>
    <a:masterClrMapping/>
  </p:clrMapOvr>
  <p:transition spd="slow">
    <p:randomBar dir="vert"/>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New Approach (2008)</a:t>
            </a:r>
          </a:p>
        </p:txBody>
      </p:sp>
      <p:pic>
        <p:nvPicPr>
          <p:cNvPr id="5" name="Picture 4"/>
          <p:cNvPicPr>
            <a:picLocks noChangeAspect="1"/>
          </p:cNvPicPr>
          <p:nvPr/>
        </p:nvPicPr>
        <p:blipFill>
          <a:blip r:embed="rId3"/>
          <a:stretch>
            <a:fillRect/>
          </a:stretch>
        </p:blipFill>
        <p:spPr>
          <a:xfrm>
            <a:off x="509125" y="2203702"/>
            <a:ext cx="2052526" cy="1334142"/>
          </a:xfrm>
          <a:prstGeom prst="rect">
            <a:avLst/>
          </a:prstGeom>
        </p:spPr>
      </p:pic>
      <p:sp>
        <p:nvSpPr>
          <p:cNvPr id="9" name="TextBox 8"/>
          <p:cNvSpPr txBox="1"/>
          <p:nvPr/>
        </p:nvSpPr>
        <p:spPr>
          <a:xfrm>
            <a:off x="84563" y="3613507"/>
            <a:ext cx="2830556" cy="646331"/>
          </a:xfrm>
          <a:prstGeom prst="rect">
            <a:avLst/>
          </a:prstGeom>
          <a:noFill/>
        </p:spPr>
        <p:txBody>
          <a:bodyPr wrap="square" rtlCol="0">
            <a:spAutoFit/>
          </a:bodyPr>
          <a:lstStyle/>
          <a:p>
            <a:pPr algn="ctr"/>
            <a:r>
              <a:rPr lang="en-US" dirty="0"/>
              <a:t>Desktops with</a:t>
            </a:r>
            <a:br>
              <a:rPr lang="en-US" dirty="0"/>
            </a:br>
            <a:r>
              <a:rPr lang="en-US" dirty="0"/>
              <a:t>snappier response</a:t>
            </a:r>
          </a:p>
        </p:txBody>
      </p:sp>
      <p:pic>
        <p:nvPicPr>
          <p:cNvPr id="17" name="Picture 16"/>
          <p:cNvPicPr>
            <a:picLocks noChangeAspect="1"/>
          </p:cNvPicPr>
          <p:nvPr/>
        </p:nvPicPr>
        <p:blipFill rotWithShape="1">
          <a:blip r:embed="rId4"/>
          <a:srcRect l="42924" r="16095"/>
          <a:stretch/>
        </p:blipFill>
        <p:spPr>
          <a:xfrm>
            <a:off x="877048" y="4386643"/>
            <a:ext cx="1643432" cy="2115307"/>
          </a:xfrm>
          <a:prstGeom prst="rect">
            <a:avLst/>
          </a:prstGeom>
        </p:spPr>
      </p:pic>
      <p:sp>
        <p:nvSpPr>
          <p:cNvPr id="19" name="TextBox 18"/>
          <p:cNvSpPr txBox="1"/>
          <p:nvPr/>
        </p:nvSpPr>
        <p:spPr>
          <a:xfrm>
            <a:off x="386015" y="6501950"/>
            <a:ext cx="3157808" cy="369332"/>
          </a:xfrm>
          <a:prstGeom prst="rect">
            <a:avLst/>
          </a:prstGeom>
          <a:noFill/>
        </p:spPr>
        <p:txBody>
          <a:bodyPr wrap="square" rtlCol="0">
            <a:spAutoFit/>
          </a:bodyPr>
          <a:lstStyle/>
          <a:p>
            <a:r>
              <a:rPr lang="en-US" dirty="0"/>
              <a:t>More and more mobile apps</a:t>
            </a:r>
          </a:p>
        </p:txBody>
      </p:sp>
      <p:sp>
        <p:nvSpPr>
          <p:cNvPr id="21" name="TextBox 20"/>
          <p:cNvSpPr txBox="1"/>
          <p:nvPr/>
        </p:nvSpPr>
        <p:spPr>
          <a:xfrm rot="20018047">
            <a:off x="1958813" y="2344428"/>
            <a:ext cx="2876745" cy="646331"/>
          </a:xfrm>
          <a:prstGeom prst="rect">
            <a:avLst/>
          </a:prstGeom>
          <a:noFill/>
        </p:spPr>
        <p:txBody>
          <a:bodyPr wrap="square" rtlCol="0">
            <a:spAutoFit/>
          </a:bodyPr>
          <a:lstStyle/>
          <a:p>
            <a:pPr algn="ctr"/>
            <a:r>
              <a:rPr lang="en-US" dirty="0"/>
              <a:t>Routed to nearest</a:t>
            </a:r>
            <a:br>
              <a:rPr lang="en-US" dirty="0"/>
            </a:br>
            <a:r>
              <a:rPr lang="en-US" dirty="0"/>
              <a:t>datacenter, one of many</a:t>
            </a:r>
          </a:p>
        </p:txBody>
      </p:sp>
      <p:cxnSp>
        <p:nvCxnSpPr>
          <p:cNvPr id="22" name="Straight Arrow Connector 21"/>
          <p:cNvCxnSpPr/>
          <p:nvPr/>
        </p:nvCxnSpPr>
        <p:spPr>
          <a:xfrm flipV="1">
            <a:off x="2670334" y="2449064"/>
            <a:ext cx="1941384" cy="959017"/>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pic>
        <p:nvPicPr>
          <p:cNvPr id="23" name="Picture 22">
            <a:extLst>
              <a:ext uri="{FF2B5EF4-FFF2-40B4-BE49-F238E27FC236}">
                <a16:creationId xmlns:a16="http://schemas.microsoft.com/office/drawing/2014/main" id="{138A81C9-4884-4AFC-88A6-EADD0C0C0EB4}"/>
              </a:ext>
            </a:extLst>
          </p:cNvPr>
          <p:cNvPicPr>
            <a:picLocks noChangeAspect="1"/>
          </p:cNvPicPr>
          <p:nvPr/>
        </p:nvPicPr>
        <p:blipFill>
          <a:blip r:embed="rId5"/>
          <a:stretch>
            <a:fillRect/>
          </a:stretch>
        </p:blipFill>
        <p:spPr>
          <a:xfrm>
            <a:off x="4588209" y="1546819"/>
            <a:ext cx="2693162" cy="1496201"/>
          </a:xfrm>
          <a:prstGeom prst="rect">
            <a:avLst/>
          </a:prstGeom>
        </p:spPr>
      </p:pic>
      <p:sp>
        <p:nvSpPr>
          <p:cNvPr id="25" name="Flowchart: Magnetic Disk 24"/>
          <p:cNvSpPr/>
          <p:nvPr/>
        </p:nvSpPr>
        <p:spPr>
          <a:xfrm>
            <a:off x="8247355" y="1883498"/>
            <a:ext cx="914400" cy="612648"/>
          </a:xfrm>
          <a:prstGeom prst="flowChartMagneticDisk">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Flowchart: Magnetic Disk 27"/>
          <p:cNvSpPr/>
          <p:nvPr/>
        </p:nvSpPr>
        <p:spPr>
          <a:xfrm>
            <a:off x="8114930" y="2123278"/>
            <a:ext cx="914400" cy="612648"/>
          </a:xfrm>
          <a:prstGeom prst="flowChartMagneticDisk">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Flowchart: Magnetic Disk 28"/>
          <p:cNvSpPr/>
          <p:nvPr/>
        </p:nvSpPr>
        <p:spPr>
          <a:xfrm>
            <a:off x="10112406" y="1913075"/>
            <a:ext cx="914400" cy="612648"/>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Flowchart: Magnetic Disk 29"/>
          <p:cNvSpPr/>
          <p:nvPr/>
        </p:nvSpPr>
        <p:spPr>
          <a:xfrm>
            <a:off x="9039315" y="2189822"/>
            <a:ext cx="914400" cy="612648"/>
          </a:xfrm>
          <a:prstGeom prst="flowChartMagneticDisk">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Flowchart: Magnetic Disk 30"/>
          <p:cNvSpPr/>
          <p:nvPr/>
        </p:nvSpPr>
        <p:spPr>
          <a:xfrm>
            <a:off x="11150353" y="1695592"/>
            <a:ext cx="914400" cy="612648"/>
          </a:xfrm>
          <a:prstGeom prst="flowChartMagneticDisk">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Flowchart: Magnetic Disk 32"/>
          <p:cNvSpPr/>
          <p:nvPr/>
        </p:nvSpPr>
        <p:spPr>
          <a:xfrm>
            <a:off x="7921840" y="2346088"/>
            <a:ext cx="914400" cy="612648"/>
          </a:xfrm>
          <a:prstGeom prst="flowChartMagneticDisk">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Flowchart: Magnetic Disk 33"/>
          <p:cNvSpPr/>
          <p:nvPr/>
        </p:nvSpPr>
        <p:spPr>
          <a:xfrm>
            <a:off x="7790155" y="2525762"/>
            <a:ext cx="914400" cy="612648"/>
          </a:xfrm>
          <a:prstGeom prst="flowChartMagneticDisk">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Flowchart: Magnetic Disk 34"/>
          <p:cNvSpPr/>
          <p:nvPr/>
        </p:nvSpPr>
        <p:spPr>
          <a:xfrm>
            <a:off x="8853624" y="2498615"/>
            <a:ext cx="914400" cy="612648"/>
          </a:xfrm>
          <a:prstGeom prst="flowChartMagneticDisk">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Flowchart: Magnetic Disk 35"/>
          <p:cNvSpPr/>
          <p:nvPr/>
        </p:nvSpPr>
        <p:spPr>
          <a:xfrm>
            <a:off x="10016603" y="2206621"/>
            <a:ext cx="914400" cy="612648"/>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7" name="Flowchart: Magnetic Disk 36"/>
          <p:cNvSpPr/>
          <p:nvPr/>
        </p:nvSpPr>
        <p:spPr>
          <a:xfrm>
            <a:off x="9891204" y="2492307"/>
            <a:ext cx="914400" cy="612648"/>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Flowchart: Magnetic Disk 37"/>
          <p:cNvSpPr/>
          <p:nvPr/>
        </p:nvSpPr>
        <p:spPr>
          <a:xfrm>
            <a:off x="11089694" y="1936500"/>
            <a:ext cx="914400" cy="612648"/>
          </a:xfrm>
          <a:prstGeom prst="flowChartMagneticDisk">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Flowchart: Magnetic Disk 38"/>
          <p:cNvSpPr/>
          <p:nvPr/>
        </p:nvSpPr>
        <p:spPr>
          <a:xfrm>
            <a:off x="11017928" y="2223014"/>
            <a:ext cx="914400" cy="612648"/>
          </a:xfrm>
          <a:prstGeom prst="flowChartMagneticDisk">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Flowchart: Magnetic Disk 39"/>
          <p:cNvSpPr/>
          <p:nvPr/>
        </p:nvSpPr>
        <p:spPr>
          <a:xfrm>
            <a:off x="10967254" y="2509528"/>
            <a:ext cx="914400" cy="612648"/>
          </a:xfrm>
          <a:prstGeom prst="flowChartMagneticDisk">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Footer Placeholder 41"/>
          <p:cNvSpPr>
            <a:spLocks noGrp="1"/>
          </p:cNvSpPr>
          <p:nvPr>
            <p:ph type="ftr" sz="quarter" idx="11"/>
          </p:nvPr>
        </p:nvSpPr>
        <p:spPr/>
        <p:txBody>
          <a:bodyPr/>
          <a:lstStyle/>
          <a:p>
            <a:r>
              <a:rPr lang="en-US"/>
              <a:t>http://www.cs.cornell.edu/courses/cs5412/2019sp</a:t>
            </a:r>
          </a:p>
        </p:txBody>
      </p:sp>
      <p:sp>
        <p:nvSpPr>
          <p:cNvPr id="43" name="Slide Number Placeholder 42"/>
          <p:cNvSpPr>
            <a:spLocks noGrp="1"/>
          </p:cNvSpPr>
          <p:nvPr>
            <p:ph type="sldNum" sz="quarter" idx="12"/>
          </p:nvPr>
        </p:nvSpPr>
        <p:spPr/>
        <p:txBody>
          <a:bodyPr/>
          <a:lstStyle/>
          <a:p>
            <a:fld id="{3C974458-8A97-4835-BF79-1FB6D7856C21}" type="slidenum">
              <a:rPr lang="en-US" smtClean="0"/>
              <a:t>17</a:t>
            </a:fld>
            <a:endParaRPr lang="en-US"/>
          </a:p>
        </p:txBody>
      </p:sp>
      <p:sp>
        <p:nvSpPr>
          <p:cNvPr id="3" name="Arrow: Left-Right 2">
            <a:extLst>
              <a:ext uri="{FF2B5EF4-FFF2-40B4-BE49-F238E27FC236}">
                <a16:creationId xmlns:a16="http://schemas.microsoft.com/office/drawing/2014/main" id="{A2B5DD14-1086-42C6-9AB4-2A5B4D8AA5EB}"/>
              </a:ext>
            </a:extLst>
          </p:cNvPr>
          <p:cNvSpPr/>
          <p:nvPr/>
        </p:nvSpPr>
        <p:spPr>
          <a:xfrm>
            <a:off x="8295023" y="1212411"/>
            <a:ext cx="3726826" cy="577931"/>
          </a:xfrm>
          <a:prstGeom prst="lef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Message Bus</a:t>
            </a:r>
          </a:p>
        </p:txBody>
      </p:sp>
      <p:sp>
        <p:nvSpPr>
          <p:cNvPr id="50" name="TextBox 49">
            <a:extLst>
              <a:ext uri="{FF2B5EF4-FFF2-40B4-BE49-F238E27FC236}">
                <a16:creationId xmlns:a16="http://schemas.microsoft.com/office/drawing/2014/main" id="{80705D71-F5B4-4EEF-A6DD-FB3A57371508}"/>
              </a:ext>
            </a:extLst>
          </p:cNvPr>
          <p:cNvSpPr txBox="1"/>
          <p:nvPr/>
        </p:nvSpPr>
        <p:spPr>
          <a:xfrm>
            <a:off x="7516946" y="3346846"/>
            <a:ext cx="4504903" cy="1200329"/>
          </a:xfrm>
          <a:prstGeom prst="rect">
            <a:avLst/>
          </a:prstGeom>
          <a:noFill/>
        </p:spPr>
        <p:txBody>
          <a:bodyPr wrap="square" rtlCol="0">
            <a:spAutoFit/>
          </a:bodyPr>
          <a:lstStyle/>
          <a:p>
            <a:pPr algn="ctr"/>
            <a:r>
              <a:rPr lang="en-US" dirty="0"/>
              <a:t>Racks of highly parallel workers do much of the data fetching and processing, ideally ahead of need… The old databases are split into smaller and highly parallel services.</a:t>
            </a:r>
          </a:p>
        </p:txBody>
      </p:sp>
      <p:cxnSp>
        <p:nvCxnSpPr>
          <p:cNvPr id="51" name="Straight Arrow Connector 50"/>
          <p:cNvCxnSpPr/>
          <p:nvPr/>
        </p:nvCxnSpPr>
        <p:spPr>
          <a:xfrm>
            <a:off x="2711160" y="3409559"/>
            <a:ext cx="2297200" cy="1984906"/>
          </a:xfrm>
          <a:prstGeom prst="straightConnector1">
            <a:avLst/>
          </a:prstGeom>
          <a:ln w="38100">
            <a:solidFill>
              <a:schemeClr val="accent1">
                <a:lumMod val="60000"/>
                <a:lumOff val="40000"/>
              </a:schemeClr>
            </a:solidFill>
            <a:prstDash val="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53" name="Straight Arrow Connector 52"/>
          <p:cNvCxnSpPr>
            <a:cxnSpLocks/>
          </p:cNvCxnSpPr>
          <p:nvPr/>
        </p:nvCxnSpPr>
        <p:spPr>
          <a:xfrm flipV="1">
            <a:off x="2573131" y="5444298"/>
            <a:ext cx="2455935" cy="751871"/>
          </a:xfrm>
          <a:prstGeom prst="straightConnector1">
            <a:avLst/>
          </a:prstGeom>
          <a:ln w="38100">
            <a:headEnd type="triangle"/>
            <a:tailEnd type="triangle"/>
          </a:ln>
        </p:spPr>
        <p:style>
          <a:lnRef idx="1">
            <a:schemeClr val="accent1"/>
          </a:lnRef>
          <a:fillRef idx="0">
            <a:schemeClr val="accent1"/>
          </a:fillRef>
          <a:effectRef idx="0">
            <a:schemeClr val="accent1"/>
          </a:effectRef>
          <a:fontRef idx="minor">
            <a:schemeClr val="tx1"/>
          </a:fontRef>
        </p:style>
      </p:cxnSp>
      <p:sp>
        <p:nvSpPr>
          <p:cNvPr id="54" name="TextBox 53"/>
          <p:cNvSpPr txBox="1"/>
          <p:nvPr/>
        </p:nvSpPr>
        <p:spPr>
          <a:xfrm>
            <a:off x="4414613" y="3099313"/>
            <a:ext cx="3157808" cy="646331"/>
          </a:xfrm>
          <a:prstGeom prst="rect">
            <a:avLst/>
          </a:prstGeom>
          <a:noFill/>
        </p:spPr>
        <p:txBody>
          <a:bodyPr wrap="square" rtlCol="0">
            <a:spAutoFit/>
          </a:bodyPr>
          <a:lstStyle/>
          <a:p>
            <a:pPr algn="ctr"/>
            <a:r>
              <a:rPr lang="en-US" dirty="0"/>
              <a:t>Web Server becomes simpler and does less of the real work</a:t>
            </a:r>
          </a:p>
        </p:txBody>
      </p:sp>
      <p:pic>
        <p:nvPicPr>
          <p:cNvPr id="4" name="Picture 3">
            <a:extLst>
              <a:ext uri="{FF2B5EF4-FFF2-40B4-BE49-F238E27FC236}">
                <a16:creationId xmlns:a16="http://schemas.microsoft.com/office/drawing/2014/main" id="{8B613E1F-5452-4099-89F9-BBE45A1CE774}"/>
              </a:ext>
            </a:extLst>
          </p:cNvPr>
          <p:cNvPicPr>
            <a:picLocks noChangeAspect="1"/>
          </p:cNvPicPr>
          <p:nvPr/>
        </p:nvPicPr>
        <p:blipFill>
          <a:blip r:embed="rId6">
            <a:extLst>
              <a:ext uri="{BEBA8EAE-BF5A-486C-A8C5-ECC9F3942E4B}">
                <a14:imgProps xmlns:a14="http://schemas.microsoft.com/office/drawing/2010/main">
                  <a14:imgLayer r:embed="rId7">
                    <a14:imgEffect>
                      <a14:artisticPhotocopy/>
                    </a14:imgEffect>
                  </a14:imgLayer>
                </a14:imgProps>
              </a:ext>
            </a:extLst>
          </a:blip>
          <a:stretch>
            <a:fillRect/>
          </a:stretch>
        </p:blipFill>
        <p:spPr>
          <a:xfrm>
            <a:off x="8431462" y="4771845"/>
            <a:ext cx="3170282" cy="1436534"/>
          </a:xfrm>
          <a:prstGeom prst="rect">
            <a:avLst/>
          </a:prstGeom>
        </p:spPr>
      </p:pic>
      <p:pic>
        <p:nvPicPr>
          <p:cNvPr id="61" name="Picture 60">
            <a:extLst>
              <a:ext uri="{FF2B5EF4-FFF2-40B4-BE49-F238E27FC236}">
                <a16:creationId xmlns:a16="http://schemas.microsoft.com/office/drawing/2014/main" id="{6E8C31D8-C583-4FEE-9E18-8A519069F32C}"/>
              </a:ext>
            </a:extLst>
          </p:cNvPr>
          <p:cNvPicPr>
            <a:picLocks noChangeAspect="1"/>
          </p:cNvPicPr>
          <p:nvPr/>
        </p:nvPicPr>
        <p:blipFill>
          <a:blip r:embed="rId8">
            <a:extLst>
              <a:ext uri="{BEBA8EAE-BF5A-486C-A8C5-ECC9F3942E4B}">
                <a14:imgProps xmlns:a14="http://schemas.microsoft.com/office/drawing/2010/main">
                  <a14:imgLayer r:embed="rId9">
                    <a14:imgEffect>
                      <a14:artisticPhotocopy/>
                    </a14:imgEffect>
                  </a14:imgLayer>
                </a14:imgProps>
              </a:ext>
            </a:extLst>
          </a:blip>
          <a:stretch>
            <a:fillRect/>
          </a:stretch>
        </p:blipFill>
        <p:spPr>
          <a:xfrm>
            <a:off x="5087303" y="4694128"/>
            <a:ext cx="2693162" cy="1496201"/>
          </a:xfrm>
          <a:prstGeom prst="rect">
            <a:avLst/>
          </a:prstGeom>
        </p:spPr>
      </p:pic>
      <p:sp>
        <p:nvSpPr>
          <p:cNvPr id="62" name="TextBox 61">
            <a:extLst>
              <a:ext uri="{FF2B5EF4-FFF2-40B4-BE49-F238E27FC236}">
                <a16:creationId xmlns:a16="http://schemas.microsoft.com/office/drawing/2014/main" id="{057BE1A7-39EA-4DA0-93B5-BC6EA8C12891}"/>
              </a:ext>
            </a:extLst>
          </p:cNvPr>
          <p:cNvSpPr txBox="1"/>
          <p:nvPr/>
        </p:nvSpPr>
        <p:spPr>
          <a:xfrm>
            <a:off x="4854980" y="6098693"/>
            <a:ext cx="3157808" cy="369332"/>
          </a:xfrm>
          <a:prstGeom prst="rect">
            <a:avLst/>
          </a:prstGeom>
          <a:noFill/>
        </p:spPr>
        <p:txBody>
          <a:bodyPr wrap="square" rtlCol="0">
            <a:spAutoFit/>
          </a:bodyPr>
          <a:lstStyle/>
          <a:p>
            <a:pPr algn="ctr"/>
            <a:r>
              <a:rPr lang="en-US" dirty="0" err="1"/>
              <a:t>GeoReplication</a:t>
            </a:r>
            <a:endParaRPr lang="en-US" dirty="0"/>
          </a:p>
        </p:txBody>
      </p:sp>
    </p:spTree>
    <p:extLst>
      <p:ext uri="{BB962C8B-B14F-4D97-AF65-F5344CB8AC3E}">
        <p14:creationId xmlns:p14="http://schemas.microsoft.com/office/powerpoint/2010/main" val="251337667"/>
      </p:ext>
    </p:extLst>
  </p:cSld>
  <p:clrMapOvr>
    <a:masterClrMapping/>
  </p:clrMapOvr>
  <p:transition spd="slow">
    <p:randomBar dir="vert"/>
  </p:transition>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08AE4B-AF05-4AE0-BEBA-00B665BBA9D4}"/>
              </a:ext>
            </a:extLst>
          </p:cNvPr>
          <p:cNvSpPr>
            <a:spLocks noGrp="1"/>
          </p:cNvSpPr>
          <p:nvPr>
            <p:ph type="title"/>
          </p:nvPr>
        </p:nvSpPr>
        <p:spPr/>
        <p:txBody>
          <a:bodyPr/>
          <a:lstStyle/>
          <a:p>
            <a:r>
              <a:rPr lang="en-US" dirty="0"/>
              <a:t>Tier one / Tier Two</a:t>
            </a:r>
          </a:p>
        </p:txBody>
      </p:sp>
      <p:sp>
        <p:nvSpPr>
          <p:cNvPr id="3" name="Content Placeholder 2">
            <a:extLst>
              <a:ext uri="{FF2B5EF4-FFF2-40B4-BE49-F238E27FC236}">
                <a16:creationId xmlns:a16="http://schemas.microsoft.com/office/drawing/2014/main" id="{34D29940-B91F-43E2-8F9C-29B73C4C5125}"/>
              </a:ext>
            </a:extLst>
          </p:cNvPr>
          <p:cNvSpPr>
            <a:spLocks noGrp="1"/>
          </p:cNvSpPr>
          <p:nvPr>
            <p:ph idx="1"/>
          </p:nvPr>
        </p:nvSpPr>
        <p:spPr/>
        <p:txBody>
          <a:bodyPr>
            <a:normAutofit/>
          </a:bodyPr>
          <a:lstStyle/>
          <a:p>
            <a:r>
              <a:rPr lang="en-US" sz="3200" dirty="0"/>
              <a:t>We often talk about the cloud as a “multi-tier” environment.</a:t>
            </a:r>
          </a:p>
          <a:p>
            <a:endParaRPr lang="en-US" sz="3200" dirty="0"/>
          </a:p>
          <a:p>
            <a:r>
              <a:rPr lang="en-US" sz="3200" dirty="0"/>
              <a:t>Tier one: programs that generate the web page you see.</a:t>
            </a:r>
          </a:p>
          <a:p>
            <a:endParaRPr lang="en-US" sz="3200" dirty="0"/>
          </a:p>
          <a:p>
            <a:r>
              <a:rPr lang="en-US" sz="3200" dirty="0"/>
              <a:t>Tier two: services that support tier one.  We will see one later (DHT/KVS storage used to create a massive cache)</a:t>
            </a:r>
          </a:p>
        </p:txBody>
      </p:sp>
      <p:sp>
        <p:nvSpPr>
          <p:cNvPr id="4" name="Footer Placeholder 3">
            <a:extLst>
              <a:ext uri="{FF2B5EF4-FFF2-40B4-BE49-F238E27FC236}">
                <a16:creationId xmlns:a16="http://schemas.microsoft.com/office/drawing/2014/main" id="{9BA9E462-A787-409B-812A-E9DA285C3D52}"/>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20BDBEF7-22CE-40DB-94FE-F10638F674B7}"/>
              </a:ext>
            </a:extLst>
          </p:cNvPr>
          <p:cNvSpPr>
            <a:spLocks noGrp="1"/>
          </p:cNvSpPr>
          <p:nvPr>
            <p:ph type="sldNum" sz="quarter" idx="12"/>
          </p:nvPr>
        </p:nvSpPr>
        <p:spPr/>
        <p:txBody>
          <a:bodyPr/>
          <a:lstStyle/>
          <a:p>
            <a:fld id="{3C974458-8A97-4835-BF79-1FB6D7856C21}" type="slidenum">
              <a:rPr lang="en-US" smtClean="0"/>
              <a:t>18</a:t>
            </a:fld>
            <a:endParaRPr lang="en-US"/>
          </a:p>
        </p:txBody>
      </p:sp>
      <p:pic>
        <p:nvPicPr>
          <p:cNvPr id="6" name="Picture 5">
            <a:extLst>
              <a:ext uri="{FF2B5EF4-FFF2-40B4-BE49-F238E27FC236}">
                <a16:creationId xmlns:a16="http://schemas.microsoft.com/office/drawing/2014/main" id="{0F34F787-A61C-4C1A-9079-7FFE4AD359E9}"/>
              </a:ext>
            </a:extLst>
          </p:cNvPr>
          <p:cNvPicPr>
            <a:picLocks noChangeAspect="1"/>
          </p:cNvPicPr>
          <p:nvPr/>
        </p:nvPicPr>
        <p:blipFill>
          <a:blip r:embed="rId3"/>
          <a:stretch>
            <a:fillRect/>
          </a:stretch>
        </p:blipFill>
        <p:spPr>
          <a:xfrm>
            <a:off x="9129932" y="338719"/>
            <a:ext cx="2681068" cy="1785937"/>
          </a:xfrm>
          <a:prstGeom prst="rect">
            <a:avLst/>
          </a:prstGeom>
        </p:spPr>
      </p:pic>
    </p:spTree>
    <p:extLst>
      <p:ext uri="{BB962C8B-B14F-4D97-AF65-F5344CB8AC3E}">
        <p14:creationId xmlns:p14="http://schemas.microsoft.com/office/powerpoint/2010/main" val="426688472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5F0655-DDC9-400D-B3F8-52338C8346C8}"/>
              </a:ext>
            </a:extLst>
          </p:cNvPr>
          <p:cNvSpPr>
            <a:spLocks noGrp="1"/>
          </p:cNvSpPr>
          <p:nvPr>
            <p:ph type="title"/>
          </p:nvPr>
        </p:nvSpPr>
        <p:spPr/>
        <p:txBody>
          <a:bodyPr/>
          <a:lstStyle/>
          <a:p>
            <a:r>
              <a:rPr lang="en-US" dirty="0"/>
              <a:t>Today’s Cloud</a:t>
            </a:r>
          </a:p>
        </p:txBody>
      </p:sp>
      <p:sp>
        <p:nvSpPr>
          <p:cNvPr id="3" name="Content Placeholder 2">
            <a:extLst>
              <a:ext uri="{FF2B5EF4-FFF2-40B4-BE49-F238E27FC236}">
                <a16:creationId xmlns:a16="http://schemas.microsoft.com/office/drawing/2014/main" id="{AE867B3A-7099-4F86-B52C-E4497667019C}"/>
              </a:ext>
            </a:extLst>
          </p:cNvPr>
          <p:cNvSpPr>
            <a:spLocks noGrp="1"/>
          </p:cNvSpPr>
          <p:nvPr>
            <p:ph idx="1"/>
          </p:nvPr>
        </p:nvSpPr>
        <p:spPr/>
        <p:txBody>
          <a:bodyPr>
            <a:normAutofit/>
          </a:bodyPr>
          <a:lstStyle/>
          <a:p>
            <a:r>
              <a:rPr lang="en-US" dirty="0"/>
              <a:t>Tier one runs on very lightweight servers:</a:t>
            </a:r>
          </a:p>
          <a:p>
            <a:pPr>
              <a:buFont typeface="Wingdings" panose="05000000000000000000" pitchFamily="2" charset="2"/>
              <a:buChar char="Ø"/>
            </a:pPr>
            <a:r>
              <a:rPr lang="en-US" dirty="0"/>
              <a:t>  They use very small amounts of computer memory</a:t>
            </a:r>
          </a:p>
          <a:p>
            <a:pPr>
              <a:buFont typeface="Wingdings" panose="05000000000000000000" pitchFamily="2" charset="2"/>
              <a:buChar char="Ø"/>
            </a:pPr>
            <a:r>
              <a:rPr lang="en-US" dirty="0"/>
              <a:t>  They don’t need a lot of compute power either</a:t>
            </a:r>
          </a:p>
          <a:p>
            <a:pPr>
              <a:buFont typeface="Wingdings" panose="05000000000000000000" pitchFamily="2" charset="2"/>
              <a:buChar char="Ø"/>
            </a:pPr>
            <a:r>
              <a:rPr lang="en-US" dirty="0"/>
              <a:t>  They have limited needs for storage, or network I/O</a:t>
            </a:r>
          </a:p>
          <a:p>
            <a:pPr>
              <a:buFont typeface="Wingdings" panose="05000000000000000000" pitchFamily="2" charset="2"/>
              <a:buChar char="Ø"/>
            </a:pPr>
            <a:endParaRPr lang="en-US" dirty="0"/>
          </a:p>
          <a:p>
            <a:pPr marL="0" indent="0">
              <a:buNone/>
            </a:pPr>
            <a:r>
              <a:rPr lang="en-US" dirty="0"/>
              <a:t>Tier two </a:t>
            </a:r>
            <a:r>
              <a:rPr lang="en-US" dirty="0">
                <a:sym typeface="Symbol" panose="05050102010706020507" pitchFamily="18" charset="2"/>
              </a:rPr>
              <a:t>-Services specialize in various aspects of the content delivered to the end-user.  They may run on somewhat “beefier” computers.</a:t>
            </a:r>
          </a:p>
        </p:txBody>
      </p:sp>
      <p:sp>
        <p:nvSpPr>
          <p:cNvPr id="4" name="Footer Placeholder 3">
            <a:extLst>
              <a:ext uri="{FF2B5EF4-FFF2-40B4-BE49-F238E27FC236}">
                <a16:creationId xmlns:a16="http://schemas.microsoft.com/office/drawing/2014/main" id="{A4B0A577-D9F2-4B15-8429-B1BAEE1E87F9}"/>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78F1CA60-3186-485E-B8EC-AAD3BDE03D1B}"/>
              </a:ext>
            </a:extLst>
          </p:cNvPr>
          <p:cNvSpPr>
            <a:spLocks noGrp="1"/>
          </p:cNvSpPr>
          <p:nvPr>
            <p:ph type="sldNum" sz="quarter" idx="12"/>
          </p:nvPr>
        </p:nvSpPr>
        <p:spPr/>
        <p:txBody>
          <a:bodyPr/>
          <a:lstStyle/>
          <a:p>
            <a:fld id="{3C974458-8A97-4835-BF79-1FB6D7856C21}" type="slidenum">
              <a:rPr lang="en-US" smtClean="0"/>
              <a:t>19</a:t>
            </a:fld>
            <a:endParaRPr lang="en-US"/>
          </a:p>
        </p:txBody>
      </p:sp>
    </p:spTree>
    <p:extLst>
      <p:ext uri="{BB962C8B-B14F-4D97-AF65-F5344CB8AC3E}">
        <p14:creationId xmlns:p14="http://schemas.microsoft.com/office/powerpoint/2010/main" val="37607097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06391" y="1478910"/>
            <a:ext cx="11233307" cy="5236590"/>
          </a:xfrm>
        </p:spPr>
        <p:txBody>
          <a:bodyPr>
            <a:normAutofit/>
          </a:bodyPr>
          <a:lstStyle/>
          <a:p>
            <a:r>
              <a:rPr lang="en-US" dirty="0">
                <a:solidFill>
                  <a:srgbClr val="C00000"/>
                </a:solidFill>
              </a:rPr>
              <a:t>Social Network</a:t>
            </a:r>
            <a:endParaRPr lang="en-US" dirty="0"/>
          </a:p>
          <a:p>
            <a:pPr lvl="5"/>
            <a:endParaRPr lang="en-US" dirty="0"/>
          </a:p>
          <a:p>
            <a:pPr lvl="7"/>
            <a:endParaRPr lang="en-US" dirty="0"/>
          </a:p>
        </p:txBody>
      </p:sp>
      <p:sp>
        <p:nvSpPr>
          <p:cNvPr id="5" name="Title 1"/>
          <p:cNvSpPr txBox="1">
            <a:spLocks/>
          </p:cNvSpPr>
          <p:nvPr/>
        </p:nvSpPr>
        <p:spPr>
          <a:xfrm>
            <a:off x="1297805" y="641449"/>
            <a:ext cx="9144000" cy="837460"/>
          </a:xfrm>
          <a:prstGeom prst="rect">
            <a:avLst/>
          </a:prstGeom>
        </p:spPr>
        <p:txBody>
          <a:bodyPr vert="horz" anchor="ctr">
            <a:noAutofit/>
          </a:bodyPr>
          <a:lstStyle>
            <a:lvl1pPr algn="l" rtl="0" eaLnBrk="1" latinLnBrk="0" hangingPunct="1">
              <a:spcBef>
                <a:spcPct val="0"/>
              </a:spcBef>
              <a:buNone/>
              <a:defRPr kumimoji="0" sz="4400" kern="1200">
                <a:solidFill>
                  <a:schemeClr val="tx2"/>
                </a:solidFill>
                <a:latin typeface="+mj-lt"/>
                <a:ea typeface="+mj-ea"/>
                <a:cs typeface="+mj-cs"/>
              </a:defRPr>
            </a:lvl1pPr>
          </a:lstStyle>
          <a:p>
            <a:pPr fontAlgn="auto">
              <a:spcAft>
                <a:spcPts val="0"/>
              </a:spcAft>
              <a:defRPr/>
            </a:pPr>
            <a:r>
              <a:rPr lang="en-US" dirty="0">
                <a:solidFill>
                  <a:schemeClr val="tx1"/>
                </a:solidFill>
                <a:effectLst>
                  <a:outerShdw blurRad="38100" dist="38100" dir="2700000" algn="tl">
                    <a:srgbClr val="C0C0C0"/>
                  </a:outerShdw>
                </a:effectLst>
                <a:ea typeface="ＭＳ Ｐゴシック" pitchFamily="1" charset="-128"/>
                <a:cs typeface="Calibri" pitchFamily="34" charset="0"/>
              </a:rPr>
              <a:t>End-to-end Microservices (from Christina </a:t>
            </a:r>
            <a:r>
              <a:rPr lang="en-US" dirty="0" err="1">
                <a:solidFill>
                  <a:schemeClr val="tx1"/>
                </a:solidFill>
                <a:effectLst>
                  <a:outerShdw blurRad="38100" dist="38100" dir="2700000" algn="tl">
                    <a:srgbClr val="C0C0C0"/>
                  </a:outerShdw>
                </a:effectLst>
                <a:ea typeface="ＭＳ Ｐゴシック" pitchFamily="1" charset="-128"/>
                <a:cs typeface="Calibri" pitchFamily="34" charset="0"/>
              </a:rPr>
              <a:t>Delimitrou</a:t>
            </a:r>
            <a:r>
              <a:rPr lang="en-US" dirty="0">
                <a:solidFill>
                  <a:schemeClr val="tx1"/>
                </a:solidFill>
                <a:effectLst>
                  <a:outerShdw blurRad="38100" dist="38100" dir="2700000" algn="tl">
                    <a:srgbClr val="C0C0C0"/>
                  </a:outerShdw>
                </a:effectLst>
                <a:ea typeface="ＭＳ Ｐゴシック" pitchFamily="1" charset="-128"/>
                <a:cs typeface="Calibri" pitchFamily="34" charset="0"/>
              </a:rPr>
              <a:t>)</a:t>
            </a:r>
          </a:p>
        </p:txBody>
      </p:sp>
      <p:sp>
        <p:nvSpPr>
          <p:cNvPr id="4" name="Rectangle 3">
            <a:extLst>
              <a:ext uri="{FF2B5EF4-FFF2-40B4-BE49-F238E27FC236}">
                <a16:creationId xmlns:a16="http://schemas.microsoft.com/office/drawing/2014/main" id="{B9791502-B61F-1448-A951-26AA443E18FF}"/>
              </a:ext>
            </a:extLst>
          </p:cNvPr>
          <p:cNvSpPr/>
          <p:nvPr/>
        </p:nvSpPr>
        <p:spPr>
          <a:xfrm>
            <a:off x="1297805" y="1987638"/>
            <a:ext cx="2531445" cy="4787238"/>
          </a:xfrm>
          <a:prstGeom prst="rect">
            <a:avLst/>
          </a:prstGeom>
          <a:solidFill>
            <a:srgbClr val="FF0000">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B3A24E97-F4CB-C748-8401-19193DC8CFC8}"/>
              </a:ext>
            </a:extLst>
          </p:cNvPr>
          <p:cNvSpPr/>
          <p:nvPr/>
        </p:nvSpPr>
        <p:spPr>
          <a:xfrm>
            <a:off x="3880049" y="1987638"/>
            <a:ext cx="4415323" cy="4787238"/>
          </a:xfrm>
          <a:prstGeom prst="rect">
            <a:avLst/>
          </a:prstGeom>
          <a:solidFill>
            <a:srgbClr val="FFFF00">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5D1A700A-DC84-6741-9F88-E23644AB0EDE}"/>
              </a:ext>
            </a:extLst>
          </p:cNvPr>
          <p:cNvSpPr/>
          <p:nvPr/>
        </p:nvSpPr>
        <p:spPr>
          <a:xfrm>
            <a:off x="8346172" y="1987637"/>
            <a:ext cx="3845828" cy="4787239"/>
          </a:xfrm>
          <a:prstGeom prst="rect">
            <a:avLst/>
          </a:prstGeom>
          <a:solidFill>
            <a:srgbClr val="00B050">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a:extLst>
              <a:ext uri="{FF2B5EF4-FFF2-40B4-BE49-F238E27FC236}">
                <a16:creationId xmlns:a16="http://schemas.microsoft.com/office/drawing/2014/main" id="{841D0470-D6AB-8447-B1E7-4249CA26ACF0}"/>
              </a:ext>
            </a:extLst>
          </p:cNvPr>
          <p:cNvPicPr>
            <a:picLocks noChangeAspect="1"/>
          </p:cNvPicPr>
          <p:nvPr/>
        </p:nvPicPr>
        <p:blipFill>
          <a:blip r:embed="rId3"/>
          <a:stretch>
            <a:fillRect/>
          </a:stretch>
        </p:blipFill>
        <p:spPr>
          <a:xfrm>
            <a:off x="304800" y="1987636"/>
            <a:ext cx="11887200" cy="4787239"/>
          </a:xfrm>
          <a:prstGeom prst="rect">
            <a:avLst/>
          </a:prstGeom>
        </p:spPr>
      </p:pic>
    </p:spTree>
    <p:extLst>
      <p:ext uri="{BB962C8B-B14F-4D97-AF65-F5344CB8AC3E}">
        <p14:creationId xmlns:p14="http://schemas.microsoft.com/office/powerpoint/2010/main" val="2906599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dissolve">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dissolve">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grpId="0" nodeType="click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dissolve">
                                      <p:cBhvr>
                                        <p:cTn id="1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6" grpId="0" animBg="1"/>
      <p:bldP spid="7"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06391" y="1478910"/>
            <a:ext cx="11233307" cy="5236590"/>
          </a:xfrm>
        </p:spPr>
        <p:txBody>
          <a:bodyPr>
            <a:normAutofit/>
          </a:bodyPr>
          <a:lstStyle/>
          <a:p>
            <a:r>
              <a:rPr lang="en-US" dirty="0">
                <a:solidFill>
                  <a:srgbClr val="C00000"/>
                </a:solidFill>
              </a:rPr>
              <a:t>Media Service</a:t>
            </a:r>
            <a:endParaRPr lang="en-US" dirty="0"/>
          </a:p>
          <a:p>
            <a:pPr lvl="5"/>
            <a:endParaRPr lang="en-US" dirty="0"/>
          </a:p>
          <a:p>
            <a:pPr lvl="7"/>
            <a:endParaRPr lang="en-US" dirty="0"/>
          </a:p>
        </p:txBody>
      </p:sp>
      <p:sp>
        <p:nvSpPr>
          <p:cNvPr id="10" name="Rectangle 9">
            <a:extLst>
              <a:ext uri="{FF2B5EF4-FFF2-40B4-BE49-F238E27FC236}">
                <a16:creationId xmlns:a16="http://schemas.microsoft.com/office/drawing/2014/main" id="{B9791502-B61F-1448-A951-26AA443E18FF}"/>
              </a:ext>
            </a:extLst>
          </p:cNvPr>
          <p:cNvSpPr/>
          <p:nvPr/>
        </p:nvSpPr>
        <p:spPr>
          <a:xfrm>
            <a:off x="1559062" y="1987637"/>
            <a:ext cx="2799182" cy="4787238"/>
          </a:xfrm>
          <a:prstGeom prst="rect">
            <a:avLst/>
          </a:prstGeom>
          <a:solidFill>
            <a:srgbClr val="FF0000">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B3A24E97-F4CB-C748-8401-19193DC8CFC8}"/>
              </a:ext>
            </a:extLst>
          </p:cNvPr>
          <p:cNvSpPr/>
          <p:nvPr/>
        </p:nvSpPr>
        <p:spPr>
          <a:xfrm>
            <a:off x="4417618" y="1987637"/>
            <a:ext cx="4617720" cy="4787238"/>
          </a:xfrm>
          <a:prstGeom prst="rect">
            <a:avLst/>
          </a:prstGeom>
          <a:solidFill>
            <a:srgbClr val="FFFF00">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5D1A700A-DC84-6741-9F88-E23644AB0EDE}"/>
              </a:ext>
            </a:extLst>
          </p:cNvPr>
          <p:cNvSpPr/>
          <p:nvPr/>
        </p:nvSpPr>
        <p:spPr>
          <a:xfrm>
            <a:off x="9109373" y="1987636"/>
            <a:ext cx="3082627" cy="4787239"/>
          </a:xfrm>
          <a:prstGeom prst="rect">
            <a:avLst/>
          </a:prstGeom>
          <a:solidFill>
            <a:srgbClr val="00B050">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3" name="Picture 12">
            <a:extLst>
              <a:ext uri="{FF2B5EF4-FFF2-40B4-BE49-F238E27FC236}">
                <a16:creationId xmlns:a16="http://schemas.microsoft.com/office/drawing/2014/main" id="{E9841866-AE46-7F4B-9EF4-33907817C151}"/>
              </a:ext>
            </a:extLst>
          </p:cNvPr>
          <p:cNvPicPr>
            <a:picLocks noChangeAspect="1"/>
          </p:cNvPicPr>
          <p:nvPr/>
        </p:nvPicPr>
        <p:blipFill>
          <a:blip r:embed="rId3"/>
          <a:stretch>
            <a:fillRect/>
          </a:stretch>
        </p:blipFill>
        <p:spPr>
          <a:xfrm>
            <a:off x="397847" y="1957526"/>
            <a:ext cx="11548872" cy="4698388"/>
          </a:xfrm>
          <a:prstGeom prst="rect">
            <a:avLst/>
          </a:prstGeom>
        </p:spPr>
      </p:pic>
      <p:sp>
        <p:nvSpPr>
          <p:cNvPr id="8" name="Title 1">
            <a:extLst>
              <a:ext uri="{FF2B5EF4-FFF2-40B4-BE49-F238E27FC236}">
                <a16:creationId xmlns:a16="http://schemas.microsoft.com/office/drawing/2014/main" id="{B93B9740-25DE-4F88-AC45-37CA9B4A6581}"/>
              </a:ext>
            </a:extLst>
          </p:cNvPr>
          <p:cNvSpPr txBox="1">
            <a:spLocks/>
          </p:cNvSpPr>
          <p:nvPr/>
        </p:nvSpPr>
        <p:spPr>
          <a:xfrm>
            <a:off x="1297805" y="641449"/>
            <a:ext cx="9144000" cy="837460"/>
          </a:xfrm>
          <a:prstGeom prst="rect">
            <a:avLst/>
          </a:prstGeom>
        </p:spPr>
        <p:txBody>
          <a:bodyPr vert="horz" anchor="ctr">
            <a:noAutofit/>
          </a:bodyPr>
          <a:lstStyle>
            <a:lvl1pPr algn="l" rtl="0" eaLnBrk="1" latinLnBrk="0" hangingPunct="1">
              <a:spcBef>
                <a:spcPct val="0"/>
              </a:spcBef>
              <a:buNone/>
              <a:defRPr kumimoji="0" sz="4400" kern="1200">
                <a:solidFill>
                  <a:schemeClr val="tx2"/>
                </a:solidFill>
                <a:latin typeface="+mj-lt"/>
                <a:ea typeface="+mj-ea"/>
                <a:cs typeface="+mj-cs"/>
              </a:defRPr>
            </a:lvl1pPr>
          </a:lstStyle>
          <a:p>
            <a:pPr fontAlgn="auto">
              <a:spcAft>
                <a:spcPts val="0"/>
              </a:spcAft>
              <a:defRPr/>
            </a:pPr>
            <a:r>
              <a:rPr lang="en-US" dirty="0">
                <a:solidFill>
                  <a:schemeClr val="tx1"/>
                </a:solidFill>
                <a:effectLst>
                  <a:outerShdw blurRad="38100" dist="38100" dir="2700000" algn="tl">
                    <a:srgbClr val="C0C0C0"/>
                  </a:outerShdw>
                </a:effectLst>
                <a:ea typeface="ＭＳ Ｐゴシック" pitchFamily="1" charset="-128"/>
                <a:cs typeface="Calibri" pitchFamily="34" charset="0"/>
              </a:rPr>
              <a:t>End-to-end Microservices (from Christina </a:t>
            </a:r>
            <a:r>
              <a:rPr lang="en-US" dirty="0" err="1">
                <a:solidFill>
                  <a:schemeClr val="tx1"/>
                </a:solidFill>
                <a:effectLst>
                  <a:outerShdw blurRad="38100" dist="38100" dir="2700000" algn="tl">
                    <a:srgbClr val="C0C0C0"/>
                  </a:outerShdw>
                </a:effectLst>
                <a:ea typeface="ＭＳ Ｐゴシック" pitchFamily="1" charset="-128"/>
                <a:cs typeface="Calibri" pitchFamily="34" charset="0"/>
              </a:rPr>
              <a:t>Delimitrou</a:t>
            </a:r>
            <a:r>
              <a:rPr lang="en-US" dirty="0">
                <a:solidFill>
                  <a:schemeClr val="tx1"/>
                </a:solidFill>
                <a:effectLst>
                  <a:outerShdw blurRad="38100" dist="38100" dir="2700000" algn="tl">
                    <a:srgbClr val="C0C0C0"/>
                  </a:outerShdw>
                </a:effectLst>
                <a:ea typeface="ＭＳ Ｐゴシック" pitchFamily="1" charset="-128"/>
                <a:cs typeface="Calibri" pitchFamily="34" charset="0"/>
              </a:rPr>
              <a:t>)</a:t>
            </a:r>
          </a:p>
        </p:txBody>
      </p:sp>
    </p:spTree>
    <p:extLst>
      <p:ext uri="{BB962C8B-B14F-4D97-AF65-F5344CB8AC3E}">
        <p14:creationId xmlns:p14="http://schemas.microsoft.com/office/powerpoint/2010/main" val="833848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dissolve">
                                      <p:cBhvr>
                                        <p:cTn id="7" dur="500"/>
                                        <p:tgtEl>
                                          <p:spTgt spid="10"/>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dissolve">
                                      <p:cBhvr>
                                        <p:cTn id="12" dur="500"/>
                                        <p:tgtEl>
                                          <p:spTgt spid="11"/>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grpId="0" nodeType="clickEffect">
                                  <p:stCondLst>
                                    <p:cond delay="0"/>
                                  </p:stCondLst>
                                  <p:childTnLst>
                                    <p:set>
                                      <p:cBhvr>
                                        <p:cTn id="16" dur="1" fill="hold">
                                          <p:stCondLst>
                                            <p:cond delay="0"/>
                                          </p:stCondLst>
                                        </p:cTn>
                                        <p:tgtEl>
                                          <p:spTgt spid="12"/>
                                        </p:tgtEl>
                                        <p:attrNameLst>
                                          <p:attrName>style.visibility</p:attrName>
                                        </p:attrNameLst>
                                      </p:cBhvr>
                                      <p:to>
                                        <p:strVal val="visible"/>
                                      </p:to>
                                    </p:set>
                                    <p:animEffect transition="in" filter="dissolve">
                                      <p:cBhvr>
                                        <p:cTn id="17"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1" grpId="0" animBg="1"/>
      <p:bldP spid="12" grpId="0"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579A59B-B1B1-454B-A00C-CA1242F43293}"/>
              </a:ext>
            </a:extLst>
          </p:cNvPr>
          <p:cNvSpPr>
            <a:spLocks noGrp="1"/>
          </p:cNvSpPr>
          <p:nvPr>
            <p:ph type="title"/>
          </p:nvPr>
        </p:nvSpPr>
        <p:spPr/>
        <p:txBody>
          <a:bodyPr/>
          <a:lstStyle/>
          <a:p>
            <a:r>
              <a:rPr lang="en-US" dirty="0"/>
              <a:t>Each microservice is a parallel “pool”!</a:t>
            </a:r>
          </a:p>
        </p:txBody>
      </p:sp>
      <p:sp>
        <p:nvSpPr>
          <p:cNvPr id="3" name="Content Placeholder 2">
            <a:extLst>
              <a:ext uri="{FF2B5EF4-FFF2-40B4-BE49-F238E27FC236}">
                <a16:creationId xmlns:a16="http://schemas.microsoft.com/office/drawing/2014/main" id="{905E3193-34E4-40BA-86CC-EF7803DF66C4}"/>
              </a:ext>
            </a:extLst>
          </p:cNvPr>
          <p:cNvSpPr>
            <a:spLocks noGrp="1"/>
          </p:cNvSpPr>
          <p:nvPr>
            <p:ph idx="1"/>
          </p:nvPr>
        </p:nvSpPr>
        <p:spPr/>
        <p:txBody>
          <a:bodyPr>
            <a:normAutofit lnSpcReduction="10000"/>
          </a:bodyPr>
          <a:lstStyle/>
          <a:p>
            <a:r>
              <a:rPr lang="en-US" dirty="0"/>
              <a:t>Every one of those little nodes is itself a small elastic pool of processes</a:t>
            </a:r>
          </a:p>
          <a:p>
            <a:endParaRPr lang="en-US" dirty="0"/>
          </a:p>
          <a:p>
            <a:r>
              <a:rPr lang="en-US" dirty="0"/>
              <a:t>A microservice (</a:t>
            </a:r>
            <a:r>
              <a:rPr lang="en-US" dirty="0">
                <a:sym typeface="Symbol" panose="05050102010706020507" pitchFamily="18" charset="2"/>
              </a:rPr>
              <a:t>-service) is a kind of program designed so that the data center can run one instance… or many instances, “elastically”, to deal with dynamically varying demand.</a:t>
            </a:r>
          </a:p>
          <a:p>
            <a:endParaRPr lang="en-US" dirty="0">
              <a:sym typeface="Symbol" panose="05050102010706020507" pitchFamily="18" charset="2"/>
            </a:endParaRPr>
          </a:p>
          <a:p>
            <a:r>
              <a:rPr lang="en-US" dirty="0">
                <a:sym typeface="Symbol" panose="05050102010706020507" pitchFamily="18" charset="2"/>
              </a:rPr>
              <a:t>The idea here is that any instance can handle any request equally well, so there is no need for very careful “routing” of specific requests to specific instances.  This lets the data center adapt to changing loads easily!</a:t>
            </a:r>
            <a:endParaRPr lang="en-US" dirty="0"/>
          </a:p>
        </p:txBody>
      </p:sp>
      <p:sp>
        <p:nvSpPr>
          <p:cNvPr id="4" name="Footer Placeholder 3">
            <a:extLst>
              <a:ext uri="{FF2B5EF4-FFF2-40B4-BE49-F238E27FC236}">
                <a16:creationId xmlns:a16="http://schemas.microsoft.com/office/drawing/2014/main" id="{D7250351-D43E-4832-A6FC-D1CB2AB2E079}"/>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D883E48C-3494-4C03-BDD7-510AAD3911A3}"/>
              </a:ext>
            </a:extLst>
          </p:cNvPr>
          <p:cNvSpPr>
            <a:spLocks noGrp="1"/>
          </p:cNvSpPr>
          <p:nvPr>
            <p:ph type="sldNum" sz="quarter" idx="12"/>
          </p:nvPr>
        </p:nvSpPr>
        <p:spPr/>
        <p:txBody>
          <a:bodyPr/>
          <a:lstStyle/>
          <a:p>
            <a:fld id="{3C974458-8A97-4835-BF79-1FB6D7856C21}" type="slidenum">
              <a:rPr lang="en-US" smtClean="0"/>
              <a:t>22</a:t>
            </a:fld>
            <a:endParaRPr lang="en-US"/>
          </a:p>
        </p:txBody>
      </p:sp>
    </p:spTree>
    <p:extLst>
      <p:ext uri="{BB962C8B-B14F-4D97-AF65-F5344CB8AC3E}">
        <p14:creationId xmlns:p14="http://schemas.microsoft.com/office/powerpoint/2010/main" val="39552944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These pools are </a:t>
            </a:r>
            <a:br>
              <a:rPr lang="en-US" dirty="0" smtClean="0"/>
            </a:br>
            <a:r>
              <a:rPr lang="en-US" dirty="0" smtClean="0"/>
              <a:t>managed automatically</a:t>
            </a:r>
            <a:endParaRPr lang="en-US" dirty="0"/>
          </a:p>
        </p:txBody>
      </p:sp>
      <p:sp>
        <p:nvSpPr>
          <p:cNvPr id="3" name="Content Placeholder 2"/>
          <p:cNvSpPr>
            <a:spLocks noGrp="1"/>
          </p:cNvSpPr>
          <p:nvPr>
            <p:ph idx="1"/>
          </p:nvPr>
        </p:nvSpPr>
        <p:spPr>
          <a:xfrm>
            <a:off x="1024128" y="2366672"/>
            <a:ext cx="10786872" cy="4023360"/>
          </a:xfrm>
        </p:spPr>
        <p:txBody>
          <a:bodyPr>
            <a:normAutofit/>
          </a:bodyPr>
          <a:lstStyle/>
          <a:p>
            <a:r>
              <a:rPr lang="en-US" dirty="0" smtClean="0"/>
              <a:t>In Azure, for example, there is a tool called the “App Service” (we’ll use it!)</a:t>
            </a:r>
          </a:p>
          <a:p>
            <a:endParaRPr lang="en-US" dirty="0"/>
          </a:p>
          <a:p>
            <a:r>
              <a:rPr lang="en-US" dirty="0" smtClean="0"/>
              <a:t>The App Service manages a big collection of compute resources in the cloud.  Developers can install your own services in it (as “containers”).  Configuration files tell it when to launch them for you, automatically.</a:t>
            </a:r>
          </a:p>
          <a:p>
            <a:endParaRPr lang="en-US" dirty="0"/>
          </a:p>
          <a:p>
            <a:r>
              <a:rPr lang="en-US" dirty="0" smtClean="0"/>
              <a:t>Among the features is a way for it to watch the queue of requests and automatically add instances or shut instances down to match loads.</a:t>
            </a:r>
            <a:endParaRPr lang="en-US" dirty="0"/>
          </a:p>
        </p:txBody>
      </p:sp>
      <p:sp>
        <p:nvSpPr>
          <p:cNvPr id="4" name="Footer Placeholder 3"/>
          <p:cNvSpPr>
            <a:spLocks noGrp="1"/>
          </p:cNvSpPr>
          <p:nvPr>
            <p:ph type="ftr" sz="quarter" idx="11"/>
          </p:nvPr>
        </p:nvSpPr>
        <p:spPr/>
        <p:txBody>
          <a:bodyPr/>
          <a:lstStyle/>
          <a:p>
            <a:r>
              <a:rPr lang="en-US" smtClean="0"/>
              <a:t>http://www.cs.cornell.edu/courses/cs5412/2019sp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23</a:t>
            </a:fld>
            <a:endParaRPr lang="en-US"/>
          </a:p>
        </p:txBody>
      </p:sp>
      <p:pic>
        <p:nvPicPr>
          <p:cNvPr id="6" name="Picture 5"/>
          <p:cNvPicPr>
            <a:picLocks noChangeAspect="1"/>
          </p:cNvPicPr>
          <p:nvPr/>
        </p:nvPicPr>
        <p:blipFill>
          <a:blip r:embed="rId2"/>
          <a:stretch>
            <a:fillRect/>
          </a:stretch>
        </p:blipFill>
        <p:spPr>
          <a:xfrm>
            <a:off x="8059783" y="111941"/>
            <a:ext cx="3938995" cy="2174059"/>
          </a:xfrm>
          <a:prstGeom prst="rect">
            <a:avLst/>
          </a:prstGeom>
        </p:spPr>
      </p:pic>
    </p:spTree>
    <p:extLst>
      <p:ext uri="{BB962C8B-B14F-4D97-AF65-F5344CB8AC3E}">
        <p14:creationId xmlns:p14="http://schemas.microsoft.com/office/powerpoint/2010/main" val="105532070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06391" y="4730327"/>
            <a:ext cx="11069053" cy="2031098"/>
          </a:xfrm>
        </p:spPr>
        <p:txBody>
          <a:bodyPr>
            <a:normAutofit lnSpcReduction="10000"/>
          </a:bodyPr>
          <a:lstStyle/>
          <a:p>
            <a:r>
              <a:rPr lang="en-US" sz="2800" dirty="0">
                <a:solidFill>
                  <a:srgbClr val="C00000"/>
                </a:solidFill>
              </a:rPr>
              <a:t>Advantages of </a:t>
            </a:r>
            <a:r>
              <a:rPr lang="en-US" dirty="0">
                <a:solidFill>
                  <a:srgbClr val="C00000"/>
                </a:solidFill>
                <a:sym typeface="Symbol" panose="05050102010706020507" pitchFamily="18" charset="2"/>
              </a:rPr>
              <a:t></a:t>
            </a:r>
            <a:r>
              <a:rPr lang="en-US" dirty="0">
                <a:solidFill>
                  <a:srgbClr val="C00000"/>
                </a:solidFill>
              </a:rPr>
              <a:t>-services: </a:t>
            </a:r>
            <a:endParaRPr lang="en-US" sz="2800" dirty="0">
              <a:solidFill>
                <a:srgbClr val="C00000"/>
              </a:solidFill>
            </a:endParaRPr>
          </a:p>
          <a:p>
            <a:pPr lvl="1"/>
            <a:r>
              <a:rPr lang="en-US" sz="2400" dirty="0"/>
              <a:t>Modular </a:t>
            </a:r>
            <a:r>
              <a:rPr lang="en-US" sz="2400" dirty="0">
                <a:sym typeface="Wingdings"/>
              </a:rPr>
              <a:t> easier to understand</a:t>
            </a:r>
          </a:p>
          <a:p>
            <a:pPr lvl="1"/>
            <a:r>
              <a:rPr lang="en-US" sz="2400" dirty="0"/>
              <a:t>Speed of development &amp; deployment</a:t>
            </a:r>
          </a:p>
          <a:p>
            <a:pPr lvl="1"/>
            <a:r>
              <a:rPr lang="en-US" sz="2400" dirty="0"/>
              <a:t>On-demand provisioning, elasticity</a:t>
            </a:r>
          </a:p>
          <a:p>
            <a:pPr lvl="1"/>
            <a:r>
              <a:rPr lang="en-US" sz="2400" dirty="0"/>
              <a:t>Language/framework heterogeneity</a:t>
            </a:r>
          </a:p>
          <a:p>
            <a:pPr lvl="7"/>
            <a:endParaRPr lang="en-US" dirty="0"/>
          </a:p>
        </p:txBody>
      </p:sp>
      <p:sp>
        <p:nvSpPr>
          <p:cNvPr id="8" name="Title 1"/>
          <p:cNvSpPr txBox="1">
            <a:spLocks/>
          </p:cNvSpPr>
          <p:nvPr/>
        </p:nvSpPr>
        <p:spPr>
          <a:xfrm>
            <a:off x="1384086" y="554056"/>
            <a:ext cx="8308849" cy="837460"/>
          </a:xfrm>
          <a:prstGeom prst="rect">
            <a:avLst/>
          </a:prstGeom>
        </p:spPr>
        <p:txBody>
          <a:bodyPr vert="horz" anchor="ctr">
            <a:normAutofit/>
          </a:bodyPr>
          <a:lstStyle>
            <a:lvl1pPr algn="l" rtl="0" eaLnBrk="1" latinLnBrk="0" hangingPunct="1">
              <a:spcBef>
                <a:spcPct val="0"/>
              </a:spcBef>
              <a:buNone/>
              <a:defRPr kumimoji="0" sz="4400" kern="1200">
                <a:solidFill>
                  <a:schemeClr val="tx2"/>
                </a:solidFill>
                <a:latin typeface="+mj-lt"/>
                <a:ea typeface="+mj-ea"/>
                <a:cs typeface="+mj-cs"/>
              </a:defRPr>
            </a:lvl1pPr>
          </a:lstStyle>
          <a:p>
            <a:pPr fontAlgn="auto">
              <a:spcAft>
                <a:spcPts val="0"/>
              </a:spcAft>
              <a:defRPr/>
            </a:pPr>
            <a:r>
              <a:rPr lang="en-US" dirty="0">
                <a:solidFill>
                  <a:schemeClr val="tx1"/>
                </a:solidFill>
                <a:effectLst>
                  <a:outerShdw blurRad="38100" dist="38100" dir="2700000" algn="tl">
                    <a:srgbClr val="C0C0C0"/>
                  </a:outerShdw>
                </a:effectLst>
                <a:ea typeface="ＭＳ Ｐゴシック" pitchFamily="1" charset="-128"/>
                <a:cs typeface="Calibri" pitchFamily="34" charset="0"/>
              </a:rPr>
              <a:t>Motivation for </a:t>
            </a:r>
            <a:r>
              <a:rPr lang="en-US" dirty="0">
                <a:solidFill>
                  <a:schemeClr val="tx1"/>
                </a:solidFill>
                <a:sym typeface="Symbol" panose="05050102010706020507" pitchFamily="18" charset="2"/>
              </a:rPr>
              <a:t></a:t>
            </a:r>
            <a:r>
              <a:rPr lang="en-US" dirty="0">
                <a:solidFill>
                  <a:schemeClr val="tx1"/>
                </a:solidFill>
              </a:rPr>
              <a:t>-</a:t>
            </a:r>
            <a:r>
              <a:rPr lang="en-US" dirty="0" smtClean="0">
                <a:solidFill>
                  <a:schemeClr val="tx1"/>
                </a:solidFill>
              </a:rPr>
              <a:t>services </a:t>
            </a:r>
            <a:r>
              <a:rPr lang="en-US" dirty="0" smtClean="0">
                <a:solidFill>
                  <a:schemeClr val="tx1"/>
                </a:solidFill>
                <a:effectLst>
                  <a:outerShdw blurRad="38100" dist="38100" dir="2700000" algn="tl">
                    <a:srgbClr val="C0C0C0"/>
                  </a:outerShdw>
                </a:effectLst>
                <a:ea typeface="ＭＳ Ｐゴシック" pitchFamily="1" charset="-128"/>
                <a:cs typeface="Calibri" pitchFamily="34" charset="0"/>
              </a:rPr>
              <a:t>(Delimitrou</a:t>
            </a:r>
            <a:r>
              <a:rPr lang="en-US" dirty="0">
                <a:solidFill>
                  <a:schemeClr val="tx1"/>
                </a:solidFill>
                <a:effectLst>
                  <a:outerShdw blurRad="38100" dist="38100" dir="2700000" algn="tl">
                    <a:srgbClr val="C0C0C0"/>
                  </a:outerShdw>
                </a:effectLst>
                <a:ea typeface="ＭＳ Ｐゴシック" pitchFamily="1" charset="-128"/>
                <a:cs typeface="Calibri" pitchFamily="34" charset="0"/>
              </a:rPr>
              <a:t>)</a:t>
            </a:r>
          </a:p>
        </p:txBody>
      </p:sp>
      <p:grpSp>
        <p:nvGrpSpPr>
          <p:cNvPr id="40" name="Group 39"/>
          <p:cNvGrpSpPr>
            <a:grpSpLocks noChangeAspect="1"/>
          </p:cNvGrpSpPr>
          <p:nvPr/>
        </p:nvGrpSpPr>
        <p:grpSpPr>
          <a:xfrm>
            <a:off x="2066390" y="1792405"/>
            <a:ext cx="5636568" cy="2617442"/>
            <a:chOff x="5855773" y="4235239"/>
            <a:chExt cx="7076590" cy="3286144"/>
          </a:xfrm>
        </p:grpSpPr>
        <p:pic>
          <p:nvPicPr>
            <p:cNvPr id="16" name="Picture 15"/>
            <p:cNvPicPr>
              <a:picLocks noChangeAspect="1"/>
            </p:cNvPicPr>
            <p:nvPr/>
          </p:nvPicPr>
          <p:blipFill rotWithShape="1">
            <a:blip r:embed="rId3"/>
            <a:srcRect l="2301" r="1731"/>
            <a:stretch/>
          </p:blipFill>
          <p:spPr>
            <a:xfrm rot="16200000">
              <a:off x="5766023" y="5466277"/>
              <a:ext cx="1260910" cy="341470"/>
            </a:xfrm>
            <a:prstGeom prst="rect">
              <a:avLst/>
            </a:prstGeom>
          </p:spPr>
        </p:pic>
        <p:grpSp>
          <p:nvGrpSpPr>
            <p:cNvPr id="4" name="Group 3"/>
            <p:cNvGrpSpPr/>
            <p:nvPr/>
          </p:nvGrpSpPr>
          <p:grpSpPr>
            <a:xfrm>
              <a:off x="6875533" y="4235239"/>
              <a:ext cx="5969826" cy="2981653"/>
              <a:chOff x="6505169" y="1656618"/>
              <a:chExt cx="5969826" cy="2981653"/>
            </a:xfrm>
          </p:grpSpPr>
          <p:pic>
            <p:nvPicPr>
              <p:cNvPr id="13" name="Picture 12">
                <a:extLst>
                  <a:ext uri="{FF2B5EF4-FFF2-40B4-BE49-F238E27FC236}">
                    <a16:creationId xmlns:a16="http://schemas.microsoft.com/office/drawing/2014/main" id="{AEC0EDF7-33FE-1740-BE57-3E318F525AD2}"/>
                  </a:ext>
                </a:extLst>
              </p:cNvPr>
              <p:cNvPicPr>
                <a:picLocks noChangeAspect="1"/>
              </p:cNvPicPr>
              <p:nvPr/>
            </p:nvPicPr>
            <p:blipFill>
              <a:blip r:embed="rId4"/>
              <a:stretch>
                <a:fillRect/>
              </a:stretch>
            </p:blipFill>
            <p:spPr>
              <a:xfrm>
                <a:off x="6505169" y="1703047"/>
                <a:ext cx="4286891" cy="2935224"/>
              </a:xfrm>
              <a:prstGeom prst="rect">
                <a:avLst/>
              </a:prstGeom>
            </p:spPr>
          </p:pic>
          <p:pic>
            <p:nvPicPr>
              <p:cNvPr id="15" name="Picture 14"/>
              <p:cNvPicPr>
                <a:picLocks noChangeAspect="1"/>
              </p:cNvPicPr>
              <p:nvPr/>
            </p:nvPicPr>
            <p:blipFill>
              <a:blip r:embed="rId5"/>
              <a:stretch>
                <a:fillRect/>
              </a:stretch>
            </p:blipFill>
            <p:spPr>
              <a:xfrm rot="16200000">
                <a:off x="11151766" y="3940642"/>
                <a:ext cx="1036158" cy="262017"/>
              </a:xfrm>
              <a:prstGeom prst="rect">
                <a:avLst/>
              </a:prstGeom>
            </p:spPr>
          </p:pic>
          <p:pic>
            <p:nvPicPr>
              <p:cNvPr id="17" name="Picture 16"/>
              <p:cNvPicPr>
                <a:picLocks noChangeAspect="1"/>
              </p:cNvPicPr>
              <p:nvPr/>
            </p:nvPicPr>
            <p:blipFill>
              <a:blip r:embed="rId6"/>
              <a:stretch>
                <a:fillRect/>
              </a:stretch>
            </p:blipFill>
            <p:spPr>
              <a:xfrm>
                <a:off x="11501797" y="1656618"/>
                <a:ext cx="250107" cy="1536372"/>
              </a:xfrm>
              <a:prstGeom prst="rect">
                <a:avLst/>
              </a:prstGeom>
            </p:spPr>
          </p:pic>
          <p:pic>
            <p:nvPicPr>
              <p:cNvPr id="18" name="Picture 17"/>
              <p:cNvPicPr>
                <a:picLocks noChangeAspect="1"/>
              </p:cNvPicPr>
              <p:nvPr/>
            </p:nvPicPr>
            <p:blipFill>
              <a:blip r:embed="rId7"/>
              <a:stretch>
                <a:fillRect/>
              </a:stretch>
            </p:blipFill>
            <p:spPr>
              <a:xfrm rot="5400000">
                <a:off x="11665445" y="2170475"/>
                <a:ext cx="1036158" cy="518079"/>
              </a:xfrm>
              <a:prstGeom prst="rect">
                <a:avLst/>
              </a:prstGeom>
            </p:spPr>
          </p:pic>
          <p:pic>
            <p:nvPicPr>
              <p:cNvPr id="20" name="Picture 19"/>
              <p:cNvPicPr>
                <a:picLocks noChangeAspect="1"/>
              </p:cNvPicPr>
              <p:nvPr/>
            </p:nvPicPr>
            <p:blipFill>
              <a:blip r:embed="rId8"/>
              <a:stretch>
                <a:fillRect/>
              </a:stretch>
            </p:blipFill>
            <p:spPr>
              <a:xfrm rot="16200000">
                <a:off x="11753730" y="3762373"/>
                <a:ext cx="872228" cy="570303"/>
              </a:xfrm>
              <a:prstGeom prst="rect">
                <a:avLst/>
              </a:prstGeom>
            </p:spPr>
          </p:pic>
          <p:cxnSp>
            <p:nvCxnSpPr>
              <p:cNvPr id="22" name="Straight Arrow Connector 21"/>
              <p:cNvCxnSpPr>
                <a:endCxn id="17" idx="1"/>
              </p:cNvCxnSpPr>
              <p:nvPr/>
            </p:nvCxnSpPr>
            <p:spPr>
              <a:xfrm>
                <a:off x="10800965" y="2310063"/>
                <a:ext cx="700832" cy="114741"/>
              </a:xfrm>
              <a:prstGeom prst="straightConnector1">
                <a:avLst/>
              </a:prstGeom>
              <a:ln>
                <a:solidFill>
                  <a:schemeClr val="bg1">
                    <a:lumMod val="50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a:stCxn id="17" idx="3"/>
                <a:endCxn id="18" idx="2"/>
              </p:cNvCxnSpPr>
              <p:nvPr/>
            </p:nvCxnSpPr>
            <p:spPr>
              <a:xfrm>
                <a:off x="11751904" y="2424804"/>
                <a:ext cx="172581" cy="4711"/>
              </a:xfrm>
              <a:prstGeom prst="straightConnector1">
                <a:avLst/>
              </a:prstGeom>
              <a:ln>
                <a:solidFill>
                  <a:schemeClr val="bg1">
                    <a:lumMod val="50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27" name="Straight Arrow Connector 26"/>
              <p:cNvCxnSpPr>
                <a:endCxn id="15" idx="0"/>
              </p:cNvCxnSpPr>
              <p:nvPr/>
            </p:nvCxnSpPr>
            <p:spPr>
              <a:xfrm>
                <a:off x="10554031" y="3192990"/>
                <a:ext cx="984806" cy="878661"/>
              </a:xfrm>
              <a:prstGeom prst="straightConnector1">
                <a:avLst/>
              </a:prstGeom>
              <a:ln>
                <a:solidFill>
                  <a:schemeClr val="bg1">
                    <a:lumMod val="50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a:stCxn id="15" idx="2"/>
                <a:endCxn id="20" idx="0"/>
              </p:cNvCxnSpPr>
              <p:nvPr/>
            </p:nvCxnSpPr>
            <p:spPr>
              <a:xfrm flipV="1">
                <a:off x="11800854" y="4047525"/>
                <a:ext cx="103839" cy="24126"/>
              </a:xfrm>
              <a:prstGeom prst="straightConnector1">
                <a:avLst/>
              </a:prstGeom>
              <a:ln>
                <a:solidFill>
                  <a:schemeClr val="bg1">
                    <a:lumMod val="50000"/>
                  </a:schemeClr>
                </a:solidFill>
                <a:tailEnd type="triangle"/>
              </a:ln>
            </p:spPr>
            <p:style>
              <a:lnRef idx="1">
                <a:schemeClr val="accent1"/>
              </a:lnRef>
              <a:fillRef idx="0">
                <a:schemeClr val="accent1"/>
              </a:fillRef>
              <a:effectRef idx="0">
                <a:schemeClr val="accent1"/>
              </a:effectRef>
              <a:fontRef idx="minor">
                <a:schemeClr val="tx1"/>
              </a:fontRef>
            </p:style>
          </p:cxnSp>
        </p:grpSp>
        <p:cxnSp>
          <p:nvCxnSpPr>
            <p:cNvPr id="9" name="Straight Arrow Connector 8"/>
            <p:cNvCxnSpPr>
              <a:stCxn id="16" idx="2"/>
            </p:cNvCxnSpPr>
            <p:nvPr/>
          </p:nvCxnSpPr>
          <p:spPr>
            <a:xfrm flipV="1">
              <a:off x="6567213" y="5051150"/>
              <a:ext cx="308320" cy="58586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a:stCxn id="16" idx="2"/>
            </p:cNvCxnSpPr>
            <p:nvPr/>
          </p:nvCxnSpPr>
          <p:spPr>
            <a:xfrm flipV="1">
              <a:off x="6567213" y="5204431"/>
              <a:ext cx="308320" cy="432581"/>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stCxn id="16" idx="2"/>
            </p:cNvCxnSpPr>
            <p:nvPr/>
          </p:nvCxnSpPr>
          <p:spPr>
            <a:xfrm flipV="1">
              <a:off x="6567213" y="5391120"/>
              <a:ext cx="308319" cy="24589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a:stCxn id="16" idx="2"/>
            </p:cNvCxnSpPr>
            <p:nvPr/>
          </p:nvCxnSpPr>
          <p:spPr>
            <a:xfrm flipV="1">
              <a:off x="6567213" y="5533884"/>
              <a:ext cx="317224" cy="10312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1" name="Straight Arrow Connector 30"/>
            <p:cNvCxnSpPr>
              <a:stCxn id="16" idx="2"/>
            </p:cNvCxnSpPr>
            <p:nvPr/>
          </p:nvCxnSpPr>
          <p:spPr>
            <a:xfrm>
              <a:off x="6567213" y="5637012"/>
              <a:ext cx="283602" cy="27622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9" name="Straight Arrow Connector 38"/>
            <p:cNvCxnSpPr>
              <a:stCxn id="16" idx="2"/>
              <a:endCxn id="13" idx="1"/>
            </p:cNvCxnSpPr>
            <p:nvPr/>
          </p:nvCxnSpPr>
          <p:spPr>
            <a:xfrm>
              <a:off x="6567213" y="5637012"/>
              <a:ext cx="308320" cy="11226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45" name="Straight Arrow Connector 44"/>
            <p:cNvCxnSpPr>
              <a:stCxn id="16" idx="2"/>
            </p:cNvCxnSpPr>
            <p:nvPr/>
          </p:nvCxnSpPr>
          <p:spPr>
            <a:xfrm>
              <a:off x="6567213" y="5637012"/>
              <a:ext cx="280311" cy="55301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47" name="Straight Arrow Connector 46"/>
            <p:cNvCxnSpPr>
              <a:stCxn id="16" idx="2"/>
            </p:cNvCxnSpPr>
            <p:nvPr/>
          </p:nvCxnSpPr>
          <p:spPr>
            <a:xfrm>
              <a:off x="6567213" y="5637012"/>
              <a:ext cx="299415" cy="41750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73" name="TextBox 72"/>
            <p:cNvSpPr txBox="1"/>
            <p:nvPr/>
          </p:nvSpPr>
          <p:spPr>
            <a:xfrm>
              <a:off x="5855773" y="6375890"/>
              <a:ext cx="1302985" cy="400110"/>
            </a:xfrm>
            <a:prstGeom prst="rect">
              <a:avLst/>
            </a:prstGeom>
            <a:noFill/>
          </p:spPr>
          <p:txBody>
            <a:bodyPr wrap="none" rtlCol="0">
              <a:spAutoFit/>
            </a:bodyPr>
            <a:lstStyle/>
            <a:p>
              <a:r>
                <a:rPr lang="en-US" sz="2000" b="1" dirty="0">
                  <a:latin typeface="+mn-lt"/>
                </a:rPr>
                <a:t>webserver</a:t>
              </a:r>
            </a:p>
          </p:txBody>
        </p:sp>
        <p:sp>
          <p:nvSpPr>
            <p:cNvPr id="74" name="TextBox 73"/>
            <p:cNvSpPr txBox="1"/>
            <p:nvPr/>
          </p:nvSpPr>
          <p:spPr>
            <a:xfrm>
              <a:off x="11657334" y="7121273"/>
              <a:ext cx="1275029" cy="400110"/>
            </a:xfrm>
            <a:prstGeom prst="rect">
              <a:avLst/>
            </a:prstGeom>
            <a:noFill/>
          </p:spPr>
          <p:txBody>
            <a:bodyPr wrap="none" rtlCol="0">
              <a:spAutoFit/>
            </a:bodyPr>
            <a:lstStyle/>
            <a:p>
              <a:r>
                <a:rPr lang="en-US" sz="2000" b="1" dirty="0">
                  <a:latin typeface="+mn-lt"/>
                </a:rPr>
                <a:t>databases</a:t>
              </a:r>
            </a:p>
          </p:txBody>
        </p:sp>
        <p:sp>
          <p:nvSpPr>
            <p:cNvPr id="2" name="TextBox 1"/>
            <p:cNvSpPr txBox="1"/>
            <p:nvPr/>
          </p:nvSpPr>
          <p:spPr>
            <a:xfrm>
              <a:off x="8094758" y="5451871"/>
              <a:ext cx="1508275" cy="386408"/>
            </a:xfrm>
            <a:prstGeom prst="rect">
              <a:avLst/>
            </a:prstGeom>
            <a:noFill/>
          </p:spPr>
          <p:txBody>
            <a:bodyPr wrap="none" rtlCol="0">
              <a:spAutoFit/>
            </a:bodyPr>
            <a:lstStyle/>
            <a:p>
              <a:r>
                <a:rPr lang="en-US" sz="1400" b="1" dirty="0">
                  <a:solidFill>
                    <a:schemeClr val="bg1"/>
                  </a:solidFill>
                  <a:latin typeface="+mn-lt"/>
                </a:rPr>
                <a:t>recommender</a:t>
              </a:r>
            </a:p>
          </p:txBody>
        </p:sp>
        <p:sp>
          <p:nvSpPr>
            <p:cNvPr id="43" name="TextBox 42"/>
            <p:cNvSpPr txBox="1"/>
            <p:nvPr/>
          </p:nvSpPr>
          <p:spPr>
            <a:xfrm>
              <a:off x="8104286" y="6527969"/>
              <a:ext cx="660515" cy="463689"/>
            </a:xfrm>
            <a:prstGeom prst="rect">
              <a:avLst/>
            </a:prstGeom>
            <a:noFill/>
          </p:spPr>
          <p:txBody>
            <a:bodyPr wrap="none" rtlCol="0">
              <a:spAutoFit/>
            </a:bodyPr>
            <a:lstStyle/>
            <a:p>
              <a:r>
                <a:rPr lang="en-US" sz="1800" b="1" dirty="0">
                  <a:solidFill>
                    <a:schemeClr val="bg1"/>
                  </a:solidFill>
                  <a:latin typeface="+mn-lt"/>
                </a:rPr>
                <a:t>ads</a:t>
              </a:r>
            </a:p>
          </p:txBody>
        </p:sp>
        <p:sp>
          <p:nvSpPr>
            <p:cNvPr id="44" name="TextBox 43"/>
            <p:cNvSpPr txBox="1"/>
            <p:nvPr/>
          </p:nvSpPr>
          <p:spPr>
            <a:xfrm>
              <a:off x="8901708" y="6852413"/>
              <a:ext cx="1049540" cy="467545"/>
            </a:xfrm>
            <a:prstGeom prst="rect">
              <a:avLst/>
            </a:prstGeom>
            <a:noFill/>
          </p:spPr>
          <p:txBody>
            <a:bodyPr wrap="none" rtlCol="0">
              <a:spAutoFit/>
            </a:bodyPr>
            <a:lstStyle/>
            <a:p>
              <a:r>
                <a:rPr lang="en-US" sz="1800" b="1" dirty="0">
                  <a:solidFill>
                    <a:schemeClr val="bg1"/>
                  </a:solidFill>
                  <a:latin typeface="+mn-lt"/>
                </a:rPr>
                <a:t>photos</a:t>
              </a:r>
            </a:p>
          </p:txBody>
        </p:sp>
        <p:sp>
          <p:nvSpPr>
            <p:cNvPr id="46" name="TextBox 45"/>
            <p:cNvSpPr txBox="1"/>
            <p:nvPr/>
          </p:nvSpPr>
          <p:spPr>
            <a:xfrm>
              <a:off x="9262070" y="4867640"/>
              <a:ext cx="857743" cy="463689"/>
            </a:xfrm>
            <a:prstGeom prst="rect">
              <a:avLst/>
            </a:prstGeom>
            <a:noFill/>
          </p:spPr>
          <p:txBody>
            <a:bodyPr wrap="none" rtlCol="0">
              <a:spAutoFit/>
            </a:bodyPr>
            <a:lstStyle/>
            <a:p>
              <a:r>
                <a:rPr lang="en-US" sz="1800" b="1" dirty="0">
                  <a:latin typeface="+mn-lt"/>
                </a:rPr>
                <a:t>posts</a:t>
              </a:r>
            </a:p>
          </p:txBody>
        </p:sp>
      </p:grpSp>
      <p:grpSp>
        <p:nvGrpSpPr>
          <p:cNvPr id="38" name="Group 37"/>
          <p:cNvGrpSpPr>
            <a:grpSpLocks noChangeAspect="1"/>
          </p:cNvGrpSpPr>
          <p:nvPr/>
        </p:nvGrpSpPr>
        <p:grpSpPr>
          <a:xfrm>
            <a:off x="2071427" y="1784898"/>
            <a:ext cx="5921733" cy="2182234"/>
            <a:chOff x="2071427" y="1784898"/>
            <a:chExt cx="7151604" cy="2635457"/>
          </a:xfrm>
        </p:grpSpPr>
        <p:pic>
          <p:nvPicPr>
            <p:cNvPr id="10" name="Picture 9">
              <a:extLst>
                <a:ext uri="{FF2B5EF4-FFF2-40B4-BE49-F238E27FC236}">
                  <a16:creationId xmlns:a16="http://schemas.microsoft.com/office/drawing/2014/main" id="{C289BA7E-5871-AC4A-AF36-9ED50656CE8D}"/>
                </a:ext>
              </a:extLst>
            </p:cNvPr>
            <p:cNvPicPr>
              <a:picLocks noChangeAspect="1"/>
            </p:cNvPicPr>
            <p:nvPr/>
          </p:nvPicPr>
          <p:blipFill>
            <a:blip r:embed="rId9"/>
            <a:stretch>
              <a:fillRect/>
            </a:stretch>
          </p:blipFill>
          <p:spPr>
            <a:xfrm>
              <a:off x="4128292" y="1784898"/>
              <a:ext cx="3344094" cy="2635457"/>
            </a:xfrm>
            <a:prstGeom prst="rect">
              <a:avLst/>
            </a:prstGeom>
          </p:spPr>
        </p:pic>
        <p:pic>
          <p:nvPicPr>
            <p:cNvPr id="19" name="Picture 18"/>
            <p:cNvPicPr>
              <a:picLocks noChangeAspect="1"/>
            </p:cNvPicPr>
            <p:nvPr/>
          </p:nvPicPr>
          <p:blipFill>
            <a:blip r:embed="rId10"/>
            <a:stretch>
              <a:fillRect/>
            </a:stretch>
          </p:blipFill>
          <p:spPr>
            <a:xfrm rot="5400000">
              <a:off x="8210405" y="2870777"/>
              <a:ext cx="1036158" cy="524034"/>
            </a:xfrm>
            <a:prstGeom prst="rect">
              <a:avLst/>
            </a:prstGeom>
          </p:spPr>
        </p:pic>
        <p:cxnSp>
          <p:nvCxnSpPr>
            <p:cNvPr id="55" name="Straight Arrow Connector 54"/>
            <p:cNvCxnSpPr>
              <a:endCxn id="19" idx="2"/>
            </p:cNvCxnSpPr>
            <p:nvPr/>
          </p:nvCxnSpPr>
          <p:spPr>
            <a:xfrm>
              <a:off x="7472386" y="2051827"/>
              <a:ext cx="994081" cy="1080967"/>
            </a:xfrm>
            <a:prstGeom prst="straightConnector1">
              <a:avLst/>
            </a:prstGeom>
            <a:ln>
              <a:solidFill>
                <a:schemeClr val="tx1"/>
              </a:solidFill>
              <a:headEnd type="none"/>
              <a:tailEnd type="triangle"/>
            </a:ln>
          </p:spPr>
          <p:style>
            <a:lnRef idx="1">
              <a:schemeClr val="accent1"/>
            </a:lnRef>
            <a:fillRef idx="0">
              <a:schemeClr val="accent1"/>
            </a:fillRef>
            <a:effectRef idx="0">
              <a:schemeClr val="accent1"/>
            </a:effectRef>
            <a:fontRef idx="minor">
              <a:schemeClr val="tx1"/>
            </a:fontRef>
          </p:style>
        </p:cxnSp>
        <p:cxnSp>
          <p:nvCxnSpPr>
            <p:cNvPr id="56" name="Straight Arrow Connector 55"/>
            <p:cNvCxnSpPr>
              <a:endCxn id="19" idx="2"/>
            </p:cNvCxnSpPr>
            <p:nvPr/>
          </p:nvCxnSpPr>
          <p:spPr>
            <a:xfrm>
              <a:off x="7472386" y="2318871"/>
              <a:ext cx="994081" cy="813923"/>
            </a:xfrm>
            <a:prstGeom prst="straightConnector1">
              <a:avLst/>
            </a:prstGeom>
            <a:ln>
              <a:solidFill>
                <a:schemeClr val="tx1"/>
              </a:solidFill>
              <a:headEnd type="none"/>
              <a:tailEnd type="triangle"/>
            </a:ln>
          </p:spPr>
          <p:style>
            <a:lnRef idx="1">
              <a:schemeClr val="accent1"/>
            </a:lnRef>
            <a:fillRef idx="0">
              <a:schemeClr val="accent1"/>
            </a:fillRef>
            <a:effectRef idx="0">
              <a:schemeClr val="accent1"/>
            </a:effectRef>
            <a:fontRef idx="minor">
              <a:schemeClr val="tx1"/>
            </a:fontRef>
          </p:style>
        </p:cxnSp>
        <p:cxnSp>
          <p:nvCxnSpPr>
            <p:cNvPr id="57" name="Straight Arrow Connector 56"/>
            <p:cNvCxnSpPr>
              <a:endCxn id="19" idx="2"/>
            </p:cNvCxnSpPr>
            <p:nvPr/>
          </p:nvCxnSpPr>
          <p:spPr>
            <a:xfrm>
              <a:off x="7472386" y="2563950"/>
              <a:ext cx="994081" cy="568844"/>
            </a:xfrm>
            <a:prstGeom prst="straightConnector1">
              <a:avLst/>
            </a:prstGeom>
            <a:ln>
              <a:solidFill>
                <a:schemeClr val="tx1"/>
              </a:solidFill>
              <a:headEnd type="none"/>
              <a:tailEnd type="triangle"/>
            </a:ln>
          </p:spPr>
          <p:style>
            <a:lnRef idx="1">
              <a:schemeClr val="accent1"/>
            </a:lnRef>
            <a:fillRef idx="0">
              <a:schemeClr val="accent1"/>
            </a:fillRef>
            <a:effectRef idx="0">
              <a:schemeClr val="accent1"/>
            </a:effectRef>
            <a:fontRef idx="minor">
              <a:schemeClr val="tx1"/>
            </a:fontRef>
          </p:style>
        </p:cxnSp>
        <p:cxnSp>
          <p:nvCxnSpPr>
            <p:cNvPr id="58" name="Straight Arrow Connector 57"/>
            <p:cNvCxnSpPr>
              <a:endCxn id="19" idx="2"/>
            </p:cNvCxnSpPr>
            <p:nvPr/>
          </p:nvCxnSpPr>
          <p:spPr>
            <a:xfrm>
              <a:off x="7472386" y="2822989"/>
              <a:ext cx="994081" cy="309805"/>
            </a:xfrm>
            <a:prstGeom prst="straightConnector1">
              <a:avLst/>
            </a:prstGeom>
            <a:ln>
              <a:solidFill>
                <a:schemeClr val="tx1"/>
              </a:solidFill>
              <a:headEnd type="none"/>
              <a:tailEnd type="triangle"/>
            </a:ln>
          </p:spPr>
          <p:style>
            <a:lnRef idx="1">
              <a:schemeClr val="accent1"/>
            </a:lnRef>
            <a:fillRef idx="0">
              <a:schemeClr val="accent1"/>
            </a:fillRef>
            <a:effectRef idx="0">
              <a:schemeClr val="accent1"/>
            </a:effectRef>
            <a:fontRef idx="minor">
              <a:schemeClr val="tx1"/>
            </a:fontRef>
          </p:style>
        </p:cxnSp>
        <p:cxnSp>
          <p:nvCxnSpPr>
            <p:cNvPr id="59" name="Straight Arrow Connector 58"/>
            <p:cNvCxnSpPr>
              <a:endCxn id="19" idx="2"/>
            </p:cNvCxnSpPr>
            <p:nvPr/>
          </p:nvCxnSpPr>
          <p:spPr>
            <a:xfrm flipV="1">
              <a:off x="7472386" y="3132794"/>
              <a:ext cx="994081" cy="178109"/>
            </a:xfrm>
            <a:prstGeom prst="straightConnector1">
              <a:avLst/>
            </a:prstGeom>
            <a:ln>
              <a:solidFill>
                <a:schemeClr val="tx1"/>
              </a:solidFill>
              <a:headEnd type="none"/>
              <a:tailEnd type="triangle"/>
            </a:ln>
          </p:spPr>
          <p:style>
            <a:lnRef idx="1">
              <a:schemeClr val="accent1"/>
            </a:lnRef>
            <a:fillRef idx="0">
              <a:schemeClr val="accent1"/>
            </a:fillRef>
            <a:effectRef idx="0">
              <a:schemeClr val="accent1"/>
            </a:effectRef>
            <a:fontRef idx="minor">
              <a:schemeClr val="tx1"/>
            </a:fontRef>
          </p:style>
        </p:cxnSp>
        <p:cxnSp>
          <p:nvCxnSpPr>
            <p:cNvPr id="60" name="Straight Arrow Connector 59"/>
            <p:cNvCxnSpPr>
              <a:endCxn id="19" idx="2"/>
            </p:cNvCxnSpPr>
            <p:nvPr/>
          </p:nvCxnSpPr>
          <p:spPr>
            <a:xfrm flipV="1">
              <a:off x="7472386" y="3132794"/>
              <a:ext cx="994081" cy="443951"/>
            </a:xfrm>
            <a:prstGeom prst="straightConnector1">
              <a:avLst/>
            </a:prstGeom>
            <a:ln>
              <a:solidFill>
                <a:schemeClr val="tx1"/>
              </a:solidFill>
              <a:headEnd type="none"/>
              <a:tailEnd type="triangle"/>
            </a:ln>
          </p:spPr>
          <p:style>
            <a:lnRef idx="1">
              <a:schemeClr val="accent1"/>
            </a:lnRef>
            <a:fillRef idx="0">
              <a:schemeClr val="accent1"/>
            </a:fillRef>
            <a:effectRef idx="0">
              <a:schemeClr val="accent1"/>
            </a:effectRef>
            <a:fontRef idx="minor">
              <a:schemeClr val="tx1"/>
            </a:fontRef>
          </p:style>
        </p:cxnSp>
        <p:cxnSp>
          <p:nvCxnSpPr>
            <p:cNvPr id="61" name="Straight Arrow Connector 60"/>
            <p:cNvCxnSpPr>
              <a:endCxn id="19" idx="2"/>
            </p:cNvCxnSpPr>
            <p:nvPr/>
          </p:nvCxnSpPr>
          <p:spPr>
            <a:xfrm>
              <a:off x="7472386" y="3051862"/>
              <a:ext cx="994081" cy="80932"/>
            </a:xfrm>
            <a:prstGeom prst="straightConnector1">
              <a:avLst/>
            </a:prstGeom>
            <a:ln>
              <a:solidFill>
                <a:schemeClr val="tx1"/>
              </a:solidFill>
              <a:headEnd type="none"/>
              <a:tailEnd type="triangle"/>
            </a:ln>
          </p:spPr>
          <p:style>
            <a:lnRef idx="1">
              <a:schemeClr val="accent1"/>
            </a:lnRef>
            <a:fillRef idx="0">
              <a:schemeClr val="accent1"/>
            </a:fillRef>
            <a:effectRef idx="0">
              <a:schemeClr val="accent1"/>
            </a:effectRef>
            <a:fontRef idx="minor">
              <a:schemeClr val="tx1"/>
            </a:fontRef>
          </p:style>
        </p:cxnSp>
        <p:cxnSp>
          <p:nvCxnSpPr>
            <p:cNvPr id="62" name="Straight Arrow Connector 61"/>
            <p:cNvCxnSpPr>
              <a:endCxn id="19" idx="2"/>
            </p:cNvCxnSpPr>
            <p:nvPr/>
          </p:nvCxnSpPr>
          <p:spPr>
            <a:xfrm flipV="1">
              <a:off x="7472386" y="3132794"/>
              <a:ext cx="994081" cy="979437"/>
            </a:xfrm>
            <a:prstGeom prst="straightConnector1">
              <a:avLst/>
            </a:prstGeom>
            <a:ln>
              <a:solidFill>
                <a:schemeClr val="tx1"/>
              </a:solidFill>
              <a:headEnd type="none"/>
              <a:tailEnd type="triangle"/>
            </a:ln>
          </p:spPr>
          <p:style>
            <a:lnRef idx="1">
              <a:schemeClr val="accent1"/>
            </a:lnRef>
            <a:fillRef idx="0">
              <a:schemeClr val="accent1"/>
            </a:fillRef>
            <a:effectRef idx="0">
              <a:schemeClr val="accent1"/>
            </a:effectRef>
            <a:fontRef idx="minor">
              <a:schemeClr val="tx1"/>
            </a:fontRef>
          </p:style>
        </p:cxnSp>
        <p:cxnSp>
          <p:nvCxnSpPr>
            <p:cNvPr id="63" name="Straight Arrow Connector 62"/>
            <p:cNvCxnSpPr>
              <a:endCxn id="19" idx="2"/>
            </p:cNvCxnSpPr>
            <p:nvPr/>
          </p:nvCxnSpPr>
          <p:spPr>
            <a:xfrm flipV="1">
              <a:off x="7472386" y="3132794"/>
              <a:ext cx="994081" cy="692067"/>
            </a:xfrm>
            <a:prstGeom prst="straightConnector1">
              <a:avLst/>
            </a:prstGeom>
            <a:ln>
              <a:solidFill>
                <a:schemeClr val="tx1"/>
              </a:solidFill>
              <a:headEnd type="none"/>
              <a:tailEnd type="triangle"/>
            </a:ln>
          </p:spPr>
          <p:style>
            <a:lnRef idx="1">
              <a:schemeClr val="accent1"/>
            </a:lnRef>
            <a:fillRef idx="0">
              <a:schemeClr val="accent1"/>
            </a:fillRef>
            <a:effectRef idx="0">
              <a:schemeClr val="accent1"/>
            </a:effectRef>
            <a:fontRef idx="minor">
              <a:schemeClr val="tx1"/>
            </a:fontRef>
          </p:style>
        </p:cxnSp>
        <p:sp>
          <p:nvSpPr>
            <p:cNvPr id="75" name="TextBox 74"/>
            <p:cNvSpPr txBox="1"/>
            <p:nvPr/>
          </p:nvSpPr>
          <p:spPr>
            <a:xfrm>
              <a:off x="4517554" y="3220258"/>
              <a:ext cx="635372" cy="446038"/>
            </a:xfrm>
            <a:prstGeom prst="rect">
              <a:avLst/>
            </a:prstGeom>
            <a:noFill/>
          </p:spPr>
          <p:txBody>
            <a:bodyPr wrap="none" rtlCol="0">
              <a:spAutoFit/>
            </a:bodyPr>
            <a:lstStyle/>
            <a:p>
              <a:r>
                <a:rPr lang="en-US" sz="1800" b="1" dirty="0">
                  <a:solidFill>
                    <a:schemeClr val="bg1"/>
                  </a:solidFill>
                  <a:latin typeface="+mn-lt"/>
                </a:rPr>
                <a:t>ads</a:t>
              </a:r>
            </a:p>
          </p:txBody>
        </p:sp>
        <p:sp>
          <p:nvSpPr>
            <p:cNvPr id="76" name="TextBox 75"/>
            <p:cNvSpPr txBox="1"/>
            <p:nvPr/>
          </p:nvSpPr>
          <p:spPr>
            <a:xfrm>
              <a:off x="5161733" y="3576744"/>
              <a:ext cx="825092" cy="446038"/>
            </a:xfrm>
            <a:prstGeom prst="rect">
              <a:avLst/>
            </a:prstGeom>
            <a:noFill/>
          </p:spPr>
          <p:txBody>
            <a:bodyPr wrap="none" rtlCol="0">
              <a:spAutoFit/>
            </a:bodyPr>
            <a:lstStyle/>
            <a:p>
              <a:r>
                <a:rPr lang="en-US" sz="1800" b="1" dirty="0">
                  <a:latin typeface="+mn-lt"/>
                </a:rPr>
                <a:t>posts</a:t>
              </a:r>
            </a:p>
          </p:txBody>
        </p:sp>
        <p:sp>
          <p:nvSpPr>
            <p:cNvPr id="77" name="TextBox 76"/>
            <p:cNvSpPr txBox="1"/>
            <p:nvPr/>
          </p:nvSpPr>
          <p:spPr>
            <a:xfrm>
              <a:off x="4463419" y="2264799"/>
              <a:ext cx="1001261" cy="446038"/>
            </a:xfrm>
            <a:prstGeom prst="rect">
              <a:avLst/>
            </a:prstGeom>
            <a:noFill/>
          </p:spPr>
          <p:txBody>
            <a:bodyPr wrap="none" rtlCol="0">
              <a:spAutoFit/>
            </a:bodyPr>
            <a:lstStyle/>
            <a:p>
              <a:r>
                <a:rPr lang="en-US" sz="1800" b="1" dirty="0">
                  <a:solidFill>
                    <a:schemeClr val="bg1"/>
                  </a:solidFill>
                  <a:latin typeface="+mn-lt"/>
                </a:rPr>
                <a:t>photos</a:t>
              </a:r>
            </a:p>
          </p:txBody>
        </p:sp>
        <p:sp>
          <p:nvSpPr>
            <p:cNvPr id="78" name="TextBox 77"/>
            <p:cNvSpPr txBox="1"/>
            <p:nvPr/>
          </p:nvSpPr>
          <p:spPr>
            <a:xfrm>
              <a:off x="5606195" y="1904388"/>
              <a:ext cx="1798631" cy="446038"/>
            </a:xfrm>
            <a:prstGeom prst="rect">
              <a:avLst/>
            </a:prstGeom>
            <a:noFill/>
          </p:spPr>
          <p:txBody>
            <a:bodyPr wrap="none" rtlCol="0">
              <a:spAutoFit/>
            </a:bodyPr>
            <a:lstStyle/>
            <a:p>
              <a:r>
                <a:rPr lang="en-US" sz="1800" b="1" dirty="0">
                  <a:solidFill>
                    <a:schemeClr val="bg1"/>
                  </a:solidFill>
                  <a:latin typeface="+mn-lt"/>
                </a:rPr>
                <a:t>recommender</a:t>
              </a:r>
            </a:p>
          </p:txBody>
        </p:sp>
        <p:pic>
          <p:nvPicPr>
            <p:cNvPr id="64" name="Picture 63"/>
            <p:cNvPicPr>
              <a:picLocks noChangeAspect="1"/>
            </p:cNvPicPr>
            <p:nvPr/>
          </p:nvPicPr>
          <p:blipFill rotWithShape="1">
            <a:blip r:embed="rId3"/>
            <a:srcRect l="2301" r="1731"/>
            <a:stretch/>
          </p:blipFill>
          <p:spPr>
            <a:xfrm rot="16200000">
              <a:off x="1947677" y="2962059"/>
              <a:ext cx="1260910" cy="341470"/>
            </a:xfrm>
            <a:prstGeom prst="rect">
              <a:avLst/>
            </a:prstGeom>
          </p:spPr>
        </p:pic>
        <p:cxnSp>
          <p:nvCxnSpPr>
            <p:cNvPr id="65" name="Straight Arrow Connector 64"/>
            <p:cNvCxnSpPr>
              <a:stCxn id="64" idx="2"/>
            </p:cNvCxnSpPr>
            <p:nvPr/>
          </p:nvCxnSpPr>
          <p:spPr>
            <a:xfrm flipV="1">
              <a:off x="2748867" y="2102592"/>
              <a:ext cx="1379425" cy="103020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6" name="Straight Arrow Connector 65"/>
            <p:cNvCxnSpPr>
              <a:stCxn id="64" idx="2"/>
            </p:cNvCxnSpPr>
            <p:nvPr/>
          </p:nvCxnSpPr>
          <p:spPr>
            <a:xfrm flipV="1">
              <a:off x="2748867" y="2369636"/>
              <a:ext cx="1379425" cy="76315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7" name="Straight Arrow Connector 66"/>
            <p:cNvCxnSpPr>
              <a:stCxn id="64" idx="2"/>
            </p:cNvCxnSpPr>
            <p:nvPr/>
          </p:nvCxnSpPr>
          <p:spPr>
            <a:xfrm flipV="1">
              <a:off x="2748867" y="2614715"/>
              <a:ext cx="1379425" cy="51807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8" name="Straight Arrow Connector 67"/>
            <p:cNvCxnSpPr>
              <a:stCxn id="64" idx="2"/>
            </p:cNvCxnSpPr>
            <p:nvPr/>
          </p:nvCxnSpPr>
          <p:spPr>
            <a:xfrm flipV="1">
              <a:off x="2748867" y="2873754"/>
              <a:ext cx="1379425" cy="25904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69" name="Straight Arrow Connector 68"/>
            <p:cNvCxnSpPr>
              <a:stCxn id="64" idx="2"/>
            </p:cNvCxnSpPr>
            <p:nvPr/>
          </p:nvCxnSpPr>
          <p:spPr>
            <a:xfrm>
              <a:off x="2748867" y="3132794"/>
              <a:ext cx="1379425" cy="228873"/>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0" name="Straight Arrow Connector 69"/>
            <p:cNvCxnSpPr>
              <a:stCxn id="64" idx="2"/>
            </p:cNvCxnSpPr>
            <p:nvPr/>
          </p:nvCxnSpPr>
          <p:spPr>
            <a:xfrm>
              <a:off x="2748867" y="3132794"/>
              <a:ext cx="1379425" cy="49471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1" name="Straight Arrow Connector 70"/>
            <p:cNvCxnSpPr>
              <a:stCxn id="64" idx="2"/>
            </p:cNvCxnSpPr>
            <p:nvPr/>
          </p:nvCxnSpPr>
          <p:spPr>
            <a:xfrm flipV="1">
              <a:off x="2748867" y="3102627"/>
              <a:ext cx="1379425" cy="30167"/>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2" name="Straight Arrow Connector 71"/>
            <p:cNvCxnSpPr>
              <a:stCxn id="64" idx="2"/>
            </p:cNvCxnSpPr>
            <p:nvPr/>
          </p:nvCxnSpPr>
          <p:spPr>
            <a:xfrm>
              <a:off x="2748867" y="3132794"/>
              <a:ext cx="1379425" cy="1030201"/>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9" name="Straight Arrow Connector 78"/>
            <p:cNvCxnSpPr>
              <a:stCxn id="64" idx="2"/>
            </p:cNvCxnSpPr>
            <p:nvPr/>
          </p:nvCxnSpPr>
          <p:spPr>
            <a:xfrm>
              <a:off x="2748867" y="3132794"/>
              <a:ext cx="1379425" cy="74283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80" name="TextBox 79"/>
            <p:cNvSpPr txBox="1"/>
            <p:nvPr/>
          </p:nvSpPr>
          <p:spPr>
            <a:xfrm>
              <a:off x="2071427" y="3856570"/>
              <a:ext cx="1302985" cy="400111"/>
            </a:xfrm>
            <a:prstGeom prst="rect">
              <a:avLst/>
            </a:prstGeom>
            <a:noFill/>
          </p:spPr>
          <p:txBody>
            <a:bodyPr wrap="none" rtlCol="0">
              <a:spAutoFit/>
            </a:bodyPr>
            <a:lstStyle/>
            <a:p>
              <a:r>
                <a:rPr lang="en-US" sz="2000" b="1" dirty="0">
                  <a:latin typeface="+mn-lt"/>
                </a:rPr>
                <a:t>webserver</a:t>
              </a:r>
            </a:p>
          </p:txBody>
        </p:sp>
        <p:sp>
          <p:nvSpPr>
            <p:cNvPr id="81" name="TextBox 80"/>
            <p:cNvSpPr txBox="1"/>
            <p:nvPr/>
          </p:nvSpPr>
          <p:spPr>
            <a:xfrm>
              <a:off x="7948001" y="3917010"/>
              <a:ext cx="1275030" cy="400111"/>
            </a:xfrm>
            <a:prstGeom prst="rect">
              <a:avLst/>
            </a:prstGeom>
            <a:noFill/>
          </p:spPr>
          <p:txBody>
            <a:bodyPr wrap="none" rtlCol="0">
              <a:spAutoFit/>
            </a:bodyPr>
            <a:lstStyle/>
            <a:p>
              <a:r>
                <a:rPr lang="en-US" sz="2000" b="1" dirty="0">
                  <a:latin typeface="+mn-lt"/>
                </a:rPr>
                <a:t>databases</a:t>
              </a:r>
            </a:p>
          </p:txBody>
        </p:sp>
      </p:grpSp>
      <p:sp>
        <p:nvSpPr>
          <p:cNvPr id="82" name="Right Arrow 81"/>
          <p:cNvSpPr/>
          <p:nvPr/>
        </p:nvSpPr>
        <p:spPr>
          <a:xfrm>
            <a:off x="5747608" y="2822468"/>
            <a:ext cx="710105" cy="340256"/>
          </a:xfrm>
          <a:prstGeom prst="rightArrow">
            <a:avLst/>
          </a:prstGeom>
          <a:solidFill>
            <a:srgbClr val="9F51E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3" name="TextBox 82"/>
          <p:cNvSpPr txBox="1"/>
          <p:nvPr/>
        </p:nvSpPr>
        <p:spPr>
          <a:xfrm>
            <a:off x="2391732" y="4211994"/>
            <a:ext cx="1322798" cy="461665"/>
          </a:xfrm>
          <a:prstGeom prst="rect">
            <a:avLst/>
          </a:prstGeom>
          <a:noFill/>
        </p:spPr>
        <p:txBody>
          <a:bodyPr wrap="none" rtlCol="0">
            <a:spAutoFit/>
          </a:bodyPr>
          <a:lstStyle/>
          <a:p>
            <a:r>
              <a:rPr lang="en-US" b="1" dirty="0">
                <a:solidFill>
                  <a:srgbClr val="FF7E21"/>
                </a:solidFill>
                <a:latin typeface="+mn-lt"/>
              </a:rPr>
              <a:t>Monolith</a:t>
            </a:r>
          </a:p>
        </p:txBody>
      </p:sp>
      <p:sp>
        <p:nvSpPr>
          <p:cNvPr id="84" name="TextBox 83"/>
          <p:cNvSpPr txBox="1"/>
          <p:nvPr/>
        </p:nvSpPr>
        <p:spPr>
          <a:xfrm>
            <a:off x="8243736" y="4211994"/>
            <a:ext cx="1922065" cy="461665"/>
          </a:xfrm>
          <a:prstGeom prst="rect">
            <a:avLst/>
          </a:prstGeom>
          <a:noFill/>
        </p:spPr>
        <p:txBody>
          <a:bodyPr wrap="none" rtlCol="0">
            <a:spAutoFit/>
          </a:bodyPr>
          <a:lstStyle/>
          <a:p>
            <a:r>
              <a:rPr lang="en-US" b="1" dirty="0" err="1">
                <a:solidFill>
                  <a:srgbClr val="FF7E21"/>
                </a:solidFill>
                <a:latin typeface="+mn-lt"/>
              </a:rPr>
              <a:t>Microservices</a:t>
            </a:r>
            <a:endParaRPr lang="en-US" b="1" dirty="0">
              <a:solidFill>
                <a:srgbClr val="FF7E21"/>
              </a:solidFill>
              <a:latin typeface="+mn-lt"/>
            </a:endParaRPr>
          </a:p>
        </p:txBody>
      </p:sp>
      <p:grpSp>
        <p:nvGrpSpPr>
          <p:cNvPr id="85" name="Group 84"/>
          <p:cNvGrpSpPr>
            <a:grpSpLocks noChangeAspect="1"/>
          </p:cNvGrpSpPr>
          <p:nvPr/>
        </p:nvGrpSpPr>
        <p:grpSpPr>
          <a:xfrm>
            <a:off x="10499987" y="87034"/>
            <a:ext cx="1407106" cy="1133856"/>
            <a:chOff x="1626818" y="323915"/>
            <a:chExt cx="2205024" cy="1776824"/>
          </a:xfrm>
        </p:grpSpPr>
        <p:grpSp>
          <p:nvGrpSpPr>
            <p:cNvPr id="86" name="Group 85"/>
            <p:cNvGrpSpPr>
              <a:grpSpLocks noChangeAspect="1"/>
            </p:cNvGrpSpPr>
            <p:nvPr/>
          </p:nvGrpSpPr>
          <p:grpSpPr>
            <a:xfrm>
              <a:off x="1626818" y="675726"/>
              <a:ext cx="1204536" cy="923544"/>
              <a:chOff x="3238983" y="712511"/>
              <a:chExt cx="1921396" cy="1473176"/>
            </a:xfrm>
          </p:grpSpPr>
          <p:sp>
            <p:nvSpPr>
              <p:cNvPr id="121" name="Hexagon 120"/>
              <p:cNvSpPr/>
              <p:nvPr/>
            </p:nvSpPr>
            <p:spPr>
              <a:xfrm>
                <a:off x="3238983" y="1417517"/>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2" name="Hexagon 121"/>
              <p:cNvSpPr/>
              <p:nvPr/>
            </p:nvSpPr>
            <p:spPr>
              <a:xfrm>
                <a:off x="4008699" y="1682187"/>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3" name="Hexagon 122"/>
              <p:cNvSpPr/>
              <p:nvPr/>
            </p:nvSpPr>
            <p:spPr>
              <a:xfrm>
                <a:off x="4008699" y="1101143"/>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4" name="Hexagon 123"/>
              <p:cNvSpPr/>
              <p:nvPr/>
            </p:nvSpPr>
            <p:spPr>
              <a:xfrm>
                <a:off x="4778415" y="1877028"/>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5" name="Hexagon 124"/>
              <p:cNvSpPr/>
              <p:nvPr/>
            </p:nvSpPr>
            <p:spPr>
              <a:xfrm>
                <a:off x="4778415" y="1334946"/>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6" name="Hexagon 125"/>
              <p:cNvSpPr/>
              <p:nvPr/>
            </p:nvSpPr>
            <p:spPr>
              <a:xfrm>
                <a:off x="4778415" y="712511"/>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cxnSp>
          <p:nvCxnSpPr>
            <p:cNvPr id="87" name="Straight Arrow Connector 86"/>
            <p:cNvCxnSpPr>
              <a:stCxn id="100" idx="0"/>
              <a:endCxn id="102" idx="3"/>
            </p:cNvCxnSpPr>
            <p:nvPr/>
          </p:nvCxnSpPr>
          <p:spPr>
            <a:xfrm flipV="1">
              <a:off x="1866274" y="1016112"/>
              <a:ext cx="243084" cy="198337"/>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88" name="Straight Arrow Connector 87"/>
            <p:cNvCxnSpPr>
              <a:stCxn id="100" idx="0"/>
              <a:endCxn id="101" idx="3"/>
            </p:cNvCxnSpPr>
            <p:nvPr/>
          </p:nvCxnSpPr>
          <p:spPr>
            <a:xfrm>
              <a:off x="1866274" y="1214449"/>
              <a:ext cx="243084" cy="16592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89" name="Straight Arrow Connector 88"/>
            <p:cNvCxnSpPr>
              <a:stCxn id="102" idx="0"/>
              <a:endCxn id="105" idx="3"/>
            </p:cNvCxnSpPr>
            <p:nvPr/>
          </p:nvCxnSpPr>
          <p:spPr>
            <a:xfrm flipV="1">
              <a:off x="2348814" y="772476"/>
              <a:ext cx="243084" cy="243636"/>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90" name="Straight Arrow Connector 89"/>
            <p:cNvCxnSpPr>
              <a:stCxn id="102" idx="0"/>
              <a:endCxn id="104" idx="3"/>
            </p:cNvCxnSpPr>
            <p:nvPr/>
          </p:nvCxnSpPr>
          <p:spPr>
            <a:xfrm>
              <a:off x="2348814" y="1016112"/>
              <a:ext cx="243084" cy="14657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91" name="Straight Arrow Connector 90"/>
            <p:cNvCxnSpPr>
              <a:stCxn id="101" idx="0"/>
              <a:endCxn id="104" idx="3"/>
            </p:cNvCxnSpPr>
            <p:nvPr/>
          </p:nvCxnSpPr>
          <p:spPr>
            <a:xfrm flipV="1">
              <a:off x="2348814" y="1162685"/>
              <a:ext cx="243084" cy="217687"/>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92" name="Straight Arrow Connector 91"/>
            <p:cNvCxnSpPr>
              <a:stCxn id="101" idx="0"/>
              <a:endCxn id="103" idx="3"/>
            </p:cNvCxnSpPr>
            <p:nvPr/>
          </p:nvCxnSpPr>
          <p:spPr>
            <a:xfrm>
              <a:off x="2348814" y="1380372"/>
              <a:ext cx="243084" cy="12214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sp>
          <p:nvSpPr>
            <p:cNvPr id="93" name="Hexagon 92"/>
            <p:cNvSpPr/>
            <p:nvPr/>
          </p:nvSpPr>
          <p:spPr>
            <a:xfrm>
              <a:off x="2954710" y="1286826"/>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4" name="Hexagon 93"/>
            <p:cNvSpPr/>
            <p:nvPr/>
          </p:nvSpPr>
          <p:spPr>
            <a:xfrm>
              <a:off x="2954710" y="896617"/>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5" name="Hexagon 94"/>
            <p:cNvSpPr/>
            <p:nvPr/>
          </p:nvSpPr>
          <p:spPr>
            <a:xfrm>
              <a:off x="2307973" y="161484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6" name="Hexagon 95"/>
            <p:cNvSpPr/>
            <p:nvPr/>
          </p:nvSpPr>
          <p:spPr>
            <a:xfrm>
              <a:off x="2831354" y="394448"/>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7" name="Hexagon 96"/>
            <p:cNvSpPr/>
            <p:nvPr/>
          </p:nvSpPr>
          <p:spPr>
            <a:xfrm>
              <a:off x="3194166" y="617413"/>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8" name="Hexagon 97"/>
            <p:cNvSpPr/>
            <p:nvPr/>
          </p:nvSpPr>
          <p:spPr>
            <a:xfrm>
              <a:off x="2815336" y="169564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9" name="Hexagon 98"/>
            <p:cNvSpPr/>
            <p:nvPr/>
          </p:nvSpPr>
          <p:spPr>
            <a:xfrm>
              <a:off x="3183908" y="152778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0" name="Hexagon 99"/>
            <p:cNvSpPr/>
            <p:nvPr/>
          </p:nvSpPr>
          <p:spPr>
            <a:xfrm>
              <a:off x="3281858" y="1151828"/>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1" name="Hexagon 100"/>
            <p:cNvSpPr/>
            <p:nvPr/>
          </p:nvSpPr>
          <p:spPr>
            <a:xfrm>
              <a:off x="3543108" y="1374031"/>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2" name="Hexagon 101"/>
            <p:cNvSpPr/>
            <p:nvPr/>
          </p:nvSpPr>
          <p:spPr>
            <a:xfrm>
              <a:off x="3401586" y="875738"/>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3" name="Hexagon 102"/>
            <p:cNvSpPr/>
            <p:nvPr/>
          </p:nvSpPr>
          <p:spPr>
            <a:xfrm>
              <a:off x="3592386" y="594589"/>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4" name="Hexagon 103"/>
            <p:cNvSpPr/>
            <p:nvPr/>
          </p:nvSpPr>
          <p:spPr>
            <a:xfrm>
              <a:off x="3303636" y="323915"/>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5" name="Hexagon 104"/>
            <p:cNvSpPr/>
            <p:nvPr/>
          </p:nvSpPr>
          <p:spPr>
            <a:xfrm>
              <a:off x="3107014" y="1907239"/>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6" name="Hexagon 105"/>
            <p:cNvSpPr/>
            <p:nvPr/>
          </p:nvSpPr>
          <p:spPr>
            <a:xfrm>
              <a:off x="3472658" y="170148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07" name="Straight Arrow Connector 106"/>
            <p:cNvCxnSpPr>
              <a:stCxn id="105" idx="5"/>
            </p:cNvCxnSpPr>
            <p:nvPr/>
          </p:nvCxnSpPr>
          <p:spPr>
            <a:xfrm flipV="1">
              <a:off x="2782979" y="587948"/>
              <a:ext cx="96750" cy="8777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08" name="Straight Arrow Connector 107"/>
            <p:cNvCxnSpPr>
              <a:stCxn id="104" idx="0"/>
            </p:cNvCxnSpPr>
            <p:nvPr/>
          </p:nvCxnSpPr>
          <p:spPr>
            <a:xfrm flipV="1">
              <a:off x="2831354" y="993367"/>
              <a:ext cx="123356" cy="16931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09" name="Straight Arrow Connector 108"/>
            <p:cNvCxnSpPr>
              <a:stCxn id="105" idx="0"/>
            </p:cNvCxnSpPr>
            <p:nvPr/>
          </p:nvCxnSpPr>
          <p:spPr>
            <a:xfrm flipV="1">
              <a:off x="2831354" y="420665"/>
              <a:ext cx="472282" cy="351811"/>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0" name="Straight Arrow Connector 109"/>
            <p:cNvCxnSpPr>
              <a:stCxn id="105" idx="0"/>
            </p:cNvCxnSpPr>
            <p:nvPr/>
          </p:nvCxnSpPr>
          <p:spPr>
            <a:xfrm flipV="1">
              <a:off x="2831354" y="714163"/>
              <a:ext cx="362812" cy="5831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1" name="Straight Arrow Connector 110"/>
            <p:cNvCxnSpPr/>
            <p:nvPr/>
          </p:nvCxnSpPr>
          <p:spPr>
            <a:xfrm flipV="1">
              <a:off x="3433622" y="691339"/>
              <a:ext cx="158764" cy="22824"/>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2" name="Straight Arrow Connector 111"/>
            <p:cNvCxnSpPr/>
            <p:nvPr/>
          </p:nvCxnSpPr>
          <p:spPr>
            <a:xfrm flipV="1">
              <a:off x="3194166" y="972488"/>
              <a:ext cx="207420" cy="20879"/>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3" name="Straight Arrow Connector 112"/>
            <p:cNvCxnSpPr>
              <a:stCxn id="104" idx="0"/>
            </p:cNvCxnSpPr>
            <p:nvPr/>
          </p:nvCxnSpPr>
          <p:spPr>
            <a:xfrm>
              <a:off x="2831354" y="1162685"/>
              <a:ext cx="123356" cy="220891"/>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4" name="Straight Arrow Connector 113"/>
            <p:cNvCxnSpPr/>
            <p:nvPr/>
          </p:nvCxnSpPr>
          <p:spPr>
            <a:xfrm flipV="1">
              <a:off x="3194166" y="1248578"/>
              <a:ext cx="87692" cy="13499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5" name="Straight Arrow Connector 114"/>
            <p:cNvCxnSpPr/>
            <p:nvPr/>
          </p:nvCxnSpPr>
          <p:spPr>
            <a:xfrm>
              <a:off x="3521314" y="1248578"/>
              <a:ext cx="70169" cy="12545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6" name="Straight Arrow Connector 115"/>
            <p:cNvCxnSpPr>
              <a:stCxn id="103" idx="0"/>
            </p:cNvCxnSpPr>
            <p:nvPr/>
          </p:nvCxnSpPr>
          <p:spPr>
            <a:xfrm>
              <a:off x="2831354" y="1502520"/>
              <a:ext cx="352554" cy="122012"/>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7" name="Straight Arrow Connector 116"/>
            <p:cNvCxnSpPr>
              <a:stCxn id="101" idx="0"/>
            </p:cNvCxnSpPr>
            <p:nvPr/>
          </p:nvCxnSpPr>
          <p:spPr>
            <a:xfrm>
              <a:off x="2348814" y="1380372"/>
              <a:ext cx="150240" cy="234470"/>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8" name="Straight Arrow Connector 117"/>
            <p:cNvCxnSpPr>
              <a:stCxn id="101" idx="0"/>
            </p:cNvCxnSpPr>
            <p:nvPr/>
          </p:nvCxnSpPr>
          <p:spPr>
            <a:xfrm>
              <a:off x="2348814" y="1380372"/>
              <a:ext cx="514897" cy="315270"/>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9" name="Straight Arrow Connector 118"/>
            <p:cNvCxnSpPr/>
            <p:nvPr/>
          </p:nvCxnSpPr>
          <p:spPr>
            <a:xfrm>
              <a:off x="3006417" y="1889142"/>
              <a:ext cx="100597" cy="114847"/>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20" name="Straight Arrow Connector 119"/>
            <p:cNvCxnSpPr/>
            <p:nvPr/>
          </p:nvCxnSpPr>
          <p:spPr>
            <a:xfrm>
              <a:off x="3374989" y="1721282"/>
              <a:ext cx="97669" cy="76950"/>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20240857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38"/>
                                        </p:tgtEl>
                                        <p:attrNameLst>
                                          <p:attrName>style.visibility</p:attrName>
                                        </p:attrNameLst>
                                      </p:cBhvr>
                                      <p:to>
                                        <p:strVal val="visible"/>
                                      </p:to>
                                    </p:set>
                                  </p:childTnLst>
                                </p:cTn>
                              </p:par>
                              <p:par>
                                <p:cTn id="7" presetID="42" presetClass="path" presetSubtype="0" accel="50000" decel="50000" fill="hold" nodeType="withEffect">
                                  <p:stCondLst>
                                    <p:cond delay="0"/>
                                  </p:stCondLst>
                                  <p:childTnLst>
                                    <p:animMotion origin="layout" path="M -4.16667E-7 -2.96296E-6 L -0.17474 0.00162 " pathEditMode="relative" rAng="0" ptsTypes="AA">
                                      <p:cBhvr>
                                        <p:cTn id="8" dur="1500" fill="hold"/>
                                        <p:tgtEl>
                                          <p:spTgt spid="38"/>
                                        </p:tgtEl>
                                        <p:attrNameLst>
                                          <p:attrName>ppt_x</p:attrName>
                                          <p:attrName>ppt_y</p:attrName>
                                        </p:attrNameLst>
                                      </p:cBhvr>
                                      <p:rCtr x="-8737" y="69"/>
                                    </p:animMotion>
                                  </p:childTnLst>
                                </p:cTn>
                              </p:par>
                              <p:par>
                                <p:cTn id="9" presetID="1" presetClass="entr" presetSubtype="0" fill="hold" nodeType="withEffect">
                                  <p:stCondLst>
                                    <p:cond delay="0"/>
                                  </p:stCondLst>
                                  <p:childTnLst>
                                    <p:set>
                                      <p:cBhvr>
                                        <p:cTn id="10" dur="1" fill="hold">
                                          <p:stCondLst>
                                            <p:cond delay="0"/>
                                          </p:stCondLst>
                                        </p:cTn>
                                        <p:tgtEl>
                                          <p:spTgt spid="40"/>
                                        </p:tgtEl>
                                        <p:attrNameLst>
                                          <p:attrName>style.visibility</p:attrName>
                                        </p:attrNameLst>
                                      </p:cBhvr>
                                      <p:to>
                                        <p:strVal val="visible"/>
                                      </p:to>
                                    </p:set>
                                  </p:childTnLst>
                                </p:cTn>
                              </p:par>
                              <p:par>
                                <p:cTn id="11" presetID="42" presetClass="path" presetSubtype="0" accel="50000" decel="50000" fill="hold" nodeType="withEffect">
                                  <p:stCondLst>
                                    <p:cond delay="0"/>
                                  </p:stCondLst>
                                  <p:childTnLst>
                                    <p:animMotion origin="layout" path="M -1.04167E-6 -3.33333E-6 L 0.34531 -0.00092 " pathEditMode="relative" rAng="0" ptsTypes="AA">
                                      <p:cBhvr>
                                        <p:cTn id="12" dur="1500" fill="hold"/>
                                        <p:tgtEl>
                                          <p:spTgt spid="40"/>
                                        </p:tgtEl>
                                        <p:attrNameLst>
                                          <p:attrName>ppt_x</p:attrName>
                                          <p:attrName>ppt_y</p:attrName>
                                        </p:attrNameLst>
                                      </p:cBhvr>
                                      <p:rCtr x="17266" y="-46"/>
                                    </p:animMotion>
                                  </p:childTnLst>
                                </p:cTn>
                              </p:par>
                              <p:par>
                                <p:cTn id="13" presetID="1" presetClass="entr" presetSubtype="0" fill="hold" grpId="0" nodeType="withEffect">
                                  <p:stCondLst>
                                    <p:cond delay="1000"/>
                                  </p:stCondLst>
                                  <p:childTnLst>
                                    <p:set>
                                      <p:cBhvr>
                                        <p:cTn id="14" dur="1" fill="hold">
                                          <p:stCondLst>
                                            <p:cond delay="0"/>
                                          </p:stCondLst>
                                        </p:cTn>
                                        <p:tgtEl>
                                          <p:spTgt spid="82"/>
                                        </p:tgtEl>
                                        <p:attrNameLst>
                                          <p:attrName>style.visibility</p:attrName>
                                        </p:attrNameLst>
                                      </p:cBhvr>
                                      <p:to>
                                        <p:strVal val="visible"/>
                                      </p:to>
                                    </p:set>
                                  </p:childTnLst>
                                </p:cTn>
                              </p:par>
                              <p:par>
                                <p:cTn id="15" presetID="1" presetClass="entr" presetSubtype="0" fill="hold" grpId="0" nodeType="withEffect">
                                  <p:stCondLst>
                                    <p:cond delay="1000"/>
                                  </p:stCondLst>
                                  <p:childTnLst>
                                    <p:set>
                                      <p:cBhvr>
                                        <p:cTn id="16" dur="1" fill="hold">
                                          <p:stCondLst>
                                            <p:cond delay="0"/>
                                          </p:stCondLst>
                                        </p:cTn>
                                        <p:tgtEl>
                                          <p:spTgt spid="83"/>
                                        </p:tgtEl>
                                        <p:attrNameLst>
                                          <p:attrName>style.visibility</p:attrName>
                                        </p:attrNameLst>
                                      </p:cBhvr>
                                      <p:to>
                                        <p:strVal val="visible"/>
                                      </p:to>
                                    </p:set>
                                  </p:childTnLst>
                                </p:cTn>
                              </p:par>
                              <p:par>
                                <p:cTn id="17" presetID="1" presetClass="entr" presetSubtype="0" fill="hold" grpId="0" nodeType="withEffect">
                                  <p:stCondLst>
                                    <p:cond delay="1000"/>
                                  </p:stCondLst>
                                  <p:childTnLst>
                                    <p:set>
                                      <p:cBhvr>
                                        <p:cTn id="18" dur="1" fill="hold">
                                          <p:stCondLst>
                                            <p:cond delay="0"/>
                                          </p:stCondLst>
                                        </p:cTn>
                                        <p:tgtEl>
                                          <p:spTgt spid="84"/>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0" end="0"/>
                                            </p:txEl>
                                          </p:spTgt>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
                                            <p:txEl>
                                              <p:pRg st="1" end="1"/>
                                            </p:txEl>
                                          </p:spTgt>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
                                            <p:txEl>
                                              <p:pRg st="2" end="2"/>
                                            </p:txEl>
                                          </p:spTgt>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
                                            <p:txEl>
                                              <p:pRg st="3" end="3"/>
                                            </p:txEl>
                                          </p:spTgt>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82" grpId="0" animBg="1"/>
      <p:bldP spid="83" grpId="0"/>
      <p:bldP spid="84"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1" name="Content Placeholder 2"/>
          <p:cNvSpPr>
            <a:spLocks noGrp="1"/>
          </p:cNvSpPr>
          <p:nvPr>
            <p:ph sz="quarter" idx="1"/>
          </p:nvPr>
        </p:nvSpPr>
        <p:spPr>
          <a:xfrm>
            <a:off x="558264" y="1911927"/>
            <a:ext cx="11434813" cy="4904383"/>
          </a:xfrm>
        </p:spPr>
        <p:txBody>
          <a:bodyPr>
            <a:normAutofit lnSpcReduction="10000"/>
          </a:bodyPr>
          <a:lstStyle/>
          <a:p>
            <a:endParaRPr lang="en-US" sz="2400" dirty="0"/>
          </a:p>
          <a:p>
            <a:endParaRPr lang="en-US" sz="2400" dirty="0"/>
          </a:p>
          <a:p>
            <a:endParaRPr lang="en-US" sz="2400" dirty="0"/>
          </a:p>
          <a:p>
            <a:endParaRPr lang="en-US" sz="2400" dirty="0"/>
          </a:p>
          <a:p>
            <a:endParaRPr lang="en-US" sz="2400" dirty="0"/>
          </a:p>
          <a:p>
            <a:endParaRPr lang="en-US" sz="2400" dirty="0"/>
          </a:p>
          <a:p>
            <a:endParaRPr lang="en-US" sz="2400" dirty="0"/>
          </a:p>
          <a:p>
            <a:r>
              <a:rPr lang="en-US" sz="2400" dirty="0"/>
              <a:t>Brings many benefits… but complicates cluster management &amp; performance debugging</a:t>
            </a:r>
          </a:p>
          <a:p>
            <a:r>
              <a:rPr lang="en-US" sz="2400" dirty="0"/>
              <a:t>Dependencies cause cascading </a:t>
            </a:r>
            <a:r>
              <a:rPr lang="en-US" sz="2400" dirty="0" err="1"/>
              <a:t>QoS</a:t>
            </a:r>
            <a:r>
              <a:rPr lang="en-US" sz="2400" dirty="0"/>
              <a:t> violations</a:t>
            </a:r>
          </a:p>
          <a:p>
            <a:r>
              <a:rPr lang="en-US" sz="2400" dirty="0"/>
              <a:t>Difficult to isolate root cause of performance unpredictability</a:t>
            </a:r>
          </a:p>
        </p:txBody>
      </p:sp>
      <p:sp>
        <p:nvSpPr>
          <p:cNvPr id="4" name="Title 1"/>
          <p:cNvSpPr txBox="1">
            <a:spLocks/>
          </p:cNvSpPr>
          <p:nvPr/>
        </p:nvSpPr>
        <p:spPr>
          <a:xfrm>
            <a:off x="383463" y="452722"/>
            <a:ext cx="8308849" cy="837460"/>
          </a:xfrm>
          <a:prstGeom prst="rect">
            <a:avLst/>
          </a:prstGeom>
        </p:spPr>
        <p:txBody>
          <a:bodyPr vert="horz" anchor="ctr">
            <a:normAutofit/>
          </a:bodyPr>
          <a:lstStyle>
            <a:lvl1pPr algn="l" rtl="0" eaLnBrk="1" latinLnBrk="0" hangingPunct="1">
              <a:spcBef>
                <a:spcPct val="0"/>
              </a:spcBef>
              <a:buNone/>
              <a:defRPr kumimoji="0" sz="4400" kern="1200">
                <a:solidFill>
                  <a:schemeClr val="tx2"/>
                </a:solidFill>
                <a:latin typeface="+mj-lt"/>
                <a:ea typeface="+mj-ea"/>
                <a:cs typeface="+mj-cs"/>
              </a:defRPr>
            </a:lvl1pPr>
          </a:lstStyle>
          <a:p>
            <a:pPr fontAlgn="auto">
              <a:spcAft>
                <a:spcPts val="0"/>
              </a:spcAft>
              <a:defRPr/>
            </a:pPr>
            <a:r>
              <a:rPr lang="en-US" dirty="0">
                <a:solidFill>
                  <a:schemeClr val="tx1"/>
                </a:solidFill>
                <a:effectLst>
                  <a:outerShdw blurRad="38100" dist="38100" dir="2700000" algn="tl">
                    <a:srgbClr val="C0C0C0"/>
                  </a:outerShdw>
                </a:effectLst>
                <a:ea typeface="ＭＳ Ｐゴシック" pitchFamily="1" charset="-128"/>
                <a:cs typeface="Calibri" pitchFamily="34" charset="0"/>
              </a:rPr>
              <a:t>Performance </a:t>
            </a:r>
            <a:r>
              <a:rPr lang="en-US" dirty="0" smtClean="0">
                <a:solidFill>
                  <a:schemeClr val="tx1"/>
                </a:solidFill>
                <a:effectLst>
                  <a:outerShdw blurRad="38100" dist="38100" dir="2700000" algn="tl">
                    <a:srgbClr val="C0C0C0"/>
                  </a:outerShdw>
                </a:effectLst>
                <a:ea typeface="ＭＳ Ｐゴシック" pitchFamily="1" charset="-128"/>
                <a:cs typeface="Calibri" pitchFamily="34" charset="0"/>
              </a:rPr>
              <a:t>management (</a:t>
            </a:r>
            <a:r>
              <a:rPr lang="en-US" dirty="0">
                <a:solidFill>
                  <a:schemeClr val="tx1"/>
                </a:solidFill>
                <a:effectLst>
                  <a:outerShdw blurRad="38100" dist="38100" dir="2700000" algn="tl">
                    <a:srgbClr val="C0C0C0"/>
                  </a:outerShdw>
                </a:effectLst>
                <a:ea typeface="ＭＳ Ｐゴシック" pitchFamily="1" charset="-128"/>
                <a:cs typeface="Calibri" pitchFamily="34" charset="0"/>
              </a:rPr>
              <a:t>Delimitrou)</a:t>
            </a:r>
          </a:p>
        </p:txBody>
      </p:sp>
      <p:grpSp>
        <p:nvGrpSpPr>
          <p:cNvPr id="5" name="Group 4"/>
          <p:cNvGrpSpPr>
            <a:grpSpLocks noChangeAspect="1"/>
          </p:cNvGrpSpPr>
          <p:nvPr/>
        </p:nvGrpSpPr>
        <p:grpSpPr>
          <a:xfrm>
            <a:off x="10499987" y="87034"/>
            <a:ext cx="1407106" cy="1133856"/>
            <a:chOff x="1626818" y="323915"/>
            <a:chExt cx="2205024" cy="1776824"/>
          </a:xfrm>
        </p:grpSpPr>
        <p:grpSp>
          <p:nvGrpSpPr>
            <p:cNvPr id="6" name="Group 5"/>
            <p:cNvGrpSpPr>
              <a:grpSpLocks noChangeAspect="1"/>
            </p:cNvGrpSpPr>
            <p:nvPr/>
          </p:nvGrpSpPr>
          <p:grpSpPr>
            <a:xfrm>
              <a:off x="1626818" y="675726"/>
              <a:ext cx="1204536" cy="923544"/>
              <a:chOff x="3238983" y="712511"/>
              <a:chExt cx="1921396" cy="1473176"/>
            </a:xfrm>
          </p:grpSpPr>
          <p:sp>
            <p:nvSpPr>
              <p:cNvPr id="41" name="Hexagon 40"/>
              <p:cNvSpPr/>
              <p:nvPr/>
            </p:nvSpPr>
            <p:spPr>
              <a:xfrm>
                <a:off x="3238983" y="1417517"/>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Hexagon 41"/>
              <p:cNvSpPr/>
              <p:nvPr/>
            </p:nvSpPr>
            <p:spPr>
              <a:xfrm>
                <a:off x="4008699" y="1682187"/>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Hexagon 42"/>
              <p:cNvSpPr/>
              <p:nvPr/>
            </p:nvSpPr>
            <p:spPr>
              <a:xfrm>
                <a:off x="4008699" y="1101143"/>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Hexagon 43"/>
              <p:cNvSpPr/>
              <p:nvPr/>
            </p:nvSpPr>
            <p:spPr>
              <a:xfrm>
                <a:off x="4778415" y="1877028"/>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Hexagon 44"/>
              <p:cNvSpPr/>
              <p:nvPr/>
            </p:nvSpPr>
            <p:spPr>
              <a:xfrm>
                <a:off x="4778415" y="1334946"/>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Hexagon 45"/>
              <p:cNvSpPr/>
              <p:nvPr/>
            </p:nvSpPr>
            <p:spPr>
              <a:xfrm>
                <a:off x="4778415" y="712511"/>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cxnSp>
          <p:nvCxnSpPr>
            <p:cNvPr id="7" name="Straight Arrow Connector 6"/>
            <p:cNvCxnSpPr>
              <a:stCxn id="20" idx="0"/>
              <a:endCxn id="22" idx="3"/>
            </p:cNvCxnSpPr>
            <p:nvPr/>
          </p:nvCxnSpPr>
          <p:spPr>
            <a:xfrm flipV="1">
              <a:off x="1866274" y="1016112"/>
              <a:ext cx="243084" cy="198337"/>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8" name="Straight Arrow Connector 7"/>
            <p:cNvCxnSpPr>
              <a:stCxn id="20" idx="0"/>
              <a:endCxn id="21" idx="3"/>
            </p:cNvCxnSpPr>
            <p:nvPr/>
          </p:nvCxnSpPr>
          <p:spPr>
            <a:xfrm>
              <a:off x="1866274" y="1214449"/>
              <a:ext cx="243084" cy="16592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9" name="Straight Arrow Connector 8"/>
            <p:cNvCxnSpPr>
              <a:stCxn id="22" idx="0"/>
              <a:endCxn id="25" idx="3"/>
            </p:cNvCxnSpPr>
            <p:nvPr/>
          </p:nvCxnSpPr>
          <p:spPr>
            <a:xfrm flipV="1">
              <a:off x="2348814" y="772476"/>
              <a:ext cx="243084" cy="243636"/>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p:cNvCxnSpPr>
              <a:stCxn id="22" idx="0"/>
              <a:endCxn id="24" idx="3"/>
            </p:cNvCxnSpPr>
            <p:nvPr/>
          </p:nvCxnSpPr>
          <p:spPr>
            <a:xfrm>
              <a:off x="2348814" y="1016112"/>
              <a:ext cx="243084" cy="14657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 name="Straight Arrow Connector 10"/>
            <p:cNvCxnSpPr>
              <a:stCxn id="21" idx="0"/>
              <a:endCxn id="24" idx="3"/>
            </p:cNvCxnSpPr>
            <p:nvPr/>
          </p:nvCxnSpPr>
          <p:spPr>
            <a:xfrm flipV="1">
              <a:off x="2348814" y="1162685"/>
              <a:ext cx="243084" cy="217687"/>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2" name="Straight Arrow Connector 11"/>
            <p:cNvCxnSpPr>
              <a:stCxn id="21" idx="0"/>
              <a:endCxn id="23" idx="3"/>
            </p:cNvCxnSpPr>
            <p:nvPr/>
          </p:nvCxnSpPr>
          <p:spPr>
            <a:xfrm>
              <a:off x="2348814" y="1380372"/>
              <a:ext cx="243084" cy="12214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sp>
          <p:nvSpPr>
            <p:cNvPr id="13" name="Hexagon 12"/>
            <p:cNvSpPr/>
            <p:nvPr/>
          </p:nvSpPr>
          <p:spPr>
            <a:xfrm>
              <a:off x="2954710" y="1286826"/>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Hexagon 13"/>
            <p:cNvSpPr/>
            <p:nvPr/>
          </p:nvSpPr>
          <p:spPr>
            <a:xfrm>
              <a:off x="2954710" y="896617"/>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Hexagon 14"/>
            <p:cNvSpPr/>
            <p:nvPr/>
          </p:nvSpPr>
          <p:spPr>
            <a:xfrm>
              <a:off x="2307973" y="161484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Hexagon 15"/>
            <p:cNvSpPr/>
            <p:nvPr/>
          </p:nvSpPr>
          <p:spPr>
            <a:xfrm>
              <a:off x="2831354" y="394448"/>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Hexagon 16"/>
            <p:cNvSpPr/>
            <p:nvPr/>
          </p:nvSpPr>
          <p:spPr>
            <a:xfrm>
              <a:off x="3194166" y="617413"/>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Hexagon 17"/>
            <p:cNvSpPr/>
            <p:nvPr/>
          </p:nvSpPr>
          <p:spPr>
            <a:xfrm>
              <a:off x="2815336" y="169564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Hexagon 18"/>
            <p:cNvSpPr/>
            <p:nvPr/>
          </p:nvSpPr>
          <p:spPr>
            <a:xfrm>
              <a:off x="3183908" y="152778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Hexagon 19"/>
            <p:cNvSpPr/>
            <p:nvPr/>
          </p:nvSpPr>
          <p:spPr>
            <a:xfrm>
              <a:off x="3281858" y="1151828"/>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Hexagon 20"/>
            <p:cNvSpPr/>
            <p:nvPr/>
          </p:nvSpPr>
          <p:spPr>
            <a:xfrm>
              <a:off x="3543108" y="1374031"/>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Hexagon 21"/>
            <p:cNvSpPr/>
            <p:nvPr/>
          </p:nvSpPr>
          <p:spPr>
            <a:xfrm>
              <a:off x="3401586" y="875738"/>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Hexagon 22"/>
            <p:cNvSpPr/>
            <p:nvPr/>
          </p:nvSpPr>
          <p:spPr>
            <a:xfrm>
              <a:off x="3592386" y="594589"/>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Hexagon 23"/>
            <p:cNvSpPr/>
            <p:nvPr/>
          </p:nvSpPr>
          <p:spPr>
            <a:xfrm>
              <a:off x="3303636" y="323915"/>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Hexagon 24"/>
            <p:cNvSpPr/>
            <p:nvPr/>
          </p:nvSpPr>
          <p:spPr>
            <a:xfrm>
              <a:off x="3107014" y="1907239"/>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Hexagon 25"/>
            <p:cNvSpPr/>
            <p:nvPr/>
          </p:nvSpPr>
          <p:spPr>
            <a:xfrm>
              <a:off x="3472658" y="170148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7" name="Straight Arrow Connector 26"/>
            <p:cNvCxnSpPr>
              <a:stCxn id="25" idx="5"/>
            </p:cNvCxnSpPr>
            <p:nvPr/>
          </p:nvCxnSpPr>
          <p:spPr>
            <a:xfrm flipV="1">
              <a:off x="2782979" y="587948"/>
              <a:ext cx="96750" cy="8777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a:stCxn id="24" idx="0"/>
            </p:cNvCxnSpPr>
            <p:nvPr/>
          </p:nvCxnSpPr>
          <p:spPr>
            <a:xfrm flipV="1">
              <a:off x="2831354" y="993367"/>
              <a:ext cx="123356" cy="16931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a:stCxn id="25" idx="0"/>
            </p:cNvCxnSpPr>
            <p:nvPr/>
          </p:nvCxnSpPr>
          <p:spPr>
            <a:xfrm flipV="1">
              <a:off x="2831354" y="420665"/>
              <a:ext cx="472282" cy="351811"/>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0" name="Straight Arrow Connector 29"/>
            <p:cNvCxnSpPr>
              <a:stCxn id="25" idx="0"/>
            </p:cNvCxnSpPr>
            <p:nvPr/>
          </p:nvCxnSpPr>
          <p:spPr>
            <a:xfrm flipV="1">
              <a:off x="2831354" y="714163"/>
              <a:ext cx="362812" cy="5831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1" name="Straight Arrow Connector 30"/>
            <p:cNvCxnSpPr/>
            <p:nvPr/>
          </p:nvCxnSpPr>
          <p:spPr>
            <a:xfrm flipV="1">
              <a:off x="3433622" y="691339"/>
              <a:ext cx="158764" cy="22824"/>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2" name="Straight Arrow Connector 31"/>
            <p:cNvCxnSpPr/>
            <p:nvPr/>
          </p:nvCxnSpPr>
          <p:spPr>
            <a:xfrm flipV="1">
              <a:off x="3194166" y="972488"/>
              <a:ext cx="207420" cy="20879"/>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3" name="Straight Arrow Connector 32"/>
            <p:cNvCxnSpPr>
              <a:stCxn id="24" idx="0"/>
            </p:cNvCxnSpPr>
            <p:nvPr/>
          </p:nvCxnSpPr>
          <p:spPr>
            <a:xfrm>
              <a:off x="2831354" y="1162685"/>
              <a:ext cx="123356" cy="220891"/>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4" name="Straight Arrow Connector 33"/>
            <p:cNvCxnSpPr/>
            <p:nvPr/>
          </p:nvCxnSpPr>
          <p:spPr>
            <a:xfrm flipV="1">
              <a:off x="3194166" y="1248578"/>
              <a:ext cx="87692" cy="13499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5" name="Straight Arrow Connector 34"/>
            <p:cNvCxnSpPr/>
            <p:nvPr/>
          </p:nvCxnSpPr>
          <p:spPr>
            <a:xfrm>
              <a:off x="3521314" y="1248578"/>
              <a:ext cx="70169" cy="12545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6" name="Straight Arrow Connector 35"/>
            <p:cNvCxnSpPr>
              <a:stCxn id="23" idx="0"/>
            </p:cNvCxnSpPr>
            <p:nvPr/>
          </p:nvCxnSpPr>
          <p:spPr>
            <a:xfrm>
              <a:off x="2831354" y="1502520"/>
              <a:ext cx="352554" cy="122012"/>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7" name="Straight Arrow Connector 36"/>
            <p:cNvCxnSpPr>
              <a:stCxn id="21" idx="0"/>
            </p:cNvCxnSpPr>
            <p:nvPr/>
          </p:nvCxnSpPr>
          <p:spPr>
            <a:xfrm>
              <a:off x="2348814" y="1380372"/>
              <a:ext cx="150240" cy="234470"/>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8" name="Straight Arrow Connector 37"/>
            <p:cNvCxnSpPr>
              <a:stCxn id="21" idx="0"/>
            </p:cNvCxnSpPr>
            <p:nvPr/>
          </p:nvCxnSpPr>
          <p:spPr>
            <a:xfrm>
              <a:off x="2348814" y="1380372"/>
              <a:ext cx="514897" cy="315270"/>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9" name="Straight Arrow Connector 38"/>
            <p:cNvCxnSpPr/>
            <p:nvPr/>
          </p:nvCxnSpPr>
          <p:spPr>
            <a:xfrm>
              <a:off x="3006417" y="1889142"/>
              <a:ext cx="100597" cy="114847"/>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40" name="Straight Arrow Connector 39"/>
            <p:cNvCxnSpPr/>
            <p:nvPr/>
          </p:nvCxnSpPr>
          <p:spPr>
            <a:xfrm>
              <a:off x="3374989" y="1721282"/>
              <a:ext cx="97669" cy="76950"/>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grpSp>
      <p:grpSp>
        <p:nvGrpSpPr>
          <p:cNvPr id="2" name="Group 1"/>
          <p:cNvGrpSpPr/>
          <p:nvPr/>
        </p:nvGrpSpPr>
        <p:grpSpPr>
          <a:xfrm>
            <a:off x="1262479" y="1727266"/>
            <a:ext cx="2434619" cy="2786874"/>
            <a:chOff x="1262479" y="1727266"/>
            <a:chExt cx="2434619" cy="2786874"/>
          </a:xfrm>
        </p:grpSpPr>
        <p:pic>
          <p:nvPicPr>
            <p:cNvPr id="50" name="Picture 49"/>
            <p:cNvPicPr>
              <a:picLocks noChangeAspect="1"/>
            </p:cNvPicPr>
            <p:nvPr/>
          </p:nvPicPr>
          <p:blipFill rotWithShape="1">
            <a:blip r:embed="rId3"/>
            <a:srcRect l="2397" t="1845" r="5351" b="9562"/>
            <a:stretch/>
          </p:blipFill>
          <p:spPr>
            <a:xfrm>
              <a:off x="1262479" y="1727266"/>
              <a:ext cx="2434619" cy="2371381"/>
            </a:xfrm>
            <a:prstGeom prst="ellipse">
              <a:avLst/>
            </a:prstGeom>
          </p:spPr>
        </p:pic>
        <p:sp>
          <p:nvSpPr>
            <p:cNvPr id="53" name="TextBox 52"/>
            <p:cNvSpPr txBox="1"/>
            <p:nvPr/>
          </p:nvSpPr>
          <p:spPr>
            <a:xfrm>
              <a:off x="2031696" y="4052475"/>
              <a:ext cx="1018227" cy="461665"/>
            </a:xfrm>
            <a:prstGeom prst="rect">
              <a:avLst/>
            </a:prstGeom>
            <a:noFill/>
          </p:spPr>
          <p:txBody>
            <a:bodyPr wrap="none" rtlCol="0">
              <a:spAutoFit/>
            </a:bodyPr>
            <a:lstStyle/>
            <a:p>
              <a:r>
                <a:rPr lang="en-US" dirty="0">
                  <a:latin typeface="Tw Cen MT" panose="020B0602020104020603" pitchFamily="34" charset="0"/>
                </a:rPr>
                <a:t>Netflix</a:t>
              </a:r>
            </a:p>
          </p:txBody>
        </p:sp>
      </p:grpSp>
      <p:grpSp>
        <p:nvGrpSpPr>
          <p:cNvPr id="3" name="Group 2"/>
          <p:cNvGrpSpPr/>
          <p:nvPr/>
        </p:nvGrpSpPr>
        <p:grpSpPr>
          <a:xfrm>
            <a:off x="4545601" y="1703706"/>
            <a:ext cx="2360616" cy="2810433"/>
            <a:chOff x="4545601" y="1703706"/>
            <a:chExt cx="2360616" cy="2810433"/>
          </a:xfrm>
        </p:grpSpPr>
        <p:pic>
          <p:nvPicPr>
            <p:cNvPr id="51" name="Picture 50"/>
            <p:cNvPicPr>
              <a:picLocks noChangeAspect="1"/>
            </p:cNvPicPr>
            <p:nvPr/>
          </p:nvPicPr>
          <p:blipFill>
            <a:blip r:embed="rId4"/>
            <a:stretch>
              <a:fillRect/>
            </a:stretch>
          </p:blipFill>
          <p:spPr>
            <a:xfrm>
              <a:off x="4545601" y="1703706"/>
              <a:ext cx="2360616" cy="2420271"/>
            </a:xfrm>
            <a:prstGeom prst="ellipse">
              <a:avLst/>
            </a:prstGeom>
          </p:spPr>
        </p:pic>
        <p:sp>
          <p:nvSpPr>
            <p:cNvPr id="54" name="TextBox 53"/>
            <p:cNvSpPr txBox="1"/>
            <p:nvPr/>
          </p:nvSpPr>
          <p:spPr>
            <a:xfrm>
              <a:off x="5226060" y="4052474"/>
              <a:ext cx="999697" cy="461665"/>
            </a:xfrm>
            <a:prstGeom prst="rect">
              <a:avLst/>
            </a:prstGeom>
            <a:noFill/>
          </p:spPr>
          <p:txBody>
            <a:bodyPr wrap="none" rtlCol="0">
              <a:spAutoFit/>
            </a:bodyPr>
            <a:lstStyle/>
            <a:p>
              <a:r>
                <a:rPr lang="en-US" dirty="0">
                  <a:latin typeface="Tw Cen MT" panose="020B0602020104020603" pitchFamily="34" charset="0"/>
                </a:rPr>
                <a:t>Twitter</a:t>
              </a:r>
            </a:p>
          </p:txBody>
        </p:sp>
      </p:grpSp>
      <p:grpSp>
        <p:nvGrpSpPr>
          <p:cNvPr id="47" name="Group 46"/>
          <p:cNvGrpSpPr/>
          <p:nvPr/>
        </p:nvGrpSpPr>
        <p:grpSpPr>
          <a:xfrm>
            <a:off x="7694070" y="1701937"/>
            <a:ext cx="2502246" cy="2812201"/>
            <a:chOff x="7694070" y="1701937"/>
            <a:chExt cx="2502246" cy="2812201"/>
          </a:xfrm>
        </p:grpSpPr>
        <p:pic>
          <p:nvPicPr>
            <p:cNvPr id="52" name="Picture 51"/>
            <p:cNvPicPr>
              <a:picLocks noChangeAspect="1"/>
            </p:cNvPicPr>
            <p:nvPr/>
          </p:nvPicPr>
          <p:blipFill rotWithShape="1">
            <a:blip r:embed="rId5">
              <a:extLst>
                <a:ext uri="{28A0092B-C50C-407E-A947-70E740481C1C}">
                  <a14:useLocalDpi xmlns:a14="http://schemas.microsoft.com/office/drawing/2010/main" val="0"/>
                </a:ext>
              </a:extLst>
            </a:blip>
            <a:srcRect l="19289" t="-1585" r="11019"/>
            <a:stretch/>
          </p:blipFill>
          <p:spPr>
            <a:xfrm>
              <a:off x="7694070" y="1701937"/>
              <a:ext cx="2502246" cy="2422040"/>
            </a:xfrm>
            <a:prstGeom prst="ellipse">
              <a:avLst/>
            </a:prstGeom>
          </p:spPr>
        </p:pic>
        <p:sp>
          <p:nvSpPr>
            <p:cNvPr id="55" name="TextBox 54"/>
            <p:cNvSpPr txBox="1"/>
            <p:nvPr/>
          </p:nvSpPr>
          <p:spPr>
            <a:xfrm>
              <a:off x="8379148" y="4052473"/>
              <a:ext cx="1168910" cy="461665"/>
            </a:xfrm>
            <a:prstGeom prst="rect">
              <a:avLst/>
            </a:prstGeom>
            <a:noFill/>
          </p:spPr>
          <p:txBody>
            <a:bodyPr wrap="none" rtlCol="0">
              <a:spAutoFit/>
            </a:bodyPr>
            <a:lstStyle/>
            <a:p>
              <a:r>
                <a:rPr lang="en-US" dirty="0">
                  <a:latin typeface="Tw Cen MT" panose="020B0602020104020603" pitchFamily="34" charset="0"/>
                </a:rPr>
                <a:t>Amazon</a:t>
              </a:r>
            </a:p>
          </p:txBody>
        </p:sp>
      </p:grpSp>
    </p:spTree>
    <p:extLst>
      <p:ext uri="{BB962C8B-B14F-4D97-AF65-F5344CB8AC3E}">
        <p14:creationId xmlns:p14="http://schemas.microsoft.com/office/powerpoint/2010/main" val="3105782623"/>
      </p:ext>
    </p:extLst>
  </p:cSld>
  <p:clrMapOvr>
    <a:masterClrMapping/>
  </p:clrMapOvr>
  <mc:AlternateContent xmlns:mc="http://schemas.openxmlformats.org/markup-compatibility/2006" xmlns:p14="http://schemas.microsoft.com/office/powerpoint/2010/main">
    <mc:Choice Requires="p14">
      <p:transition spd="slow" p14:dur="2000" advTm="72723"/>
    </mc:Choice>
    <mc:Fallback xmlns="">
      <p:transition spd="slow" advTm="72723"/>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path" presetSubtype="0" accel="50000" decel="50000" fill="hold" nodeType="clickEffect">
                                  <p:stCondLst>
                                    <p:cond delay="0"/>
                                  </p:stCondLst>
                                  <p:childTnLst>
                                    <p:animMotion origin="layout" path="M 4.58333E-6 -2.59259E-6 L 0.3875 -0.06203 " pathEditMode="relative" rAng="0" ptsTypes="AA">
                                      <p:cBhvr>
                                        <p:cTn id="6" dur="1000" fill="hold"/>
                                        <p:tgtEl>
                                          <p:spTgt spid="2"/>
                                        </p:tgtEl>
                                        <p:attrNameLst>
                                          <p:attrName>ppt_x</p:attrName>
                                          <p:attrName>ppt_y</p:attrName>
                                        </p:attrNameLst>
                                      </p:cBhvr>
                                      <p:rCtr x="19375" y="-3102"/>
                                    </p:animMotion>
                                  </p:childTnLst>
                                </p:cTn>
                              </p:par>
                              <p:par>
                                <p:cTn id="7" presetID="6" presetClass="emph" presetSubtype="0" fill="hold" nodeType="withEffect">
                                  <p:stCondLst>
                                    <p:cond delay="0"/>
                                  </p:stCondLst>
                                  <p:childTnLst>
                                    <p:animScale>
                                      <p:cBhvr>
                                        <p:cTn id="8" dur="1000" fill="hold"/>
                                        <p:tgtEl>
                                          <p:spTgt spid="2"/>
                                        </p:tgtEl>
                                      </p:cBhvr>
                                      <p:by x="80000" y="80000"/>
                                    </p:animScale>
                                  </p:childTnLst>
                                </p:cTn>
                              </p:par>
                              <p:par>
                                <p:cTn id="9" presetID="42" presetClass="path" presetSubtype="0" accel="50000" decel="50000" fill="hold" nodeType="withEffect">
                                  <p:stCondLst>
                                    <p:cond delay="0"/>
                                  </p:stCondLst>
                                  <p:childTnLst>
                                    <p:animMotion origin="layout" path="M -1.25E-6 -7.40741E-7 L 0.28438 0.04699 " pathEditMode="relative" rAng="0" ptsTypes="AA">
                                      <p:cBhvr>
                                        <p:cTn id="10" dur="1000" fill="hold"/>
                                        <p:tgtEl>
                                          <p:spTgt spid="3"/>
                                        </p:tgtEl>
                                        <p:attrNameLst>
                                          <p:attrName>ppt_x</p:attrName>
                                          <p:attrName>ppt_y</p:attrName>
                                        </p:attrNameLst>
                                      </p:cBhvr>
                                      <p:rCtr x="14219" y="2338"/>
                                    </p:animMotion>
                                  </p:childTnLst>
                                </p:cTn>
                              </p:par>
                              <p:par>
                                <p:cTn id="11" presetID="6" presetClass="emph" presetSubtype="0" fill="hold" nodeType="withEffect">
                                  <p:stCondLst>
                                    <p:cond delay="0"/>
                                  </p:stCondLst>
                                  <p:childTnLst>
                                    <p:animScale>
                                      <p:cBhvr>
                                        <p:cTn id="12" dur="1000" fill="hold"/>
                                        <p:tgtEl>
                                          <p:spTgt spid="3"/>
                                        </p:tgtEl>
                                      </p:cBhvr>
                                      <p:by x="80000" y="80000"/>
                                    </p:animScale>
                                  </p:childTnLst>
                                </p:cTn>
                              </p:par>
                              <p:par>
                                <p:cTn id="13" presetID="42" presetClass="path" presetSubtype="0" accel="50000" decel="50000" fill="hold" nodeType="withEffect">
                                  <p:stCondLst>
                                    <p:cond delay="0"/>
                                  </p:stCondLst>
                                  <p:childTnLst>
                                    <p:animMotion origin="layout" path="M -3.95833E-6 -7.40741E-7 L 0.178 -0.06412 " pathEditMode="relative" rAng="0" ptsTypes="AA">
                                      <p:cBhvr>
                                        <p:cTn id="14" dur="1000" fill="hold"/>
                                        <p:tgtEl>
                                          <p:spTgt spid="47"/>
                                        </p:tgtEl>
                                        <p:attrNameLst>
                                          <p:attrName>ppt_x</p:attrName>
                                          <p:attrName>ppt_y</p:attrName>
                                        </p:attrNameLst>
                                      </p:cBhvr>
                                      <p:rCtr x="8893" y="-3218"/>
                                    </p:animMotion>
                                  </p:childTnLst>
                                </p:cTn>
                              </p:par>
                              <p:par>
                                <p:cTn id="15" presetID="6" presetClass="emph" presetSubtype="0" fill="hold" nodeType="withEffect">
                                  <p:stCondLst>
                                    <p:cond delay="0"/>
                                  </p:stCondLst>
                                  <p:childTnLst>
                                    <p:animScale>
                                      <p:cBhvr>
                                        <p:cTn id="16" dur="1000" fill="hold"/>
                                        <p:tgtEl>
                                          <p:spTgt spid="47"/>
                                        </p:tgtEl>
                                      </p:cBhvr>
                                      <p:by x="80000" y="8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1" name="Content Placeholder 2"/>
          <p:cNvSpPr>
            <a:spLocks noGrp="1"/>
          </p:cNvSpPr>
          <p:nvPr>
            <p:ph sz="quarter" idx="1"/>
          </p:nvPr>
        </p:nvSpPr>
        <p:spPr>
          <a:xfrm>
            <a:off x="6000523" y="1534017"/>
            <a:ext cx="6102916" cy="5321809"/>
          </a:xfrm>
        </p:spPr>
        <p:txBody>
          <a:bodyPr>
            <a:normAutofit/>
          </a:bodyPr>
          <a:lstStyle/>
          <a:p>
            <a:endParaRPr lang="en-US" sz="2400" dirty="0"/>
          </a:p>
          <a:p>
            <a:endParaRPr lang="en-US" sz="2400" dirty="0"/>
          </a:p>
          <a:p>
            <a:endParaRPr lang="en-US" sz="2400" dirty="0"/>
          </a:p>
          <a:p>
            <a:endParaRPr lang="en-US" sz="2400" dirty="0"/>
          </a:p>
          <a:p>
            <a:endParaRPr lang="en-US" sz="2400" dirty="0"/>
          </a:p>
          <a:p>
            <a:endParaRPr lang="en-US" sz="2400" dirty="0"/>
          </a:p>
          <a:p>
            <a:endParaRPr lang="en-US" sz="2400" dirty="0"/>
          </a:p>
          <a:p>
            <a:r>
              <a:rPr lang="en-US" sz="2400" dirty="0">
                <a:solidFill>
                  <a:srgbClr val="FF0000"/>
                </a:solidFill>
              </a:rPr>
              <a:t>Dependencies cause cascading </a:t>
            </a:r>
            <a:r>
              <a:rPr lang="en-US" sz="2400" dirty="0" err="1">
                <a:solidFill>
                  <a:srgbClr val="FF0000"/>
                </a:solidFill>
              </a:rPr>
              <a:t>QoS</a:t>
            </a:r>
            <a:r>
              <a:rPr lang="en-US" sz="2400" dirty="0">
                <a:solidFill>
                  <a:srgbClr val="FF0000"/>
                </a:solidFill>
              </a:rPr>
              <a:t> violations</a:t>
            </a:r>
          </a:p>
          <a:p>
            <a:r>
              <a:rPr lang="en-US" sz="2400" dirty="0">
                <a:solidFill>
                  <a:srgbClr val="FF0000"/>
                </a:solidFill>
              </a:rPr>
              <a:t>Empirical performance debugging </a:t>
            </a:r>
            <a:r>
              <a:rPr lang="en-US" sz="2400" dirty="0">
                <a:solidFill>
                  <a:srgbClr val="FF0000"/>
                </a:solidFill>
                <a:sym typeface="Wingdings" panose="05000000000000000000" pitchFamily="2" charset="2"/>
              </a:rPr>
              <a:t> too slow, bottlenecks propagate</a:t>
            </a:r>
          </a:p>
          <a:p>
            <a:r>
              <a:rPr lang="en-US" sz="2400" dirty="0">
                <a:solidFill>
                  <a:srgbClr val="FF0000"/>
                </a:solidFill>
                <a:sym typeface="Wingdings" panose="05000000000000000000" pitchFamily="2" charset="2"/>
              </a:rPr>
              <a:t>Long recovery times for performance</a:t>
            </a:r>
            <a:endParaRPr lang="en-US" sz="2400" dirty="0">
              <a:solidFill>
                <a:srgbClr val="FF0000"/>
              </a:solidFill>
            </a:endParaRPr>
          </a:p>
        </p:txBody>
      </p:sp>
      <p:sp>
        <p:nvSpPr>
          <p:cNvPr id="4" name="Title 1"/>
          <p:cNvSpPr txBox="1">
            <a:spLocks/>
          </p:cNvSpPr>
          <p:nvPr/>
        </p:nvSpPr>
        <p:spPr>
          <a:xfrm>
            <a:off x="1135407" y="472480"/>
            <a:ext cx="8308849" cy="837460"/>
          </a:xfrm>
          <a:prstGeom prst="rect">
            <a:avLst/>
          </a:prstGeom>
        </p:spPr>
        <p:txBody>
          <a:bodyPr vert="horz" anchor="ctr">
            <a:normAutofit/>
          </a:bodyPr>
          <a:lstStyle>
            <a:lvl1pPr algn="l" rtl="0" eaLnBrk="1" latinLnBrk="0" hangingPunct="1">
              <a:spcBef>
                <a:spcPct val="0"/>
              </a:spcBef>
              <a:buNone/>
              <a:defRPr kumimoji="0" sz="4400" kern="1200">
                <a:solidFill>
                  <a:schemeClr val="tx2"/>
                </a:solidFill>
                <a:latin typeface="+mj-lt"/>
                <a:ea typeface="+mj-ea"/>
                <a:cs typeface="+mj-cs"/>
              </a:defRPr>
            </a:lvl1pPr>
          </a:lstStyle>
          <a:p>
            <a:pPr fontAlgn="auto">
              <a:spcAft>
                <a:spcPts val="0"/>
              </a:spcAft>
              <a:defRPr/>
            </a:pPr>
            <a:r>
              <a:rPr lang="en-US" dirty="0">
                <a:solidFill>
                  <a:schemeClr val="tx1"/>
                </a:solidFill>
                <a:effectLst>
                  <a:outerShdw blurRad="38100" dist="38100" dir="2700000" algn="tl">
                    <a:srgbClr val="C0C0C0"/>
                  </a:outerShdw>
                </a:effectLst>
                <a:ea typeface="ＭＳ Ｐゴシック" pitchFamily="1" charset="-128"/>
                <a:cs typeface="Calibri" pitchFamily="34" charset="0"/>
              </a:rPr>
              <a:t>Performance </a:t>
            </a:r>
            <a:r>
              <a:rPr lang="en-US" dirty="0" smtClean="0">
                <a:solidFill>
                  <a:schemeClr val="tx1"/>
                </a:solidFill>
                <a:effectLst>
                  <a:outerShdw blurRad="38100" dist="38100" dir="2700000" algn="tl">
                    <a:srgbClr val="C0C0C0"/>
                  </a:outerShdw>
                </a:effectLst>
                <a:ea typeface="ＭＳ Ｐゴシック" pitchFamily="1" charset="-128"/>
                <a:cs typeface="Calibri" pitchFamily="34" charset="0"/>
              </a:rPr>
              <a:t>visualization</a:t>
            </a:r>
            <a:endParaRPr lang="en-US" dirty="0">
              <a:solidFill>
                <a:schemeClr val="tx1"/>
              </a:solidFill>
              <a:effectLst>
                <a:outerShdw blurRad="38100" dist="38100" dir="2700000" algn="tl">
                  <a:srgbClr val="C0C0C0"/>
                </a:outerShdw>
              </a:effectLst>
              <a:ea typeface="ＭＳ Ｐゴシック" pitchFamily="1" charset="-128"/>
              <a:cs typeface="Calibri" pitchFamily="34" charset="0"/>
            </a:endParaRPr>
          </a:p>
        </p:txBody>
      </p:sp>
      <p:grpSp>
        <p:nvGrpSpPr>
          <p:cNvPr id="5" name="Group 4"/>
          <p:cNvGrpSpPr>
            <a:grpSpLocks noChangeAspect="1"/>
          </p:cNvGrpSpPr>
          <p:nvPr/>
        </p:nvGrpSpPr>
        <p:grpSpPr>
          <a:xfrm>
            <a:off x="10499987" y="87034"/>
            <a:ext cx="1407106" cy="1133856"/>
            <a:chOff x="1626818" y="323915"/>
            <a:chExt cx="2205024" cy="1776824"/>
          </a:xfrm>
        </p:grpSpPr>
        <p:grpSp>
          <p:nvGrpSpPr>
            <p:cNvPr id="6" name="Group 5"/>
            <p:cNvGrpSpPr>
              <a:grpSpLocks noChangeAspect="1"/>
            </p:cNvGrpSpPr>
            <p:nvPr/>
          </p:nvGrpSpPr>
          <p:grpSpPr>
            <a:xfrm>
              <a:off x="1626818" y="675726"/>
              <a:ext cx="1204536" cy="923544"/>
              <a:chOff x="3238983" y="712511"/>
              <a:chExt cx="1921396" cy="1473176"/>
            </a:xfrm>
          </p:grpSpPr>
          <p:sp>
            <p:nvSpPr>
              <p:cNvPr id="41" name="Hexagon 40"/>
              <p:cNvSpPr/>
              <p:nvPr/>
            </p:nvSpPr>
            <p:spPr>
              <a:xfrm>
                <a:off x="3238983" y="1417517"/>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Hexagon 41"/>
              <p:cNvSpPr/>
              <p:nvPr/>
            </p:nvSpPr>
            <p:spPr>
              <a:xfrm>
                <a:off x="4008699" y="1682187"/>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Hexagon 42"/>
              <p:cNvSpPr/>
              <p:nvPr/>
            </p:nvSpPr>
            <p:spPr>
              <a:xfrm>
                <a:off x="4008699" y="1101143"/>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Hexagon 43"/>
              <p:cNvSpPr/>
              <p:nvPr/>
            </p:nvSpPr>
            <p:spPr>
              <a:xfrm>
                <a:off x="4778415" y="1877028"/>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Hexagon 44"/>
              <p:cNvSpPr/>
              <p:nvPr/>
            </p:nvSpPr>
            <p:spPr>
              <a:xfrm>
                <a:off x="4778415" y="1334946"/>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Hexagon 45"/>
              <p:cNvSpPr/>
              <p:nvPr/>
            </p:nvSpPr>
            <p:spPr>
              <a:xfrm>
                <a:off x="4778415" y="712511"/>
                <a:ext cx="381964" cy="308659"/>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cxnSp>
          <p:nvCxnSpPr>
            <p:cNvPr id="7" name="Straight Arrow Connector 6"/>
            <p:cNvCxnSpPr>
              <a:stCxn id="20" idx="0"/>
              <a:endCxn id="22" idx="3"/>
            </p:cNvCxnSpPr>
            <p:nvPr/>
          </p:nvCxnSpPr>
          <p:spPr>
            <a:xfrm flipV="1">
              <a:off x="1866274" y="1016112"/>
              <a:ext cx="243084" cy="198337"/>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8" name="Straight Arrow Connector 7"/>
            <p:cNvCxnSpPr>
              <a:stCxn id="20" idx="0"/>
              <a:endCxn id="21" idx="3"/>
            </p:cNvCxnSpPr>
            <p:nvPr/>
          </p:nvCxnSpPr>
          <p:spPr>
            <a:xfrm>
              <a:off x="1866274" y="1214449"/>
              <a:ext cx="243084" cy="16592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9" name="Straight Arrow Connector 8"/>
            <p:cNvCxnSpPr>
              <a:stCxn id="22" idx="0"/>
              <a:endCxn id="25" idx="3"/>
            </p:cNvCxnSpPr>
            <p:nvPr/>
          </p:nvCxnSpPr>
          <p:spPr>
            <a:xfrm flipV="1">
              <a:off x="2348814" y="772476"/>
              <a:ext cx="243084" cy="243636"/>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p:cNvCxnSpPr>
              <a:stCxn id="22" idx="0"/>
              <a:endCxn id="24" idx="3"/>
            </p:cNvCxnSpPr>
            <p:nvPr/>
          </p:nvCxnSpPr>
          <p:spPr>
            <a:xfrm>
              <a:off x="2348814" y="1016112"/>
              <a:ext cx="243084" cy="14657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1" name="Straight Arrow Connector 10"/>
            <p:cNvCxnSpPr>
              <a:stCxn id="21" idx="0"/>
              <a:endCxn id="24" idx="3"/>
            </p:cNvCxnSpPr>
            <p:nvPr/>
          </p:nvCxnSpPr>
          <p:spPr>
            <a:xfrm flipV="1">
              <a:off x="2348814" y="1162685"/>
              <a:ext cx="243084" cy="217687"/>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12" name="Straight Arrow Connector 11"/>
            <p:cNvCxnSpPr>
              <a:stCxn id="21" idx="0"/>
              <a:endCxn id="23" idx="3"/>
            </p:cNvCxnSpPr>
            <p:nvPr/>
          </p:nvCxnSpPr>
          <p:spPr>
            <a:xfrm>
              <a:off x="2348814" y="1380372"/>
              <a:ext cx="243084" cy="12214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sp>
          <p:nvSpPr>
            <p:cNvPr id="13" name="Hexagon 12"/>
            <p:cNvSpPr/>
            <p:nvPr/>
          </p:nvSpPr>
          <p:spPr>
            <a:xfrm>
              <a:off x="2954710" y="1286826"/>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Hexagon 13"/>
            <p:cNvSpPr/>
            <p:nvPr/>
          </p:nvSpPr>
          <p:spPr>
            <a:xfrm>
              <a:off x="2954710" y="896617"/>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Hexagon 14"/>
            <p:cNvSpPr/>
            <p:nvPr/>
          </p:nvSpPr>
          <p:spPr>
            <a:xfrm>
              <a:off x="2307973" y="161484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Hexagon 15"/>
            <p:cNvSpPr/>
            <p:nvPr/>
          </p:nvSpPr>
          <p:spPr>
            <a:xfrm>
              <a:off x="2831354" y="394448"/>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Hexagon 16"/>
            <p:cNvSpPr/>
            <p:nvPr/>
          </p:nvSpPr>
          <p:spPr>
            <a:xfrm>
              <a:off x="3194166" y="617413"/>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Hexagon 17"/>
            <p:cNvSpPr/>
            <p:nvPr/>
          </p:nvSpPr>
          <p:spPr>
            <a:xfrm>
              <a:off x="2815336" y="169564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Hexagon 18"/>
            <p:cNvSpPr/>
            <p:nvPr/>
          </p:nvSpPr>
          <p:spPr>
            <a:xfrm>
              <a:off x="3183908" y="152778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Hexagon 19"/>
            <p:cNvSpPr/>
            <p:nvPr/>
          </p:nvSpPr>
          <p:spPr>
            <a:xfrm>
              <a:off x="3281858" y="1151828"/>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Hexagon 20"/>
            <p:cNvSpPr/>
            <p:nvPr/>
          </p:nvSpPr>
          <p:spPr>
            <a:xfrm>
              <a:off x="3543108" y="1374031"/>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Hexagon 21"/>
            <p:cNvSpPr/>
            <p:nvPr/>
          </p:nvSpPr>
          <p:spPr>
            <a:xfrm>
              <a:off x="3401586" y="875738"/>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Hexagon 22"/>
            <p:cNvSpPr/>
            <p:nvPr/>
          </p:nvSpPr>
          <p:spPr>
            <a:xfrm>
              <a:off x="3592386" y="594589"/>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Hexagon 23"/>
            <p:cNvSpPr/>
            <p:nvPr/>
          </p:nvSpPr>
          <p:spPr>
            <a:xfrm>
              <a:off x="3303636" y="323915"/>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Hexagon 24"/>
            <p:cNvSpPr/>
            <p:nvPr/>
          </p:nvSpPr>
          <p:spPr>
            <a:xfrm>
              <a:off x="3107014" y="1907239"/>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Hexagon 25"/>
            <p:cNvSpPr/>
            <p:nvPr/>
          </p:nvSpPr>
          <p:spPr>
            <a:xfrm>
              <a:off x="3472658" y="1701482"/>
              <a:ext cx="239456" cy="193500"/>
            </a:xfrm>
            <a:prstGeom prst="hexagon">
              <a:avLst/>
            </a:prstGeom>
            <a:solidFill>
              <a:srgbClr val="C06A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7" name="Straight Arrow Connector 26"/>
            <p:cNvCxnSpPr>
              <a:stCxn id="25" idx="5"/>
            </p:cNvCxnSpPr>
            <p:nvPr/>
          </p:nvCxnSpPr>
          <p:spPr>
            <a:xfrm flipV="1">
              <a:off x="2782979" y="587948"/>
              <a:ext cx="96750" cy="8777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a:stCxn id="24" idx="0"/>
            </p:cNvCxnSpPr>
            <p:nvPr/>
          </p:nvCxnSpPr>
          <p:spPr>
            <a:xfrm flipV="1">
              <a:off x="2831354" y="993367"/>
              <a:ext cx="123356" cy="16931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a:stCxn id="25" idx="0"/>
            </p:cNvCxnSpPr>
            <p:nvPr/>
          </p:nvCxnSpPr>
          <p:spPr>
            <a:xfrm flipV="1">
              <a:off x="2831354" y="420665"/>
              <a:ext cx="472282" cy="351811"/>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0" name="Straight Arrow Connector 29"/>
            <p:cNvCxnSpPr>
              <a:stCxn id="25" idx="0"/>
            </p:cNvCxnSpPr>
            <p:nvPr/>
          </p:nvCxnSpPr>
          <p:spPr>
            <a:xfrm flipV="1">
              <a:off x="2831354" y="714163"/>
              <a:ext cx="362812" cy="5831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1" name="Straight Arrow Connector 30"/>
            <p:cNvCxnSpPr/>
            <p:nvPr/>
          </p:nvCxnSpPr>
          <p:spPr>
            <a:xfrm flipV="1">
              <a:off x="3433622" y="691339"/>
              <a:ext cx="158764" cy="22824"/>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2" name="Straight Arrow Connector 31"/>
            <p:cNvCxnSpPr/>
            <p:nvPr/>
          </p:nvCxnSpPr>
          <p:spPr>
            <a:xfrm flipV="1">
              <a:off x="3194166" y="972488"/>
              <a:ext cx="207420" cy="20879"/>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3" name="Straight Arrow Connector 32"/>
            <p:cNvCxnSpPr>
              <a:stCxn id="24" idx="0"/>
            </p:cNvCxnSpPr>
            <p:nvPr/>
          </p:nvCxnSpPr>
          <p:spPr>
            <a:xfrm>
              <a:off x="2831354" y="1162685"/>
              <a:ext cx="123356" cy="220891"/>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4" name="Straight Arrow Connector 33"/>
            <p:cNvCxnSpPr/>
            <p:nvPr/>
          </p:nvCxnSpPr>
          <p:spPr>
            <a:xfrm flipV="1">
              <a:off x="3194166" y="1248578"/>
              <a:ext cx="87692" cy="134998"/>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5" name="Straight Arrow Connector 34"/>
            <p:cNvCxnSpPr/>
            <p:nvPr/>
          </p:nvCxnSpPr>
          <p:spPr>
            <a:xfrm>
              <a:off x="3521314" y="1248578"/>
              <a:ext cx="70169" cy="125453"/>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6" name="Straight Arrow Connector 35"/>
            <p:cNvCxnSpPr>
              <a:stCxn id="23" idx="0"/>
            </p:cNvCxnSpPr>
            <p:nvPr/>
          </p:nvCxnSpPr>
          <p:spPr>
            <a:xfrm>
              <a:off x="2831354" y="1502520"/>
              <a:ext cx="352554" cy="122012"/>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7" name="Straight Arrow Connector 36"/>
            <p:cNvCxnSpPr>
              <a:stCxn id="21" idx="0"/>
            </p:cNvCxnSpPr>
            <p:nvPr/>
          </p:nvCxnSpPr>
          <p:spPr>
            <a:xfrm>
              <a:off x="2348814" y="1380372"/>
              <a:ext cx="150240" cy="234470"/>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8" name="Straight Arrow Connector 37"/>
            <p:cNvCxnSpPr>
              <a:stCxn id="21" idx="0"/>
            </p:cNvCxnSpPr>
            <p:nvPr/>
          </p:nvCxnSpPr>
          <p:spPr>
            <a:xfrm>
              <a:off x="2348814" y="1380372"/>
              <a:ext cx="514897" cy="315270"/>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39" name="Straight Arrow Connector 38"/>
            <p:cNvCxnSpPr/>
            <p:nvPr/>
          </p:nvCxnSpPr>
          <p:spPr>
            <a:xfrm>
              <a:off x="3006417" y="1889142"/>
              <a:ext cx="100597" cy="114847"/>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cxnSp>
          <p:nvCxnSpPr>
            <p:cNvPr id="40" name="Straight Arrow Connector 39"/>
            <p:cNvCxnSpPr/>
            <p:nvPr/>
          </p:nvCxnSpPr>
          <p:spPr>
            <a:xfrm>
              <a:off x="3374989" y="1721282"/>
              <a:ext cx="97669" cy="76950"/>
            </a:xfrm>
            <a:prstGeom prst="straightConnector1">
              <a:avLst/>
            </a:prstGeom>
            <a:ln>
              <a:solidFill>
                <a:schemeClr val="tx2"/>
              </a:solidFill>
              <a:tailEnd type="triangle"/>
            </a:ln>
          </p:spPr>
          <p:style>
            <a:lnRef idx="1">
              <a:schemeClr val="accent1"/>
            </a:lnRef>
            <a:fillRef idx="0">
              <a:schemeClr val="accent1"/>
            </a:fillRef>
            <a:effectRef idx="0">
              <a:schemeClr val="accent1"/>
            </a:effectRef>
            <a:fontRef idx="minor">
              <a:schemeClr val="tx1"/>
            </a:fontRef>
          </p:style>
        </p:cxnSp>
      </p:grpSp>
      <p:pic>
        <p:nvPicPr>
          <p:cNvPr id="52" name="Picture 51"/>
          <p:cNvPicPr>
            <a:picLocks noChangeAspect="1"/>
          </p:cNvPicPr>
          <p:nvPr/>
        </p:nvPicPr>
        <p:blipFill rotWithShape="1">
          <a:blip r:embed="rId5">
            <a:extLst>
              <a:ext uri="{28A0092B-C50C-407E-A947-70E740481C1C}">
                <a14:useLocalDpi xmlns:a14="http://schemas.microsoft.com/office/drawing/2010/main" val="0"/>
              </a:ext>
            </a:extLst>
          </a:blip>
          <a:srcRect l="19289" t="-1585" r="11019"/>
          <a:stretch/>
        </p:blipFill>
        <p:spPr>
          <a:xfrm>
            <a:off x="10102785" y="1549555"/>
            <a:ext cx="2024757" cy="1959856"/>
          </a:xfrm>
          <a:prstGeom prst="ellipse">
            <a:avLst/>
          </a:prstGeom>
        </p:spPr>
      </p:pic>
      <p:sp>
        <p:nvSpPr>
          <p:cNvPr id="55" name="TextBox 54"/>
          <p:cNvSpPr txBox="1"/>
          <p:nvPr/>
        </p:nvSpPr>
        <p:spPr>
          <a:xfrm>
            <a:off x="10632043" y="3436892"/>
            <a:ext cx="1005403" cy="400110"/>
          </a:xfrm>
          <a:prstGeom prst="rect">
            <a:avLst/>
          </a:prstGeom>
          <a:noFill/>
        </p:spPr>
        <p:txBody>
          <a:bodyPr wrap="none" rtlCol="0">
            <a:spAutoFit/>
          </a:bodyPr>
          <a:lstStyle/>
          <a:p>
            <a:r>
              <a:rPr lang="en-US" sz="2000" dirty="0">
                <a:latin typeface="Tw Cen MT" panose="020B0602020104020603" pitchFamily="34" charset="0"/>
              </a:rPr>
              <a:t>Amazon</a:t>
            </a:r>
          </a:p>
        </p:txBody>
      </p:sp>
      <p:pic>
        <p:nvPicPr>
          <p:cNvPr id="3" name="Picture 2"/>
          <p:cNvPicPr>
            <a:picLocks noChangeAspect="1"/>
          </p:cNvPicPr>
          <p:nvPr/>
        </p:nvPicPr>
        <p:blipFill rotWithShape="1">
          <a:blip r:embed="rId6"/>
          <a:srcRect t="13333"/>
          <a:stretch/>
        </p:blipFill>
        <p:spPr>
          <a:xfrm>
            <a:off x="164869" y="1596993"/>
            <a:ext cx="5774446" cy="5198528"/>
          </a:xfrm>
          <a:prstGeom prst="rect">
            <a:avLst/>
          </a:prstGeom>
        </p:spPr>
      </p:pic>
      <p:pic>
        <p:nvPicPr>
          <p:cNvPr id="47" name="seer_motivation2.mp4">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rotWithShape="1">
          <a:blip r:embed="rId7"/>
          <a:srcRect l="20845" r="20692" b="4762"/>
          <a:stretch/>
        </p:blipFill>
        <p:spPr>
          <a:xfrm>
            <a:off x="225670" y="1663439"/>
            <a:ext cx="5628203" cy="5157216"/>
          </a:xfrm>
          <a:prstGeom prst="rect">
            <a:avLst/>
          </a:prstGeom>
        </p:spPr>
      </p:pic>
      <p:pic>
        <p:nvPicPr>
          <p:cNvPr id="65" name="Picture 64"/>
          <p:cNvPicPr>
            <a:picLocks noChangeAspect="1"/>
          </p:cNvPicPr>
          <p:nvPr/>
        </p:nvPicPr>
        <p:blipFill rotWithShape="1">
          <a:blip r:embed="rId8"/>
          <a:srcRect l="2397" t="1845" r="5351" b="9562"/>
          <a:stretch/>
        </p:blipFill>
        <p:spPr>
          <a:xfrm>
            <a:off x="6213228" y="1599193"/>
            <a:ext cx="1970035" cy="1918865"/>
          </a:xfrm>
          <a:prstGeom prst="ellipse">
            <a:avLst/>
          </a:prstGeom>
        </p:spPr>
      </p:pic>
      <p:sp>
        <p:nvSpPr>
          <p:cNvPr id="66" name="TextBox 65"/>
          <p:cNvSpPr txBox="1"/>
          <p:nvPr/>
        </p:nvSpPr>
        <p:spPr>
          <a:xfrm>
            <a:off x="6758861" y="3452658"/>
            <a:ext cx="878767" cy="400110"/>
          </a:xfrm>
          <a:prstGeom prst="rect">
            <a:avLst/>
          </a:prstGeom>
          <a:noFill/>
        </p:spPr>
        <p:txBody>
          <a:bodyPr wrap="none" rtlCol="0">
            <a:spAutoFit/>
          </a:bodyPr>
          <a:lstStyle/>
          <a:p>
            <a:r>
              <a:rPr lang="en-US" sz="2000" dirty="0">
                <a:latin typeface="Tw Cen MT" panose="020B0602020104020603" pitchFamily="34" charset="0"/>
              </a:rPr>
              <a:t>Netflix</a:t>
            </a:r>
          </a:p>
        </p:txBody>
      </p:sp>
      <p:sp>
        <p:nvSpPr>
          <p:cNvPr id="67" name="Rounded Rectangle 66"/>
          <p:cNvSpPr/>
          <p:nvPr/>
        </p:nvSpPr>
        <p:spPr>
          <a:xfrm>
            <a:off x="6187974" y="1549555"/>
            <a:ext cx="5939568" cy="2814890"/>
          </a:xfrm>
          <a:prstGeom prst="roundRect">
            <a:avLst/>
          </a:prstGeom>
          <a:solidFill>
            <a:schemeClr val="accent6">
              <a:lumMod val="20000"/>
              <a:lumOff val="80000"/>
              <a:alpha val="36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8" name="Picture 67"/>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8179051" y="2064780"/>
            <a:ext cx="2028625" cy="1990383"/>
          </a:xfrm>
          <a:prstGeom prst="ellipse">
            <a:avLst/>
          </a:prstGeom>
          <a:ln w="190500" cap="rnd">
            <a:solidFill>
              <a:srgbClr val="C8C6BD"/>
            </a:solid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sp>
        <p:nvSpPr>
          <p:cNvPr id="69" name="TextBox 68"/>
          <p:cNvSpPr txBox="1"/>
          <p:nvPr/>
        </p:nvSpPr>
        <p:spPr>
          <a:xfrm>
            <a:off x="8292680" y="4183417"/>
            <a:ext cx="1909471" cy="400110"/>
          </a:xfrm>
          <a:prstGeom prst="rect">
            <a:avLst/>
          </a:prstGeom>
          <a:noFill/>
        </p:spPr>
        <p:txBody>
          <a:bodyPr wrap="square" rtlCol="0">
            <a:spAutoFit/>
          </a:bodyPr>
          <a:lstStyle/>
          <a:p>
            <a:r>
              <a:rPr lang="en-US" sz="2000" dirty="0">
                <a:latin typeface="Tw Cen MT" panose="020B0602020104020603" pitchFamily="34" charset="0"/>
              </a:rPr>
              <a:t>Social Network</a:t>
            </a:r>
          </a:p>
        </p:txBody>
      </p:sp>
    </p:spTree>
    <p:extLst>
      <p:ext uri="{BB962C8B-B14F-4D97-AF65-F5344CB8AC3E}">
        <p14:creationId xmlns:p14="http://schemas.microsoft.com/office/powerpoint/2010/main" val="230918659"/>
      </p:ext>
    </p:extLst>
  </p:cSld>
  <p:clrMapOvr>
    <a:masterClrMapping/>
  </p:clrMapOvr>
  <mc:AlternateContent xmlns:mc="http://schemas.openxmlformats.org/markup-compatibility/2006" xmlns:p14="http://schemas.microsoft.com/office/powerpoint/2010/main">
    <mc:Choice Requires="p14">
      <p:transition spd="slow" p14:dur="2000" advTm="72723"/>
    </mc:Choice>
    <mc:Fallback xmlns="">
      <p:transition spd="slow" advTm="7272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6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seq concurrent="1" nextAc="seek">
              <p:cTn id="7" restart="whenNotActive" fill="hold" evtFilter="cancelBubble" nodeType="interactiveSeq">
                <p:stCondLst>
                  <p:cond evt="onClick" delay="0">
                    <p:tgtEl>
                      <p:spTgt spid="47"/>
                    </p:tgtEl>
                  </p:cond>
                </p:stCondLst>
                <p:endSync evt="end" delay="0">
                  <p:rtn val="all"/>
                </p:endSync>
                <p:childTnLst>
                  <p:par>
                    <p:cTn id="8" fill="hold">
                      <p:stCondLst>
                        <p:cond delay="0"/>
                      </p:stCondLst>
                      <p:childTnLst>
                        <p:par>
                          <p:cTn id="9" fill="hold">
                            <p:stCondLst>
                              <p:cond delay="0"/>
                            </p:stCondLst>
                            <p:childTnLst>
                              <p:par>
                                <p:cTn id="10" presetID="2" presetClass="mediacall" presetSubtype="0" fill="hold" nodeType="clickEffect">
                                  <p:stCondLst>
                                    <p:cond delay="0"/>
                                  </p:stCondLst>
                                  <p:childTnLst>
                                    <p:cmd type="call" cmd="togglePause">
                                      <p:cBhvr>
                                        <p:cTn id="11" dur="1" fill="hold"/>
                                        <p:tgtEl>
                                          <p:spTgt spid="47"/>
                                        </p:tgtEl>
                                      </p:cBhvr>
                                    </p:cmd>
                                  </p:childTnLst>
                                </p:cTn>
                              </p:par>
                            </p:childTnLst>
                          </p:cTn>
                        </p:par>
                      </p:childTnLst>
                    </p:cTn>
                  </p:par>
                </p:childTnLst>
              </p:cTn>
              <p:nextCondLst>
                <p:cond evt="onClick" delay="0">
                  <p:tgtEl>
                    <p:spTgt spid="47"/>
                  </p:tgtEl>
                </p:cond>
              </p:nextCondLst>
            </p:seq>
            <p:video>
              <p:cMediaNode vol="80000">
                <p:cTn id="12" fill="hold" display="0">
                  <p:stCondLst>
                    <p:cond delay="indefinite"/>
                  </p:stCondLst>
                </p:cTn>
                <p:tgtEl>
                  <p:spTgt spid="47"/>
                </p:tgtEl>
              </p:cMediaNode>
            </p:video>
          </p:childTnLst>
        </p:cTn>
      </p:par>
    </p:tnLst>
    <p:bldLst>
      <p:bldP spid="67"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797FD6-B3FA-45FC-BA83-7DCEFE9FA243}"/>
              </a:ext>
            </a:extLst>
          </p:cNvPr>
          <p:cNvSpPr>
            <a:spLocks noGrp="1"/>
          </p:cNvSpPr>
          <p:nvPr>
            <p:ph type="title"/>
          </p:nvPr>
        </p:nvSpPr>
        <p:spPr/>
        <p:txBody>
          <a:bodyPr/>
          <a:lstStyle/>
          <a:p>
            <a:r>
              <a:rPr lang="en-US" dirty="0"/>
              <a:t>What did we just see?</a:t>
            </a:r>
          </a:p>
        </p:txBody>
      </p:sp>
      <p:sp>
        <p:nvSpPr>
          <p:cNvPr id="3" name="Content Placeholder 2">
            <a:extLst>
              <a:ext uri="{FF2B5EF4-FFF2-40B4-BE49-F238E27FC236}">
                <a16:creationId xmlns:a16="http://schemas.microsoft.com/office/drawing/2014/main" id="{B9FBA500-06A9-4283-B1A0-DCE0460E6235}"/>
              </a:ext>
            </a:extLst>
          </p:cNvPr>
          <p:cNvSpPr>
            <a:spLocks noGrp="1"/>
          </p:cNvSpPr>
          <p:nvPr>
            <p:ph idx="1"/>
          </p:nvPr>
        </p:nvSpPr>
        <p:spPr/>
        <p:txBody>
          <a:bodyPr>
            <a:normAutofit fontScale="92500" lnSpcReduction="10000"/>
          </a:bodyPr>
          <a:lstStyle/>
          <a:p>
            <a:r>
              <a:rPr lang="en-US" dirty="0"/>
              <a:t>The cloud scheduler watched each </a:t>
            </a:r>
            <a:r>
              <a:rPr lang="en-US" dirty="0">
                <a:sym typeface="Symbol" panose="05050102010706020507" pitchFamily="18" charset="2"/>
              </a:rPr>
              <a:t>-service pool (each is shown as one dot, with color telling us how long the task queue was, and the purple circle showing how CPU loaded it is).</a:t>
            </a:r>
          </a:p>
          <a:p>
            <a:endParaRPr lang="en-US" dirty="0">
              <a:sym typeface="Symbol" panose="05050102010706020507" pitchFamily="18" charset="2"/>
            </a:endParaRPr>
          </a:p>
          <a:p>
            <a:r>
              <a:rPr lang="en-US" dirty="0">
                <a:sym typeface="Symbol" panose="05050102010706020507" pitchFamily="18" charset="2"/>
              </a:rPr>
              <a:t>The picture didn’t show how many instances were active – that makes it too hard to render.  But each pool had varying numbers of instances</a:t>
            </a:r>
            <a:r>
              <a:rPr lang="en-US" dirty="0" smtClean="0">
                <a:sym typeface="Symbol" panose="05050102010706020507" pitchFamily="18" charset="2"/>
              </a:rPr>
              <a:t>.  The App Server was automatically creating and removing instances.</a:t>
            </a:r>
            <a:endParaRPr lang="en-US" dirty="0">
              <a:sym typeface="Symbol" panose="05050102010706020507" pitchFamily="18" charset="2"/>
            </a:endParaRPr>
          </a:p>
          <a:p>
            <a:endParaRPr lang="en-US" dirty="0">
              <a:sym typeface="Symbol" panose="05050102010706020507" pitchFamily="18" charset="2"/>
            </a:endParaRPr>
          </a:p>
          <a:p>
            <a:r>
              <a:rPr lang="en-US" dirty="0" smtClean="0">
                <a:sym typeface="Symbol" panose="05050102010706020507" pitchFamily="18" charset="2"/>
              </a:rPr>
              <a:t>Each time </a:t>
            </a:r>
            <a:r>
              <a:rPr lang="en-US" dirty="0">
                <a:sym typeface="Symbol" panose="05050102010706020507" pitchFamily="18" charset="2"/>
              </a:rPr>
              <a:t>the </a:t>
            </a:r>
            <a:r>
              <a:rPr lang="en-US">
                <a:sym typeface="Symbol" panose="05050102010706020507" pitchFamily="18" charset="2"/>
              </a:rPr>
              <a:t>scheduler </a:t>
            </a:r>
            <a:r>
              <a:rPr lang="en-US" smtClean="0">
                <a:sym typeface="Symbol" panose="05050102010706020507" pitchFamily="18" charset="2"/>
              </a:rPr>
              <a:t>realized </a:t>
            </a:r>
            <a:r>
              <a:rPr lang="en-US" dirty="0" smtClean="0">
                <a:sym typeface="Symbol" panose="05050102010706020507" pitchFamily="18" charset="2"/>
              </a:rPr>
              <a:t>that it </a:t>
            </a:r>
            <a:r>
              <a:rPr lang="en-US" dirty="0">
                <a:sym typeface="Symbol" panose="05050102010706020507" pitchFamily="18" charset="2"/>
              </a:rPr>
              <a:t>should add instances to </a:t>
            </a:r>
            <a:r>
              <a:rPr lang="en-US" dirty="0" smtClean="0">
                <a:sym typeface="Symbol" panose="05050102010706020507" pitchFamily="18" charset="2"/>
              </a:rPr>
              <a:t>a slow service, some of the </a:t>
            </a:r>
            <a:r>
              <a:rPr lang="en-US" dirty="0">
                <a:sym typeface="Symbol" panose="05050102010706020507" pitchFamily="18" charset="2"/>
              </a:rPr>
              <a:t>“deadline violations” went away.</a:t>
            </a:r>
            <a:endParaRPr lang="en-US" dirty="0"/>
          </a:p>
        </p:txBody>
      </p:sp>
      <p:sp>
        <p:nvSpPr>
          <p:cNvPr id="4" name="Footer Placeholder 3">
            <a:extLst>
              <a:ext uri="{FF2B5EF4-FFF2-40B4-BE49-F238E27FC236}">
                <a16:creationId xmlns:a16="http://schemas.microsoft.com/office/drawing/2014/main" id="{9AA7BE0D-3C00-4A1D-964F-CBB9CD4CEAB0}"/>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B8CBF355-B9B1-4C74-975A-6F07FA550984}"/>
              </a:ext>
            </a:extLst>
          </p:cNvPr>
          <p:cNvSpPr>
            <a:spLocks noGrp="1"/>
          </p:cNvSpPr>
          <p:nvPr>
            <p:ph type="sldNum" sz="quarter" idx="12"/>
          </p:nvPr>
        </p:nvSpPr>
        <p:spPr/>
        <p:txBody>
          <a:bodyPr/>
          <a:lstStyle/>
          <a:p>
            <a:fld id="{3C974458-8A97-4835-BF79-1FB6D7856C21}" type="slidenum">
              <a:rPr lang="en-US" smtClean="0"/>
              <a:t>27</a:t>
            </a:fld>
            <a:endParaRPr lang="en-US"/>
          </a:p>
        </p:txBody>
      </p:sp>
    </p:spTree>
    <p:extLst>
      <p:ext uri="{BB962C8B-B14F-4D97-AF65-F5344CB8AC3E}">
        <p14:creationId xmlns:p14="http://schemas.microsoft.com/office/powerpoint/2010/main" val="3340966645"/>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 does it mean to “add instances”?</a:t>
            </a:r>
            <a:endParaRPr lang="en-US" dirty="0"/>
          </a:p>
        </p:txBody>
      </p:sp>
      <p:sp>
        <p:nvSpPr>
          <p:cNvPr id="3" name="Content Placeholder 2"/>
          <p:cNvSpPr>
            <a:spLocks noGrp="1"/>
          </p:cNvSpPr>
          <p:nvPr>
            <p:ph idx="1"/>
          </p:nvPr>
        </p:nvSpPr>
        <p:spPr/>
        <p:txBody>
          <a:bodyPr/>
          <a:lstStyle/>
          <a:p>
            <a:r>
              <a:rPr lang="en-US" dirty="0" smtClean="0"/>
              <a:t>For some applications (ones with NUMA threading for parallelism) we add instances by launching new threads on additional cores.</a:t>
            </a:r>
          </a:p>
          <a:p>
            <a:endParaRPr lang="en-US" dirty="0"/>
          </a:p>
          <a:p>
            <a:r>
              <a:rPr lang="en-US" dirty="0" smtClean="0"/>
              <a:t>For others, we literally run two or more identical copies of the same program, on different computers!  They use a “load balancer” to send requests to the least loaded instances.</a:t>
            </a:r>
          </a:p>
          <a:p>
            <a:endParaRPr lang="en-US" dirty="0"/>
          </a:p>
          <a:p>
            <a:r>
              <a:rPr lang="en-US" dirty="0" smtClean="0"/>
              <a:t>And you can even combine these models…</a:t>
            </a:r>
            <a:endParaRPr lang="en-US" dirty="0"/>
          </a:p>
        </p:txBody>
      </p:sp>
      <p:sp>
        <p:nvSpPr>
          <p:cNvPr id="4" name="Footer Placeholder 3"/>
          <p:cNvSpPr>
            <a:spLocks noGrp="1"/>
          </p:cNvSpPr>
          <p:nvPr>
            <p:ph type="ftr" sz="quarter" idx="11"/>
          </p:nvPr>
        </p:nvSpPr>
        <p:spPr/>
        <p:txBody>
          <a:bodyPr/>
          <a:lstStyle/>
          <a:p>
            <a:r>
              <a:rPr lang="en-US" smtClean="0"/>
              <a:t>http://www.cs.cornell.edu/courses/cs5412/2019sp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2000666125"/>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8CBFF6-9384-4174-B6A9-4A454DDA26E0}"/>
              </a:ext>
            </a:extLst>
          </p:cNvPr>
          <p:cNvSpPr>
            <a:spLocks noGrp="1"/>
          </p:cNvSpPr>
          <p:nvPr>
            <p:ph type="title"/>
          </p:nvPr>
        </p:nvSpPr>
        <p:spPr/>
        <p:txBody>
          <a:bodyPr/>
          <a:lstStyle/>
          <a:p>
            <a:r>
              <a:rPr lang="en-US" dirty="0"/>
              <a:t>Scalability issues arise even inside </a:t>
            </a:r>
            <a:r>
              <a:rPr lang="en-US" smtClean="0"/>
              <a:t>a single </a:t>
            </a:r>
            <a:r>
              <a:rPr lang="en-US" smtClean="0">
                <a:sym typeface="Symbol" panose="05050102010706020507" pitchFamily="18" charset="2"/>
              </a:rPr>
              <a:t></a:t>
            </a:r>
            <a:r>
              <a:rPr lang="en-US" dirty="0">
                <a:sym typeface="Symbol" panose="05050102010706020507" pitchFamily="18" charset="2"/>
              </a:rPr>
              <a:t>-</a:t>
            </a:r>
            <a:r>
              <a:rPr lang="en-US">
                <a:sym typeface="Symbol" panose="05050102010706020507" pitchFamily="18" charset="2"/>
              </a:rPr>
              <a:t>service </a:t>
            </a:r>
            <a:r>
              <a:rPr lang="en-US" smtClean="0">
                <a:sym typeface="Symbol" panose="05050102010706020507" pitchFamily="18" charset="2"/>
              </a:rPr>
              <a:t>instance</a:t>
            </a:r>
            <a:endParaRPr lang="en-US" dirty="0"/>
          </a:p>
        </p:txBody>
      </p:sp>
      <p:sp>
        <p:nvSpPr>
          <p:cNvPr id="3" name="Content Placeholder 2">
            <a:extLst>
              <a:ext uri="{FF2B5EF4-FFF2-40B4-BE49-F238E27FC236}">
                <a16:creationId xmlns:a16="http://schemas.microsoft.com/office/drawing/2014/main" id="{803B6249-ABB0-4D26-B08B-C3394E6E3DA7}"/>
              </a:ext>
            </a:extLst>
          </p:cNvPr>
          <p:cNvSpPr>
            <a:spLocks noGrp="1"/>
          </p:cNvSpPr>
          <p:nvPr>
            <p:ph idx="1"/>
          </p:nvPr>
        </p:nvSpPr>
        <p:spPr/>
        <p:txBody>
          <a:bodyPr/>
          <a:lstStyle/>
          <a:p>
            <a:r>
              <a:rPr lang="en-US" dirty="0"/>
              <a:t>We’ve been acting as if each </a:t>
            </a:r>
            <a:r>
              <a:rPr lang="en-US" dirty="0">
                <a:sym typeface="Symbol" panose="05050102010706020507" pitchFamily="18" charset="2"/>
              </a:rPr>
              <a:t>-service is a set of “processes” but ignoring how those processes were built.</a:t>
            </a:r>
          </a:p>
          <a:p>
            <a:endParaRPr lang="en-US" dirty="0">
              <a:sym typeface="Symbol" panose="05050102010706020507" pitchFamily="18" charset="2"/>
            </a:endParaRPr>
          </a:p>
          <a:p>
            <a:r>
              <a:rPr lang="en-US" dirty="0">
                <a:sym typeface="Symbol" panose="05050102010706020507" pitchFamily="18" charset="2"/>
              </a:rPr>
              <a:t>In fact they will use parallel programming of some form because modern computers have NUMA architectures.</a:t>
            </a:r>
          </a:p>
          <a:p>
            <a:endParaRPr lang="en-US" dirty="0">
              <a:sym typeface="Symbol" panose="05050102010706020507" pitchFamily="18" charset="2"/>
            </a:endParaRPr>
          </a:p>
          <a:p>
            <a:r>
              <a:rPr lang="en-US" dirty="0">
                <a:sym typeface="Symbol" panose="05050102010706020507" pitchFamily="18" charset="2"/>
              </a:rPr>
              <a:t>How do cloud developers think about this form of parallelism?</a:t>
            </a:r>
            <a:endParaRPr lang="en-US" dirty="0"/>
          </a:p>
        </p:txBody>
      </p:sp>
      <p:sp>
        <p:nvSpPr>
          <p:cNvPr id="4" name="Footer Placeholder 3">
            <a:extLst>
              <a:ext uri="{FF2B5EF4-FFF2-40B4-BE49-F238E27FC236}">
                <a16:creationId xmlns:a16="http://schemas.microsoft.com/office/drawing/2014/main" id="{3B7861C0-B720-4ED4-9E22-C91F73553E1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4891F76-5CA8-4BB5-9A3D-3C2FED73F0C0}"/>
              </a:ext>
            </a:extLst>
          </p:cNvPr>
          <p:cNvSpPr>
            <a:spLocks noGrp="1"/>
          </p:cNvSpPr>
          <p:nvPr>
            <p:ph type="sldNum" sz="quarter" idx="12"/>
          </p:nvPr>
        </p:nvSpPr>
        <p:spPr/>
        <p:txBody>
          <a:bodyPr/>
          <a:lstStyle/>
          <a:p>
            <a:fld id="{3C974458-8A97-4835-BF79-1FB6D7856C21}" type="slidenum">
              <a:rPr lang="en-US" smtClean="0"/>
              <a:t>29</a:t>
            </a:fld>
            <a:endParaRPr lang="en-US"/>
          </a:p>
        </p:txBody>
      </p:sp>
    </p:spTree>
    <p:extLst>
      <p:ext uri="{BB962C8B-B14F-4D97-AF65-F5344CB8AC3E}">
        <p14:creationId xmlns:p14="http://schemas.microsoft.com/office/powerpoint/2010/main" val="1601767958"/>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40E904-779B-45BC-A302-75EC555E752B}"/>
              </a:ext>
            </a:extLst>
          </p:cNvPr>
          <p:cNvSpPr>
            <a:spLocks noGrp="1"/>
          </p:cNvSpPr>
          <p:nvPr>
            <p:ph type="title"/>
          </p:nvPr>
        </p:nvSpPr>
        <p:spPr/>
        <p:txBody>
          <a:bodyPr/>
          <a:lstStyle/>
          <a:p>
            <a:r>
              <a:rPr lang="en-US" dirty="0"/>
              <a:t>Deep Dive: Best Way to Leverage Parallelism</a:t>
            </a:r>
          </a:p>
        </p:txBody>
      </p:sp>
      <p:sp>
        <p:nvSpPr>
          <p:cNvPr id="3" name="Content Placeholder 2">
            <a:extLst>
              <a:ext uri="{FF2B5EF4-FFF2-40B4-BE49-F238E27FC236}">
                <a16:creationId xmlns:a16="http://schemas.microsoft.com/office/drawing/2014/main" id="{9CD97520-5736-4EF9-A2E2-72F87D52846F}"/>
              </a:ext>
            </a:extLst>
          </p:cNvPr>
          <p:cNvSpPr>
            <a:spLocks noGrp="1"/>
          </p:cNvSpPr>
          <p:nvPr>
            <p:ph idx="1"/>
          </p:nvPr>
        </p:nvSpPr>
        <p:spPr/>
        <p:txBody>
          <a:bodyPr/>
          <a:lstStyle/>
          <a:p>
            <a:endParaRPr lang="en-US" dirty="0"/>
          </a:p>
          <a:p>
            <a:r>
              <a:rPr lang="en-US" dirty="0"/>
              <a:t>Not every way of scaling is equally effective.  Pick poorly and you might make less money!</a:t>
            </a:r>
          </a:p>
          <a:p>
            <a:endParaRPr lang="en-US" dirty="0"/>
          </a:p>
          <a:p>
            <a:r>
              <a:rPr lang="en-US" dirty="0"/>
              <a:t>To see this, we’ll spend a minute on just one example.</a:t>
            </a:r>
          </a:p>
          <a:p>
            <a:endParaRPr lang="en-US" dirty="0"/>
          </a:p>
          <a:p>
            <a:r>
              <a:rPr lang="en-US" dirty="0"/>
              <a:t>This may feel like a small detour but actually is typical of CS5412</a:t>
            </a:r>
          </a:p>
        </p:txBody>
      </p:sp>
      <p:sp>
        <p:nvSpPr>
          <p:cNvPr id="4" name="Footer Placeholder 3">
            <a:extLst>
              <a:ext uri="{FF2B5EF4-FFF2-40B4-BE49-F238E27FC236}">
                <a16:creationId xmlns:a16="http://schemas.microsoft.com/office/drawing/2014/main" id="{CACE841E-E5B7-48B4-87DF-299344E31D45}"/>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15D82D48-34DB-4E78-913F-782EC701C74F}"/>
              </a:ext>
            </a:extLst>
          </p:cNvPr>
          <p:cNvSpPr>
            <a:spLocks noGrp="1"/>
          </p:cNvSpPr>
          <p:nvPr>
            <p:ph type="sldNum" sz="quarter" idx="12"/>
          </p:nvPr>
        </p:nvSpPr>
        <p:spPr/>
        <p:txBody>
          <a:bodyPr/>
          <a:lstStyle/>
          <a:p>
            <a:fld id="{3C974458-8A97-4835-BF79-1FB6D7856C21}" type="slidenum">
              <a:rPr lang="en-US" smtClean="0"/>
              <a:t>30</a:t>
            </a:fld>
            <a:endParaRPr lang="en-US"/>
          </a:p>
        </p:txBody>
      </p:sp>
      <p:sp>
        <p:nvSpPr>
          <p:cNvPr id="6" name="TextBox 5">
            <a:extLst>
              <a:ext uri="{FF2B5EF4-FFF2-40B4-BE49-F238E27FC236}">
                <a16:creationId xmlns:a16="http://schemas.microsoft.com/office/drawing/2014/main" id="{07F717FB-2246-4D33-9D67-D60E1725C837}"/>
              </a:ext>
            </a:extLst>
          </p:cNvPr>
          <p:cNvSpPr txBox="1"/>
          <p:nvPr/>
        </p:nvSpPr>
        <p:spPr>
          <a:xfrm>
            <a:off x="168971" y="6325862"/>
            <a:ext cx="1828641"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290356788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1038148" y="384264"/>
            <a:ext cx="10499088" cy="1499616"/>
          </a:xfrm>
        </p:spPr>
        <p:txBody>
          <a:bodyPr>
            <a:normAutofit/>
          </a:bodyPr>
          <a:lstStyle/>
          <a:p>
            <a:r>
              <a:rPr lang="en-US" dirty="0"/>
              <a:t>Tier-One focuses on easy stories</a:t>
            </a:r>
            <a:endParaRPr lang="fr-BE" dirty="0"/>
          </a:p>
        </p:txBody>
      </p:sp>
      <p:sp>
        <p:nvSpPr>
          <p:cNvPr id="5" name="Can 4"/>
          <p:cNvSpPr/>
          <p:nvPr/>
        </p:nvSpPr>
        <p:spPr>
          <a:xfrm>
            <a:off x="6553200" y="2895600"/>
            <a:ext cx="3581400" cy="31242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14" name="Freeform 13"/>
          <p:cNvSpPr/>
          <p:nvPr/>
        </p:nvSpPr>
        <p:spPr>
          <a:xfrm>
            <a:off x="7162800" y="3810001"/>
            <a:ext cx="457200" cy="19050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sp>
        <p:nvSpPr>
          <p:cNvPr id="15" name="Freeform 14"/>
          <p:cNvSpPr/>
          <p:nvPr/>
        </p:nvSpPr>
        <p:spPr>
          <a:xfrm>
            <a:off x="7620000" y="3962400"/>
            <a:ext cx="457200" cy="19050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sp>
        <p:nvSpPr>
          <p:cNvPr id="16" name="Freeform 15"/>
          <p:cNvSpPr/>
          <p:nvPr/>
        </p:nvSpPr>
        <p:spPr>
          <a:xfrm>
            <a:off x="8991600" y="3810000"/>
            <a:ext cx="457200" cy="19050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sp>
        <p:nvSpPr>
          <p:cNvPr id="17" name="Freeform 16"/>
          <p:cNvSpPr/>
          <p:nvPr/>
        </p:nvSpPr>
        <p:spPr>
          <a:xfrm>
            <a:off x="8305800" y="3810000"/>
            <a:ext cx="457200" cy="19050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pic>
        <p:nvPicPr>
          <p:cNvPr id="1026" name="Picture 2" descr="C:\Users\Ken\AppData\Local\Microsoft\Windows\Temporary Internet Files\Content.IE5\GI67AESF\MC900447160[1].jpg"/>
          <p:cNvPicPr>
            <a:picLocks noChangeAspect="1" noChangeArrowheads="1"/>
          </p:cNvPicPr>
          <p:nvPr/>
        </p:nvPicPr>
        <p:blipFill>
          <a:blip r:embed="rId3" cstate="print"/>
          <a:srcRect/>
          <a:stretch>
            <a:fillRect/>
          </a:stretch>
        </p:blipFill>
        <p:spPr bwMode="auto">
          <a:xfrm>
            <a:off x="2413518" y="5181600"/>
            <a:ext cx="1791478" cy="1371600"/>
          </a:xfrm>
          <a:prstGeom prst="rect">
            <a:avLst/>
          </a:prstGeom>
          <a:noFill/>
        </p:spPr>
      </p:pic>
      <p:pic>
        <p:nvPicPr>
          <p:cNvPr id="1028" name="Picture 4" descr="C:\Users\Ken\AppData\Local\Microsoft\Windows\Temporary Internet Files\Content.IE5\DV4QT7JI\MC900447168[1].jpg"/>
          <p:cNvPicPr>
            <a:picLocks noChangeAspect="1" noChangeArrowheads="1"/>
          </p:cNvPicPr>
          <p:nvPr/>
        </p:nvPicPr>
        <p:blipFill>
          <a:blip r:embed="rId4" cstate="print"/>
          <a:srcRect/>
          <a:stretch>
            <a:fillRect/>
          </a:stretch>
        </p:blipFill>
        <p:spPr bwMode="auto">
          <a:xfrm>
            <a:off x="3113008" y="2667001"/>
            <a:ext cx="1240512" cy="1737259"/>
          </a:xfrm>
          <a:prstGeom prst="rect">
            <a:avLst/>
          </a:prstGeom>
          <a:noFill/>
        </p:spPr>
      </p:pic>
      <p:pic>
        <p:nvPicPr>
          <p:cNvPr id="1029" name="Picture 5" descr="C:\Users\Ken\AppData\Local\Microsoft\Windows\Temporary Internet Files\Content.IE5\9GA6NHYH\MC900447035[1].jpg"/>
          <p:cNvPicPr>
            <a:picLocks noChangeAspect="1" noChangeArrowheads="1"/>
          </p:cNvPicPr>
          <p:nvPr/>
        </p:nvPicPr>
        <p:blipFill>
          <a:blip r:embed="rId5" cstate="print"/>
          <a:srcRect/>
          <a:stretch>
            <a:fillRect/>
          </a:stretch>
        </p:blipFill>
        <p:spPr bwMode="auto">
          <a:xfrm>
            <a:off x="4648201" y="1752600"/>
            <a:ext cx="1639491" cy="2057400"/>
          </a:xfrm>
          <a:prstGeom prst="rect">
            <a:avLst/>
          </a:prstGeom>
          <a:noFill/>
        </p:spPr>
      </p:pic>
      <p:cxnSp>
        <p:nvCxnSpPr>
          <p:cNvPr id="23" name="Straight Arrow Connector 22"/>
          <p:cNvCxnSpPr/>
          <p:nvPr/>
        </p:nvCxnSpPr>
        <p:spPr>
          <a:xfrm>
            <a:off x="5791200" y="3352800"/>
            <a:ext cx="1752600" cy="9144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p:nvPr/>
        </p:nvCxnSpPr>
        <p:spPr>
          <a:xfrm>
            <a:off x="4191000" y="3733800"/>
            <a:ext cx="3581400" cy="9144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p:nvPr/>
        </p:nvCxnSpPr>
        <p:spPr>
          <a:xfrm>
            <a:off x="3505200" y="4114800"/>
            <a:ext cx="4800600" cy="7620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p:nvPr/>
        </p:nvCxnSpPr>
        <p:spPr>
          <a:xfrm flipV="1">
            <a:off x="3276600" y="5029200"/>
            <a:ext cx="5867400" cy="6858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pic>
        <p:nvPicPr>
          <p:cNvPr id="1030" name="Picture 6" descr="C:\Users\Ken\AppData\Local\Microsoft\Windows\Temporary Internet Files\Content.IE5\GI67AESF\MC900352695[1].wmf"/>
          <p:cNvPicPr>
            <a:picLocks noChangeAspect="1" noChangeArrowheads="1"/>
          </p:cNvPicPr>
          <p:nvPr/>
        </p:nvPicPr>
        <p:blipFill>
          <a:blip r:embed="rId6" cstate="print"/>
          <a:srcRect/>
          <a:stretch>
            <a:fillRect/>
          </a:stretch>
        </p:blipFill>
        <p:spPr bwMode="auto">
          <a:xfrm>
            <a:off x="7010401" y="5029201"/>
            <a:ext cx="409373" cy="542636"/>
          </a:xfrm>
          <a:prstGeom prst="rect">
            <a:avLst/>
          </a:prstGeom>
          <a:noFill/>
        </p:spPr>
      </p:pic>
      <p:pic>
        <p:nvPicPr>
          <p:cNvPr id="1032" name="Picture 8" descr="C:\Users\Ken\AppData\Local\Microsoft\Windows\Temporary Internet Files\Content.IE5\9GA6NHYH\MC900048756[1].wmf"/>
          <p:cNvPicPr>
            <a:picLocks noChangeAspect="1" noChangeArrowheads="1"/>
          </p:cNvPicPr>
          <p:nvPr/>
        </p:nvPicPr>
        <p:blipFill>
          <a:blip r:embed="rId7" cstate="print"/>
          <a:srcRect/>
          <a:stretch>
            <a:fillRect/>
          </a:stretch>
        </p:blipFill>
        <p:spPr bwMode="auto">
          <a:xfrm>
            <a:off x="8763001" y="3886200"/>
            <a:ext cx="410039" cy="605700"/>
          </a:xfrm>
          <a:prstGeom prst="rect">
            <a:avLst/>
          </a:prstGeom>
          <a:noFill/>
        </p:spPr>
      </p:pic>
      <p:pic>
        <p:nvPicPr>
          <p:cNvPr id="1031" name="Picture 7" descr="C:\Users\Ken\AppData\Local\Microsoft\Windows\Temporary Internet Files\Content.IE5\DV4QT7JI\MC900352697[1].wmf"/>
          <p:cNvPicPr>
            <a:picLocks noChangeAspect="1" noChangeArrowheads="1"/>
          </p:cNvPicPr>
          <p:nvPr/>
        </p:nvPicPr>
        <p:blipFill>
          <a:blip r:embed="rId8" cstate="print"/>
          <a:srcRect/>
          <a:stretch>
            <a:fillRect/>
          </a:stretch>
        </p:blipFill>
        <p:spPr bwMode="auto">
          <a:xfrm>
            <a:off x="9296400" y="4419601"/>
            <a:ext cx="484158" cy="592247"/>
          </a:xfrm>
          <a:prstGeom prst="rect">
            <a:avLst/>
          </a:prstGeom>
          <a:noFill/>
        </p:spPr>
      </p:pic>
      <p:pic>
        <p:nvPicPr>
          <p:cNvPr id="1033" name="Picture 9" descr="C:\Users\Ken\AppData\Local\Microsoft\Windows\Temporary Internet Files\Content.IE5\9GA6NHYH\MC900295393[1].wmf"/>
          <p:cNvPicPr>
            <a:picLocks noChangeAspect="1" noChangeArrowheads="1"/>
          </p:cNvPicPr>
          <p:nvPr/>
        </p:nvPicPr>
        <p:blipFill>
          <a:blip r:embed="rId9" cstate="print"/>
          <a:srcRect/>
          <a:stretch>
            <a:fillRect/>
          </a:stretch>
        </p:blipFill>
        <p:spPr bwMode="auto">
          <a:xfrm>
            <a:off x="7620001" y="3810000"/>
            <a:ext cx="768423" cy="521328"/>
          </a:xfrm>
          <a:prstGeom prst="rect">
            <a:avLst/>
          </a:prstGeom>
          <a:noFill/>
        </p:spPr>
      </p:pic>
      <p:sp>
        <p:nvSpPr>
          <p:cNvPr id="20" name="TextBox 19"/>
          <p:cNvSpPr txBox="1"/>
          <p:nvPr/>
        </p:nvSpPr>
        <p:spPr>
          <a:xfrm>
            <a:off x="6575502" y="1857971"/>
            <a:ext cx="5723734" cy="954107"/>
          </a:xfrm>
          <a:prstGeom prst="rect">
            <a:avLst/>
          </a:prstGeom>
          <a:noFill/>
        </p:spPr>
        <p:txBody>
          <a:bodyPr wrap="square" rtlCol="0">
            <a:spAutoFit/>
          </a:bodyPr>
          <a:lstStyle/>
          <a:p>
            <a:r>
              <a:rPr lang="en-US" sz="2800" b="1" i="1" dirty="0">
                <a:solidFill>
                  <a:srgbClr val="C00000"/>
                </a:solidFill>
              </a:rPr>
              <a:t>Which is better:</a:t>
            </a:r>
          </a:p>
          <a:p>
            <a:pPr lvl="1"/>
            <a:r>
              <a:rPr lang="en-US" sz="2800" b="1" i="1" dirty="0">
                <a:solidFill>
                  <a:srgbClr val="C00000"/>
                </a:solidFill>
              </a:rPr>
              <a:t>One multithreaded server, per node?</a:t>
            </a:r>
          </a:p>
        </p:txBody>
      </p:sp>
      <p:sp>
        <p:nvSpPr>
          <p:cNvPr id="2" name="Footer Placeholder 1"/>
          <p:cNvSpPr>
            <a:spLocks noGrp="1"/>
          </p:cNvSpPr>
          <p:nvPr>
            <p:ph type="ftr" sz="quarter" idx="11"/>
          </p:nvPr>
        </p:nvSpPr>
        <p:spPr/>
        <p:txBody>
          <a:bodyPr/>
          <a:lstStyle/>
          <a:p>
            <a:r>
              <a:rPr lang="en-US"/>
              <a:t>http://www.cs.cornell.edu/courses/cs5412/2019sp</a:t>
            </a:r>
          </a:p>
        </p:txBody>
      </p:sp>
      <p:sp>
        <p:nvSpPr>
          <p:cNvPr id="3" name="Slide Number Placeholder 2"/>
          <p:cNvSpPr>
            <a:spLocks noGrp="1"/>
          </p:cNvSpPr>
          <p:nvPr>
            <p:ph type="sldNum" sz="quarter" idx="12"/>
          </p:nvPr>
        </p:nvSpPr>
        <p:spPr/>
        <p:txBody>
          <a:bodyPr/>
          <a:lstStyle/>
          <a:p>
            <a:fld id="{3C974458-8A97-4835-BF79-1FB6D7856C21}" type="slidenum">
              <a:rPr lang="en-US" smtClean="0"/>
              <a:t>31</a:t>
            </a:fld>
            <a:endParaRPr lang="en-US"/>
          </a:p>
        </p:txBody>
      </p:sp>
      <p:sp>
        <p:nvSpPr>
          <p:cNvPr id="22" name="TextBox 21">
            <a:extLst>
              <a:ext uri="{FF2B5EF4-FFF2-40B4-BE49-F238E27FC236}">
                <a16:creationId xmlns:a16="http://schemas.microsoft.com/office/drawing/2014/main" id="{BE0562D1-32AA-474D-8476-FD588546F6C4}"/>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175385148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9" name="Group 18"/>
          <p:cNvGrpSpPr/>
          <p:nvPr/>
        </p:nvGrpSpPr>
        <p:grpSpPr>
          <a:xfrm>
            <a:off x="8534400" y="4419600"/>
            <a:ext cx="1752600" cy="2057400"/>
            <a:chOff x="5029200" y="2590800"/>
            <a:chExt cx="1752600" cy="2057400"/>
          </a:xfrm>
        </p:grpSpPr>
        <p:sp>
          <p:nvSpPr>
            <p:cNvPr id="5" name="Can 4"/>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14" name="Freeform 13"/>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pic>
        <p:nvPicPr>
          <p:cNvPr id="1026" name="Picture 2" descr="C:\Users\Ken\AppData\Local\Microsoft\Windows\Temporary Internet Files\Content.IE5\GI67AESF\MC900447160[1].jpg"/>
          <p:cNvPicPr>
            <a:picLocks noChangeAspect="1" noChangeArrowheads="1"/>
          </p:cNvPicPr>
          <p:nvPr/>
        </p:nvPicPr>
        <p:blipFill>
          <a:blip r:embed="rId3" cstate="print"/>
          <a:srcRect/>
          <a:stretch>
            <a:fillRect/>
          </a:stretch>
        </p:blipFill>
        <p:spPr bwMode="auto">
          <a:xfrm>
            <a:off x="2413518" y="4876800"/>
            <a:ext cx="1791478" cy="1371600"/>
          </a:xfrm>
          <a:prstGeom prst="rect">
            <a:avLst/>
          </a:prstGeom>
          <a:noFill/>
        </p:spPr>
      </p:pic>
      <p:pic>
        <p:nvPicPr>
          <p:cNvPr id="1028" name="Picture 4" descr="C:\Users\Ken\AppData\Local\Microsoft\Windows\Temporary Internet Files\Content.IE5\DV4QT7JI\MC900447168[1].jpg"/>
          <p:cNvPicPr>
            <a:picLocks noChangeAspect="1" noChangeArrowheads="1"/>
          </p:cNvPicPr>
          <p:nvPr/>
        </p:nvPicPr>
        <p:blipFill>
          <a:blip r:embed="rId4" cstate="print"/>
          <a:srcRect/>
          <a:stretch>
            <a:fillRect/>
          </a:stretch>
        </p:blipFill>
        <p:spPr bwMode="auto">
          <a:xfrm>
            <a:off x="3113008" y="2362201"/>
            <a:ext cx="1240512" cy="1737259"/>
          </a:xfrm>
          <a:prstGeom prst="rect">
            <a:avLst/>
          </a:prstGeom>
          <a:noFill/>
        </p:spPr>
      </p:pic>
      <p:pic>
        <p:nvPicPr>
          <p:cNvPr id="1029" name="Picture 5" descr="C:\Users\Ken\AppData\Local\Microsoft\Windows\Temporary Internet Files\Content.IE5\9GA6NHYH\MC900447035[1].jpg"/>
          <p:cNvPicPr>
            <a:picLocks noChangeAspect="1" noChangeArrowheads="1"/>
          </p:cNvPicPr>
          <p:nvPr/>
        </p:nvPicPr>
        <p:blipFill>
          <a:blip r:embed="rId5" cstate="print"/>
          <a:srcRect/>
          <a:stretch>
            <a:fillRect/>
          </a:stretch>
        </p:blipFill>
        <p:spPr bwMode="auto">
          <a:xfrm>
            <a:off x="4648201" y="1447800"/>
            <a:ext cx="1639491" cy="2057400"/>
          </a:xfrm>
          <a:prstGeom prst="rect">
            <a:avLst/>
          </a:prstGeom>
          <a:noFill/>
        </p:spPr>
      </p:pic>
      <p:grpSp>
        <p:nvGrpSpPr>
          <p:cNvPr id="20" name="Group 19"/>
          <p:cNvGrpSpPr/>
          <p:nvPr/>
        </p:nvGrpSpPr>
        <p:grpSpPr>
          <a:xfrm>
            <a:off x="7924800" y="4419600"/>
            <a:ext cx="1752600" cy="2057400"/>
            <a:chOff x="5029200" y="2590800"/>
            <a:chExt cx="1752600" cy="2057400"/>
          </a:xfrm>
        </p:grpSpPr>
        <p:sp>
          <p:nvSpPr>
            <p:cNvPr id="21" name="Can 20"/>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22" name="Freeform 21"/>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grpSp>
        <p:nvGrpSpPr>
          <p:cNvPr id="25" name="Group 24"/>
          <p:cNvGrpSpPr/>
          <p:nvPr/>
        </p:nvGrpSpPr>
        <p:grpSpPr>
          <a:xfrm>
            <a:off x="7315200" y="4419600"/>
            <a:ext cx="1752600" cy="2057400"/>
            <a:chOff x="5029200" y="2590800"/>
            <a:chExt cx="1752600" cy="2057400"/>
          </a:xfrm>
        </p:grpSpPr>
        <p:sp>
          <p:nvSpPr>
            <p:cNvPr id="27" name="Can 26"/>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28" name="Freeform 27"/>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grpSp>
        <p:nvGrpSpPr>
          <p:cNvPr id="30" name="Group 29"/>
          <p:cNvGrpSpPr/>
          <p:nvPr/>
        </p:nvGrpSpPr>
        <p:grpSpPr>
          <a:xfrm>
            <a:off x="6705600" y="4419600"/>
            <a:ext cx="1752600" cy="2057400"/>
            <a:chOff x="5029200" y="2590800"/>
            <a:chExt cx="1752600" cy="2057400"/>
          </a:xfrm>
        </p:grpSpPr>
        <p:sp>
          <p:nvSpPr>
            <p:cNvPr id="31" name="Can 30"/>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32" name="Freeform 31"/>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cxnSp>
        <p:nvCxnSpPr>
          <p:cNvPr id="23" name="Straight Arrow Connector 22"/>
          <p:cNvCxnSpPr/>
          <p:nvPr/>
        </p:nvCxnSpPr>
        <p:spPr>
          <a:xfrm>
            <a:off x="5867400" y="2971800"/>
            <a:ext cx="3962400" cy="22860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a:endCxn id="22" idx="1"/>
          </p:cNvCxnSpPr>
          <p:nvPr/>
        </p:nvCxnSpPr>
        <p:spPr>
          <a:xfrm>
            <a:off x="4191001" y="3429000"/>
            <a:ext cx="5068747" cy="1842472"/>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endCxn id="28" idx="1"/>
          </p:cNvCxnSpPr>
          <p:nvPr/>
        </p:nvCxnSpPr>
        <p:spPr>
          <a:xfrm>
            <a:off x="3505201" y="3810000"/>
            <a:ext cx="5144947" cy="1461472"/>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p:nvPr/>
        </p:nvCxnSpPr>
        <p:spPr>
          <a:xfrm>
            <a:off x="3276600" y="5410200"/>
            <a:ext cx="4267200" cy="1524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pic>
        <p:nvPicPr>
          <p:cNvPr id="2050" name="Picture 2" descr="C:\Users\Ken\AppData\Local\Microsoft\Windows\Temporary Internet Files\Content.IE5\GI67AESF\MC900352695[1].wmf"/>
          <p:cNvPicPr>
            <a:picLocks noChangeAspect="1" noChangeArrowheads="1"/>
          </p:cNvPicPr>
          <p:nvPr/>
        </p:nvPicPr>
        <p:blipFill>
          <a:blip r:embed="rId6" cstate="print"/>
          <a:srcRect/>
          <a:stretch>
            <a:fillRect/>
          </a:stretch>
        </p:blipFill>
        <p:spPr bwMode="auto">
          <a:xfrm>
            <a:off x="7010401" y="5638801"/>
            <a:ext cx="524347" cy="695037"/>
          </a:xfrm>
          <a:prstGeom prst="rect">
            <a:avLst/>
          </a:prstGeom>
          <a:noFill/>
        </p:spPr>
      </p:pic>
      <p:sp>
        <p:nvSpPr>
          <p:cNvPr id="6" name="Title 5"/>
          <p:cNvSpPr>
            <a:spLocks noGrp="1"/>
          </p:cNvSpPr>
          <p:nvPr>
            <p:ph type="title"/>
          </p:nvPr>
        </p:nvSpPr>
        <p:spPr>
          <a:xfrm>
            <a:off x="894256" y="354343"/>
            <a:ext cx="10786872" cy="1499616"/>
          </a:xfrm>
        </p:spPr>
        <p:txBody>
          <a:bodyPr>
            <a:normAutofit/>
          </a:bodyPr>
          <a:lstStyle/>
          <a:p>
            <a:r>
              <a:rPr lang="en-US" dirty="0"/>
              <a:t>Tier-One focuses on easy stories</a:t>
            </a:r>
          </a:p>
        </p:txBody>
      </p:sp>
      <p:sp>
        <p:nvSpPr>
          <p:cNvPr id="34" name="TextBox 33"/>
          <p:cNvSpPr txBox="1"/>
          <p:nvPr/>
        </p:nvSpPr>
        <p:spPr>
          <a:xfrm>
            <a:off x="6515099" y="1828050"/>
            <a:ext cx="5602920" cy="1384995"/>
          </a:xfrm>
          <a:prstGeom prst="rect">
            <a:avLst/>
          </a:prstGeom>
          <a:noFill/>
        </p:spPr>
        <p:txBody>
          <a:bodyPr wrap="square" rtlCol="0">
            <a:spAutoFit/>
          </a:bodyPr>
          <a:lstStyle/>
          <a:p>
            <a:r>
              <a:rPr lang="en-US" sz="2800" b="1" i="1" dirty="0">
                <a:solidFill>
                  <a:srgbClr val="C00000"/>
                </a:solidFill>
              </a:rPr>
              <a:t>Which is better:</a:t>
            </a:r>
          </a:p>
          <a:p>
            <a:pPr lvl="1"/>
            <a:r>
              <a:rPr lang="en-US" sz="2800" b="1" i="1" dirty="0">
                <a:solidFill>
                  <a:srgbClr val="C00000"/>
                </a:solidFill>
              </a:rPr>
              <a:t>Multithreaded servers?</a:t>
            </a:r>
          </a:p>
          <a:p>
            <a:pPr lvl="1"/>
            <a:r>
              <a:rPr lang="en-US" sz="2800" b="1" i="1" dirty="0">
                <a:solidFill>
                  <a:srgbClr val="C00000"/>
                </a:solidFill>
              </a:rPr>
              <a:t>Or multiple single-threaded servers?</a:t>
            </a:r>
          </a:p>
        </p:txBody>
      </p:sp>
      <p:sp>
        <p:nvSpPr>
          <p:cNvPr id="2" name="Footer Placeholder 1"/>
          <p:cNvSpPr>
            <a:spLocks noGrp="1"/>
          </p:cNvSpPr>
          <p:nvPr>
            <p:ph type="ftr" sz="quarter" idx="11"/>
          </p:nvPr>
        </p:nvSpPr>
        <p:spPr/>
        <p:txBody>
          <a:bodyPr/>
          <a:lstStyle/>
          <a:p>
            <a:r>
              <a:rPr lang="en-US"/>
              <a:t>http://www.cs.cornell.edu/courses/cs5412/2019sp</a:t>
            </a:r>
          </a:p>
        </p:txBody>
      </p:sp>
      <p:sp>
        <p:nvSpPr>
          <p:cNvPr id="3" name="Slide Number Placeholder 2"/>
          <p:cNvSpPr>
            <a:spLocks noGrp="1"/>
          </p:cNvSpPr>
          <p:nvPr>
            <p:ph type="sldNum" sz="quarter" idx="12"/>
          </p:nvPr>
        </p:nvSpPr>
        <p:spPr/>
        <p:txBody>
          <a:bodyPr/>
          <a:lstStyle/>
          <a:p>
            <a:fld id="{3C974458-8A97-4835-BF79-1FB6D7856C21}" type="slidenum">
              <a:rPr lang="en-US" smtClean="0"/>
              <a:t>32</a:t>
            </a:fld>
            <a:endParaRPr lang="en-US"/>
          </a:p>
        </p:txBody>
      </p:sp>
      <p:sp>
        <p:nvSpPr>
          <p:cNvPr id="36" name="TextBox 35">
            <a:extLst>
              <a:ext uri="{FF2B5EF4-FFF2-40B4-BE49-F238E27FC236}">
                <a16:creationId xmlns:a16="http://schemas.microsoft.com/office/drawing/2014/main" id="{9DE7E86A-C873-43D8-9851-34F0B7F248A4}"/>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281817495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C105D0D7-8D05-4583-A136-DD446D4F6A0D}"/>
              </a:ext>
            </a:extLst>
          </p:cNvPr>
          <p:cNvSpPr>
            <a:spLocks noGrp="1"/>
          </p:cNvSpPr>
          <p:nvPr>
            <p:ph type="title"/>
          </p:nvPr>
        </p:nvSpPr>
        <p:spPr/>
        <p:txBody>
          <a:bodyPr/>
          <a:lstStyle/>
          <a:p>
            <a:r>
              <a:rPr lang="en-US" dirty="0"/>
              <a:t>What you learned in O/S course</a:t>
            </a:r>
          </a:p>
        </p:txBody>
      </p:sp>
      <p:sp>
        <p:nvSpPr>
          <p:cNvPr id="6" name="Content Placeholder 5">
            <a:extLst>
              <a:ext uri="{FF2B5EF4-FFF2-40B4-BE49-F238E27FC236}">
                <a16:creationId xmlns:a16="http://schemas.microsoft.com/office/drawing/2014/main" id="{8F4E3C97-FB10-4FBF-955D-F6BD1C538E0B}"/>
              </a:ext>
            </a:extLst>
          </p:cNvPr>
          <p:cNvSpPr>
            <a:spLocks noGrp="1"/>
          </p:cNvSpPr>
          <p:nvPr>
            <p:ph idx="1"/>
          </p:nvPr>
        </p:nvSpPr>
        <p:spPr>
          <a:xfrm>
            <a:off x="1024128" y="2286000"/>
            <a:ext cx="11013992" cy="4023360"/>
          </a:xfrm>
        </p:spPr>
        <p:txBody>
          <a:bodyPr>
            <a:normAutofit lnSpcReduction="10000"/>
          </a:bodyPr>
          <a:lstStyle/>
          <a:p>
            <a:r>
              <a:rPr lang="en-US" dirty="0"/>
              <a:t>Probably, you just took a class where the big focus was concurrency and threaded programs, and probably they taught you to go for multithreading</a:t>
            </a:r>
          </a:p>
          <a:p>
            <a:endParaRPr lang="en-US" dirty="0"/>
          </a:p>
          <a:p>
            <a:r>
              <a:rPr lang="en-US" dirty="0"/>
              <a:t>The story you heard was something like this:</a:t>
            </a:r>
          </a:p>
          <a:p>
            <a:pPr>
              <a:buFont typeface="Wingdings" panose="05000000000000000000" pitchFamily="2" charset="2"/>
              <a:buChar char="Ø"/>
            </a:pPr>
            <a:r>
              <a:rPr lang="en-US" dirty="0"/>
              <a:t>  Because of Moore’s law, modern computers are NUMA multiprocessors.</a:t>
            </a:r>
          </a:p>
          <a:p>
            <a:pPr>
              <a:buFont typeface="Wingdings" panose="05000000000000000000" pitchFamily="2" charset="2"/>
              <a:buChar char="Ø"/>
            </a:pPr>
            <a:r>
              <a:rPr lang="en-US" dirty="0"/>
              <a:t>  To leverage that power, create lots of threads,  link with a library like </a:t>
            </a:r>
            <a:br>
              <a:rPr lang="en-US" dirty="0"/>
            </a:br>
            <a:r>
              <a:rPr lang="en-US" dirty="0"/>
              <a:t>    “</a:t>
            </a:r>
            <a:r>
              <a:rPr lang="en-US" dirty="0" err="1"/>
              <a:t>pthreads</a:t>
            </a:r>
            <a:r>
              <a:rPr lang="en-US" dirty="0"/>
              <a:t>”, and request that your program be allocated multiple cores.  </a:t>
            </a:r>
          </a:p>
          <a:p>
            <a:pPr>
              <a:buFont typeface="Wingdings" panose="05000000000000000000" pitchFamily="2" charset="2"/>
              <a:buChar char="Ø"/>
            </a:pPr>
            <a:r>
              <a:rPr lang="en-US" dirty="0"/>
              <a:t>  Use thread synchronization/critical sections to ensure correctness.</a:t>
            </a:r>
          </a:p>
        </p:txBody>
      </p:sp>
      <p:sp>
        <p:nvSpPr>
          <p:cNvPr id="3" name="Footer Placeholder 2">
            <a:extLst>
              <a:ext uri="{FF2B5EF4-FFF2-40B4-BE49-F238E27FC236}">
                <a16:creationId xmlns:a16="http://schemas.microsoft.com/office/drawing/2014/main" id="{773CA724-CF0E-4021-B87B-19D0222BAE0D}"/>
              </a:ext>
            </a:extLst>
          </p:cNvPr>
          <p:cNvSpPr>
            <a:spLocks noGrp="1"/>
          </p:cNvSpPr>
          <p:nvPr>
            <p:ph type="ftr" sz="quarter" idx="11"/>
          </p:nvPr>
        </p:nvSpPr>
        <p:spPr/>
        <p:txBody>
          <a:bodyPr/>
          <a:lstStyle/>
          <a:p>
            <a:r>
              <a:rPr lang="en-US"/>
              <a:t>http://www.cs.cornell.edu/courses/cs5412/2019sp</a:t>
            </a:r>
          </a:p>
        </p:txBody>
      </p:sp>
      <p:sp>
        <p:nvSpPr>
          <p:cNvPr id="4" name="Slide Number Placeholder 3">
            <a:extLst>
              <a:ext uri="{FF2B5EF4-FFF2-40B4-BE49-F238E27FC236}">
                <a16:creationId xmlns:a16="http://schemas.microsoft.com/office/drawing/2014/main" id="{F75F92F1-9639-4B41-96D0-E083C7F7F119}"/>
              </a:ext>
            </a:extLst>
          </p:cNvPr>
          <p:cNvSpPr>
            <a:spLocks noGrp="1"/>
          </p:cNvSpPr>
          <p:nvPr>
            <p:ph type="sldNum" sz="quarter" idx="12"/>
          </p:nvPr>
        </p:nvSpPr>
        <p:spPr/>
        <p:txBody>
          <a:bodyPr/>
          <a:lstStyle/>
          <a:p>
            <a:fld id="{3C974458-8A97-4835-BF79-1FB6D7856C21}" type="slidenum">
              <a:rPr lang="en-US" smtClean="0"/>
              <a:t>33</a:t>
            </a:fld>
            <a:endParaRPr lang="en-US"/>
          </a:p>
        </p:txBody>
      </p:sp>
      <p:sp>
        <p:nvSpPr>
          <p:cNvPr id="8" name="TextBox 7">
            <a:extLst>
              <a:ext uri="{FF2B5EF4-FFF2-40B4-BE49-F238E27FC236}">
                <a16:creationId xmlns:a16="http://schemas.microsoft.com/office/drawing/2014/main" id="{DFE2945D-E77E-4EC7-8340-60295358DBD7}"/>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1953467443"/>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23B158-5901-4F42-B91A-89B6B7D3E6BF}"/>
              </a:ext>
            </a:extLst>
          </p:cNvPr>
          <p:cNvSpPr>
            <a:spLocks noGrp="1"/>
          </p:cNvSpPr>
          <p:nvPr>
            <p:ph type="title"/>
          </p:nvPr>
        </p:nvSpPr>
        <p:spPr/>
        <p:txBody>
          <a:bodyPr/>
          <a:lstStyle/>
          <a:p>
            <a:r>
              <a:rPr lang="en-US" dirty="0"/>
              <a:t>But is this the right choice?</a:t>
            </a:r>
          </a:p>
        </p:txBody>
      </p:sp>
      <p:sp>
        <p:nvSpPr>
          <p:cNvPr id="3" name="Content Placeholder 2">
            <a:extLst>
              <a:ext uri="{FF2B5EF4-FFF2-40B4-BE49-F238E27FC236}">
                <a16:creationId xmlns:a16="http://schemas.microsoft.com/office/drawing/2014/main" id="{06F3E530-BE93-4F7F-ADCC-BF4582CF604A}"/>
              </a:ext>
            </a:extLst>
          </p:cNvPr>
          <p:cNvSpPr>
            <a:spLocks noGrp="1"/>
          </p:cNvSpPr>
          <p:nvPr>
            <p:ph idx="1"/>
          </p:nvPr>
        </p:nvSpPr>
        <p:spPr/>
        <p:txBody>
          <a:bodyPr/>
          <a:lstStyle/>
          <a:p>
            <a:r>
              <a:rPr lang="en-US" dirty="0"/>
              <a:t>First, we should identify other design options, even ones that look dumb at first glance.</a:t>
            </a:r>
          </a:p>
          <a:p>
            <a:endParaRPr lang="en-US" dirty="0"/>
          </a:p>
          <a:p>
            <a:r>
              <a:rPr lang="en-US" dirty="0"/>
              <a:t>Then we can evaluate based on a variety of considerations:</a:t>
            </a:r>
          </a:p>
          <a:p>
            <a:pPr>
              <a:buFont typeface="Wingdings" panose="05000000000000000000" pitchFamily="2" charset="2"/>
              <a:buChar char="Ø"/>
            </a:pPr>
            <a:r>
              <a:rPr lang="en-US" dirty="0"/>
              <a:t>  Expected speed and scaling (more is good)</a:t>
            </a:r>
          </a:p>
          <a:p>
            <a:pPr>
              <a:buFont typeface="Wingdings" panose="05000000000000000000" pitchFamily="2" charset="2"/>
              <a:buChar char="Ø"/>
            </a:pPr>
            <a:r>
              <a:rPr lang="en-US" dirty="0"/>
              <a:t>  Complexity of the solution (more is bad)</a:t>
            </a:r>
          </a:p>
          <a:p>
            <a:pPr>
              <a:buFont typeface="Wingdings" panose="05000000000000000000" pitchFamily="2" charset="2"/>
              <a:buChar char="Ø"/>
            </a:pPr>
            <a:r>
              <a:rPr lang="en-US" dirty="0"/>
              <a:t>  Cost of the solution (more is bad)</a:t>
            </a:r>
          </a:p>
        </p:txBody>
      </p:sp>
      <p:sp>
        <p:nvSpPr>
          <p:cNvPr id="4" name="Footer Placeholder 3">
            <a:extLst>
              <a:ext uri="{FF2B5EF4-FFF2-40B4-BE49-F238E27FC236}">
                <a16:creationId xmlns:a16="http://schemas.microsoft.com/office/drawing/2014/main" id="{5142FE22-124C-41D2-A021-BBBACF6F3430}"/>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43BF3ED2-84B0-4FDF-B252-4EDCDD1D0B20}"/>
              </a:ext>
            </a:extLst>
          </p:cNvPr>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2681581597"/>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7E9D4D-BBB7-4D51-8B13-7F8396DFBDBF}"/>
              </a:ext>
            </a:extLst>
          </p:cNvPr>
          <p:cNvSpPr>
            <a:spLocks noGrp="1"/>
          </p:cNvSpPr>
          <p:nvPr>
            <p:ph type="title"/>
          </p:nvPr>
        </p:nvSpPr>
        <p:spPr/>
        <p:txBody>
          <a:bodyPr/>
          <a:lstStyle/>
          <a:p>
            <a:r>
              <a:rPr lang="en-US" dirty="0"/>
              <a:t>What you learned in O/S course</a:t>
            </a:r>
          </a:p>
        </p:txBody>
      </p:sp>
      <p:sp>
        <p:nvSpPr>
          <p:cNvPr id="3" name="Content Placeholder 2">
            <a:extLst>
              <a:ext uri="{FF2B5EF4-FFF2-40B4-BE49-F238E27FC236}">
                <a16:creationId xmlns:a16="http://schemas.microsoft.com/office/drawing/2014/main" id="{F929413F-B692-4E00-88A6-A16305418CC2}"/>
              </a:ext>
            </a:extLst>
          </p:cNvPr>
          <p:cNvSpPr>
            <a:spLocks noGrp="1"/>
          </p:cNvSpPr>
          <p:nvPr>
            <p:ph idx="1"/>
          </p:nvPr>
        </p:nvSpPr>
        <p:spPr/>
        <p:txBody>
          <a:bodyPr>
            <a:normAutofit/>
          </a:bodyPr>
          <a:lstStyle/>
          <a:p>
            <a:r>
              <a:rPr lang="en-US" dirty="0"/>
              <a:t>Another thing you learned about was the </a:t>
            </a:r>
            <a:r>
              <a:rPr lang="en-US" i="1" dirty="0"/>
              <a:t>virtual machine </a:t>
            </a:r>
            <a:r>
              <a:rPr lang="en-US" dirty="0"/>
              <a:t>approach.</a:t>
            </a:r>
          </a:p>
          <a:p>
            <a:pPr marL="0" indent="0">
              <a:buNone/>
            </a:pPr>
            <a:endParaRPr lang="en-US" dirty="0"/>
          </a:p>
          <a:p>
            <a:pPr marL="0" indent="0">
              <a:buNone/>
            </a:pPr>
            <a:r>
              <a:rPr lang="en-US" dirty="0"/>
              <a:t>With true virtualization, programs run on private virtual machines.</a:t>
            </a:r>
          </a:p>
          <a:p>
            <a:pPr marL="0" indent="0">
              <a:buNone/>
            </a:pPr>
            <a:endParaRPr lang="en-US" dirty="0"/>
          </a:p>
          <a:p>
            <a:pPr marL="0" indent="0">
              <a:buNone/>
            </a:pPr>
            <a:r>
              <a:rPr lang="en-US" dirty="0"/>
              <a:t>Today, a recent alternative is “containers”, which give the illusion of a private virtual machine in a Linux process address space, not a true VM.</a:t>
            </a:r>
          </a:p>
        </p:txBody>
      </p:sp>
      <p:sp>
        <p:nvSpPr>
          <p:cNvPr id="4" name="Footer Placeholder 3">
            <a:extLst>
              <a:ext uri="{FF2B5EF4-FFF2-40B4-BE49-F238E27FC236}">
                <a16:creationId xmlns:a16="http://schemas.microsoft.com/office/drawing/2014/main" id="{9761CA26-32BC-4DFB-A72C-4679CDD18719}"/>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9FDCFAE0-2E79-4380-9D2B-06BD8AC2F02E}"/>
              </a:ext>
            </a:extLst>
          </p:cNvPr>
          <p:cNvSpPr>
            <a:spLocks noGrp="1"/>
          </p:cNvSpPr>
          <p:nvPr>
            <p:ph type="sldNum" sz="quarter" idx="12"/>
          </p:nvPr>
        </p:nvSpPr>
        <p:spPr/>
        <p:txBody>
          <a:bodyPr/>
          <a:lstStyle/>
          <a:p>
            <a:fld id="{3C974458-8A97-4835-BF79-1FB6D7856C21}" type="slidenum">
              <a:rPr lang="en-US" smtClean="0"/>
              <a:t>35</a:t>
            </a:fld>
            <a:endParaRPr lang="en-US"/>
          </a:p>
        </p:txBody>
      </p:sp>
      <p:sp>
        <p:nvSpPr>
          <p:cNvPr id="7" name="TextBox 6">
            <a:extLst>
              <a:ext uri="{FF2B5EF4-FFF2-40B4-BE49-F238E27FC236}">
                <a16:creationId xmlns:a16="http://schemas.microsoft.com/office/drawing/2014/main" id="{F4AF4306-2378-4D1C-A64F-BB350692CCEE}"/>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296039993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9" name="Group 18"/>
          <p:cNvGrpSpPr/>
          <p:nvPr/>
        </p:nvGrpSpPr>
        <p:grpSpPr>
          <a:xfrm>
            <a:off x="8534400" y="4419600"/>
            <a:ext cx="1752600" cy="2057400"/>
            <a:chOff x="5029200" y="2590800"/>
            <a:chExt cx="1752600" cy="2057400"/>
          </a:xfrm>
        </p:grpSpPr>
        <p:sp>
          <p:nvSpPr>
            <p:cNvPr id="5" name="Can 4"/>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14" name="Freeform 13"/>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pic>
        <p:nvPicPr>
          <p:cNvPr id="1026" name="Picture 2" descr="C:\Users\Ken\AppData\Local\Microsoft\Windows\Temporary Internet Files\Content.IE5\GI67AESF\MC900447160[1].jpg"/>
          <p:cNvPicPr>
            <a:picLocks noChangeAspect="1" noChangeArrowheads="1"/>
          </p:cNvPicPr>
          <p:nvPr/>
        </p:nvPicPr>
        <p:blipFill>
          <a:blip r:embed="rId3" cstate="print"/>
          <a:srcRect/>
          <a:stretch>
            <a:fillRect/>
          </a:stretch>
        </p:blipFill>
        <p:spPr bwMode="auto">
          <a:xfrm>
            <a:off x="2413518" y="4876800"/>
            <a:ext cx="1791478" cy="1371600"/>
          </a:xfrm>
          <a:prstGeom prst="rect">
            <a:avLst/>
          </a:prstGeom>
          <a:noFill/>
        </p:spPr>
      </p:pic>
      <p:pic>
        <p:nvPicPr>
          <p:cNvPr id="1028" name="Picture 4" descr="C:\Users\Ken\AppData\Local\Microsoft\Windows\Temporary Internet Files\Content.IE5\DV4QT7JI\MC900447168[1].jpg"/>
          <p:cNvPicPr>
            <a:picLocks noChangeAspect="1" noChangeArrowheads="1"/>
          </p:cNvPicPr>
          <p:nvPr/>
        </p:nvPicPr>
        <p:blipFill>
          <a:blip r:embed="rId4" cstate="print"/>
          <a:srcRect/>
          <a:stretch>
            <a:fillRect/>
          </a:stretch>
        </p:blipFill>
        <p:spPr bwMode="auto">
          <a:xfrm>
            <a:off x="3113008" y="2362201"/>
            <a:ext cx="1240512" cy="1737259"/>
          </a:xfrm>
          <a:prstGeom prst="rect">
            <a:avLst/>
          </a:prstGeom>
          <a:noFill/>
        </p:spPr>
      </p:pic>
      <p:pic>
        <p:nvPicPr>
          <p:cNvPr id="1029" name="Picture 5" descr="C:\Users\Ken\AppData\Local\Microsoft\Windows\Temporary Internet Files\Content.IE5\9GA6NHYH\MC900447035[1].jpg"/>
          <p:cNvPicPr>
            <a:picLocks noChangeAspect="1" noChangeArrowheads="1"/>
          </p:cNvPicPr>
          <p:nvPr/>
        </p:nvPicPr>
        <p:blipFill>
          <a:blip r:embed="rId5" cstate="print"/>
          <a:srcRect/>
          <a:stretch>
            <a:fillRect/>
          </a:stretch>
        </p:blipFill>
        <p:spPr bwMode="auto">
          <a:xfrm>
            <a:off x="4648201" y="1447800"/>
            <a:ext cx="1639491" cy="2057400"/>
          </a:xfrm>
          <a:prstGeom prst="rect">
            <a:avLst/>
          </a:prstGeom>
          <a:noFill/>
        </p:spPr>
      </p:pic>
      <p:grpSp>
        <p:nvGrpSpPr>
          <p:cNvPr id="20" name="Group 19"/>
          <p:cNvGrpSpPr/>
          <p:nvPr/>
        </p:nvGrpSpPr>
        <p:grpSpPr>
          <a:xfrm>
            <a:off x="7924800" y="4419600"/>
            <a:ext cx="1752600" cy="2057400"/>
            <a:chOff x="5029200" y="2590800"/>
            <a:chExt cx="1752600" cy="2057400"/>
          </a:xfrm>
        </p:grpSpPr>
        <p:sp>
          <p:nvSpPr>
            <p:cNvPr id="21" name="Can 20"/>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22" name="Freeform 21"/>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grpSp>
        <p:nvGrpSpPr>
          <p:cNvPr id="25" name="Group 24"/>
          <p:cNvGrpSpPr/>
          <p:nvPr/>
        </p:nvGrpSpPr>
        <p:grpSpPr>
          <a:xfrm>
            <a:off x="7315200" y="4419600"/>
            <a:ext cx="1752600" cy="2057400"/>
            <a:chOff x="5029200" y="2590800"/>
            <a:chExt cx="1752600" cy="2057400"/>
          </a:xfrm>
        </p:grpSpPr>
        <p:sp>
          <p:nvSpPr>
            <p:cNvPr id="27" name="Can 26"/>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28" name="Freeform 27"/>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grpSp>
        <p:nvGrpSpPr>
          <p:cNvPr id="30" name="Group 29"/>
          <p:cNvGrpSpPr/>
          <p:nvPr/>
        </p:nvGrpSpPr>
        <p:grpSpPr>
          <a:xfrm>
            <a:off x="6705600" y="4419600"/>
            <a:ext cx="1752600" cy="2057400"/>
            <a:chOff x="5029200" y="2590800"/>
            <a:chExt cx="1752600" cy="2057400"/>
          </a:xfrm>
        </p:grpSpPr>
        <p:sp>
          <p:nvSpPr>
            <p:cNvPr id="31" name="Can 30"/>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32" name="Freeform 31"/>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cxnSp>
        <p:nvCxnSpPr>
          <p:cNvPr id="23" name="Straight Arrow Connector 22"/>
          <p:cNvCxnSpPr/>
          <p:nvPr/>
        </p:nvCxnSpPr>
        <p:spPr>
          <a:xfrm>
            <a:off x="5867400" y="2971800"/>
            <a:ext cx="3962400" cy="22860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a:endCxn id="22" idx="1"/>
          </p:cNvCxnSpPr>
          <p:nvPr/>
        </p:nvCxnSpPr>
        <p:spPr>
          <a:xfrm>
            <a:off x="4191001" y="3429000"/>
            <a:ext cx="5068747" cy="1842472"/>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endCxn id="28" idx="1"/>
          </p:cNvCxnSpPr>
          <p:nvPr/>
        </p:nvCxnSpPr>
        <p:spPr>
          <a:xfrm>
            <a:off x="3505201" y="3810000"/>
            <a:ext cx="5144947" cy="1461472"/>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p:nvPr/>
        </p:nvCxnSpPr>
        <p:spPr>
          <a:xfrm>
            <a:off x="3276600" y="5410200"/>
            <a:ext cx="4267200" cy="1524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pic>
        <p:nvPicPr>
          <p:cNvPr id="2050" name="Picture 2" descr="C:\Users\Ken\AppData\Local\Microsoft\Windows\Temporary Internet Files\Content.IE5\GI67AESF\MC900352695[1].wmf"/>
          <p:cNvPicPr>
            <a:picLocks noChangeAspect="1" noChangeArrowheads="1"/>
          </p:cNvPicPr>
          <p:nvPr/>
        </p:nvPicPr>
        <p:blipFill>
          <a:blip r:embed="rId6" cstate="print"/>
          <a:srcRect/>
          <a:stretch>
            <a:fillRect/>
          </a:stretch>
        </p:blipFill>
        <p:spPr bwMode="auto">
          <a:xfrm>
            <a:off x="7010401" y="5638801"/>
            <a:ext cx="524347" cy="695037"/>
          </a:xfrm>
          <a:prstGeom prst="rect">
            <a:avLst/>
          </a:prstGeom>
          <a:noFill/>
        </p:spPr>
      </p:pic>
      <p:sp>
        <p:nvSpPr>
          <p:cNvPr id="6" name="Title 5"/>
          <p:cNvSpPr>
            <a:spLocks noGrp="1"/>
          </p:cNvSpPr>
          <p:nvPr>
            <p:ph type="title"/>
          </p:nvPr>
        </p:nvSpPr>
        <p:spPr>
          <a:xfrm>
            <a:off x="894256" y="354343"/>
            <a:ext cx="10786872" cy="1499616"/>
          </a:xfrm>
        </p:spPr>
        <p:txBody>
          <a:bodyPr>
            <a:normAutofit/>
          </a:bodyPr>
          <a:lstStyle/>
          <a:p>
            <a:r>
              <a:rPr lang="en-US" dirty="0"/>
              <a:t>… even our “easy” cloud poses choices!</a:t>
            </a:r>
          </a:p>
        </p:txBody>
      </p:sp>
      <p:sp>
        <p:nvSpPr>
          <p:cNvPr id="34" name="TextBox 33"/>
          <p:cNvSpPr txBox="1"/>
          <p:nvPr/>
        </p:nvSpPr>
        <p:spPr>
          <a:xfrm>
            <a:off x="6515099" y="1828050"/>
            <a:ext cx="5602920" cy="1815882"/>
          </a:xfrm>
          <a:prstGeom prst="rect">
            <a:avLst/>
          </a:prstGeom>
          <a:noFill/>
        </p:spPr>
        <p:txBody>
          <a:bodyPr wrap="square" rtlCol="0">
            <a:spAutoFit/>
          </a:bodyPr>
          <a:lstStyle/>
          <a:p>
            <a:r>
              <a:rPr lang="en-US" sz="2800" b="1" i="1" dirty="0">
                <a:solidFill>
                  <a:srgbClr val="C00000"/>
                </a:solidFill>
              </a:rPr>
              <a:t>Are those threads?</a:t>
            </a:r>
          </a:p>
          <a:p>
            <a:r>
              <a:rPr lang="en-US" sz="2800" b="1" i="1" dirty="0">
                <a:solidFill>
                  <a:srgbClr val="C00000"/>
                </a:solidFill>
              </a:rPr>
              <a:t>… Linux processes?</a:t>
            </a:r>
            <a:br>
              <a:rPr lang="en-US" sz="2800" b="1" i="1" dirty="0">
                <a:solidFill>
                  <a:srgbClr val="C00000"/>
                </a:solidFill>
              </a:rPr>
            </a:br>
            <a:r>
              <a:rPr lang="en-US" sz="2800" b="1" i="1" dirty="0">
                <a:solidFill>
                  <a:srgbClr val="C00000"/>
                </a:solidFill>
              </a:rPr>
              <a:t>… virtual machines?</a:t>
            </a:r>
            <a:br>
              <a:rPr lang="en-US" sz="2800" b="1" i="1" dirty="0">
                <a:solidFill>
                  <a:srgbClr val="C00000"/>
                </a:solidFill>
              </a:rPr>
            </a:br>
            <a:r>
              <a:rPr lang="en-US" sz="2800" b="1" i="1" dirty="0">
                <a:solidFill>
                  <a:srgbClr val="C00000"/>
                </a:solidFill>
              </a:rPr>
              <a:t>… Linux containers?</a:t>
            </a:r>
          </a:p>
        </p:txBody>
      </p:sp>
      <p:sp>
        <p:nvSpPr>
          <p:cNvPr id="2" name="Footer Placeholder 1"/>
          <p:cNvSpPr>
            <a:spLocks noGrp="1"/>
          </p:cNvSpPr>
          <p:nvPr>
            <p:ph type="ftr" sz="quarter" idx="11"/>
          </p:nvPr>
        </p:nvSpPr>
        <p:spPr/>
        <p:txBody>
          <a:bodyPr/>
          <a:lstStyle/>
          <a:p>
            <a:r>
              <a:rPr lang="en-US"/>
              <a:t>http://www.cs.cornell.edu/courses/cs5412/2019sp</a:t>
            </a:r>
          </a:p>
        </p:txBody>
      </p:sp>
      <p:sp>
        <p:nvSpPr>
          <p:cNvPr id="3" name="Slide Number Placeholder 2"/>
          <p:cNvSpPr>
            <a:spLocks noGrp="1"/>
          </p:cNvSpPr>
          <p:nvPr>
            <p:ph type="sldNum" sz="quarter" idx="12"/>
          </p:nvPr>
        </p:nvSpPr>
        <p:spPr/>
        <p:txBody>
          <a:bodyPr/>
          <a:lstStyle/>
          <a:p>
            <a:fld id="{3C974458-8A97-4835-BF79-1FB6D7856C21}" type="slidenum">
              <a:rPr lang="en-US" smtClean="0"/>
              <a:t>36</a:t>
            </a:fld>
            <a:endParaRPr lang="en-US"/>
          </a:p>
        </p:txBody>
      </p:sp>
      <p:sp>
        <p:nvSpPr>
          <p:cNvPr id="33" name="Can 4">
            <a:extLst>
              <a:ext uri="{FF2B5EF4-FFF2-40B4-BE49-F238E27FC236}">
                <a16:creationId xmlns:a16="http://schemas.microsoft.com/office/drawing/2014/main" id="{3D32D372-F473-4E5E-98D1-F4336508E3BC}"/>
              </a:ext>
            </a:extLst>
          </p:cNvPr>
          <p:cNvSpPr/>
          <p:nvPr/>
        </p:nvSpPr>
        <p:spPr>
          <a:xfrm>
            <a:off x="6553200" y="2895600"/>
            <a:ext cx="3581400" cy="31242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35" name="Freeform 13">
            <a:extLst>
              <a:ext uri="{FF2B5EF4-FFF2-40B4-BE49-F238E27FC236}">
                <a16:creationId xmlns:a16="http://schemas.microsoft.com/office/drawing/2014/main" id="{51C4176F-78F3-4D7B-B8D3-D9C7C8E14713}"/>
              </a:ext>
            </a:extLst>
          </p:cNvPr>
          <p:cNvSpPr/>
          <p:nvPr/>
        </p:nvSpPr>
        <p:spPr>
          <a:xfrm>
            <a:off x="7162800" y="3810001"/>
            <a:ext cx="457200" cy="19050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sp>
        <p:nvSpPr>
          <p:cNvPr id="36" name="Freeform 14">
            <a:extLst>
              <a:ext uri="{FF2B5EF4-FFF2-40B4-BE49-F238E27FC236}">
                <a16:creationId xmlns:a16="http://schemas.microsoft.com/office/drawing/2014/main" id="{BCDD834A-89F5-42ED-8F83-042FEC7A7DB6}"/>
              </a:ext>
            </a:extLst>
          </p:cNvPr>
          <p:cNvSpPr/>
          <p:nvPr/>
        </p:nvSpPr>
        <p:spPr>
          <a:xfrm>
            <a:off x="7620000" y="3962400"/>
            <a:ext cx="457200" cy="19050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sp>
        <p:nvSpPr>
          <p:cNvPr id="37" name="Freeform 15">
            <a:extLst>
              <a:ext uri="{FF2B5EF4-FFF2-40B4-BE49-F238E27FC236}">
                <a16:creationId xmlns:a16="http://schemas.microsoft.com/office/drawing/2014/main" id="{B2FDB848-24F6-4FEC-A498-B73BD50B9A2B}"/>
              </a:ext>
            </a:extLst>
          </p:cNvPr>
          <p:cNvSpPr/>
          <p:nvPr/>
        </p:nvSpPr>
        <p:spPr>
          <a:xfrm>
            <a:off x="8991600" y="3810000"/>
            <a:ext cx="457200" cy="19050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sp>
        <p:nvSpPr>
          <p:cNvPr id="38" name="Freeform 16">
            <a:extLst>
              <a:ext uri="{FF2B5EF4-FFF2-40B4-BE49-F238E27FC236}">
                <a16:creationId xmlns:a16="http://schemas.microsoft.com/office/drawing/2014/main" id="{4CC8D22F-2623-4A97-AB29-B4F17D2F344E}"/>
              </a:ext>
            </a:extLst>
          </p:cNvPr>
          <p:cNvSpPr/>
          <p:nvPr/>
        </p:nvSpPr>
        <p:spPr>
          <a:xfrm>
            <a:off x="8305800" y="3810000"/>
            <a:ext cx="457200" cy="19050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pic>
        <p:nvPicPr>
          <p:cNvPr id="39" name="Picture 2" descr="C:\Users\Ken\AppData\Local\Microsoft\Windows\Temporary Internet Files\Content.IE5\GI67AESF\MC900447160[1].jpg">
            <a:extLst>
              <a:ext uri="{FF2B5EF4-FFF2-40B4-BE49-F238E27FC236}">
                <a16:creationId xmlns:a16="http://schemas.microsoft.com/office/drawing/2014/main" id="{6DB4027B-A5DA-41DA-96E1-800E480FF6D7}"/>
              </a:ext>
            </a:extLst>
          </p:cNvPr>
          <p:cNvPicPr>
            <a:picLocks noChangeAspect="1" noChangeArrowheads="1"/>
          </p:cNvPicPr>
          <p:nvPr/>
        </p:nvPicPr>
        <p:blipFill>
          <a:blip r:embed="rId3" cstate="print"/>
          <a:srcRect/>
          <a:stretch>
            <a:fillRect/>
          </a:stretch>
        </p:blipFill>
        <p:spPr bwMode="auto">
          <a:xfrm>
            <a:off x="2413518" y="5181600"/>
            <a:ext cx="1791478" cy="1371600"/>
          </a:xfrm>
          <a:prstGeom prst="rect">
            <a:avLst/>
          </a:prstGeom>
          <a:noFill/>
        </p:spPr>
      </p:pic>
      <p:pic>
        <p:nvPicPr>
          <p:cNvPr id="40" name="Picture 4" descr="C:\Users\Ken\AppData\Local\Microsoft\Windows\Temporary Internet Files\Content.IE5\DV4QT7JI\MC900447168[1].jpg">
            <a:extLst>
              <a:ext uri="{FF2B5EF4-FFF2-40B4-BE49-F238E27FC236}">
                <a16:creationId xmlns:a16="http://schemas.microsoft.com/office/drawing/2014/main" id="{C6231625-F662-4285-B409-92C7E924BC25}"/>
              </a:ext>
            </a:extLst>
          </p:cNvPr>
          <p:cNvPicPr>
            <a:picLocks noChangeAspect="1" noChangeArrowheads="1"/>
          </p:cNvPicPr>
          <p:nvPr/>
        </p:nvPicPr>
        <p:blipFill>
          <a:blip r:embed="rId4" cstate="print"/>
          <a:srcRect/>
          <a:stretch>
            <a:fillRect/>
          </a:stretch>
        </p:blipFill>
        <p:spPr bwMode="auto">
          <a:xfrm>
            <a:off x="3113008" y="2667001"/>
            <a:ext cx="1240512" cy="1737259"/>
          </a:xfrm>
          <a:prstGeom prst="rect">
            <a:avLst/>
          </a:prstGeom>
          <a:noFill/>
        </p:spPr>
      </p:pic>
      <p:pic>
        <p:nvPicPr>
          <p:cNvPr id="41" name="Picture 5" descr="C:\Users\Ken\AppData\Local\Microsoft\Windows\Temporary Internet Files\Content.IE5\9GA6NHYH\MC900447035[1].jpg">
            <a:extLst>
              <a:ext uri="{FF2B5EF4-FFF2-40B4-BE49-F238E27FC236}">
                <a16:creationId xmlns:a16="http://schemas.microsoft.com/office/drawing/2014/main" id="{76B53619-4CA3-424D-8689-C1E9893821BC}"/>
              </a:ext>
            </a:extLst>
          </p:cNvPr>
          <p:cNvPicPr>
            <a:picLocks noChangeAspect="1" noChangeArrowheads="1"/>
          </p:cNvPicPr>
          <p:nvPr/>
        </p:nvPicPr>
        <p:blipFill>
          <a:blip r:embed="rId5" cstate="print"/>
          <a:srcRect/>
          <a:stretch>
            <a:fillRect/>
          </a:stretch>
        </p:blipFill>
        <p:spPr bwMode="auto">
          <a:xfrm>
            <a:off x="4648201" y="1752600"/>
            <a:ext cx="1639491" cy="2057400"/>
          </a:xfrm>
          <a:prstGeom prst="rect">
            <a:avLst/>
          </a:prstGeom>
          <a:noFill/>
        </p:spPr>
      </p:pic>
      <p:cxnSp>
        <p:nvCxnSpPr>
          <p:cNvPr id="42" name="Straight Arrow Connector 41">
            <a:extLst>
              <a:ext uri="{FF2B5EF4-FFF2-40B4-BE49-F238E27FC236}">
                <a16:creationId xmlns:a16="http://schemas.microsoft.com/office/drawing/2014/main" id="{1556D1EF-4762-4F3B-91CD-AB1EA72274F6}"/>
              </a:ext>
            </a:extLst>
          </p:cNvPr>
          <p:cNvCxnSpPr/>
          <p:nvPr/>
        </p:nvCxnSpPr>
        <p:spPr>
          <a:xfrm>
            <a:off x="5791200" y="3352800"/>
            <a:ext cx="1752600" cy="9144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43" name="Straight Arrow Connector 42">
            <a:extLst>
              <a:ext uri="{FF2B5EF4-FFF2-40B4-BE49-F238E27FC236}">
                <a16:creationId xmlns:a16="http://schemas.microsoft.com/office/drawing/2014/main" id="{AC13DA00-771E-4A29-9DE5-79FEFB55D478}"/>
              </a:ext>
            </a:extLst>
          </p:cNvPr>
          <p:cNvCxnSpPr/>
          <p:nvPr/>
        </p:nvCxnSpPr>
        <p:spPr>
          <a:xfrm>
            <a:off x="4191000" y="3733800"/>
            <a:ext cx="3581400" cy="9144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44" name="Straight Arrow Connector 43">
            <a:extLst>
              <a:ext uri="{FF2B5EF4-FFF2-40B4-BE49-F238E27FC236}">
                <a16:creationId xmlns:a16="http://schemas.microsoft.com/office/drawing/2014/main" id="{9DE85875-AFDC-4B57-91C9-FA5CCD36BD30}"/>
              </a:ext>
            </a:extLst>
          </p:cNvPr>
          <p:cNvCxnSpPr/>
          <p:nvPr/>
        </p:nvCxnSpPr>
        <p:spPr>
          <a:xfrm>
            <a:off x="3505200" y="4114800"/>
            <a:ext cx="4800600" cy="7620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45" name="Straight Arrow Connector 44">
            <a:extLst>
              <a:ext uri="{FF2B5EF4-FFF2-40B4-BE49-F238E27FC236}">
                <a16:creationId xmlns:a16="http://schemas.microsoft.com/office/drawing/2014/main" id="{31343D88-BC91-4B1B-AA0A-B6AA46764E9C}"/>
              </a:ext>
            </a:extLst>
          </p:cNvPr>
          <p:cNvCxnSpPr/>
          <p:nvPr/>
        </p:nvCxnSpPr>
        <p:spPr>
          <a:xfrm flipV="1">
            <a:off x="3276600" y="5029200"/>
            <a:ext cx="5867400" cy="6858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pic>
        <p:nvPicPr>
          <p:cNvPr id="46" name="Picture 6" descr="C:\Users\Ken\AppData\Local\Microsoft\Windows\Temporary Internet Files\Content.IE5\GI67AESF\MC900352695[1].wmf">
            <a:extLst>
              <a:ext uri="{FF2B5EF4-FFF2-40B4-BE49-F238E27FC236}">
                <a16:creationId xmlns:a16="http://schemas.microsoft.com/office/drawing/2014/main" id="{90C8877A-A61E-4CCB-B2F2-8C5E184263F3}"/>
              </a:ext>
            </a:extLst>
          </p:cNvPr>
          <p:cNvPicPr>
            <a:picLocks noChangeAspect="1" noChangeArrowheads="1"/>
          </p:cNvPicPr>
          <p:nvPr/>
        </p:nvPicPr>
        <p:blipFill>
          <a:blip r:embed="rId6" cstate="print"/>
          <a:srcRect/>
          <a:stretch>
            <a:fillRect/>
          </a:stretch>
        </p:blipFill>
        <p:spPr bwMode="auto">
          <a:xfrm>
            <a:off x="7010401" y="5029201"/>
            <a:ext cx="409373" cy="542636"/>
          </a:xfrm>
          <a:prstGeom prst="rect">
            <a:avLst/>
          </a:prstGeom>
          <a:noFill/>
        </p:spPr>
      </p:pic>
      <p:pic>
        <p:nvPicPr>
          <p:cNvPr id="47" name="Picture 8" descr="C:\Users\Ken\AppData\Local\Microsoft\Windows\Temporary Internet Files\Content.IE5\9GA6NHYH\MC900048756[1].wmf">
            <a:extLst>
              <a:ext uri="{FF2B5EF4-FFF2-40B4-BE49-F238E27FC236}">
                <a16:creationId xmlns:a16="http://schemas.microsoft.com/office/drawing/2014/main" id="{D8115E7F-8835-48F4-BE1B-9209EF719732}"/>
              </a:ext>
            </a:extLst>
          </p:cNvPr>
          <p:cNvPicPr>
            <a:picLocks noChangeAspect="1" noChangeArrowheads="1"/>
          </p:cNvPicPr>
          <p:nvPr/>
        </p:nvPicPr>
        <p:blipFill>
          <a:blip r:embed="rId7" cstate="print"/>
          <a:srcRect/>
          <a:stretch>
            <a:fillRect/>
          </a:stretch>
        </p:blipFill>
        <p:spPr bwMode="auto">
          <a:xfrm>
            <a:off x="8763001" y="3886200"/>
            <a:ext cx="410039" cy="605700"/>
          </a:xfrm>
          <a:prstGeom prst="rect">
            <a:avLst/>
          </a:prstGeom>
          <a:noFill/>
        </p:spPr>
      </p:pic>
      <p:pic>
        <p:nvPicPr>
          <p:cNvPr id="48" name="Picture 7" descr="C:\Users\Ken\AppData\Local\Microsoft\Windows\Temporary Internet Files\Content.IE5\DV4QT7JI\MC900352697[1].wmf">
            <a:extLst>
              <a:ext uri="{FF2B5EF4-FFF2-40B4-BE49-F238E27FC236}">
                <a16:creationId xmlns:a16="http://schemas.microsoft.com/office/drawing/2014/main" id="{603BBFB1-DE5A-470B-B71F-77F7CE627CCE}"/>
              </a:ext>
            </a:extLst>
          </p:cNvPr>
          <p:cNvPicPr>
            <a:picLocks noChangeAspect="1" noChangeArrowheads="1"/>
          </p:cNvPicPr>
          <p:nvPr/>
        </p:nvPicPr>
        <p:blipFill>
          <a:blip r:embed="rId8" cstate="print"/>
          <a:srcRect/>
          <a:stretch>
            <a:fillRect/>
          </a:stretch>
        </p:blipFill>
        <p:spPr bwMode="auto">
          <a:xfrm>
            <a:off x="9296400" y="4419601"/>
            <a:ext cx="484158" cy="592247"/>
          </a:xfrm>
          <a:prstGeom prst="rect">
            <a:avLst/>
          </a:prstGeom>
          <a:noFill/>
        </p:spPr>
      </p:pic>
      <p:pic>
        <p:nvPicPr>
          <p:cNvPr id="49" name="Picture 9" descr="C:\Users\Ken\AppData\Local\Microsoft\Windows\Temporary Internet Files\Content.IE5\9GA6NHYH\MC900295393[1].wmf">
            <a:extLst>
              <a:ext uri="{FF2B5EF4-FFF2-40B4-BE49-F238E27FC236}">
                <a16:creationId xmlns:a16="http://schemas.microsoft.com/office/drawing/2014/main" id="{3A502B0F-C587-45B8-A847-6A384015F374}"/>
              </a:ext>
            </a:extLst>
          </p:cNvPr>
          <p:cNvPicPr>
            <a:picLocks noChangeAspect="1" noChangeArrowheads="1"/>
          </p:cNvPicPr>
          <p:nvPr/>
        </p:nvPicPr>
        <p:blipFill>
          <a:blip r:embed="rId9" cstate="print"/>
          <a:srcRect/>
          <a:stretch>
            <a:fillRect/>
          </a:stretch>
        </p:blipFill>
        <p:spPr bwMode="auto">
          <a:xfrm>
            <a:off x="7620001" y="3810000"/>
            <a:ext cx="768423" cy="521328"/>
          </a:xfrm>
          <a:prstGeom prst="rect">
            <a:avLst/>
          </a:prstGeom>
          <a:noFill/>
        </p:spPr>
      </p:pic>
      <p:sp>
        <p:nvSpPr>
          <p:cNvPr id="50" name="TextBox 49">
            <a:extLst>
              <a:ext uri="{FF2B5EF4-FFF2-40B4-BE49-F238E27FC236}">
                <a16:creationId xmlns:a16="http://schemas.microsoft.com/office/drawing/2014/main" id="{88460B20-617D-4F9C-82A0-006F903EE18A}"/>
              </a:ext>
            </a:extLst>
          </p:cNvPr>
          <p:cNvSpPr txBox="1"/>
          <p:nvPr/>
        </p:nvSpPr>
        <p:spPr>
          <a:xfrm>
            <a:off x="6523776" y="1825251"/>
            <a:ext cx="5602920" cy="954107"/>
          </a:xfrm>
          <a:prstGeom prst="rect">
            <a:avLst/>
          </a:prstGeom>
          <a:noFill/>
        </p:spPr>
        <p:txBody>
          <a:bodyPr wrap="square" rtlCol="0">
            <a:spAutoFit/>
          </a:bodyPr>
          <a:lstStyle/>
          <a:p>
            <a:r>
              <a:rPr lang="en-US" sz="2800" b="1" i="1" dirty="0">
                <a:solidFill>
                  <a:srgbClr val="C00000"/>
                </a:solidFill>
              </a:rPr>
              <a:t>Are those threads?</a:t>
            </a:r>
            <a:br>
              <a:rPr lang="en-US" sz="2800" b="1" i="1" dirty="0">
                <a:solidFill>
                  <a:srgbClr val="C00000"/>
                </a:solidFill>
              </a:rPr>
            </a:br>
            <a:endParaRPr lang="en-US" sz="2800" b="1" i="1" dirty="0">
              <a:solidFill>
                <a:srgbClr val="C00000"/>
              </a:solidFill>
            </a:endParaRPr>
          </a:p>
        </p:txBody>
      </p:sp>
      <p:sp>
        <p:nvSpPr>
          <p:cNvPr id="51" name="TextBox 50">
            <a:extLst>
              <a:ext uri="{FF2B5EF4-FFF2-40B4-BE49-F238E27FC236}">
                <a16:creationId xmlns:a16="http://schemas.microsoft.com/office/drawing/2014/main" id="{B8C12B92-E6F8-4F7B-8E20-1ADE845364E5}"/>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16377282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xit" presetSubtype="10" fill="hold" grpId="0" nodeType="clickEffect">
                                  <p:stCondLst>
                                    <p:cond delay="0"/>
                                  </p:stCondLst>
                                  <p:childTnLst>
                                    <p:animEffect transition="out" filter="randombar(horizontal)">
                                      <p:cBhvr>
                                        <p:cTn id="6" dur="500"/>
                                        <p:tgtEl>
                                          <p:spTgt spid="33"/>
                                        </p:tgtEl>
                                      </p:cBhvr>
                                    </p:animEffect>
                                    <p:set>
                                      <p:cBhvr>
                                        <p:cTn id="7" dur="1" fill="hold">
                                          <p:stCondLst>
                                            <p:cond delay="499"/>
                                          </p:stCondLst>
                                        </p:cTn>
                                        <p:tgtEl>
                                          <p:spTgt spid="33"/>
                                        </p:tgtEl>
                                        <p:attrNameLst>
                                          <p:attrName>style.visibility</p:attrName>
                                        </p:attrNameLst>
                                      </p:cBhvr>
                                      <p:to>
                                        <p:strVal val="hidden"/>
                                      </p:to>
                                    </p:set>
                                  </p:childTnLst>
                                </p:cTn>
                              </p:par>
                              <p:par>
                                <p:cTn id="8" presetID="14" presetClass="exit" presetSubtype="10" fill="hold" grpId="0" nodeType="withEffect">
                                  <p:stCondLst>
                                    <p:cond delay="0"/>
                                  </p:stCondLst>
                                  <p:childTnLst>
                                    <p:animEffect transition="out" filter="randombar(horizontal)">
                                      <p:cBhvr>
                                        <p:cTn id="9" dur="500"/>
                                        <p:tgtEl>
                                          <p:spTgt spid="35"/>
                                        </p:tgtEl>
                                      </p:cBhvr>
                                    </p:animEffect>
                                    <p:set>
                                      <p:cBhvr>
                                        <p:cTn id="10" dur="1" fill="hold">
                                          <p:stCondLst>
                                            <p:cond delay="499"/>
                                          </p:stCondLst>
                                        </p:cTn>
                                        <p:tgtEl>
                                          <p:spTgt spid="35"/>
                                        </p:tgtEl>
                                        <p:attrNameLst>
                                          <p:attrName>style.visibility</p:attrName>
                                        </p:attrNameLst>
                                      </p:cBhvr>
                                      <p:to>
                                        <p:strVal val="hidden"/>
                                      </p:to>
                                    </p:set>
                                  </p:childTnLst>
                                </p:cTn>
                              </p:par>
                              <p:par>
                                <p:cTn id="11" presetID="14" presetClass="exit" presetSubtype="10" fill="hold" grpId="0" nodeType="withEffect">
                                  <p:stCondLst>
                                    <p:cond delay="0"/>
                                  </p:stCondLst>
                                  <p:childTnLst>
                                    <p:animEffect transition="out" filter="randombar(horizontal)">
                                      <p:cBhvr>
                                        <p:cTn id="12" dur="500"/>
                                        <p:tgtEl>
                                          <p:spTgt spid="36"/>
                                        </p:tgtEl>
                                      </p:cBhvr>
                                    </p:animEffect>
                                    <p:set>
                                      <p:cBhvr>
                                        <p:cTn id="13" dur="1" fill="hold">
                                          <p:stCondLst>
                                            <p:cond delay="499"/>
                                          </p:stCondLst>
                                        </p:cTn>
                                        <p:tgtEl>
                                          <p:spTgt spid="36"/>
                                        </p:tgtEl>
                                        <p:attrNameLst>
                                          <p:attrName>style.visibility</p:attrName>
                                        </p:attrNameLst>
                                      </p:cBhvr>
                                      <p:to>
                                        <p:strVal val="hidden"/>
                                      </p:to>
                                    </p:set>
                                  </p:childTnLst>
                                </p:cTn>
                              </p:par>
                              <p:par>
                                <p:cTn id="14" presetID="14" presetClass="exit" presetSubtype="10" fill="hold" grpId="0" nodeType="withEffect">
                                  <p:stCondLst>
                                    <p:cond delay="0"/>
                                  </p:stCondLst>
                                  <p:childTnLst>
                                    <p:animEffect transition="out" filter="randombar(horizontal)">
                                      <p:cBhvr>
                                        <p:cTn id="15" dur="500"/>
                                        <p:tgtEl>
                                          <p:spTgt spid="37"/>
                                        </p:tgtEl>
                                      </p:cBhvr>
                                    </p:animEffect>
                                    <p:set>
                                      <p:cBhvr>
                                        <p:cTn id="16" dur="1" fill="hold">
                                          <p:stCondLst>
                                            <p:cond delay="499"/>
                                          </p:stCondLst>
                                        </p:cTn>
                                        <p:tgtEl>
                                          <p:spTgt spid="37"/>
                                        </p:tgtEl>
                                        <p:attrNameLst>
                                          <p:attrName>style.visibility</p:attrName>
                                        </p:attrNameLst>
                                      </p:cBhvr>
                                      <p:to>
                                        <p:strVal val="hidden"/>
                                      </p:to>
                                    </p:set>
                                  </p:childTnLst>
                                </p:cTn>
                              </p:par>
                              <p:par>
                                <p:cTn id="17" presetID="14" presetClass="exit" presetSubtype="10" fill="hold" grpId="0" nodeType="withEffect">
                                  <p:stCondLst>
                                    <p:cond delay="0"/>
                                  </p:stCondLst>
                                  <p:childTnLst>
                                    <p:animEffect transition="out" filter="randombar(horizontal)">
                                      <p:cBhvr>
                                        <p:cTn id="18" dur="500"/>
                                        <p:tgtEl>
                                          <p:spTgt spid="38"/>
                                        </p:tgtEl>
                                      </p:cBhvr>
                                    </p:animEffect>
                                    <p:set>
                                      <p:cBhvr>
                                        <p:cTn id="19" dur="1" fill="hold">
                                          <p:stCondLst>
                                            <p:cond delay="499"/>
                                          </p:stCondLst>
                                        </p:cTn>
                                        <p:tgtEl>
                                          <p:spTgt spid="38"/>
                                        </p:tgtEl>
                                        <p:attrNameLst>
                                          <p:attrName>style.visibility</p:attrName>
                                        </p:attrNameLst>
                                      </p:cBhvr>
                                      <p:to>
                                        <p:strVal val="hidden"/>
                                      </p:to>
                                    </p:set>
                                  </p:childTnLst>
                                </p:cTn>
                              </p:par>
                              <p:par>
                                <p:cTn id="20" presetID="14" presetClass="exit" presetSubtype="10" fill="hold" nodeType="withEffect">
                                  <p:stCondLst>
                                    <p:cond delay="0"/>
                                  </p:stCondLst>
                                  <p:childTnLst>
                                    <p:animEffect transition="out" filter="randombar(horizontal)">
                                      <p:cBhvr>
                                        <p:cTn id="21" dur="500"/>
                                        <p:tgtEl>
                                          <p:spTgt spid="39"/>
                                        </p:tgtEl>
                                      </p:cBhvr>
                                    </p:animEffect>
                                    <p:set>
                                      <p:cBhvr>
                                        <p:cTn id="22" dur="1" fill="hold">
                                          <p:stCondLst>
                                            <p:cond delay="499"/>
                                          </p:stCondLst>
                                        </p:cTn>
                                        <p:tgtEl>
                                          <p:spTgt spid="39"/>
                                        </p:tgtEl>
                                        <p:attrNameLst>
                                          <p:attrName>style.visibility</p:attrName>
                                        </p:attrNameLst>
                                      </p:cBhvr>
                                      <p:to>
                                        <p:strVal val="hidden"/>
                                      </p:to>
                                    </p:set>
                                  </p:childTnLst>
                                </p:cTn>
                              </p:par>
                              <p:par>
                                <p:cTn id="23" presetID="14" presetClass="exit" presetSubtype="10" fill="hold" nodeType="withEffect">
                                  <p:stCondLst>
                                    <p:cond delay="0"/>
                                  </p:stCondLst>
                                  <p:childTnLst>
                                    <p:animEffect transition="out" filter="randombar(horizontal)">
                                      <p:cBhvr>
                                        <p:cTn id="24" dur="500"/>
                                        <p:tgtEl>
                                          <p:spTgt spid="40"/>
                                        </p:tgtEl>
                                      </p:cBhvr>
                                    </p:animEffect>
                                    <p:set>
                                      <p:cBhvr>
                                        <p:cTn id="25" dur="1" fill="hold">
                                          <p:stCondLst>
                                            <p:cond delay="499"/>
                                          </p:stCondLst>
                                        </p:cTn>
                                        <p:tgtEl>
                                          <p:spTgt spid="40"/>
                                        </p:tgtEl>
                                        <p:attrNameLst>
                                          <p:attrName>style.visibility</p:attrName>
                                        </p:attrNameLst>
                                      </p:cBhvr>
                                      <p:to>
                                        <p:strVal val="hidden"/>
                                      </p:to>
                                    </p:set>
                                  </p:childTnLst>
                                </p:cTn>
                              </p:par>
                              <p:par>
                                <p:cTn id="26" presetID="14" presetClass="exit" presetSubtype="10" fill="hold" nodeType="withEffect">
                                  <p:stCondLst>
                                    <p:cond delay="0"/>
                                  </p:stCondLst>
                                  <p:childTnLst>
                                    <p:animEffect transition="out" filter="randombar(horizontal)">
                                      <p:cBhvr>
                                        <p:cTn id="27" dur="500"/>
                                        <p:tgtEl>
                                          <p:spTgt spid="41"/>
                                        </p:tgtEl>
                                      </p:cBhvr>
                                    </p:animEffect>
                                    <p:set>
                                      <p:cBhvr>
                                        <p:cTn id="28" dur="1" fill="hold">
                                          <p:stCondLst>
                                            <p:cond delay="499"/>
                                          </p:stCondLst>
                                        </p:cTn>
                                        <p:tgtEl>
                                          <p:spTgt spid="41"/>
                                        </p:tgtEl>
                                        <p:attrNameLst>
                                          <p:attrName>style.visibility</p:attrName>
                                        </p:attrNameLst>
                                      </p:cBhvr>
                                      <p:to>
                                        <p:strVal val="hidden"/>
                                      </p:to>
                                    </p:set>
                                  </p:childTnLst>
                                </p:cTn>
                              </p:par>
                              <p:par>
                                <p:cTn id="29" presetID="14" presetClass="exit" presetSubtype="10" fill="hold" nodeType="withEffect">
                                  <p:stCondLst>
                                    <p:cond delay="0"/>
                                  </p:stCondLst>
                                  <p:childTnLst>
                                    <p:animEffect transition="out" filter="randombar(horizontal)">
                                      <p:cBhvr>
                                        <p:cTn id="30" dur="500"/>
                                        <p:tgtEl>
                                          <p:spTgt spid="42"/>
                                        </p:tgtEl>
                                      </p:cBhvr>
                                    </p:animEffect>
                                    <p:set>
                                      <p:cBhvr>
                                        <p:cTn id="31" dur="1" fill="hold">
                                          <p:stCondLst>
                                            <p:cond delay="499"/>
                                          </p:stCondLst>
                                        </p:cTn>
                                        <p:tgtEl>
                                          <p:spTgt spid="42"/>
                                        </p:tgtEl>
                                        <p:attrNameLst>
                                          <p:attrName>style.visibility</p:attrName>
                                        </p:attrNameLst>
                                      </p:cBhvr>
                                      <p:to>
                                        <p:strVal val="hidden"/>
                                      </p:to>
                                    </p:set>
                                  </p:childTnLst>
                                </p:cTn>
                              </p:par>
                              <p:par>
                                <p:cTn id="32" presetID="14" presetClass="exit" presetSubtype="10" fill="hold" nodeType="withEffect">
                                  <p:stCondLst>
                                    <p:cond delay="0"/>
                                  </p:stCondLst>
                                  <p:childTnLst>
                                    <p:animEffect transition="out" filter="randombar(horizontal)">
                                      <p:cBhvr>
                                        <p:cTn id="33" dur="500"/>
                                        <p:tgtEl>
                                          <p:spTgt spid="43"/>
                                        </p:tgtEl>
                                      </p:cBhvr>
                                    </p:animEffect>
                                    <p:set>
                                      <p:cBhvr>
                                        <p:cTn id="34" dur="1" fill="hold">
                                          <p:stCondLst>
                                            <p:cond delay="499"/>
                                          </p:stCondLst>
                                        </p:cTn>
                                        <p:tgtEl>
                                          <p:spTgt spid="43"/>
                                        </p:tgtEl>
                                        <p:attrNameLst>
                                          <p:attrName>style.visibility</p:attrName>
                                        </p:attrNameLst>
                                      </p:cBhvr>
                                      <p:to>
                                        <p:strVal val="hidden"/>
                                      </p:to>
                                    </p:set>
                                  </p:childTnLst>
                                </p:cTn>
                              </p:par>
                              <p:par>
                                <p:cTn id="35" presetID="14" presetClass="exit" presetSubtype="10" fill="hold" nodeType="withEffect">
                                  <p:stCondLst>
                                    <p:cond delay="0"/>
                                  </p:stCondLst>
                                  <p:childTnLst>
                                    <p:animEffect transition="out" filter="randombar(horizontal)">
                                      <p:cBhvr>
                                        <p:cTn id="36" dur="500"/>
                                        <p:tgtEl>
                                          <p:spTgt spid="44"/>
                                        </p:tgtEl>
                                      </p:cBhvr>
                                    </p:animEffect>
                                    <p:set>
                                      <p:cBhvr>
                                        <p:cTn id="37" dur="1" fill="hold">
                                          <p:stCondLst>
                                            <p:cond delay="499"/>
                                          </p:stCondLst>
                                        </p:cTn>
                                        <p:tgtEl>
                                          <p:spTgt spid="44"/>
                                        </p:tgtEl>
                                        <p:attrNameLst>
                                          <p:attrName>style.visibility</p:attrName>
                                        </p:attrNameLst>
                                      </p:cBhvr>
                                      <p:to>
                                        <p:strVal val="hidden"/>
                                      </p:to>
                                    </p:set>
                                  </p:childTnLst>
                                </p:cTn>
                              </p:par>
                              <p:par>
                                <p:cTn id="38" presetID="14" presetClass="exit" presetSubtype="10" fill="hold" nodeType="withEffect">
                                  <p:stCondLst>
                                    <p:cond delay="0"/>
                                  </p:stCondLst>
                                  <p:childTnLst>
                                    <p:animEffect transition="out" filter="randombar(horizontal)">
                                      <p:cBhvr>
                                        <p:cTn id="39" dur="500"/>
                                        <p:tgtEl>
                                          <p:spTgt spid="45"/>
                                        </p:tgtEl>
                                      </p:cBhvr>
                                    </p:animEffect>
                                    <p:set>
                                      <p:cBhvr>
                                        <p:cTn id="40" dur="1" fill="hold">
                                          <p:stCondLst>
                                            <p:cond delay="499"/>
                                          </p:stCondLst>
                                        </p:cTn>
                                        <p:tgtEl>
                                          <p:spTgt spid="45"/>
                                        </p:tgtEl>
                                        <p:attrNameLst>
                                          <p:attrName>style.visibility</p:attrName>
                                        </p:attrNameLst>
                                      </p:cBhvr>
                                      <p:to>
                                        <p:strVal val="hidden"/>
                                      </p:to>
                                    </p:set>
                                  </p:childTnLst>
                                </p:cTn>
                              </p:par>
                              <p:par>
                                <p:cTn id="41" presetID="14" presetClass="exit" presetSubtype="10" fill="hold" nodeType="withEffect">
                                  <p:stCondLst>
                                    <p:cond delay="0"/>
                                  </p:stCondLst>
                                  <p:childTnLst>
                                    <p:animEffect transition="out" filter="randombar(horizontal)">
                                      <p:cBhvr>
                                        <p:cTn id="42" dur="500"/>
                                        <p:tgtEl>
                                          <p:spTgt spid="46"/>
                                        </p:tgtEl>
                                      </p:cBhvr>
                                    </p:animEffect>
                                    <p:set>
                                      <p:cBhvr>
                                        <p:cTn id="43" dur="1" fill="hold">
                                          <p:stCondLst>
                                            <p:cond delay="499"/>
                                          </p:stCondLst>
                                        </p:cTn>
                                        <p:tgtEl>
                                          <p:spTgt spid="46"/>
                                        </p:tgtEl>
                                        <p:attrNameLst>
                                          <p:attrName>style.visibility</p:attrName>
                                        </p:attrNameLst>
                                      </p:cBhvr>
                                      <p:to>
                                        <p:strVal val="hidden"/>
                                      </p:to>
                                    </p:set>
                                  </p:childTnLst>
                                </p:cTn>
                              </p:par>
                              <p:par>
                                <p:cTn id="44" presetID="14" presetClass="exit" presetSubtype="10" fill="hold" nodeType="withEffect">
                                  <p:stCondLst>
                                    <p:cond delay="0"/>
                                  </p:stCondLst>
                                  <p:childTnLst>
                                    <p:animEffect transition="out" filter="randombar(horizontal)">
                                      <p:cBhvr>
                                        <p:cTn id="45" dur="500"/>
                                        <p:tgtEl>
                                          <p:spTgt spid="47"/>
                                        </p:tgtEl>
                                      </p:cBhvr>
                                    </p:animEffect>
                                    <p:set>
                                      <p:cBhvr>
                                        <p:cTn id="46" dur="1" fill="hold">
                                          <p:stCondLst>
                                            <p:cond delay="499"/>
                                          </p:stCondLst>
                                        </p:cTn>
                                        <p:tgtEl>
                                          <p:spTgt spid="47"/>
                                        </p:tgtEl>
                                        <p:attrNameLst>
                                          <p:attrName>style.visibility</p:attrName>
                                        </p:attrNameLst>
                                      </p:cBhvr>
                                      <p:to>
                                        <p:strVal val="hidden"/>
                                      </p:to>
                                    </p:set>
                                  </p:childTnLst>
                                </p:cTn>
                              </p:par>
                              <p:par>
                                <p:cTn id="47" presetID="14" presetClass="exit" presetSubtype="10" fill="hold" nodeType="withEffect">
                                  <p:stCondLst>
                                    <p:cond delay="0"/>
                                  </p:stCondLst>
                                  <p:childTnLst>
                                    <p:animEffect transition="out" filter="randombar(horizontal)">
                                      <p:cBhvr>
                                        <p:cTn id="48" dur="500"/>
                                        <p:tgtEl>
                                          <p:spTgt spid="48"/>
                                        </p:tgtEl>
                                      </p:cBhvr>
                                    </p:animEffect>
                                    <p:set>
                                      <p:cBhvr>
                                        <p:cTn id="49" dur="1" fill="hold">
                                          <p:stCondLst>
                                            <p:cond delay="499"/>
                                          </p:stCondLst>
                                        </p:cTn>
                                        <p:tgtEl>
                                          <p:spTgt spid="48"/>
                                        </p:tgtEl>
                                        <p:attrNameLst>
                                          <p:attrName>style.visibility</p:attrName>
                                        </p:attrNameLst>
                                      </p:cBhvr>
                                      <p:to>
                                        <p:strVal val="hidden"/>
                                      </p:to>
                                    </p:set>
                                  </p:childTnLst>
                                </p:cTn>
                              </p:par>
                              <p:par>
                                <p:cTn id="50" presetID="14" presetClass="exit" presetSubtype="10" fill="hold" nodeType="withEffect">
                                  <p:stCondLst>
                                    <p:cond delay="0"/>
                                  </p:stCondLst>
                                  <p:childTnLst>
                                    <p:animEffect transition="out" filter="randombar(horizontal)">
                                      <p:cBhvr>
                                        <p:cTn id="51" dur="500"/>
                                        <p:tgtEl>
                                          <p:spTgt spid="49"/>
                                        </p:tgtEl>
                                      </p:cBhvr>
                                    </p:animEffect>
                                    <p:set>
                                      <p:cBhvr>
                                        <p:cTn id="52" dur="1" fill="hold">
                                          <p:stCondLst>
                                            <p:cond delay="499"/>
                                          </p:stCondLst>
                                        </p:cTn>
                                        <p:tgtEl>
                                          <p:spTgt spid="49"/>
                                        </p:tgtEl>
                                        <p:attrNameLst>
                                          <p:attrName>style.visibility</p:attrName>
                                        </p:attrNameLst>
                                      </p:cBhvr>
                                      <p:to>
                                        <p:strVal val="hidden"/>
                                      </p:to>
                                    </p:set>
                                  </p:childTnLst>
                                </p:cTn>
                              </p:par>
                            </p:childTnLst>
                          </p:cTn>
                        </p:par>
                        <p:par>
                          <p:cTn id="53" fill="hold">
                            <p:stCondLst>
                              <p:cond delay="500"/>
                            </p:stCondLst>
                            <p:childTnLst>
                              <p:par>
                                <p:cTn id="54" presetID="14" presetClass="entr" presetSubtype="10" fill="hold" nodeType="afterEffect">
                                  <p:stCondLst>
                                    <p:cond delay="0"/>
                                  </p:stCondLst>
                                  <p:childTnLst>
                                    <p:set>
                                      <p:cBhvr>
                                        <p:cTn id="55" dur="1" fill="hold">
                                          <p:stCondLst>
                                            <p:cond delay="0"/>
                                          </p:stCondLst>
                                        </p:cTn>
                                        <p:tgtEl>
                                          <p:spTgt spid="19"/>
                                        </p:tgtEl>
                                        <p:attrNameLst>
                                          <p:attrName>style.visibility</p:attrName>
                                        </p:attrNameLst>
                                      </p:cBhvr>
                                      <p:to>
                                        <p:strVal val="visible"/>
                                      </p:to>
                                    </p:set>
                                    <p:animEffect transition="in" filter="randombar(horizontal)">
                                      <p:cBhvr>
                                        <p:cTn id="56" dur="500"/>
                                        <p:tgtEl>
                                          <p:spTgt spid="19"/>
                                        </p:tgtEl>
                                      </p:cBhvr>
                                    </p:animEffect>
                                  </p:childTnLst>
                                </p:cTn>
                              </p:par>
                              <p:par>
                                <p:cTn id="57" presetID="14" presetClass="entr" presetSubtype="10" fill="hold" nodeType="withEffect">
                                  <p:stCondLst>
                                    <p:cond delay="0"/>
                                  </p:stCondLst>
                                  <p:childTnLst>
                                    <p:set>
                                      <p:cBhvr>
                                        <p:cTn id="58" dur="1" fill="hold">
                                          <p:stCondLst>
                                            <p:cond delay="0"/>
                                          </p:stCondLst>
                                        </p:cTn>
                                        <p:tgtEl>
                                          <p:spTgt spid="20"/>
                                        </p:tgtEl>
                                        <p:attrNameLst>
                                          <p:attrName>style.visibility</p:attrName>
                                        </p:attrNameLst>
                                      </p:cBhvr>
                                      <p:to>
                                        <p:strVal val="visible"/>
                                      </p:to>
                                    </p:set>
                                    <p:animEffect transition="in" filter="randombar(horizontal)">
                                      <p:cBhvr>
                                        <p:cTn id="59" dur="500"/>
                                        <p:tgtEl>
                                          <p:spTgt spid="20"/>
                                        </p:tgtEl>
                                      </p:cBhvr>
                                    </p:animEffect>
                                  </p:childTnLst>
                                </p:cTn>
                              </p:par>
                              <p:par>
                                <p:cTn id="60" presetID="14" presetClass="entr" presetSubtype="10" fill="hold" nodeType="withEffect">
                                  <p:stCondLst>
                                    <p:cond delay="0"/>
                                  </p:stCondLst>
                                  <p:childTnLst>
                                    <p:set>
                                      <p:cBhvr>
                                        <p:cTn id="61" dur="1" fill="hold">
                                          <p:stCondLst>
                                            <p:cond delay="0"/>
                                          </p:stCondLst>
                                        </p:cTn>
                                        <p:tgtEl>
                                          <p:spTgt spid="25"/>
                                        </p:tgtEl>
                                        <p:attrNameLst>
                                          <p:attrName>style.visibility</p:attrName>
                                        </p:attrNameLst>
                                      </p:cBhvr>
                                      <p:to>
                                        <p:strVal val="visible"/>
                                      </p:to>
                                    </p:set>
                                    <p:animEffect transition="in" filter="randombar(horizontal)">
                                      <p:cBhvr>
                                        <p:cTn id="62" dur="500"/>
                                        <p:tgtEl>
                                          <p:spTgt spid="25"/>
                                        </p:tgtEl>
                                      </p:cBhvr>
                                    </p:animEffect>
                                  </p:childTnLst>
                                </p:cTn>
                              </p:par>
                              <p:par>
                                <p:cTn id="63" presetID="14" presetClass="entr" presetSubtype="10" fill="hold" nodeType="withEffect">
                                  <p:stCondLst>
                                    <p:cond delay="0"/>
                                  </p:stCondLst>
                                  <p:childTnLst>
                                    <p:set>
                                      <p:cBhvr>
                                        <p:cTn id="64" dur="1" fill="hold">
                                          <p:stCondLst>
                                            <p:cond delay="0"/>
                                          </p:stCondLst>
                                        </p:cTn>
                                        <p:tgtEl>
                                          <p:spTgt spid="30"/>
                                        </p:tgtEl>
                                        <p:attrNameLst>
                                          <p:attrName>style.visibility</p:attrName>
                                        </p:attrNameLst>
                                      </p:cBhvr>
                                      <p:to>
                                        <p:strVal val="visible"/>
                                      </p:to>
                                    </p:set>
                                    <p:animEffect transition="in" filter="randombar(horizontal)">
                                      <p:cBhvr>
                                        <p:cTn id="65" dur="500"/>
                                        <p:tgtEl>
                                          <p:spTgt spid="30"/>
                                        </p:tgtEl>
                                      </p:cBhvr>
                                    </p:animEffect>
                                  </p:childTnLst>
                                </p:cTn>
                              </p:par>
                              <p:par>
                                <p:cTn id="66" presetID="14" presetClass="entr" presetSubtype="10" fill="hold" nodeType="withEffect">
                                  <p:stCondLst>
                                    <p:cond delay="0"/>
                                  </p:stCondLst>
                                  <p:childTnLst>
                                    <p:set>
                                      <p:cBhvr>
                                        <p:cTn id="67" dur="1" fill="hold">
                                          <p:stCondLst>
                                            <p:cond delay="0"/>
                                          </p:stCondLst>
                                        </p:cTn>
                                        <p:tgtEl>
                                          <p:spTgt spid="2050"/>
                                        </p:tgtEl>
                                        <p:attrNameLst>
                                          <p:attrName>style.visibility</p:attrName>
                                        </p:attrNameLst>
                                      </p:cBhvr>
                                      <p:to>
                                        <p:strVal val="visible"/>
                                      </p:to>
                                    </p:set>
                                    <p:animEffect transition="in" filter="randombar(horizontal)">
                                      <p:cBhvr>
                                        <p:cTn id="68" dur="500"/>
                                        <p:tgtEl>
                                          <p:spTgt spid="2050"/>
                                        </p:tgtEl>
                                      </p:cBhvr>
                                    </p:animEffect>
                                  </p:childTnLst>
                                </p:cTn>
                              </p:par>
                              <p:par>
                                <p:cTn id="69" presetID="14" presetClass="entr" presetSubtype="10" fill="hold" nodeType="withEffect">
                                  <p:stCondLst>
                                    <p:cond delay="0"/>
                                  </p:stCondLst>
                                  <p:childTnLst>
                                    <p:set>
                                      <p:cBhvr>
                                        <p:cTn id="70" dur="1" fill="hold">
                                          <p:stCondLst>
                                            <p:cond delay="0"/>
                                          </p:stCondLst>
                                        </p:cTn>
                                        <p:tgtEl>
                                          <p:spTgt spid="29"/>
                                        </p:tgtEl>
                                        <p:attrNameLst>
                                          <p:attrName>style.visibility</p:attrName>
                                        </p:attrNameLst>
                                      </p:cBhvr>
                                      <p:to>
                                        <p:strVal val="visible"/>
                                      </p:to>
                                    </p:set>
                                    <p:animEffect transition="in" filter="randombar(horizontal)">
                                      <p:cBhvr>
                                        <p:cTn id="71" dur="500"/>
                                        <p:tgtEl>
                                          <p:spTgt spid="29"/>
                                        </p:tgtEl>
                                      </p:cBhvr>
                                    </p:animEffect>
                                  </p:childTnLst>
                                </p:cTn>
                              </p:par>
                              <p:par>
                                <p:cTn id="72" presetID="14" presetClass="entr" presetSubtype="10" fill="hold" nodeType="withEffect">
                                  <p:stCondLst>
                                    <p:cond delay="0"/>
                                  </p:stCondLst>
                                  <p:childTnLst>
                                    <p:set>
                                      <p:cBhvr>
                                        <p:cTn id="73" dur="1" fill="hold">
                                          <p:stCondLst>
                                            <p:cond delay="0"/>
                                          </p:stCondLst>
                                        </p:cTn>
                                        <p:tgtEl>
                                          <p:spTgt spid="26"/>
                                        </p:tgtEl>
                                        <p:attrNameLst>
                                          <p:attrName>style.visibility</p:attrName>
                                        </p:attrNameLst>
                                      </p:cBhvr>
                                      <p:to>
                                        <p:strVal val="visible"/>
                                      </p:to>
                                    </p:set>
                                    <p:animEffect transition="in" filter="randombar(horizontal)">
                                      <p:cBhvr>
                                        <p:cTn id="74" dur="500"/>
                                        <p:tgtEl>
                                          <p:spTgt spid="26"/>
                                        </p:tgtEl>
                                      </p:cBhvr>
                                    </p:animEffect>
                                  </p:childTnLst>
                                </p:cTn>
                              </p:par>
                              <p:par>
                                <p:cTn id="75" presetID="14" presetClass="entr" presetSubtype="10" fill="hold" nodeType="withEffect">
                                  <p:stCondLst>
                                    <p:cond delay="0"/>
                                  </p:stCondLst>
                                  <p:childTnLst>
                                    <p:set>
                                      <p:cBhvr>
                                        <p:cTn id="76" dur="1" fill="hold">
                                          <p:stCondLst>
                                            <p:cond delay="0"/>
                                          </p:stCondLst>
                                        </p:cTn>
                                        <p:tgtEl>
                                          <p:spTgt spid="24"/>
                                        </p:tgtEl>
                                        <p:attrNameLst>
                                          <p:attrName>style.visibility</p:attrName>
                                        </p:attrNameLst>
                                      </p:cBhvr>
                                      <p:to>
                                        <p:strVal val="visible"/>
                                      </p:to>
                                    </p:set>
                                    <p:animEffect transition="in" filter="randombar(horizontal)">
                                      <p:cBhvr>
                                        <p:cTn id="77" dur="500"/>
                                        <p:tgtEl>
                                          <p:spTgt spid="24"/>
                                        </p:tgtEl>
                                      </p:cBhvr>
                                    </p:animEffect>
                                  </p:childTnLst>
                                </p:cTn>
                              </p:par>
                              <p:par>
                                <p:cTn id="78" presetID="14" presetClass="entr" presetSubtype="10" fill="hold" nodeType="withEffect">
                                  <p:stCondLst>
                                    <p:cond delay="0"/>
                                  </p:stCondLst>
                                  <p:childTnLst>
                                    <p:set>
                                      <p:cBhvr>
                                        <p:cTn id="79" dur="1" fill="hold">
                                          <p:stCondLst>
                                            <p:cond delay="0"/>
                                          </p:stCondLst>
                                        </p:cTn>
                                        <p:tgtEl>
                                          <p:spTgt spid="23"/>
                                        </p:tgtEl>
                                        <p:attrNameLst>
                                          <p:attrName>style.visibility</p:attrName>
                                        </p:attrNameLst>
                                      </p:cBhvr>
                                      <p:to>
                                        <p:strVal val="visible"/>
                                      </p:to>
                                    </p:set>
                                    <p:animEffect transition="in" filter="randombar(horizontal)">
                                      <p:cBhvr>
                                        <p:cTn id="80" dur="500"/>
                                        <p:tgtEl>
                                          <p:spTgt spid="23"/>
                                        </p:tgtEl>
                                      </p:cBhvr>
                                    </p:animEffect>
                                  </p:childTnLst>
                                </p:cTn>
                              </p:par>
                              <p:par>
                                <p:cTn id="81" presetID="14" presetClass="entr" presetSubtype="10" fill="hold" nodeType="withEffect">
                                  <p:stCondLst>
                                    <p:cond delay="0"/>
                                  </p:stCondLst>
                                  <p:childTnLst>
                                    <p:set>
                                      <p:cBhvr>
                                        <p:cTn id="82" dur="1" fill="hold">
                                          <p:stCondLst>
                                            <p:cond delay="0"/>
                                          </p:stCondLst>
                                        </p:cTn>
                                        <p:tgtEl>
                                          <p:spTgt spid="1029"/>
                                        </p:tgtEl>
                                        <p:attrNameLst>
                                          <p:attrName>style.visibility</p:attrName>
                                        </p:attrNameLst>
                                      </p:cBhvr>
                                      <p:to>
                                        <p:strVal val="visible"/>
                                      </p:to>
                                    </p:set>
                                    <p:animEffect transition="in" filter="randombar(horizontal)">
                                      <p:cBhvr>
                                        <p:cTn id="83" dur="500"/>
                                        <p:tgtEl>
                                          <p:spTgt spid="1029"/>
                                        </p:tgtEl>
                                      </p:cBhvr>
                                    </p:animEffect>
                                  </p:childTnLst>
                                </p:cTn>
                              </p:par>
                              <p:par>
                                <p:cTn id="84" presetID="14" presetClass="entr" presetSubtype="10" fill="hold" nodeType="withEffect">
                                  <p:stCondLst>
                                    <p:cond delay="0"/>
                                  </p:stCondLst>
                                  <p:childTnLst>
                                    <p:set>
                                      <p:cBhvr>
                                        <p:cTn id="85" dur="1" fill="hold">
                                          <p:stCondLst>
                                            <p:cond delay="0"/>
                                          </p:stCondLst>
                                        </p:cTn>
                                        <p:tgtEl>
                                          <p:spTgt spid="1028"/>
                                        </p:tgtEl>
                                        <p:attrNameLst>
                                          <p:attrName>style.visibility</p:attrName>
                                        </p:attrNameLst>
                                      </p:cBhvr>
                                      <p:to>
                                        <p:strVal val="visible"/>
                                      </p:to>
                                    </p:set>
                                    <p:animEffect transition="in" filter="randombar(horizontal)">
                                      <p:cBhvr>
                                        <p:cTn id="86" dur="500"/>
                                        <p:tgtEl>
                                          <p:spTgt spid="1028"/>
                                        </p:tgtEl>
                                      </p:cBhvr>
                                    </p:animEffect>
                                  </p:childTnLst>
                                </p:cTn>
                              </p:par>
                              <p:par>
                                <p:cTn id="87" presetID="14" presetClass="entr" presetSubtype="10" fill="hold" nodeType="withEffect">
                                  <p:stCondLst>
                                    <p:cond delay="0"/>
                                  </p:stCondLst>
                                  <p:childTnLst>
                                    <p:set>
                                      <p:cBhvr>
                                        <p:cTn id="88" dur="1" fill="hold">
                                          <p:stCondLst>
                                            <p:cond delay="0"/>
                                          </p:stCondLst>
                                        </p:cTn>
                                        <p:tgtEl>
                                          <p:spTgt spid="1026"/>
                                        </p:tgtEl>
                                        <p:attrNameLst>
                                          <p:attrName>style.visibility</p:attrName>
                                        </p:attrNameLst>
                                      </p:cBhvr>
                                      <p:to>
                                        <p:strVal val="visible"/>
                                      </p:to>
                                    </p:set>
                                    <p:animEffect transition="in" filter="randombar(horizontal)">
                                      <p:cBhvr>
                                        <p:cTn id="89" dur="500"/>
                                        <p:tgtEl>
                                          <p:spTgt spid="1026"/>
                                        </p:tgtEl>
                                      </p:cBhvr>
                                    </p:animEffect>
                                  </p:childTnLst>
                                </p:cTn>
                              </p:par>
                              <p:par>
                                <p:cTn id="90" presetID="14" presetClass="entr" presetSubtype="10" fill="hold" nodeType="withEffect">
                                  <p:stCondLst>
                                    <p:cond delay="0"/>
                                  </p:stCondLst>
                                  <p:childTnLst>
                                    <p:set>
                                      <p:cBhvr>
                                        <p:cTn id="91" dur="1" fill="hold">
                                          <p:stCondLst>
                                            <p:cond delay="0"/>
                                          </p:stCondLst>
                                        </p:cTn>
                                        <p:tgtEl>
                                          <p:spTgt spid="34">
                                            <p:txEl>
                                              <p:pRg st="0" end="0"/>
                                            </p:txEl>
                                          </p:spTgt>
                                        </p:tgtEl>
                                        <p:attrNameLst>
                                          <p:attrName>style.visibility</p:attrName>
                                        </p:attrNameLst>
                                      </p:cBhvr>
                                      <p:to>
                                        <p:strVal val="visible"/>
                                      </p:to>
                                    </p:set>
                                    <p:animEffect transition="in" filter="randombar(horizontal)">
                                      <p:cBhvr>
                                        <p:cTn id="92" dur="500"/>
                                        <p:tgtEl>
                                          <p:spTgt spid="34">
                                            <p:txEl>
                                              <p:pRg st="0" end="0"/>
                                            </p:txEl>
                                          </p:spTgt>
                                        </p:tgtEl>
                                      </p:cBhvr>
                                    </p:animEffect>
                                  </p:childTnLst>
                                </p:cTn>
                              </p:par>
                              <p:par>
                                <p:cTn id="93" presetID="14" presetClass="entr" presetSubtype="10" fill="hold" nodeType="withEffect">
                                  <p:stCondLst>
                                    <p:cond delay="0"/>
                                  </p:stCondLst>
                                  <p:childTnLst>
                                    <p:set>
                                      <p:cBhvr>
                                        <p:cTn id="94" dur="1" fill="hold">
                                          <p:stCondLst>
                                            <p:cond delay="0"/>
                                          </p:stCondLst>
                                        </p:cTn>
                                        <p:tgtEl>
                                          <p:spTgt spid="34">
                                            <p:txEl>
                                              <p:pRg st="1" end="1"/>
                                            </p:txEl>
                                          </p:spTgt>
                                        </p:tgtEl>
                                        <p:attrNameLst>
                                          <p:attrName>style.visibility</p:attrName>
                                        </p:attrNameLst>
                                      </p:cBhvr>
                                      <p:to>
                                        <p:strVal val="visible"/>
                                      </p:to>
                                    </p:set>
                                    <p:animEffect transition="in" filter="randombar(horizontal)">
                                      <p:cBhvr>
                                        <p:cTn id="95" dur="500"/>
                                        <p:tgtEl>
                                          <p:spTgt spid="34">
                                            <p:txEl>
                                              <p:pRg st="1" end="1"/>
                                            </p:txEl>
                                          </p:spTgt>
                                        </p:tgtEl>
                                      </p:cBhvr>
                                    </p:animEffect>
                                  </p:childTnLst>
                                </p:cTn>
                              </p:par>
                            </p:childTnLst>
                          </p:cTn>
                        </p:par>
                        <p:par>
                          <p:cTn id="96" fill="hold">
                            <p:stCondLst>
                              <p:cond delay="1000"/>
                            </p:stCondLst>
                            <p:childTnLst>
                              <p:par>
                                <p:cTn id="97" presetID="1" presetClass="exit" presetSubtype="0" fill="hold" grpId="0" nodeType="afterEffect">
                                  <p:stCondLst>
                                    <p:cond delay="0"/>
                                  </p:stCondLst>
                                  <p:childTnLst>
                                    <p:set>
                                      <p:cBhvr>
                                        <p:cTn id="98" dur="1" fill="hold">
                                          <p:stCondLst>
                                            <p:cond delay="0"/>
                                          </p:stCondLst>
                                        </p:cTn>
                                        <p:tgtEl>
                                          <p:spTgt spid="5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 grpId="0" animBg="1"/>
      <p:bldP spid="35" grpId="0" animBg="1"/>
      <p:bldP spid="36" grpId="0" animBg="1"/>
      <p:bldP spid="37" grpId="0" animBg="1"/>
      <p:bldP spid="38" grpId="0" animBg="1"/>
      <p:bldP spid="50" grpId="0"/>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a:t>How would you decide between them?</a:t>
            </a:r>
          </a:p>
        </p:txBody>
      </p:sp>
      <p:sp>
        <p:nvSpPr>
          <p:cNvPr id="4" name="Content Placeholder 3"/>
          <p:cNvSpPr>
            <a:spLocks noGrp="1"/>
          </p:cNvSpPr>
          <p:nvPr>
            <p:ph idx="1"/>
          </p:nvPr>
        </p:nvSpPr>
        <p:spPr/>
        <p:txBody>
          <a:bodyPr/>
          <a:lstStyle/>
          <a:p>
            <a:r>
              <a:rPr lang="en-US" dirty="0"/>
              <a:t>Basically, we have four options:</a:t>
            </a:r>
          </a:p>
          <a:p>
            <a:pPr marL="514350" indent="-514350">
              <a:buFont typeface="+mj-lt"/>
              <a:buAutoNum type="arabicPeriod"/>
            </a:pPr>
            <a:r>
              <a:rPr lang="en-US" dirty="0"/>
              <a:t>  Keep my server busy by running one multithreaded application on it</a:t>
            </a:r>
          </a:p>
          <a:p>
            <a:pPr marL="514350" indent="-514350">
              <a:buFont typeface="+mj-lt"/>
              <a:buAutoNum type="arabicPeriod"/>
            </a:pPr>
            <a:r>
              <a:rPr lang="en-US" dirty="0"/>
              <a:t>  Keep it busy by running N unthreaded versions of my application as</a:t>
            </a:r>
            <a:br>
              <a:rPr lang="en-US" dirty="0"/>
            </a:br>
            <a:r>
              <a:rPr lang="en-US" dirty="0"/>
              <a:t>  virtual machines, sharing the hardware</a:t>
            </a:r>
          </a:p>
          <a:p>
            <a:pPr marL="514350" indent="-514350">
              <a:buFont typeface="+mj-lt"/>
              <a:buAutoNum type="arabicPeriod"/>
            </a:pPr>
            <a:r>
              <a:rPr lang="en-US" dirty="0"/>
              <a:t>  Keep it busy by running N side by side processes, but don’t virtualize</a:t>
            </a:r>
          </a:p>
          <a:p>
            <a:pPr marL="514350" indent="-514350">
              <a:buFont typeface="+mj-lt"/>
              <a:buAutoNum type="arabicPeriod"/>
            </a:pPr>
            <a:r>
              <a:rPr lang="en-US" dirty="0"/>
              <a:t>  Keep it busy by running N side by side processes using containers</a:t>
            </a:r>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37</a:t>
            </a:fld>
            <a:endParaRPr lang="en-US"/>
          </a:p>
        </p:txBody>
      </p:sp>
      <p:sp>
        <p:nvSpPr>
          <p:cNvPr id="7" name="TextBox 6">
            <a:extLst>
              <a:ext uri="{FF2B5EF4-FFF2-40B4-BE49-F238E27FC236}">
                <a16:creationId xmlns:a16="http://schemas.microsoft.com/office/drawing/2014/main" id="{63BC42F5-F400-4CA6-BA53-0BB822BA3C6F}"/>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201583599"/>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EC3719-3B06-48BA-B865-CF744BE2817C}"/>
              </a:ext>
            </a:extLst>
          </p:cNvPr>
          <p:cNvSpPr>
            <a:spLocks noGrp="1"/>
          </p:cNvSpPr>
          <p:nvPr>
            <p:ph type="title"/>
          </p:nvPr>
        </p:nvSpPr>
        <p:spPr/>
        <p:txBody>
          <a:bodyPr/>
          <a:lstStyle/>
          <a:p>
            <a:r>
              <a:rPr lang="en-US" dirty="0"/>
              <a:t>Choices as a table</a:t>
            </a:r>
          </a:p>
        </p:txBody>
      </p:sp>
      <p:graphicFrame>
        <p:nvGraphicFramePr>
          <p:cNvPr id="6" name="Content Placeholder 5">
            <a:extLst>
              <a:ext uri="{FF2B5EF4-FFF2-40B4-BE49-F238E27FC236}">
                <a16:creationId xmlns:a16="http://schemas.microsoft.com/office/drawing/2014/main" id="{76EDF22D-A023-4CAC-8F87-2369DFA99BBE}"/>
              </a:ext>
            </a:extLst>
          </p:cNvPr>
          <p:cNvGraphicFramePr>
            <a:graphicFrameLocks noGrp="1"/>
          </p:cNvGraphicFramePr>
          <p:nvPr>
            <p:ph idx="1"/>
            <p:extLst>
              <p:ext uri="{D42A27DB-BD31-4B8C-83A1-F6EECF244321}">
                <p14:modId xmlns:p14="http://schemas.microsoft.com/office/powerpoint/2010/main" val="515454283"/>
              </p:ext>
            </p:extLst>
          </p:nvPr>
        </p:nvGraphicFramePr>
        <p:xfrm>
          <a:off x="1023938" y="2286000"/>
          <a:ext cx="10787060" cy="3479800"/>
        </p:xfrm>
        <a:graphic>
          <a:graphicData uri="http://schemas.openxmlformats.org/drawingml/2006/table">
            <a:tbl>
              <a:tblPr firstRow="1" bandRow="1">
                <a:tableStyleId>{5C22544A-7EE6-4342-B048-85BDC9FD1C3A}</a:tableStyleId>
              </a:tblPr>
              <a:tblGrid>
                <a:gridCol w="2157412">
                  <a:extLst>
                    <a:ext uri="{9D8B030D-6E8A-4147-A177-3AD203B41FA5}">
                      <a16:colId xmlns:a16="http://schemas.microsoft.com/office/drawing/2014/main" val="541642939"/>
                    </a:ext>
                  </a:extLst>
                </a:gridCol>
                <a:gridCol w="1896677">
                  <a:extLst>
                    <a:ext uri="{9D8B030D-6E8A-4147-A177-3AD203B41FA5}">
                      <a16:colId xmlns:a16="http://schemas.microsoft.com/office/drawing/2014/main" val="498987951"/>
                    </a:ext>
                  </a:extLst>
                </a:gridCol>
                <a:gridCol w="2418147">
                  <a:extLst>
                    <a:ext uri="{9D8B030D-6E8A-4147-A177-3AD203B41FA5}">
                      <a16:colId xmlns:a16="http://schemas.microsoft.com/office/drawing/2014/main" val="3291617419"/>
                    </a:ext>
                  </a:extLst>
                </a:gridCol>
                <a:gridCol w="4314824">
                  <a:extLst>
                    <a:ext uri="{9D8B030D-6E8A-4147-A177-3AD203B41FA5}">
                      <a16:colId xmlns:a16="http://schemas.microsoft.com/office/drawing/2014/main" val="3799248371"/>
                    </a:ext>
                  </a:extLst>
                </a:gridCol>
              </a:tblGrid>
              <a:tr h="370840">
                <a:tc>
                  <a:txBody>
                    <a:bodyPr/>
                    <a:lstStyle/>
                    <a:p>
                      <a:r>
                        <a:rPr lang="en-US" dirty="0"/>
                        <a:t>Option</a:t>
                      </a:r>
                    </a:p>
                  </a:txBody>
                  <a:tcPr/>
                </a:tc>
                <a:tc>
                  <a:txBody>
                    <a:bodyPr/>
                    <a:lstStyle/>
                    <a:p>
                      <a:r>
                        <a:rPr lang="en-US" dirty="0"/>
                        <a:t>Speed</a:t>
                      </a:r>
                    </a:p>
                  </a:txBody>
                  <a:tcPr/>
                </a:tc>
                <a:tc>
                  <a:txBody>
                    <a:bodyPr/>
                    <a:lstStyle/>
                    <a:p>
                      <a:r>
                        <a:rPr lang="en-US" dirty="0"/>
                        <a:t>Complexity</a:t>
                      </a:r>
                    </a:p>
                  </a:txBody>
                  <a:tcPr/>
                </a:tc>
                <a:tc>
                  <a:txBody>
                    <a:bodyPr/>
                    <a:lstStyle/>
                    <a:p>
                      <a:r>
                        <a:rPr lang="en-US" dirty="0"/>
                        <a:t>Costs</a:t>
                      </a:r>
                    </a:p>
                  </a:txBody>
                  <a:tcPr/>
                </a:tc>
                <a:extLst>
                  <a:ext uri="{0D108BD9-81ED-4DB2-BD59-A6C34878D82A}">
                    <a16:rowId xmlns:a16="http://schemas.microsoft.com/office/drawing/2014/main" val="3904390901"/>
                  </a:ext>
                </a:extLst>
              </a:tr>
              <a:tr h="370840">
                <a:tc>
                  <a:txBody>
                    <a:bodyPr/>
                    <a:lstStyle/>
                    <a:p>
                      <a:pPr marL="342900" indent="-342900">
                        <a:buFont typeface="+mj-lt"/>
                        <a:buAutoNum type="arabicPeriod"/>
                      </a:pPr>
                      <a:r>
                        <a:rPr lang="en-US" b="1" dirty="0"/>
                        <a:t>Multithreaded server</a:t>
                      </a:r>
                    </a:p>
                  </a:txBody>
                  <a:tcPr/>
                </a:tc>
                <a:tc>
                  <a:txBody>
                    <a:bodyPr/>
                    <a:lstStyle/>
                    <a:p>
                      <a:r>
                        <a:rPr lang="en-US" dirty="0">
                          <a:solidFill>
                            <a:srgbClr val="C00000"/>
                          </a:solidFill>
                        </a:rPr>
                        <a:t>Poor</a:t>
                      </a:r>
                    </a:p>
                  </a:txBody>
                  <a:tcPr/>
                </a:tc>
                <a:tc>
                  <a:txBody>
                    <a:bodyPr/>
                    <a:lstStyle/>
                    <a:p>
                      <a:r>
                        <a:rPr lang="en-US" dirty="0">
                          <a:solidFill>
                            <a:srgbClr val="C00000"/>
                          </a:solidFill>
                        </a:rPr>
                        <a:t>Poor</a:t>
                      </a:r>
                    </a:p>
                  </a:txBody>
                  <a:tcPr/>
                </a:tc>
                <a:tc>
                  <a:txBody>
                    <a:bodyPr/>
                    <a:lstStyle/>
                    <a:p>
                      <a:r>
                        <a:rPr lang="en-US" dirty="0">
                          <a:solidFill>
                            <a:srgbClr val="C00000"/>
                          </a:solidFill>
                        </a:rPr>
                        <a:t>Development: expensive.  </a:t>
                      </a:r>
                      <a:r>
                        <a:rPr lang="en-US" dirty="0"/>
                        <a:t>Use of resources: best.  But may be </a:t>
                      </a:r>
                      <a:r>
                        <a:rPr lang="en-US" dirty="0">
                          <a:solidFill>
                            <a:srgbClr val="C00000"/>
                          </a:solidFill>
                        </a:rPr>
                        <a:t>hard to administer.</a:t>
                      </a:r>
                    </a:p>
                  </a:txBody>
                  <a:tcPr/>
                </a:tc>
                <a:extLst>
                  <a:ext uri="{0D108BD9-81ED-4DB2-BD59-A6C34878D82A}">
                    <a16:rowId xmlns:a16="http://schemas.microsoft.com/office/drawing/2014/main" val="1158293760"/>
                  </a:ext>
                </a:extLst>
              </a:tr>
              <a:tr h="428791">
                <a:tc>
                  <a:txBody>
                    <a:bodyPr/>
                    <a:lstStyle/>
                    <a:p>
                      <a:pPr marL="342900" indent="-342900">
                        <a:buFont typeface="+mj-lt"/>
                        <a:buAutoNum type="arabicPeriod" startAt="2"/>
                      </a:pPr>
                      <a:r>
                        <a:rPr lang="en-US" b="1" dirty="0"/>
                        <a:t>Single-thread + VM</a:t>
                      </a:r>
                    </a:p>
                  </a:txBody>
                  <a:tcPr/>
                </a:tc>
                <a:tc>
                  <a:txBody>
                    <a:bodyPr/>
                    <a:lstStyle/>
                    <a:p>
                      <a:r>
                        <a:rPr lang="en-US" dirty="0">
                          <a:solidFill>
                            <a:srgbClr val="C00000"/>
                          </a:solidFill>
                        </a:rPr>
                        <a:t>Poor</a:t>
                      </a:r>
                    </a:p>
                  </a:txBody>
                  <a:tcPr/>
                </a:tc>
                <a:tc>
                  <a:txBody>
                    <a:bodyPr/>
                    <a:lstStyle/>
                    <a:p>
                      <a:r>
                        <a:rPr lang="en-US" dirty="0"/>
                        <a:t>Good</a:t>
                      </a:r>
                    </a:p>
                  </a:txBody>
                  <a:tcPr/>
                </a:tc>
                <a:tc>
                  <a:txBody>
                    <a:bodyPr/>
                    <a:lstStyle/>
                    <a:p>
                      <a:r>
                        <a:rPr lang="en-US" dirty="0"/>
                        <a:t>Inexpensive development, but </a:t>
                      </a:r>
                      <a:r>
                        <a:rPr lang="en-US" dirty="0">
                          <a:solidFill>
                            <a:srgbClr val="C00000"/>
                          </a:solidFill>
                        </a:rPr>
                        <a:t>inefficient use of memory resources, high overheads</a:t>
                      </a:r>
                    </a:p>
                  </a:txBody>
                  <a:tcPr/>
                </a:tc>
                <a:extLst>
                  <a:ext uri="{0D108BD9-81ED-4DB2-BD59-A6C34878D82A}">
                    <a16:rowId xmlns:a16="http://schemas.microsoft.com/office/drawing/2014/main" val="135527989"/>
                  </a:ext>
                </a:extLst>
              </a:tr>
              <a:tr h="370840">
                <a:tc>
                  <a:txBody>
                    <a:bodyPr/>
                    <a:lstStyle/>
                    <a:p>
                      <a:pPr marL="342900" indent="-342900">
                        <a:buFont typeface="+mj-lt"/>
                        <a:buAutoNum type="arabicPeriod" startAt="3"/>
                      </a:pPr>
                      <a:r>
                        <a:rPr lang="en-US" b="1" dirty="0"/>
                        <a:t>Single-threaded process model</a:t>
                      </a:r>
                    </a:p>
                  </a:txBody>
                  <a:tcPr/>
                </a:tc>
                <a:tc>
                  <a:txBody>
                    <a:bodyPr/>
                    <a:lstStyle/>
                    <a:p>
                      <a:r>
                        <a:rPr lang="en-US" dirty="0"/>
                        <a:t>Very good if interference can be avoided</a:t>
                      </a:r>
                    </a:p>
                  </a:txBody>
                  <a:tcPr/>
                </a:tc>
                <a:tc>
                  <a:txBody>
                    <a:bodyPr/>
                    <a:lstStyle/>
                    <a:p>
                      <a:r>
                        <a:rPr lang="en-US" dirty="0"/>
                        <a:t>Least complex!</a:t>
                      </a:r>
                    </a:p>
                  </a:txBody>
                  <a:tcPr/>
                </a:tc>
                <a:tc>
                  <a:txBody>
                    <a:bodyPr/>
                    <a:lstStyle/>
                    <a:p>
                      <a:r>
                        <a:rPr lang="en-US" dirty="0"/>
                        <a:t>Inexpensive development, but administering to ensure that the processes won’t somehow interfere can be tricky.</a:t>
                      </a:r>
                    </a:p>
                  </a:txBody>
                  <a:tcPr/>
                </a:tc>
                <a:extLst>
                  <a:ext uri="{0D108BD9-81ED-4DB2-BD59-A6C34878D82A}">
                    <a16:rowId xmlns:a16="http://schemas.microsoft.com/office/drawing/2014/main" val="1511821634"/>
                  </a:ext>
                </a:extLst>
              </a:tr>
              <a:tr h="370840">
                <a:tc>
                  <a:txBody>
                    <a:bodyPr/>
                    <a:lstStyle/>
                    <a:p>
                      <a:pPr marL="342900" indent="-342900">
                        <a:buFont typeface="+mj-lt"/>
                        <a:buAutoNum type="arabicPeriod" startAt="4"/>
                      </a:pPr>
                      <a:r>
                        <a:rPr lang="en-US" b="1" dirty="0"/>
                        <a:t>Single-threaded,</a:t>
                      </a:r>
                      <a:br>
                        <a:rPr lang="en-US" b="1" dirty="0"/>
                      </a:br>
                      <a:r>
                        <a:rPr lang="en-US" b="1" dirty="0"/>
                        <a:t>containers</a:t>
                      </a:r>
                    </a:p>
                  </a:txBody>
                  <a:tcPr/>
                </a:tc>
                <a:tc>
                  <a:txBody>
                    <a:bodyPr/>
                    <a:lstStyle/>
                    <a:p>
                      <a:r>
                        <a:rPr lang="en-US" b="1" dirty="0">
                          <a:solidFill>
                            <a:schemeClr val="accent5">
                              <a:lumMod val="50000"/>
                            </a:schemeClr>
                          </a:solidFill>
                        </a:rPr>
                        <a:t>Best of all.</a:t>
                      </a:r>
                    </a:p>
                  </a:txBody>
                  <a:tcPr/>
                </a:tc>
                <a:tc>
                  <a:txBody>
                    <a:bodyPr/>
                    <a:lstStyle/>
                    <a:p>
                      <a:r>
                        <a:rPr lang="en-US" b="1" dirty="0">
                          <a:solidFill>
                            <a:schemeClr val="accent5">
                              <a:lumMod val="50000"/>
                            </a:schemeClr>
                          </a:solidFill>
                        </a:rPr>
                        <a:t>Just like a single-threaded process model.</a:t>
                      </a:r>
                    </a:p>
                  </a:txBody>
                  <a:tcPr/>
                </a:tc>
                <a:tc>
                  <a:txBody>
                    <a:bodyPr/>
                    <a:lstStyle/>
                    <a:p>
                      <a:r>
                        <a:rPr lang="en-US" b="1" dirty="0">
                          <a:solidFill>
                            <a:schemeClr val="accent5">
                              <a:lumMod val="50000"/>
                            </a:schemeClr>
                          </a:solidFill>
                        </a:rPr>
                        <a:t>Inexpensive development.</a:t>
                      </a:r>
                      <a:r>
                        <a:rPr lang="en-US" b="1" baseline="0" dirty="0">
                          <a:solidFill>
                            <a:schemeClr val="accent5">
                              <a:lumMod val="50000"/>
                            </a:schemeClr>
                          </a:solidFill>
                        </a:rPr>
                        <a:t>  T</a:t>
                      </a:r>
                      <a:r>
                        <a:rPr lang="en-US" b="1" dirty="0">
                          <a:solidFill>
                            <a:schemeClr val="accent5">
                              <a:lumMod val="50000"/>
                            </a:schemeClr>
                          </a:solidFill>
                        </a:rPr>
                        <a:t>he approach helps</a:t>
                      </a:r>
                      <a:r>
                        <a:rPr lang="en-US" b="1" baseline="0" dirty="0">
                          <a:solidFill>
                            <a:schemeClr val="accent5">
                              <a:lumMod val="50000"/>
                            </a:schemeClr>
                          </a:solidFill>
                        </a:rPr>
                        <a:t> by protecting containerized apps from most forms of </a:t>
                      </a:r>
                      <a:r>
                        <a:rPr lang="en-US" b="1" dirty="0">
                          <a:solidFill>
                            <a:schemeClr val="accent5">
                              <a:lumMod val="50000"/>
                            </a:schemeClr>
                          </a:solidFill>
                        </a:rPr>
                        <a:t>interference.</a:t>
                      </a:r>
                    </a:p>
                  </a:txBody>
                  <a:tcPr/>
                </a:tc>
                <a:extLst>
                  <a:ext uri="{0D108BD9-81ED-4DB2-BD59-A6C34878D82A}">
                    <a16:rowId xmlns:a16="http://schemas.microsoft.com/office/drawing/2014/main" val="1841024768"/>
                  </a:ext>
                </a:extLst>
              </a:tr>
            </a:tbl>
          </a:graphicData>
        </a:graphic>
      </p:graphicFrame>
      <p:sp>
        <p:nvSpPr>
          <p:cNvPr id="4" name="Footer Placeholder 3">
            <a:extLst>
              <a:ext uri="{FF2B5EF4-FFF2-40B4-BE49-F238E27FC236}">
                <a16:creationId xmlns:a16="http://schemas.microsoft.com/office/drawing/2014/main" id="{5CC3BFE8-8BBD-4134-A4C5-C220C9920597}"/>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C66C081B-8B5C-453A-A4A5-5CC217CF868F}"/>
              </a:ext>
            </a:extLst>
          </p:cNvPr>
          <p:cNvSpPr>
            <a:spLocks noGrp="1"/>
          </p:cNvSpPr>
          <p:nvPr>
            <p:ph type="sldNum" sz="quarter" idx="12"/>
          </p:nvPr>
        </p:nvSpPr>
        <p:spPr/>
        <p:txBody>
          <a:bodyPr/>
          <a:lstStyle/>
          <a:p>
            <a:fld id="{3C974458-8A97-4835-BF79-1FB6D7856C21}" type="slidenum">
              <a:rPr lang="en-US" smtClean="0"/>
              <a:t>38</a:t>
            </a:fld>
            <a:endParaRPr lang="en-US"/>
          </a:p>
        </p:txBody>
      </p:sp>
      <p:sp>
        <p:nvSpPr>
          <p:cNvPr id="8" name="TextBox 7">
            <a:extLst>
              <a:ext uri="{FF2B5EF4-FFF2-40B4-BE49-F238E27FC236}">
                <a16:creationId xmlns:a16="http://schemas.microsoft.com/office/drawing/2014/main" id="{119F8C68-9201-4C52-9886-478AB043AFDD}"/>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3210313911"/>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21F7AE-F16A-4E70-AA77-AB700EEE0D56}"/>
              </a:ext>
            </a:extLst>
          </p:cNvPr>
          <p:cNvSpPr>
            <a:spLocks noGrp="1"/>
          </p:cNvSpPr>
          <p:nvPr>
            <p:ph type="title"/>
          </p:nvPr>
        </p:nvSpPr>
        <p:spPr/>
        <p:txBody>
          <a:bodyPr/>
          <a:lstStyle/>
          <a:p>
            <a:r>
              <a:rPr lang="en-US" dirty="0"/>
              <a:t>Why container model “wins”…</a:t>
            </a:r>
          </a:p>
        </p:txBody>
      </p:sp>
      <p:sp>
        <p:nvSpPr>
          <p:cNvPr id="3" name="Content Placeholder 2">
            <a:extLst>
              <a:ext uri="{FF2B5EF4-FFF2-40B4-BE49-F238E27FC236}">
                <a16:creationId xmlns:a16="http://schemas.microsoft.com/office/drawing/2014/main" id="{5DF9AC0C-CBD9-4C38-8CF8-E625534E0A4D}"/>
              </a:ext>
            </a:extLst>
          </p:cNvPr>
          <p:cNvSpPr>
            <a:spLocks noGrp="1"/>
          </p:cNvSpPr>
          <p:nvPr>
            <p:ph idx="1"/>
          </p:nvPr>
        </p:nvSpPr>
        <p:spPr/>
        <p:txBody>
          <a:bodyPr>
            <a:normAutofit/>
          </a:bodyPr>
          <a:lstStyle/>
          <a:p>
            <a:r>
              <a:rPr lang="en-US" dirty="0"/>
              <a:t>We want the edge of the cloud to be as cost-effective as possible.</a:t>
            </a:r>
          </a:p>
          <a:p>
            <a:endParaRPr lang="en-US" dirty="0"/>
          </a:p>
          <a:p>
            <a:r>
              <a:rPr lang="en-US" dirty="0"/>
              <a:t>Development and management complexity is one kind of cost.  </a:t>
            </a:r>
          </a:p>
          <a:p>
            <a:endParaRPr lang="en-US" dirty="0"/>
          </a:p>
          <a:p>
            <a:r>
              <a:rPr lang="en-US" dirty="0"/>
              <a:t>Also think about CPU load, memory, and context switching overheads:</a:t>
            </a:r>
          </a:p>
          <a:p>
            <a:pPr>
              <a:buFont typeface="Wingdings" panose="05000000000000000000" pitchFamily="2" charset="2"/>
              <a:buChar char="Ø"/>
            </a:pPr>
            <a:r>
              <a:rPr lang="en-US" dirty="0"/>
              <a:t>  Best would be a single program with multiple threads</a:t>
            </a:r>
          </a:p>
          <a:p>
            <a:pPr>
              <a:buFont typeface="Wingdings" panose="05000000000000000000" pitchFamily="2" charset="2"/>
              <a:buChar char="Ø"/>
            </a:pPr>
            <a:r>
              <a:rPr lang="en-US" dirty="0"/>
              <a:t>  Containers offer isolation and can share code pages, saving memory</a:t>
            </a:r>
          </a:p>
        </p:txBody>
      </p:sp>
      <p:sp>
        <p:nvSpPr>
          <p:cNvPr id="4" name="Footer Placeholder 3">
            <a:extLst>
              <a:ext uri="{FF2B5EF4-FFF2-40B4-BE49-F238E27FC236}">
                <a16:creationId xmlns:a16="http://schemas.microsoft.com/office/drawing/2014/main" id="{EA7F6F49-D61E-4BF3-ABB1-EB31AC0C9131}"/>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679639EC-BE3D-4AF9-8DB8-697423AFD6E0}"/>
              </a:ext>
            </a:extLst>
          </p:cNvPr>
          <p:cNvSpPr>
            <a:spLocks noGrp="1"/>
          </p:cNvSpPr>
          <p:nvPr>
            <p:ph type="sldNum" sz="quarter" idx="12"/>
          </p:nvPr>
        </p:nvSpPr>
        <p:spPr/>
        <p:txBody>
          <a:bodyPr/>
          <a:lstStyle/>
          <a:p>
            <a:fld id="{3C974458-8A97-4835-BF79-1FB6D7856C21}" type="slidenum">
              <a:rPr lang="en-US" smtClean="0"/>
              <a:t>39</a:t>
            </a:fld>
            <a:endParaRPr lang="en-US"/>
          </a:p>
        </p:txBody>
      </p:sp>
      <p:sp>
        <p:nvSpPr>
          <p:cNvPr id="6" name="TextBox 5">
            <a:extLst>
              <a:ext uri="{FF2B5EF4-FFF2-40B4-BE49-F238E27FC236}">
                <a16:creationId xmlns:a16="http://schemas.microsoft.com/office/drawing/2014/main" id="{C6B69B33-311C-48DC-B2F7-BD3D25FDCE37}"/>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3950648203"/>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Box 8">
            <a:extLst>
              <a:ext uri="{FF2B5EF4-FFF2-40B4-BE49-F238E27FC236}">
                <a16:creationId xmlns:a16="http://schemas.microsoft.com/office/drawing/2014/main" id="{4CA876D6-77C6-4980-B1F8-715275391914}"/>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
        <p:nvSpPr>
          <p:cNvPr id="2" name="Title 1"/>
          <p:cNvSpPr>
            <a:spLocks noGrp="1"/>
          </p:cNvSpPr>
          <p:nvPr>
            <p:ph type="title"/>
          </p:nvPr>
        </p:nvSpPr>
        <p:spPr/>
        <p:txBody>
          <a:bodyPr/>
          <a:lstStyle/>
          <a:p>
            <a:r>
              <a:rPr lang="en-US" dirty="0"/>
              <a:t>Why doesn’t a multi-threaded solution perform best?</a:t>
            </a:r>
          </a:p>
        </p:txBody>
      </p:sp>
      <p:sp>
        <p:nvSpPr>
          <p:cNvPr id="3" name="Content Placeholder 2"/>
          <p:cNvSpPr>
            <a:spLocks noGrp="1"/>
          </p:cNvSpPr>
          <p:nvPr>
            <p:ph idx="1"/>
          </p:nvPr>
        </p:nvSpPr>
        <p:spPr/>
        <p:txBody>
          <a:bodyPr/>
          <a:lstStyle/>
          <a:p>
            <a:r>
              <a:rPr lang="en-US" dirty="0"/>
              <a:t>This is almost always a surprise to CS5412 students.  To appreciate the issue, we need to understand more about modern server hardware</a:t>
            </a:r>
          </a:p>
          <a:p>
            <a:r>
              <a:rPr lang="en-US" dirty="0"/>
              <a:t>Early days of the web were before we fell off Moore’s curve.  Today’s servers are </a:t>
            </a:r>
            <a:r>
              <a:rPr lang="en-US" i="1" u="sng" dirty="0"/>
              <a:t>NUMA machines</a:t>
            </a:r>
            <a:r>
              <a:rPr lang="en-US" dirty="0"/>
              <a:t> with many cores.  </a:t>
            </a:r>
          </a:p>
        </p:txBody>
      </p:sp>
      <p:pic>
        <p:nvPicPr>
          <p:cNvPr id="4" name="Picture 3"/>
          <p:cNvPicPr>
            <a:picLocks noChangeAspect="1"/>
          </p:cNvPicPr>
          <p:nvPr/>
        </p:nvPicPr>
        <p:blipFill>
          <a:blip r:embed="rId3"/>
          <a:stretch>
            <a:fillRect/>
          </a:stretch>
        </p:blipFill>
        <p:spPr>
          <a:xfrm>
            <a:off x="6961784" y="4162094"/>
            <a:ext cx="3523129" cy="2433895"/>
          </a:xfrm>
          <a:prstGeom prst="rect">
            <a:avLst/>
          </a:prstGeom>
        </p:spPr>
      </p:pic>
      <p:pic>
        <p:nvPicPr>
          <p:cNvPr id="5" name="Picture 4"/>
          <p:cNvPicPr>
            <a:picLocks noChangeAspect="1"/>
          </p:cNvPicPr>
          <p:nvPr/>
        </p:nvPicPr>
        <p:blipFill>
          <a:blip r:embed="rId4"/>
          <a:stretch>
            <a:fillRect/>
          </a:stretch>
        </p:blipFill>
        <p:spPr>
          <a:xfrm>
            <a:off x="1244454" y="4485261"/>
            <a:ext cx="2184027" cy="1638020"/>
          </a:xfrm>
          <a:prstGeom prst="rect">
            <a:avLst/>
          </a:prstGeom>
        </p:spPr>
      </p:pic>
      <p:sp>
        <p:nvSpPr>
          <p:cNvPr id="6" name="TextBox 5"/>
          <p:cNvSpPr txBox="1"/>
          <p:nvPr/>
        </p:nvSpPr>
        <p:spPr>
          <a:xfrm>
            <a:off x="3811207" y="4778878"/>
            <a:ext cx="2277035" cy="1200329"/>
          </a:xfrm>
          <a:prstGeom prst="rect">
            <a:avLst/>
          </a:prstGeom>
          <a:noFill/>
        </p:spPr>
        <p:txBody>
          <a:bodyPr wrap="square" rtlCol="0">
            <a:spAutoFit/>
          </a:bodyPr>
          <a:lstStyle/>
          <a:p>
            <a:pPr algn="ctr"/>
            <a:r>
              <a:rPr lang="en-US" dirty="0"/>
              <a:t>32-core Intel Aubrey</a:t>
            </a:r>
            <a:br>
              <a:rPr lang="en-US" dirty="0"/>
            </a:br>
            <a:r>
              <a:rPr lang="en-US" dirty="0"/>
              <a:t>chip.  Some servers have as many as 128 cores today!</a:t>
            </a:r>
          </a:p>
        </p:txBody>
      </p:sp>
      <p:sp>
        <p:nvSpPr>
          <p:cNvPr id="8" name="Slide Number Placeholder 7"/>
          <p:cNvSpPr>
            <a:spLocks noGrp="1"/>
          </p:cNvSpPr>
          <p:nvPr>
            <p:ph type="sldNum" sz="quarter" idx="12"/>
          </p:nvPr>
        </p:nvSpPr>
        <p:spPr/>
        <p:txBody>
          <a:bodyPr/>
          <a:lstStyle/>
          <a:p>
            <a:fld id="{3C974458-8A97-4835-BF79-1FB6D7856C21}" type="slidenum">
              <a:rPr lang="en-US" smtClean="0"/>
              <a:t>40</a:t>
            </a:fld>
            <a:endParaRPr lang="en-US"/>
          </a:p>
        </p:txBody>
      </p:sp>
      <p:sp>
        <p:nvSpPr>
          <p:cNvPr id="7" name="Footer Placeholder 6"/>
          <p:cNvSpPr>
            <a:spLocks noGrp="1"/>
          </p:cNvSpPr>
          <p:nvPr>
            <p:ph type="ftr" sz="quarter" idx="11"/>
          </p:nvPr>
        </p:nvSpPr>
        <p:spPr/>
        <p:txBody>
          <a:bodyPr/>
          <a:lstStyle/>
          <a:p>
            <a:r>
              <a:rPr lang="en-US"/>
              <a:t>http://www.cs.cornell.edu/courses/cs5412/2019sp</a:t>
            </a:r>
          </a:p>
        </p:txBody>
      </p:sp>
    </p:spTree>
    <p:extLst>
      <p:ext uri="{BB962C8B-B14F-4D97-AF65-F5344CB8AC3E}">
        <p14:creationId xmlns:p14="http://schemas.microsoft.com/office/powerpoint/2010/main" val="707927072"/>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NUMA architecture</a:t>
            </a:r>
          </a:p>
        </p:txBody>
      </p:sp>
      <p:sp>
        <p:nvSpPr>
          <p:cNvPr id="3" name="Content Placeholder 2"/>
          <p:cNvSpPr>
            <a:spLocks noGrp="1"/>
          </p:cNvSpPr>
          <p:nvPr>
            <p:ph idx="1"/>
          </p:nvPr>
        </p:nvSpPr>
        <p:spPr/>
        <p:txBody>
          <a:bodyPr>
            <a:normAutofit lnSpcReduction="10000"/>
          </a:bodyPr>
          <a:lstStyle/>
          <a:p>
            <a:r>
              <a:rPr lang="en-US" dirty="0"/>
              <a:t>A NUMA computer is really a small rack of computers on a chip</a:t>
            </a:r>
          </a:p>
          <a:p>
            <a:r>
              <a:rPr lang="en-US" dirty="0"/>
              <a:t>Each has its own L2 cache, and small groups of them share DRAM.</a:t>
            </a:r>
          </a:p>
          <a:p>
            <a:r>
              <a:rPr lang="en-US" dirty="0"/>
              <a:t>With, say, 12 cores you might have 4 DRAM modules serving 3 each.</a:t>
            </a:r>
          </a:p>
          <a:p>
            <a:pPr>
              <a:buFont typeface="Wingdings" panose="05000000000000000000" pitchFamily="2" charset="2"/>
              <a:buChar char="Ø"/>
            </a:pPr>
            <a:r>
              <a:rPr lang="en-US" dirty="0"/>
              <a:t>  Accessing your nearby DRAM is rapid</a:t>
            </a:r>
          </a:p>
          <a:p>
            <a:pPr>
              <a:buFont typeface="Wingdings" panose="05000000000000000000" pitchFamily="2" charset="2"/>
              <a:buChar char="Ø"/>
            </a:pPr>
            <a:r>
              <a:rPr lang="en-US" dirty="0"/>
              <a:t>  Accessing the other DRAM modules is much slower, 15x or more</a:t>
            </a:r>
          </a:p>
          <a:p>
            <a:pPr marL="0" indent="0">
              <a:buNone/>
            </a:pPr>
            <a:endParaRPr lang="en-US" dirty="0"/>
          </a:p>
          <a:p>
            <a:pPr marL="0" indent="0">
              <a:buNone/>
            </a:pPr>
            <a:r>
              <a:rPr lang="en-US" dirty="0"/>
              <a:t>NUMA hardware provides cache consistency and locking, but costs can be quite high if these features have much work to do.</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41</a:t>
            </a:fld>
            <a:endParaRPr lang="en-US"/>
          </a:p>
        </p:txBody>
      </p:sp>
      <p:sp>
        <p:nvSpPr>
          <p:cNvPr id="6" name="TextBox 5">
            <a:extLst>
              <a:ext uri="{FF2B5EF4-FFF2-40B4-BE49-F238E27FC236}">
                <a16:creationId xmlns:a16="http://schemas.microsoft.com/office/drawing/2014/main" id="{30618658-8CE3-4A52-B95A-3D21760A348F}"/>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3878834403"/>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311A02-2560-46F1-B19B-E7723D27C69B}"/>
              </a:ext>
            </a:extLst>
          </p:cNvPr>
          <p:cNvSpPr>
            <a:spLocks noGrp="1"/>
          </p:cNvSpPr>
          <p:nvPr>
            <p:ph type="title"/>
          </p:nvPr>
        </p:nvSpPr>
        <p:spPr/>
        <p:txBody>
          <a:bodyPr/>
          <a:lstStyle/>
          <a:p>
            <a:r>
              <a:rPr lang="en-US" dirty="0"/>
              <a:t>Multithreading on a NUMA.</a:t>
            </a:r>
          </a:p>
        </p:txBody>
      </p:sp>
      <p:sp>
        <p:nvSpPr>
          <p:cNvPr id="3" name="Content Placeholder 2">
            <a:extLst>
              <a:ext uri="{FF2B5EF4-FFF2-40B4-BE49-F238E27FC236}">
                <a16:creationId xmlns:a16="http://schemas.microsoft.com/office/drawing/2014/main" id="{E8A6D658-FA56-4DA3-BFBC-4E35A0C79442}"/>
              </a:ext>
            </a:extLst>
          </p:cNvPr>
          <p:cNvSpPr>
            <a:spLocks noGrp="1"/>
          </p:cNvSpPr>
          <p:nvPr>
            <p:ph idx="1"/>
          </p:nvPr>
        </p:nvSpPr>
        <p:spPr>
          <a:xfrm>
            <a:off x="1024128" y="2664068"/>
            <a:ext cx="10786872" cy="3645291"/>
          </a:xfrm>
        </p:spPr>
        <p:txBody>
          <a:bodyPr>
            <a:normAutofit/>
          </a:bodyPr>
          <a:lstStyle/>
          <a:p>
            <a:r>
              <a:rPr lang="en-US" dirty="0"/>
              <a:t>On a NUMA architecture, many threaded programs </a:t>
            </a:r>
            <a:r>
              <a:rPr lang="en-US" sz="2800" i="1" dirty="0"/>
              <a:t>slow down</a:t>
            </a:r>
            <a:r>
              <a:rPr lang="en-US" sz="2800" dirty="0"/>
              <a:t> on &gt; 1 cores!  Many reasons:</a:t>
            </a:r>
          </a:p>
          <a:p>
            <a:pPr lvl="1">
              <a:buFont typeface="Wingdings" panose="05000000000000000000" pitchFamily="2" charset="2"/>
              <a:buChar char="Ø"/>
            </a:pPr>
            <a:r>
              <a:rPr lang="en-US" sz="2800" dirty="0"/>
              <a:t>  Locking and NUMA memory coherency,</a:t>
            </a:r>
          </a:p>
          <a:p>
            <a:pPr lvl="1">
              <a:buFont typeface="Wingdings" panose="05000000000000000000" pitchFamily="2" charset="2"/>
              <a:buChar char="Ø"/>
            </a:pPr>
            <a:r>
              <a:rPr lang="en-US" sz="2800" dirty="0"/>
              <a:t>  Weak control over “placement” (which memory is on which DRAM?), </a:t>
            </a:r>
          </a:p>
          <a:p>
            <a:pPr lvl="1">
              <a:buFont typeface="Wingdings" panose="05000000000000000000" pitchFamily="2" charset="2"/>
              <a:buChar char="Ø"/>
            </a:pPr>
            <a:r>
              <a:rPr lang="en-US" sz="2800" dirty="0"/>
              <a:t>  Higher scheduling delays,</a:t>
            </a:r>
          </a:p>
          <a:p>
            <a:pPr lvl="1">
              <a:buFont typeface="Wingdings" panose="05000000000000000000" pitchFamily="2" charset="2"/>
              <a:buChar char="Ø"/>
            </a:pPr>
            <a:r>
              <a:rPr lang="en-US" sz="2800" dirty="0"/>
              <a:t>  Issues of reduced L2 cache hit rate</a:t>
            </a:r>
            <a:endParaRPr lang="en-US" dirty="0"/>
          </a:p>
        </p:txBody>
      </p:sp>
      <p:pic>
        <p:nvPicPr>
          <p:cNvPr id="11" name="Picture 10">
            <a:extLst>
              <a:ext uri="{FF2B5EF4-FFF2-40B4-BE49-F238E27FC236}">
                <a16:creationId xmlns:a16="http://schemas.microsoft.com/office/drawing/2014/main" id="{33F45AD0-5B1C-436C-8D4A-AF3A1860B799}"/>
              </a:ext>
            </a:extLst>
          </p:cNvPr>
          <p:cNvPicPr>
            <a:picLocks noChangeAspect="1"/>
          </p:cNvPicPr>
          <p:nvPr/>
        </p:nvPicPr>
        <p:blipFill>
          <a:blip r:embed="rId3"/>
          <a:stretch>
            <a:fillRect/>
          </a:stretch>
        </p:blipFill>
        <p:spPr>
          <a:xfrm>
            <a:off x="9277165" y="310008"/>
            <a:ext cx="2622612" cy="1966959"/>
          </a:xfrm>
          <a:prstGeom prst="rect">
            <a:avLst/>
          </a:prstGeom>
        </p:spPr>
      </p:pic>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42</a:t>
            </a:fld>
            <a:endParaRPr lang="en-US"/>
          </a:p>
        </p:txBody>
      </p:sp>
      <p:sp>
        <p:nvSpPr>
          <p:cNvPr id="7" name="TextBox 6">
            <a:extLst>
              <a:ext uri="{FF2B5EF4-FFF2-40B4-BE49-F238E27FC236}">
                <a16:creationId xmlns:a16="http://schemas.microsoft.com/office/drawing/2014/main" id="{4900ADC8-1089-4E60-BDCC-381DE83CFF68}"/>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2521411952"/>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311A02-2560-46F1-B19B-E7723D27C69B}"/>
              </a:ext>
            </a:extLst>
          </p:cNvPr>
          <p:cNvSpPr>
            <a:spLocks noGrp="1"/>
          </p:cNvSpPr>
          <p:nvPr>
            <p:ph type="title"/>
          </p:nvPr>
        </p:nvSpPr>
        <p:spPr/>
        <p:txBody>
          <a:bodyPr/>
          <a:lstStyle/>
          <a:p>
            <a:r>
              <a:rPr lang="en-US" dirty="0"/>
              <a:t>Deep Dive On that Question</a:t>
            </a:r>
          </a:p>
        </p:txBody>
      </p:sp>
      <p:sp>
        <p:nvSpPr>
          <p:cNvPr id="3" name="Content Placeholder 2">
            <a:extLst>
              <a:ext uri="{FF2B5EF4-FFF2-40B4-BE49-F238E27FC236}">
                <a16:creationId xmlns:a16="http://schemas.microsoft.com/office/drawing/2014/main" id="{E8A6D658-FA56-4DA3-BFBC-4E35A0C79442}"/>
              </a:ext>
            </a:extLst>
          </p:cNvPr>
          <p:cNvSpPr>
            <a:spLocks noGrp="1"/>
          </p:cNvSpPr>
          <p:nvPr>
            <p:ph idx="1"/>
          </p:nvPr>
        </p:nvSpPr>
        <p:spPr/>
        <p:txBody>
          <a:bodyPr>
            <a:normAutofit/>
          </a:bodyPr>
          <a:lstStyle/>
          <a:p>
            <a:r>
              <a:rPr lang="en-US" dirty="0"/>
              <a:t>What about true virtualization?</a:t>
            </a:r>
          </a:p>
          <a:p>
            <a:pPr>
              <a:buFont typeface="Wingdings" panose="05000000000000000000" pitchFamily="2" charset="2"/>
              <a:buChar char="Ø"/>
            </a:pPr>
            <a:r>
              <a:rPr lang="en-US" sz="2800" dirty="0"/>
              <a:t> In effect, we will have perhaps 12 VMs.  Our programs might still have</a:t>
            </a:r>
            <a:br>
              <a:rPr lang="en-US" sz="2800" dirty="0"/>
            </a:br>
            <a:r>
              <a:rPr lang="en-US" sz="2800" dirty="0"/>
              <a:t>   threads, but we will mostly use just one core per program (or per VM)</a:t>
            </a:r>
          </a:p>
          <a:p>
            <a:pPr>
              <a:buFont typeface="Wingdings" panose="05000000000000000000" pitchFamily="2" charset="2"/>
              <a:buChar char="Ø"/>
            </a:pPr>
            <a:r>
              <a:rPr lang="en-US" dirty="0"/>
              <a:t> Now we won’t have memory contention: each program is isolated. </a:t>
            </a:r>
            <a:br>
              <a:rPr lang="en-US" dirty="0"/>
            </a:br>
            <a:r>
              <a:rPr lang="en-US" dirty="0"/>
              <a:t>   On the other hand, we use more memory, because sharing is harder.</a:t>
            </a:r>
          </a:p>
          <a:p>
            <a:pPr>
              <a:buFont typeface="Wingdings" panose="05000000000000000000" pitchFamily="2" charset="2"/>
              <a:buChar char="Ø"/>
            </a:pPr>
            <a:r>
              <a:rPr lang="en-US" sz="2800" dirty="0"/>
              <a:t> But the virtualization layer causes page-table translation slowdown,</a:t>
            </a:r>
            <a:br>
              <a:rPr lang="en-US" sz="2800" dirty="0"/>
            </a:br>
            <a:r>
              <a:rPr lang="en-US" sz="2800" dirty="0"/>
              <a:t>   and I/O operations might also be slower.  DMA might not work.</a:t>
            </a:r>
          </a:p>
          <a:p>
            <a:pPr marL="128016" lvl="1" indent="0">
              <a:buNone/>
            </a:pPr>
            <a:endParaRPr lang="en-US" dirty="0"/>
          </a:p>
        </p:txBody>
      </p:sp>
      <p:pic>
        <p:nvPicPr>
          <p:cNvPr id="11" name="Picture 10">
            <a:extLst>
              <a:ext uri="{FF2B5EF4-FFF2-40B4-BE49-F238E27FC236}">
                <a16:creationId xmlns:a16="http://schemas.microsoft.com/office/drawing/2014/main" id="{33F45AD0-5B1C-436C-8D4A-AF3A1860B799}"/>
              </a:ext>
            </a:extLst>
          </p:cNvPr>
          <p:cNvPicPr>
            <a:picLocks noChangeAspect="1"/>
          </p:cNvPicPr>
          <p:nvPr/>
        </p:nvPicPr>
        <p:blipFill>
          <a:blip r:embed="rId3"/>
          <a:stretch>
            <a:fillRect/>
          </a:stretch>
        </p:blipFill>
        <p:spPr>
          <a:xfrm>
            <a:off x="9277165" y="310008"/>
            <a:ext cx="2622612" cy="1966959"/>
          </a:xfrm>
          <a:prstGeom prst="rect">
            <a:avLst/>
          </a:prstGeom>
          <a:ln>
            <a:solidFill>
              <a:srgbClr val="FFFF00"/>
            </a:solidFill>
          </a:ln>
        </p:spPr>
      </p:pic>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43</a:t>
            </a:fld>
            <a:endParaRPr lang="en-US"/>
          </a:p>
        </p:txBody>
      </p:sp>
      <p:sp>
        <p:nvSpPr>
          <p:cNvPr id="7" name="TextBox 6">
            <a:extLst>
              <a:ext uri="{FF2B5EF4-FFF2-40B4-BE49-F238E27FC236}">
                <a16:creationId xmlns:a16="http://schemas.microsoft.com/office/drawing/2014/main" id="{4900ADC8-1089-4E60-BDCC-381DE83CFF68}"/>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pic>
        <p:nvPicPr>
          <p:cNvPr id="8" name="Picture 7">
            <a:extLst>
              <a:ext uri="{FF2B5EF4-FFF2-40B4-BE49-F238E27FC236}">
                <a16:creationId xmlns:a16="http://schemas.microsoft.com/office/drawing/2014/main" id="{33F45AD0-5B1C-436C-8D4A-AF3A1860B799}"/>
              </a:ext>
            </a:extLst>
          </p:cNvPr>
          <p:cNvPicPr>
            <a:picLocks noChangeAspect="1"/>
          </p:cNvPicPr>
          <p:nvPr/>
        </p:nvPicPr>
        <p:blipFill>
          <a:blip r:embed="rId3"/>
          <a:stretch>
            <a:fillRect/>
          </a:stretch>
        </p:blipFill>
        <p:spPr>
          <a:xfrm>
            <a:off x="9056703" y="511176"/>
            <a:ext cx="2622612" cy="1966959"/>
          </a:xfrm>
          <a:prstGeom prst="rect">
            <a:avLst/>
          </a:prstGeom>
          <a:ln>
            <a:solidFill>
              <a:srgbClr val="FFFF00"/>
            </a:solidFill>
          </a:ln>
        </p:spPr>
      </p:pic>
      <p:pic>
        <p:nvPicPr>
          <p:cNvPr id="9" name="Picture 8">
            <a:extLst>
              <a:ext uri="{FF2B5EF4-FFF2-40B4-BE49-F238E27FC236}">
                <a16:creationId xmlns:a16="http://schemas.microsoft.com/office/drawing/2014/main" id="{33F45AD0-5B1C-436C-8D4A-AF3A1860B799}"/>
              </a:ext>
            </a:extLst>
          </p:cNvPr>
          <p:cNvPicPr>
            <a:picLocks noChangeAspect="1"/>
          </p:cNvPicPr>
          <p:nvPr/>
        </p:nvPicPr>
        <p:blipFill>
          <a:blip r:embed="rId3"/>
          <a:stretch>
            <a:fillRect/>
          </a:stretch>
        </p:blipFill>
        <p:spPr>
          <a:xfrm>
            <a:off x="8836241" y="719343"/>
            <a:ext cx="2622612" cy="1966959"/>
          </a:xfrm>
          <a:prstGeom prst="rect">
            <a:avLst/>
          </a:prstGeom>
          <a:ln>
            <a:solidFill>
              <a:srgbClr val="FFFF00"/>
            </a:solidFill>
          </a:ln>
        </p:spPr>
      </p:pic>
    </p:spTree>
    <p:extLst>
      <p:ext uri="{BB962C8B-B14F-4D97-AF65-F5344CB8AC3E}">
        <p14:creationId xmlns:p14="http://schemas.microsoft.com/office/powerpoint/2010/main" val="1557522041"/>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Containers Win!</a:t>
            </a:r>
          </a:p>
        </p:txBody>
      </p:sp>
      <p:sp>
        <p:nvSpPr>
          <p:cNvPr id="3" name="Footer Placeholder 2"/>
          <p:cNvSpPr>
            <a:spLocks noGrp="1"/>
          </p:cNvSpPr>
          <p:nvPr>
            <p:ph type="ftr" sz="quarter" idx="11"/>
          </p:nvPr>
        </p:nvSpPr>
        <p:spPr/>
        <p:txBody>
          <a:bodyPr/>
          <a:lstStyle/>
          <a:p>
            <a:r>
              <a:rPr lang="en-US"/>
              <a:t>http://www.cs.cornell.edu/courses/cs5412/2019sp</a:t>
            </a:r>
          </a:p>
        </p:txBody>
      </p:sp>
      <p:sp>
        <p:nvSpPr>
          <p:cNvPr id="4" name="Slide Number Placeholder 3"/>
          <p:cNvSpPr>
            <a:spLocks noGrp="1"/>
          </p:cNvSpPr>
          <p:nvPr>
            <p:ph type="sldNum" sz="quarter" idx="12"/>
          </p:nvPr>
        </p:nvSpPr>
        <p:spPr/>
        <p:txBody>
          <a:bodyPr>
            <a:normAutofit/>
          </a:bodyPr>
          <a:lstStyle/>
          <a:p>
            <a:fld id="{B6F15528-21DE-4FAA-801E-634DDDAF4B2B}" type="slidenum">
              <a:rPr lang="en-US" smtClean="0"/>
              <a:pPr/>
              <a:t>44</a:t>
            </a:fld>
            <a:endParaRPr lang="en-US"/>
          </a:p>
        </p:txBody>
      </p:sp>
      <p:sp>
        <p:nvSpPr>
          <p:cNvPr id="5" name="Content Placeholder 4"/>
          <p:cNvSpPr>
            <a:spLocks noGrp="1"/>
          </p:cNvSpPr>
          <p:nvPr>
            <p:ph sz="quarter" idx="1"/>
          </p:nvPr>
        </p:nvSpPr>
        <p:spPr/>
        <p:txBody>
          <a:bodyPr>
            <a:normAutofit lnSpcReduction="10000"/>
          </a:bodyPr>
          <a:lstStyle/>
          <a:p>
            <a:r>
              <a:rPr lang="en-US" dirty="0"/>
              <a:t>A container is a normal Linux process with a library that mimics a full VM.  </a:t>
            </a:r>
          </a:p>
          <a:p>
            <a:pPr lvl="1">
              <a:buFont typeface="Wingdings" panose="05000000000000000000" pitchFamily="2" charset="2"/>
              <a:buChar char="Ø"/>
            </a:pPr>
            <a:r>
              <a:rPr lang="en-US" sz="2800" dirty="0"/>
              <a:t>  The system looks “private” but without full virtualization.</a:t>
            </a:r>
          </a:p>
          <a:p>
            <a:pPr lvl="1">
              <a:buFont typeface="Wingdings" panose="05000000000000000000" pitchFamily="2" charset="2"/>
              <a:buChar char="Ø"/>
            </a:pPr>
            <a:r>
              <a:rPr lang="en-US" sz="2800" dirty="0"/>
              <a:t>  Eliminates the 10% or so performance overheads seen with true VMs.</a:t>
            </a:r>
          </a:p>
          <a:p>
            <a:pPr lvl="1">
              <a:buFont typeface="Wingdings" panose="05000000000000000000" pitchFamily="2" charset="2"/>
              <a:buChar char="Ø"/>
            </a:pPr>
            <a:r>
              <a:rPr lang="en-US" sz="2800" dirty="0"/>
              <a:t>  Also, containers launch and shut down much faster than a full VM,   </a:t>
            </a:r>
            <a:br>
              <a:rPr lang="en-US" sz="2800" dirty="0"/>
            </a:br>
            <a:r>
              <a:rPr lang="en-US" sz="2800" dirty="0"/>
              <a:t>    because we don’t need to load the whole OS.</a:t>
            </a:r>
          </a:p>
          <a:p>
            <a:pPr lvl="1">
              <a:buFont typeface="Wingdings" panose="05000000000000000000" pitchFamily="2" charset="2"/>
              <a:buChar char="Ø"/>
            </a:pPr>
            <a:r>
              <a:rPr lang="en-US" sz="2800" dirty="0"/>
              <a:t>  We won’t see NUMA memory contention problems.</a:t>
            </a:r>
          </a:p>
          <a:p>
            <a:pPr lvl="1">
              <a:buFont typeface="Wingdings" panose="05000000000000000000" pitchFamily="2" charset="2"/>
              <a:buChar char="Ø"/>
            </a:pPr>
            <a:r>
              <a:rPr lang="en-US" sz="2800" dirty="0"/>
              <a:t>  Security and “isolation” are nearly as good as for VMs.</a:t>
            </a:r>
          </a:p>
          <a:p>
            <a:pPr marL="128016" lvl="1" indent="0">
              <a:buNone/>
            </a:pPr>
            <a:endParaRPr lang="en-US" sz="2800" dirty="0"/>
          </a:p>
          <a:p>
            <a:pPr marL="128016" lvl="1" indent="0">
              <a:buNone/>
            </a:pPr>
            <a:r>
              <a:rPr lang="en-US" sz="2800" dirty="0"/>
              <a:t>Popular options?  </a:t>
            </a:r>
            <a:r>
              <a:rPr lang="en-US" sz="2800" dirty="0" err="1"/>
              <a:t>Kubenetes</a:t>
            </a:r>
            <a:r>
              <a:rPr lang="en-US" sz="2800" dirty="0"/>
              <a:t> and Docker.  </a:t>
            </a:r>
            <a:endParaRPr lang="en-US" dirty="0"/>
          </a:p>
        </p:txBody>
      </p:sp>
      <p:pic>
        <p:nvPicPr>
          <p:cNvPr id="1026"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9223900" y="234534"/>
            <a:ext cx="2690876" cy="185029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7" name="TextBox 6">
            <a:extLst>
              <a:ext uri="{FF2B5EF4-FFF2-40B4-BE49-F238E27FC236}">
                <a16:creationId xmlns:a16="http://schemas.microsoft.com/office/drawing/2014/main" id="{C072E8E8-3E89-42F2-AED4-4A6CA615F160}"/>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Tree>
    <p:extLst>
      <p:ext uri="{BB962C8B-B14F-4D97-AF65-F5344CB8AC3E}">
        <p14:creationId xmlns:p14="http://schemas.microsoft.com/office/powerpoint/2010/main" val="372976770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9" name="Group 18"/>
          <p:cNvGrpSpPr/>
          <p:nvPr/>
        </p:nvGrpSpPr>
        <p:grpSpPr>
          <a:xfrm>
            <a:off x="8534400" y="4419600"/>
            <a:ext cx="1752600" cy="2057400"/>
            <a:chOff x="5029200" y="2590800"/>
            <a:chExt cx="1752600" cy="2057400"/>
          </a:xfrm>
        </p:grpSpPr>
        <p:sp>
          <p:nvSpPr>
            <p:cNvPr id="5" name="Can 4"/>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14" name="Freeform 13"/>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pic>
        <p:nvPicPr>
          <p:cNvPr id="1026" name="Picture 2" descr="C:\Users\Ken\AppData\Local\Microsoft\Windows\Temporary Internet Files\Content.IE5\GI67AESF\MC900447160[1].jpg"/>
          <p:cNvPicPr>
            <a:picLocks noChangeAspect="1" noChangeArrowheads="1"/>
          </p:cNvPicPr>
          <p:nvPr/>
        </p:nvPicPr>
        <p:blipFill>
          <a:blip r:embed="rId3" cstate="print"/>
          <a:srcRect/>
          <a:stretch>
            <a:fillRect/>
          </a:stretch>
        </p:blipFill>
        <p:spPr bwMode="auto">
          <a:xfrm>
            <a:off x="2413518" y="4876800"/>
            <a:ext cx="1791478" cy="1371600"/>
          </a:xfrm>
          <a:prstGeom prst="rect">
            <a:avLst/>
          </a:prstGeom>
          <a:noFill/>
        </p:spPr>
      </p:pic>
      <p:pic>
        <p:nvPicPr>
          <p:cNvPr id="1028" name="Picture 4" descr="C:\Users\Ken\AppData\Local\Microsoft\Windows\Temporary Internet Files\Content.IE5\DV4QT7JI\MC900447168[1].jpg"/>
          <p:cNvPicPr>
            <a:picLocks noChangeAspect="1" noChangeArrowheads="1"/>
          </p:cNvPicPr>
          <p:nvPr/>
        </p:nvPicPr>
        <p:blipFill>
          <a:blip r:embed="rId4" cstate="print"/>
          <a:srcRect/>
          <a:stretch>
            <a:fillRect/>
          </a:stretch>
        </p:blipFill>
        <p:spPr bwMode="auto">
          <a:xfrm>
            <a:off x="3113008" y="2362201"/>
            <a:ext cx="1240512" cy="1737259"/>
          </a:xfrm>
          <a:prstGeom prst="rect">
            <a:avLst/>
          </a:prstGeom>
          <a:noFill/>
        </p:spPr>
      </p:pic>
      <p:pic>
        <p:nvPicPr>
          <p:cNvPr id="1029" name="Picture 5" descr="C:\Users\Ken\AppData\Local\Microsoft\Windows\Temporary Internet Files\Content.IE5\9GA6NHYH\MC900447035[1].jpg"/>
          <p:cNvPicPr>
            <a:picLocks noChangeAspect="1" noChangeArrowheads="1"/>
          </p:cNvPicPr>
          <p:nvPr/>
        </p:nvPicPr>
        <p:blipFill>
          <a:blip r:embed="rId5" cstate="print"/>
          <a:srcRect/>
          <a:stretch>
            <a:fillRect/>
          </a:stretch>
        </p:blipFill>
        <p:spPr bwMode="auto">
          <a:xfrm>
            <a:off x="4648201" y="1447800"/>
            <a:ext cx="1639491" cy="2057400"/>
          </a:xfrm>
          <a:prstGeom prst="rect">
            <a:avLst/>
          </a:prstGeom>
          <a:noFill/>
        </p:spPr>
      </p:pic>
      <p:grpSp>
        <p:nvGrpSpPr>
          <p:cNvPr id="20" name="Group 19"/>
          <p:cNvGrpSpPr/>
          <p:nvPr/>
        </p:nvGrpSpPr>
        <p:grpSpPr>
          <a:xfrm>
            <a:off x="7924800" y="4419600"/>
            <a:ext cx="1752600" cy="2057400"/>
            <a:chOff x="5029200" y="2590800"/>
            <a:chExt cx="1752600" cy="2057400"/>
          </a:xfrm>
        </p:grpSpPr>
        <p:sp>
          <p:nvSpPr>
            <p:cNvPr id="21" name="Can 20"/>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22" name="Freeform 21"/>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grpSp>
        <p:nvGrpSpPr>
          <p:cNvPr id="25" name="Group 24"/>
          <p:cNvGrpSpPr/>
          <p:nvPr/>
        </p:nvGrpSpPr>
        <p:grpSpPr>
          <a:xfrm>
            <a:off x="7315200" y="4419600"/>
            <a:ext cx="1752600" cy="2057400"/>
            <a:chOff x="5029200" y="2590800"/>
            <a:chExt cx="1752600" cy="2057400"/>
          </a:xfrm>
        </p:grpSpPr>
        <p:sp>
          <p:nvSpPr>
            <p:cNvPr id="27" name="Can 26"/>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28" name="Freeform 27"/>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grpSp>
        <p:nvGrpSpPr>
          <p:cNvPr id="30" name="Group 29"/>
          <p:cNvGrpSpPr/>
          <p:nvPr/>
        </p:nvGrpSpPr>
        <p:grpSpPr>
          <a:xfrm>
            <a:off x="6705600" y="4419600"/>
            <a:ext cx="1752600" cy="2057400"/>
            <a:chOff x="5029200" y="2590800"/>
            <a:chExt cx="1752600" cy="2057400"/>
          </a:xfrm>
        </p:grpSpPr>
        <p:sp>
          <p:nvSpPr>
            <p:cNvPr id="31" name="Can 30"/>
            <p:cNvSpPr/>
            <p:nvPr/>
          </p:nvSpPr>
          <p:spPr>
            <a:xfrm>
              <a:off x="5029200" y="2590800"/>
              <a:ext cx="1752600" cy="2057400"/>
            </a:xfrm>
            <a:prstGeom prst="can">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l="50000" t="50000" r="50000" b="50000"/>
              </a:path>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solidFill>
                  <a:prstClr val="white"/>
                </a:solidFill>
              </a:endParaRPr>
            </a:p>
          </p:txBody>
        </p:sp>
        <p:sp>
          <p:nvSpPr>
            <p:cNvPr id="32" name="Freeform 31"/>
            <p:cNvSpPr/>
            <p:nvPr/>
          </p:nvSpPr>
          <p:spPr>
            <a:xfrm>
              <a:off x="5943600" y="3124200"/>
              <a:ext cx="457200" cy="1371600"/>
            </a:xfrm>
            <a:custGeom>
              <a:avLst/>
              <a:gdLst>
                <a:gd name="connsiteX0" fmla="*/ 482600 w 1003300"/>
                <a:gd name="connsiteY0" fmla="*/ 0 h 3208867"/>
                <a:gd name="connsiteX1" fmla="*/ 922867 w 1003300"/>
                <a:gd name="connsiteY1" fmla="*/ 745067 h 3208867"/>
                <a:gd name="connsiteX2" fmla="*/ 0 w 1003300"/>
                <a:gd name="connsiteY2" fmla="*/ 1651000 h 3208867"/>
                <a:gd name="connsiteX3" fmla="*/ 922867 w 1003300"/>
                <a:gd name="connsiteY3" fmla="*/ 2556933 h 3208867"/>
                <a:gd name="connsiteX4" fmla="*/ 457200 w 1003300"/>
                <a:gd name="connsiteY4" fmla="*/ 3208867 h 32088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300" h="3208867">
                  <a:moveTo>
                    <a:pt x="482600" y="0"/>
                  </a:moveTo>
                  <a:cubicBezTo>
                    <a:pt x="742950" y="234950"/>
                    <a:pt x="1003300" y="469900"/>
                    <a:pt x="922867" y="745067"/>
                  </a:cubicBezTo>
                  <a:cubicBezTo>
                    <a:pt x="842434" y="1020234"/>
                    <a:pt x="0" y="1349022"/>
                    <a:pt x="0" y="1651000"/>
                  </a:cubicBezTo>
                  <a:cubicBezTo>
                    <a:pt x="0" y="1952978"/>
                    <a:pt x="846667" y="2297289"/>
                    <a:pt x="922867" y="2556933"/>
                  </a:cubicBezTo>
                  <a:cubicBezTo>
                    <a:pt x="999067" y="2816577"/>
                    <a:pt x="728133" y="3012722"/>
                    <a:pt x="457200" y="3208867"/>
                  </a:cubicBezTo>
                </a:path>
              </a:pathLst>
            </a:custGeom>
            <a:ln w="28575">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fr-BE">
                <a:solidFill>
                  <a:prstClr val="black"/>
                </a:solidFill>
              </a:endParaRPr>
            </a:p>
          </p:txBody>
        </p:sp>
      </p:grpSp>
      <p:cxnSp>
        <p:nvCxnSpPr>
          <p:cNvPr id="23" name="Straight Arrow Connector 22"/>
          <p:cNvCxnSpPr/>
          <p:nvPr/>
        </p:nvCxnSpPr>
        <p:spPr>
          <a:xfrm>
            <a:off x="5867400" y="2971800"/>
            <a:ext cx="3962400" cy="22860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a:endCxn id="22" idx="1"/>
          </p:cNvCxnSpPr>
          <p:nvPr/>
        </p:nvCxnSpPr>
        <p:spPr>
          <a:xfrm>
            <a:off x="4191001" y="3429000"/>
            <a:ext cx="5068747" cy="1842472"/>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endCxn id="28" idx="1"/>
          </p:cNvCxnSpPr>
          <p:nvPr/>
        </p:nvCxnSpPr>
        <p:spPr>
          <a:xfrm>
            <a:off x="3505201" y="3810000"/>
            <a:ext cx="5144947" cy="1461472"/>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p:nvPr/>
        </p:nvCxnSpPr>
        <p:spPr>
          <a:xfrm>
            <a:off x="3276600" y="5410200"/>
            <a:ext cx="4267200" cy="152400"/>
          </a:xfrm>
          <a:prstGeom prst="straightConnector1">
            <a:avLst/>
          </a:prstGeom>
          <a:ln w="19050">
            <a:solidFill>
              <a:schemeClr val="tx1"/>
            </a:solidFill>
            <a:prstDash val="dash"/>
            <a:tailEnd type="arrow"/>
          </a:ln>
        </p:spPr>
        <p:style>
          <a:lnRef idx="1">
            <a:schemeClr val="accent1"/>
          </a:lnRef>
          <a:fillRef idx="0">
            <a:schemeClr val="accent1"/>
          </a:fillRef>
          <a:effectRef idx="0">
            <a:schemeClr val="accent1"/>
          </a:effectRef>
          <a:fontRef idx="minor">
            <a:schemeClr val="tx1"/>
          </a:fontRef>
        </p:style>
      </p:cxnSp>
      <p:pic>
        <p:nvPicPr>
          <p:cNvPr id="2050" name="Picture 2" descr="C:\Users\Ken\AppData\Local\Microsoft\Windows\Temporary Internet Files\Content.IE5\GI67AESF\MC900352695[1].wmf"/>
          <p:cNvPicPr>
            <a:picLocks noChangeAspect="1" noChangeArrowheads="1"/>
          </p:cNvPicPr>
          <p:nvPr/>
        </p:nvPicPr>
        <p:blipFill>
          <a:blip r:embed="rId6" cstate="print"/>
          <a:srcRect/>
          <a:stretch>
            <a:fillRect/>
          </a:stretch>
        </p:blipFill>
        <p:spPr bwMode="auto">
          <a:xfrm>
            <a:off x="7010401" y="5638801"/>
            <a:ext cx="524347" cy="695037"/>
          </a:xfrm>
          <a:prstGeom prst="rect">
            <a:avLst/>
          </a:prstGeom>
          <a:noFill/>
        </p:spPr>
      </p:pic>
      <p:sp>
        <p:nvSpPr>
          <p:cNvPr id="6" name="Title 5"/>
          <p:cNvSpPr>
            <a:spLocks noGrp="1"/>
          </p:cNvSpPr>
          <p:nvPr>
            <p:ph type="title"/>
          </p:nvPr>
        </p:nvSpPr>
        <p:spPr>
          <a:xfrm>
            <a:off x="894256" y="354343"/>
            <a:ext cx="10786872" cy="1499616"/>
          </a:xfrm>
        </p:spPr>
        <p:txBody>
          <a:bodyPr>
            <a:normAutofit/>
          </a:bodyPr>
          <a:lstStyle/>
          <a:p>
            <a:r>
              <a:rPr lang="en-US" dirty="0"/>
              <a:t>Aha!</a:t>
            </a:r>
          </a:p>
        </p:txBody>
      </p:sp>
      <p:pic>
        <p:nvPicPr>
          <p:cNvPr id="33" name="Picture 2" descr="C:\Users\Ken\AppData\Local\Microsoft\Windows\Temporary Internet Files\Content.IE5\GI67AESF\MC900447160[1].jpg"/>
          <p:cNvPicPr>
            <a:picLocks noChangeAspect="1" noChangeArrowheads="1"/>
          </p:cNvPicPr>
          <p:nvPr/>
        </p:nvPicPr>
        <p:blipFill>
          <a:blip r:embed="rId3" cstate="print"/>
          <a:srcRect/>
          <a:stretch>
            <a:fillRect/>
          </a:stretch>
        </p:blipFill>
        <p:spPr bwMode="auto">
          <a:xfrm>
            <a:off x="2399523" y="4876800"/>
            <a:ext cx="1791478" cy="1371600"/>
          </a:xfrm>
          <a:prstGeom prst="rect">
            <a:avLst/>
          </a:prstGeom>
          <a:noFill/>
        </p:spPr>
      </p:pic>
      <p:pic>
        <p:nvPicPr>
          <p:cNvPr id="35" name="Picture 4" descr="C:\Users\Ken\AppData\Local\Microsoft\Windows\Temporary Internet Files\Content.IE5\DV4QT7JI\MC900447168[1].jpg"/>
          <p:cNvPicPr>
            <a:picLocks noChangeAspect="1" noChangeArrowheads="1"/>
          </p:cNvPicPr>
          <p:nvPr/>
        </p:nvPicPr>
        <p:blipFill>
          <a:blip r:embed="rId4" cstate="print"/>
          <a:srcRect/>
          <a:stretch>
            <a:fillRect/>
          </a:stretch>
        </p:blipFill>
        <p:spPr bwMode="auto">
          <a:xfrm>
            <a:off x="3099013" y="2362201"/>
            <a:ext cx="1240512" cy="1737259"/>
          </a:xfrm>
          <a:prstGeom prst="rect">
            <a:avLst/>
          </a:prstGeom>
          <a:noFill/>
        </p:spPr>
      </p:pic>
      <p:pic>
        <p:nvPicPr>
          <p:cNvPr id="36" name="Picture 5" descr="C:\Users\Ken\AppData\Local\Microsoft\Windows\Temporary Internet Files\Content.IE5\9GA6NHYH\MC900447035[1].jpg"/>
          <p:cNvPicPr>
            <a:picLocks noChangeAspect="1" noChangeArrowheads="1"/>
          </p:cNvPicPr>
          <p:nvPr/>
        </p:nvPicPr>
        <p:blipFill>
          <a:blip r:embed="rId5" cstate="print"/>
          <a:srcRect/>
          <a:stretch>
            <a:fillRect/>
          </a:stretch>
        </p:blipFill>
        <p:spPr bwMode="auto">
          <a:xfrm>
            <a:off x="4634206" y="1447800"/>
            <a:ext cx="1639491" cy="2057400"/>
          </a:xfrm>
          <a:prstGeom prst="rect">
            <a:avLst/>
          </a:prstGeom>
          <a:noFill/>
        </p:spPr>
      </p:pic>
      <p:sp>
        <p:nvSpPr>
          <p:cNvPr id="3" name="Slide Number Placeholder 2"/>
          <p:cNvSpPr>
            <a:spLocks noGrp="1"/>
          </p:cNvSpPr>
          <p:nvPr>
            <p:ph type="sldNum" sz="quarter" idx="12"/>
          </p:nvPr>
        </p:nvSpPr>
        <p:spPr/>
        <p:txBody>
          <a:bodyPr/>
          <a:lstStyle/>
          <a:p>
            <a:fld id="{3C974458-8A97-4835-BF79-1FB6D7856C21}" type="slidenum">
              <a:rPr lang="en-US" smtClean="0"/>
              <a:t>45</a:t>
            </a:fld>
            <a:endParaRPr lang="en-US"/>
          </a:p>
        </p:txBody>
      </p:sp>
      <p:sp>
        <p:nvSpPr>
          <p:cNvPr id="37" name="TextBox 36">
            <a:extLst>
              <a:ext uri="{FF2B5EF4-FFF2-40B4-BE49-F238E27FC236}">
                <a16:creationId xmlns:a16="http://schemas.microsoft.com/office/drawing/2014/main" id="{A2BE0799-8543-44A8-B31B-893C738A90DA}"/>
              </a:ext>
            </a:extLst>
          </p:cNvPr>
          <p:cNvSpPr txBox="1"/>
          <p:nvPr/>
        </p:nvSpPr>
        <p:spPr>
          <a:xfrm>
            <a:off x="880261" y="1573201"/>
            <a:ext cx="10786871" cy="4401205"/>
          </a:xfrm>
          <a:prstGeom prst="rect">
            <a:avLst/>
          </a:prstGeom>
          <a:solidFill>
            <a:srgbClr val="FFFF99"/>
          </a:solidFill>
          <a:ln w="57150">
            <a:solidFill>
              <a:schemeClr val="tx1"/>
            </a:solidFill>
          </a:ln>
        </p:spPr>
        <p:txBody>
          <a:bodyPr wrap="square" rtlCol="0">
            <a:spAutoFit/>
          </a:bodyPr>
          <a:lstStyle/>
          <a:p>
            <a:r>
              <a:rPr lang="en-US" sz="2800" b="1" i="1" dirty="0">
                <a:solidFill>
                  <a:srgbClr val="C00000"/>
                </a:solidFill>
              </a:rPr>
              <a:t>Build </a:t>
            </a:r>
            <a:r>
              <a:rPr lang="en-US" sz="2800" b="1" i="1" u="sng" dirty="0">
                <a:solidFill>
                  <a:srgbClr val="C00000"/>
                </a:solidFill>
              </a:rPr>
              <a:t>single threaded</a:t>
            </a:r>
            <a:r>
              <a:rPr lang="en-US" sz="2800" b="1" i="1" dirty="0">
                <a:solidFill>
                  <a:srgbClr val="C00000"/>
                </a:solidFill>
              </a:rPr>
              <a:t> server, optimized to run on behalf of a single client.</a:t>
            </a:r>
            <a:br>
              <a:rPr lang="en-US" sz="2800" b="1" i="1" dirty="0">
                <a:solidFill>
                  <a:srgbClr val="C00000"/>
                </a:solidFill>
              </a:rPr>
            </a:br>
            <a:r>
              <a:rPr lang="en-US" sz="2800" b="1" i="1" dirty="0">
                <a:solidFill>
                  <a:srgbClr val="C00000"/>
                </a:solidFill>
              </a:rPr>
              <a:t/>
            </a:r>
            <a:br>
              <a:rPr lang="en-US" sz="2800" b="1" i="1" dirty="0">
                <a:solidFill>
                  <a:srgbClr val="C00000"/>
                </a:solidFill>
              </a:rPr>
            </a:br>
            <a:r>
              <a:rPr lang="en-US" sz="2800" b="1" i="1" dirty="0">
                <a:solidFill>
                  <a:srgbClr val="C00000"/>
                </a:solidFill>
              </a:rPr>
              <a:t>Run lots of copies on each NUMA server (perhaps hundreds).</a:t>
            </a:r>
          </a:p>
          <a:p>
            <a:r>
              <a:rPr lang="en-US" sz="2800" b="1" i="1" dirty="0">
                <a:solidFill>
                  <a:srgbClr val="C00000"/>
                </a:solidFill>
              </a:rPr>
              <a:t/>
            </a:r>
            <a:br>
              <a:rPr lang="en-US" sz="2800" b="1" i="1" dirty="0">
                <a:solidFill>
                  <a:srgbClr val="C00000"/>
                </a:solidFill>
              </a:rPr>
            </a:br>
            <a:r>
              <a:rPr lang="en-US" sz="2800" b="1" i="1" dirty="0">
                <a:solidFill>
                  <a:srgbClr val="C00000"/>
                </a:solidFill>
              </a:rPr>
              <a:t>Use containers for isolation, container O/S smart about DRAM memory issues.</a:t>
            </a:r>
            <a:br>
              <a:rPr lang="en-US" sz="2800" b="1" i="1" dirty="0">
                <a:solidFill>
                  <a:srgbClr val="C00000"/>
                </a:solidFill>
              </a:rPr>
            </a:br>
            <a:endParaRPr lang="en-US" sz="2800" b="1" i="1" dirty="0">
              <a:solidFill>
                <a:srgbClr val="C00000"/>
              </a:solidFill>
            </a:endParaRPr>
          </a:p>
          <a:p>
            <a:pPr marL="457200" indent="-457200">
              <a:buFont typeface="Wingdings" panose="05000000000000000000" pitchFamily="2" charset="2"/>
              <a:buChar char="Ø"/>
            </a:pPr>
            <a:r>
              <a:rPr lang="en-US" sz="2800" b="1" i="1" dirty="0">
                <a:solidFill>
                  <a:srgbClr val="C00000"/>
                </a:solidFill>
              </a:rPr>
              <a:t>Share read-only pages only between cores that share the same DRAM </a:t>
            </a:r>
            <a:br>
              <a:rPr lang="en-US" sz="2800" b="1" i="1" dirty="0">
                <a:solidFill>
                  <a:srgbClr val="C00000"/>
                </a:solidFill>
              </a:rPr>
            </a:br>
            <a:endParaRPr lang="en-US" sz="2800" b="1" i="1" dirty="0">
              <a:solidFill>
                <a:srgbClr val="C00000"/>
              </a:solidFill>
            </a:endParaRPr>
          </a:p>
          <a:p>
            <a:pPr marL="457200" indent="-457200">
              <a:buFont typeface="Wingdings" panose="05000000000000000000" pitchFamily="2" charset="2"/>
              <a:buChar char="Ø"/>
            </a:pPr>
            <a:r>
              <a:rPr lang="en-US" sz="2800" b="1" i="1" dirty="0">
                <a:solidFill>
                  <a:srgbClr val="C00000"/>
                </a:solidFill>
              </a:rPr>
              <a:t>Make one copy per DRAM for read-only shared data, like code pages!</a:t>
            </a:r>
            <a:br>
              <a:rPr lang="en-US" sz="2800" b="1" i="1" dirty="0">
                <a:solidFill>
                  <a:srgbClr val="C00000"/>
                </a:solidFill>
              </a:rPr>
            </a:br>
            <a:endParaRPr lang="en-US" sz="2800" b="1" i="1" dirty="0">
              <a:solidFill>
                <a:srgbClr val="C00000"/>
              </a:solidFill>
            </a:endParaRPr>
          </a:p>
        </p:txBody>
      </p:sp>
      <p:sp>
        <p:nvSpPr>
          <p:cNvPr id="34" name="TextBox 33">
            <a:extLst>
              <a:ext uri="{FF2B5EF4-FFF2-40B4-BE49-F238E27FC236}">
                <a16:creationId xmlns:a16="http://schemas.microsoft.com/office/drawing/2014/main" id="{2E133702-A125-4803-803E-731CC2011EFB}"/>
              </a:ext>
            </a:extLst>
          </p:cNvPr>
          <p:cNvSpPr txBox="1"/>
          <p:nvPr/>
        </p:nvSpPr>
        <p:spPr>
          <a:xfrm>
            <a:off x="168971" y="6325862"/>
            <a:ext cx="1758303" cy="369332"/>
          </a:xfrm>
          <a:prstGeom prst="rect">
            <a:avLst/>
          </a:prstGeom>
          <a:solidFill>
            <a:srgbClr val="FFFF00"/>
          </a:solidFill>
          <a:ln>
            <a:solidFill>
              <a:schemeClr val="tx1"/>
            </a:solidFill>
          </a:ln>
        </p:spPr>
        <p:txBody>
          <a:bodyPr wrap="square" rtlCol="0">
            <a:spAutoFit/>
          </a:bodyPr>
          <a:lstStyle/>
          <a:p>
            <a:r>
              <a:rPr lang="en-US" b="1" dirty="0"/>
              <a:t>Slight digression</a:t>
            </a:r>
          </a:p>
        </p:txBody>
      </p:sp>
      <p:sp>
        <p:nvSpPr>
          <p:cNvPr id="2" name="Footer Placeholder 1"/>
          <p:cNvSpPr>
            <a:spLocks noGrp="1"/>
          </p:cNvSpPr>
          <p:nvPr>
            <p:ph type="ftr" sz="quarter" idx="11"/>
          </p:nvPr>
        </p:nvSpPr>
        <p:spPr/>
        <p:txBody>
          <a:bodyPr/>
          <a:lstStyle/>
          <a:p>
            <a:r>
              <a:rPr lang="en-US"/>
              <a:t>http://www.cs.cornell.edu/courses/cs5412/2019sp</a:t>
            </a:r>
          </a:p>
        </p:txBody>
      </p:sp>
    </p:spTree>
    <p:extLst>
      <p:ext uri="{BB962C8B-B14F-4D97-AF65-F5344CB8AC3E}">
        <p14:creationId xmlns:p14="http://schemas.microsoft.com/office/powerpoint/2010/main" val="28656556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afterEffect">
                                  <p:stCondLst>
                                    <p:cond delay="2500"/>
                                  </p:stCondLst>
                                  <p:childTnLst>
                                    <p:set>
                                      <p:cBhvr>
                                        <p:cTn id="6" dur="1" fill="hold">
                                          <p:stCondLst>
                                            <p:cond delay="0"/>
                                          </p:stCondLst>
                                        </p:cTn>
                                        <p:tgtEl>
                                          <p:spTgt spid="3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 grpId="0" animBg="1"/>
    </p:bld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7422C7FD-DE11-4D09-BDE4-E4A3B7E72042}"/>
              </a:ext>
            </a:extLst>
          </p:cNvPr>
          <p:cNvSpPr>
            <a:spLocks noGrp="1"/>
          </p:cNvSpPr>
          <p:nvPr>
            <p:ph type="title"/>
          </p:nvPr>
        </p:nvSpPr>
        <p:spPr/>
        <p:txBody>
          <a:bodyPr/>
          <a:lstStyle/>
          <a:p>
            <a:r>
              <a:rPr lang="en-US" dirty="0"/>
              <a:t>Secondary question this poses</a:t>
            </a:r>
          </a:p>
        </p:txBody>
      </p:sp>
      <p:sp>
        <p:nvSpPr>
          <p:cNvPr id="6" name="Content Placeholder 5">
            <a:extLst>
              <a:ext uri="{FF2B5EF4-FFF2-40B4-BE49-F238E27FC236}">
                <a16:creationId xmlns:a16="http://schemas.microsoft.com/office/drawing/2014/main" id="{0412303D-4481-4E07-948D-07FC115C7021}"/>
              </a:ext>
            </a:extLst>
          </p:cNvPr>
          <p:cNvSpPr>
            <a:spLocks noGrp="1"/>
          </p:cNvSpPr>
          <p:nvPr>
            <p:ph idx="1"/>
          </p:nvPr>
        </p:nvSpPr>
        <p:spPr/>
        <p:txBody>
          <a:bodyPr>
            <a:normAutofit fontScale="92500" lnSpcReduction="20000"/>
          </a:bodyPr>
          <a:lstStyle/>
          <a:p>
            <a:r>
              <a:rPr lang="en-US" dirty="0"/>
              <a:t>If we have a huge number of “separate” tasks running, in distinct containers, maybe different servers, how consistent should the data they use be?</a:t>
            </a:r>
            <a:br>
              <a:rPr lang="en-US" dirty="0"/>
            </a:br>
            <a:r>
              <a:rPr lang="en-US" dirty="0"/>
              <a:t/>
            </a:r>
            <a:br>
              <a:rPr lang="en-US" dirty="0"/>
            </a:br>
            <a:r>
              <a:rPr lang="en-US" dirty="0"/>
              <a:t>Strong consistency: The tasks should share a single database</a:t>
            </a:r>
          </a:p>
          <a:p>
            <a:endParaRPr lang="en-US" dirty="0"/>
          </a:p>
          <a:p>
            <a:r>
              <a:rPr lang="en-US" dirty="0"/>
              <a:t>Weaker consistency: </a:t>
            </a:r>
          </a:p>
          <a:p>
            <a:pPr>
              <a:buFont typeface="Wingdings" panose="05000000000000000000" pitchFamily="2" charset="2"/>
              <a:buChar char="Ø"/>
            </a:pPr>
            <a:r>
              <a:rPr lang="en-US" dirty="0"/>
              <a:t>  The tasks have some kind of read-only data, computed “last night”.</a:t>
            </a:r>
          </a:p>
          <a:p>
            <a:pPr>
              <a:buFont typeface="Wingdings" panose="05000000000000000000" pitchFamily="2" charset="2"/>
              <a:buChar char="Ø"/>
            </a:pPr>
            <a:r>
              <a:rPr lang="en-US" dirty="0"/>
              <a:t>  They can also enqueue update tasks for offline processing.  </a:t>
            </a:r>
          </a:p>
          <a:p>
            <a:pPr>
              <a:buFont typeface="Wingdings" panose="05000000000000000000" pitchFamily="2" charset="2"/>
              <a:buChar char="Ø"/>
            </a:pPr>
            <a:r>
              <a:rPr lang="en-US" dirty="0"/>
              <a:t>  The tasks might also guess at the effect of the updates, but the offline </a:t>
            </a:r>
            <a:br>
              <a:rPr lang="en-US" dirty="0"/>
            </a:br>
            <a:r>
              <a:rPr lang="en-US" dirty="0"/>
              <a:t>    version will “win” if a conflict occurs.</a:t>
            </a:r>
          </a:p>
        </p:txBody>
      </p:sp>
      <p:sp>
        <p:nvSpPr>
          <p:cNvPr id="3" name="Footer Placeholder 2">
            <a:extLst>
              <a:ext uri="{FF2B5EF4-FFF2-40B4-BE49-F238E27FC236}">
                <a16:creationId xmlns:a16="http://schemas.microsoft.com/office/drawing/2014/main" id="{7550F228-1679-4C61-9E1C-084F27D9AD16}"/>
              </a:ext>
            </a:extLst>
          </p:cNvPr>
          <p:cNvSpPr>
            <a:spLocks noGrp="1"/>
          </p:cNvSpPr>
          <p:nvPr>
            <p:ph type="ftr" sz="quarter" idx="11"/>
          </p:nvPr>
        </p:nvSpPr>
        <p:spPr/>
        <p:txBody>
          <a:bodyPr/>
          <a:lstStyle/>
          <a:p>
            <a:r>
              <a:rPr lang="en-US"/>
              <a:t>http://www.cs.cornell.edu/courses/cs5412/2019sp</a:t>
            </a:r>
          </a:p>
        </p:txBody>
      </p:sp>
      <p:sp>
        <p:nvSpPr>
          <p:cNvPr id="4" name="Slide Number Placeholder 3">
            <a:extLst>
              <a:ext uri="{FF2B5EF4-FFF2-40B4-BE49-F238E27FC236}">
                <a16:creationId xmlns:a16="http://schemas.microsoft.com/office/drawing/2014/main" id="{409924B9-7D9B-4C7A-9B5A-7C837F3DE37F}"/>
              </a:ext>
            </a:extLst>
          </p:cNvPr>
          <p:cNvSpPr>
            <a:spLocks noGrp="1"/>
          </p:cNvSpPr>
          <p:nvPr>
            <p:ph type="sldNum" sz="quarter" idx="12"/>
          </p:nvPr>
        </p:nvSpPr>
        <p:spPr/>
        <p:txBody>
          <a:bodyPr/>
          <a:lstStyle/>
          <a:p>
            <a:fld id="{3C974458-8A97-4835-BF79-1FB6D7856C21}" type="slidenum">
              <a:rPr lang="en-US" smtClean="0"/>
              <a:t>46</a:t>
            </a:fld>
            <a:endParaRPr lang="en-US"/>
          </a:p>
        </p:txBody>
      </p:sp>
    </p:spTree>
    <p:extLst>
      <p:ext uri="{BB962C8B-B14F-4D97-AF65-F5344CB8AC3E}">
        <p14:creationId xmlns:p14="http://schemas.microsoft.com/office/powerpoint/2010/main" val="908392021"/>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10138356" y="2691700"/>
            <a:ext cx="1684659" cy="1605980"/>
          </a:xfrm>
          <a:prstGeom prst="rect">
            <a:avLst/>
          </a:prstGeom>
        </p:spPr>
      </p:pic>
      <p:sp>
        <p:nvSpPr>
          <p:cNvPr id="2" name="Title 1"/>
          <p:cNvSpPr>
            <a:spLocks noGrp="1"/>
          </p:cNvSpPr>
          <p:nvPr>
            <p:ph type="title"/>
          </p:nvPr>
        </p:nvSpPr>
        <p:spPr/>
        <p:txBody>
          <a:bodyPr>
            <a:normAutofit/>
          </a:bodyPr>
          <a:lstStyle/>
          <a:p>
            <a:r>
              <a:rPr lang="en-US" dirty="0"/>
              <a:t>In the cloud, not every subsystem </a:t>
            </a:r>
            <a:br>
              <a:rPr lang="en-US" dirty="0"/>
            </a:br>
            <a:r>
              <a:rPr lang="en-US" dirty="0"/>
              <a:t>needs the strongest guarantees</a:t>
            </a:r>
          </a:p>
        </p:txBody>
      </p:sp>
      <p:sp>
        <p:nvSpPr>
          <p:cNvPr id="5" name="Content Placeholder 4"/>
          <p:cNvSpPr>
            <a:spLocks noGrp="1"/>
          </p:cNvSpPr>
          <p:nvPr>
            <p:ph idx="1"/>
          </p:nvPr>
        </p:nvSpPr>
        <p:spPr>
          <a:xfrm>
            <a:off x="773723" y="2185416"/>
            <a:ext cx="11255519" cy="4123944"/>
          </a:xfrm>
        </p:spPr>
        <p:txBody>
          <a:bodyPr>
            <a:normAutofit fontScale="92500" lnSpcReduction="10000"/>
          </a:bodyPr>
          <a:lstStyle/>
          <a:p>
            <a:r>
              <a:rPr lang="en-US" dirty="0"/>
              <a:t>At Berkeley, Eric Brewer captured this insight with a “theorem”</a:t>
            </a:r>
          </a:p>
          <a:p>
            <a:r>
              <a:rPr lang="en-US" dirty="0"/>
              <a:t>CAP stands for “Consistency, Availability and Partition Tolerance”</a:t>
            </a:r>
          </a:p>
          <a:p>
            <a:endParaRPr lang="en-US" dirty="0"/>
          </a:p>
          <a:p>
            <a:r>
              <a:rPr lang="en-US" dirty="0"/>
              <a:t>Basically, Eric argues that:</a:t>
            </a:r>
          </a:p>
          <a:p>
            <a:pPr>
              <a:buFont typeface="Wingdings" panose="05000000000000000000" pitchFamily="2" charset="2"/>
              <a:buChar char="Ø"/>
            </a:pPr>
            <a:r>
              <a:rPr lang="en-US" dirty="0"/>
              <a:t> The theoretically “best” solution often brings heavy costs.</a:t>
            </a:r>
          </a:p>
          <a:p>
            <a:pPr>
              <a:buFont typeface="Wingdings" panose="05000000000000000000" pitchFamily="2" charset="2"/>
              <a:buChar char="Ø"/>
            </a:pPr>
            <a:r>
              <a:rPr lang="en-US" dirty="0"/>
              <a:t> Consistency is one example: conflicting database updates can be forced into</a:t>
            </a:r>
            <a:br>
              <a:rPr lang="en-US" dirty="0"/>
            </a:br>
            <a:r>
              <a:rPr lang="en-US" dirty="0"/>
              <a:t>   an agreed order, but this takes time and involves node-node dialog (hence </a:t>
            </a:r>
            <a:r>
              <a:rPr lang="en-US" b="1" dirty="0">
                <a:solidFill>
                  <a:srgbClr val="C00000"/>
                </a:solidFill>
                <a:sym typeface="Symbol" panose="05050102010706020507" pitchFamily="18" charset="2"/>
              </a:rPr>
              <a:t></a:t>
            </a:r>
            <a:r>
              <a:rPr lang="en-US" b="1" dirty="0">
                <a:solidFill>
                  <a:srgbClr val="C00000"/>
                </a:solidFill>
              </a:rPr>
              <a:t>P</a:t>
            </a:r>
            <a:r>
              <a:rPr lang="en-US" dirty="0"/>
              <a:t>).</a:t>
            </a:r>
          </a:p>
          <a:p>
            <a:pPr>
              <a:buFont typeface="Wingdings" panose="05000000000000000000" pitchFamily="2" charset="2"/>
              <a:buChar char="Ø"/>
            </a:pPr>
            <a:r>
              <a:rPr lang="en-US" dirty="0"/>
              <a:t> Remember that to earn the most money, you need the fastest possible responses.</a:t>
            </a:r>
            <a:br>
              <a:rPr lang="en-US" dirty="0"/>
            </a:br>
            <a:r>
              <a:rPr lang="en-US" dirty="0"/>
              <a:t>   Eric concluded that this means you might have to relax consistency: </a:t>
            </a:r>
            <a:r>
              <a:rPr lang="en-US" b="1" dirty="0"/>
              <a:t>CAP</a:t>
            </a:r>
            <a:r>
              <a:rPr lang="en-US" dirty="0"/>
              <a:t>.</a:t>
            </a:r>
          </a:p>
        </p:txBody>
      </p:sp>
      <p:pic>
        <p:nvPicPr>
          <p:cNvPr id="6" name="Picture 5"/>
          <p:cNvPicPr>
            <a:picLocks noChangeAspect="1"/>
          </p:cNvPicPr>
          <p:nvPr/>
        </p:nvPicPr>
        <p:blipFill>
          <a:blip r:embed="rId4"/>
          <a:stretch>
            <a:fillRect/>
          </a:stretch>
        </p:blipFill>
        <p:spPr>
          <a:xfrm>
            <a:off x="10408620" y="197948"/>
            <a:ext cx="1414395" cy="1987468"/>
          </a:xfrm>
          <a:prstGeom prst="rect">
            <a:avLst/>
          </a:prstGeom>
        </p:spPr>
      </p:pic>
      <p:sp>
        <p:nvSpPr>
          <p:cNvPr id="7" name="Footer Placeholder 6"/>
          <p:cNvSpPr>
            <a:spLocks noGrp="1"/>
          </p:cNvSpPr>
          <p:nvPr>
            <p:ph type="ftr" sz="quarter" idx="11"/>
          </p:nvPr>
        </p:nvSpPr>
        <p:spPr/>
        <p:txBody>
          <a:bodyPr/>
          <a:lstStyle/>
          <a:p>
            <a:r>
              <a:rPr lang="en-US"/>
              <a:t>http://www.cs.cornell.edu/courses/cs5412/2019sp</a:t>
            </a:r>
          </a:p>
        </p:txBody>
      </p:sp>
      <p:sp>
        <p:nvSpPr>
          <p:cNvPr id="8" name="Slide Number Placeholder 7"/>
          <p:cNvSpPr>
            <a:spLocks noGrp="1"/>
          </p:cNvSpPr>
          <p:nvPr>
            <p:ph type="sldNum" sz="quarter" idx="12"/>
          </p:nvPr>
        </p:nvSpPr>
        <p:spPr/>
        <p:txBody>
          <a:bodyPr/>
          <a:lstStyle/>
          <a:p>
            <a:fld id="{3C974458-8A97-4835-BF79-1FB6D7856C21}" type="slidenum">
              <a:rPr lang="en-US" smtClean="0"/>
              <a:t>47</a:t>
            </a:fld>
            <a:endParaRPr lang="en-US"/>
          </a:p>
        </p:txBody>
      </p:sp>
    </p:spTree>
    <p:extLst>
      <p:ext uri="{BB962C8B-B14F-4D97-AF65-F5344CB8AC3E}">
        <p14:creationId xmlns:p14="http://schemas.microsoft.com/office/powerpoint/2010/main" val="637532254"/>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DD58CD-07CE-4DF9-A331-0183B9AE7188}"/>
              </a:ext>
            </a:extLst>
          </p:cNvPr>
          <p:cNvSpPr>
            <a:spLocks noGrp="1"/>
          </p:cNvSpPr>
          <p:nvPr>
            <p:ph type="title"/>
          </p:nvPr>
        </p:nvSpPr>
        <p:spPr/>
        <p:txBody>
          <a:bodyPr/>
          <a:lstStyle/>
          <a:p>
            <a:r>
              <a:rPr lang="en-US" dirty="0"/>
              <a:t>Definitions (Slightly informal!)</a:t>
            </a:r>
          </a:p>
        </p:txBody>
      </p:sp>
      <p:sp>
        <p:nvSpPr>
          <p:cNvPr id="3" name="Content Placeholder 2">
            <a:extLst>
              <a:ext uri="{FF2B5EF4-FFF2-40B4-BE49-F238E27FC236}">
                <a16:creationId xmlns:a16="http://schemas.microsoft.com/office/drawing/2014/main" id="{F04EDD7A-8FC2-4CFE-A379-584A928AAF1F}"/>
              </a:ext>
            </a:extLst>
          </p:cNvPr>
          <p:cNvSpPr>
            <a:spLocks noGrp="1"/>
          </p:cNvSpPr>
          <p:nvPr>
            <p:ph idx="1"/>
          </p:nvPr>
        </p:nvSpPr>
        <p:spPr/>
        <p:txBody>
          <a:bodyPr>
            <a:normAutofit fontScale="92500"/>
          </a:bodyPr>
          <a:lstStyle/>
          <a:p>
            <a:r>
              <a:rPr lang="en-US" b="1" dirty="0">
                <a:solidFill>
                  <a:schemeClr val="accent5"/>
                </a:solidFill>
              </a:rPr>
              <a:t>Consistency: </a:t>
            </a:r>
            <a:r>
              <a:rPr lang="en-US" dirty="0"/>
              <a:t>The system responds using </a:t>
            </a:r>
            <a:r>
              <a:rPr lang="en-US" i="1" dirty="0"/>
              <a:t>the most current values </a:t>
            </a:r>
            <a:r>
              <a:rPr lang="en-US" dirty="0"/>
              <a:t>(updates). </a:t>
            </a:r>
            <a:r>
              <a:rPr lang="en-US" i="1" u="sng" dirty="0"/>
              <a:t>Conflicting updates are performed in some system-selected order by all replicas.</a:t>
            </a:r>
            <a:r>
              <a:rPr lang="en-US" i="1" dirty="0"/>
              <a:t>  Q</a:t>
            </a:r>
            <a:r>
              <a:rPr lang="en-US" dirty="0"/>
              <a:t>ueries thus will see a “single system” and will be up to date.</a:t>
            </a:r>
          </a:p>
          <a:p>
            <a:r>
              <a:rPr lang="en-US" b="1" dirty="0">
                <a:solidFill>
                  <a:schemeClr val="accent5"/>
                </a:solidFill>
              </a:rPr>
              <a:t>Availability: </a:t>
            </a:r>
            <a:r>
              <a:rPr lang="en-US" dirty="0"/>
              <a:t>The system is </a:t>
            </a:r>
            <a:r>
              <a:rPr lang="en-US" i="1" u="sng" dirty="0"/>
              <a:t>rapidly responsive</a:t>
            </a:r>
            <a:r>
              <a:rPr lang="en-US" dirty="0"/>
              <a:t>, and will </a:t>
            </a:r>
            <a:r>
              <a:rPr lang="en-US" i="1" u="sng" dirty="0"/>
              <a:t>self-repair</a:t>
            </a:r>
            <a:r>
              <a:rPr lang="en-US" dirty="0"/>
              <a:t> if some single component fails, restoring normal functionality asap.  Of course fault-tolerance isn’t always possible: if too many components fail all at once, availability is lost.</a:t>
            </a:r>
          </a:p>
          <a:p>
            <a:r>
              <a:rPr lang="en-US" b="1" dirty="0">
                <a:solidFill>
                  <a:schemeClr val="accent5"/>
                </a:solidFill>
              </a:rPr>
              <a:t>Partition Tolerant:</a:t>
            </a:r>
            <a:r>
              <a:rPr lang="en-US" dirty="0">
                <a:solidFill>
                  <a:schemeClr val="accent5"/>
                </a:solidFill>
              </a:rPr>
              <a:t>  </a:t>
            </a:r>
            <a:r>
              <a:rPr lang="en-US" dirty="0"/>
              <a:t>A data center can have network issues, or entire services can be down.  Yet </a:t>
            </a:r>
            <a:r>
              <a:rPr lang="en-US" i="1" u="sng" dirty="0"/>
              <a:t>as seen from outside, the cloud should continue to respond even if its first-tier services are temporarily unable to talk to some inner services</a:t>
            </a:r>
            <a:r>
              <a:rPr lang="en-US" dirty="0"/>
              <a:t> they would normally depend upon.</a:t>
            </a:r>
            <a:endParaRPr lang="en-US" b="1" dirty="0"/>
          </a:p>
        </p:txBody>
      </p:sp>
      <p:sp>
        <p:nvSpPr>
          <p:cNvPr id="4" name="Footer Placeholder 3">
            <a:extLst>
              <a:ext uri="{FF2B5EF4-FFF2-40B4-BE49-F238E27FC236}">
                <a16:creationId xmlns:a16="http://schemas.microsoft.com/office/drawing/2014/main" id="{48DB9251-6A1B-4CEB-8E95-975E31AF15C5}"/>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1923A337-B995-4C4A-9D91-29DD3ECFE74A}"/>
              </a:ext>
            </a:extLst>
          </p:cNvPr>
          <p:cNvSpPr>
            <a:spLocks noGrp="1"/>
          </p:cNvSpPr>
          <p:nvPr>
            <p:ph type="sldNum" sz="quarter" idx="12"/>
          </p:nvPr>
        </p:nvSpPr>
        <p:spPr/>
        <p:txBody>
          <a:bodyPr/>
          <a:lstStyle/>
          <a:p>
            <a:fld id="{3C974458-8A97-4835-BF79-1FB6D7856C21}" type="slidenum">
              <a:rPr lang="en-US" smtClean="0"/>
              <a:t>48</a:t>
            </a:fld>
            <a:endParaRPr lang="en-US"/>
          </a:p>
        </p:txBody>
      </p:sp>
    </p:spTree>
    <p:extLst>
      <p:ext uri="{BB962C8B-B14F-4D97-AF65-F5344CB8AC3E}">
        <p14:creationId xmlns:p14="http://schemas.microsoft.com/office/powerpoint/2010/main" val="1610934435"/>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10138356" y="2691700"/>
            <a:ext cx="1684659" cy="1605980"/>
          </a:xfrm>
          <a:prstGeom prst="rect">
            <a:avLst/>
          </a:prstGeom>
        </p:spPr>
      </p:pic>
      <p:sp>
        <p:nvSpPr>
          <p:cNvPr id="2" name="Title 1"/>
          <p:cNvSpPr>
            <a:spLocks noGrp="1"/>
          </p:cNvSpPr>
          <p:nvPr>
            <p:ph type="title"/>
          </p:nvPr>
        </p:nvSpPr>
        <p:spPr/>
        <p:txBody>
          <a:bodyPr>
            <a:normAutofit/>
          </a:bodyPr>
          <a:lstStyle/>
          <a:p>
            <a:r>
              <a:rPr lang="en-US" dirty="0"/>
              <a:t>In the cloud, not every subsystem </a:t>
            </a:r>
            <a:br>
              <a:rPr lang="en-US" dirty="0"/>
            </a:br>
            <a:r>
              <a:rPr lang="en-US" dirty="0"/>
              <a:t>needs the strongest guarantees</a:t>
            </a:r>
          </a:p>
        </p:txBody>
      </p:sp>
      <p:sp>
        <p:nvSpPr>
          <p:cNvPr id="5" name="Content Placeholder 4"/>
          <p:cNvSpPr>
            <a:spLocks noGrp="1"/>
          </p:cNvSpPr>
          <p:nvPr>
            <p:ph idx="1"/>
          </p:nvPr>
        </p:nvSpPr>
        <p:spPr>
          <a:xfrm>
            <a:off x="773723" y="2185416"/>
            <a:ext cx="11255519" cy="4123944"/>
          </a:xfrm>
        </p:spPr>
        <p:txBody>
          <a:bodyPr>
            <a:normAutofit fontScale="92500" lnSpcReduction="10000"/>
          </a:bodyPr>
          <a:lstStyle/>
          <a:p>
            <a:r>
              <a:rPr lang="en-US" dirty="0"/>
              <a:t>At Berkeley, Eric Brewer captured this insight with a “theorem”</a:t>
            </a:r>
          </a:p>
          <a:p>
            <a:r>
              <a:rPr lang="en-US" dirty="0"/>
              <a:t>CAP is short for “Consistency, Availability and Partition Tolerance”</a:t>
            </a:r>
          </a:p>
          <a:p>
            <a:endParaRPr lang="en-US" dirty="0"/>
          </a:p>
          <a:p>
            <a:r>
              <a:rPr lang="en-US" dirty="0"/>
              <a:t>Basically, Eric argues that:</a:t>
            </a:r>
          </a:p>
          <a:p>
            <a:pPr>
              <a:buFont typeface="Wingdings" panose="05000000000000000000" pitchFamily="2" charset="2"/>
              <a:buChar char="Ø"/>
            </a:pPr>
            <a:r>
              <a:rPr lang="en-US" dirty="0"/>
              <a:t> The theoretically “best” solution often brings heavy costs.</a:t>
            </a:r>
          </a:p>
          <a:p>
            <a:pPr>
              <a:buFont typeface="Wingdings" panose="05000000000000000000" pitchFamily="2" charset="2"/>
              <a:buChar char="Ø"/>
            </a:pPr>
            <a:r>
              <a:rPr lang="en-US" dirty="0"/>
              <a:t> Consistency is one example: conflicting database updates can be forced into</a:t>
            </a:r>
            <a:br>
              <a:rPr lang="en-US" dirty="0"/>
            </a:br>
            <a:r>
              <a:rPr lang="en-US" dirty="0"/>
              <a:t>   an agreed order, but this takes time and involves node-node dialog (hence </a:t>
            </a:r>
            <a:r>
              <a:rPr lang="en-US" b="1" dirty="0">
                <a:solidFill>
                  <a:srgbClr val="C00000"/>
                </a:solidFill>
                <a:sym typeface="Symbol" panose="05050102010706020507" pitchFamily="18" charset="2"/>
              </a:rPr>
              <a:t></a:t>
            </a:r>
            <a:r>
              <a:rPr lang="en-US" b="1" dirty="0">
                <a:solidFill>
                  <a:srgbClr val="C00000"/>
                </a:solidFill>
              </a:rPr>
              <a:t>P</a:t>
            </a:r>
            <a:r>
              <a:rPr lang="en-US" dirty="0"/>
              <a:t>).</a:t>
            </a:r>
          </a:p>
          <a:p>
            <a:pPr>
              <a:buFont typeface="Wingdings" panose="05000000000000000000" pitchFamily="2" charset="2"/>
              <a:buChar char="Ø"/>
            </a:pPr>
            <a:r>
              <a:rPr lang="en-US" dirty="0"/>
              <a:t> Remember that to earn the most money, you need the fastest possible responses.</a:t>
            </a:r>
            <a:br>
              <a:rPr lang="en-US" dirty="0"/>
            </a:br>
            <a:r>
              <a:rPr lang="en-US" dirty="0"/>
              <a:t>   Eric concluded that this means you might have to relax consistency: </a:t>
            </a:r>
            <a:r>
              <a:rPr lang="en-US" b="1" dirty="0">
                <a:solidFill>
                  <a:srgbClr val="C00000"/>
                </a:solidFill>
              </a:rPr>
              <a:t>C</a:t>
            </a:r>
            <a:r>
              <a:rPr lang="en-US" b="1" dirty="0"/>
              <a:t>AP</a:t>
            </a:r>
            <a:r>
              <a:rPr lang="en-US" dirty="0"/>
              <a:t>.</a:t>
            </a:r>
          </a:p>
        </p:txBody>
      </p:sp>
      <p:pic>
        <p:nvPicPr>
          <p:cNvPr id="6" name="Picture 5"/>
          <p:cNvPicPr>
            <a:picLocks noChangeAspect="1"/>
          </p:cNvPicPr>
          <p:nvPr/>
        </p:nvPicPr>
        <p:blipFill>
          <a:blip r:embed="rId4"/>
          <a:stretch>
            <a:fillRect/>
          </a:stretch>
        </p:blipFill>
        <p:spPr>
          <a:xfrm>
            <a:off x="10408620" y="197948"/>
            <a:ext cx="1414395" cy="1987468"/>
          </a:xfrm>
          <a:prstGeom prst="rect">
            <a:avLst/>
          </a:prstGeom>
        </p:spPr>
      </p:pic>
      <p:sp>
        <p:nvSpPr>
          <p:cNvPr id="7" name="Footer Placeholder 6"/>
          <p:cNvSpPr>
            <a:spLocks noGrp="1"/>
          </p:cNvSpPr>
          <p:nvPr>
            <p:ph type="ftr" sz="quarter" idx="11"/>
          </p:nvPr>
        </p:nvSpPr>
        <p:spPr/>
        <p:txBody>
          <a:bodyPr/>
          <a:lstStyle/>
          <a:p>
            <a:r>
              <a:rPr lang="en-US"/>
              <a:t>http://www.cs.cornell.edu/courses/cs5412/2019sp</a:t>
            </a:r>
          </a:p>
        </p:txBody>
      </p:sp>
      <p:sp>
        <p:nvSpPr>
          <p:cNvPr id="8" name="Slide Number Placeholder 7"/>
          <p:cNvSpPr>
            <a:spLocks noGrp="1"/>
          </p:cNvSpPr>
          <p:nvPr>
            <p:ph type="sldNum" sz="quarter" idx="12"/>
          </p:nvPr>
        </p:nvSpPr>
        <p:spPr/>
        <p:txBody>
          <a:bodyPr/>
          <a:lstStyle/>
          <a:p>
            <a:fld id="{3C974458-8A97-4835-BF79-1FB6D7856C21}" type="slidenum">
              <a:rPr lang="en-US" smtClean="0"/>
              <a:t>49</a:t>
            </a:fld>
            <a:endParaRPr lang="en-US"/>
          </a:p>
        </p:txBody>
      </p:sp>
      <p:sp>
        <p:nvSpPr>
          <p:cNvPr id="4" name="TextBox 3"/>
          <p:cNvSpPr txBox="1"/>
          <p:nvPr/>
        </p:nvSpPr>
        <p:spPr>
          <a:xfrm>
            <a:off x="9900139" y="5715000"/>
            <a:ext cx="452598" cy="490358"/>
          </a:xfrm>
          <a:prstGeom prst="rect">
            <a:avLst/>
          </a:prstGeom>
          <a:noFill/>
        </p:spPr>
        <p:txBody>
          <a:bodyPr wrap="square" rtlCol="0">
            <a:spAutoFit/>
          </a:bodyPr>
          <a:lstStyle/>
          <a:p>
            <a:r>
              <a:rPr lang="en-US" sz="2600" b="1" dirty="0">
                <a:solidFill>
                  <a:srgbClr val="C00000"/>
                </a:solidFill>
              </a:rPr>
              <a:t>\</a:t>
            </a:r>
          </a:p>
        </p:txBody>
      </p:sp>
      <p:sp>
        <p:nvSpPr>
          <p:cNvPr id="9" name="TextBox 8"/>
          <p:cNvSpPr txBox="1"/>
          <p:nvPr/>
        </p:nvSpPr>
        <p:spPr>
          <a:xfrm rot="2450329" flipH="1">
            <a:off x="9900139" y="5778536"/>
            <a:ext cx="452598" cy="490358"/>
          </a:xfrm>
          <a:prstGeom prst="rect">
            <a:avLst/>
          </a:prstGeom>
          <a:noFill/>
        </p:spPr>
        <p:txBody>
          <a:bodyPr wrap="square" rtlCol="0">
            <a:spAutoFit/>
          </a:bodyPr>
          <a:lstStyle/>
          <a:p>
            <a:r>
              <a:rPr lang="en-US" sz="2600" b="1" dirty="0">
                <a:solidFill>
                  <a:srgbClr val="C00000"/>
                </a:solidFill>
              </a:rPr>
              <a:t>\</a:t>
            </a:r>
          </a:p>
        </p:txBody>
      </p:sp>
    </p:spTree>
    <p:extLst>
      <p:ext uri="{BB962C8B-B14F-4D97-AF65-F5344CB8AC3E}">
        <p14:creationId xmlns:p14="http://schemas.microsoft.com/office/powerpoint/2010/main" val="2767782368"/>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C741138-4B30-4F87-BA3B-D99782821755}"/>
              </a:ext>
            </a:extLst>
          </p:cNvPr>
          <p:cNvSpPr>
            <a:spLocks noGrp="1"/>
          </p:cNvSpPr>
          <p:nvPr>
            <p:ph type="title"/>
          </p:nvPr>
        </p:nvSpPr>
        <p:spPr/>
        <p:txBody>
          <a:bodyPr/>
          <a:lstStyle/>
          <a:p>
            <a:r>
              <a:rPr lang="en-US" dirty="0"/>
              <a:t>Eric Brewer’s Cap Theorem</a:t>
            </a:r>
          </a:p>
        </p:txBody>
      </p:sp>
      <p:sp>
        <p:nvSpPr>
          <p:cNvPr id="3" name="Content Placeholder 2">
            <a:extLst>
              <a:ext uri="{FF2B5EF4-FFF2-40B4-BE49-F238E27FC236}">
                <a16:creationId xmlns:a16="http://schemas.microsoft.com/office/drawing/2014/main" id="{5A81A420-F048-40C8-B78D-446257181AFF}"/>
              </a:ext>
            </a:extLst>
          </p:cNvPr>
          <p:cNvSpPr>
            <a:spLocks noGrp="1"/>
          </p:cNvSpPr>
          <p:nvPr>
            <p:ph idx="1"/>
          </p:nvPr>
        </p:nvSpPr>
        <p:spPr>
          <a:xfrm>
            <a:off x="1024128" y="2616591"/>
            <a:ext cx="10786872" cy="3692769"/>
          </a:xfrm>
        </p:spPr>
        <p:txBody>
          <a:bodyPr>
            <a:normAutofit/>
          </a:bodyPr>
          <a:lstStyle/>
          <a:p>
            <a:pPr>
              <a:buFont typeface="Wingdings" panose="05000000000000000000" pitchFamily="2" charset="2"/>
              <a:buChar char="Ø"/>
            </a:pPr>
            <a:r>
              <a:rPr lang="en-US" sz="3600" dirty="0"/>
              <a:t>  Relax consistency (</a:t>
            </a:r>
            <a:r>
              <a:rPr lang="en-US" sz="3600" b="1" dirty="0">
                <a:solidFill>
                  <a:srgbClr val="C00000"/>
                </a:solidFill>
              </a:rPr>
              <a:t>C</a:t>
            </a:r>
            <a:r>
              <a:rPr lang="en-US" sz="3600" dirty="0"/>
              <a:t>), </a:t>
            </a:r>
          </a:p>
          <a:p>
            <a:pPr>
              <a:buFont typeface="Wingdings" panose="05000000000000000000" pitchFamily="2" charset="2"/>
              <a:buChar char="Ø"/>
            </a:pPr>
            <a:r>
              <a:rPr lang="en-US" sz="3600" dirty="0"/>
              <a:t>  Gain faster response (</a:t>
            </a:r>
            <a:r>
              <a:rPr lang="en-US" sz="3600" b="1" dirty="0">
                <a:solidFill>
                  <a:schemeClr val="accent5"/>
                </a:solidFill>
              </a:rPr>
              <a:t>A</a:t>
            </a:r>
            <a:r>
              <a:rPr lang="en-US" sz="3600" dirty="0"/>
              <a:t>).  </a:t>
            </a:r>
          </a:p>
          <a:p>
            <a:pPr>
              <a:buFont typeface="Wingdings" panose="05000000000000000000" pitchFamily="2" charset="2"/>
              <a:buChar char="Ø"/>
            </a:pPr>
            <a:r>
              <a:rPr lang="en-US" sz="3600" dirty="0"/>
              <a:t>  Generate responses even when unable to talk to </a:t>
            </a:r>
            <a:br>
              <a:rPr lang="en-US" sz="3600" dirty="0"/>
            </a:br>
            <a:r>
              <a:rPr lang="en-US" sz="3600" dirty="0"/>
              <a:t>    back-end servers (</a:t>
            </a:r>
            <a:r>
              <a:rPr lang="en-US" sz="3600" b="1" dirty="0">
                <a:solidFill>
                  <a:schemeClr val="accent5"/>
                </a:solidFill>
              </a:rPr>
              <a:t>P</a:t>
            </a:r>
            <a:r>
              <a:rPr lang="en-US" sz="3600" b="1" dirty="0"/>
              <a:t>).</a:t>
            </a:r>
            <a:endParaRPr lang="en-US" sz="3600" dirty="0"/>
          </a:p>
        </p:txBody>
      </p:sp>
      <p:sp>
        <p:nvSpPr>
          <p:cNvPr id="4" name="Footer Placeholder 3">
            <a:extLst>
              <a:ext uri="{FF2B5EF4-FFF2-40B4-BE49-F238E27FC236}">
                <a16:creationId xmlns:a16="http://schemas.microsoft.com/office/drawing/2014/main" id="{4C294208-31B8-43E5-BA67-4E68C6309B62}"/>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83A1E162-9455-483A-8C52-FD2EA4C7A030}"/>
              </a:ext>
            </a:extLst>
          </p:cNvPr>
          <p:cNvSpPr>
            <a:spLocks noGrp="1"/>
          </p:cNvSpPr>
          <p:nvPr>
            <p:ph type="sldNum" sz="quarter" idx="12"/>
          </p:nvPr>
        </p:nvSpPr>
        <p:spPr/>
        <p:txBody>
          <a:bodyPr/>
          <a:lstStyle/>
          <a:p>
            <a:fld id="{3C974458-8A97-4835-BF79-1FB6D7856C21}" type="slidenum">
              <a:rPr lang="en-US" smtClean="0"/>
              <a:t>50</a:t>
            </a:fld>
            <a:endParaRPr lang="en-US"/>
          </a:p>
        </p:txBody>
      </p:sp>
      <p:pic>
        <p:nvPicPr>
          <p:cNvPr id="6" name="Picture 5">
            <a:extLst>
              <a:ext uri="{FF2B5EF4-FFF2-40B4-BE49-F238E27FC236}">
                <a16:creationId xmlns:a16="http://schemas.microsoft.com/office/drawing/2014/main" id="{83BCCEDE-71DF-4333-B8FC-8FE8FD678049}"/>
              </a:ext>
            </a:extLst>
          </p:cNvPr>
          <p:cNvPicPr>
            <a:picLocks noChangeAspect="1"/>
          </p:cNvPicPr>
          <p:nvPr/>
        </p:nvPicPr>
        <p:blipFill>
          <a:blip r:embed="rId3"/>
          <a:stretch>
            <a:fillRect/>
          </a:stretch>
        </p:blipFill>
        <p:spPr>
          <a:xfrm>
            <a:off x="9902061" y="159515"/>
            <a:ext cx="1684659" cy="1605980"/>
          </a:xfrm>
          <a:prstGeom prst="rect">
            <a:avLst/>
          </a:prstGeom>
        </p:spPr>
      </p:pic>
    </p:spTree>
    <p:extLst>
      <p:ext uri="{BB962C8B-B14F-4D97-AF65-F5344CB8AC3E}">
        <p14:creationId xmlns:p14="http://schemas.microsoft.com/office/powerpoint/2010/main" val="2285691120"/>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duotone>
              <a:prstClr val="black"/>
              <a:schemeClr val="accent5">
                <a:tint val="45000"/>
                <a:satMod val="400000"/>
              </a:schemeClr>
            </a:duotone>
          </a:blip>
          <a:stretch>
            <a:fillRect/>
          </a:stretch>
        </p:blipFill>
        <p:spPr>
          <a:xfrm>
            <a:off x="1738091" y="3532997"/>
            <a:ext cx="1904690" cy="1904690"/>
          </a:xfrm>
          <a:prstGeom prst="rect">
            <a:avLst/>
          </a:prstGeom>
          <a:solidFill>
            <a:srgbClr val="FFFF00"/>
          </a:solidFill>
        </p:spPr>
      </p:pic>
      <p:sp>
        <p:nvSpPr>
          <p:cNvPr id="2" name="Title 1"/>
          <p:cNvSpPr>
            <a:spLocks noGrp="1"/>
          </p:cNvSpPr>
          <p:nvPr>
            <p:ph type="title"/>
          </p:nvPr>
        </p:nvSpPr>
        <p:spPr/>
        <p:txBody>
          <a:bodyPr/>
          <a:lstStyle/>
          <a:p>
            <a:r>
              <a:rPr lang="en-US" dirty="0"/>
              <a:t>BASE Methodology</a:t>
            </a:r>
          </a:p>
        </p:txBody>
      </p:sp>
      <p:sp>
        <p:nvSpPr>
          <p:cNvPr id="3" name="Content Placeholder 2"/>
          <p:cNvSpPr>
            <a:spLocks noGrp="1"/>
          </p:cNvSpPr>
          <p:nvPr>
            <p:ph idx="1"/>
          </p:nvPr>
        </p:nvSpPr>
        <p:spPr/>
        <p:txBody>
          <a:bodyPr>
            <a:normAutofit fontScale="85000" lnSpcReduction="20000"/>
          </a:bodyPr>
          <a:lstStyle/>
          <a:p>
            <a:r>
              <a:rPr lang="en-US" sz="3600" dirty="0"/>
              <a:t>Invented at eBay, adopted by Amazon and others</a:t>
            </a:r>
          </a:p>
          <a:p>
            <a:pPr>
              <a:buFont typeface="Wingdings" panose="05000000000000000000" pitchFamily="2" charset="2"/>
              <a:buChar char="Ø"/>
            </a:pPr>
            <a:r>
              <a:rPr lang="en-US" sz="3600" dirty="0"/>
              <a:t>  </a:t>
            </a:r>
            <a:r>
              <a:rPr lang="en-US" sz="3600" b="1" u="sng" dirty="0"/>
              <a:t>B</a:t>
            </a:r>
            <a:r>
              <a:rPr lang="en-US" sz="3600" dirty="0"/>
              <a:t>asic </a:t>
            </a:r>
            <a:r>
              <a:rPr lang="en-US" sz="3600" b="1" u="sng" dirty="0"/>
              <a:t>A</a:t>
            </a:r>
            <a:r>
              <a:rPr lang="en-US" sz="3600" dirty="0"/>
              <a:t>vailability, </a:t>
            </a:r>
            <a:r>
              <a:rPr lang="en-US" sz="3600" b="1" u="sng" dirty="0"/>
              <a:t>S</a:t>
            </a:r>
            <a:r>
              <a:rPr lang="en-US" sz="3600" dirty="0"/>
              <a:t>oft State and </a:t>
            </a:r>
            <a:r>
              <a:rPr lang="en-US" sz="3600" b="1" u="sng" dirty="0"/>
              <a:t>E</a:t>
            </a:r>
            <a:r>
              <a:rPr lang="en-US" sz="3600" dirty="0"/>
              <a:t>ventual Consistency</a:t>
            </a:r>
            <a:br>
              <a:rPr lang="en-US" sz="3600" dirty="0"/>
            </a:br>
            <a:endParaRPr lang="en-US" sz="3600" dirty="0"/>
          </a:p>
          <a:p>
            <a:pPr marL="0" indent="0">
              <a:buNone/>
            </a:pPr>
            <a:r>
              <a:rPr lang="en-US" sz="3600" dirty="0"/>
              <a:t>                              “Use CAP.  You can clean up later.”</a:t>
            </a:r>
          </a:p>
          <a:p>
            <a:pPr marL="0" indent="0">
              <a:buNone/>
            </a:pPr>
            <a:endParaRPr lang="en-US" sz="3600" dirty="0"/>
          </a:p>
          <a:p>
            <a:pPr marL="0" indent="0">
              <a:buNone/>
            </a:pPr>
            <a:r>
              <a:rPr lang="en-US" sz="3600" dirty="0"/>
              <a:t/>
            </a:r>
            <a:br>
              <a:rPr lang="en-US" sz="3600" dirty="0"/>
            </a:br>
            <a:endParaRPr lang="en-US" sz="3600" dirty="0"/>
          </a:p>
          <a:p>
            <a:pPr marL="0" indent="0">
              <a:buNone/>
            </a:pPr>
            <a:r>
              <a:rPr lang="en-US" sz="3600" dirty="0"/>
              <a:t>How BASE works: cache data but don’t worry about cache entries getting stale (hey, they were valid a little while ago).  </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51</a:t>
            </a:fld>
            <a:endParaRPr lang="en-US"/>
          </a:p>
        </p:txBody>
      </p:sp>
      <p:sp>
        <p:nvSpPr>
          <p:cNvPr id="8" name="TextBox 7"/>
          <p:cNvSpPr txBox="1"/>
          <p:nvPr/>
        </p:nvSpPr>
        <p:spPr>
          <a:xfrm>
            <a:off x="9495099" y="1755324"/>
            <a:ext cx="2498582" cy="369332"/>
          </a:xfrm>
          <a:prstGeom prst="rect">
            <a:avLst/>
          </a:prstGeom>
          <a:noFill/>
        </p:spPr>
        <p:txBody>
          <a:bodyPr wrap="square" rtlCol="0">
            <a:spAutoFit/>
          </a:bodyPr>
          <a:lstStyle/>
          <a:p>
            <a:pPr algn="ctr"/>
            <a:r>
              <a:rPr lang="en-US" i="1" dirty="0"/>
              <a:t>BASE </a:t>
            </a:r>
            <a:r>
              <a:rPr lang="en-US" i="1" dirty="0">
                <a:sym typeface="Symbol" panose="05050102010706020507" pitchFamily="18" charset="2"/>
              </a:rPr>
              <a:t></a:t>
            </a:r>
            <a:r>
              <a:rPr lang="en-US" i="1" dirty="0"/>
              <a:t> “CAP in practice”</a:t>
            </a:r>
          </a:p>
        </p:txBody>
      </p:sp>
      <p:pic>
        <p:nvPicPr>
          <p:cNvPr id="9" name="Picture 8">
            <a:extLst>
              <a:ext uri="{FF2B5EF4-FFF2-40B4-BE49-F238E27FC236}">
                <a16:creationId xmlns:a16="http://schemas.microsoft.com/office/drawing/2014/main" id="{83BCCEDE-71DF-4333-B8FC-8FE8FD678049}"/>
              </a:ext>
            </a:extLst>
          </p:cNvPr>
          <p:cNvPicPr>
            <a:picLocks noChangeAspect="1"/>
          </p:cNvPicPr>
          <p:nvPr/>
        </p:nvPicPr>
        <p:blipFill>
          <a:blip r:embed="rId4"/>
          <a:stretch>
            <a:fillRect/>
          </a:stretch>
        </p:blipFill>
        <p:spPr>
          <a:xfrm>
            <a:off x="9902061" y="159515"/>
            <a:ext cx="1684659" cy="1605980"/>
          </a:xfrm>
          <a:prstGeom prst="rect">
            <a:avLst/>
          </a:prstGeom>
        </p:spPr>
      </p:pic>
    </p:spTree>
    <p:extLst>
      <p:ext uri="{BB962C8B-B14F-4D97-AF65-F5344CB8AC3E}">
        <p14:creationId xmlns:p14="http://schemas.microsoft.com/office/powerpoint/2010/main" val="19767574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nodeType="afterEffect">
                                  <p:stCondLst>
                                    <p:cond delay="300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Today’s Cloud is a CAP+BASE “world”</a:t>
            </a:r>
          </a:p>
        </p:txBody>
      </p:sp>
      <p:sp>
        <p:nvSpPr>
          <p:cNvPr id="3" name="Content Placeholder 2"/>
          <p:cNvSpPr>
            <a:spLocks noGrp="1"/>
          </p:cNvSpPr>
          <p:nvPr>
            <p:ph idx="1"/>
          </p:nvPr>
        </p:nvSpPr>
        <p:spPr>
          <a:xfrm>
            <a:off x="905608" y="2286000"/>
            <a:ext cx="10905392" cy="4023360"/>
          </a:xfrm>
        </p:spPr>
        <p:txBody>
          <a:bodyPr/>
          <a:lstStyle/>
          <a:p>
            <a:r>
              <a:rPr lang="en-US" dirty="0"/>
              <a:t>By and large, cloud systems try to manage with weak consistency.</a:t>
            </a:r>
          </a:p>
          <a:p>
            <a:endParaRPr lang="en-US" dirty="0"/>
          </a:p>
          <a:p>
            <a:r>
              <a:rPr lang="en-US" dirty="0"/>
              <a:t>But for </a:t>
            </a:r>
            <a:r>
              <a:rPr lang="en-US" dirty="0" err="1"/>
              <a:t>IoT</a:t>
            </a:r>
            <a:r>
              <a:rPr lang="en-US" dirty="0"/>
              <a:t> this may not be good enough!  We will see why in future lectures</a:t>
            </a:r>
          </a:p>
          <a:p>
            <a:endParaRPr lang="en-US" dirty="0"/>
          </a:p>
          <a:p>
            <a:r>
              <a:rPr lang="en-US" dirty="0"/>
              <a:t>So one of our primary challenges will be to understand when we need stronger properties, and how to obtain the needed guarantees at the lowest cost!  Fortunately, there are good options today.</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52</a:t>
            </a:fld>
            <a:endParaRPr lang="en-US"/>
          </a:p>
        </p:txBody>
      </p:sp>
    </p:spTree>
    <p:extLst>
      <p:ext uri="{BB962C8B-B14F-4D97-AF65-F5344CB8AC3E}">
        <p14:creationId xmlns:p14="http://schemas.microsoft.com/office/powerpoint/2010/main" val="1168351592"/>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445BAD2B-D867-44A7-86E4-DBEFB3FA9A48}"/>
              </a:ext>
            </a:extLst>
          </p:cNvPr>
          <p:cNvSpPr>
            <a:spLocks noGrp="1"/>
          </p:cNvSpPr>
          <p:nvPr>
            <p:ph type="title"/>
          </p:nvPr>
        </p:nvSpPr>
        <p:spPr>
          <a:xfrm>
            <a:off x="1024128" y="585216"/>
            <a:ext cx="11035088" cy="1499616"/>
          </a:xfrm>
        </p:spPr>
        <p:txBody>
          <a:bodyPr>
            <a:normAutofit/>
          </a:bodyPr>
          <a:lstStyle/>
          <a:p>
            <a:r>
              <a:rPr lang="en-US" sz="4400" dirty="0"/>
              <a:t>… cloud computing isn’t An O/S course</a:t>
            </a:r>
          </a:p>
        </p:txBody>
      </p:sp>
      <p:sp>
        <p:nvSpPr>
          <p:cNvPr id="7" name="Content Placeholder 6">
            <a:extLst>
              <a:ext uri="{FF2B5EF4-FFF2-40B4-BE49-F238E27FC236}">
                <a16:creationId xmlns:a16="http://schemas.microsoft.com/office/drawing/2014/main" id="{20AF080F-E6C2-4A18-B811-B63C43F25713}"/>
              </a:ext>
            </a:extLst>
          </p:cNvPr>
          <p:cNvSpPr>
            <a:spLocks noGrp="1"/>
          </p:cNvSpPr>
          <p:nvPr>
            <p:ph idx="1"/>
          </p:nvPr>
        </p:nvSpPr>
        <p:spPr/>
        <p:txBody>
          <a:bodyPr>
            <a:normAutofit lnSpcReduction="10000"/>
          </a:bodyPr>
          <a:lstStyle/>
          <a:p>
            <a:r>
              <a:rPr lang="en-US" dirty="0"/>
              <a:t>Even so, we need to keep doing these deep dives to understand how to make the best use of a large data center to do cloud computing cost-effectively at massive scale.</a:t>
            </a:r>
          </a:p>
          <a:p>
            <a:endParaRPr lang="en-US" dirty="0"/>
          </a:p>
          <a:p>
            <a:r>
              <a:rPr lang="en-US" dirty="0"/>
              <a:t>In the two examples we’ve looked at today, we saw how these goals can lead to an O/S choice.</a:t>
            </a:r>
          </a:p>
          <a:p>
            <a:endParaRPr lang="en-US" dirty="0"/>
          </a:p>
          <a:p>
            <a:r>
              <a:rPr lang="en-US" dirty="0"/>
              <a:t>We will dip down into many “technology areas” this spring, but always driven by this need to understand cost-effective scalable computing.</a:t>
            </a:r>
          </a:p>
        </p:txBody>
      </p:sp>
      <p:sp>
        <p:nvSpPr>
          <p:cNvPr id="3" name="Footer Placeholder 2">
            <a:extLst>
              <a:ext uri="{FF2B5EF4-FFF2-40B4-BE49-F238E27FC236}">
                <a16:creationId xmlns:a16="http://schemas.microsoft.com/office/drawing/2014/main" id="{BD2BB2F5-4F16-409F-B226-0C11B3647211}"/>
              </a:ext>
            </a:extLst>
          </p:cNvPr>
          <p:cNvSpPr>
            <a:spLocks noGrp="1"/>
          </p:cNvSpPr>
          <p:nvPr>
            <p:ph type="ftr" sz="quarter" idx="11"/>
          </p:nvPr>
        </p:nvSpPr>
        <p:spPr/>
        <p:txBody>
          <a:bodyPr/>
          <a:lstStyle/>
          <a:p>
            <a:r>
              <a:rPr lang="en-US"/>
              <a:t>http://www.cs.cornell.edu/courses/cs5412/2019sp</a:t>
            </a:r>
          </a:p>
        </p:txBody>
      </p:sp>
      <p:sp>
        <p:nvSpPr>
          <p:cNvPr id="4" name="Slide Number Placeholder 3">
            <a:extLst>
              <a:ext uri="{FF2B5EF4-FFF2-40B4-BE49-F238E27FC236}">
                <a16:creationId xmlns:a16="http://schemas.microsoft.com/office/drawing/2014/main" id="{3097B777-EBE8-4A71-A6C8-915498603AC0}"/>
              </a:ext>
            </a:extLst>
          </p:cNvPr>
          <p:cNvSpPr>
            <a:spLocks noGrp="1"/>
          </p:cNvSpPr>
          <p:nvPr>
            <p:ph type="sldNum" sz="quarter" idx="12"/>
          </p:nvPr>
        </p:nvSpPr>
        <p:spPr/>
        <p:txBody>
          <a:bodyPr/>
          <a:lstStyle/>
          <a:p>
            <a:fld id="{3C974458-8A97-4835-BF79-1FB6D7856C21}" type="slidenum">
              <a:rPr lang="en-US" smtClean="0"/>
              <a:t>53</a:t>
            </a:fld>
            <a:endParaRPr lang="en-US"/>
          </a:p>
        </p:txBody>
      </p:sp>
    </p:spTree>
    <p:extLst>
      <p:ext uri="{BB962C8B-B14F-4D97-AF65-F5344CB8AC3E}">
        <p14:creationId xmlns:p14="http://schemas.microsoft.com/office/powerpoint/2010/main" val="2430186692"/>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many </a:t>
            </a:r>
            <a:r>
              <a:rPr lang="en-US" dirty="0" err="1"/>
              <a:t>IoT</a:t>
            </a:r>
            <a:r>
              <a:rPr lang="en-US" dirty="0"/>
              <a:t> devices?  How much data?</a:t>
            </a:r>
          </a:p>
        </p:txBody>
      </p:sp>
      <p:sp>
        <p:nvSpPr>
          <p:cNvPr id="3" name="Content Placeholder 2"/>
          <p:cNvSpPr>
            <a:spLocks noGrp="1"/>
          </p:cNvSpPr>
          <p:nvPr>
            <p:ph idx="1"/>
          </p:nvPr>
        </p:nvSpPr>
        <p:spPr/>
        <p:txBody>
          <a:bodyPr>
            <a:normAutofit/>
          </a:bodyPr>
          <a:lstStyle/>
          <a:p>
            <a:r>
              <a:rPr lang="en-US" dirty="0"/>
              <a:t>23.5B connected devices today, will rise to 75B by 2025.</a:t>
            </a:r>
          </a:p>
          <a:p>
            <a:endParaRPr lang="en-US" dirty="0"/>
          </a:p>
          <a:p>
            <a:r>
              <a:rPr lang="en-US" dirty="0"/>
              <a:t>A single camera or video could generate GB/s of “new data”.   An microphone capturing high-quality audio produces hundreds of MB/s. We definitely can’t transfer all of this to the cloud, or process all of it.</a:t>
            </a:r>
          </a:p>
          <a:p>
            <a:endParaRPr lang="en-US" dirty="0"/>
          </a:p>
          <a:p>
            <a:r>
              <a:rPr lang="en-US" dirty="0"/>
              <a:t>So the world of </a:t>
            </a:r>
            <a:r>
              <a:rPr lang="en-US" dirty="0" err="1"/>
              <a:t>IoT</a:t>
            </a:r>
            <a:r>
              <a:rPr lang="en-US" dirty="0"/>
              <a:t> will require “new ideas” simply because the bulk of the information resides out on the edge and not in the cloud.</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54</a:t>
            </a:fld>
            <a:endParaRPr lang="en-US"/>
          </a:p>
        </p:txBody>
      </p:sp>
    </p:spTree>
    <p:extLst>
      <p:ext uri="{BB962C8B-B14F-4D97-AF65-F5344CB8AC3E}">
        <p14:creationId xmlns:p14="http://schemas.microsoft.com/office/powerpoint/2010/main" val="1129704188"/>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Puzzle this creates</a:t>
            </a:r>
          </a:p>
        </p:txBody>
      </p:sp>
      <p:sp>
        <p:nvSpPr>
          <p:cNvPr id="3" name="Content Placeholder 2"/>
          <p:cNvSpPr>
            <a:spLocks noGrp="1"/>
          </p:cNvSpPr>
          <p:nvPr>
            <p:ph idx="1"/>
          </p:nvPr>
        </p:nvSpPr>
        <p:spPr/>
        <p:txBody>
          <a:bodyPr/>
          <a:lstStyle/>
          <a:p>
            <a:r>
              <a:rPr lang="en-US" dirty="0"/>
              <a:t>IoT is introducing new dimensions of scalability never seen before!</a:t>
            </a:r>
          </a:p>
          <a:p>
            <a:endParaRPr lang="en-US" dirty="0"/>
          </a:p>
          <a:p>
            <a:r>
              <a:rPr lang="en-US" dirty="0"/>
              <a:t>These force us to think about shifting some tasks, like deciding which data is interesting, from deep inside today’s cloud to the edge.</a:t>
            </a:r>
          </a:p>
          <a:p>
            <a:endParaRPr lang="en-US" dirty="0"/>
          </a:p>
          <a:p>
            <a:r>
              <a:rPr lang="en-US" dirty="0"/>
              <a:t>But will that shift break the things that make the cloud scalable?</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55</a:t>
            </a:fld>
            <a:endParaRPr lang="en-US"/>
          </a:p>
        </p:txBody>
      </p:sp>
    </p:spTree>
    <p:extLst>
      <p:ext uri="{BB962C8B-B14F-4D97-AF65-F5344CB8AC3E}">
        <p14:creationId xmlns:p14="http://schemas.microsoft.com/office/powerpoint/2010/main" val="1521951621"/>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solidFill>
                  <a:srgbClr val="C00000"/>
                </a:solidFill>
              </a:rPr>
              <a:t>Some topics we will talk about</a:t>
            </a:r>
          </a:p>
        </p:txBody>
      </p:sp>
      <p:sp>
        <p:nvSpPr>
          <p:cNvPr id="6" name="Content Placeholder 5"/>
          <p:cNvSpPr>
            <a:spLocks noGrp="1"/>
          </p:cNvSpPr>
          <p:nvPr>
            <p:ph sz="half" idx="1"/>
          </p:nvPr>
        </p:nvSpPr>
        <p:spPr/>
        <p:txBody>
          <a:bodyPr>
            <a:noAutofit/>
          </a:bodyPr>
          <a:lstStyle/>
          <a:p>
            <a:r>
              <a:rPr lang="en-US" sz="2000" b="1" dirty="0"/>
              <a:t>Azure’s </a:t>
            </a:r>
            <a:r>
              <a:rPr lang="en-US" sz="2000" b="1" dirty="0" err="1"/>
              <a:t>IoT</a:t>
            </a:r>
            <a:r>
              <a:rPr lang="en-US" sz="2000" b="1" dirty="0"/>
              <a:t> Edge</a:t>
            </a:r>
          </a:p>
          <a:p>
            <a:pPr>
              <a:buFont typeface="Wingdings" panose="05000000000000000000" pitchFamily="2" charset="2"/>
              <a:buChar char="Ø"/>
            </a:pPr>
            <a:r>
              <a:rPr lang="en-US" sz="2000" dirty="0"/>
              <a:t> Sensors and actuators: what are they?</a:t>
            </a:r>
          </a:p>
          <a:p>
            <a:pPr>
              <a:buFont typeface="Wingdings" panose="05000000000000000000" pitchFamily="2" charset="2"/>
              <a:buChar char="Ø"/>
            </a:pPr>
            <a:r>
              <a:rPr lang="en-US" sz="2000" dirty="0"/>
              <a:t> How smart are they likely to be?</a:t>
            </a:r>
          </a:p>
          <a:p>
            <a:pPr>
              <a:buFont typeface="Wingdings" panose="05000000000000000000" pitchFamily="2" charset="2"/>
              <a:buChar char="Ø"/>
            </a:pPr>
            <a:r>
              <a:rPr lang="en-US" sz="2000" dirty="0"/>
              <a:t> Customizing the </a:t>
            </a:r>
            <a:r>
              <a:rPr lang="en-US" sz="2000" dirty="0" err="1"/>
              <a:t>IoT</a:t>
            </a:r>
            <a:r>
              <a:rPr lang="en-US" sz="2000" dirty="0"/>
              <a:t> Edge</a:t>
            </a:r>
          </a:p>
          <a:p>
            <a:pPr>
              <a:buFont typeface="Wingdings" panose="05000000000000000000" pitchFamily="2" charset="2"/>
              <a:buChar char="Ø"/>
            </a:pPr>
            <a:r>
              <a:rPr lang="en-US" sz="2000" dirty="0"/>
              <a:t> Filtering and transforming data</a:t>
            </a:r>
          </a:p>
          <a:p>
            <a:pPr marL="0" indent="0">
              <a:buNone/>
            </a:pPr>
            <a:r>
              <a:rPr lang="en-US" sz="2000" b="1" dirty="0"/>
              <a:t>Fault Tolerance</a:t>
            </a:r>
          </a:p>
          <a:p>
            <a:pPr marL="0" indent="0">
              <a:buNone/>
            </a:pPr>
            <a:r>
              <a:rPr lang="en-US" sz="2000" b="1" dirty="0"/>
              <a:t>Challenges of dealing with real-time data</a:t>
            </a:r>
          </a:p>
          <a:p>
            <a:pPr>
              <a:buFont typeface="Wingdings" panose="05000000000000000000" pitchFamily="2" charset="2"/>
              <a:buChar char="Ø"/>
            </a:pPr>
            <a:r>
              <a:rPr lang="en-US" sz="2000" dirty="0"/>
              <a:t>  Time synchronization, temporal storage</a:t>
            </a:r>
          </a:p>
          <a:p>
            <a:pPr>
              <a:buFont typeface="Wingdings" panose="05000000000000000000" pitchFamily="2" charset="2"/>
              <a:buChar char="Ø"/>
            </a:pPr>
            <a:r>
              <a:rPr lang="en-US" sz="2000" dirty="0"/>
              <a:t>  Concepts of consistency for the cloud edge</a:t>
            </a:r>
          </a:p>
        </p:txBody>
      </p:sp>
      <p:sp>
        <p:nvSpPr>
          <p:cNvPr id="7" name="Content Placeholder 6"/>
          <p:cNvSpPr>
            <a:spLocks noGrp="1"/>
          </p:cNvSpPr>
          <p:nvPr>
            <p:ph sz="half" idx="2"/>
          </p:nvPr>
        </p:nvSpPr>
        <p:spPr>
          <a:xfrm>
            <a:off x="5989320" y="2286000"/>
            <a:ext cx="4754880" cy="4023360"/>
          </a:xfrm>
        </p:spPr>
        <p:txBody>
          <a:bodyPr>
            <a:noAutofit/>
          </a:bodyPr>
          <a:lstStyle/>
          <a:p>
            <a:r>
              <a:rPr lang="en-US" sz="2000" b="1" dirty="0"/>
              <a:t>Azure’s Intelligent </a:t>
            </a:r>
            <a:r>
              <a:rPr lang="en-US" sz="2000" b="1" dirty="0" err="1"/>
              <a:t>IoT</a:t>
            </a:r>
            <a:r>
              <a:rPr lang="en-US" sz="2000" b="1" dirty="0"/>
              <a:t> Cloud</a:t>
            </a:r>
          </a:p>
          <a:p>
            <a:pPr>
              <a:buFont typeface="Wingdings" panose="05000000000000000000" pitchFamily="2" charset="2"/>
              <a:buChar char="Ø"/>
            </a:pPr>
            <a:r>
              <a:rPr lang="en-US" sz="2000" dirty="0"/>
              <a:t> Details of the </a:t>
            </a:r>
            <a:r>
              <a:rPr lang="en-US" sz="2000" dirty="0">
                <a:sym typeface="Symbol" panose="05050102010706020507" pitchFamily="18" charset="2"/>
              </a:rPr>
              <a:t>-services concept</a:t>
            </a:r>
          </a:p>
          <a:p>
            <a:pPr>
              <a:buFont typeface="Wingdings" panose="05000000000000000000" pitchFamily="2" charset="2"/>
              <a:buChar char="Ø"/>
            </a:pPr>
            <a:r>
              <a:rPr lang="en-US" sz="2000" dirty="0">
                <a:sym typeface="Symbol" panose="05050102010706020507" pitchFamily="18" charset="2"/>
              </a:rPr>
              <a:t> Customizing the intelligent cloud</a:t>
            </a:r>
          </a:p>
          <a:p>
            <a:pPr>
              <a:buFont typeface="Wingdings" panose="05000000000000000000" pitchFamily="2" charset="2"/>
              <a:buChar char="Ø"/>
            </a:pPr>
            <a:r>
              <a:rPr lang="en-US" sz="2000" dirty="0">
                <a:sym typeface="Symbol" panose="05050102010706020507" pitchFamily="18" charset="2"/>
              </a:rPr>
              <a:t> Roles played by edge -services</a:t>
            </a:r>
          </a:p>
          <a:p>
            <a:pPr>
              <a:buFont typeface="Wingdings" panose="05000000000000000000" pitchFamily="2" charset="2"/>
              <a:buChar char="Ø"/>
            </a:pPr>
            <a:r>
              <a:rPr lang="en-US" sz="2000" dirty="0">
                <a:sym typeface="Symbol" panose="05050102010706020507" pitchFamily="18" charset="2"/>
              </a:rPr>
              <a:t> Hardware accelerators for intelligence</a:t>
            </a:r>
          </a:p>
          <a:p>
            <a:pPr marL="0" indent="0">
              <a:buNone/>
            </a:pPr>
            <a:r>
              <a:rPr lang="en-US" sz="2000" b="1" dirty="0">
                <a:sym typeface="Symbol" panose="05050102010706020507" pitchFamily="18" charset="2"/>
              </a:rPr>
              <a:t>Big data analytics to support </a:t>
            </a:r>
            <a:r>
              <a:rPr lang="en-US" sz="2000" b="1" dirty="0" err="1">
                <a:sym typeface="Symbol" panose="05050102010706020507" pitchFamily="18" charset="2"/>
              </a:rPr>
              <a:t>IoT</a:t>
            </a:r>
            <a:r>
              <a:rPr lang="en-US" sz="2000" b="1" dirty="0">
                <a:sym typeface="Symbol" panose="05050102010706020507" pitchFamily="18" charset="2"/>
              </a:rPr>
              <a:t> use cases</a:t>
            </a:r>
          </a:p>
          <a:p>
            <a:pPr>
              <a:buFont typeface="Wingdings" panose="05000000000000000000" pitchFamily="2" charset="2"/>
              <a:buChar char="Ø"/>
            </a:pPr>
            <a:r>
              <a:rPr lang="en-US" sz="2000" dirty="0">
                <a:sym typeface="Symbol" panose="05050102010706020507" pitchFamily="18" charset="2"/>
              </a:rPr>
              <a:t> The Apache ecosystem: Zookeeper, </a:t>
            </a:r>
            <a:br>
              <a:rPr lang="en-US" sz="2000" dirty="0">
                <a:sym typeface="Symbol" panose="05050102010706020507" pitchFamily="18" charset="2"/>
              </a:rPr>
            </a:br>
            <a:r>
              <a:rPr lang="en-US" sz="2000" dirty="0">
                <a:sym typeface="Symbol" panose="05050102010706020507" pitchFamily="18" charset="2"/>
              </a:rPr>
              <a:t>   Hadoop, Pig, Hive, </a:t>
            </a:r>
            <a:r>
              <a:rPr lang="en-US" sz="2000" dirty="0" err="1">
                <a:sym typeface="Symbol" panose="05050102010706020507" pitchFamily="18" charset="2"/>
              </a:rPr>
              <a:t>HBase</a:t>
            </a:r>
            <a:r>
              <a:rPr lang="en-US" sz="2000" dirty="0">
                <a:sym typeface="Symbol" panose="05050102010706020507" pitchFamily="18" charset="2"/>
              </a:rPr>
              <a:t>, etc.</a:t>
            </a:r>
          </a:p>
          <a:p>
            <a:pPr>
              <a:buFont typeface="Wingdings" panose="05000000000000000000" pitchFamily="2" charset="2"/>
              <a:buChar char="Ø"/>
            </a:pPr>
            <a:r>
              <a:rPr lang="en-US" sz="2000" dirty="0">
                <a:sym typeface="Symbol" panose="05050102010706020507" pitchFamily="18" charset="2"/>
              </a:rPr>
              <a:t>  Spark and its RDD model.</a:t>
            </a:r>
            <a:endParaRPr lang="en-US" sz="2000" dirty="0"/>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56</a:t>
            </a:fld>
            <a:endParaRPr lang="en-US"/>
          </a:p>
        </p:txBody>
      </p:sp>
    </p:spTree>
    <p:extLst>
      <p:ext uri="{BB962C8B-B14F-4D97-AF65-F5344CB8AC3E}">
        <p14:creationId xmlns:p14="http://schemas.microsoft.com/office/powerpoint/2010/main" val="3506009274"/>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solidFill>
                  <a:srgbClr val="C00000"/>
                </a:solidFill>
              </a:rPr>
              <a:t>Organizational Stuff</a:t>
            </a:r>
          </a:p>
        </p:txBody>
      </p:sp>
      <p:sp>
        <p:nvSpPr>
          <p:cNvPr id="3" name="Text Placeholder 2"/>
          <p:cNvSpPr>
            <a:spLocks noGrp="1"/>
          </p:cNvSpPr>
          <p:nvPr>
            <p:ph type="body" idx="1"/>
          </p:nvPr>
        </p:nvSpPr>
        <p:spPr/>
        <p:txBody>
          <a:bodyPr/>
          <a:lstStyle/>
          <a:p>
            <a:r>
              <a:rPr lang="en-US" dirty="0"/>
              <a:t>Spring 2019</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57</a:t>
            </a:fld>
            <a:endParaRPr lang="en-US"/>
          </a:p>
        </p:txBody>
      </p:sp>
    </p:spTree>
    <p:extLst>
      <p:ext uri="{BB962C8B-B14F-4D97-AF65-F5344CB8AC3E}">
        <p14:creationId xmlns:p14="http://schemas.microsoft.com/office/powerpoint/2010/main" val="3191103913"/>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a:t>Organizational topics/FAQ</a:t>
            </a:r>
            <a:endParaRPr lang="en-US" dirty="0"/>
          </a:p>
        </p:txBody>
      </p:sp>
      <p:sp>
        <p:nvSpPr>
          <p:cNvPr id="7" name="Content Placeholder 6"/>
          <p:cNvSpPr>
            <a:spLocks noGrp="1"/>
          </p:cNvSpPr>
          <p:nvPr>
            <p:ph idx="1"/>
          </p:nvPr>
        </p:nvSpPr>
        <p:spPr/>
        <p:txBody>
          <a:bodyPr>
            <a:normAutofit/>
          </a:bodyPr>
          <a:lstStyle/>
          <a:p>
            <a:r>
              <a:rPr lang="en-US" sz="3600" dirty="0"/>
              <a:t>Projects and pairing with digital agriculture students/scenarios.</a:t>
            </a:r>
          </a:p>
          <a:p>
            <a:endParaRPr lang="en-US" sz="3600" dirty="0"/>
          </a:p>
          <a:p>
            <a:r>
              <a:rPr lang="en-US" sz="3600" dirty="0"/>
              <a:t>Prelim</a:t>
            </a:r>
          </a:p>
          <a:p>
            <a:endParaRPr lang="en-US" sz="3600" dirty="0"/>
          </a:p>
          <a:p>
            <a:r>
              <a:rPr lang="en-US" sz="3600" dirty="0"/>
              <a:t>Wait-list for getting in</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58</a:t>
            </a:fld>
            <a:endParaRPr lang="en-US"/>
          </a:p>
        </p:txBody>
      </p:sp>
    </p:spTree>
    <p:extLst>
      <p:ext uri="{BB962C8B-B14F-4D97-AF65-F5344CB8AC3E}">
        <p14:creationId xmlns:p14="http://schemas.microsoft.com/office/powerpoint/2010/main" val="4074591068"/>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33081F-AC1A-49AC-B142-7F651508807E}"/>
              </a:ext>
            </a:extLst>
          </p:cNvPr>
          <p:cNvSpPr>
            <a:spLocks noGrp="1"/>
          </p:cNvSpPr>
          <p:nvPr>
            <p:ph type="title"/>
          </p:nvPr>
        </p:nvSpPr>
        <p:spPr/>
        <p:txBody>
          <a:bodyPr/>
          <a:lstStyle/>
          <a:p>
            <a:r>
              <a:rPr lang="en-US" dirty="0"/>
              <a:t>CS5999 (MEng </a:t>
            </a:r>
            <a:r>
              <a:rPr lang="en-US" dirty="0" err="1"/>
              <a:t>ProjecT</a:t>
            </a:r>
            <a:r>
              <a:rPr lang="en-US" dirty="0"/>
              <a:t> Credits)</a:t>
            </a:r>
          </a:p>
        </p:txBody>
      </p:sp>
      <p:sp>
        <p:nvSpPr>
          <p:cNvPr id="3" name="Content Placeholder 2">
            <a:extLst>
              <a:ext uri="{FF2B5EF4-FFF2-40B4-BE49-F238E27FC236}">
                <a16:creationId xmlns:a16="http://schemas.microsoft.com/office/drawing/2014/main" id="{176BC8A1-7945-423E-9392-3F9E923D16C2}"/>
              </a:ext>
            </a:extLst>
          </p:cNvPr>
          <p:cNvSpPr>
            <a:spLocks noGrp="1"/>
          </p:cNvSpPr>
          <p:nvPr>
            <p:ph idx="1"/>
          </p:nvPr>
        </p:nvSpPr>
        <p:spPr/>
        <p:txBody>
          <a:bodyPr>
            <a:normAutofit lnSpcReduction="10000"/>
          </a:bodyPr>
          <a:lstStyle/>
          <a:p>
            <a:r>
              <a:rPr lang="en-US" dirty="0"/>
              <a:t>Some people expand their CS5412 projects by adding 3 credits of CS5999, which allows them to count the project towards MEng project credits.</a:t>
            </a:r>
          </a:p>
          <a:p>
            <a:endParaRPr lang="en-US" dirty="0"/>
          </a:p>
          <a:p>
            <a:r>
              <a:rPr lang="en-US" dirty="0"/>
              <a:t>But this means </a:t>
            </a:r>
            <a:r>
              <a:rPr lang="en-US" i="1" dirty="0"/>
              <a:t>six hours more work per week, starting this week!</a:t>
            </a:r>
            <a:endParaRPr lang="en-US" dirty="0"/>
          </a:p>
          <a:p>
            <a:endParaRPr lang="en-US" dirty="0"/>
          </a:p>
          <a:p>
            <a:r>
              <a:rPr lang="en-US" dirty="0"/>
              <a:t>Those projects are always more ambitious, harder to build, and we closely monitor to make sure that they extra hours really were reflected in extra accomplishments.</a:t>
            </a:r>
          </a:p>
        </p:txBody>
      </p:sp>
      <p:sp>
        <p:nvSpPr>
          <p:cNvPr id="4" name="Footer Placeholder 3">
            <a:extLst>
              <a:ext uri="{FF2B5EF4-FFF2-40B4-BE49-F238E27FC236}">
                <a16:creationId xmlns:a16="http://schemas.microsoft.com/office/drawing/2014/main" id="{C4BB6018-2332-4340-8F60-F0CE9440B00A}"/>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52DD812-8D01-48ED-B2F3-9AC7350C5573}"/>
              </a:ext>
            </a:extLst>
          </p:cNvPr>
          <p:cNvSpPr>
            <a:spLocks noGrp="1"/>
          </p:cNvSpPr>
          <p:nvPr>
            <p:ph type="sldNum" sz="quarter" idx="12"/>
          </p:nvPr>
        </p:nvSpPr>
        <p:spPr/>
        <p:txBody>
          <a:bodyPr/>
          <a:lstStyle/>
          <a:p>
            <a:fld id="{3C974458-8A97-4835-BF79-1FB6D7856C21}" type="slidenum">
              <a:rPr lang="en-US" smtClean="0"/>
              <a:t>59</a:t>
            </a:fld>
            <a:endParaRPr lang="en-US"/>
          </a:p>
        </p:txBody>
      </p:sp>
    </p:spTree>
    <p:extLst>
      <p:ext uri="{BB962C8B-B14F-4D97-AF65-F5344CB8AC3E}">
        <p14:creationId xmlns:p14="http://schemas.microsoft.com/office/powerpoint/2010/main" val="1291143837"/>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Meeting people</a:t>
            </a:r>
          </a:p>
        </p:txBody>
      </p:sp>
      <p:sp>
        <p:nvSpPr>
          <p:cNvPr id="3" name="Content Placeholder 2"/>
          <p:cNvSpPr>
            <a:spLocks noGrp="1"/>
          </p:cNvSpPr>
          <p:nvPr>
            <p:ph idx="1"/>
          </p:nvPr>
        </p:nvSpPr>
        <p:spPr/>
        <p:txBody>
          <a:bodyPr/>
          <a:lstStyle/>
          <a:p>
            <a:r>
              <a:rPr lang="en-US" dirty="0"/>
              <a:t>We’ll have a few “meet and match” events in the first weeks.</a:t>
            </a:r>
          </a:p>
          <a:p>
            <a:endParaRPr lang="en-US" dirty="0"/>
          </a:p>
          <a:p>
            <a:r>
              <a:rPr lang="en-US" dirty="0"/>
              <a:t>Many projects are done by people who only know each other in passing.  But this is true in industry as well!</a:t>
            </a:r>
          </a:p>
          <a:p>
            <a:endParaRPr lang="en-US" dirty="0"/>
          </a:p>
          <a:p>
            <a:r>
              <a:rPr lang="en-US" dirty="0"/>
              <a:t>The best teams often bring people together with very different specializations because doing so gives you coverage of more aspects.</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60</a:t>
            </a:fld>
            <a:endParaRPr lang="en-US"/>
          </a:p>
        </p:txBody>
      </p:sp>
      <p:pic>
        <p:nvPicPr>
          <p:cNvPr id="6" name="Picture 5"/>
          <p:cNvPicPr>
            <a:picLocks noChangeAspect="1"/>
          </p:cNvPicPr>
          <p:nvPr/>
        </p:nvPicPr>
        <p:blipFill>
          <a:blip r:embed="rId3"/>
          <a:stretch>
            <a:fillRect/>
          </a:stretch>
        </p:blipFill>
        <p:spPr>
          <a:xfrm>
            <a:off x="9091979" y="276806"/>
            <a:ext cx="2571750" cy="1847850"/>
          </a:xfrm>
          <a:prstGeom prst="rect">
            <a:avLst/>
          </a:prstGeom>
        </p:spPr>
      </p:pic>
    </p:spTree>
    <p:extLst>
      <p:ext uri="{BB962C8B-B14F-4D97-AF65-F5344CB8AC3E}">
        <p14:creationId xmlns:p14="http://schemas.microsoft.com/office/powerpoint/2010/main" val="3406194180"/>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6B60B3-488A-4E34-928A-68661566DA28}"/>
              </a:ext>
            </a:extLst>
          </p:cNvPr>
          <p:cNvSpPr>
            <a:spLocks noGrp="1"/>
          </p:cNvSpPr>
          <p:nvPr>
            <p:ph type="title"/>
          </p:nvPr>
        </p:nvSpPr>
        <p:spPr/>
        <p:txBody>
          <a:bodyPr/>
          <a:lstStyle/>
          <a:p>
            <a:r>
              <a:rPr lang="en-US" dirty="0"/>
              <a:t>Why are we focused on Azure?</a:t>
            </a:r>
          </a:p>
        </p:txBody>
      </p:sp>
      <p:sp>
        <p:nvSpPr>
          <p:cNvPr id="3" name="Content Placeholder 2">
            <a:extLst>
              <a:ext uri="{FF2B5EF4-FFF2-40B4-BE49-F238E27FC236}">
                <a16:creationId xmlns:a16="http://schemas.microsoft.com/office/drawing/2014/main" id="{D85CD614-64A9-4109-9672-FAF83FEF84FA}"/>
              </a:ext>
            </a:extLst>
          </p:cNvPr>
          <p:cNvSpPr>
            <a:spLocks noGrp="1"/>
          </p:cNvSpPr>
          <p:nvPr>
            <p:ph idx="1"/>
          </p:nvPr>
        </p:nvSpPr>
        <p:spPr/>
        <p:txBody>
          <a:bodyPr/>
          <a:lstStyle/>
          <a:p>
            <a:r>
              <a:rPr lang="en-US" dirty="0"/>
              <a:t>Microsoft is leading among companies with high quality, professional products for cloud + </a:t>
            </a:r>
            <a:r>
              <a:rPr lang="en-US" dirty="0" err="1"/>
              <a:t>IoT</a:t>
            </a:r>
            <a:r>
              <a:rPr lang="en-US" dirty="0"/>
              <a:t>, so this drives a focus on their platform.</a:t>
            </a:r>
          </a:p>
          <a:p>
            <a:endParaRPr lang="en-US" dirty="0"/>
          </a:p>
          <a:p>
            <a:r>
              <a:rPr lang="en-US" dirty="0"/>
              <a:t>If you love AWS for some reason, you can do similar things, but will often find yourself looking to see how Microsoft did it, then trying to copy them.</a:t>
            </a:r>
          </a:p>
          <a:p>
            <a:endParaRPr lang="en-US" dirty="0"/>
          </a:p>
          <a:p>
            <a:r>
              <a:rPr lang="en-US" dirty="0"/>
              <a:t>So we will emphasize Azure, used from Linux (not Windows).</a:t>
            </a:r>
          </a:p>
        </p:txBody>
      </p:sp>
      <p:sp>
        <p:nvSpPr>
          <p:cNvPr id="4" name="Footer Placeholder 3">
            <a:extLst>
              <a:ext uri="{FF2B5EF4-FFF2-40B4-BE49-F238E27FC236}">
                <a16:creationId xmlns:a16="http://schemas.microsoft.com/office/drawing/2014/main" id="{2678C89F-6843-41E8-B09F-C1EC4D31FD7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35E1999E-C7B1-4710-9C1D-6D6D2FA5A4DA}"/>
              </a:ext>
            </a:extLst>
          </p:cNvPr>
          <p:cNvSpPr>
            <a:spLocks noGrp="1"/>
          </p:cNvSpPr>
          <p:nvPr>
            <p:ph type="sldNum" sz="quarter" idx="12"/>
          </p:nvPr>
        </p:nvSpPr>
        <p:spPr/>
        <p:txBody>
          <a:bodyPr/>
          <a:lstStyle/>
          <a:p>
            <a:fld id="{3C974458-8A97-4835-BF79-1FB6D7856C21}" type="slidenum">
              <a:rPr lang="en-US" smtClean="0"/>
              <a:t>61</a:t>
            </a:fld>
            <a:endParaRPr lang="en-US"/>
          </a:p>
        </p:txBody>
      </p:sp>
    </p:spTree>
    <p:extLst>
      <p:ext uri="{BB962C8B-B14F-4D97-AF65-F5344CB8AC3E}">
        <p14:creationId xmlns:p14="http://schemas.microsoft.com/office/powerpoint/2010/main" val="2612627422"/>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Why not AWS or Google?</a:t>
            </a:r>
          </a:p>
        </p:txBody>
      </p:sp>
      <p:sp>
        <p:nvSpPr>
          <p:cNvPr id="3" name="Content Placeholder 2"/>
          <p:cNvSpPr>
            <a:spLocks noGrp="1"/>
          </p:cNvSpPr>
          <p:nvPr>
            <p:ph idx="1"/>
          </p:nvPr>
        </p:nvSpPr>
        <p:spPr/>
        <p:txBody>
          <a:bodyPr>
            <a:normAutofit lnSpcReduction="10000"/>
          </a:bodyPr>
          <a:lstStyle/>
          <a:p>
            <a:r>
              <a:rPr lang="en-US" dirty="0"/>
              <a:t>Actually, we don’t mind if you prefer to use some other cloud, but we are trying to offer some concrete help, and we can’t help with three cloud options all at once.</a:t>
            </a:r>
          </a:p>
          <a:p>
            <a:endParaRPr lang="en-US" dirty="0"/>
          </a:p>
          <a:p>
            <a:r>
              <a:rPr lang="en-US" dirty="0"/>
              <a:t>These days Azure is just using a standard Ubuntu Linux as its default and we can create prebuilt containers for you to run with the software we want you to use already installed.</a:t>
            </a:r>
          </a:p>
          <a:p>
            <a:endParaRPr lang="en-US" dirty="0"/>
          </a:p>
          <a:p>
            <a:r>
              <a:rPr lang="en-US" dirty="0"/>
              <a:t>You can still code in whatever language you prefer.</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62</a:t>
            </a:fld>
            <a:endParaRPr lang="en-US"/>
          </a:p>
        </p:txBody>
      </p:sp>
    </p:spTree>
    <p:extLst>
      <p:ext uri="{BB962C8B-B14F-4D97-AF65-F5344CB8AC3E}">
        <p14:creationId xmlns:p14="http://schemas.microsoft.com/office/powerpoint/2010/main" val="449531507"/>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about programming languages?</a:t>
            </a:r>
          </a:p>
        </p:txBody>
      </p:sp>
      <p:sp>
        <p:nvSpPr>
          <p:cNvPr id="3" name="Content Placeholder 2"/>
          <p:cNvSpPr>
            <a:spLocks noGrp="1"/>
          </p:cNvSpPr>
          <p:nvPr>
            <p:ph idx="1"/>
          </p:nvPr>
        </p:nvSpPr>
        <p:spPr/>
        <p:txBody>
          <a:bodyPr/>
          <a:lstStyle/>
          <a:p>
            <a:r>
              <a:rPr lang="en-US" dirty="0"/>
              <a:t>These days, C++ 17 is probably the first choice for </a:t>
            </a:r>
            <a:r>
              <a:rPr lang="en-US" dirty="0" err="1"/>
              <a:t>IoT</a:t>
            </a:r>
            <a:r>
              <a:rPr lang="en-US" dirty="0"/>
              <a:t> application development, among people who care about performance.</a:t>
            </a:r>
          </a:p>
          <a:p>
            <a:endParaRPr lang="en-US" dirty="0"/>
          </a:p>
          <a:p>
            <a:r>
              <a:rPr lang="en-US" dirty="0"/>
              <a:t>But you can work in any language you like, at a slight cost.</a:t>
            </a:r>
          </a:p>
          <a:p>
            <a:endParaRPr lang="en-US" dirty="0"/>
          </a:p>
          <a:p>
            <a:r>
              <a:rPr lang="en-US" dirty="0"/>
              <a:t>For our class, we won’t tell you what language to use.</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63</a:t>
            </a:fld>
            <a:endParaRPr lang="en-US"/>
          </a:p>
        </p:txBody>
      </p:sp>
    </p:spTree>
    <p:extLst>
      <p:ext uri="{BB962C8B-B14F-4D97-AF65-F5344CB8AC3E}">
        <p14:creationId xmlns:p14="http://schemas.microsoft.com/office/powerpoint/2010/main" val="842277687"/>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6B60B3-488A-4E34-928A-68661566DA28}"/>
              </a:ext>
            </a:extLst>
          </p:cNvPr>
          <p:cNvSpPr>
            <a:spLocks noGrp="1"/>
          </p:cNvSpPr>
          <p:nvPr>
            <p:ph type="title"/>
          </p:nvPr>
        </p:nvSpPr>
        <p:spPr/>
        <p:txBody>
          <a:bodyPr/>
          <a:lstStyle/>
          <a:p>
            <a:r>
              <a:rPr lang="en-US" dirty="0"/>
              <a:t>How to learn Azure?</a:t>
            </a:r>
          </a:p>
        </p:txBody>
      </p:sp>
      <p:sp>
        <p:nvSpPr>
          <p:cNvPr id="3" name="Content Placeholder 2">
            <a:extLst>
              <a:ext uri="{FF2B5EF4-FFF2-40B4-BE49-F238E27FC236}">
                <a16:creationId xmlns:a16="http://schemas.microsoft.com/office/drawing/2014/main" id="{D85CD614-64A9-4109-9672-FAF83FEF84FA}"/>
              </a:ext>
            </a:extLst>
          </p:cNvPr>
          <p:cNvSpPr>
            <a:spLocks noGrp="1"/>
          </p:cNvSpPr>
          <p:nvPr>
            <p:ph idx="1"/>
          </p:nvPr>
        </p:nvSpPr>
        <p:spPr/>
        <p:txBody>
          <a:bodyPr>
            <a:normAutofit lnSpcReduction="10000"/>
          </a:bodyPr>
          <a:lstStyle/>
          <a:p>
            <a:r>
              <a:rPr lang="en-US" dirty="0"/>
              <a:t>As it turns out, Azure is “recipe-oriented”:</a:t>
            </a:r>
          </a:p>
          <a:p>
            <a:pPr>
              <a:buFont typeface="Wingdings" panose="05000000000000000000" pitchFamily="2" charset="2"/>
              <a:buChar char="Ø"/>
            </a:pPr>
            <a:r>
              <a:rPr lang="en-US" dirty="0"/>
              <a:t>  There is a standard way to build scalable applications, and there is </a:t>
            </a:r>
            <a:br>
              <a:rPr lang="en-US" dirty="0"/>
            </a:br>
            <a:r>
              <a:rPr lang="en-US" dirty="0"/>
              <a:t>    a form-fill style of programming to match this standard approach.</a:t>
            </a:r>
          </a:p>
          <a:p>
            <a:pPr>
              <a:buFont typeface="Wingdings" panose="05000000000000000000" pitchFamily="2" charset="2"/>
              <a:buChar char="Ø"/>
            </a:pPr>
            <a:r>
              <a:rPr lang="en-US" dirty="0"/>
              <a:t>  You can create new </a:t>
            </a:r>
            <a:r>
              <a:rPr lang="en-US" dirty="0">
                <a:sym typeface="Symbol" panose="05050102010706020507" pitchFamily="18" charset="2"/>
              </a:rPr>
              <a:t>-services, but it takes a bit more sophistication.</a:t>
            </a:r>
          </a:p>
          <a:p>
            <a:pPr>
              <a:buFont typeface="Wingdings" panose="05000000000000000000" pitchFamily="2" charset="2"/>
              <a:buChar char="Ø"/>
            </a:pPr>
            <a:r>
              <a:rPr lang="en-US" dirty="0">
                <a:sym typeface="Symbol" panose="05050102010706020507" pitchFamily="18" charset="2"/>
              </a:rPr>
              <a:t>  Only the recommended styles of programming will give good outcomes.</a:t>
            </a:r>
          </a:p>
          <a:p>
            <a:pPr>
              <a:buFont typeface="Wingdings" panose="05000000000000000000" pitchFamily="2" charset="2"/>
              <a:buChar char="Ø"/>
            </a:pPr>
            <a:r>
              <a:rPr lang="en-US" dirty="0">
                <a:sym typeface="Symbol" panose="05050102010706020507" pitchFamily="18" charset="2"/>
              </a:rPr>
              <a:t>  Experts can do anything, but nobody is an expert after six weeks!</a:t>
            </a:r>
          </a:p>
          <a:p>
            <a:pPr>
              <a:buFont typeface="Wingdings" panose="05000000000000000000" pitchFamily="2" charset="2"/>
              <a:buChar char="Ø"/>
            </a:pPr>
            <a:endParaRPr lang="en-US" dirty="0">
              <a:sym typeface="Symbol" panose="05050102010706020507" pitchFamily="18" charset="2"/>
            </a:endParaRPr>
          </a:p>
          <a:p>
            <a:pPr marL="0" indent="0">
              <a:buNone/>
            </a:pPr>
            <a:r>
              <a:rPr lang="en-US" dirty="0">
                <a:sym typeface="Symbol" panose="05050102010706020507" pitchFamily="18" charset="2"/>
              </a:rPr>
              <a:t>Sounds, nasty, right?</a:t>
            </a:r>
            <a:endParaRPr lang="en-US" dirty="0"/>
          </a:p>
        </p:txBody>
      </p:sp>
      <p:sp>
        <p:nvSpPr>
          <p:cNvPr id="4" name="Footer Placeholder 3">
            <a:extLst>
              <a:ext uri="{FF2B5EF4-FFF2-40B4-BE49-F238E27FC236}">
                <a16:creationId xmlns:a16="http://schemas.microsoft.com/office/drawing/2014/main" id="{2678C89F-6843-41E8-B09F-C1EC4D31FD7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35E1999E-C7B1-4710-9C1D-6D6D2FA5A4DA}"/>
              </a:ext>
            </a:extLst>
          </p:cNvPr>
          <p:cNvSpPr>
            <a:spLocks noGrp="1"/>
          </p:cNvSpPr>
          <p:nvPr>
            <p:ph type="sldNum" sz="quarter" idx="12"/>
          </p:nvPr>
        </p:nvSpPr>
        <p:spPr/>
        <p:txBody>
          <a:bodyPr/>
          <a:lstStyle/>
          <a:p>
            <a:fld id="{3C974458-8A97-4835-BF79-1FB6D7856C21}" type="slidenum">
              <a:rPr lang="en-US" smtClean="0"/>
              <a:t>64</a:t>
            </a:fld>
            <a:endParaRPr lang="en-US"/>
          </a:p>
        </p:txBody>
      </p:sp>
    </p:spTree>
    <p:extLst>
      <p:ext uri="{BB962C8B-B14F-4D97-AF65-F5344CB8AC3E}">
        <p14:creationId xmlns:p14="http://schemas.microsoft.com/office/powerpoint/2010/main" val="2480045197"/>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1F4F3D-6704-4C48-9593-A18DA329F92F}"/>
              </a:ext>
            </a:extLst>
          </p:cNvPr>
          <p:cNvSpPr>
            <a:spLocks noGrp="1"/>
          </p:cNvSpPr>
          <p:nvPr>
            <p:ph type="title"/>
          </p:nvPr>
        </p:nvSpPr>
        <p:spPr/>
        <p:txBody>
          <a:bodyPr/>
          <a:lstStyle/>
          <a:p>
            <a:r>
              <a:rPr lang="en-US"/>
              <a:t>Visual Studio 2017 and VS Code</a:t>
            </a:r>
            <a:endParaRPr lang="en-US" dirty="0"/>
          </a:p>
        </p:txBody>
      </p:sp>
      <p:sp>
        <p:nvSpPr>
          <p:cNvPr id="3" name="Content Placeholder 2">
            <a:extLst>
              <a:ext uri="{FF2B5EF4-FFF2-40B4-BE49-F238E27FC236}">
                <a16:creationId xmlns:a16="http://schemas.microsoft.com/office/drawing/2014/main" id="{6EDD25C4-9679-402E-B993-9BCAF1880F6B}"/>
              </a:ext>
            </a:extLst>
          </p:cNvPr>
          <p:cNvSpPr>
            <a:spLocks noGrp="1"/>
          </p:cNvSpPr>
          <p:nvPr>
            <p:ph idx="1"/>
          </p:nvPr>
        </p:nvSpPr>
        <p:spPr/>
        <p:txBody>
          <a:bodyPr/>
          <a:lstStyle/>
          <a:p>
            <a:r>
              <a:rPr lang="en-US" dirty="0"/>
              <a:t>We use cloud-oriented interactive development environments (IDEs).</a:t>
            </a:r>
          </a:p>
          <a:p>
            <a:r>
              <a:rPr lang="en-US" dirty="0"/>
              <a:t/>
            </a:r>
            <a:br>
              <a:rPr lang="en-US" dirty="0"/>
            </a:br>
            <a:r>
              <a:rPr lang="en-US" dirty="0"/>
              <a:t>For Azure, Visual Studio 2017 or a related editor called Visual Studio Code are best (VS Code is a good choice if you favor C++ in one of the Azure/Linux options, while Visual Studio is best for the Windows .NET)</a:t>
            </a:r>
          </a:p>
          <a:p>
            <a:r>
              <a:rPr lang="en-US" dirty="0"/>
              <a:t/>
            </a:r>
            <a:br>
              <a:rPr lang="en-US" dirty="0"/>
            </a:br>
            <a:r>
              <a:rPr lang="en-US" dirty="0"/>
              <a:t>In both editors, you can edit, compile, run, debug, profile, etc.  But the key thing is that both have built-in templates for common patterns!</a:t>
            </a:r>
          </a:p>
        </p:txBody>
      </p:sp>
      <p:sp>
        <p:nvSpPr>
          <p:cNvPr id="4" name="Footer Placeholder 3">
            <a:extLst>
              <a:ext uri="{FF2B5EF4-FFF2-40B4-BE49-F238E27FC236}">
                <a16:creationId xmlns:a16="http://schemas.microsoft.com/office/drawing/2014/main" id="{C8617EA2-E88F-4270-A5A2-B2F9BAEF260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9DEE0957-5E8D-4220-8ADF-8E7938B620B0}"/>
              </a:ext>
            </a:extLst>
          </p:cNvPr>
          <p:cNvSpPr>
            <a:spLocks noGrp="1"/>
          </p:cNvSpPr>
          <p:nvPr>
            <p:ph type="sldNum" sz="quarter" idx="12"/>
          </p:nvPr>
        </p:nvSpPr>
        <p:spPr/>
        <p:txBody>
          <a:bodyPr/>
          <a:lstStyle/>
          <a:p>
            <a:fld id="{3C974458-8A97-4835-BF79-1FB6D7856C21}" type="slidenum">
              <a:rPr lang="en-US" smtClean="0"/>
              <a:pPr/>
              <a:t>65</a:t>
            </a:fld>
            <a:endParaRPr lang="en-US"/>
          </a:p>
        </p:txBody>
      </p:sp>
      <p:pic>
        <p:nvPicPr>
          <p:cNvPr id="9" name="Picture 8">
            <a:extLst>
              <a:ext uri="{FF2B5EF4-FFF2-40B4-BE49-F238E27FC236}">
                <a16:creationId xmlns:a16="http://schemas.microsoft.com/office/drawing/2014/main" id="{36A396EE-10E0-43B5-B9AC-CDBECF5B6D50}"/>
              </a:ext>
            </a:extLst>
          </p:cNvPr>
          <p:cNvPicPr>
            <a:picLocks noChangeAspect="1"/>
          </p:cNvPicPr>
          <p:nvPr/>
        </p:nvPicPr>
        <p:blipFill>
          <a:blip r:embed="rId3"/>
          <a:stretch>
            <a:fillRect/>
          </a:stretch>
        </p:blipFill>
        <p:spPr>
          <a:xfrm>
            <a:off x="8948410" y="21336"/>
            <a:ext cx="3243590" cy="1313688"/>
          </a:xfrm>
          <a:prstGeom prst="rect">
            <a:avLst/>
          </a:prstGeom>
        </p:spPr>
      </p:pic>
    </p:spTree>
    <p:extLst>
      <p:ext uri="{BB962C8B-B14F-4D97-AF65-F5344CB8AC3E}">
        <p14:creationId xmlns:p14="http://schemas.microsoft.com/office/powerpoint/2010/main" val="3090075271"/>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ABA4F5-86B7-4E99-B820-47D7492BFD11}"/>
              </a:ext>
            </a:extLst>
          </p:cNvPr>
          <p:cNvSpPr>
            <a:spLocks noGrp="1"/>
          </p:cNvSpPr>
          <p:nvPr>
            <p:ph type="title"/>
          </p:nvPr>
        </p:nvSpPr>
        <p:spPr/>
        <p:txBody>
          <a:bodyPr/>
          <a:lstStyle/>
          <a:p>
            <a:r>
              <a:rPr lang="en-US" dirty="0"/>
              <a:t>Examples?</a:t>
            </a:r>
          </a:p>
        </p:txBody>
      </p:sp>
      <p:sp>
        <p:nvSpPr>
          <p:cNvPr id="3" name="Content Placeholder 2">
            <a:extLst>
              <a:ext uri="{FF2B5EF4-FFF2-40B4-BE49-F238E27FC236}">
                <a16:creationId xmlns:a16="http://schemas.microsoft.com/office/drawing/2014/main" id="{4F7AE430-DF48-4670-8CCD-45304E4B5538}"/>
              </a:ext>
            </a:extLst>
          </p:cNvPr>
          <p:cNvSpPr>
            <a:spLocks noGrp="1"/>
          </p:cNvSpPr>
          <p:nvPr>
            <p:ph idx="1"/>
          </p:nvPr>
        </p:nvSpPr>
        <p:spPr/>
        <p:txBody>
          <a:bodyPr>
            <a:normAutofit fontScale="92500"/>
          </a:bodyPr>
          <a:lstStyle/>
          <a:p>
            <a:r>
              <a:rPr lang="en-US" dirty="0"/>
              <a:t>In Visual Studio 2017, you can just tell it to create a C# program that will:</a:t>
            </a:r>
          </a:p>
          <a:p>
            <a:pPr>
              <a:buFont typeface="Wingdings" panose="05000000000000000000" pitchFamily="2" charset="2"/>
              <a:buChar char="Ø"/>
            </a:pPr>
            <a:r>
              <a:rPr lang="en-US" dirty="0"/>
              <a:t> … accept RPC requests over the Internet (via Windows Comm. Framework,</a:t>
            </a:r>
            <a:br>
              <a:rPr lang="en-US" dirty="0"/>
            </a:br>
            <a:r>
              <a:rPr lang="en-US" dirty="0"/>
              <a:t>   WCF, which can use a built-in message format, or SOAP/REST)</a:t>
            </a:r>
          </a:p>
          <a:p>
            <a:pPr>
              <a:buFont typeface="Wingdings" panose="05000000000000000000" pitchFamily="2" charset="2"/>
              <a:buChar char="Ø"/>
            </a:pPr>
            <a:r>
              <a:rPr lang="en-US" dirty="0"/>
              <a:t> … create a client program that can issue those RPC requests.</a:t>
            </a:r>
          </a:p>
          <a:p>
            <a:pPr>
              <a:buFont typeface="Wingdings" panose="05000000000000000000" pitchFamily="2" charset="2"/>
              <a:buChar char="Ø"/>
            </a:pPr>
            <a:r>
              <a:rPr lang="en-US" dirty="0"/>
              <a:t> … implement a function to run in the Azure IoT Edge Function Server,</a:t>
            </a:r>
            <a:br>
              <a:rPr lang="en-US" dirty="0"/>
            </a:br>
            <a:r>
              <a:rPr lang="en-US" dirty="0"/>
              <a:t>   or the Azure Intelligent Edge for IoT.</a:t>
            </a:r>
          </a:p>
          <a:p>
            <a:pPr>
              <a:buFont typeface="Wingdings" panose="05000000000000000000" pitchFamily="2" charset="2"/>
              <a:buChar char="Ø"/>
            </a:pPr>
            <a:r>
              <a:rPr lang="en-US" dirty="0"/>
              <a:t> … </a:t>
            </a:r>
            <a:r>
              <a:rPr lang="en-US" dirty="0" err="1"/>
              <a:t>etc</a:t>
            </a:r>
            <a:r>
              <a:rPr lang="en-US" dirty="0"/>
              <a:t> (the list is very long)</a:t>
            </a:r>
          </a:p>
          <a:p>
            <a:pPr marL="0" indent="0">
              <a:buNone/>
            </a:pPr>
            <a:r>
              <a:rPr lang="en-US" dirty="0"/>
              <a:t>Using these tools, they provide the template and you just fill in the blanks!</a:t>
            </a:r>
          </a:p>
        </p:txBody>
      </p:sp>
      <p:sp>
        <p:nvSpPr>
          <p:cNvPr id="4" name="Footer Placeholder 3">
            <a:extLst>
              <a:ext uri="{FF2B5EF4-FFF2-40B4-BE49-F238E27FC236}">
                <a16:creationId xmlns:a16="http://schemas.microsoft.com/office/drawing/2014/main" id="{DAEDB341-AF56-41E9-8895-C0F81A6A80D1}"/>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8E47EF84-F0D6-47B6-B987-D6EE089B7977}"/>
              </a:ext>
            </a:extLst>
          </p:cNvPr>
          <p:cNvSpPr>
            <a:spLocks noGrp="1"/>
          </p:cNvSpPr>
          <p:nvPr>
            <p:ph type="sldNum" sz="quarter" idx="12"/>
          </p:nvPr>
        </p:nvSpPr>
        <p:spPr/>
        <p:txBody>
          <a:bodyPr/>
          <a:lstStyle/>
          <a:p>
            <a:fld id="{3C974458-8A97-4835-BF79-1FB6D7856C21}" type="slidenum">
              <a:rPr lang="en-US" smtClean="0"/>
              <a:t>66</a:t>
            </a:fld>
            <a:endParaRPr lang="en-US"/>
          </a:p>
        </p:txBody>
      </p:sp>
      <p:pic>
        <p:nvPicPr>
          <p:cNvPr id="12" name="Picture 11">
            <a:extLst>
              <a:ext uri="{FF2B5EF4-FFF2-40B4-BE49-F238E27FC236}">
                <a16:creationId xmlns:a16="http://schemas.microsoft.com/office/drawing/2014/main" id="{B7A1F305-39FF-42E8-9705-BAF4B96EF1F1}"/>
              </a:ext>
            </a:extLst>
          </p:cNvPr>
          <p:cNvPicPr>
            <a:picLocks noChangeAspect="1"/>
          </p:cNvPicPr>
          <p:nvPr/>
        </p:nvPicPr>
        <p:blipFill>
          <a:blip r:embed="rId3"/>
          <a:stretch>
            <a:fillRect/>
          </a:stretch>
        </p:blipFill>
        <p:spPr>
          <a:xfrm>
            <a:off x="8948410" y="21336"/>
            <a:ext cx="3243590" cy="1313688"/>
          </a:xfrm>
          <a:prstGeom prst="rect">
            <a:avLst/>
          </a:prstGeom>
        </p:spPr>
      </p:pic>
    </p:spTree>
    <p:extLst>
      <p:ext uri="{BB962C8B-B14F-4D97-AF65-F5344CB8AC3E}">
        <p14:creationId xmlns:p14="http://schemas.microsoft.com/office/powerpoint/2010/main" val="1227851104"/>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4C697AD1-CECD-40C7-96CD-8154F35DCD8C}"/>
              </a:ext>
            </a:extLst>
          </p:cNvPr>
          <p:cNvPicPr>
            <a:picLocks noChangeAspect="1"/>
          </p:cNvPicPr>
          <p:nvPr/>
        </p:nvPicPr>
        <p:blipFill rotWithShape="1">
          <a:blip r:embed="rId3"/>
          <a:srcRect t="24042" r="819" b="25140"/>
          <a:stretch/>
        </p:blipFill>
        <p:spPr>
          <a:xfrm>
            <a:off x="9707442" y="122958"/>
            <a:ext cx="2484558" cy="924516"/>
          </a:xfrm>
          <a:prstGeom prst="rect">
            <a:avLst/>
          </a:prstGeom>
        </p:spPr>
      </p:pic>
      <p:sp>
        <p:nvSpPr>
          <p:cNvPr id="2" name="Title 1">
            <a:extLst>
              <a:ext uri="{FF2B5EF4-FFF2-40B4-BE49-F238E27FC236}">
                <a16:creationId xmlns:a16="http://schemas.microsoft.com/office/drawing/2014/main" id="{20A2B775-0400-4F1B-873A-9595AD267BE7}"/>
              </a:ext>
            </a:extLst>
          </p:cNvPr>
          <p:cNvSpPr>
            <a:spLocks noGrp="1"/>
          </p:cNvSpPr>
          <p:nvPr>
            <p:ph type="title"/>
          </p:nvPr>
        </p:nvSpPr>
        <p:spPr/>
        <p:txBody>
          <a:bodyPr/>
          <a:lstStyle/>
          <a:p>
            <a:r>
              <a:rPr lang="en-US" dirty="0"/>
              <a:t>Can I use </a:t>
            </a:r>
            <a:r>
              <a:rPr lang="en-US" dirty="0" err="1"/>
              <a:t>Java+Eclipse</a:t>
            </a:r>
            <a:r>
              <a:rPr lang="en-US" dirty="0"/>
              <a:t>?</a:t>
            </a:r>
          </a:p>
        </p:txBody>
      </p:sp>
      <p:sp>
        <p:nvSpPr>
          <p:cNvPr id="3" name="Content Placeholder 2">
            <a:extLst>
              <a:ext uri="{FF2B5EF4-FFF2-40B4-BE49-F238E27FC236}">
                <a16:creationId xmlns:a16="http://schemas.microsoft.com/office/drawing/2014/main" id="{DB4B61FD-E681-4880-8E3A-76C2822CC62A}"/>
              </a:ext>
            </a:extLst>
          </p:cNvPr>
          <p:cNvSpPr>
            <a:spLocks noGrp="1"/>
          </p:cNvSpPr>
          <p:nvPr>
            <p:ph idx="1"/>
          </p:nvPr>
        </p:nvSpPr>
        <p:spPr/>
        <p:txBody>
          <a:bodyPr>
            <a:normAutofit lnSpcReduction="10000"/>
          </a:bodyPr>
          <a:lstStyle/>
          <a:p>
            <a:r>
              <a:rPr lang="en-US" dirty="0"/>
              <a:t>Yes, but it might be harder.  </a:t>
            </a:r>
          </a:p>
          <a:p>
            <a:endParaRPr lang="en-US" dirty="0"/>
          </a:p>
          <a:p>
            <a:r>
              <a:rPr lang="en-US" dirty="0"/>
              <a:t>Microsoft and Amazon each favor their own IDEs, as noted (Cloud 9” is the preferred IDE option on Amazon AWS).  Both already understand cloud programming.</a:t>
            </a:r>
          </a:p>
          <a:p>
            <a:endParaRPr lang="en-US" dirty="0"/>
          </a:p>
          <a:p>
            <a:r>
              <a:rPr lang="en-US" dirty="0"/>
              <a:t>With Eclipse you might have to find and install the relevant “templates” more or less one by one, and this takes more expertise.  But if you prefer this approach you can find instructions easily on the web.</a:t>
            </a:r>
          </a:p>
        </p:txBody>
      </p:sp>
      <p:sp>
        <p:nvSpPr>
          <p:cNvPr id="4" name="Footer Placeholder 3">
            <a:extLst>
              <a:ext uri="{FF2B5EF4-FFF2-40B4-BE49-F238E27FC236}">
                <a16:creationId xmlns:a16="http://schemas.microsoft.com/office/drawing/2014/main" id="{B6484548-1F18-4A96-A540-5A381FD99B90}"/>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A2ABDF4-F047-41E5-B139-FC8D61507F5A}"/>
              </a:ext>
            </a:extLst>
          </p:cNvPr>
          <p:cNvSpPr>
            <a:spLocks noGrp="1"/>
          </p:cNvSpPr>
          <p:nvPr>
            <p:ph type="sldNum" sz="quarter" idx="12"/>
          </p:nvPr>
        </p:nvSpPr>
        <p:spPr/>
        <p:txBody>
          <a:bodyPr/>
          <a:lstStyle/>
          <a:p>
            <a:fld id="{3C974458-8A97-4835-BF79-1FB6D7856C21}" type="slidenum">
              <a:rPr lang="en-US" smtClean="0"/>
              <a:t>67</a:t>
            </a:fld>
            <a:endParaRPr lang="en-US"/>
          </a:p>
        </p:txBody>
      </p:sp>
    </p:spTree>
    <p:extLst>
      <p:ext uri="{BB962C8B-B14F-4D97-AF65-F5344CB8AC3E}">
        <p14:creationId xmlns:p14="http://schemas.microsoft.com/office/powerpoint/2010/main" val="2804287722"/>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1098</TotalTime>
  <Words>7038</Words>
  <Application>Microsoft Office PowerPoint</Application>
  <PresentationFormat>Widescreen</PresentationFormat>
  <Paragraphs>820</Paragraphs>
  <Slides>67</Slides>
  <Notes>53</Notes>
  <HiddenSlides>0</HiddenSlides>
  <MMClips>1</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67</vt:i4>
      </vt:variant>
    </vt:vector>
  </HeadingPairs>
  <TitlesOfParts>
    <vt:vector size="76" baseType="lpstr">
      <vt:lpstr>ＭＳ Ｐゴシック</vt:lpstr>
      <vt:lpstr>Arial</vt:lpstr>
      <vt:lpstr>Calibri</vt:lpstr>
      <vt:lpstr>Symbol</vt:lpstr>
      <vt:lpstr>Tw Cen MT</vt:lpstr>
      <vt:lpstr>Tw Cen MT Condensed</vt:lpstr>
      <vt:lpstr>Wingdings</vt:lpstr>
      <vt:lpstr>Wingdings 3</vt:lpstr>
      <vt:lpstr>Integral</vt:lpstr>
      <vt:lpstr>  CS 5412/Lecture 1  Topics in Cloud Computing</vt:lpstr>
      <vt:lpstr>Cloud Computing</vt:lpstr>
      <vt:lpstr>250 PB/Day!  </vt:lpstr>
      <vt:lpstr>Data in the cloud</vt:lpstr>
      <vt:lpstr>You tell me…</vt:lpstr>
      <vt:lpstr>Cloud Providers need to think “big”!</vt:lpstr>
      <vt:lpstr>… and they need to think “parallel”</vt:lpstr>
      <vt:lpstr>You tell me…</vt:lpstr>
      <vt:lpstr>You tell me…</vt:lpstr>
      <vt:lpstr>You tell me…</vt:lpstr>
      <vt:lpstr>How did today’s Cloud evolve?</vt:lpstr>
      <vt:lpstr>Yahoo Experiment</vt:lpstr>
      <vt:lpstr>Starting around 2006, Amazon led in reinventing data center computing</vt:lpstr>
      <vt:lpstr>Old Approach (2005)</vt:lpstr>
      <vt:lpstr>New Approach (2008)</vt:lpstr>
      <vt:lpstr>New Approach (2008)</vt:lpstr>
      <vt:lpstr>New Approach (2008)</vt:lpstr>
      <vt:lpstr>Tier one / Tier Two</vt:lpstr>
      <vt:lpstr>Today’s Cloud</vt:lpstr>
      <vt:lpstr>PowerPoint Presentation</vt:lpstr>
      <vt:lpstr>PowerPoint Presentation</vt:lpstr>
      <vt:lpstr>Each microservice is a parallel “pool”!</vt:lpstr>
      <vt:lpstr>These pools are  managed automatically</vt:lpstr>
      <vt:lpstr>PowerPoint Presentation</vt:lpstr>
      <vt:lpstr>PowerPoint Presentation</vt:lpstr>
      <vt:lpstr>PowerPoint Presentation</vt:lpstr>
      <vt:lpstr>What did we just see?</vt:lpstr>
      <vt:lpstr>What does it mean to “add instances”?</vt:lpstr>
      <vt:lpstr>Scalability issues arise even inside a single -service instance</vt:lpstr>
      <vt:lpstr>Deep Dive: Best Way to Leverage Parallelism</vt:lpstr>
      <vt:lpstr>Tier-One focuses on easy stories</vt:lpstr>
      <vt:lpstr>Tier-One focuses on easy stories</vt:lpstr>
      <vt:lpstr>What you learned in O/S course</vt:lpstr>
      <vt:lpstr>But is this the right choice?</vt:lpstr>
      <vt:lpstr>What you learned in O/S course</vt:lpstr>
      <vt:lpstr>… even our “easy” cloud poses choices!</vt:lpstr>
      <vt:lpstr>How would you decide between them?</vt:lpstr>
      <vt:lpstr>Choices as a table</vt:lpstr>
      <vt:lpstr>Why container model “wins”…</vt:lpstr>
      <vt:lpstr>Why doesn’t a multi-threaded solution perform best?</vt:lpstr>
      <vt:lpstr>NUMA architecture</vt:lpstr>
      <vt:lpstr>Multithreading on a NUMA.</vt:lpstr>
      <vt:lpstr>Deep Dive On that Question</vt:lpstr>
      <vt:lpstr>Containers Win!</vt:lpstr>
      <vt:lpstr>Aha!</vt:lpstr>
      <vt:lpstr>Secondary question this poses</vt:lpstr>
      <vt:lpstr>In the cloud, not every subsystem  needs the strongest guarantees</vt:lpstr>
      <vt:lpstr>Definitions (Slightly informal!)</vt:lpstr>
      <vt:lpstr>In the cloud, not every subsystem  needs the strongest guarantees</vt:lpstr>
      <vt:lpstr>Eric Brewer’s Cap Theorem</vt:lpstr>
      <vt:lpstr>BASE Methodology</vt:lpstr>
      <vt:lpstr>Today’s Cloud is a CAP+BASE “world”</vt:lpstr>
      <vt:lpstr>… cloud computing isn’t An O/S course</vt:lpstr>
      <vt:lpstr>How many IoT devices?  How much data?</vt:lpstr>
      <vt:lpstr>Puzzle this creates</vt:lpstr>
      <vt:lpstr>Some topics we will talk about</vt:lpstr>
      <vt:lpstr>Organizational Stuff</vt:lpstr>
      <vt:lpstr>Organizational topics/FAQ</vt:lpstr>
      <vt:lpstr>CS5999 (MEng ProjecT Credits)</vt:lpstr>
      <vt:lpstr>Meeting people</vt:lpstr>
      <vt:lpstr>Why are we focused on Azure?</vt:lpstr>
      <vt:lpstr>Why not AWS or Google?</vt:lpstr>
      <vt:lpstr>What about programming languages?</vt:lpstr>
      <vt:lpstr>How to learn Azure?</vt:lpstr>
      <vt:lpstr>Visual Studio 2017 and VS Code</vt:lpstr>
      <vt:lpstr>Examples?</vt:lpstr>
      <vt:lpstr>Can I use Java+Eclipse?</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127</cp:revision>
  <dcterms:created xsi:type="dcterms:W3CDTF">2017-12-19T18:11:25Z</dcterms:created>
  <dcterms:modified xsi:type="dcterms:W3CDTF">2019-05-06T15:45:04Z</dcterms:modified>
</cp:coreProperties>
</file>