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259" r:id="rId3"/>
    <p:sldId id="261" r:id="rId4"/>
    <p:sldId id="260" r:id="rId5"/>
    <p:sldId id="258" r:id="rId6"/>
    <p:sldId id="257" r:id="rId7"/>
    <p:sldId id="262" r:id="rId8"/>
    <p:sldId id="266" r:id="rId9"/>
    <p:sldId id="263" r:id="rId10"/>
    <p:sldId id="264" r:id="rId11"/>
    <p:sldId id="265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2E19F-C109-4606-94E3-C8031FAE232B}" type="datetimeFigureOut">
              <a:rPr lang="en-US" smtClean="0"/>
              <a:t>1/24/2019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1777A6-04F6-412B-B9E2-4F7EA0D38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86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1777A6-04F6-412B-B9E2-4F7EA0D3877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320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of the challenges might differ for different projects.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1777A6-04F6-412B-B9E2-4F7EA0D3877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221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Rough timeline. Official one will be announced in CMS.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1777A6-04F6-412B-B9E2-4F7EA0D3877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3108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rough points breakdown. The real breakdown might slightly differ.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1777A6-04F6-412B-B9E2-4F7EA0D3877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498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Same or similar project might be assigned to multiple teams.</a:t>
            </a:r>
          </a:p>
          <a:p>
            <a:r>
              <a:rPr lang="en-US" dirty="0"/>
              <a:t>Week meeting might be scheduled on TA hours.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1777A6-04F6-412B-B9E2-4F7EA0D3877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81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projects include Blockchain (Yoghurt) technologies, Derecho (Weijia, Sagar, Ken),  other CALS projects. These are unique projects.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1777A6-04F6-412B-B9E2-4F7EA0D3877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5840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Lectures 4-14 are still flexible. They can change according to students’ will.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1777A6-04F6-412B-B9E2-4F7EA0D3877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6905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Other Cloud vendors have similar technologies.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1777A6-04F6-412B-B9E2-4F7EA0D3877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649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FC5A4-39E3-4292-81F1-4997A2ED8B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Lecture 1</a:t>
            </a:r>
            <a:br>
              <a:rPr lang="en-US" dirty="0"/>
            </a:br>
            <a:r>
              <a:rPr lang="en-US" dirty="0"/>
              <a:t>Project Organization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67F403-9ECB-4C9E-9EAC-C0C7AF7603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Ken Birman, </a:t>
            </a:r>
            <a:r>
              <a:rPr lang="en-US" b="1" dirty="0"/>
              <a:t>Theo Gkountouvas</a:t>
            </a:r>
            <a:r>
              <a:rPr lang="en-US" dirty="0"/>
              <a:t>, Soham Sankaran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7009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6D632-B06A-4C3A-886C-38FED874B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664A2-09A1-40D3-BD38-3EED6CDA9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Recommended for: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M.Eng. Projects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Undergrad students/groups that want to pursue Ph.D. careers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Students that want to have impact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Might differ from typical IoT projects.</a:t>
            </a:r>
          </a:p>
        </p:txBody>
      </p:sp>
    </p:spTree>
    <p:extLst>
      <p:ext uri="{BB962C8B-B14F-4D97-AF65-F5344CB8AC3E}">
        <p14:creationId xmlns:p14="http://schemas.microsoft.com/office/powerpoint/2010/main" val="3861997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5C04B-D324-4C90-842A-D8847BCC2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Recitation Lectures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C1FAE-0CBF-474A-9DD9-35143DF81D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Lecture 2: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Lecture about ANSC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Lecture 3: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Project Recommendations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Lectures 4-14: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Project Technologies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Project Related Questions/Issues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Revisit Course Material</a:t>
            </a:r>
          </a:p>
        </p:txBody>
      </p:sp>
    </p:spTree>
    <p:extLst>
      <p:ext uri="{BB962C8B-B14F-4D97-AF65-F5344CB8AC3E}">
        <p14:creationId xmlns:p14="http://schemas.microsoft.com/office/powerpoint/2010/main" val="2227506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6DA55-8802-4EF8-BFB6-57A91DBAB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Azure Accounts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AF5953-EA1B-4818-B1DC-33F6EFD86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Once you form groups, you will receive some Azure credits for your project.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We will have examples using Azure technologies in the next lectures.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Other Cloud vendors might be used. We will not provide funding or assistance for them.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03717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80CB4-458C-45BE-9D6D-F157E68EE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1817"/>
          </a:xfrm>
        </p:spPr>
        <p:txBody>
          <a:bodyPr/>
          <a:lstStyle/>
          <a:p>
            <a:r>
              <a:rPr lang="en-US" dirty="0"/>
              <a:t>Project – IoT 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AE693-8583-4268-8723-4CDDE552A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01417"/>
            <a:ext cx="8596668" cy="463994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Input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Sensor Data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Data Analysis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Machine Learning/Optimization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Output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Visualization of Data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Control Actions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Recommendations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Alarms</a:t>
            </a:r>
          </a:p>
        </p:txBody>
      </p:sp>
    </p:spTree>
    <p:extLst>
      <p:ext uri="{BB962C8B-B14F-4D97-AF65-F5344CB8AC3E}">
        <p14:creationId xmlns:p14="http://schemas.microsoft.com/office/powerpoint/2010/main" val="1562177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F96AC-36EA-41BC-9A40-8CFF5980C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– IoT Architecture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9807511-330B-4AA5-9010-77CF61E1C8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7450" y="1304925"/>
            <a:ext cx="6710301" cy="5013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081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FD62C-5847-4EEF-8104-AF774CDF4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– Technical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38C9C-3DFF-48A0-AEA6-092B50A35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09701"/>
            <a:ext cx="8596668" cy="494347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Data Collection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sz="2200" dirty="0"/>
              <a:t>Integrate data from possibly multiple sources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sz="2200" dirty="0"/>
              <a:t>Integrate data from third-party sources (Weather)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Data Analysis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sz="2200" dirty="0"/>
              <a:t>Utilize ML/Optimization tools to analyze data.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Scalability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sz="2200" dirty="0"/>
              <a:t>Scale up to million/thousands devices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Hardware on Site*</a:t>
            </a:r>
          </a:p>
          <a:p>
            <a:pPr marL="857250" lvl="1" indent="-457200">
              <a:buFont typeface="Wingdings" panose="05000000000000000000" pitchFamily="2" charset="2"/>
              <a:buChar char="Ø"/>
            </a:pPr>
            <a:r>
              <a:rPr lang="en-US" sz="2200" dirty="0"/>
              <a:t>Tune devices on site to work accordingly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Cost-Effective Solutions</a:t>
            </a:r>
          </a:p>
        </p:txBody>
      </p:sp>
    </p:spTree>
    <p:extLst>
      <p:ext uri="{BB962C8B-B14F-4D97-AF65-F5344CB8AC3E}">
        <p14:creationId xmlns:p14="http://schemas.microsoft.com/office/powerpoint/2010/main" val="1046776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8F21B-FFEA-4869-8DF7-247FCEEB7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Organization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11F3F-5EEC-4094-A01F-01C9155EFA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Group Formation and Project Idea (February 20</a:t>
            </a:r>
            <a:r>
              <a:rPr lang="en-US" sz="2400" baseline="30000" dirty="0"/>
              <a:t>th</a:t>
            </a:r>
            <a:r>
              <a:rPr lang="en-US" sz="24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Project Plan (March 6</a:t>
            </a:r>
            <a:r>
              <a:rPr lang="en-US" sz="2400" baseline="30000" dirty="0"/>
              <a:t>th</a:t>
            </a:r>
            <a:r>
              <a:rPr lang="en-US" sz="24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Intermediate Report (March 27</a:t>
            </a:r>
            <a:r>
              <a:rPr lang="en-US" sz="2400" baseline="30000" dirty="0"/>
              <a:t>th</a:t>
            </a:r>
            <a:r>
              <a:rPr lang="en-US" sz="24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Peer Reviews (April 13</a:t>
            </a:r>
            <a:r>
              <a:rPr lang="en-US" sz="2400" baseline="30000" dirty="0"/>
              <a:t>th</a:t>
            </a:r>
            <a:r>
              <a:rPr lang="en-US" sz="24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Final Report (April 24</a:t>
            </a:r>
            <a:r>
              <a:rPr lang="en-US" sz="2400" baseline="30000" dirty="0"/>
              <a:t>th</a:t>
            </a:r>
            <a:r>
              <a:rPr lang="en-US" sz="24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Presentation/Poster/Demo (April 25</a:t>
            </a:r>
            <a:r>
              <a:rPr lang="en-US" sz="2400" baseline="30000" dirty="0"/>
              <a:t>th</a:t>
            </a:r>
            <a:r>
              <a:rPr lang="en-US" sz="2400" dirty="0"/>
              <a:t>-April 26</a:t>
            </a:r>
            <a:r>
              <a:rPr lang="en-US" sz="2400" baseline="30000" dirty="0"/>
              <a:t>th</a:t>
            </a:r>
            <a:r>
              <a:rPr lang="en-US" sz="2400" dirty="0"/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Exception might be made, since your presence is required.</a:t>
            </a:r>
          </a:p>
        </p:txBody>
      </p:sp>
    </p:spTree>
    <p:extLst>
      <p:ext uri="{BB962C8B-B14F-4D97-AF65-F5344CB8AC3E}">
        <p14:creationId xmlns:p14="http://schemas.microsoft.com/office/powerpoint/2010/main" val="866627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7FAB3-9163-4210-966D-95CF8AA35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Grading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3DB2A-EF2F-4391-8899-52119FDB5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8183"/>
            <a:ext cx="8596668" cy="513406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Project accounts for 50% of your total grade.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5% -&gt; All Reports besides Final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5% -&gt; Peer Reviews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10% -&gt; Final Report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10% -&gt; Poster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10% -&gt; Presentation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10% -&gt; Demo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+5% -&gt; Presentation in BOOM (April 24</a:t>
            </a:r>
            <a:r>
              <a:rPr lang="en-US" sz="2200" baseline="30000" dirty="0"/>
              <a:t>th</a:t>
            </a:r>
            <a:r>
              <a:rPr lang="en-US" sz="2200" dirty="0"/>
              <a:t>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The </a:t>
            </a:r>
            <a:r>
              <a:rPr lang="en-US" sz="2400" b="1" dirty="0"/>
              <a:t>course</a:t>
            </a:r>
            <a:r>
              <a:rPr lang="en-US" sz="2400" dirty="0"/>
              <a:t> grade would be assigned to M.Eng. projects as well. Note that prelim matters as well.</a:t>
            </a:r>
          </a:p>
        </p:txBody>
      </p:sp>
    </p:spTree>
    <p:extLst>
      <p:ext uri="{BB962C8B-B14F-4D97-AF65-F5344CB8AC3E}">
        <p14:creationId xmlns:p14="http://schemas.microsoft.com/office/powerpoint/2010/main" val="994013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9BB37-C246-4DFA-A4F3-70FF6318B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7251"/>
          </a:xfrm>
        </p:spPr>
        <p:txBody>
          <a:bodyPr/>
          <a:lstStyle/>
          <a:p>
            <a:r>
              <a:rPr lang="en-US" dirty="0"/>
              <a:t>Group Formation &amp; Project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67EDE-A464-44AF-A337-D0C810E25F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66851"/>
            <a:ext cx="8596668" cy="457451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List of group Members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Name, Net ID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If this is an M.Eng. project mention who is taking the M.Eng. credits.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Two paragraphs about the project idea.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What are you trying to achieve?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Why is it useful?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Briefly mention how you are going to do it (input data, analysis, etc.) in one paragraph.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269367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9BB37-C246-4DFA-A4F3-70FF6318B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7251"/>
          </a:xfrm>
        </p:spPr>
        <p:txBody>
          <a:bodyPr/>
          <a:lstStyle/>
          <a:p>
            <a:r>
              <a:rPr lang="en-US" dirty="0"/>
              <a:t>Intermediate &amp; Final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67EDE-A464-44AF-A337-D0C810E25F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66851"/>
            <a:ext cx="8596668" cy="4574512"/>
          </a:xfrm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en-US" sz="2400" dirty="0"/>
              <a:t>Should consist of the following sections:</a:t>
            </a:r>
          </a:p>
          <a:p>
            <a:pPr marL="514350" indent="-457200">
              <a:buFont typeface="+mj-lt"/>
              <a:buAutoNum type="arabicPeriod"/>
            </a:pPr>
            <a:r>
              <a:rPr lang="en-US" sz="2400" dirty="0"/>
              <a:t>Motivation (idea, why it is useful, etc.)</a:t>
            </a:r>
          </a:p>
          <a:p>
            <a:pPr marL="514350" indent="-457200">
              <a:buFont typeface="+mj-lt"/>
              <a:buAutoNum type="arabicPeriod"/>
            </a:pPr>
            <a:r>
              <a:rPr lang="en-US" sz="2400" dirty="0"/>
              <a:t>Background (what is the current state?)</a:t>
            </a:r>
          </a:p>
          <a:p>
            <a:pPr marL="514350" indent="-457200">
              <a:buFont typeface="+mj-lt"/>
              <a:buAutoNum type="arabicPeriod"/>
            </a:pPr>
            <a:r>
              <a:rPr lang="en-US" sz="2400" dirty="0"/>
              <a:t>CS-ANSC Innovation-Implementation</a:t>
            </a:r>
          </a:p>
          <a:p>
            <a:pPr marL="514350" indent="-457200">
              <a:buFont typeface="+mj-lt"/>
              <a:buAutoNum type="arabicPeriod"/>
            </a:pPr>
            <a:r>
              <a:rPr lang="en-US" sz="2400" dirty="0"/>
              <a:t>Evaluation</a:t>
            </a:r>
          </a:p>
          <a:p>
            <a:pPr marL="514350" indent="-457200">
              <a:buFont typeface="+mj-lt"/>
              <a:buAutoNum type="arabicPeriod"/>
            </a:pPr>
            <a:r>
              <a:rPr lang="en-US" sz="2400" dirty="0"/>
              <a:t>Conclusions</a:t>
            </a:r>
          </a:p>
        </p:txBody>
      </p:sp>
    </p:spTree>
    <p:extLst>
      <p:ext uri="{BB962C8B-B14F-4D97-AF65-F5344CB8AC3E}">
        <p14:creationId xmlns:p14="http://schemas.microsoft.com/office/powerpoint/2010/main" val="1045920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431D9-620C-496D-8CA8-737E678B6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Projects with ANSC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851B2-6A32-4F74-862A-4B0BB1987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3525"/>
            <a:ext cx="8596668" cy="45078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Pros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Get bonus +5% for project.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Cooperate with inter-disciplinary students.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Do something impactful.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*Interact with animals.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Cons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Have a specific goal. Provide a concrete solution.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Interact with ANSC students.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/>
              <a:t>Closely monitored by instructors (weekly updates).</a:t>
            </a:r>
          </a:p>
        </p:txBody>
      </p:sp>
    </p:spTree>
    <p:extLst>
      <p:ext uri="{BB962C8B-B14F-4D97-AF65-F5344CB8AC3E}">
        <p14:creationId xmlns:p14="http://schemas.microsoft.com/office/powerpoint/2010/main" val="428416842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593</Words>
  <Application>Microsoft Office PowerPoint</Application>
  <PresentationFormat>Widescreen</PresentationFormat>
  <Paragraphs>102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Trebuchet MS</vt:lpstr>
      <vt:lpstr>Wingdings</vt:lpstr>
      <vt:lpstr>Wingdings 3</vt:lpstr>
      <vt:lpstr>Facet</vt:lpstr>
      <vt:lpstr>Lecture 1 Project Organization</vt:lpstr>
      <vt:lpstr>Project – IoT application</vt:lpstr>
      <vt:lpstr>Project – IoT Architecture</vt:lpstr>
      <vt:lpstr>Project – Technical Challenges</vt:lpstr>
      <vt:lpstr>Project Organization</vt:lpstr>
      <vt:lpstr>Project Grading</vt:lpstr>
      <vt:lpstr>Group Formation &amp; Project Idea</vt:lpstr>
      <vt:lpstr>Intermediate &amp; Final Report</vt:lpstr>
      <vt:lpstr>Projects with ANSC</vt:lpstr>
      <vt:lpstr>Special Projects</vt:lpstr>
      <vt:lpstr>Recitation Lectures</vt:lpstr>
      <vt:lpstr>Azure Accounts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1 - Logistics</dc:title>
  <dc:creator>Theodoros Gkountouvas</dc:creator>
  <cp:lastModifiedBy>Theodoros Gkountouvas</cp:lastModifiedBy>
  <cp:revision>16</cp:revision>
  <dcterms:created xsi:type="dcterms:W3CDTF">2019-01-23T15:43:11Z</dcterms:created>
  <dcterms:modified xsi:type="dcterms:W3CDTF">2019-01-24T15:25:22Z</dcterms:modified>
</cp:coreProperties>
</file>